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478" r:id="rId4"/>
    <p:sldId id="642" r:id="rId5"/>
    <p:sldId id="645" r:id="rId6"/>
    <p:sldId id="659" r:id="rId7"/>
    <p:sldId id="660" r:id="rId8"/>
    <p:sldId id="652" r:id="rId9"/>
    <p:sldId id="454" r:id="rId10"/>
    <p:sldId id="661" r:id="rId11"/>
    <p:sldId id="662" r:id="rId12"/>
    <p:sldId id="656" r:id="rId13"/>
    <p:sldId id="519" r:id="rId14"/>
    <p:sldId id="611" r:id="rId15"/>
    <p:sldId id="702" r:id="rId16"/>
    <p:sldId id="704" r:id="rId17"/>
    <p:sldId id="705" r:id="rId18"/>
    <p:sldId id="573" r:id="rId19"/>
    <p:sldId id="615" r:id="rId20"/>
    <p:sldId id="664" r:id="rId21"/>
    <p:sldId id="665" r:id="rId22"/>
    <p:sldId id="666" r:id="rId23"/>
    <p:sldId id="667" r:id="rId24"/>
    <p:sldId id="668" r:id="rId25"/>
    <p:sldId id="669" r:id="rId26"/>
    <p:sldId id="670" r:id="rId27"/>
    <p:sldId id="671" r:id="rId28"/>
    <p:sldId id="672" r:id="rId29"/>
    <p:sldId id="673" r:id="rId30"/>
    <p:sldId id="674" r:id="rId31"/>
    <p:sldId id="693" r:id="rId32"/>
    <p:sldId id="695" r:id="rId33"/>
    <p:sldId id="697" r:id="rId34"/>
    <p:sldId id="699" r:id="rId35"/>
    <p:sldId id="681" r:id="rId3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3D42B80-02E2-4747-86C0-52E8E0AFC738}">
          <p14:sldIdLst>
            <p14:sldId id="256"/>
            <p14:sldId id="257"/>
            <p14:sldId id="478"/>
            <p14:sldId id="642"/>
            <p14:sldId id="645"/>
            <p14:sldId id="659"/>
            <p14:sldId id="660"/>
            <p14:sldId id="652"/>
            <p14:sldId id="454"/>
            <p14:sldId id="661"/>
            <p14:sldId id="662"/>
            <p14:sldId id="656"/>
            <p14:sldId id="519"/>
            <p14:sldId id="611"/>
            <p14:sldId id="702"/>
            <p14:sldId id="704"/>
            <p14:sldId id="705"/>
            <p14:sldId id="573"/>
            <p14:sldId id="615"/>
            <p14:sldId id="664"/>
            <p14:sldId id="665"/>
            <p14:sldId id="666"/>
            <p14:sldId id="667"/>
            <p14:sldId id="668"/>
            <p14:sldId id="669"/>
            <p14:sldId id="670"/>
            <p14:sldId id="671"/>
            <p14:sldId id="672"/>
            <p14:sldId id="673"/>
            <p14:sldId id="674"/>
            <p14:sldId id="693"/>
            <p14:sldId id="695"/>
            <p14:sldId id="697"/>
            <p14:sldId id="699"/>
            <p14:sldId id="6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0283" autoAdjust="0"/>
  </p:normalViewPr>
  <p:slideViewPr>
    <p:cSldViewPr>
      <p:cViewPr>
        <p:scale>
          <a:sx n="75" d="100"/>
          <a:sy n="75" d="100"/>
        </p:scale>
        <p:origin x="-1482"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12487;&#12540;&#12479;\&#25152;&#24471;&#38542;&#23652;&#21029;&#19990;&#24111;&#21106;&#21512;&#65288;&#39640;&#40802;&#32773;&#38500;&#12367;&#65289;&#12289;&#23601;&#26989;&#24418;&#24907;&#21029;&#23376;&#12393;&#12418;&#12364;&#12356;&#12427;&#21106;&#215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02324646828896"/>
          <c:y val="9.1014181810379971E-2"/>
          <c:w val="0.79603587655440144"/>
          <c:h val="0.86902214879815776"/>
        </c:manualLayout>
      </c:layout>
      <c:barChart>
        <c:barDir val="bar"/>
        <c:grouping val="percentStacked"/>
        <c:varyColors val="0"/>
        <c:ser>
          <c:idx val="0"/>
          <c:order val="0"/>
          <c:tx>
            <c:strRef>
              <c:f>'[所得階層別世帯割合（高齢者除く）、就業形態別子どもがいる割合.xlsx]まとめ'!$E$13</c:f>
              <c:strCache>
                <c:ptCount val="1"/>
                <c:pt idx="0">
                  <c:v>1000万円以上</c:v>
                </c:pt>
              </c:strCache>
            </c:strRef>
          </c:tx>
          <c:spPr>
            <a:solidFill>
              <a:srgbClr val="FFC000"/>
            </a:solidFill>
          </c:spPr>
          <c:invertIfNegative val="0"/>
          <c:cat>
            <c:multiLvlStrRef>
              <c:f>'[所得階層別世帯割合（高齢者除く）、就業形態別子どもがいる割合.xlsx]まとめ'!$C$14:$D$22</c:f>
              <c:multiLvlStrCache>
                <c:ptCount val="9"/>
                <c:lvl>
                  <c:pt idx="0">
                    <c:v>全国</c:v>
                  </c:pt>
                  <c:pt idx="1">
                    <c:v>大阪府</c:v>
                  </c:pt>
                  <c:pt idx="2">
                    <c:v>東京都</c:v>
                  </c:pt>
                  <c:pt idx="3">
                    <c:v>愛知県</c:v>
                  </c:pt>
                  <c:pt idx="5">
                    <c:v>全国</c:v>
                  </c:pt>
                  <c:pt idx="6">
                    <c:v>大阪府</c:v>
                  </c:pt>
                  <c:pt idx="7">
                    <c:v>東京都</c:v>
                  </c:pt>
                  <c:pt idx="8">
                    <c:v>愛知県</c:v>
                  </c:pt>
                </c:lvl>
                <c:lvl>
                  <c:pt idx="0">
                    <c:v>H4</c:v>
                  </c:pt>
                  <c:pt idx="5">
                    <c:v>H24</c:v>
                  </c:pt>
                </c:lvl>
              </c:multiLvlStrCache>
            </c:multiLvlStrRef>
          </c:cat>
          <c:val>
            <c:numRef>
              <c:f>'[所得階層別世帯割合（高齢者除く）、就業形態別子どもがいる割合.xlsx]まとめ'!$E$14:$E$22</c:f>
              <c:numCache>
                <c:formatCode>0.0</c:formatCode>
                <c:ptCount val="9"/>
                <c:pt idx="0">
                  <c:v>12.9</c:v>
                </c:pt>
                <c:pt idx="1">
                  <c:v>12.7</c:v>
                </c:pt>
                <c:pt idx="2">
                  <c:v>17.5</c:v>
                </c:pt>
                <c:pt idx="3">
                  <c:v>15.1</c:v>
                </c:pt>
                <c:pt idx="5">
                  <c:v>11.3</c:v>
                </c:pt>
                <c:pt idx="6">
                  <c:v>9.4</c:v>
                </c:pt>
                <c:pt idx="7">
                  <c:v>15.3</c:v>
                </c:pt>
                <c:pt idx="8">
                  <c:v>12.8</c:v>
                </c:pt>
              </c:numCache>
            </c:numRef>
          </c:val>
        </c:ser>
        <c:ser>
          <c:idx val="1"/>
          <c:order val="1"/>
          <c:tx>
            <c:strRef>
              <c:f>'[所得階層別世帯割合（高齢者除く）、就業形態別子どもがいる割合.xlsx]まとめ'!$F$13</c:f>
              <c:strCache>
                <c:ptCount val="1"/>
                <c:pt idx="0">
                  <c:v>500～999万円</c:v>
                </c:pt>
              </c:strCache>
            </c:strRef>
          </c:tx>
          <c:spPr>
            <a:solidFill>
              <a:srgbClr val="92D050"/>
            </a:solidFill>
          </c:spPr>
          <c:invertIfNegative val="0"/>
          <c:cat>
            <c:multiLvlStrRef>
              <c:f>'[所得階層別世帯割合（高齢者除く）、就業形態別子どもがいる割合.xlsx]まとめ'!$C$14:$D$22</c:f>
              <c:multiLvlStrCache>
                <c:ptCount val="9"/>
                <c:lvl>
                  <c:pt idx="0">
                    <c:v>全国</c:v>
                  </c:pt>
                  <c:pt idx="1">
                    <c:v>大阪府</c:v>
                  </c:pt>
                  <c:pt idx="2">
                    <c:v>東京都</c:v>
                  </c:pt>
                  <c:pt idx="3">
                    <c:v>愛知県</c:v>
                  </c:pt>
                  <c:pt idx="5">
                    <c:v>全国</c:v>
                  </c:pt>
                  <c:pt idx="6">
                    <c:v>大阪府</c:v>
                  </c:pt>
                  <c:pt idx="7">
                    <c:v>東京都</c:v>
                  </c:pt>
                  <c:pt idx="8">
                    <c:v>愛知県</c:v>
                  </c:pt>
                </c:lvl>
                <c:lvl>
                  <c:pt idx="0">
                    <c:v>H4</c:v>
                  </c:pt>
                  <c:pt idx="5">
                    <c:v>H24</c:v>
                  </c:pt>
                </c:lvl>
              </c:multiLvlStrCache>
            </c:multiLvlStrRef>
          </c:cat>
          <c:val>
            <c:numRef>
              <c:f>'[所得階層別世帯割合（高齢者除く）、就業形態別子どもがいる割合.xlsx]まとめ'!$F$14:$F$22</c:f>
              <c:numCache>
                <c:formatCode>0.0</c:formatCode>
                <c:ptCount val="9"/>
                <c:pt idx="0">
                  <c:v>41</c:v>
                </c:pt>
                <c:pt idx="1">
                  <c:v>41.6</c:v>
                </c:pt>
                <c:pt idx="2">
                  <c:v>38.5</c:v>
                </c:pt>
                <c:pt idx="3">
                  <c:v>42</c:v>
                </c:pt>
                <c:pt idx="5">
                  <c:v>36.200000000000003</c:v>
                </c:pt>
                <c:pt idx="6">
                  <c:v>32.799999999999997</c:v>
                </c:pt>
                <c:pt idx="7">
                  <c:v>34.4</c:v>
                </c:pt>
                <c:pt idx="8">
                  <c:v>39.1</c:v>
                </c:pt>
              </c:numCache>
            </c:numRef>
          </c:val>
        </c:ser>
        <c:ser>
          <c:idx val="2"/>
          <c:order val="2"/>
          <c:tx>
            <c:strRef>
              <c:f>'[所得階層別世帯割合（高齢者除く）、就業形態別子どもがいる割合.xlsx]まとめ'!$G$13</c:f>
              <c:strCache>
                <c:ptCount val="1"/>
                <c:pt idx="0">
                  <c:v>300～499万円</c:v>
                </c:pt>
              </c:strCache>
            </c:strRef>
          </c:tx>
          <c:spPr>
            <a:solidFill>
              <a:srgbClr val="0070C0"/>
            </a:solidFill>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'[所得階層別世帯割合（高齢者除く）、就業形態別子どもがいる割合.xlsx]まとめ'!$C$14:$D$22</c:f>
              <c:multiLvlStrCache>
                <c:ptCount val="9"/>
                <c:lvl>
                  <c:pt idx="0">
                    <c:v>全国</c:v>
                  </c:pt>
                  <c:pt idx="1">
                    <c:v>大阪府</c:v>
                  </c:pt>
                  <c:pt idx="2">
                    <c:v>東京都</c:v>
                  </c:pt>
                  <c:pt idx="3">
                    <c:v>愛知県</c:v>
                  </c:pt>
                  <c:pt idx="5">
                    <c:v>全国</c:v>
                  </c:pt>
                  <c:pt idx="6">
                    <c:v>大阪府</c:v>
                  </c:pt>
                  <c:pt idx="7">
                    <c:v>東京都</c:v>
                  </c:pt>
                  <c:pt idx="8">
                    <c:v>愛知県</c:v>
                  </c:pt>
                </c:lvl>
                <c:lvl>
                  <c:pt idx="0">
                    <c:v>H4</c:v>
                  </c:pt>
                  <c:pt idx="5">
                    <c:v>H24</c:v>
                  </c:pt>
                </c:lvl>
              </c:multiLvlStrCache>
            </c:multiLvlStrRef>
          </c:cat>
          <c:val>
            <c:numRef>
              <c:f>'[所得階層別世帯割合（高齢者除く）、就業形態別子どもがいる割合.xlsx]まとめ'!$G$14:$G$22</c:f>
              <c:numCache>
                <c:formatCode>0.0</c:formatCode>
                <c:ptCount val="9"/>
                <c:pt idx="0">
                  <c:v>25.2</c:v>
                </c:pt>
                <c:pt idx="1">
                  <c:v>26.1</c:v>
                </c:pt>
                <c:pt idx="2">
                  <c:v>22.5</c:v>
                </c:pt>
                <c:pt idx="3">
                  <c:v>25.2</c:v>
                </c:pt>
                <c:pt idx="5">
                  <c:v>24.6</c:v>
                </c:pt>
                <c:pt idx="6">
                  <c:v>26</c:v>
                </c:pt>
                <c:pt idx="7">
                  <c:v>23.6</c:v>
                </c:pt>
                <c:pt idx="8">
                  <c:v>24.3</c:v>
                </c:pt>
              </c:numCache>
            </c:numRef>
          </c:val>
        </c:ser>
        <c:ser>
          <c:idx val="3"/>
          <c:order val="3"/>
          <c:tx>
            <c:strRef>
              <c:f>'[所得階層別世帯割合（高齢者除く）、就業形態別子どもがいる割合.xlsx]まとめ'!$H$13</c:f>
              <c:strCache>
                <c:ptCount val="1"/>
                <c:pt idx="0">
                  <c:v>～299万円</c:v>
                </c:pt>
              </c:strCache>
            </c:strRef>
          </c:tx>
          <c:spPr>
            <a:solidFill>
              <a:srgbClr val="002060"/>
            </a:solidFill>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'[所得階層別世帯割合（高齢者除く）、就業形態別子どもがいる割合.xlsx]まとめ'!$C$14:$D$22</c:f>
              <c:multiLvlStrCache>
                <c:ptCount val="9"/>
                <c:lvl>
                  <c:pt idx="0">
                    <c:v>全国</c:v>
                  </c:pt>
                  <c:pt idx="1">
                    <c:v>大阪府</c:v>
                  </c:pt>
                  <c:pt idx="2">
                    <c:v>東京都</c:v>
                  </c:pt>
                  <c:pt idx="3">
                    <c:v>愛知県</c:v>
                  </c:pt>
                  <c:pt idx="5">
                    <c:v>全国</c:v>
                  </c:pt>
                  <c:pt idx="6">
                    <c:v>大阪府</c:v>
                  </c:pt>
                  <c:pt idx="7">
                    <c:v>東京都</c:v>
                  </c:pt>
                  <c:pt idx="8">
                    <c:v>愛知県</c:v>
                  </c:pt>
                </c:lvl>
                <c:lvl>
                  <c:pt idx="0">
                    <c:v>H4</c:v>
                  </c:pt>
                  <c:pt idx="5">
                    <c:v>H24</c:v>
                  </c:pt>
                </c:lvl>
              </c:multiLvlStrCache>
            </c:multiLvlStrRef>
          </c:cat>
          <c:val>
            <c:numRef>
              <c:f>'[所得階層別世帯割合（高齢者除く）、就業形態別子どもがいる割合.xlsx]まとめ'!$H$14:$H$22</c:f>
              <c:numCache>
                <c:formatCode>0.0</c:formatCode>
                <c:ptCount val="9"/>
                <c:pt idx="0">
                  <c:v>21</c:v>
                </c:pt>
                <c:pt idx="1">
                  <c:v>19.5</c:v>
                </c:pt>
                <c:pt idx="2">
                  <c:v>21.4</c:v>
                </c:pt>
                <c:pt idx="3">
                  <c:v>17.7</c:v>
                </c:pt>
                <c:pt idx="5">
                  <c:v>27.9</c:v>
                </c:pt>
                <c:pt idx="6">
                  <c:v>31.8</c:v>
                </c:pt>
                <c:pt idx="7">
                  <c:v>26.7</c:v>
                </c:pt>
                <c:pt idx="8">
                  <c:v>23.8</c:v>
                </c:pt>
              </c:numCache>
            </c:numRef>
          </c:val>
        </c:ser>
        <c:dLbls>
          <c:dLblPos val="ctr"/>
          <c:showLegendKey val="0"/>
          <c:showVal val="1"/>
          <c:showCatName val="0"/>
          <c:showSerName val="0"/>
          <c:showPercent val="0"/>
          <c:showBubbleSize val="0"/>
        </c:dLbls>
        <c:gapWidth val="70"/>
        <c:overlap val="100"/>
        <c:axId val="29952256"/>
        <c:axId val="51494912"/>
      </c:barChart>
      <c:catAx>
        <c:axId val="29952256"/>
        <c:scaling>
          <c:orientation val="maxMin"/>
        </c:scaling>
        <c:delete val="0"/>
        <c:axPos val="l"/>
        <c:majorTickMark val="out"/>
        <c:minorTickMark val="none"/>
        <c:tickLblPos val="nextTo"/>
        <c:crossAx val="51494912"/>
        <c:crosses val="autoZero"/>
        <c:auto val="1"/>
        <c:lblAlgn val="ctr"/>
        <c:lblOffset val="100"/>
        <c:noMultiLvlLbl val="0"/>
      </c:catAx>
      <c:valAx>
        <c:axId val="51494912"/>
        <c:scaling>
          <c:orientation val="minMax"/>
        </c:scaling>
        <c:delete val="0"/>
        <c:axPos val="t"/>
        <c:majorGridlines/>
        <c:numFmt formatCode="0%" sourceLinked="1"/>
        <c:majorTickMark val="out"/>
        <c:minorTickMark val="none"/>
        <c:tickLblPos val="nextTo"/>
        <c:crossAx val="29952256"/>
        <c:crosses val="autoZero"/>
        <c:crossBetween val="between"/>
      </c:valAx>
    </c:plotArea>
    <c:plotVisOnly val="1"/>
    <c:dispBlanksAs val="gap"/>
    <c:showDLblsOverMax val="0"/>
  </c:chart>
  <c:spPr>
    <a:ln>
      <a:noFill/>
    </a:ln>
  </c:spPr>
  <c:txPr>
    <a:bodyPr/>
    <a:lstStyle/>
    <a:p>
      <a:pPr>
        <a:defRPr sz="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57644465468485"/>
          <c:y val="0.15344179247191231"/>
          <c:w val="0.75715407982045813"/>
          <c:h val="0.80585528795763361"/>
        </c:manualLayout>
      </c:layout>
      <c:barChart>
        <c:barDir val="bar"/>
        <c:grouping val="percentStacked"/>
        <c:varyColors val="0"/>
        <c:ser>
          <c:idx val="0"/>
          <c:order val="0"/>
          <c:tx>
            <c:strRef>
              <c:f>'[06-5_【NEW!】所得階層別世帯数割合の変化_130718.xlsx]編集用グラフ'!$C$1</c:f>
              <c:strCache>
                <c:ptCount val="1"/>
                <c:pt idx="0">
                  <c:v>1000万円以上</c:v>
                </c:pt>
              </c:strCache>
            </c:strRef>
          </c:tx>
          <c:spPr>
            <a:solidFill>
              <a:srgbClr val="FFFF00"/>
            </a:solidFill>
            <a:ln>
              <a:solidFill>
                <a:srgbClr val="FFFF00"/>
              </a:solidFill>
            </a:ln>
          </c:spPr>
          <c:invertIfNegative val="0"/>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'[06-5_【NEW!】所得階層別世帯数割合の変化_130718.xlsx]編集用グラフ'!$C$2:$C$9</c:f>
              <c:numCache>
                <c:formatCode>0.0_ </c:formatCode>
                <c:ptCount val="8"/>
                <c:pt idx="0">
                  <c:v>10.689323925933284</c:v>
                </c:pt>
                <c:pt idx="1">
                  <c:v>17.71866546438233</c:v>
                </c:pt>
                <c:pt idx="2">
                  <c:v>12.556543680955166</c:v>
                </c:pt>
                <c:pt idx="3">
                  <c:v>19.947735191637626</c:v>
                </c:pt>
                <c:pt idx="4">
                  <c:v>7.0177661758369867</c:v>
                </c:pt>
                <c:pt idx="5">
                  <c:v>13.160422670509126</c:v>
                </c:pt>
                <c:pt idx="6">
                  <c:v>8.642357124337936</c:v>
                </c:pt>
                <c:pt idx="7">
                  <c:v>13.762428048142334</c:v>
                </c:pt>
              </c:numCache>
            </c:numRef>
          </c:val>
        </c:ser>
        <c:ser>
          <c:idx val="1"/>
          <c:order val="1"/>
          <c:tx>
            <c:strRef>
              <c:f>'[06-5_【NEW!】所得階層別世帯数割合の変化_130718.xlsx]編集用グラフ'!$D$1</c:f>
              <c:strCache>
                <c:ptCount val="1"/>
                <c:pt idx="0">
                  <c:v>500～1000万円</c:v>
                </c:pt>
              </c:strCache>
            </c:strRef>
          </c:tx>
          <c:spPr>
            <a:solidFill>
              <a:schemeClr val="accent4">
                <a:lumMod val="60000"/>
                <a:lumOff val="40000"/>
              </a:schemeClr>
            </a:solidFill>
            <a:ln w="6350">
              <a:solidFill>
                <a:schemeClr val="accent4">
                  <a:lumMod val="60000"/>
                  <a:lumOff val="40000"/>
                </a:schemeClr>
              </a:solidFill>
            </a:ln>
          </c:spPr>
          <c:invertIfNegative val="0"/>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'[06-5_【NEW!】所得階層別世帯数割合の変化_130718.xlsx]編集用グラフ'!$D$2:$D$9</c:f>
              <c:numCache>
                <c:formatCode>0.0_ </c:formatCode>
                <c:ptCount val="8"/>
                <c:pt idx="0">
                  <c:v>31.13385670277254</c:v>
                </c:pt>
                <c:pt idx="1">
                  <c:v>39.585211902614972</c:v>
                </c:pt>
                <c:pt idx="2">
                  <c:v>27.990276025479272</c:v>
                </c:pt>
                <c:pt idx="3">
                  <c:v>35.017421602787437</c:v>
                </c:pt>
                <c:pt idx="4">
                  <c:v>24.360696454368039</c:v>
                </c:pt>
                <c:pt idx="5">
                  <c:v>36.37528017931475</c:v>
                </c:pt>
                <c:pt idx="6">
                  <c:v>27.706026149116632</c:v>
                </c:pt>
                <c:pt idx="7">
                  <c:v>36.591979449122306</c:v>
                </c:pt>
              </c:numCache>
            </c:numRef>
          </c:val>
        </c:ser>
        <c:ser>
          <c:idx val="2"/>
          <c:order val="2"/>
          <c:tx>
            <c:strRef>
              <c:f>'[06-5_【NEW!】所得階層別世帯数割合の変化_130718.xlsx]編集用グラフ'!$E$1</c:f>
              <c:strCache>
                <c:ptCount val="1"/>
                <c:pt idx="0">
                  <c:v>300～500万円</c:v>
                </c:pt>
              </c:strCache>
            </c:strRef>
          </c:tx>
          <c:spPr>
            <a:solidFill>
              <a:schemeClr val="accent2"/>
            </a:solidFill>
            <a:ln>
              <a:solidFill>
                <a:schemeClr val="accent2"/>
              </a:solidFill>
            </a:ln>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'[06-5_【NEW!】所得階層別世帯数割合の変化_130718.xlsx]編集用グラフ'!$E$2:$E$9</c:f>
              <c:numCache>
                <c:formatCode>0.0_ </c:formatCode>
                <c:ptCount val="8"/>
                <c:pt idx="0">
                  <c:v>23.621186524893179</c:v>
                </c:pt>
                <c:pt idx="1">
                  <c:v>22.407574391343552</c:v>
                </c:pt>
                <c:pt idx="2">
                  <c:v>22.506692925500808</c:v>
                </c:pt>
                <c:pt idx="3">
                  <c:v>20.75348432055749</c:v>
                </c:pt>
                <c:pt idx="4">
                  <c:v>23.843677927870846</c:v>
                </c:pt>
                <c:pt idx="5">
                  <c:v>23.631123919308358</c:v>
                </c:pt>
                <c:pt idx="6">
                  <c:v>23.843105300196303</c:v>
                </c:pt>
                <c:pt idx="7">
                  <c:v>22.965130107987235</c:v>
                </c:pt>
              </c:numCache>
            </c:numRef>
          </c:val>
        </c:ser>
        <c:ser>
          <c:idx val="3"/>
          <c:order val="3"/>
          <c:tx>
            <c:strRef>
              <c:f>'[06-5_【NEW!】所得階層別世帯数割合の変化_130718.xlsx]編集用グラフ'!$F$1</c:f>
              <c:strCache>
                <c:ptCount val="1"/>
                <c:pt idx="0">
                  <c:v>300万円未満</c:v>
                </c:pt>
              </c:strCache>
            </c:strRef>
          </c:tx>
          <c:spPr>
            <a:solidFill>
              <a:schemeClr val="tx2"/>
            </a:solidFill>
            <a:ln>
              <a:solidFill>
                <a:schemeClr val="tx2"/>
              </a:solidFill>
            </a:ln>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'[06-5_【NEW!】所得階層別世帯数割合の変化_130718.xlsx]編集用グラフ'!$F$2:$F$9</c:f>
              <c:numCache>
                <c:formatCode>0.0_ </c:formatCode>
                <c:ptCount val="8"/>
                <c:pt idx="0">
                  <c:v>31.892411143131596</c:v>
                </c:pt>
                <c:pt idx="1">
                  <c:v>19.61226330027052</c:v>
                </c:pt>
                <c:pt idx="2">
                  <c:v>31.212111887251126</c:v>
                </c:pt>
                <c:pt idx="3">
                  <c:v>22.473867595818824</c:v>
                </c:pt>
                <c:pt idx="4">
                  <c:v>40.917961324986685</c:v>
                </c:pt>
                <c:pt idx="5">
                  <c:v>25.360230547550429</c:v>
                </c:pt>
                <c:pt idx="6">
                  <c:v>36.304863143079359</c:v>
                </c:pt>
                <c:pt idx="7">
                  <c:v>25.510204081632654</c:v>
                </c:pt>
              </c:numCache>
            </c:numRef>
          </c:val>
        </c:ser>
        <c:dLbls>
          <c:showLegendKey val="0"/>
          <c:showVal val="1"/>
          <c:showCatName val="0"/>
          <c:showSerName val="0"/>
          <c:showPercent val="0"/>
          <c:showBubbleSize val="0"/>
        </c:dLbls>
        <c:gapWidth val="100"/>
        <c:overlap val="100"/>
        <c:axId val="119590272"/>
        <c:axId val="119592064"/>
      </c:barChart>
      <c:catAx>
        <c:axId val="119590272"/>
        <c:scaling>
          <c:orientation val="minMax"/>
        </c:scaling>
        <c:delete val="0"/>
        <c:axPos val="l"/>
        <c:majorTickMark val="out"/>
        <c:minorTickMark val="none"/>
        <c:tickLblPos val="nextTo"/>
        <c:txPr>
          <a:bodyPr rot="0" vert="horz"/>
          <a:lstStyle/>
          <a:p>
            <a:pPr>
              <a:defRPr/>
            </a:pPr>
            <a:endParaRPr lang="ja-JP"/>
          </a:p>
        </c:txPr>
        <c:crossAx val="119592064"/>
        <c:crosses val="autoZero"/>
        <c:auto val="1"/>
        <c:lblAlgn val="ctr"/>
        <c:lblOffset val="100"/>
        <c:noMultiLvlLbl val="0"/>
      </c:catAx>
      <c:valAx>
        <c:axId val="119592064"/>
        <c:scaling>
          <c:orientation val="minMax"/>
        </c:scaling>
        <c:delete val="0"/>
        <c:axPos val="b"/>
        <c:majorGridlines/>
        <c:numFmt formatCode="0%" sourceLinked="1"/>
        <c:majorTickMark val="in"/>
        <c:minorTickMark val="none"/>
        <c:tickLblPos val="high"/>
        <c:crossAx val="119590272"/>
        <c:crosses val="autoZero"/>
        <c:crossBetween val="between"/>
        <c:majorUnit val="0.2"/>
      </c:valAx>
      <c:spPr>
        <a:noFill/>
        <a:ln>
          <a:solidFill>
            <a:schemeClr val="tx1"/>
          </a:solidFill>
        </a:ln>
      </c:spPr>
    </c:plotArea>
    <c:plotVisOnly val="1"/>
    <c:dispBlanksAs val="gap"/>
    <c:showDLblsOverMax val="0"/>
  </c:chart>
  <c:spPr>
    <a:noFill/>
    <a:ln>
      <a:noFill/>
    </a:ln>
  </c:spPr>
  <c:txPr>
    <a:bodyPr/>
    <a:lstStyle/>
    <a:p>
      <a:pPr>
        <a:defRPr sz="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DB8D1BA5-33D1-40F8-8AF2-AA41B3D567A7}" type="datetimeFigureOut">
              <a:rPr kumimoji="1" lang="ja-JP" altLang="en-US" smtClean="0"/>
              <a:t>2016/1/5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F0965E41-6C22-4337-A917-207D71B10F3B}" type="slidenum">
              <a:rPr kumimoji="1" lang="ja-JP" altLang="en-US" smtClean="0"/>
              <a:t>‹#›</a:t>
            </a:fld>
            <a:endParaRPr kumimoji="1" lang="ja-JP" altLang="en-US"/>
          </a:p>
        </p:txBody>
      </p:sp>
    </p:spTree>
    <p:extLst>
      <p:ext uri="{BB962C8B-B14F-4D97-AF65-F5344CB8AC3E}">
        <p14:creationId xmlns:p14="http://schemas.microsoft.com/office/powerpoint/2010/main" val="430413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6</a:t>
            </a:fld>
            <a:endParaRPr kumimoji="1" lang="ja-JP" altLang="en-US"/>
          </a:p>
        </p:txBody>
      </p:sp>
    </p:spTree>
    <p:extLst>
      <p:ext uri="{BB962C8B-B14F-4D97-AF65-F5344CB8AC3E}">
        <p14:creationId xmlns:p14="http://schemas.microsoft.com/office/powerpoint/2010/main" val="83808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9D0732-3674-4A86-B757-2431B3921950}" type="slidenum">
              <a:rPr kumimoji="1" lang="ja-JP" altLang="en-US" smtClean="0"/>
              <a:t>23</a:t>
            </a:fld>
            <a:endParaRPr kumimoji="1" lang="ja-JP" altLang="en-US"/>
          </a:p>
        </p:txBody>
      </p:sp>
    </p:spTree>
    <p:extLst>
      <p:ext uri="{BB962C8B-B14F-4D97-AF65-F5344CB8AC3E}">
        <p14:creationId xmlns:p14="http://schemas.microsoft.com/office/powerpoint/2010/main" val="12330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94B8EB-C3A8-4739-AC15-0DB8D7D02E21}" type="datetimeFigureOut">
              <a:rPr kumimoji="1" lang="ja-JP" altLang="en-US" smtClean="0"/>
              <a:t>2016/1/5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94B8EB-C3A8-4739-AC15-0DB8D7D02E21}" type="datetimeFigureOut">
              <a:rPr kumimoji="1" lang="ja-JP" altLang="en-US" smtClean="0"/>
              <a:t>2016/1/5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4B8EB-C3A8-4739-AC15-0DB8D7D02E21}" type="datetimeFigureOut">
              <a:rPr kumimoji="1" lang="ja-JP" altLang="en-US" smtClean="0"/>
              <a:t>2016/1/5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B8EB-C3A8-4739-AC15-0DB8D7D02E21}" type="datetimeFigureOut">
              <a:rPr kumimoji="1" lang="ja-JP" altLang="en-US" smtClean="0"/>
              <a:t>2016/1/5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png"/><Relationship Id="rId10" Type="http://schemas.openxmlformats.org/officeDocument/2006/relationships/image" Target="../media/image65.jpeg"/><Relationship Id="rId4" Type="http://schemas.openxmlformats.org/officeDocument/2006/relationships/image" Target="../media/image59.png"/><Relationship Id="rId9" Type="http://schemas.openxmlformats.org/officeDocument/2006/relationships/image" Target="../media/image64.jpeg"/></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535287"/>
            <a:ext cx="7848871"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大阪府人口ビジョン（</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案</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人口減少・超高齢社会における持続的な発展をめざして ～</a:t>
            </a:r>
          </a:p>
        </p:txBody>
      </p:sp>
      <p:cxnSp>
        <p:nvCxnSpPr>
          <p:cNvPr id="5" name="直線コネクタ 4"/>
          <p:cNvCxnSpPr>
            <a:stCxn id="4" idx="1"/>
            <a:endCxn id="4" idx="3"/>
          </p:cNvCxnSpPr>
          <p:nvPr/>
        </p:nvCxnSpPr>
        <p:spPr>
          <a:xfrm>
            <a:off x="683568" y="3058507"/>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cxnSp>
        <p:nvCxnSpPr>
          <p:cNvPr id="7" name="直線コネクタ 6"/>
          <p:cNvCxnSpPr/>
          <p:nvPr/>
        </p:nvCxnSpPr>
        <p:spPr>
          <a:xfrm>
            <a:off x="683568" y="3140968"/>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484604" y="476672"/>
            <a:ext cx="352839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審議会説明資料</a:t>
            </a:r>
            <a:endParaRPr kumimoji="1" lang="ja-JP" altLang="en-US" sz="3600" dirty="0"/>
          </a:p>
        </p:txBody>
      </p:sp>
      <p:sp>
        <p:nvSpPr>
          <p:cNvPr id="11" name="正方形/長方形 10"/>
          <p:cNvSpPr/>
          <p:nvPr/>
        </p:nvSpPr>
        <p:spPr>
          <a:xfrm>
            <a:off x="7164288" y="404664"/>
            <a:ext cx="1512168"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資料１</a:t>
            </a:r>
            <a:endParaRPr kumimoji="1" lang="ja-JP" altLang="en-US" dirty="0"/>
          </a:p>
        </p:txBody>
      </p:sp>
    </p:spTree>
    <p:extLst>
      <p:ext uri="{BB962C8B-B14F-4D97-AF65-F5344CB8AC3E}">
        <p14:creationId xmlns:p14="http://schemas.microsoft.com/office/powerpoint/2010/main" val="3360407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noChangeAspect="1"/>
          </p:cNvGraphicFramePr>
          <p:nvPr>
            <p:extLst>
              <p:ext uri="{D42A27DB-BD31-4B8C-83A1-F6EECF244321}">
                <p14:modId xmlns:p14="http://schemas.microsoft.com/office/powerpoint/2010/main" val="179359162"/>
              </p:ext>
            </p:extLst>
          </p:nvPr>
        </p:nvGraphicFramePr>
        <p:xfrm>
          <a:off x="4796311" y="1367143"/>
          <a:ext cx="4299967" cy="2516886"/>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■東京一極集中による人材の流出</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16024" y="1102092"/>
            <a:ext cx="4031940" cy="3046988"/>
          </a:xfrm>
          <a:prstGeom prst="rect">
            <a:avLst/>
          </a:prstGeom>
        </p:spPr>
        <p:txBody>
          <a:bodyPr wrap="square">
            <a:spAutoFit/>
          </a:bodyPr>
          <a:lstStyle/>
          <a:p>
            <a:pPr marL="180000" indent="-457200"/>
            <a:r>
              <a:rPr lang="ja-JP" altLang="en-US" sz="1600" dirty="0" smtClean="0">
                <a:solidFill>
                  <a:prstClr val="black"/>
                </a:solidFill>
                <a:cs typeface="Meiryo UI" panose="020B0604030504040204" pitchFamily="50" charset="-128"/>
              </a:rPr>
              <a:t>②　厳しい若年層の雇用環境（収入）</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所得階層別世帯数の割合を全国や東京都と比較すると、大阪府は低所得（～</a:t>
            </a:r>
            <a:r>
              <a:rPr lang="en-US" altLang="ja-JP" sz="1600" dirty="0" smtClean="0">
                <a:solidFill>
                  <a:prstClr val="black"/>
                </a:solidFill>
                <a:cs typeface="Meiryo UI" panose="020B0604030504040204" pitchFamily="50" charset="-128"/>
              </a:rPr>
              <a:t>299</a:t>
            </a:r>
            <a:r>
              <a:rPr lang="ja-JP" altLang="en-US" sz="1600" dirty="0" smtClean="0">
                <a:solidFill>
                  <a:prstClr val="black"/>
                </a:solidFill>
                <a:cs typeface="Meiryo UI" panose="020B0604030504040204" pitchFamily="50" charset="-128"/>
              </a:rPr>
              <a:t>万円）の割合が高い状況にあります。</a:t>
            </a:r>
            <a:endParaRPr lang="en-US" altLang="ja-JP" sz="1600" dirty="0" smtClean="0">
              <a:solidFill>
                <a:prstClr val="black"/>
              </a:solidFill>
              <a:cs typeface="Meiryo UI" panose="020B0604030504040204" pitchFamily="50" charset="-128"/>
            </a:endParaRPr>
          </a:p>
          <a:p>
            <a:pPr marL="180000" indent="-457200"/>
            <a:r>
              <a:rPr lang="ja-JP" altLang="en-US" sz="1600" dirty="0" smtClean="0">
                <a:solidFill>
                  <a:prstClr val="black"/>
                </a:solidFill>
                <a:cs typeface="Meiryo UI" panose="020B0604030504040204" pitchFamily="50" charset="-128"/>
              </a:rPr>
              <a:t>　　大阪</a:t>
            </a:r>
            <a:r>
              <a:rPr lang="ja-JP" altLang="en-US" sz="1600" dirty="0">
                <a:solidFill>
                  <a:prstClr val="black"/>
                </a:solidFill>
                <a:cs typeface="Meiryo UI" panose="020B0604030504040204" pitchFamily="50" charset="-128"/>
              </a:rPr>
              <a:t>府民一人当たりの所得は、東京都区部の７割程度ですが、若年層</a:t>
            </a:r>
            <a:r>
              <a:rPr lang="ja-JP" altLang="en-US" sz="1600" dirty="0" smtClean="0">
                <a:solidFill>
                  <a:prstClr val="black"/>
                </a:solidFill>
                <a:cs typeface="Meiryo UI" panose="020B0604030504040204" pitchFamily="50" charset="-128"/>
              </a:rPr>
              <a:t>（</a:t>
            </a:r>
            <a:r>
              <a:rPr lang="en-US" altLang="ja-JP" sz="1600" dirty="0" smtClean="0">
                <a:solidFill>
                  <a:prstClr val="black"/>
                </a:solidFill>
                <a:cs typeface="Meiryo UI" panose="020B0604030504040204" pitchFamily="50" charset="-128"/>
              </a:rPr>
              <a:t>39</a:t>
            </a:r>
            <a:r>
              <a:rPr lang="ja-JP" altLang="en-US" sz="1600" dirty="0" smtClean="0">
                <a:solidFill>
                  <a:prstClr val="black"/>
                </a:solidFill>
                <a:cs typeface="Meiryo UI" panose="020B0604030504040204" pitchFamily="50" charset="-128"/>
              </a:rPr>
              <a:t>歳以下）</a:t>
            </a:r>
            <a:r>
              <a:rPr lang="ja-JP" altLang="en-US" sz="1600" dirty="0">
                <a:solidFill>
                  <a:prstClr val="black"/>
                </a:solidFill>
                <a:cs typeface="Meiryo UI" panose="020B0604030504040204" pitchFamily="50" charset="-128"/>
              </a:rPr>
              <a:t>の</a:t>
            </a:r>
            <a:r>
              <a:rPr lang="ja-JP" altLang="en-US" sz="1600" dirty="0" smtClean="0">
                <a:solidFill>
                  <a:prstClr val="black"/>
                </a:solidFill>
                <a:cs typeface="Meiryo UI" panose="020B0604030504040204" pitchFamily="50" charset="-128"/>
              </a:rPr>
              <a:t>収入格差</a:t>
            </a:r>
            <a:r>
              <a:rPr lang="ja-JP" altLang="en-US" sz="1600" dirty="0">
                <a:solidFill>
                  <a:prstClr val="black"/>
                </a:solidFill>
                <a:cs typeface="Meiryo UI" panose="020B0604030504040204" pitchFamily="50" charset="-128"/>
              </a:rPr>
              <a:t>はさらに</a:t>
            </a:r>
            <a:r>
              <a:rPr lang="ja-JP" altLang="en-US" sz="1600" dirty="0" smtClean="0">
                <a:solidFill>
                  <a:prstClr val="black"/>
                </a:solidFill>
                <a:cs typeface="Meiryo UI" panose="020B0604030504040204" pitchFamily="50" charset="-128"/>
              </a:rPr>
              <a:t>大きくなっています。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府内の新規</a:t>
            </a:r>
            <a:r>
              <a:rPr lang="ja-JP" altLang="en-US" sz="1600" dirty="0">
                <a:solidFill>
                  <a:prstClr val="black"/>
                </a:solidFill>
                <a:cs typeface="Meiryo UI" panose="020B0604030504040204" pitchFamily="50" charset="-128"/>
              </a:rPr>
              <a:t>学卒者</a:t>
            </a:r>
            <a:r>
              <a:rPr lang="ja-JP" altLang="en-US" sz="1600" dirty="0" smtClean="0">
                <a:solidFill>
                  <a:prstClr val="black"/>
                </a:solidFill>
                <a:cs typeface="Meiryo UI" panose="020B0604030504040204" pitchFamily="50" charset="-128"/>
              </a:rPr>
              <a:t>が就職</a:t>
            </a:r>
            <a:r>
              <a:rPr lang="ja-JP" altLang="en-US" sz="1600" dirty="0">
                <a:solidFill>
                  <a:prstClr val="black"/>
                </a:solidFill>
                <a:cs typeface="Meiryo UI" panose="020B0604030504040204" pitchFamily="50" charset="-128"/>
              </a:rPr>
              <a:t>に</a:t>
            </a:r>
            <a:r>
              <a:rPr lang="ja-JP" altLang="en-US" sz="1600" dirty="0" smtClean="0">
                <a:solidFill>
                  <a:prstClr val="black"/>
                </a:solidFill>
                <a:cs typeface="Meiryo UI" panose="020B0604030504040204" pitchFamily="50" charset="-128"/>
              </a:rPr>
              <a:t>伴い府外に転出する場合、東京圏への転出が大半を占めており、今後、さらに東京</a:t>
            </a:r>
            <a:r>
              <a:rPr lang="ja-JP" altLang="en-US" sz="1600" dirty="0">
                <a:solidFill>
                  <a:prstClr val="black"/>
                </a:solidFill>
                <a:cs typeface="Meiryo UI" panose="020B0604030504040204" pitchFamily="50" charset="-128"/>
              </a:rPr>
              <a:t>一極集中</a:t>
            </a:r>
            <a:r>
              <a:rPr lang="ja-JP" altLang="en-US" sz="1600" dirty="0" smtClean="0">
                <a:solidFill>
                  <a:prstClr val="black"/>
                </a:solidFill>
                <a:cs typeface="Meiryo UI" panose="020B0604030504040204" pitchFamily="50" charset="-128"/>
              </a:rPr>
              <a:t>が進展</a:t>
            </a:r>
            <a:r>
              <a:rPr lang="ja-JP" altLang="en-US" sz="1600" dirty="0">
                <a:solidFill>
                  <a:prstClr val="black"/>
                </a:solidFill>
                <a:cs typeface="Meiryo UI" panose="020B0604030504040204" pitchFamily="50" charset="-128"/>
              </a:rPr>
              <a:t>した場合、若年層の転出が加速する可能性があります</a:t>
            </a:r>
            <a:r>
              <a:rPr lang="ja-JP" altLang="en-US" sz="1600" dirty="0" smtClean="0">
                <a:solidFill>
                  <a:prstClr val="black"/>
                </a:solidFill>
                <a:cs typeface="Meiryo UI" panose="020B0604030504040204" pitchFamily="50" charset="-128"/>
              </a:rPr>
              <a:t>。</a:t>
            </a:r>
            <a:endParaRPr lang="en-US" altLang="ja-JP" sz="1600" dirty="0">
              <a:solidFill>
                <a:prstClr val="black"/>
              </a:solidFill>
              <a:cs typeface="Meiryo UI" panose="020B0604030504040204" pitchFamily="50" charset="-128"/>
            </a:endParaRPr>
          </a:p>
        </p:txBody>
      </p:sp>
      <p:sp>
        <p:nvSpPr>
          <p:cNvPr id="15" name="テキスト ボックス 14"/>
          <p:cNvSpPr txBox="1"/>
          <p:nvPr/>
        </p:nvSpPr>
        <p:spPr>
          <a:xfrm>
            <a:off x="4752527" y="966495"/>
            <a:ext cx="4387537" cy="374273"/>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所得階層別世帯数割合の</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推移（高齢者除く）</a:t>
            </a:r>
            <a:endParaRPr kumimoji="1" lang="ja-JP" altLang="en-US" sz="1200" b="1" dirty="0"/>
          </a:p>
        </p:txBody>
      </p:sp>
      <p:sp>
        <p:nvSpPr>
          <p:cNvPr id="11" name="上矢印吹き出し 10"/>
          <p:cNvSpPr/>
          <p:nvPr/>
        </p:nvSpPr>
        <p:spPr>
          <a:xfrm>
            <a:off x="5292080" y="3745295"/>
            <a:ext cx="814648" cy="187761"/>
          </a:xfrm>
          <a:prstGeom prst="upArrowCallout">
            <a:avLst>
              <a:gd name="adj1" fmla="val 130511"/>
              <a:gd name="adj2" fmla="val 112135"/>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1000</a:t>
            </a:r>
            <a:r>
              <a:rPr kumimoji="1" lang="ja-JP" altLang="en-US" sz="900" dirty="0">
                <a:solidFill>
                  <a:schemeClr val="tx1"/>
                </a:solidFill>
                <a:latin typeface="+mn-ea"/>
                <a:ea typeface="+mn-ea"/>
              </a:rPr>
              <a:t>万円以上</a:t>
            </a:r>
          </a:p>
        </p:txBody>
      </p:sp>
      <p:sp>
        <p:nvSpPr>
          <p:cNvPr id="12" name="上矢印吹き出し 11"/>
          <p:cNvSpPr/>
          <p:nvPr/>
        </p:nvSpPr>
        <p:spPr>
          <a:xfrm>
            <a:off x="6228184" y="3749437"/>
            <a:ext cx="822126" cy="183619"/>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500</a:t>
            </a:r>
            <a:r>
              <a:rPr kumimoji="1" lang="ja-JP" altLang="en-US" sz="900" dirty="0" smtClean="0">
                <a:solidFill>
                  <a:schemeClr val="tx1"/>
                </a:solidFill>
                <a:latin typeface="+mn-ea"/>
                <a:ea typeface="+mn-ea"/>
              </a:rPr>
              <a:t>～</a:t>
            </a:r>
            <a:r>
              <a:rPr lang="en-US" altLang="ja-JP" sz="900" dirty="0" smtClean="0">
                <a:solidFill>
                  <a:schemeClr val="tx1"/>
                </a:solidFill>
                <a:latin typeface="+mn-ea"/>
              </a:rPr>
              <a:t>999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3" name="上矢印吹き出し 12"/>
          <p:cNvSpPr/>
          <p:nvPr/>
        </p:nvSpPr>
        <p:spPr>
          <a:xfrm>
            <a:off x="7164288" y="3749436"/>
            <a:ext cx="792088" cy="183619"/>
          </a:xfrm>
          <a:prstGeom prst="upArrowCallout">
            <a:avLst>
              <a:gd name="adj1" fmla="val 130511"/>
              <a:gd name="adj2" fmla="val 118209"/>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300</a:t>
            </a:r>
            <a:r>
              <a:rPr kumimoji="1" lang="ja-JP" altLang="en-US" sz="900" dirty="0" smtClean="0">
                <a:solidFill>
                  <a:schemeClr val="tx1"/>
                </a:solidFill>
                <a:latin typeface="+mn-ea"/>
                <a:ea typeface="+mn-ea"/>
              </a:rPr>
              <a:t>～</a:t>
            </a:r>
            <a:r>
              <a:rPr lang="en-US" altLang="ja-JP" sz="900" dirty="0" smtClean="0">
                <a:solidFill>
                  <a:schemeClr val="tx1"/>
                </a:solidFill>
                <a:latin typeface="+mn-ea"/>
              </a:rPr>
              <a:t>499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8" name="上矢印吹き出し 17"/>
          <p:cNvSpPr/>
          <p:nvPr/>
        </p:nvSpPr>
        <p:spPr>
          <a:xfrm>
            <a:off x="8067852" y="3753055"/>
            <a:ext cx="824628"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schemeClr val="tx1"/>
                </a:solidFill>
                <a:latin typeface="+mn-ea"/>
              </a:rPr>
              <a:t>～</a:t>
            </a:r>
            <a:r>
              <a:rPr lang="en-US" altLang="ja-JP" sz="900" dirty="0" smtClean="0">
                <a:solidFill>
                  <a:schemeClr val="tx1"/>
                </a:solidFill>
                <a:latin typeface="+mn-ea"/>
              </a:rPr>
              <a:t>299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22" name="テキスト ボックス 21"/>
          <p:cNvSpPr txBox="1"/>
          <p:nvPr/>
        </p:nvSpPr>
        <p:spPr>
          <a:xfrm>
            <a:off x="4824536" y="3949025"/>
            <a:ext cx="4256064" cy="200055"/>
          </a:xfrm>
          <a:prstGeom prst="rect">
            <a:avLst/>
          </a:prstGeom>
          <a:noFill/>
        </p:spPr>
        <p:txBody>
          <a:bodyPr wrap="square" rtlCol="0">
            <a:spAutoFit/>
          </a:bodyPr>
          <a:lstStyle/>
          <a:p>
            <a:r>
              <a:rPr lang="ja-JP" altLang="en-US" sz="700" dirty="0"/>
              <a:t>出典</a:t>
            </a:r>
            <a:r>
              <a:rPr lang="ja-JP" altLang="en-US" sz="700" dirty="0" smtClean="0"/>
              <a:t>：</a:t>
            </a:r>
            <a:r>
              <a:rPr lang="zh-TW" altLang="en-US" sz="700" dirty="0" smtClean="0"/>
              <a:t>総務省</a:t>
            </a:r>
            <a:r>
              <a:rPr lang="zh-TW" altLang="en-US" sz="700" dirty="0"/>
              <a:t>「就業構造基本調査</a:t>
            </a:r>
            <a:r>
              <a:rPr lang="zh-TW" altLang="en-US" sz="700" dirty="0" smtClean="0"/>
              <a:t>」</a:t>
            </a:r>
            <a:r>
              <a:rPr lang="ja-JP" altLang="en-US" sz="700" dirty="0" smtClean="0"/>
              <a:t>　</a:t>
            </a:r>
            <a:r>
              <a:rPr lang="en-US" altLang="ja-JP" sz="700" dirty="0" smtClean="0"/>
              <a:t>※</a:t>
            </a:r>
            <a:r>
              <a:rPr lang="ja-JP" altLang="en-US" sz="700" dirty="0" smtClean="0"/>
              <a:t>　平成</a:t>
            </a:r>
            <a:r>
              <a:rPr lang="en-US" altLang="ja-JP" sz="700" dirty="0" smtClean="0"/>
              <a:t>4</a:t>
            </a:r>
            <a:r>
              <a:rPr lang="ja-JP" altLang="en-US" sz="700" dirty="0" smtClean="0"/>
              <a:t>年は</a:t>
            </a:r>
            <a:r>
              <a:rPr lang="en-US" altLang="ja-JP" sz="700" dirty="0" smtClean="0"/>
              <a:t>55</a:t>
            </a:r>
            <a:r>
              <a:rPr lang="ja-JP" altLang="en-US" sz="700" dirty="0" smtClean="0"/>
              <a:t>歳未満、平成</a:t>
            </a:r>
            <a:r>
              <a:rPr lang="en-US" altLang="ja-JP" sz="700" dirty="0" smtClean="0"/>
              <a:t>24</a:t>
            </a:r>
            <a:r>
              <a:rPr lang="ja-JP" altLang="en-US" sz="700" dirty="0" smtClean="0"/>
              <a:t>年は</a:t>
            </a:r>
            <a:r>
              <a:rPr lang="en-US" altLang="ja-JP" sz="700" dirty="0" smtClean="0"/>
              <a:t>60</a:t>
            </a:r>
            <a:r>
              <a:rPr lang="ja-JP" altLang="en-US" sz="700" dirty="0" smtClean="0"/>
              <a:t>歳未満の割会</a:t>
            </a:r>
            <a:endParaRPr kumimoji="1" lang="ja-JP" altLang="en-US" sz="700" dirty="0"/>
          </a:p>
        </p:txBody>
      </p:sp>
      <p:sp>
        <p:nvSpPr>
          <p:cNvPr id="17" name="正方形/長方形 16"/>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dirty="0">
              <a:solidFill>
                <a:prstClr val="black"/>
              </a:solidFill>
            </a:endParaRPr>
          </a:p>
        </p:txBody>
      </p:sp>
      <p:graphicFrame>
        <p:nvGraphicFramePr>
          <p:cNvPr id="16" name="グラフ 15"/>
          <p:cNvGraphicFramePr>
            <a:graphicFrameLocks/>
          </p:cNvGraphicFramePr>
          <p:nvPr>
            <p:extLst>
              <p:ext uri="{D42A27DB-BD31-4B8C-83A1-F6EECF244321}">
                <p14:modId xmlns:p14="http://schemas.microsoft.com/office/powerpoint/2010/main" val="600016560"/>
              </p:ext>
            </p:extLst>
          </p:nvPr>
        </p:nvGraphicFramePr>
        <p:xfrm>
          <a:off x="4788024" y="3968234"/>
          <a:ext cx="4355976" cy="2679253"/>
        </p:xfrm>
        <a:graphic>
          <a:graphicData uri="http://schemas.openxmlformats.org/drawingml/2006/chart">
            <c:chart xmlns:c="http://schemas.openxmlformats.org/drawingml/2006/chart" xmlns:r="http://schemas.openxmlformats.org/officeDocument/2006/relationships" r:id="rId3"/>
          </a:graphicData>
        </a:graphic>
      </p:graphicFrame>
      <p:sp>
        <p:nvSpPr>
          <p:cNvPr id="19" name="上矢印吹き出し 18"/>
          <p:cNvSpPr/>
          <p:nvPr/>
        </p:nvSpPr>
        <p:spPr>
          <a:xfrm>
            <a:off x="5436096" y="6553607"/>
            <a:ext cx="814648" cy="187761"/>
          </a:xfrm>
          <a:prstGeom prst="upArrowCallout">
            <a:avLst>
              <a:gd name="adj1" fmla="val 130511"/>
              <a:gd name="adj2" fmla="val 112135"/>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1000</a:t>
            </a:r>
            <a:r>
              <a:rPr kumimoji="1" lang="ja-JP" altLang="en-US" sz="900" dirty="0">
                <a:solidFill>
                  <a:schemeClr val="tx1"/>
                </a:solidFill>
                <a:latin typeface="+mn-ea"/>
                <a:ea typeface="+mn-ea"/>
              </a:rPr>
              <a:t>万円以上</a:t>
            </a:r>
          </a:p>
        </p:txBody>
      </p:sp>
      <p:sp>
        <p:nvSpPr>
          <p:cNvPr id="21" name="上矢印吹き出し 20"/>
          <p:cNvSpPr/>
          <p:nvPr/>
        </p:nvSpPr>
        <p:spPr>
          <a:xfrm>
            <a:off x="6300192" y="6557749"/>
            <a:ext cx="822126" cy="183619"/>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500</a:t>
            </a:r>
            <a:r>
              <a:rPr kumimoji="1" lang="ja-JP" altLang="en-US" sz="900" dirty="0" smtClean="0">
                <a:solidFill>
                  <a:schemeClr val="tx1"/>
                </a:solidFill>
                <a:latin typeface="+mn-ea"/>
                <a:ea typeface="+mn-ea"/>
              </a:rPr>
              <a:t>～</a:t>
            </a:r>
            <a:r>
              <a:rPr lang="en-US" altLang="ja-JP" sz="900" dirty="0" smtClean="0">
                <a:solidFill>
                  <a:schemeClr val="tx1"/>
                </a:solidFill>
                <a:latin typeface="+mn-ea"/>
              </a:rPr>
              <a:t>999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24" name="上矢印吹き出し 23"/>
          <p:cNvSpPr/>
          <p:nvPr/>
        </p:nvSpPr>
        <p:spPr>
          <a:xfrm>
            <a:off x="7164289" y="6557748"/>
            <a:ext cx="792088" cy="183619"/>
          </a:xfrm>
          <a:prstGeom prst="upArrowCallout">
            <a:avLst>
              <a:gd name="adj1" fmla="val 130511"/>
              <a:gd name="adj2" fmla="val 118209"/>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300</a:t>
            </a:r>
            <a:r>
              <a:rPr kumimoji="1" lang="ja-JP" altLang="en-US" sz="900" dirty="0" smtClean="0">
                <a:solidFill>
                  <a:schemeClr val="tx1"/>
                </a:solidFill>
                <a:latin typeface="+mn-ea"/>
                <a:ea typeface="+mn-ea"/>
              </a:rPr>
              <a:t>～</a:t>
            </a:r>
            <a:r>
              <a:rPr lang="en-US" altLang="ja-JP" sz="900" dirty="0" smtClean="0">
                <a:solidFill>
                  <a:schemeClr val="tx1"/>
                </a:solidFill>
                <a:latin typeface="+mn-ea"/>
              </a:rPr>
              <a:t>499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25" name="上矢印吹き出し 24"/>
          <p:cNvSpPr/>
          <p:nvPr/>
        </p:nvSpPr>
        <p:spPr>
          <a:xfrm>
            <a:off x="8028384" y="6561367"/>
            <a:ext cx="824628"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schemeClr val="tx1"/>
                </a:solidFill>
                <a:latin typeface="+mn-ea"/>
              </a:rPr>
              <a:t>～</a:t>
            </a:r>
            <a:r>
              <a:rPr lang="en-US" altLang="ja-JP" sz="900" dirty="0" smtClean="0">
                <a:solidFill>
                  <a:schemeClr val="tx1"/>
                </a:solidFill>
                <a:latin typeface="+mn-ea"/>
              </a:rPr>
              <a:t>299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4" name="テキスト ボックス 3"/>
          <p:cNvSpPr txBox="1"/>
          <p:nvPr/>
        </p:nvSpPr>
        <p:spPr>
          <a:xfrm>
            <a:off x="2843808" y="4355812"/>
            <a:ext cx="1944216" cy="369332"/>
          </a:xfrm>
          <a:prstGeom prst="rect">
            <a:avLst/>
          </a:prstGeom>
          <a:noFill/>
        </p:spPr>
        <p:txBody>
          <a:bodyPr wrap="square" rtlCol="0">
            <a:spAutoFit/>
          </a:bodyPr>
          <a:lstStyle/>
          <a:p>
            <a:pPr algn="r"/>
            <a:r>
              <a:rPr kumimoji="1" lang="en-US" altLang="ja-JP" dirty="0" smtClean="0"/>
              <a:t>【</a:t>
            </a:r>
            <a:r>
              <a:rPr kumimoji="1" lang="ja-JP" altLang="en-US" dirty="0" smtClean="0"/>
              <a:t>参考：素案</a:t>
            </a:r>
            <a:r>
              <a:rPr kumimoji="1" lang="en-US" altLang="ja-JP" dirty="0" smtClean="0"/>
              <a:t>】</a:t>
            </a:r>
            <a:endParaRPr kumimoji="1" lang="ja-JP" altLang="en-US" dirty="0"/>
          </a:p>
        </p:txBody>
      </p:sp>
      <p:sp>
        <p:nvSpPr>
          <p:cNvPr id="5" name="円/楕円 4"/>
          <p:cNvSpPr/>
          <p:nvPr/>
        </p:nvSpPr>
        <p:spPr>
          <a:xfrm>
            <a:off x="8067852" y="3068960"/>
            <a:ext cx="536596"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956376" y="5229224"/>
            <a:ext cx="536596"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6315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179512" y="1048668"/>
            <a:ext cx="4320480" cy="2800767"/>
          </a:xfrm>
          <a:prstGeom prst="rect">
            <a:avLst/>
          </a:prstGeom>
        </p:spPr>
        <p:txBody>
          <a:bodyPr wrap="square">
            <a:spAutoFit/>
          </a:bodyPr>
          <a:lstStyle/>
          <a:p>
            <a:pPr marL="180975" indent="-95250"/>
            <a:r>
              <a:rPr lang="ja-JP" altLang="en-US" sz="1600" dirty="0" smtClean="0"/>
              <a:t>②　非正規職員・従業員の増加</a:t>
            </a:r>
          </a:p>
          <a:p>
            <a:pPr marL="180975" indent="-95250"/>
            <a:r>
              <a:rPr lang="ja-JP" altLang="en-US" sz="1600" dirty="0" smtClean="0"/>
              <a:t>　</a:t>
            </a:r>
            <a:r>
              <a:rPr lang="ja-JP" altLang="en-US" sz="1600" dirty="0"/>
              <a:t>大阪府</a:t>
            </a:r>
            <a:r>
              <a:rPr lang="ja-JP" altLang="en-US" sz="1600" dirty="0" smtClean="0"/>
              <a:t>は全国と比べて非正規の職員・従業員の割合が全国よりも高くなっています。</a:t>
            </a:r>
            <a:endParaRPr lang="en-US" altLang="ja-JP" sz="1600" dirty="0" smtClean="0"/>
          </a:p>
          <a:p>
            <a:pPr marL="180975" indent="-95250"/>
            <a:r>
              <a:rPr lang="ja-JP" altLang="en-US" sz="1600" dirty="0"/>
              <a:t>　</a:t>
            </a:r>
            <a:r>
              <a:rPr lang="ja-JP" altLang="en-US" sz="1600" dirty="0" smtClean="0"/>
              <a:t>（</a:t>
            </a:r>
            <a:r>
              <a:rPr lang="en-US" altLang="ja-JP" sz="1600" dirty="0" smtClean="0"/>
              <a:t>H26</a:t>
            </a:r>
            <a:r>
              <a:rPr lang="ja-JP" altLang="en-US" sz="1600" dirty="0" smtClean="0"/>
              <a:t>　府：</a:t>
            </a:r>
            <a:r>
              <a:rPr lang="en-US" altLang="ja-JP" sz="1600" dirty="0" smtClean="0"/>
              <a:t>40.2</a:t>
            </a:r>
            <a:r>
              <a:rPr lang="ja-JP" altLang="en-US" sz="1600" dirty="0" smtClean="0"/>
              <a:t>％　全国：</a:t>
            </a:r>
            <a:r>
              <a:rPr lang="en-US" altLang="ja-JP" sz="1600" dirty="0" smtClean="0"/>
              <a:t>37.4</a:t>
            </a:r>
            <a:r>
              <a:rPr lang="ja-JP" altLang="en-US" sz="1600" dirty="0" smtClean="0"/>
              <a:t>％）</a:t>
            </a:r>
            <a:endParaRPr lang="en-US" altLang="ja-JP" sz="1600" dirty="0" smtClean="0"/>
          </a:p>
          <a:p>
            <a:pPr marL="180975" indent="-95250"/>
            <a:r>
              <a:rPr lang="ja-JP" altLang="en-US" sz="1600" dirty="0"/>
              <a:t>　</a:t>
            </a:r>
            <a:r>
              <a:rPr lang="ja-JP" altLang="en-US" sz="1600" dirty="0" smtClean="0"/>
              <a:t>また、近年正規職員等の人数が減少する一方で、非正規職員等の人数は男女とも増加傾向にあります。</a:t>
            </a:r>
            <a:endParaRPr lang="en-US" altLang="ja-JP" sz="1600" dirty="0" smtClean="0"/>
          </a:p>
          <a:p>
            <a:pPr marL="180975" indent="-95250"/>
            <a:r>
              <a:rPr lang="ja-JP" altLang="en-US" sz="1600" dirty="0"/>
              <a:t>　雇用形態</a:t>
            </a:r>
            <a:r>
              <a:rPr lang="ja-JP" altLang="en-US" sz="1600" dirty="0" smtClean="0"/>
              <a:t>別で配偶者のいる割合（男性）を比較すると、</a:t>
            </a:r>
            <a:r>
              <a:rPr lang="en-US" altLang="ja-JP" sz="1600" dirty="0" smtClean="0"/>
              <a:t>30</a:t>
            </a:r>
            <a:r>
              <a:rPr lang="ja-JP" altLang="en-US" sz="1600" dirty="0" smtClean="0"/>
              <a:t>～</a:t>
            </a:r>
            <a:r>
              <a:rPr lang="en-US" altLang="ja-JP" sz="1600" dirty="0" smtClean="0"/>
              <a:t>34</a:t>
            </a:r>
            <a:r>
              <a:rPr lang="ja-JP" altLang="en-US" sz="1600" dirty="0" smtClean="0"/>
              <a:t>歳では約</a:t>
            </a:r>
            <a:r>
              <a:rPr lang="en-US" altLang="ja-JP" sz="1600" dirty="0" smtClean="0"/>
              <a:t>3.2</a:t>
            </a:r>
            <a:r>
              <a:rPr lang="ja-JP" altLang="en-US" sz="1600" dirty="0" smtClean="0"/>
              <a:t>倍の差があることから、正規職員等としての雇用の拡大が求められます。</a:t>
            </a:r>
            <a:endParaRPr lang="en-US" altLang="ja-JP" sz="1600" dirty="0" smtClean="0"/>
          </a:p>
        </p:txBody>
      </p:sp>
      <p:sp>
        <p:nvSpPr>
          <p:cNvPr id="15" name="テキスト ボックス 14"/>
          <p:cNvSpPr txBox="1"/>
          <p:nvPr/>
        </p:nvSpPr>
        <p:spPr>
          <a:xfrm>
            <a:off x="4669323" y="940664"/>
            <a:ext cx="4360377"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雇用形態別就業状況</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16" name="テキスト ボックス 15"/>
          <p:cNvSpPr txBox="1"/>
          <p:nvPr/>
        </p:nvSpPr>
        <p:spPr>
          <a:xfrm>
            <a:off x="4720728" y="3861048"/>
            <a:ext cx="4308972"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雇用形態別配偶者のいる割合（男性）</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20" name="テキスト ボックス 19"/>
          <p:cNvSpPr txBox="1"/>
          <p:nvPr/>
        </p:nvSpPr>
        <p:spPr>
          <a:xfrm>
            <a:off x="5220072" y="3573016"/>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：「労働力調査地方集計」</a:t>
            </a:r>
            <a:endParaRPr kumimoji="1" lang="en-US" altLang="ja-JP" sz="700" dirty="0"/>
          </a:p>
        </p:txBody>
      </p:sp>
      <p:sp>
        <p:nvSpPr>
          <p:cNvPr id="17" name="正方形/長方形 16"/>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■雇用環境</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168812"/>
            <a:ext cx="4246232" cy="247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dirty="0">
              <a:solidFill>
                <a:prstClr val="black"/>
              </a:solidFill>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322" y="1314018"/>
            <a:ext cx="4363152" cy="211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5220072" y="6597352"/>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：総務省「平成</a:t>
            </a:r>
            <a:r>
              <a:rPr lang="en-US" altLang="ja-JP" sz="700" dirty="0" smtClean="0"/>
              <a:t>24</a:t>
            </a:r>
            <a:r>
              <a:rPr lang="ja-JP" altLang="en-US" sz="700" dirty="0" smtClean="0"/>
              <a:t>年　就業構造基本調査」</a:t>
            </a:r>
            <a:endParaRPr kumimoji="1" lang="en-US" altLang="ja-JP" sz="700" dirty="0"/>
          </a:p>
        </p:txBody>
      </p:sp>
    </p:spTree>
    <p:extLst>
      <p:ext uri="{BB962C8B-B14F-4D97-AF65-F5344CB8AC3E}">
        <p14:creationId xmlns:p14="http://schemas.microsoft.com/office/powerpoint/2010/main" val="2905718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266" y="4525698"/>
            <a:ext cx="4121638" cy="214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523" y="2033588"/>
            <a:ext cx="3221893" cy="204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 y="2032090"/>
            <a:ext cx="3103406" cy="204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706413"/>
            <a:ext cx="9036496" cy="584775"/>
          </a:xfrm>
          <a:prstGeom prst="rect">
            <a:avLst/>
          </a:prstGeom>
        </p:spPr>
        <p:txBody>
          <a:bodyPr wrap="square">
            <a:spAutoFit/>
          </a:bodyPr>
          <a:lstStyle/>
          <a:p>
            <a:r>
              <a:rPr lang="ja-JP" altLang="en-US" sz="1600" b="1" dirty="0" smtClean="0"/>
              <a:t>■　人口の</a:t>
            </a:r>
            <a:r>
              <a:rPr lang="ja-JP" altLang="en-US" sz="1600" b="1" dirty="0"/>
              <a:t>将来</a:t>
            </a:r>
            <a:r>
              <a:rPr lang="ja-JP" altLang="en-US" sz="1600" b="1" dirty="0" smtClean="0"/>
              <a:t>見通し（シミュレーション）</a:t>
            </a:r>
            <a:r>
              <a:rPr lang="en-US" altLang="ja-JP" sz="1600" b="1" dirty="0" smtClean="0"/>
              <a:t>【</a:t>
            </a:r>
            <a:r>
              <a:rPr lang="ja-JP" altLang="en-US" sz="1600" b="1" dirty="0" smtClean="0"/>
              <a:t>定住人口</a:t>
            </a:r>
            <a:r>
              <a:rPr lang="en-US" altLang="ja-JP" sz="1600" b="1" dirty="0" smtClean="0"/>
              <a:t>】</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出生率を改善し、東京圏への一極集中を解消することにより、人口減少に歯止めがかかります。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sp>
        <p:nvSpPr>
          <p:cNvPr id="7" name="正方形/長方形 6"/>
          <p:cNvSpPr/>
          <p:nvPr/>
        </p:nvSpPr>
        <p:spPr>
          <a:xfrm>
            <a:off x="323528" y="1371446"/>
            <a:ext cx="4536504" cy="23761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latin typeface="+mn-ea"/>
                <a:cs typeface="Times New Roman"/>
              </a:rPr>
              <a:t>○若い世代の就労・出産・子育ての希望が実現したら</a:t>
            </a:r>
            <a:endParaRPr lang="ja-JP" sz="1050" kern="100" dirty="0">
              <a:solidFill>
                <a:schemeClr val="tx1">
                  <a:lumMod val="95000"/>
                  <a:lumOff val="5000"/>
                </a:schemeClr>
              </a:solidFill>
              <a:effectLst/>
              <a:latin typeface="+mn-ea"/>
              <a:cs typeface="Times New Roman"/>
            </a:endParaRPr>
          </a:p>
          <a:p>
            <a:pPr marL="127000" indent="-127000" algn="just">
              <a:lnSpc>
                <a:spcPts val="1100"/>
              </a:lnSpc>
              <a:spcAft>
                <a:spcPts val="0"/>
              </a:spcAft>
            </a:pPr>
            <a:r>
              <a:rPr lang="ja-JP" sz="1000" b="1" kern="100" dirty="0">
                <a:effectLst/>
                <a:latin typeface="+mn-ea"/>
                <a:cs typeface="Times New Roman"/>
              </a:rPr>
              <a:t>☞</a:t>
            </a:r>
            <a:r>
              <a:rPr lang="ja-JP" sz="900" kern="100" dirty="0">
                <a:effectLst/>
                <a:latin typeface="+mn-ea"/>
                <a:cs typeface="Times New Roman"/>
              </a:rPr>
              <a:t>出生率が、</a:t>
            </a:r>
            <a:r>
              <a:rPr lang="en-US" sz="900" kern="100" dirty="0">
                <a:solidFill>
                  <a:srgbClr val="000000"/>
                </a:solidFill>
                <a:effectLst/>
                <a:latin typeface="+mn-ea"/>
                <a:cs typeface="Times New Roman"/>
              </a:rPr>
              <a:t>2020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1.6</a:t>
            </a:r>
            <a:r>
              <a:rPr lang="ja-JP" sz="900" kern="100" dirty="0">
                <a:solidFill>
                  <a:srgbClr val="000000"/>
                </a:solidFill>
                <a:effectLst/>
                <a:latin typeface="+mn-ea"/>
                <a:cs typeface="Times New Roman"/>
              </a:rPr>
              <a:t>程度、</a:t>
            </a:r>
            <a:r>
              <a:rPr lang="en-US" sz="900" kern="100" dirty="0">
                <a:solidFill>
                  <a:srgbClr val="000000"/>
                </a:solidFill>
                <a:effectLst/>
                <a:latin typeface="+mn-ea"/>
                <a:cs typeface="Times New Roman"/>
              </a:rPr>
              <a:t>2030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1.8</a:t>
            </a:r>
            <a:r>
              <a:rPr lang="ja-JP" sz="900" kern="100" dirty="0">
                <a:solidFill>
                  <a:srgbClr val="000000"/>
                </a:solidFill>
                <a:effectLst/>
                <a:latin typeface="+mn-ea"/>
                <a:cs typeface="Times New Roman"/>
              </a:rPr>
              <a:t>程度</a:t>
            </a:r>
            <a:r>
              <a:rPr lang="ja-JP" sz="900" kern="100" dirty="0" smtClean="0">
                <a:solidFill>
                  <a:srgbClr val="000000"/>
                </a:solidFill>
                <a:effectLst/>
                <a:latin typeface="+mn-ea"/>
                <a:cs typeface="Times New Roman"/>
              </a:rPr>
              <a:t>、</a:t>
            </a:r>
            <a:r>
              <a:rPr lang="en-US" sz="900" kern="100" dirty="0" smtClean="0">
                <a:solidFill>
                  <a:srgbClr val="000000"/>
                </a:solidFill>
                <a:effectLst/>
                <a:latin typeface="+mn-ea"/>
                <a:cs typeface="Times New Roman"/>
              </a:rPr>
              <a:t>2040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2.07</a:t>
            </a:r>
            <a:r>
              <a:rPr lang="ja-JP" sz="900" kern="100" dirty="0">
                <a:solidFill>
                  <a:srgbClr val="000000"/>
                </a:solidFill>
                <a:effectLst/>
                <a:latin typeface="+mn-ea"/>
                <a:cs typeface="Times New Roman"/>
              </a:rPr>
              <a:t>と</a:t>
            </a:r>
            <a:r>
              <a:rPr lang="ja-JP" sz="900" kern="100" dirty="0" smtClean="0">
                <a:solidFill>
                  <a:srgbClr val="000000"/>
                </a:solidFill>
                <a:effectLst/>
                <a:latin typeface="+mn-ea"/>
                <a:cs typeface="Times New Roman"/>
              </a:rPr>
              <a:t>想定</a:t>
            </a:r>
            <a:r>
              <a:rPr lang="en-US" altLang="ja-JP" sz="900" kern="100" dirty="0" smtClean="0">
                <a:solidFill>
                  <a:srgbClr val="000000"/>
                </a:solidFill>
                <a:effectLst/>
                <a:latin typeface="+mn-ea"/>
                <a:cs typeface="Times New Roman"/>
              </a:rPr>
              <a:t/>
            </a:r>
            <a:br>
              <a:rPr lang="en-US" altLang="ja-JP" sz="900" kern="100" dirty="0" smtClean="0">
                <a:solidFill>
                  <a:srgbClr val="000000"/>
                </a:solidFill>
                <a:effectLst/>
                <a:latin typeface="+mn-ea"/>
                <a:cs typeface="Times New Roman"/>
              </a:rPr>
            </a:br>
            <a:r>
              <a:rPr lang="en-US" altLang="ja-JP" sz="850" kern="100" dirty="0" smtClean="0">
                <a:solidFill>
                  <a:srgbClr val="000000"/>
                </a:solidFill>
                <a:effectLst/>
                <a:latin typeface="+mn-ea"/>
                <a:cs typeface="Times New Roman"/>
              </a:rPr>
              <a:t>※</a:t>
            </a:r>
            <a:r>
              <a:rPr lang="ja-JP" altLang="en-US" sz="850" kern="100" dirty="0" smtClean="0">
                <a:solidFill>
                  <a:srgbClr val="000000"/>
                </a:solidFill>
                <a:effectLst/>
                <a:latin typeface="+mn-ea"/>
                <a:cs typeface="Times New Roman"/>
              </a:rPr>
              <a:t>　府と全国平均との出生率の差（</a:t>
            </a:r>
            <a:r>
              <a:rPr lang="en-US" altLang="ja-JP" sz="850" kern="100" dirty="0" smtClean="0">
                <a:solidFill>
                  <a:srgbClr val="000000"/>
                </a:solidFill>
                <a:latin typeface="+mn-ea"/>
                <a:cs typeface="Times New Roman"/>
              </a:rPr>
              <a:t>2005</a:t>
            </a:r>
            <a:r>
              <a:rPr lang="ja-JP" altLang="en-US" sz="850" kern="100" dirty="0">
                <a:solidFill>
                  <a:srgbClr val="000000"/>
                </a:solidFill>
                <a:latin typeface="+mn-ea"/>
                <a:cs typeface="Times New Roman"/>
              </a:rPr>
              <a:t>～</a:t>
            </a:r>
            <a:r>
              <a:rPr lang="en-US" altLang="ja-JP" sz="850" kern="100" dirty="0">
                <a:solidFill>
                  <a:srgbClr val="000000"/>
                </a:solidFill>
                <a:latin typeface="+mn-ea"/>
                <a:cs typeface="Times New Roman"/>
              </a:rPr>
              <a:t>2014</a:t>
            </a:r>
            <a:r>
              <a:rPr lang="ja-JP" altLang="en-US" sz="850" kern="100" dirty="0">
                <a:solidFill>
                  <a:srgbClr val="000000"/>
                </a:solidFill>
                <a:latin typeface="+mn-ea"/>
                <a:cs typeface="Times New Roman"/>
              </a:rPr>
              <a:t>年</a:t>
            </a:r>
            <a:r>
              <a:rPr lang="ja-JP" altLang="en-US" sz="850" kern="100" dirty="0" smtClean="0">
                <a:solidFill>
                  <a:srgbClr val="000000"/>
                </a:solidFill>
                <a:latin typeface="+mn-ea"/>
                <a:cs typeface="Times New Roman"/>
              </a:rPr>
              <a:t>の平均）を加味すると、</a:t>
            </a:r>
            <a:r>
              <a:rPr lang="en-US" altLang="ja-JP" sz="850" kern="100" dirty="0" smtClean="0">
                <a:solidFill>
                  <a:srgbClr val="000000"/>
                </a:solidFill>
                <a:latin typeface="+mn-ea"/>
                <a:cs typeface="Times New Roman"/>
              </a:rPr>
              <a:t>2040</a:t>
            </a:r>
            <a:r>
              <a:rPr lang="ja-JP" altLang="en-US" sz="850" kern="100" dirty="0" smtClean="0">
                <a:solidFill>
                  <a:srgbClr val="000000"/>
                </a:solidFill>
                <a:latin typeface="+mn-ea"/>
                <a:cs typeface="Times New Roman"/>
              </a:rPr>
              <a:t>年に</a:t>
            </a:r>
            <a:r>
              <a:rPr lang="en-US" altLang="ja-JP" sz="850" kern="100" dirty="0" smtClean="0">
                <a:solidFill>
                  <a:srgbClr val="000000"/>
                </a:solidFill>
                <a:latin typeface="+mn-ea"/>
                <a:cs typeface="Times New Roman"/>
              </a:rPr>
              <a:t/>
            </a:r>
            <a:br>
              <a:rPr lang="en-US" altLang="ja-JP" sz="850" kern="100" dirty="0" smtClean="0">
                <a:solidFill>
                  <a:srgbClr val="000000"/>
                </a:solidFill>
                <a:latin typeface="+mn-ea"/>
                <a:cs typeface="Times New Roman"/>
              </a:rPr>
            </a:br>
            <a:r>
              <a:rPr lang="ja-JP" altLang="en-US" sz="850" kern="100" dirty="0" smtClean="0">
                <a:solidFill>
                  <a:srgbClr val="000000"/>
                </a:solidFill>
                <a:latin typeface="+mn-ea"/>
                <a:cs typeface="Times New Roman"/>
              </a:rPr>
              <a:t>　</a:t>
            </a:r>
            <a:r>
              <a:rPr lang="en-US" altLang="ja-JP" sz="850" kern="100" dirty="0" smtClean="0">
                <a:solidFill>
                  <a:srgbClr val="000000"/>
                </a:solidFill>
                <a:latin typeface="+mn-ea"/>
                <a:cs typeface="Times New Roman"/>
              </a:rPr>
              <a:t>794</a:t>
            </a:r>
            <a:r>
              <a:rPr lang="ja-JP" altLang="en-US" sz="850" kern="100" dirty="0" smtClean="0">
                <a:solidFill>
                  <a:srgbClr val="000000"/>
                </a:solidFill>
                <a:latin typeface="+mn-ea"/>
                <a:cs typeface="Times New Roman"/>
              </a:rPr>
              <a:t>万人になると推計されます。</a:t>
            </a:r>
            <a:endParaRPr lang="ja-JP" sz="850" kern="100" dirty="0">
              <a:effectLst/>
              <a:latin typeface="+mn-ea"/>
              <a:cs typeface="Times New Roman"/>
            </a:endParaRPr>
          </a:p>
          <a:p>
            <a:pPr algn="just">
              <a:lnSpc>
                <a:spcPts val="1600"/>
              </a:lnSpc>
              <a:spcAft>
                <a:spcPts val="0"/>
              </a:spcAft>
            </a:pPr>
            <a:r>
              <a:rPr lang="en-US" sz="1000" b="1" kern="100" dirty="0">
                <a:effectLst/>
                <a:latin typeface="+mn-ea"/>
                <a:cs typeface="Times New Roman"/>
              </a:rPr>
              <a:t> </a:t>
            </a:r>
            <a:endParaRPr lang="ja-JP" sz="1050" kern="100" dirty="0">
              <a:effectLst/>
              <a:latin typeface="+mn-ea"/>
              <a:cs typeface="Times New Roman"/>
            </a:endParaRPr>
          </a:p>
          <a:p>
            <a:pPr algn="ctr">
              <a:spcAft>
                <a:spcPts val="0"/>
              </a:spcAft>
            </a:pPr>
            <a:r>
              <a:rPr lang="en-US" sz="1050" kern="100" dirty="0">
                <a:effectLst/>
                <a:latin typeface="+mn-ea"/>
                <a:cs typeface="Times New Roman"/>
              </a:rPr>
              <a:t> </a:t>
            </a:r>
            <a:endParaRPr lang="ja-JP" sz="1050" kern="100" dirty="0">
              <a:effectLst/>
              <a:latin typeface="+mn-ea"/>
              <a:cs typeface="Times New Roman"/>
            </a:endParaRPr>
          </a:p>
        </p:txBody>
      </p:sp>
      <p:sp>
        <p:nvSpPr>
          <p:cNvPr id="9" name="正方形/長方形 8"/>
          <p:cNvSpPr/>
          <p:nvPr/>
        </p:nvSpPr>
        <p:spPr>
          <a:xfrm>
            <a:off x="5076056" y="1371446"/>
            <a:ext cx="3680508" cy="237617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latin typeface="+mn-ea"/>
                <a:cs typeface="Times New Roman"/>
              </a:rPr>
              <a:t>○</a:t>
            </a:r>
            <a:r>
              <a:rPr lang="ja-JP" sz="1050" b="1" u="sng" kern="100" dirty="0" smtClean="0">
                <a:solidFill>
                  <a:schemeClr val="tx1">
                    <a:lumMod val="95000"/>
                    <a:lumOff val="5000"/>
                  </a:schemeClr>
                </a:solidFill>
                <a:effectLst/>
                <a:latin typeface="+mn-ea"/>
                <a:cs typeface="Times New Roman"/>
              </a:rPr>
              <a:t>東京</a:t>
            </a:r>
            <a:r>
              <a:rPr lang="ja-JP" altLang="en-US" sz="1050" b="1" u="sng" kern="100" dirty="0" smtClean="0">
                <a:solidFill>
                  <a:schemeClr val="tx1">
                    <a:lumMod val="95000"/>
                    <a:lumOff val="5000"/>
                  </a:schemeClr>
                </a:solidFill>
                <a:effectLst/>
                <a:latin typeface="+mn-ea"/>
                <a:cs typeface="Times New Roman"/>
              </a:rPr>
              <a:t>圏</a:t>
            </a:r>
            <a:r>
              <a:rPr lang="ja-JP" sz="1050" b="1" u="sng" kern="100" dirty="0" smtClean="0">
                <a:solidFill>
                  <a:schemeClr val="tx1">
                    <a:lumMod val="95000"/>
                    <a:lumOff val="5000"/>
                  </a:schemeClr>
                </a:solidFill>
                <a:effectLst/>
                <a:latin typeface="+mn-ea"/>
                <a:cs typeface="Times New Roman"/>
              </a:rPr>
              <a:t>へ</a:t>
            </a:r>
            <a:r>
              <a:rPr lang="ja-JP" sz="1050" b="1" u="sng" kern="100" dirty="0">
                <a:solidFill>
                  <a:schemeClr val="tx1">
                    <a:lumMod val="95000"/>
                    <a:lumOff val="5000"/>
                  </a:schemeClr>
                </a:solidFill>
                <a:effectLst/>
                <a:latin typeface="+mn-ea"/>
                <a:cs typeface="Times New Roman"/>
              </a:rPr>
              <a:t>の一極集中を是正したら</a:t>
            </a:r>
            <a:endParaRPr lang="ja-JP" sz="1050" kern="100" dirty="0">
              <a:solidFill>
                <a:schemeClr val="tx1">
                  <a:lumMod val="95000"/>
                  <a:lumOff val="5000"/>
                </a:schemeClr>
              </a:solidFill>
              <a:effectLst/>
              <a:latin typeface="+mn-ea"/>
              <a:cs typeface="Times New Roman"/>
            </a:endParaRPr>
          </a:p>
          <a:p>
            <a:pPr algn="just">
              <a:lnSpc>
                <a:spcPts val="1600"/>
              </a:lnSpc>
              <a:spcAft>
                <a:spcPts val="0"/>
              </a:spcAft>
            </a:pPr>
            <a:r>
              <a:rPr lang="ja-JP" sz="900" b="1" kern="100" dirty="0">
                <a:effectLst/>
                <a:latin typeface="+mn-ea"/>
                <a:cs typeface="Times New Roman"/>
              </a:rPr>
              <a:t>☞</a:t>
            </a:r>
            <a:r>
              <a:rPr lang="ja-JP" sz="900" kern="100" dirty="0" smtClean="0">
                <a:solidFill>
                  <a:srgbClr val="000000"/>
                </a:solidFill>
                <a:effectLst/>
                <a:latin typeface="+mn-ea"/>
                <a:cs typeface="Times New Roman"/>
              </a:rPr>
              <a:t>東京</a:t>
            </a:r>
            <a:r>
              <a:rPr lang="ja-JP" altLang="en-US" sz="900" kern="100" dirty="0" smtClean="0">
                <a:solidFill>
                  <a:srgbClr val="000000"/>
                </a:solidFill>
                <a:effectLst/>
                <a:latin typeface="+mn-ea"/>
                <a:cs typeface="Times New Roman"/>
              </a:rPr>
              <a:t>圏</a:t>
            </a:r>
            <a:r>
              <a:rPr lang="ja-JP" sz="900" kern="100" dirty="0" smtClean="0">
                <a:solidFill>
                  <a:srgbClr val="000000"/>
                </a:solidFill>
                <a:effectLst/>
                <a:latin typeface="+mn-ea"/>
                <a:cs typeface="Times New Roman"/>
              </a:rPr>
              <a:t>へ</a:t>
            </a:r>
            <a:r>
              <a:rPr lang="ja-JP" sz="900" kern="100" dirty="0">
                <a:solidFill>
                  <a:srgbClr val="000000"/>
                </a:solidFill>
                <a:effectLst/>
                <a:latin typeface="+mn-ea"/>
                <a:cs typeface="Times New Roman"/>
              </a:rPr>
              <a:t>の転出超過数がゼロに</a:t>
            </a:r>
            <a:r>
              <a:rPr lang="ja-JP" sz="900" kern="100" dirty="0" smtClean="0">
                <a:solidFill>
                  <a:srgbClr val="000000"/>
                </a:solidFill>
                <a:effectLst/>
                <a:latin typeface="+mn-ea"/>
                <a:cs typeface="Times New Roman"/>
              </a:rPr>
              <a:t>なる</a:t>
            </a:r>
            <a:r>
              <a:rPr lang="ja-JP" altLang="en-US" sz="1000" kern="100" dirty="0">
                <a:solidFill>
                  <a:srgbClr val="000000"/>
                </a:solidFill>
                <a:latin typeface="+mn-ea"/>
                <a:cs typeface="Times New Roman"/>
              </a:rPr>
              <a:t>　</a:t>
            </a:r>
            <a:endParaRPr lang="ja-JP" sz="850" kern="100" dirty="0" smtClean="0">
              <a:effectLst/>
              <a:latin typeface="+mn-ea"/>
              <a:cs typeface="Times New Roman"/>
            </a:endParaRPr>
          </a:p>
          <a:p>
            <a:pPr algn="just">
              <a:lnSpc>
                <a:spcPts val="1600"/>
              </a:lnSpc>
              <a:spcAft>
                <a:spcPts val="0"/>
              </a:spcAft>
            </a:pPr>
            <a:r>
              <a:rPr lang="en-US" sz="1000" b="1" kern="100" dirty="0">
                <a:effectLst/>
                <a:latin typeface="+mn-ea"/>
                <a:cs typeface="Times New Roman"/>
              </a:rPr>
              <a:t> </a:t>
            </a:r>
            <a:endParaRPr lang="ja-JP" sz="1050" kern="100" dirty="0">
              <a:effectLst/>
              <a:latin typeface="+mn-ea"/>
              <a:cs typeface="Times New Roman"/>
            </a:endParaRPr>
          </a:p>
        </p:txBody>
      </p:sp>
      <p:sp>
        <p:nvSpPr>
          <p:cNvPr id="11" name="正方形/長方形 10"/>
          <p:cNvSpPr/>
          <p:nvPr/>
        </p:nvSpPr>
        <p:spPr>
          <a:xfrm>
            <a:off x="899592" y="4490222"/>
            <a:ext cx="2304256" cy="1999118"/>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latin typeface="+mn-ea"/>
                <a:cs typeface="Times New Roman"/>
              </a:rPr>
              <a:t>○人口減少に歯止めがかかれば</a:t>
            </a:r>
            <a:endParaRPr lang="ja-JP" sz="1050" kern="100" dirty="0">
              <a:solidFill>
                <a:schemeClr val="tx1">
                  <a:lumMod val="95000"/>
                  <a:lumOff val="5000"/>
                </a:schemeClr>
              </a:solidFill>
              <a:effectLst/>
              <a:latin typeface="+mn-ea"/>
              <a:cs typeface="Times New Roman"/>
            </a:endParaRPr>
          </a:p>
          <a:p>
            <a:pPr algn="just">
              <a:lnSpc>
                <a:spcPts val="1600"/>
              </a:lnSpc>
              <a:spcAft>
                <a:spcPts val="0"/>
              </a:spcAft>
            </a:pPr>
            <a:r>
              <a:rPr lang="ja-JP" sz="1000" b="1" kern="100" dirty="0">
                <a:effectLst/>
                <a:latin typeface="+mn-ea"/>
                <a:cs typeface="Times New Roman"/>
              </a:rPr>
              <a:t>☞</a:t>
            </a:r>
            <a:r>
              <a:rPr lang="ja-JP" sz="1000" kern="100" dirty="0">
                <a:effectLst/>
                <a:latin typeface="+mn-ea"/>
                <a:cs typeface="Times New Roman"/>
              </a:rPr>
              <a:t>社会増減・自然増減とも</a:t>
            </a:r>
            <a:r>
              <a:rPr lang="ja-JP" sz="1000" kern="100" dirty="0" smtClean="0">
                <a:effectLst/>
                <a:latin typeface="+mn-ea"/>
                <a:cs typeface="Times New Roman"/>
              </a:rPr>
              <a:t>に</a:t>
            </a:r>
            <a:endParaRPr lang="en-US" altLang="ja-JP" sz="1000" kern="100" dirty="0" smtClean="0">
              <a:effectLst/>
              <a:latin typeface="+mn-ea"/>
              <a:cs typeface="Times New Roman"/>
            </a:endParaRPr>
          </a:p>
          <a:p>
            <a:pPr algn="just">
              <a:lnSpc>
                <a:spcPts val="1600"/>
              </a:lnSpc>
              <a:spcAft>
                <a:spcPts val="0"/>
              </a:spcAft>
            </a:pPr>
            <a:r>
              <a:rPr lang="ja-JP" altLang="en-US" sz="1000" kern="100" dirty="0">
                <a:latin typeface="+mn-ea"/>
                <a:cs typeface="Times New Roman"/>
              </a:rPr>
              <a:t>　</a:t>
            </a:r>
            <a:r>
              <a:rPr lang="ja-JP" altLang="en-US" sz="1000" kern="100" dirty="0" smtClean="0">
                <a:latin typeface="+mn-ea"/>
                <a:cs typeface="Times New Roman"/>
              </a:rPr>
              <a:t>上記２つの条件を満たした</a:t>
            </a:r>
            <a:r>
              <a:rPr lang="ja-JP" sz="1000" kern="100" dirty="0" smtClean="0">
                <a:effectLst/>
                <a:latin typeface="+mn-ea"/>
                <a:cs typeface="Times New Roman"/>
              </a:rPr>
              <a:t>場合</a:t>
            </a:r>
            <a:endParaRPr lang="en-US" altLang="ja-JP" sz="1000" kern="100" dirty="0" smtClean="0">
              <a:effectLst/>
              <a:latin typeface="+mn-ea"/>
              <a:cs typeface="Times New Roman"/>
            </a:endParaRPr>
          </a:p>
          <a:p>
            <a:pPr algn="just">
              <a:lnSpc>
                <a:spcPts val="1600"/>
              </a:lnSpc>
              <a:spcAft>
                <a:spcPts val="0"/>
              </a:spcAft>
            </a:pPr>
            <a:endParaRPr lang="en-US" altLang="ja-JP" sz="1050" kern="100" dirty="0" smtClean="0">
              <a:effectLst/>
              <a:latin typeface="+mn-ea"/>
              <a:cs typeface="Times New Roman"/>
            </a:endParaRPr>
          </a:p>
          <a:p>
            <a:pPr algn="just">
              <a:lnSpc>
                <a:spcPts val="1600"/>
              </a:lnSpc>
              <a:spcAft>
                <a:spcPts val="0"/>
              </a:spcAft>
            </a:pPr>
            <a:r>
              <a:rPr lang="ja-JP" altLang="ja-JP" sz="1050" b="1" kern="100" dirty="0" smtClean="0">
                <a:latin typeface="+mn-ea"/>
                <a:cs typeface="Times New Roman"/>
              </a:rPr>
              <a:t>☞</a:t>
            </a:r>
            <a:r>
              <a:rPr lang="en-US" altLang="ja-JP" sz="1050" b="1" kern="100" dirty="0" smtClean="0">
                <a:latin typeface="+mn-ea"/>
                <a:cs typeface="Times New Roman"/>
              </a:rPr>
              <a:t>823</a:t>
            </a:r>
            <a:r>
              <a:rPr lang="ja-JP" altLang="en-US" sz="1050" b="1" kern="100" dirty="0" smtClean="0">
                <a:latin typeface="+mn-ea"/>
                <a:cs typeface="Times New Roman"/>
              </a:rPr>
              <a:t>万人～</a:t>
            </a:r>
            <a:r>
              <a:rPr lang="en-US" altLang="ja-JP" sz="1050" b="1" kern="100" dirty="0" smtClean="0">
                <a:latin typeface="+mn-ea"/>
                <a:cs typeface="Times New Roman"/>
              </a:rPr>
              <a:t>837</a:t>
            </a:r>
            <a:r>
              <a:rPr lang="ja-JP" altLang="en-US" sz="1050" b="1" kern="100" dirty="0" smtClean="0">
                <a:latin typeface="+mn-ea"/>
                <a:cs typeface="Times New Roman"/>
              </a:rPr>
              <a:t>万人の間になると</a:t>
            </a:r>
            <a:r>
              <a:rPr lang="en-US" altLang="ja-JP" sz="1050" b="1" kern="100" dirty="0" smtClean="0">
                <a:latin typeface="+mn-ea"/>
                <a:cs typeface="Times New Roman"/>
              </a:rPr>
              <a:t/>
            </a:r>
            <a:br>
              <a:rPr lang="en-US" altLang="ja-JP" sz="1050" b="1" kern="100" dirty="0" smtClean="0">
                <a:latin typeface="+mn-ea"/>
                <a:cs typeface="Times New Roman"/>
              </a:rPr>
            </a:br>
            <a:r>
              <a:rPr lang="ja-JP" altLang="en-US" sz="1050" b="1" kern="100" dirty="0" smtClean="0">
                <a:latin typeface="+mn-ea"/>
                <a:cs typeface="Times New Roman"/>
              </a:rPr>
              <a:t>　推計されます。</a:t>
            </a:r>
            <a:endParaRPr lang="en-US" altLang="ja-JP" sz="1050" b="1" kern="100" dirty="0" smtClean="0">
              <a:latin typeface="+mn-ea"/>
              <a:cs typeface="Times New Roman"/>
            </a:endParaRPr>
          </a:p>
          <a:p>
            <a:pPr algn="just">
              <a:lnSpc>
                <a:spcPts val="1600"/>
              </a:lnSpc>
              <a:spcAft>
                <a:spcPts val="0"/>
              </a:spcAft>
            </a:pPr>
            <a:endParaRPr lang="en-US" altLang="ja-JP" sz="1050" b="1" kern="100" dirty="0">
              <a:effectLst/>
              <a:latin typeface="+mn-ea"/>
              <a:cs typeface="Times New Roman"/>
            </a:endParaRPr>
          </a:p>
          <a:p>
            <a:pPr algn="just">
              <a:lnSpc>
                <a:spcPts val="1600"/>
              </a:lnSpc>
              <a:spcAft>
                <a:spcPts val="0"/>
              </a:spcAft>
            </a:pPr>
            <a:r>
              <a:rPr lang="ja-JP" altLang="en-US" sz="1050" kern="100" dirty="0" smtClean="0">
                <a:effectLst/>
                <a:latin typeface="+mn-ea"/>
                <a:cs typeface="Times New Roman"/>
              </a:rPr>
              <a:t>　</a:t>
            </a:r>
            <a:r>
              <a:rPr lang="en-US" altLang="ja-JP" sz="1050" kern="100" dirty="0" smtClean="0">
                <a:effectLst/>
                <a:latin typeface="+mn-ea"/>
                <a:cs typeface="Times New Roman"/>
              </a:rPr>
              <a:t>※</a:t>
            </a:r>
            <a:r>
              <a:rPr lang="ja-JP" altLang="en-US" sz="1050" kern="100" dirty="0" smtClean="0">
                <a:effectLst/>
                <a:latin typeface="+mn-ea"/>
                <a:cs typeface="Times New Roman"/>
              </a:rPr>
              <a:t>　社会増により、出生数も変化する</a:t>
            </a:r>
            <a:r>
              <a:rPr lang="en-US" altLang="ja-JP" sz="1050" kern="100" dirty="0" smtClean="0">
                <a:effectLst/>
                <a:latin typeface="+mn-ea"/>
                <a:cs typeface="Times New Roman"/>
              </a:rPr>
              <a:t/>
            </a:r>
            <a:br>
              <a:rPr lang="en-US" altLang="ja-JP" sz="1050" kern="100" dirty="0" smtClean="0">
                <a:effectLst/>
                <a:latin typeface="+mn-ea"/>
                <a:cs typeface="Times New Roman"/>
              </a:rPr>
            </a:br>
            <a:r>
              <a:rPr lang="ja-JP" altLang="en-US" sz="1050" kern="100" dirty="0" smtClean="0">
                <a:effectLst/>
                <a:latin typeface="+mn-ea"/>
                <a:cs typeface="Times New Roman"/>
              </a:rPr>
              <a:t>　　</a:t>
            </a:r>
            <a:r>
              <a:rPr lang="ja-JP" altLang="en-US" sz="1050" kern="100" dirty="0" smtClean="0">
                <a:latin typeface="+mn-ea"/>
                <a:cs typeface="Times New Roman"/>
              </a:rPr>
              <a:t>ため、</a:t>
            </a:r>
            <a:r>
              <a:rPr lang="en-US" altLang="ja-JP" sz="1050" kern="100" dirty="0" smtClean="0">
                <a:latin typeface="+mn-ea"/>
                <a:cs typeface="Times New Roman"/>
              </a:rPr>
              <a:t>58</a:t>
            </a:r>
            <a:r>
              <a:rPr lang="ja-JP" altLang="en-US" sz="1050" kern="100" dirty="0" smtClean="0">
                <a:latin typeface="+mn-ea"/>
                <a:cs typeface="Times New Roman"/>
              </a:rPr>
              <a:t>万人</a:t>
            </a:r>
            <a:r>
              <a:rPr lang="en-US" altLang="ja-JP" sz="1050" kern="100" dirty="0" smtClean="0">
                <a:latin typeface="+mn-ea"/>
                <a:cs typeface="Times New Roman"/>
              </a:rPr>
              <a:t>+27</a:t>
            </a:r>
            <a:r>
              <a:rPr lang="ja-JP" altLang="en-US" sz="1050" kern="100" dirty="0" smtClean="0">
                <a:latin typeface="+mn-ea"/>
                <a:cs typeface="Times New Roman"/>
              </a:rPr>
              <a:t>万人と</a:t>
            </a:r>
            <a:r>
              <a:rPr lang="en-US" altLang="ja-JP" sz="1050" kern="100" dirty="0" smtClean="0">
                <a:latin typeface="+mn-ea"/>
                <a:cs typeface="Times New Roman"/>
              </a:rPr>
              <a:t>87</a:t>
            </a:r>
            <a:r>
              <a:rPr lang="ja-JP" altLang="en-US" sz="1050" kern="100" dirty="0" smtClean="0">
                <a:latin typeface="+mn-ea"/>
                <a:cs typeface="Times New Roman"/>
              </a:rPr>
              <a:t>万人は</a:t>
            </a:r>
            <a:r>
              <a:rPr lang="en-US" altLang="ja-JP" sz="1050" kern="100" dirty="0" smtClean="0">
                <a:latin typeface="+mn-ea"/>
                <a:cs typeface="Times New Roman"/>
              </a:rPr>
              <a:t/>
            </a:r>
            <a:br>
              <a:rPr lang="en-US" altLang="ja-JP" sz="1050" kern="100" dirty="0" smtClean="0">
                <a:latin typeface="+mn-ea"/>
                <a:cs typeface="Times New Roman"/>
              </a:rPr>
            </a:br>
            <a:r>
              <a:rPr lang="ja-JP" altLang="en-US" sz="1050" kern="100" dirty="0" smtClean="0">
                <a:latin typeface="+mn-ea"/>
                <a:cs typeface="Times New Roman"/>
              </a:rPr>
              <a:t>　　一致しません。</a:t>
            </a:r>
            <a:endParaRPr lang="ja-JP" sz="1050" kern="100" dirty="0">
              <a:effectLst/>
              <a:latin typeface="+mn-ea"/>
              <a:cs typeface="Times New Roman"/>
            </a:endParaRPr>
          </a:p>
        </p:txBody>
      </p:sp>
      <p:sp>
        <p:nvSpPr>
          <p:cNvPr id="2" name="下矢印 1"/>
          <p:cNvSpPr/>
          <p:nvPr/>
        </p:nvSpPr>
        <p:spPr>
          <a:xfrm>
            <a:off x="3419872" y="4077072"/>
            <a:ext cx="2448272" cy="432048"/>
          </a:xfrm>
          <a:prstGeom prst="downArrow">
            <a:avLst/>
          </a:prstGeom>
          <a:gradFill flip="none" rotWithShape="1">
            <a:gsLst>
              <a:gs pos="0">
                <a:srgbClr val="03D4A8">
                  <a:lumMod val="19000"/>
                  <a:lumOff val="81000"/>
                  <a:alpha val="85000"/>
                </a:srgbClr>
              </a:gs>
              <a:gs pos="25000">
                <a:srgbClr val="21D6E0"/>
              </a:gs>
              <a:gs pos="75000">
                <a:srgbClr val="0087E6"/>
              </a:gs>
              <a:gs pos="100000">
                <a:srgbClr val="005CBF"/>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sp>
        <p:nvSpPr>
          <p:cNvPr id="34" name="四角形吹き出し 33"/>
          <p:cNvSpPr/>
          <p:nvPr/>
        </p:nvSpPr>
        <p:spPr>
          <a:xfrm>
            <a:off x="3419871" y="2340056"/>
            <a:ext cx="720081" cy="216024"/>
          </a:xfrm>
          <a:prstGeom prst="wedgeRectCallout">
            <a:avLst>
              <a:gd name="adj1" fmla="val 3124"/>
              <a:gd name="adj2" fmla="val 148805"/>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900" b="1" dirty="0" smtClean="0"/>
              <a:t>58</a:t>
            </a:r>
            <a:r>
              <a:rPr kumimoji="1" lang="ja-JP" altLang="en-US" sz="900" b="1" dirty="0" smtClean="0"/>
              <a:t>万人</a:t>
            </a:r>
            <a:r>
              <a:rPr kumimoji="1" lang="ja-JP" altLang="en-US" sz="900" dirty="0" smtClean="0"/>
              <a:t>増</a:t>
            </a:r>
            <a:endParaRPr kumimoji="1" lang="ja-JP" altLang="en-US" sz="900" dirty="0"/>
          </a:p>
        </p:txBody>
      </p:sp>
      <p:sp>
        <p:nvSpPr>
          <p:cNvPr id="35" name="四角形吹き出し 34"/>
          <p:cNvSpPr/>
          <p:nvPr/>
        </p:nvSpPr>
        <p:spPr>
          <a:xfrm>
            <a:off x="7668343" y="2549728"/>
            <a:ext cx="720081" cy="216024"/>
          </a:xfrm>
          <a:prstGeom prst="wedgeRectCallout">
            <a:avLst>
              <a:gd name="adj1" fmla="val 8855"/>
              <a:gd name="adj2" fmla="val 16350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900" b="1" dirty="0" smtClean="0"/>
              <a:t>27</a:t>
            </a:r>
            <a:r>
              <a:rPr kumimoji="1" lang="ja-JP" altLang="en-US" sz="900" b="1" dirty="0" smtClean="0"/>
              <a:t>万人</a:t>
            </a:r>
            <a:r>
              <a:rPr kumimoji="1" lang="ja-JP" altLang="en-US" sz="900" dirty="0" smtClean="0"/>
              <a:t>増</a:t>
            </a:r>
            <a:endParaRPr kumimoji="1" lang="ja-JP" altLang="en-US" sz="900" dirty="0"/>
          </a:p>
        </p:txBody>
      </p:sp>
      <p:pic>
        <p:nvPicPr>
          <p:cNvPr id="1032" name="Picture 8" descr="D:\TanakaAs\Documents\My Pictures\図2.png"/>
          <p:cNvPicPr>
            <a:picLocks noChangeAspect="1" noChangeArrowheads="1"/>
          </p:cNvPicPr>
          <p:nvPr/>
        </p:nvPicPr>
        <p:blipFill rotWithShape="1">
          <a:blip r:embed="rId5">
            <a:extLst>
              <a:ext uri="{28A0092B-C50C-407E-A947-70E740481C1C}">
                <a14:useLocalDpi xmlns:a14="http://schemas.microsoft.com/office/drawing/2010/main" val="0"/>
              </a:ext>
            </a:extLst>
          </a:blip>
          <a:srcRect l="43789" t="16560" r="-9608" b="22605"/>
          <a:stretch/>
        </p:blipFill>
        <p:spPr bwMode="auto">
          <a:xfrm>
            <a:off x="5796136" y="4924260"/>
            <a:ext cx="2376264" cy="808996"/>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吹き出し 9"/>
          <p:cNvSpPr/>
          <p:nvPr/>
        </p:nvSpPr>
        <p:spPr>
          <a:xfrm>
            <a:off x="5873452" y="4682547"/>
            <a:ext cx="745232" cy="216024"/>
          </a:xfrm>
          <a:prstGeom prst="wedgeRectCallout">
            <a:avLst>
              <a:gd name="adj1" fmla="val -47929"/>
              <a:gd name="adj2" fmla="val 100303"/>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b="1" dirty="0" smtClean="0"/>
              <a:t>87</a:t>
            </a:r>
            <a:r>
              <a:rPr kumimoji="1" lang="ja-JP" altLang="en-US" sz="1000" b="1" dirty="0" smtClean="0"/>
              <a:t>万人</a:t>
            </a:r>
            <a:r>
              <a:rPr kumimoji="1" lang="ja-JP" altLang="en-US" sz="1000" dirty="0" smtClean="0"/>
              <a:t>増</a:t>
            </a:r>
            <a:endParaRPr kumimoji="1" lang="ja-JP" altLang="en-US" sz="1000" dirty="0"/>
          </a:p>
        </p:txBody>
      </p:sp>
      <p:cxnSp>
        <p:nvCxnSpPr>
          <p:cNvPr id="14" name="直線矢印コネクタ 13"/>
          <p:cNvCxnSpPr/>
          <p:nvPr/>
        </p:nvCxnSpPr>
        <p:spPr>
          <a:xfrm flipV="1">
            <a:off x="3744000" y="3297768"/>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右中かっこ 12"/>
          <p:cNvSpPr/>
          <p:nvPr/>
        </p:nvSpPr>
        <p:spPr>
          <a:xfrm>
            <a:off x="3734193" y="3018712"/>
            <a:ext cx="45719" cy="10694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四角形吹き出し 21"/>
          <p:cNvSpPr/>
          <p:nvPr/>
        </p:nvSpPr>
        <p:spPr>
          <a:xfrm>
            <a:off x="6984268" y="5716988"/>
            <a:ext cx="745232" cy="216024"/>
          </a:xfrm>
          <a:prstGeom prst="wedgeRectCallout">
            <a:avLst>
              <a:gd name="adj1" fmla="val -201818"/>
              <a:gd name="adj2" fmla="val -23623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b="1" dirty="0" smtClean="0"/>
              <a:t>73</a:t>
            </a:r>
            <a:r>
              <a:rPr kumimoji="1" lang="ja-JP" altLang="en-US" sz="1000" b="1" dirty="0" smtClean="0"/>
              <a:t>万人</a:t>
            </a:r>
            <a:r>
              <a:rPr kumimoji="1" lang="ja-JP" altLang="en-US" sz="1000" dirty="0" smtClean="0"/>
              <a:t>増</a:t>
            </a:r>
            <a:endParaRPr kumimoji="1" lang="ja-JP" altLang="en-US" sz="1000" dirty="0"/>
          </a:p>
        </p:txBody>
      </p:sp>
      <p:sp>
        <p:nvSpPr>
          <p:cNvPr id="6" name="大かっこ 5"/>
          <p:cNvSpPr/>
          <p:nvPr/>
        </p:nvSpPr>
        <p:spPr>
          <a:xfrm>
            <a:off x="922470" y="5892634"/>
            <a:ext cx="2281378" cy="596706"/>
          </a:xfrm>
          <a:prstGeom prst="bracketPair">
            <a:avLst>
              <a:gd name="adj" fmla="val 10282"/>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23" name="直線矢印コネクタ 22"/>
          <p:cNvCxnSpPr/>
          <p:nvPr/>
        </p:nvCxnSpPr>
        <p:spPr>
          <a:xfrm flipV="1">
            <a:off x="8055767" y="3256419"/>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23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535287"/>
            <a:ext cx="7848871"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大阪府まち・ひと・しごと創生総合戦略（案）</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まち・ひと・しごとの創生と好循環の確立をめざして ～</a:t>
            </a:r>
          </a:p>
        </p:txBody>
      </p:sp>
      <p:cxnSp>
        <p:nvCxnSpPr>
          <p:cNvPr id="5" name="直線コネクタ 4"/>
          <p:cNvCxnSpPr>
            <a:stCxn id="4" idx="1"/>
            <a:endCxn id="4" idx="3"/>
          </p:cNvCxnSpPr>
          <p:nvPr/>
        </p:nvCxnSpPr>
        <p:spPr>
          <a:xfrm>
            <a:off x="683568" y="3058507"/>
            <a:ext cx="7848871" cy="0"/>
          </a:xfrm>
          <a:prstGeom prst="line">
            <a:avLst/>
          </a:prstGeom>
        </p:spPr>
        <p:style>
          <a:lnRef idx="3">
            <a:schemeClr val="accent3"/>
          </a:lnRef>
          <a:fillRef idx="0">
            <a:schemeClr val="accent3"/>
          </a:fillRef>
          <a:effectRef idx="2">
            <a:schemeClr val="accent3"/>
          </a:effectRef>
          <a:fontRef idx="minor">
            <a:schemeClr val="tx1"/>
          </a:fontRef>
        </p:style>
      </p:cxnSp>
      <p:sp>
        <p:nvSpPr>
          <p:cNvPr id="6" name="正方形/長方形 5"/>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spTree>
    <p:extLst>
      <p:ext uri="{BB962C8B-B14F-4D97-AF65-F5344CB8AC3E}">
        <p14:creationId xmlns:p14="http://schemas.microsoft.com/office/powerpoint/2010/main" val="276084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な修正点</a:t>
            </a:r>
          </a:p>
        </p:txBody>
      </p:sp>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9" name="テキスト ボックス 8"/>
          <p:cNvSpPr txBox="1"/>
          <p:nvPr/>
        </p:nvSpPr>
        <p:spPr>
          <a:xfrm>
            <a:off x="323528" y="836712"/>
            <a:ext cx="8820472" cy="4524315"/>
          </a:xfrm>
          <a:prstGeom prst="rect">
            <a:avLst/>
          </a:prstGeom>
          <a:noFill/>
        </p:spPr>
        <p:txBody>
          <a:bodyPr wrap="square" rtlCol="0">
            <a:spAutoFit/>
          </a:bodyPr>
          <a:lstStyle/>
          <a:p>
            <a:r>
              <a:rPr kumimoji="1" lang="ja-JP" altLang="en-US" sz="2400" dirty="0" smtClean="0"/>
              <a:t>○　</a:t>
            </a:r>
            <a:r>
              <a:rPr lang="ja-JP" altLang="en-US" sz="2400" dirty="0" smtClean="0"/>
              <a:t>１</a:t>
            </a:r>
            <a:r>
              <a:rPr kumimoji="1" lang="ja-JP" altLang="en-US" sz="2400" dirty="0" smtClean="0"/>
              <a:t>章　「基本方針」</a:t>
            </a:r>
            <a:endParaRPr kumimoji="1" lang="en-US" altLang="ja-JP" sz="2400" dirty="0" smtClean="0"/>
          </a:p>
          <a:p>
            <a:r>
              <a:rPr lang="ja-JP" altLang="en-US" sz="2400" dirty="0"/>
              <a:t>　</a:t>
            </a:r>
            <a:r>
              <a:rPr lang="ja-JP" altLang="en-US" sz="2400" dirty="0" smtClean="0"/>
              <a:t>　　　（変更なし）</a:t>
            </a:r>
            <a:endParaRPr kumimoji="1" lang="en-US" altLang="ja-JP" sz="2400" dirty="0" smtClean="0"/>
          </a:p>
          <a:p>
            <a:endParaRPr lang="en-US" altLang="ja-JP" sz="2400" dirty="0"/>
          </a:p>
          <a:p>
            <a:r>
              <a:rPr kumimoji="1" lang="ja-JP" altLang="en-US" sz="2400" dirty="0" smtClean="0"/>
              <a:t>○　２章　「創生総合戦略の方向性」</a:t>
            </a:r>
            <a:endParaRPr kumimoji="1" lang="en-US" altLang="ja-JP" sz="2400" dirty="0" smtClean="0"/>
          </a:p>
          <a:p>
            <a:r>
              <a:rPr kumimoji="1" lang="ja-JP" altLang="en-US" sz="2400" dirty="0" smtClean="0"/>
              <a:t>　　　　（変更なし）</a:t>
            </a:r>
            <a:endParaRPr kumimoji="1" lang="en-US" altLang="ja-JP" sz="2400" dirty="0" smtClean="0"/>
          </a:p>
          <a:p>
            <a:endParaRPr kumimoji="1" lang="en-US" altLang="ja-JP" sz="2400" dirty="0"/>
          </a:p>
          <a:p>
            <a:r>
              <a:rPr lang="ja-JP" altLang="en-US" sz="2400" dirty="0" smtClean="0"/>
              <a:t>○　</a:t>
            </a:r>
            <a:r>
              <a:rPr lang="en-US" altLang="ja-JP" sz="2400" dirty="0" smtClean="0"/>
              <a:t>3</a:t>
            </a:r>
            <a:r>
              <a:rPr lang="ja-JP" altLang="en-US" sz="2400" dirty="0" smtClean="0"/>
              <a:t>章　「基本目標・基本的方向」</a:t>
            </a:r>
            <a:endParaRPr lang="en-US" altLang="ja-JP" sz="2400" dirty="0" smtClean="0"/>
          </a:p>
          <a:p>
            <a:r>
              <a:rPr kumimoji="1" lang="ja-JP" altLang="en-US" sz="2400" dirty="0"/>
              <a:t>　</a:t>
            </a:r>
            <a:r>
              <a:rPr kumimoji="1" lang="ja-JP" altLang="en-US" sz="2400" dirty="0" smtClean="0"/>
              <a:t>　　　➡　内容を</a:t>
            </a:r>
            <a:r>
              <a:rPr kumimoji="1" lang="ja-JP" altLang="en-US" sz="2400" dirty="0" smtClean="0"/>
              <a:t>充実</a:t>
            </a:r>
            <a:endParaRPr kumimoji="1" lang="en-US" altLang="ja-JP" sz="2400" dirty="0" smtClean="0"/>
          </a:p>
          <a:p>
            <a:r>
              <a:rPr lang="ja-JP" altLang="en-US" sz="2400" dirty="0"/>
              <a:t>　</a:t>
            </a:r>
            <a:r>
              <a:rPr lang="ja-JP" altLang="en-US" sz="2400" dirty="0" smtClean="0"/>
              <a:t>　　　➡　基本目標⑥の具体的目標を変更　等</a:t>
            </a:r>
            <a:r>
              <a:rPr kumimoji="1" lang="en-US" altLang="ja-JP" sz="2400" dirty="0" smtClean="0"/>
              <a:t/>
            </a:r>
            <a:br>
              <a:rPr kumimoji="1" lang="en-US" altLang="ja-JP" sz="2400" dirty="0" smtClean="0"/>
            </a:br>
            <a:endParaRPr lang="en-US" altLang="ja-JP" sz="2400" dirty="0"/>
          </a:p>
          <a:p>
            <a:r>
              <a:rPr kumimoji="1" lang="ja-JP" altLang="en-US" sz="2400" dirty="0" smtClean="0"/>
              <a:t>○　</a:t>
            </a:r>
            <a:r>
              <a:rPr kumimoji="1" lang="en-US" altLang="ja-JP" sz="2400" dirty="0" smtClean="0"/>
              <a:t>4</a:t>
            </a:r>
            <a:r>
              <a:rPr kumimoji="1" lang="ja-JP" altLang="en-US" sz="2400" dirty="0" smtClean="0"/>
              <a:t>章　「活力ある地域創出～新しい「都市型ライフスタイル」の提唱」</a:t>
            </a:r>
            <a:endParaRPr kumimoji="1" lang="en-US" altLang="ja-JP" sz="2400" dirty="0" smtClean="0"/>
          </a:p>
          <a:p>
            <a:r>
              <a:rPr lang="ja-JP" altLang="en-US" sz="2400" dirty="0"/>
              <a:t>　</a:t>
            </a:r>
            <a:r>
              <a:rPr lang="ja-JP" altLang="en-US" sz="2400" dirty="0" smtClean="0"/>
              <a:t>　　　➡　</a:t>
            </a:r>
            <a:r>
              <a:rPr lang="ja-JP" altLang="en-US" sz="2400" dirty="0"/>
              <a:t>内容</a:t>
            </a:r>
            <a:r>
              <a:rPr lang="ja-JP" altLang="en-US" sz="2400" dirty="0" smtClean="0"/>
              <a:t>を充実</a:t>
            </a:r>
            <a:endParaRPr kumimoji="1" lang="ja-JP" altLang="en-US" sz="2400" dirty="0"/>
          </a:p>
        </p:txBody>
      </p:sp>
    </p:spTree>
    <p:extLst>
      <p:ext uri="{BB962C8B-B14F-4D97-AF65-F5344CB8AC3E}">
        <p14:creationId xmlns:p14="http://schemas.microsoft.com/office/powerpoint/2010/main" val="1270117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683568" y="2814027"/>
            <a:ext cx="7272808" cy="830997"/>
          </a:xfrm>
          <a:prstGeom prst="rect">
            <a:avLst/>
          </a:prstGeom>
        </p:spPr>
        <p:txBody>
          <a:bodyPr wrap="square">
            <a:spAutoFit/>
          </a:bodyPr>
          <a:lstStyle/>
          <a:p>
            <a:r>
              <a:rPr lang="ja-JP" altLang="en-US" sz="2400" dirty="0"/>
              <a:t>　　　　➡　</a:t>
            </a:r>
            <a:r>
              <a:rPr lang="ja-JP" altLang="en-US" sz="2400" dirty="0" smtClean="0"/>
              <a:t>基本目標⑥の具体的目標を変更</a:t>
            </a:r>
            <a:endParaRPr lang="en-US" altLang="ja-JP" sz="2400" dirty="0" smtClean="0"/>
          </a:p>
          <a:p>
            <a:r>
              <a:rPr lang="ja-JP" altLang="en-US" sz="2400" dirty="0"/>
              <a:t>　　　　➡　</a:t>
            </a:r>
            <a:r>
              <a:rPr lang="ja-JP" altLang="en-US" sz="2400" dirty="0"/>
              <a:t>国機関等</a:t>
            </a:r>
            <a:r>
              <a:rPr lang="ja-JP" altLang="en-US" sz="2400" dirty="0" smtClean="0"/>
              <a:t>の移転・設置</a:t>
            </a:r>
            <a:endParaRPr lang="ja-JP" altLang="en-US" sz="2400" dirty="0"/>
          </a:p>
        </p:txBody>
      </p:sp>
    </p:spTree>
    <p:extLst>
      <p:ext uri="{BB962C8B-B14F-4D97-AF65-F5344CB8AC3E}">
        <p14:creationId xmlns:p14="http://schemas.microsoft.com/office/powerpoint/2010/main" val="173542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4868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正方形/長方形 4"/>
          <p:cNvSpPr/>
          <p:nvPr/>
        </p:nvSpPr>
        <p:spPr>
          <a:xfrm>
            <a:off x="107504" y="581779"/>
            <a:ext cx="8856984" cy="830997"/>
          </a:xfrm>
          <a:prstGeom prst="rect">
            <a:avLst/>
          </a:prstGeom>
        </p:spPr>
        <p:txBody>
          <a:bodyPr wrap="square">
            <a:spAutoFit/>
          </a:bodyPr>
          <a:lstStyle/>
          <a:p>
            <a:pPr marL="180000" indent="-457200"/>
            <a:r>
              <a:rPr lang="ja-JP" altLang="en-US" sz="1600" b="1" dirty="0" smtClean="0"/>
              <a:t>　基本目標⑥：定住</a:t>
            </a:r>
            <a:r>
              <a:rPr lang="ja-JP" altLang="ja-JP" sz="1600" b="1" dirty="0" smtClean="0"/>
              <a:t>魅力・</a:t>
            </a:r>
            <a:r>
              <a:rPr lang="ja-JP" altLang="en-US" sz="1600" b="1" dirty="0" smtClean="0"/>
              <a:t>都市</a:t>
            </a:r>
            <a:r>
              <a:rPr lang="ja-JP" altLang="ja-JP" sz="1600" b="1" dirty="0" smtClean="0"/>
              <a:t>魅力</a:t>
            </a:r>
            <a:r>
              <a:rPr lang="ja-JP" altLang="en-US" sz="1600" b="1" dirty="0"/>
              <a:t>を</a:t>
            </a:r>
            <a:r>
              <a:rPr lang="ja-JP" altLang="ja-JP" sz="1600" b="1" dirty="0" smtClean="0"/>
              <a:t>強化</a:t>
            </a:r>
            <a:r>
              <a:rPr lang="ja-JP" altLang="en-US" sz="1600" b="1" dirty="0" smtClean="0"/>
              <a:t>する</a:t>
            </a:r>
            <a:endParaRPr lang="en-US" altLang="ja-JP" sz="1600" b="1" dirty="0" smtClean="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大阪の住みやすさを向上させ、その定住魅力を発信する</a:t>
            </a:r>
            <a:r>
              <a:rPr lang="ja-JP" altLang="en-US" sz="1600" dirty="0" smtClean="0"/>
              <a:t>とともに、大阪のブランド力を高め、</a:t>
            </a:r>
            <a:r>
              <a:rPr lang="ja-JP" altLang="en-US" sz="1600" dirty="0"/>
              <a:t>都市魅力の創出・</a:t>
            </a:r>
            <a:r>
              <a:rPr lang="ja-JP" altLang="en-US" sz="1600" dirty="0" smtClean="0"/>
              <a:t>発信することで、</a:t>
            </a:r>
            <a:r>
              <a:rPr lang="ja-JP" altLang="ja-JP" sz="1600" dirty="0"/>
              <a:t>内外</a:t>
            </a:r>
            <a:r>
              <a:rPr lang="ja-JP" altLang="en-US" sz="1600" dirty="0"/>
              <a:t>からの</a:t>
            </a:r>
            <a:r>
              <a:rPr lang="ja-JP" altLang="ja-JP" sz="1600" dirty="0"/>
              <a:t>集客</a:t>
            </a:r>
            <a:r>
              <a:rPr lang="ja-JP" altLang="en-US" sz="1600" dirty="0"/>
              <a:t>を</a:t>
            </a:r>
            <a:r>
              <a:rPr lang="ja-JP" altLang="en-US" sz="1600" dirty="0" smtClean="0"/>
              <a:t>促進し</a:t>
            </a:r>
            <a:r>
              <a:rPr lang="ja-JP" altLang="en-US" sz="1600" dirty="0"/>
              <a:t>、にぎわいと交流人口の拡大を図ります</a:t>
            </a:r>
            <a:r>
              <a:rPr lang="ja-JP" altLang="en-US" sz="1600" dirty="0" smtClean="0"/>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sp>
        <p:nvSpPr>
          <p:cNvPr id="22" name="正方形/長方形 2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23" name="正方形/長方形 22"/>
          <p:cNvSpPr/>
          <p:nvPr/>
        </p:nvSpPr>
        <p:spPr>
          <a:xfrm>
            <a:off x="378097" y="1556792"/>
            <a:ext cx="8460940" cy="1512168"/>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b="1" dirty="0" smtClean="0"/>
              <a:t>【</a:t>
            </a:r>
            <a:r>
              <a:rPr lang="ja-JP" altLang="en-US" b="1" dirty="0"/>
              <a:t>具体的</a:t>
            </a:r>
            <a:r>
              <a:rPr kumimoji="1" lang="ja-JP" altLang="en-US" b="1" dirty="0" smtClean="0"/>
              <a:t>目標</a:t>
            </a:r>
            <a:r>
              <a:rPr kumimoji="1" lang="en-US" altLang="ja-JP" b="1" dirty="0" smtClean="0"/>
              <a:t>】</a:t>
            </a:r>
          </a:p>
          <a:p>
            <a:r>
              <a:rPr lang="ja-JP" altLang="en-US" b="1" dirty="0" smtClean="0"/>
              <a:t>○　来阪外国人：</a:t>
            </a:r>
            <a:r>
              <a:rPr lang="en-US" altLang="ja-JP" b="1" dirty="0" smtClean="0"/>
              <a:t>37</a:t>
            </a:r>
            <a:r>
              <a:rPr lang="en-US" altLang="ja-JP" b="1" dirty="0"/>
              <a:t>6</a:t>
            </a:r>
            <a:r>
              <a:rPr lang="ja-JP" altLang="en-US" b="1" dirty="0" smtClean="0"/>
              <a:t>万人（</a:t>
            </a:r>
            <a:r>
              <a:rPr lang="en-US" altLang="ja-JP" b="1" dirty="0" smtClean="0"/>
              <a:t>H26</a:t>
            </a:r>
            <a:r>
              <a:rPr lang="ja-JP" altLang="en-US" b="1" dirty="0" smtClean="0"/>
              <a:t>）➡　</a:t>
            </a:r>
            <a:r>
              <a:rPr lang="en-US" altLang="ja-JP" b="1" dirty="0" smtClean="0"/>
              <a:t>650</a:t>
            </a:r>
            <a:r>
              <a:rPr lang="ja-JP" altLang="en-US" b="1" dirty="0" smtClean="0"/>
              <a:t>万</a:t>
            </a:r>
            <a:r>
              <a:rPr lang="en-US" altLang="ja-JP" b="1" dirty="0" smtClean="0"/>
              <a:t>【</a:t>
            </a:r>
            <a:r>
              <a:rPr lang="ja-JP" altLang="en-US" b="1" dirty="0" smtClean="0"/>
              <a:t>～</a:t>
            </a:r>
            <a:r>
              <a:rPr lang="en-US" altLang="ja-JP" b="1" dirty="0" smtClean="0"/>
              <a:t>H32</a:t>
            </a:r>
            <a:r>
              <a:rPr lang="ja-JP" altLang="en-US" b="1" dirty="0" smtClean="0"/>
              <a:t>年まで</a:t>
            </a:r>
            <a:r>
              <a:rPr lang="en-US" altLang="ja-JP" b="1" dirty="0" smtClean="0"/>
              <a:t>】</a:t>
            </a:r>
          </a:p>
          <a:p>
            <a:r>
              <a:rPr kumimoji="1" lang="ja-JP" altLang="en-US" b="1" dirty="0" smtClean="0">
                <a:solidFill>
                  <a:srgbClr val="FF0000"/>
                </a:solidFill>
              </a:rPr>
              <a:t>○　東京圏への転入－転出数：▲</a:t>
            </a:r>
            <a:r>
              <a:rPr kumimoji="1" lang="en-US" altLang="ja-JP" b="1" dirty="0" smtClean="0">
                <a:solidFill>
                  <a:srgbClr val="FF0000"/>
                </a:solidFill>
              </a:rPr>
              <a:t>10,905</a:t>
            </a:r>
            <a:r>
              <a:rPr kumimoji="1" lang="ja-JP" altLang="en-US" b="1" dirty="0" smtClean="0">
                <a:solidFill>
                  <a:srgbClr val="FF0000"/>
                </a:solidFill>
              </a:rPr>
              <a:t>人（</a:t>
            </a:r>
            <a:r>
              <a:rPr kumimoji="1" lang="en-US" altLang="ja-JP" b="1" dirty="0" smtClean="0">
                <a:solidFill>
                  <a:srgbClr val="FF0000"/>
                </a:solidFill>
              </a:rPr>
              <a:t>H26</a:t>
            </a:r>
            <a:r>
              <a:rPr kumimoji="1" lang="ja-JP" altLang="en-US" b="1" dirty="0" smtClean="0">
                <a:solidFill>
                  <a:srgbClr val="FF0000"/>
                </a:solidFill>
              </a:rPr>
              <a:t>）➡　前年を下回る</a:t>
            </a:r>
            <a:endParaRPr kumimoji="1" lang="en-US" altLang="ja-JP" b="1" dirty="0" smtClean="0">
              <a:solidFill>
                <a:srgbClr val="FF0000"/>
              </a:solidFill>
            </a:endParaRPr>
          </a:p>
          <a:p>
            <a:r>
              <a:rPr kumimoji="1" lang="ja-JP" altLang="en-US" dirty="0" smtClean="0"/>
              <a:t>＜参考指標＞住宅流通件数に占める既存住宅のシェア、世界の都市総合力</a:t>
            </a:r>
            <a:r>
              <a:rPr kumimoji="1" lang="ja-JP" altLang="en-US" dirty="0" smtClean="0"/>
              <a:t>ランキング</a:t>
            </a:r>
            <a:endParaRPr kumimoji="1" lang="en-US" altLang="ja-JP" dirty="0" smtClean="0"/>
          </a:p>
          <a:p>
            <a:r>
              <a:rPr lang="ja-JP" altLang="en-US" dirty="0"/>
              <a:t>　</a:t>
            </a:r>
            <a:r>
              <a:rPr lang="ja-JP" altLang="en-US" dirty="0" smtClean="0"/>
              <a:t>　　　　　　　</a:t>
            </a:r>
            <a:r>
              <a:rPr lang="ja-JP" altLang="en-US" dirty="0" smtClean="0"/>
              <a:t>（</a:t>
            </a:r>
            <a:r>
              <a:rPr lang="ja-JP" altLang="en-US" dirty="0"/>
              <a:t>森記念</a:t>
            </a:r>
            <a:r>
              <a:rPr lang="ja-JP" altLang="en-US" dirty="0" smtClean="0"/>
              <a:t>財団）</a:t>
            </a:r>
            <a:endParaRPr kumimoji="1" lang="ja-JP" altLang="en-US" dirty="0"/>
          </a:p>
        </p:txBody>
      </p:sp>
      <p:sp>
        <p:nvSpPr>
          <p:cNvPr id="12" name="正方形/長方形 11"/>
          <p:cNvSpPr/>
          <p:nvPr/>
        </p:nvSpPr>
        <p:spPr>
          <a:xfrm>
            <a:off x="378097" y="4437112"/>
            <a:ext cx="8460940" cy="1800200"/>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b="1" dirty="0" smtClean="0"/>
              <a:t>【</a:t>
            </a:r>
            <a:r>
              <a:rPr lang="ja-JP" altLang="en-US" b="1" dirty="0"/>
              <a:t>具体的</a:t>
            </a:r>
            <a:r>
              <a:rPr kumimoji="1" lang="ja-JP" altLang="en-US" b="1" dirty="0" smtClean="0"/>
              <a:t>目標</a:t>
            </a:r>
            <a:r>
              <a:rPr kumimoji="1" lang="en-US" altLang="ja-JP" b="1" dirty="0" smtClean="0"/>
              <a:t>】</a:t>
            </a:r>
          </a:p>
          <a:p>
            <a:r>
              <a:rPr lang="ja-JP" altLang="en-US" b="1" dirty="0" smtClean="0"/>
              <a:t>○　来阪外国人：</a:t>
            </a:r>
            <a:r>
              <a:rPr lang="en-US" altLang="ja-JP" b="1" dirty="0" smtClean="0"/>
              <a:t>376</a:t>
            </a:r>
            <a:r>
              <a:rPr lang="ja-JP" altLang="en-US" b="1" dirty="0" smtClean="0"/>
              <a:t>万人（</a:t>
            </a:r>
            <a:r>
              <a:rPr lang="en-US" altLang="ja-JP" b="1" dirty="0" smtClean="0"/>
              <a:t>H26</a:t>
            </a:r>
            <a:r>
              <a:rPr lang="ja-JP" altLang="en-US" b="1" dirty="0" smtClean="0"/>
              <a:t>）➡　</a:t>
            </a:r>
            <a:r>
              <a:rPr lang="en-US" altLang="ja-JP" b="1" dirty="0" smtClean="0"/>
              <a:t>650</a:t>
            </a:r>
            <a:r>
              <a:rPr lang="ja-JP" altLang="en-US" b="1" dirty="0" smtClean="0"/>
              <a:t>万</a:t>
            </a:r>
            <a:r>
              <a:rPr lang="en-US" altLang="ja-JP" b="1" dirty="0" smtClean="0"/>
              <a:t>【</a:t>
            </a:r>
            <a:r>
              <a:rPr lang="ja-JP" altLang="en-US" b="1" dirty="0" smtClean="0"/>
              <a:t>～</a:t>
            </a:r>
            <a:r>
              <a:rPr lang="en-US" altLang="ja-JP" b="1" dirty="0" smtClean="0"/>
              <a:t>H32</a:t>
            </a:r>
            <a:r>
              <a:rPr lang="ja-JP" altLang="en-US" b="1" dirty="0" smtClean="0"/>
              <a:t>年まで</a:t>
            </a:r>
            <a:r>
              <a:rPr lang="en-US" altLang="ja-JP" b="1" dirty="0" smtClean="0"/>
              <a:t>】</a:t>
            </a:r>
          </a:p>
          <a:p>
            <a:r>
              <a:rPr kumimoji="1" lang="ja-JP" altLang="en-US" b="1" dirty="0" smtClean="0">
                <a:solidFill>
                  <a:srgbClr val="FF0000"/>
                </a:solidFill>
              </a:rPr>
              <a:t>○　転出超過率（対東京圏）：</a:t>
            </a:r>
            <a:r>
              <a:rPr kumimoji="1" lang="en-US" altLang="ja-JP" b="1" dirty="0" smtClean="0">
                <a:solidFill>
                  <a:srgbClr val="FF0000"/>
                </a:solidFill>
              </a:rPr>
              <a:t>0.13</a:t>
            </a:r>
            <a:r>
              <a:rPr kumimoji="1" lang="ja-JP" altLang="en-US" b="1" dirty="0" smtClean="0">
                <a:solidFill>
                  <a:srgbClr val="FF0000"/>
                </a:solidFill>
              </a:rPr>
              <a:t>（</a:t>
            </a:r>
            <a:r>
              <a:rPr kumimoji="1" lang="en-US" altLang="ja-JP" b="1" dirty="0" smtClean="0">
                <a:solidFill>
                  <a:srgbClr val="FF0000"/>
                </a:solidFill>
              </a:rPr>
              <a:t>H26</a:t>
            </a:r>
            <a:r>
              <a:rPr kumimoji="1" lang="ja-JP" altLang="en-US" b="1" dirty="0" smtClean="0">
                <a:solidFill>
                  <a:srgbClr val="FF0000"/>
                </a:solidFill>
              </a:rPr>
              <a:t>）➡　前年を下回る</a:t>
            </a:r>
            <a:endParaRPr kumimoji="1" lang="en-US" altLang="ja-JP" b="1" dirty="0" smtClean="0">
              <a:solidFill>
                <a:srgbClr val="FF0000"/>
              </a:solidFill>
            </a:endParaRPr>
          </a:p>
          <a:p>
            <a:r>
              <a:rPr lang="ja-JP" altLang="en-US" dirty="0">
                <a:solidFill>
                  <a:srgbClr val="FF0000"/>
                </a:solidFill>
              </a:rPr>
              <a:t>　</a:t>
            </a:r>
            <a:r>
              <a:rPr lang="ja-JP" altLang="en-US" dirty="0" smtClean="0">
                <a:solidFill>
                  <a:srgbClr val="FF0000"/>
                </a:solidFill>
              </a:rPr>
              <a:t>　　</a:t>
            </a:r>
            <a:r>
              <a:rPr lang="en-US" altLang="ja-JP" dirty="0" smtClean="0">
                <a:solidFill>
                  <a:srgbClr val="FF0000"/>
                </a:solidFill>
              </a:rPr>
              <a:t>※</a:t>
            </a:r>
            <a:r>
              <a:rPr lang="ja-JP" altLang="en-US" dirty="0" smtClean="0">
                <a:solidFill>
                  <a:srgbClr val="FF0000"/>
                </a:solidFill>
              </a:rPr>
              <a:t>　転出（入）超過率　＝　転出（入）超過数／大阪府人口　（</a:t>
            </a:r>
            <a:r>
              <a:rPr lang="en-US" altLang="ja-JP" dirty="0" smtClean="0">
                <a:solidFill>
                  <a:srgbClr val="FF0000"/>
                </a:solidFill>
              </a:rPr>
              <a:t>10</a:t>
            </a:r>
            <a:r>
              <a:rPr lang="ja-JP" altLang="en-US" dirty="0" smtClean="0">
                <a:solidFill>
                  <a:srgbClr val="FF0000"/>
                </a:solidFill>
              </a:rPr>
              <a:t>月</a:t>
            </a:r>
            <a:r>
              <a:rPr lang="en-US" altLang="ja-JP" dirty="0" smtClean="0">
                <a:solidFill>
                  <a:srgbClr val="FF0000"/>
                </a:solidFill>
              </a:rPr>
              <a:t>1</a:t>
            </a:r>
            <a:r>
              <a:rPr lang="ja-JP" altLang="en-US" dirty="0" smtClean="0">
                <a:solidFill>
                  <a:srgbClr val="FF0000"/>
                </a:solidFill>
              </a:rPr>
              <a:t>日）</a:t>
            </a:r>
            <a:endParaRPr kumimoji="1" lang="en-US" altLang="ja-JP" dirty="0" smtClean="0">
              <a:solidFill>
                <a:srgbClr val="FF0000"/>
              </a:solidFill>
            </a:endParaRPr>
          </a:p>
          <a:p>
            <a:r>
              <a:rPr kumimoji="1" lang="ja-JP" altLang="en-US" dirty="0" smtClean="0"/>
              <a:t>＜参考指標＞住宅流通件数に占める既存住宅のシェア、世界の都市総合力</a:t>
            </a:r>
            <a:r>
              <a:rPr kumimoji="1" lang="ja-JP" altLang="en-US" dirty="0" smtClean="0"/>
              <a:t>ランキング　　　</a:t>
            </a:r>
            <a:endParaRPr kumimoji="1" lang="en-US" altLang="ja-JP" dirty="0" smtClean="0"/>
          </a:p>
          <a:p>
            <a:r>
              <a:rPr lang="ja-JP" altLang="en-US" dirty="0"/>
              <a:t>　</a:t>
            </a:r>
            <a:r>
              <a:rPr lang="ja-JP" altLang="en-US" dirty="0" smtClean="0"/>
              <a:t>　　　　　　　</a:t>
            </a:r>
            <a:r>
              <a:rPr lang="ja-JP" altLang="en-US" dirty="0" smtClean="0"/>
              <a:t>（</a:t>
            </a:r>
            <a:r>
              <a:rPr lang="ja-JP" altLang="en-US" dirty="0"/>
              <a:t>森記念</a:t>
            </a:r>
            <a:r>
              <a:rPr lang="ja-JP" altLang="en-US" dirty="0" smtClean="0"/>
              <a:t>財団）</a:t>
            </a:r>
            <a:endParaRPr kumimoji="1" lang="ja-JP" altLang="en-US" dirty="0"/>
          </a:p>
        </p:txBody>
      </p:sp>
      <p:sp>
        <p:nvSpPr>
          <p:cNvPr id="2" name="下矢印 1"/>
          <p:cNvSpPr/>
          <p:nvPr/>
        </p:nvSpPr>
        <p:spPr>
          <a:xfrm>
            <a:off x="2915816" y="3212976"/>
            <a:ext cx="3384376" cy="108012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1718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正方形/長方形 4"/>
          <p:cNvSpPr/>
          <p:nvPr/>
        </p:nvSpPr>
        <p:spPr>
          <a:xfrm>
            <a:off x="107504" y="706413"/>
            <a:ext cx="8856984" cy="6124754"/>
          </a:xfrm>
          <a:prstGeom prst="rect">
            <a:avLst/>
          </a:prstGeom>
        </p:spPr>
        <p:txBody>
          <a:bodyPr wrap="square">
            <a:spAutoFit/>
          </a:bodyPr>
          <a:lstStyle/>
          <a:p>
            <a:pPr marL="180000" indent="-457200"/>
            <a:r>
              <a:rPr lang="ja-JP" altLang="en-US" sz="1400" b="1" dirty="0" smtClean="0"/>
              <a:t>■　国</a:t>
            </a:r>
            <a:r>
              <a:rPr lang="ja-JP" altLang="en-US" sz="1400" b="1" dirty="0"/>
              <a:t>への</a:t>
            </a:r>
            <a:r>
              <a:rPr lang="ja-JP" altLang="en-US" sz="1400" b="1" dirty="0" smtClean="0"/>
              <a:t>働きかけについて</a:t>
            </a:r>
            <a:endParaRPr lang="ja-JP" altLang="ja-JP" sz="1400" dirty="0"/>
          </a:p>
          <a:p>
            <a:pPr marL="180000" indent="-457200"/>
            <a:r>
              <a:rPr lang="ja-JP" altLang="en-US" sz="1400" b="1" dirty="0" smtClean="0">
                <a:cs typeface="Meiryo UI" panose="020B0604030504040204" pitchFamily="50" charset="-128"/>
              </a:rPr>
              <a:t>（１）国機関等の移転・設置</a:t>
            </a:r>
            <a:endParaRPr lang="en-US" altLang="ja-JP" sz="1400" b="1" dirty="0" smtClean="0">
              <a:cs typeface="Meiryo UI" panose="020B0604030504040204" pitchFamily="50" charset="-128"/>
            </a:endParaRPr>
          </a:p>
          <a:p>
            <a:pPr marL="180000" indent="-457200"/>
            <a:r>
              <a:rPr lang="ja-JP" altLang="en-US" sz="1400" dirty="0" smtClean="0">
                <a:cs typeface="Meiryo UI" panose="020B0604030504040204" pitchFamily="50" charset="-128"/>
              </a:rPr>
              <a:t>　　</a:t>
            </a:r>
            <a:r>
              <a:rPr lang="ja-JP" altLang="en-US" sz="1400" spc="-50" dirty="0" smtClean="0">
                <a:cs typeface="Meiryo UI" panose="020B0604030504040204" pitchFamily="50" charset="-128"/>
              </a:rPr>
              <a:t>東京一極集中を是正し、大阪における「しごと」と「ひ</a:t>
            </a:r>
            <a:r>
              <a:rPr lang="ja-JP" altLang="en-US" sz="1400" spc="-50" dirty="0">
                <a:cs typeface="Meiryo UI" panose="020B0604030504040204" pitchFamily="50" charset="-128"/>
              </a:rPr>
              <a:t>と</a:t>
            </a:r>
            <a:r>
              <a:rPr lang="ja-JP" altLang="en-US" sz="1400" spc="-50" dirty="0" smtClean="0">
                <a:cs typeface="Meiryo UI" panose="020B0604030504040204" pitchFamily="50" charset="-128"/>
              </a:rPr>
              <a:t>」の好循環を生むために必要な国機関の移転・設置を求めていきます。</a:t>
            </a:r>
            <a:endParaRPr lang="en-US" altLang="ja-JP" sz="1400" spc="-50" dirty="0" smtClean="0">
              <a:cs typeface="Meiryo UI" panose="020B0604030504040204" pitchFamily="50" charset="-128"/>
            </a:endParaRPr>
          </a:p>
          <a:p>
            <a:pPr marL="180000" indent="-457200"/>
            <a:r>
              <a:rPr lang="ja-JP" altLang="en-US" sz="1400" dirty="0">
                <a:cs typeface="Meiryo UI" panose="020B0604030504040204" pitchFamily="50" charset="-128"/>
              </a:rPr>
              <a:t>　</a:t>
            </a:r>
            <a:r>
              <a:rPr lang="ja-JP" altLang="en-US" sz="1400" dirty="0" smtClean="0">
                <a:cs typeface="Meiryo UI" panose="020B0604030504040204" pitchFamily="50" charset="-128"/>
              </a:rPr>
              <a:t>　また、関西広域連合とも連携し、大阪・関西への国機関の移転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・設置</a:t>
            </a:r>
            <a:r>
              <a:rPr lang="ja-JP" altLang="en-US" sz="1400" dirty="0" smtClean="0">
                <a:cs typeface="Meiryo UI" panose="020B0604030504040204" pitchFamily="50" charset="-128"/>
              </a:rPr>
              <a:t>を求めます。</a:t>
            </a:r>
            <a:endParaRPr lang="en-US" altLang="ja-JP" sz="1400" dirty="0" smtClean="0">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prstClr val="black"/>
              </a:solidFill>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３</a:t>
            </a:r>
            <a:r>
              <a:rPr lang="ja-JP" altLang="en-US" dirty="0" smtClean="0">
                <a:solidFill>
                  <a:prstClr val="black"/>
                </a:solidFill>
                <a:cs typeface="Meiryo UI" panose="020B0604030504040204" pitchFamily="50" charset="-128"/>
              </a:rPr>
              <a:t>．基本目標・基本的方向</a:t>
            </a:r>
          </a:p>
        </p:txBody>
      </p:sp>
      <p:graphicFrame>
        <p:nvGraphicFramePr>
          <p:cNvPr id="2" name="表 1"/>
          <p:cNvGraphicFramePr>
            <a:graphicFrameLocks noGrp="1"/>
          </p:cNvGraphicFramePr>
          <p:nvPr>
            <p:extLst>
              <p:ext uri="{D42A27DB-BD31-4B8C-83A1-F6EECF244321}">
                <p14:modId xmlns:p14="http://schemas.microsoft.com/office/powerpoint/2010/main" val="3487963631"/>
              </p:ext>
            </p:extLst>
          </p:nvPr>
        </p:nvGraphicFramePr>
        <p:xfrm>
          <a:off x="387436" y="1692349"/>
          <a:ext cx="8433036" cy="4815840"/>
        </p:xfrm>
        <a:graphic>
          <a:graphicData uri="http://schemas.openxmlformats.org/drawingml/2006/table">
            <a:tbl>
              <a:tblPr firstRow="1" bandRow="1">
                <a:tableStyleId>{5940675A-B579-460E-94D1-54222C63F5DA}</a:tableStyleId>
              </a:tblPr>
              <a:tblGrid>
                <a:gridCol w="584164"/>
                <a:gridCol w="1512168"/>
                <a:gridCol w="5904656"/>
                <a:gridCol w="432048"/>
              </a:tblGrid>
              <a:tr h="209352">
                <a:tc>
                  <a:txBody>
                    <a:bodyPr/>
                    <a:lstStyle/>
                    <a:p>
                      <a:pPr algn="ctr"/>
                      <a:r>
                        <a:rPr kumimoji="1" lang="ja-JP" altLang="en-US" sz="1400" u="none" dirty="0" smtClean="0">
                          <a:solidFill>
                            <a:schemeClr val="tx1"/>
                          </a:solidFill>
                        </a:rPr>
                        <a:t>区分</a:t>
                      </a:r>
                      <a:endParaRPr kumimoji="1" lang="ja-JP" altLang="en-US" sz="1400" u="none" dirty="0">
                        <a:solidFill>
                          <a:schemeClr val="tx1"/>
                        </a:solidFill>
                      </a:endParaRPr>
                    </a:p>
                  </a:txBody>
                  <a:tcPr>
                    <a:lnR w="12700" cap="flat" cmpd="sng" algn="ctr">
                      <a:solidFill>
                        <a:schemeClr val="bg1"/>
                      </a:solidFill>
                      <a:prstDash val="solid"/>
                      <a:round/>
                      <a:headEnd type="none" w="med" len="med"/>
                      <a:tailEnd type="none" w="med" len="med"/>
                    </a:lnR>
                    <a:solidFill>
                      <a:schemeClr val="tx1"/>
                    </a:solidFill>
                  </a:tcPr>
                </a:tc>
                <a:tc>
                  <a:txBody>
                    <a:bodyPr/>
                    <a:lstStyle/>
                    <a:p>
                      <a:pPr algn="ctr"/>
                      <a:r>
                        <a:rPr kumimoji="1" lang="ja-JP" altLang="en-US" sz="1400" u="none" dirty="0" smtClean="0">
                          <a:solidFill>
                            <a:schemeClr val="tx1"/>
                          </a:solidFill>
                        </a:rPr>
                        <a:t>国機関等</a:t>
                      </a:r>
                      <a:endParaRPr kumimoji="1" lang="ja-JP" altLang="en-US" sz="1400" u="none"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algn="ctr"/>
                      <a:r>
                        <a:rPr kumimoji="1" lang="ja-JP" altLang="en-US" sz="1400" u="none" dirty="0" smtClean="0">
                          <a:solidFill>
                            <a:schemeClr val="tx1"/>
                          </a:solidFill>
                        </a:rPr>
                        <a:t>内容・移転による効果　等</a:t>
                      </a:r>
                      <a:endParaRPr kumimoji="1" lang="ja-JP" altLang="en-US" sz="1400" u="none" dirty="0">
                        <a:solidFill>
                          <a:schemeClr val="tx1"/>
                        </a:solidFill>
                      </a:endParaRPr>
                    </a:p>
                  </a:txBody>
                  <a:tcP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tx1"/>
                    </a:solidFill>
                  </a:tcPr>
                </a:tc>
                <a:tc>
                  <a:txBody>
                    <a:bodyPr/>
                    <a:lstStyle/>
                    <a:p>
                      <a:pPr algn="ctr"/>
                      <a:endParaRPr kumimoji="1" lang="ja-JP" altLang="en-US" sz="1400" u="none" dirty="0">
                        <a:solidFill>
                          <a:schemeClr val="tx1"/>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r>
              <a:tr h="370840">
                <a:tc rowSpan="2">
                  <a:txBody>
                    <a:bodyPr/>
                    <a:lstStyle/>
                    <a:p>
                      <a:r>
                        <a:rPr kumimoji="1" lang="ja-JP" altLang="en-US" sz="1400" u="none" dirty="0" smtClean="0">
                          <a:solidFill>
                            <a:schemeClr val="tx1"/>
                          </a:solidFill>
                        </a:rPr>
                        <a:t>中央省庁</a:t>
                      </a:r>
                      <a:endParaRPr kumimoji="1" lang="ja-JP" altLang="en-US" sz="1400" u="none" dirty="0">
                        <a:solidFill>
                          <a:schemeClr val="tx1"/>
                        </a:solidFill>
                      </a:endParaRPr>
                    </a:p>
                  </a:txBody>
                  <a:tcPr/>
                </a:tc>
                <a:tc>
                  <a:txBody>
                    <a:bodyPr/>
                    <a:lstStyle/>
                    <a:p>
                      <a:r>
                        <a:rPr kumimoji="1" lang="ja-JP" altLang="en-US" sz="1400" u="none" dirty="0" smtClean="0">
                          <a:solidFill>
                            <a:schemeClr val="tx1"/>
                          </a:solidFill>
                        </a:rPr>
                        <a:t>特許庁</a:t>
                      </a:r>
                      <a:endParaRPr kumimoji="1" lang="ja-JP" altLang="en-US" sz="1400" u="none"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400" u="none" dirty="0" smtClean="0">
                          <a:solidFill>
                            <a:schemeClr val="tx1"/>
                          </a:solidFill>
                        </a:rPr>
                        <a:t>特許庁の審査拠点を新たに大阪に</a:t>
                      </a:r>
                      <a:r>
                        <a:rPr kumimoji="1" lang="ja-JP" altLang="en-US" sz="1400" u="none" spc="-200" dirty="0" smtClean="0">
                          <a:solidFill>
                            <a:schemeClr val="tx1"/>
                          </a:solidFill>
                        </a:rPr>
                        <a:t>設置</a:t>
                      </a:r>
                      <a:endParaRPr kumimoji="1" lang="en-US" altLang="ja-JP" sz="1400" u="none" spc="-200" dirty="0" smtClean="0">
                        <a:solidFill>
                          <a:schemeClr val="tx1"/>
                        </a:solidFill>
                      </a:endParaRPr>
                    </a:p>
                    <a:p>
                      <a:r>
                        <a:rPr kumimoji="1" lang="ja-JP" altLang="en-US" sz="1400" u="none" spc="-100" dirty="0" smtClean="0">
                          <a:solidFill>
                            <a:schemeClr val="tx1"/>
                          </a:solidFill>
                        </a:rPr>
                        <a:t>　</a:t>
                      </a:r>
                      <a:r>
                        <a:rPr kumimoji="1" lang="ja-JP" altLang="en-US" sz="1400" u="none" dirty="0" smtClean="0">
                          <a:solidFill>
                            <a:schemeClr val="tx1"/>
                          </a:solidFill>
                        </a:rPr>
                        <a:t>➡　「世界最速・最高品質の知財システムと大規模災害発生時のバックアップ</a:t>
                      </a:r>
                      <a:r>
                        <a:rPr kumimoji="1" lang="en-US" altLang="ja-JP" sz="1400" u="none" dirty="0" smtClean="0">
                          <a:solidFill>
                            <a:schemeClr val="tx1"/>
                          </a:solidFill>
                        </a:rPr>
                        <a:t/>
                      </a:r>
                      <a:br>
                        <a:rPr kumimoji="1" lang="en-US" altLang="ja-JP" sz="1400" u="none" dirty="0" smtClean="0">
                          <a:solidFill>
                            <a:schemeClr val="tx1"/>
                          </a:solidFill>
                        </a:rPr>
                      </a:br>
                      <a:r>
                        <a:rPr kumimoji="1" lang="ja-JP" altLang="en-US" sz="1400" u="none" dirty="0" smtClean="0">
                          <a:solidFill>
                            <a:schemeClr val="tx1"/>
                          </a:solidFill>
                        </a:rPr>
                        <a:t>　　　体制確立」に寄与</a:t>
                      </a:r>
                      <a:endParaRPr kumimoji="1" lang="en-US" altLang="ja-JP" sz="1400" u="none" dirty="0" smtClean="0">
                        <a:solidFill>
                          <a:schemeClr val="tx1"/>
                        </a:solidFill>
                      </a:endParaRPr>
                    </a:p>
                    <a:p>
                      <a:r>
                        <a:rPr kumimoji="1" lang="ja-JP" altLang="en-US" sz="1400" u="none" dirty="0" smtClean="0">
                          <a:solidFill>
                            <a:schemeClr val="tx1"/>
                          </a:solidFill>
                        </a:rPr>
                        <a:t>　　　大阪・関西のものづくり企業の技術革新と知財戦略への取組み促進</a:t>
                      </a:r>
                      <a:endParaRPr kumimoji="1" lang="ja-JP" altLang="en-US" sz="1400" u="none" dirty="0">
                        <a:solidFill>
                          <a:schemeClr val="tx1"/>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rowSpan="4">
                  <a:txBody>
                    <a:bodyPr/>
                    <a:lstStyle/>
                    <a:p>
                      <a:pPr algn="ctr"/>
                      <a:r>
                        <a:rPr kumimoji="1" lang="ja-JP" altLang="en-US" sz="1400" u="none" dirty="0" smtClean="0">
                          <a:solidFill>
                            <a:srgbClr val="FF0000"/>
                          </a:solidFill>
                        </a:rPr>
                        <a:t>府の提案を受け、国において検討中</a:t>
                      </a:r>
                      <a:endParaRPr kumimoji="1" lang="ja-JP" altLang="en-US" sz="1400" u="none" dirty="0">
                        <a:solidFill>
                          <a:srgbClr val="FF0000"/>
                        </a:solidFill>
                      </a:endParaRPr>
                    </a:p>
                  </a:txBody>
                  <a:tcPr vert="eaVert">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r>
              <a:tr h="370840">
                <a:tc vMerge="1">
                  <a:txBody>
                    <a:bodyPr/>
                    <a:lstStyle/>
                    <a:p>
                      <a:endParaRPr kumimoji="1" lang="ja-JP" altLang="en-US" sz="1400" dirty="0"/>
                    </a:p>
                  </a:txBody>
                  <a:tcPr/>
                </a:tc>
                <a:tc>
                  <a:txBody>
                    <a:bodyPr/>
                    <a:lstStyle/>
                    <a:p>
                      <a:r>
                        <a:rPr kumimoji="1" lang="ja-JP" altLang="en-US" sz="1400" u="none" dirty="0" smtClean="0">
                          <a:solidFill>
                            <a:schemeClr val="tx1"/>
                          </a:solidFill>
                        </a:rPr>
                        <a:t>中小企業庁</a:t>
                      </a:r>
                      <a:endParaRPr kumimoji="1" lang="ja-JP" altLang="en-US" sz="1400" u="none"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400" u="none" dirty="0" smtClean="0">
                          <a:solidFill>
                            <a:schemeClr val="tx1"/>
                          </a:solidFill>
                        </a:rPr>
                        <a:t>双眼型国土構造の形成（東京一極集中是正）</a:t>
                      </a:r>
                      <a:endParaRPr kumimoji="1" lang="en-US" altLang="ja-JP" sz="1400" u="none" dirty="0" smtClean="0">
                        <a:solidFill>
                          <a:schemeClr val="tx1"/>
                        </a:solidFill>
                      </a:endParaRPr>
                    </a:p>
                    <a:p>
                      <a:r>
                        <a:rPr kumimoji="1" lang="ja-JP" altLang="en-US" sz="1400" u="none" dirty="0" smtClean="0">
                          <a:solidFill>
                            <a:schemeClr val="tx1"/>
                          </a:solidFill>
                        </a:rPr>
                        <a:t>　➡　中小企業の現場実態に即した政策展開</a:t>
                      </a:r>
                      <a:endParaRPr kumimoji="1" lang="ja-JP" altLang="en-US" sz="1400" u="none" dirty="0">
                        <a:solidFill>
                          <a:schemeClr val="tx1"/>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vMerge="1">
                  <a:txBody>
                    <a:bodyPr/>
                    <a:lstStyle/>
                    <a:p>
                      <a:endParaRPr kumimoji="1" lang="ja-JP" altLang="en-US" sz="1400" u="none" dirty="0">
                        <a:solidFill>
                          <a:schemeClr val="tx1"/>
                        </a:solidFill>
                      </a:endParaRPr>
                    </a:p>
                  </a:txBody>
                  <a:tcPr>
                    <a:lnL w="19050" cap="flat" cmpd="sng" algn="ctr">
                      <a:solidFill>
                        <a:schemeClr val="tx1"/>
                      </a:solidFill>
                      <a:prstDash val="solid"/>
                      <a:round/>
                      <a:headEnd type="none" w="med" len="med"/>
                      <a:tailEnd type="none" w="med" len="med"/>
                    </a:lnL>
                  </a:tcPr>
                </a:tc>
              </a:tr>
              <a:tr h="370840">
                <a:tc rowSpan="3">
                  <a:txBody>
                    <a:bodyPr/>
                    <a:lstStyle/>
                    <a:p>
                      <a:r>
                        <a:rPr kumimoji="1" lang="ja-JP" altLang="en-US" sz="1400" u="none" dirty="0" smtClean="0">
                          <a:solidFill>
                            <a:schemeClr val="tx1"/>
                          </a:solidFill>
                        </a:rPr>
                        <a:t>独立行政法人</a:t>
                      </a:r>
                      <a:endParaRPr kumimoji="1" lang="ja-JP" altLang="en-US" sz="1400" u="none" dirty="0">
                        <a:solidFill>
                          <a:schemeClr val="tx1"/>
                        </a:solidFill>
                      </a:endParaRPr>
                    </a:p>
                  </a:txBody>
                  <a:tcPr/>
                </a:tc>
                <a:tc>
                  <a:txBody>
                    <a:bodyPr/>
                    <a:lstStyle/>
                    <a:p>
                      <a:r>
                        <a:rPr kumimoji="1" lang="ja-JP" altLang="en-US" sz="1400" u="none" dirty="0" smtClean="0">
                          <a:solidFill>
                            <a:schemeClr val="tx1"/>
                          </a:solidFill>
                        </a:rPr>
                        <a:t>工業所有権</a:t>
                      </a:r>
                      <a:r>
                        <a:rPr kumimoji="1" lang="en-US" altLang="ja-JP" sz="1400" u="none" dirty="0" smtClean="0">
                          <a:solidFill>
                            <a:schemeClr val="tx1"/>
                          </a:solidFill>
                        </a:rPr>
                        <a:t/>
                      </a:r>
                      <a:br>
                        <a:rPr kumimoji="1" lang="en-US" altLang="ja-JP" sz="1400" u="none" dirty="0" smtClean="0">
                          <a:solidFill>
                            <a:schemeClr val="tx1"/>
                          </a:solidFill>
                        </a:rPr>
                      </a:br>
                      <a:r>
                        <a:rPr kumimoji="1" lang="ja-JP" altLang="en-US" sz="1400" u="none" smtClean="0">
                          <a:solidFill>
                            <a:schemeClr val="tx1"/>
                          </a:solidFill>
                        </a:rPr>
                        <a:t>情報・研修館</a:t>
                      </a:r>
                      <a:endParaRPr kumimoji="1" lang="ja-JP" altLang="en-US" sz="1400" u="none" dirty="0">
                        <a:solidFill>
                          <a:schemeClr val="tx1"/>
                        </a:solidFill>
                      </a:endParaRPr>
                    </a:p>
                  </a:txBody>
                  <a:tcPr/>
                </a:tc>
                <a:tc>
                  <a:txBody>
                    <a:bodyPr/>
                    <a:lstStyle/>
                    <a:p>
                      <a:r>
                        <a:rPr kumimoji="1" lang="ja-JP" altLang="en-US" sz="1400" u="none" dirty="0" smtClean="0">
                          <a:solidFill>
                            <a:schemeClr val="tx1"/>
                          </a:solidFill>
                        </a:rPr>
                        <a:t>工業所有権相談業務及び情報流通業務の実務を担う法人。</a:t>
                      </a:r>
                      <a:r>
                        <a:rPr kumimoji="1" lang="ja-JP" altLang="en-US" sz="1400" b="0" u="none" dirty="0" smtClean="0">
                          <a:solidFill>
                            <a:schemeClr val="tx1"/>
                          </a:solidFill>
                        </a:rPr>
                        <a:t>特許庁の審査拠点とセットでの支援拠点設置</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smtClean="0">
                          <a:solidFill>
                            <a:schemeClr val="tx1"/>
                          </a:solidFill>
                        </a:rPr>
                        <a:t>　➡　ものづくり企業の知財戦略取組みの支援体制強化</a:t>
                      </a:r>
                      <a:endParaRPr kumimoji="1" lang="en-US" altLang="ja-JP" sz="14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cs typeface="+mn-cs"/>
                        </a:rPr>
                        <a:t>　　　大阪・関西の大学・企業・研究所等の集積を活かし、特許庁の人材育成・</a:t>
                      </a:r>
                      <a:r>
                        <a:rPr kumimoji="1" lang="en-US" altLang="ja-JP" sz="1400" b="0" i="0" u="none" strike="noStrike" kern="1200" cap="none" spc="0" normalizeH="0" baseline="0" noProof="0" dirty="0" smtClean="0">
                          <a:ln>
                            <a:noFill/>
                          </a:ln>
                          <a:solidFill>
                            <a:schemeClr val="tx1"/>
                          </a:solidFill>
                          <a:effectLst/>
                          <a:uLnTx/>
                          <a:uFillTx/>
                          <a:latin typeface="+mn-lt"/>
                          <a:ea typeface="+mn-ea"/>
                          <a:cs typeface="+mn-cs"/>
                        </a:rPr>
                        <a:t/>
                      </a:r>
                      <a:br>
                        <a:rPr kumimoji="1" lang="en-US" altLang="ja-JP" sz="1400" b="0" i="0" u="none" strike="noStrike" kern="1200" cap="none" spc="0" normalizeH="0" baseline="0" noProof="0" dirty="0" smtClean="0">
                          <a:ln>
                            <a:noFill/>
                          </a:ln>
                          <a:solidFill>
                            <a:schemeClr val="tx1"/>
                          </a:solidFill>
                          <a:effectLst/>
                          <a:uLnTx/>
                          <a:uFillTx/>
                          <a:latin typeface="+mn-lt"/>
                          <a:ea typeface="+mn-ea"/>
                          <a:cs typeface="+mn-cs"/>
                        </a:rPr>
                      </a:br>
                      <a:r>
                        <a:rPr kumimoji="1" lang="ja-JP" altLang="en-US" sz="1400" b="0" i="0" u="none" strike="noStrike" kern="1200" cap="none" spc="0" normalizeH="0" baseline="0" noProof="0" dirty="0" smtClean="0">
                          <a:ln>
                            <a:noFill/>
                          </a:ln>
                          <a:solidFill>
                            <a:schemeClr val="tx1"/>
                          </a:solidFill>
                          <a:effectLst/>
                          <a:uLnTx/>
                          <a:uFillTx/>
                          <a:latin typeface="+mn-lt"/>
                          <a:ea typeface="+mn-ea"/>
                          <a:cs typeface="+mn-cs"/>
                        </a:rPr>
                        <a:t>　　　研修に寄与</a:t>
                      </a:r>
                      <a:endParaRPr kumimoji="1" lang="ja-JP" altLang="en-US" sz="1400" u="none" dirty="0">
                        <a:solidFill>
                          <a:schemeClr val="tx1"/>
                        </a:solidFill>
                      </a:endParaRPr>
                    </a:p>
                  </a:txBody>
                  <a:tcPr>
                    <a:lnR w="19050" cap="flat" cmpd="sng" algn="ctr">
                      <a:solidFill>
                        <a:schemeClr val="tx1"/>
                      </a:solidFill>
                      <a:prstDash val="solid"/>
                      <a:round/>
                      <a:headEnd type="none" w="med" len="med"/>
                      <a:tailEnd type="none" w="med" len="med"/>
                    </a:ln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u="none" dirty="0">
                        <a:solidFill>
                          <a:schemeClr val="tx1"/>
                        </a:solidFill>
                      </a:endParaRPr>
                    </a:p>
                  </a:txBody>
                  <a:tcPr>
                    <a:lnL w="19050" cap="flat" cmpd="sng" algn="ctr">
                      <a:solidFill>
                        <a:schemeClr val="tx1"/>
                      </a:solidFill>
                      <a:prstDash val="solid"/>
                      <a:round/>
                      <a:headEnd type="none" w="med" len="med"/>
                      <a:tailEnd type="none" w="med" len="med"/>
                    </a:lnL>
                  </a:tcPr>
                </a:tc>
              </a:tr>
              <a:tr h="370840">
                <a:tc vMerge="1">
                  <a:txBody>
                    <a:bodyPr/>
                    <a:lstStyle/>
                    <a:p>
                      <a:endParaRPr kumimoji="1" lang="ja-JP" altLang="en-US" sz="1400" dirty="0"/>
                    </a:p>
                  </a:txBody>
                  <a:tcPr/>
                </a:tc>
                <a:tc>
                  <a:txBody>
                    <a:bodyPr/>
                    <a:lstStyle/>
                    <a:p>
                      <a:r>
                        <a:rPr kumimoji="1" lang="ja-JP" altLang="en-US" sz="1400" u="none" dirty="0" smtClean="0">
                          <a:solidFill>
                            <a:schemeClr val="tx1"/>
                          </a:solidFill>
                        </a:rPr>
                        <a:t>国立健康・栄養研究所</a:t>
                      </a:r>
                      <a:endParaRPr kumimoji="1" lang="ja-JP" altLang="en-US" sz="1400" u="none" dirty="0">
                        <a:solidFill>
                          <a:schemeClr val="tx1"/>
                        </a:solidFill>
                      </a:endParaRPr>
                    </a:p>
                  </a:txBody>
                  <a:tcPr>
                    <a:lnB w="571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　国立研究開発法人医薬基盤・健康・栄養研究所として、大阪にある医薬基盤研究所と組織統合したことを踏まえ、健康・栄養研究所を大阪に設置</a:t>
                      </a:r>
                      <a:endParaRPr kumimoji="1" lang="en-US" altLang="ja-JP" sz="14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　➡　医薬基盤研究所と同じ大阪に立地することで統合によるシナジー効果を</a:t>
                      </a:r>
                      <a:r>
                        <a:rPr kumimoji="1" lang="en-US" altLang="ja-JP" sz="1400" u="none" dirty="0" smtClean="0">
                          <a:solidFill>
                            <a:schemeClr val="tx1"/>
                          </a:solidFill>
                        </a:rPr>
                        <a:t/>
                      </a:r>
                      <a:br>
                        <a:rPr kumimoji="1" lang="en-US" altLang="ja-JP" sz="1400" u="none" dirty="0" smtClean="0">
                          <a:solidFill>
                            <a:schemeClr val="tx1"/>
                          </a:solidFill>
                        </a:rPr>
                      </a:br>
                      <a:r>
                        <a:rPr kumimoji="1" lang="ja-JP" altLang="en-US" sz="1400" u="none" dirty="0" smtClean="0">
                          <a:solidFill>
                            <a:schemeClr val="tx1"/>
                          </a:solidFill>
                        </a:rPr>
                        <a:t>　　　高め、健康と医療分野での支援環境の強化</a:t>
                      </a:r>
                    </a:p>
                  </a:txBody>
                  <a:tcPr>
                    <a:lnR w="190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txBody>
                  <a:tcPr>
                    <a:lnL w="190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r>
              <a:tr h="370840">
                <a:tc vMerge="1">
                  <a:txBody>
                    <a:bodyPr/>
                    <a:lstStyle/>
                    <a:p>
                      <a:endParaRPr kumimoji="1" lang="ja-JP" altLang="en-US" sz="1400" dirty="0"/>
                    </a:p>
                  </a:txBody>
                  <a:tcPr/>
                </a:tc>
                <a:tc>
                  <a:txBody>
                    <a:bodyPr/>
                    <a:lstStyle/>
                    <a:p>
                      <a:r>
                        <a:rPr kumimoji="1" lang="ja-JP" altLang="en-US" sz="1400" u="none" strike="noStrike" dirty="0" smtClean="0">
                          <a:solidFill>
                            <a:schemeClr val="tx1"/>
                          </a:solidFill>
                        </a:rPr>
                        <a:t>医薬品医療機器総合機構（</a:t>
                      </a:r>
                      <a:r>
                        <a:rPr kumimoji="1" lang="en-US" altLang="ja-JP" sz="1400" u="none" strike="noStrike" dirty="0" smtClean="0">
                          <a:solidFill>
                            <a:schemeClr val="tx1"/>
                          </a:solidFill>
                        </a:rPr>
                        <a:t>PMDA</a:t>
                      </a:r>
                      <a:r>
                        <a:rPr kumimoji="1" lang="ja-JP" altLang="en-US" sz="1400" u="none" strike="noStrike" dirty="0" smtClean="0">
                          <a:solidFill>
                            <a:schemeClr val="tx1"/>
                          </a:solidFill>
                        </a:rPr>
                        <a:t>）</a:t>
                      </a:r>
                      <a:endParaRPr kumimoji="1" lang="ja-JP" altLang="en-US" sz="1400" u="none" strike="noStrike" dirty="0">
                        <a:solidFill>
                          <a:schemeClr val="tx1"/>
                        </a:solidFill>
                      </a:endParaRPr>
                    </a:p>
                  </a:txBody>
                  <a:tcPr>
                    <a:lnT w="57150" cap="flat" cmpd="sng" algn="ctr">
                      <a:solidFill>
                        <a:schemeClr val="tx1"/>
                      </a:solidFill>
                      <a:prstDash val="solid"/>
                      <a:round/>
                      <a:headEnd type="none" w="med" len="med"/>
                      <a:tailEnd type="none" w="med" len="med"/>
                    </a:lnT>
                  </a:tcPr>
                </a:tc>
                <a:tc>
                  <a:txBody>
                    <a:bodyPr/>
                    <a:lstStyle/>
                    <a:p>
                      <a:r>
                        <a:rPr kumimoji="1" lang="ja-JP" altLang="en-US" sz="1400" u="none" strike="noStrike" dirty="0" smtClean="0">
                          <a:solidFill>
                            <a:schemeClr val="tx1"/>
                          </a:solidFill>
                        </a:rPr>
                        <a:t>再生医療分野の審査</a:t>
                      </a:r>
                      <a:r>
                        <a:rPr kumimoji="1" lang="ja-JP" altLang="en-US" sz="1400" u="none" strike="noStrike" baseline="0" dirty="0" smtClean="0">
                          <a:solidFill>
                            <a:schemeClr val="tx1"/>
                          </a:solidFill>
                        </a:rPr>
                        <a:t>機能</a:t>
                      </a:r>
                      <a:r>
                        <a:rPr kumimoji="1" lang="ja-JP" altLang="en-US" sz="1400" u="none" strike="noStrike" dirty="0" smtClean="0">
                          <a:solidFill>
                            <a:schemeClr val="tx1"/>
                          </a:solidFill>
                        </a:rPr>
                        <a:t>の関西支部への委譲</a:t>
                      </a:r>
                      <a:endParaRPr kumimoji="1" lang="en-US" altLang="ja-JP" sz="1400" u="none" strike="noStrike" dirty="0" smtClean="0">
                        <a:solidFill>
                          <a:schemeClr val="tx1"/>
                        </a:solidFill>
                      </a:endParaRPr>
                    </a:p>
                    <a:p>
                      <a:r>
                        <a:rPr kumimoji="1" lang="ja-JP" altLang="en-US" sz="1400" u="none" strike="noStrike" dirty="0" smtClean="0">
                          <a:solidFill>
                            <a:schemeClr val="tx1"/>
                          </a:solidFill>
                        </a:rPr>
                        <a:t>　➡　大阪・関西が強みを有する</a:t>
                      </a:r>
                      <a:r>
                        <a:rPr kumimoji="1" lang="ja-JP" altLang="en-US" sz="1400" u="none" strike="noStrike" baseline="0" dirty="0" smtClean="0">
                          <a:solidFill>
                            <a:schemeClr val="tx1"/>
                          </a:solidFill>
                        </a:rPr>
                        <a:t>再生医療分野における研究開発の加速化や</a:t>
                      </a:r>
                      <a:r>
                        <a:rPr kumimoji="1" lang="en-US" altLang="ja-JP" sz="1400" u="none" strike="noStrike" baseline="0" dirty="0" smtClean="0">
                          <a:solidFill>
                            <a:schemeClr val="tx1"/>
                          </a:solidFill>
                        </a:rPr>
                        <a:t/>
                      </a:r>
                      <a:br>
                        <a:rPr kumimoji="1" lang="en-US" altLang="ja-JP" sz="1400" u="none" strike="noStrike" baseline="0" dirty="0" smtClean="0">
                          <a:solidFill>
                            <a:schemeClr val="tx1"/>
                          </a:solidFill>
                        </a:rPr>
                      </a:br>
                      <a:r>
                        <a:rPr kumimoji="1" lang="ja-JP" altLang="en-US" sz="1400" u="none" strike="noStrike" baseline="0" dirty="0" smtClean="0">
                          <a:solidFill>
                            <a:schemeClr val="tx1"/>
                          </a:solidFill>
                        </a:rPr>
                        <a:t>　　　早期実用化</a:t>
                      </a:r>
                      <a:endParaRPr kumimoji="1" lang="en-US" altLang="ja-JP" sz="1400" u="none" strike="noStrike" baseline="0" dirty="0" smtClean="0">
                        <a:solidFill>
                          <a:schemeClr val="tx1"/>
                        </a:solidFill>
                      </a:endParaRPr>
                    </a:p>
                    <a:p>
                      <a:r>
                        <a:rPr kumimoji="1" lang="ja-JP" altLang="en-US" sz="1400" u="none" strike="noStrike" baseline="0" dirty="0" smtClean="0">
                          <a:solidFill>
                            <a:srgbClr val="FF0000"/>
                          </a:solidFill>
                        </a:rPr>
                        <a:t>　☞　</a:t>
                      </a:r>
                      <a:r>
                        <a:rPr kumimoji="1" lang="en-US" altLang="ja-JP" sz="1400" u="none" strike="noStrike" baseline="0" dirty="0" smtClean="0">
                          <a:solidFill>
                            <a:srgbClr val="FF0000"/>
                          </a:solidFill>
                        </a:rPr>
                        <a:t>PMDA</a:t>
                      </a:r>
                      <a:r>
                        <a:rPr kumimoji="1" lang="ja-JP" altLang="en-US" sz="1400" u="none" strike="noStrike" baseline="0" dirty="0" smtClean="0">
                          <a:solidFill>
                            <a:srgbClr val="FF0000"/>
                          </a:solidFill>
                        </a:rPr>
                        <a:t>関西支部の相談機能を有効に活用しつつ、委譲をめざす。</a:t>
                      </a:r>
                      <a:endParaRPr kumimoji="1" lang="ja-JP" altLang="en-US" sz="1400" u="none" strike="noStrike" baseline="0" dirty="0">
                        <a:solidFill>
                          <a:srgbClr val="FF0000"/>
                        </a:solidFill>
                      </a:endParaRPr>
                    </a:p>
                  </a:txBody>
                  <a:tcPr>
                    <a:lnR w="190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pPr algn="ctr"/>
                      <a:r>
                        <a:rPr kumimoji="1" lang="ja-JP" altLang="en-US" sz="1400" u="none" strike="noStrike" baseline="0" dirty="0" err="1" smtClean="0">
                          <a:solidFill>
                            <a:schemeClr val="tx1"/>
                          </a:solidFill>
                        </a:rPr>
                        <a:t>ー</a:t>
                      </a:r>
                      <a:endParaRPr kumimoji="1" lang="ja-JP" altLang="en-US" sz="1400" u="none" strike="noStrike" baseline="0" dirty="0">
                        <a:solidFill>
                          <a:schemeClr val="tx1"/>
                        </a:solidFill>
                      </a:endParaRPr>
                    </a:p>
                  </a:txBody>
                  <a:tcPr anchor="ctr">
                    <a:lnL w="190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r>
            </a:tbl>
          </a:graphicData>
        </a:graphic>
      </p:graphicFrame>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Tree>
    <p:extLst>
      <p:ext uri="{BB962C8B-B14F-4D97-AF65-F5344CB8AC3E}">
        <p14:creationId xmlns:p14="http://schemas.microsoft.com/office/powerpoint/2010/main" val="182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
        <p:nvSpPr>
          <p:cNvPr id="4" name="テキスト ボックス 3"/>
          <p:cNvSpPr txBox="1"/>
          <p:nvPr/>
        </p:nvSpPr>
        <p:spPr>
          <a:xfrm>
            <a:off x="735772" y="1453331"/>
            <a:ext cx="8020792" cy="461665"/>
          </a:xfrm>
          <a:prstGeom prst="rect">
            <a:avLst/>
          </a:prstGeom>
          <a:noFill/>
        </p:spPr>
        <p:txBody>
          <a:bodyPr wrap="square" rtlCol="0">
            <a:spAutoFit/>
          </a:bodyPr>
          <a:lstStyle/>
          <a:p>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４．活力ある地域創出　～新しい「都市型ライフスタイル」の提唱</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1587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19</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世界の都市総合力ランキングにおいて、大阪は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位であり、過去</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年にわたってランキングは低下傾向にあります。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しかし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、分野別にみると「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研究・開発」に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ついては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位、「居住」については東京よりも上位にランクされており、大阪の強みとなっています。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41318" y="875063"/>
            <a:ext cx="5005379"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0" y="6618112"/>
            <a:ext cx="2850460" cy="230832"/>
          </a:xfrm>
          <a:prstGeom prst="rect">
            <a:avLst/>
          </a:prstGeom>
          <a:noFill/>
        </p:spPr>
        <p:txBody>
          <a:bodyPr wrap="none" rtlCol="0">
            <a:spAutoFit/>
          </a:bodyPr>
          <a:lstStyle/>
          <a:p>
            <a:r>
              <a:rPr lang="ja-JP" altLang="en-US" sz="900" dirty="0" smtClean="0"/>
              <a:t>出典：森記念財団「世界の都市総合力ランキング</a:t>
            </a:r>
            <a:r>
              <a:rPr lang="en-US" altLang="ja-JP" sz="900" dirty="0" smtClean="0"/>
              <a:t>2014</a:t>
            </a:r>
            <a:r>
              <a:rPr lang="ja-JP" altLang="en-US" sz="900" dirty="0" smtClean="0"/>
              <a:t>」</a:t>
            </a:r>
            <a:endParaRPr kumimoji="1" lang="ja-JP" altLang="en-US" sz="900" dirty="0"/>
          </a:p>
        </p:txBody>
      </p:sp>
      <p:sp>
        <p:nvSpPr>
          <p:cNvPr id="6" name="正方形/長方形 5"/>
          <p:cNvSpPr/>
          <p:nvPr/>
        </p:nvSpPr>
        <p:spPr>
          <a:xfrm>
            <a:off x="1403648" y="4781912"/>
            <a:ext cx="11521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412252" y="3012192"/>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528352" y="4308336"/>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283968" y="5259680"/>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178544" y="3133348"/>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050260" y="5252824"/>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945188" y="5132784"/>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403648" y="2195899"/>
            <a:ext cx="1152128"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528352" y="1844824"/>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412252" y="1963440"/>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283968" y="2427238"/>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178544" y="3717032"/>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050260" y="2780928"/>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948264" y="2905894"/>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東京圏との比較</a:t>
            </a:r>
            <a:endParaRPr lang="ja-JP" altLang="en-US" sz="1400" dirty="0"/>
          </a:p>
        </p:txBody>
      </p:sp>
      <p:cxnSp>
        <p:nvCxnSpPr>
          <p:cNvPr id="32" name="直線コネクタ 31"/>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34" name="テキスト ボックス 33"/>
          <p:cNvSpPr txBox="1"/>
          <p:nvPr/>
        </p:nvSpPr>
        <p:spPr>
          <a:xfrm>
            <a:off x="179512" y="1758007"/>
            <a:ext cx="1080120" cy="461665"/>
          </a:xfrm>
          <a:prstGeom prst="rect">
            <a:avLst/>
          </a:prstGeom>
          <a:ln w="38100" cmpd="dbl">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b="1" dirty="0" smtClean="0">
                <a:solidFill>
                  <a:srgbClr val="FF0000"/>
                </a:solidFill>
              </a:rPr>
              <a:t>素案</a:t>
            </a:r>
            <a:endParaRPr kumimoji="1" lang="ja-JP" altLang="en-US" sz="2400" b="1" dirty="0">
              <a:solidFill>
                <a:srgbClr val="FF0000"/>
              </a:solidFill>
            </a:endParaRPr>
          </a:p>
        </p:txBody>
      </p:sp>
      <p:sp>
        <p:nvSpPr>
          <p:cNvPr id="7" name="円/楕円 6"/>
          <p:cNvSpPr/>
          <p:nvPr/>
        </p:nvSpPr>
        <p:spPr>
          <a:xfrm>
            <a:off x="4752020" y="2780928"/>
            <a:ext cx="1766292" cy="1527408"/>
          </a:xfrm>
          <a:prstGeom prst="ellipse">
            <a:avLst/>
          </a:prstGeom>
          <a:noFill/>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四角形吹き出し 34"/>
          <p:cNvSpPr/>
          <p:nvPr/>
        </p:nvSpPr>
        <p:spPr>
          <a:xfrm>
            <a:off x="6444280" y="4040625"/>
            <a:ext cx="2631687" cy="885303"/>
          </a:xfrm>
          <a:prstGeom prst="wedgeRectCallout">
            <a:avLst>
              <a:gd name="adj1" fmla="val -49306"/>
              <a:gd name="adj2" fmla="val -86028"/>
            </a:avLst>
          </a:prstGeom>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a:t>大阪</a:t>
            </a:r>
            <a:r>
              <a:rPr kumimoji="1" lang="ja-JP" altLang="en-US" dirty="0" smtClean="0"/>
              <a:t>：</a:t>
            </a:r>
            <a:r>
              <a:rPr kumimoji="1" lang="en-US" altLang="ja-JP" dirty="0" smtClean="0"/>
              <a:t>12</a:t>
            </a:r>
            <a:r>
              <a:rPr kumimoji="1" lang="ja-JP" altLang="en-US" dirty="0" smtClean="0"/>
              <a:t>位（</a:t>
            </a:r>
            <a:r>
              <a:rPr kumimoji="1" lang="en-US" altLang="ja-JP" dirty="0" smtClean="0"/>
              <a:t>267.9P</a:t>
            </a:r>
            <a:r>
              <a:rPr kumimoji="1" lang="ja-JP" altLang="en-US" dirty="0" smtClean="0"/>
              <a:t>）</a:t>
            </a:r>
            <a:endParaRPr kumimoji="1" lang="en-US" altLang="ja-JP" dirty="0" smtClean="0"/>
          </a:p>
          <a:p>
            <a:pPr algn="ctr"/>
            <a:r>
              <a:rPr kumimoji="1" lang="ja-JP" altLang="en-US" dirty="0" smtClean="0"/>
              <a:t>東京：</a:t>
            </a:r>
            <a:r>
              <a:rPr kumimoji="1" lang="en-US" altLang="ja-JP" dirty="0" smtClean="0"/>
              <a:t>17</a:t>
            </a:r>
            <a:r>
              <a:rPr kumimoji="1" lang="ja-JP" altLang="en-US" dirty="0" smtClean="0"/>
              <a:t>位（</a:t>
            </a:r>
            <a:r>
              <a:rPr kumimoji="1" lang="en-US" altLang="ja-JP" dirty="0" smtClean="0"/>
              <a:t>257.9P</a:t>
            </a:r>
            <a:r>
              <a:rPr kumimoji="1" lang="ja-JP" altLang="en-US" dirty="0" smtClean="0"/>
              <a:t>）</a:t>
            </a:r>
            <a:endParaRPr kumimoji="1" lang="ja-JP" altLang="en-US" dirty="0"/>
          </a:p>
        </p:txBody>
      </p:sp>
    </p:spTree>
    <p:extLst>
      <p:ext uri="{BB962C8B-B14F-4D97-AF65-F5344CB8AC3E}">
        <p14:creationId xmlns:p14="http://schemas.microsoft.com/office/powerpoint/2010/main" val="373108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な修正点</a:t>
            </a: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323528" y="836712"/>
            <a:ext cx="8352928" cy="5262979"/>
          </a:xfrm>
          <a:prstGeom prst="rect">
            <a:avLst/>
          </a:prstGeom>
          <a:noFill/>
        </p:spPr>
        <p:txBody>
          <a:bodyPr wrap="square" rtlCol="0">
            <a:spAutoFit/>
          </a:bodyPr>
          <a:lstStyle/>
          <a:p>
            <a:r>
              <a:rPr kumimoji="1" lang="ja-JP" altLang="en-US" sz="2400" dirty="0" smtClean="0"/>
              <a:t>○　</a:t>
            </a:r>
            <a:r>
              <a:rPr lang="ja-JP" altLang="en-US" sz="2400" dirty="0" smtClean="0"/>
              <a:t>１</a:t>
            </a:r>
            <a:r>
              <a:rPr kumimoji="1" lang="ja-JP" altLang="en-US" sz="2400" dirty="0" smtClean="0"/>
              <a:t>章　「はじめに」</a:t>
            </a:r>
            <a:endParaRPr kumimoji="1" lang="en-US" altLang="ja-JP" sz="2400" dirty="0" smtClean="0"/>
          </a:p>
          <a:p>
            <a:r>
              <a:rPr lang="ja-JP" altLang="en-US" sz="2400" dirty="0"/>
              <a:t>　</a:t>
            </a:r>
            <a:r>
              <a:rPr lang="ja-JP" altLang="en-US" sz="2400" dirty="0" smtClean="0"/>
              <a:t>　　　（変更なし）</a:t>
            </a:r>
            <a:endParaRPr kumimoji="1" lang="en-US" altLang="ja-JP" sz="2400" dirty="0" smtClean="0"/>
          </a:p>
          <a:p>
            <a:endParaRPr lang="en-US" altLang="ja-JP" sz="2400" dirty="0"/>
          </a:p>
          <a:p>
            <a:r>
              <a:rPr kumimoji="1" lang="ja-JP" altLang="en-US" sz="2400" dirty="0" smtClean="0"/>
              <a:t>○　２章　「大阪府の人口の潮流」</a:t>
            </a:r>
            <a:endParaRPr kumimoji="1" lang="en-US" altLang="ja-JP" sz="2400" dirty="0" smtClean="0"/>
          </a:p>
          <a:p>
            <a:r>
              <a:rPr lang="ja-JP" altLang="en-US" sz="2400" dirty="0"/>
              <a:t>　</a:t>
            </a:r>
            <a:r>
              <a:rPr lang="ja-JP" altLang="en-US" sz="2400" dirty="0" smtClean="0"/>
              <a:t>　　　➡　掲載データを充実</a:t>
            </a:r>
            <a:endParaRPr kumimoji="1" lang="en-US" altLang="ja-JP" sz="2400" dirty="0" smtClean="0"/>
          </a:p>
          <a:p>
            <a:r>
              <a:rPr lang="ja-JP" altLang="en-US" sz="2400" dirty="0"/>
              <a:t>　</a:t>
            </a:r>
            <a:r>
              <a:rPr lang="ja-JP" altLang="en-US" sz="2400" dirty="0" smtClean="0"/>
              <a:t>　　　➡　府の出生率が低い要因分析（自然増減）</a:t>
            </a:r>
            <a:r>
              <a:rPr lang="en-US" altLang="ja-JP" sz="2400" dirty="0" smtClean="0"/>
              <a:t/>
            </a:r>
            <a:br>
              <a:rPr lang="en-US" altLang="ja-JP" sz="2400" dirty="0" smtClean="0"/>
            </a:br>
            <a:r>
              <a:rPr lang="ja-JP" altLang="en-US" sz="2400" dirty="0" smtClean="0"/>
              <a:t>　　　　　　 東京圏への転出理由分析（社会増減）等を追加</a:t>
            </a:r>
            <a:endParaRPr lang="en-US" altLang="ja-JP" sz="2400" dirty="0" smtClean="0"/>
          </a:p>
          <a:p>
            <a:endParaRPr kumimoji="1" lang="en-US" altLang="ja-JP" sz="2400" dirty="0"/>
          </a:p>
          <a:p>
            <a:r>
              <a:rPr lang="ja-JP" altLang="en-US" sz="2400" dirty="0" smtClean="0"/>
              <a:t>○　</a:t>
            </a:r>
            <a:r>
              <a:rPr lang="en-US" altLang="ja-JP" sz="2400" dirty="0" smtClean="0"/>
              <a:t>3</a:t>
            </a:r>
            <a:r>
              <a:rPr lang="ja-JP" altLang="en-US" sz="2400" dirty="0" smtClean="0"/>
              <a:t>章　「人口減少・超高齢社会の影響」</a:t>
            </a:r>
            <a:endParaRPr lang="en-US" altLang="ja-JP" sz="2400" dirty="0" smtClean="0"/>
          </a:p>
          <a:p>
            <a:r>
              <a:rPr kumimoji="1" lang="ja-JP" altLang="en-US" sz="2400" dirty="0"/>
              <a:t>　</a:t>
            </a:r>
            <a:r>
              <a:rPr kumimoji="1" lang="ja-JP" altLang="en-US" sz="2400" dirty="0" smtClean="0"/>
              <a:t>　　　➡　</a:t>
            </a:r>
            <a:r>
              <a:rPr lang="ja-JP" altLang="en-US" sz="2400" dirty="0"/>
              <a:t>掲載データ</a:t>
            </a:r>
            <a:r>
              <a:rPr lang="ja-JP" altLang="en-US" sz="2400" dirty="0" smtClean="0"/>
              <a:t>を充実</a:t>
            </a:r>
            <a:endParaRPr lang="en-US" altLang="ja-JP" sz="2400" dirty="0" smtClean="0"/>
          </a:p>
          <a:p>
            <a:r>
              <a:rPr kumimoji="1" lang="ja-JP" altLang="en-US" sz="2400" dirty="0"/>
              <a:t>　</a:t>
            </a:r>
            <a:r>
              <a:rPr kumimoji="1" lang="ja-JP" altLang="en-US" sz="2400" dirty="0" smtClean="0"/>
              <a:t>　　　➡　非正規雇用の割合等を追加</a:t>
            </a:r>
            <a:endParaRPr kumimoji="1" lang="en-US" altLang="ja-JP" sz="2400" dirty="0" smtClean="0"/>
          </a:p>
          <a:p>
            <a:endParaRPr lang="en-US" altLang="ja-JP" sz="2400" dirty="0"/>
          </a:p>
          <a:p>
            <a:r>
              <a:rPr kumimoji="1" lang="ja-JP" altLang="en-US" sz="2400" dirty="0" smtClean="0"/>
              <a:t>○　</a:t>
            </a:r>
            <a:r>
              <a:rPr kumimoji="1" lang="en-US" altLang="ja-JP" sz="2400" dirty="0" smtClean="0"/>
              <a:t>4</a:t>
            </a:r>
            <a:r>
              <a:rPr kumimoji="1" lang="ja-JP" altLang="en-US" sz="2400" dirty="0" smtClean="0"/>
              <a:t>章　「人口の将来見通し・基本的な視点・取組みの方向性」</a:t>
            </a:r>
            <a:endParaRPr kumimoji="1" lang="en-US" altLang="ja-JP" sz="2400" dirty="0" smtClean="0"/>
          </a:p>
          <a:p>
            <a:r>
              <a:rPr lang="ja-JP" altLang="en-US" sz="2400" dirty="0"/>
              <a:t>　</a:t>
            </a:r>
            <a:r>
              <a:rPr lang="ja-JP" altLang="en-US" sz="2400" dirty="0" smtClean="0"/>
              <a:t>　　　（変更なし）</a:t>
            </a:r>
            <a:endParaRPr kumimoji="1" lang="ja-JP" altLang="en-US" sz="2400" dirty="0"/>
          </a:p>
        </p:txBody>
      </p:sp>
    </p:spTree>
    <p:extLst>
      <p:ext uri="{BB962C8B-B14F-4D97-AF65-F5344CB8AC3E}">
        <p14:creationId xmlns:p14="http://schemas.microsoft.com/office/powerpoint/2010/main" val="3677447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20</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523220"/>
          </a:xfrm>
          <a:prstGeom prst="rect">
            <a:avLst/>
          </a:prstGeom>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世界の都市総合力ランキングにおいて、大阪は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位であり、前年の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位から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ランクアップしています。分野別にみると「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研究・開発」に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ついては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位、「居住」については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位にランクされており、大阪の強みとなっています。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0" y="6618112"/>
            <a:ext cx="2850460" cy="230832"/>
          </a:xfrm>
          <a:prstGeom prst="rect">
            <a:avLst/>
          </a:prstGeom>
          <a:noFill/>
        </p:spPr>
        <p:txBody>
          <a:bodyPr wrap="none" rtlCol="0">
            <a:spAutoFit/>
          </a:bodyPr>
          <a:lstStyle/>
          <a:p>
            <a:r>
              <a:rPr lang="ja-JP" altLang="en-US" sz="900" dirty="0" smtClean="0"/>
              <a:t>出典：森記念財団「世界の都市総合力ランキング</a:t>
            </a:r>
            <a:r>
              <a:rPr lang="en-US" altLang="ja-JP" sz="900" dirty="0" smtClean="0"/>
              <a:t>2015</a:t>
            </a:r>
            <a:r>
              <a:rPr lang="ja-JP" altLang="en-US" sz="900" dirty="0" smtClean="0"/>
              <a:t>」</a:t>
            </a:r>
            <a:endParaRPr kumimoji="1" lang="ja-JP" altLang="en-US" sz="900" dirty="0"/>
          </a:p>
        </p:txBody>
      </p:sp>
      <p:cxnSp>
        <p:nvCxnSpPr>
          <p:cNvPr id="23" name="直線コネクタ 22"/>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33" name="正方形/長方形 32"/>
          <p:cNvSpPr/>
          <p:nvPr/>
        </p:nvSpPr>
        <p:spPr>
          <a:xfrm>
            <a:off x="320703" y="478332"/>
            <a:ext cx="8483608"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）大阪が実現</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する新しい都市像　東京圏との比較</a:t>
            </a:r>
            <a:endParaRPr lang="ja-JP" altLang="en-US" sz="1400" dirty="0"/>
          </a:p>
        </p:txBody>
      </p:sp>
      <p:pic>
        <p:nvPicPr>
          <p:cNvPr id="1026" name="Picture 2" descr="C:\Users\2030205\Desktop\04_Tbl_FuncRank_jp.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75" b="22759"/>
          <a:stretch/>
        </p:blipFill>
        <p:spPr bwMode="auto">
          <a:xfrm>
            <a:off x="1475656" y="1486655"/>
            <a:ext cx="6191250" cy="4894622"/>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p:cNvSpPr/>
          <p:nvPr/>
        </p:nvSpPr>
        <p:spPr>
          <a:xfrm>
            <a:off x="2709170" y="3510483"/>
            <a:ext cx="1008112" cy="17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1720308" y="5144762"/>
            <a:ext cx="1008112" cy="17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670081" y="4115026"/>
            <a:ext cx="1008112" cy="17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693399" y="5913225"/>
            <a:ext cx="1008112" cy="17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678193" y="6210782"/>
            <a:ext cx="1008112" cy="17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686305" y="6044751"/>
            <a:ext cx="1008112" cy="17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9684568" y="6618112"/>
            <a:ext cx="2850460" cy="230832"/>
          </a:xfrm>
          <a:prstGeom prst="rect">
            <a:avLst/>
          </a:prstGeom>
          <a:noFill/>
        </p:spPr>
        <p:txBody>
          <a:bodyPr wrap="none" rtlCol="0">
            <a:spAutoFit/>
          </a:bodyPr>
          <a:lstStyle/>
          <a:p>
            <a:r>
              <a:rPr lang="ja-JP" altLang="en-US" sz="900" dirty="0" smtClean="0"/>
              <a:t>出典：森記念財団「世界の都市総合力ランキング</a:t>
            </a:r>
            <a:r>
              <a:rPr lang="en-US" altLang="ja-JP" sz="900" dirty="0" smtClean="0"/>
              <a:t>2014</a:t>
            </a:r>
            <a:r>
              <a:rPr lang="ja-JP" altLang="en-US" sz="900" dirty="0" smtClean="0"/>
              <a:t>」</a:t>
            </a:r>
            <a:endParaRPr kumimoji="1" lang="ja-JP" altLang="en-US" sz="900" dirty="0"/>
          </a:p>
        </p:txBody>
      </p:sp>
      <p:sp>
        <p:nvSpPr>
          <p:cNvPr id="45" name="正方形/長方形 44"/>
          <p:cNvSpPr/>
          <p:nvPr/>
        </p:nvSpPr>
        <p:spPr>
          <a:xfrm>
            <a:off x="2728420" y="2035398"/>
            <a:ext cx="988862"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729933" y="1891382"/>
            <a:ext cx="988862"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3712649" y="2492846"/>
            <a:ext cx="988862"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4689331" y="3971357"/>
            <a:ext cx="988862"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5678193" y="3684851"/>
            <a:ext cx="988862"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653447" y="3378149"/>
            <a:ext cx="988862"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9512" y="1758007"/>
            <a:ext cx="1080120" cy="461665"/>
          </a:xfrm>
          <a:prstGeom prst="rect">
            <a:avLst/>
          </a:prstGeom>
          <a:ln w="38100" cmpd="dbl">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b="1" dirty="0" smtClean="0">
                <a:solidFill>
                  <a:srgbClr val="FF0000"/>
                </a:solidFill>
              </a:rPr>
              <a:t>案</a:t>
            </a:r>
            <a:endParaRPr kumimoji="1" lang="ja-JP" altLang="en-US" sz="2400" b="1" dirty="0">
              <a:solidFill>
                <a:srgbClr val="FF0000"/>
              </a:solidFill>
            </a:endParaRPr>
          </a:p>
        </p:txBody>
      </p:sp>
      <p:sp>
        <p:nvSpPr>
          <p:cNvPr id="24" name="円/楕円 23"/>
          <p:cNvSpPr/>
          <p:nvPr/>
        </p:nvSpPr>
        <p:spPr>
          <a:xfrm>
            <a:off x="4300616" y="3579603"/>
            <a:ext cx="1766292" cy="1145541"/>
          </a:xfrm>
          <a:prstGeom prst="ellipse">
            <a:avLst/>
          </a:prstGeom>
          <a:noFill/>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四角形吹き出し 2"/>
          <p:cNvSpPr/>
          <p:nvPr/>
        </p:nvSpPr>
        <p:spPr>
          <a:xfrm>
            <a:off x="6172624" y="2492846"/>
            <a:ext cx="2631687" cy="885303"/>
          </a:xfrm>
          <a:prstGeom prst="wedgeRectCallout">
            <a:avLst>
              <a:gd name="adj1" fmla="val -66196"/>
              <a:gd name="adj2" fmla="val 91855"/>
            </a:avLst>
          </a:prstGeom>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東京：</a:t>
            </a:r>
            <a:r>
              <a:rPr kumimoji="1" lang="en-US" altLang="ja-JP" dirty="0" smtClean="0"/>
              <a:t>15</a:t>
            </a:r>
            <a:r>
              <a:rPr kumimoji="1" lang="ja-JP" altLang="en-US" dirty="0" smtClean="0"/>
              <a:t>位（</a:t>
            </a:r>
            <a:r>
              <a:rPr kumimoji="1" lang="en-US" altLang="ja-JP" dirty="0" smtClean="0"/>
              <a:t>282.8P</a:t>
            </a:r>
            <a:r>
              <a:rPr kumimoji="1" lang="ja-JP" altLang="en-US" dirty="0" smtClean="0"/>
              <a:t>）</a:t>
            </a:r>
            <a:endParaRPr kumimoji="1" lang="en-US" altLang="ja-JP" dirty="0" smtClean="0"/>
          </a:p>
          <a:p>
            <a:pPr algn="ctr"/>
            <a:r>
              <a:rPr kumimoji="1" lang="ja-JP" altLang="en-US" dirty="0" smtClean="0"/>
              <a:t>大阪：</a:t>
            </a:r>
            <a:r>
              <a:rPr kumimoji="1" lang="en-US" altLang="ja-JP" dirty="0" smtClean="0"/>
              <a:t>16</a:t>
            </a:r>
            <a:r>
              <a:rPr kumimoji="1" lang="ja-JP" altLang="en-US" dirty="0" smtClean="0"/>
              <a:t>位（</a:t>
            </a:r>
            <a:r>
              <a:rPr kumimoji="1" lang="en-US" altLang="ja-JP" dirty="0" smtClean="0"/>
              <a:t>280.8P</a:t>
            </a:r>
            <a:r>
              <a:rPr kumimoji="1" lang="ja-JP" altLang="en-US" dirty="0" smtClean="0"/>
              <a:t>）</a:t>
            </a:r>
            <a:endParaRPr kumimoji="1" lang="ja-JP" altLang="en-US" dirty="0"/>
          </a:p>
        </p:txBody>
      </p:sp>
    </p:spTree>
    <p:extLst>
      <p:ext uri="{BB962C8B-B14F-4D97-AF65-F5344CB8AC3E}">
        <p14:creationId xmlns:p14="http://schemas.microsoft.com/office/powerpoint/2010/main" val="238828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矢印コネクタ 17"/>
          <p:cNvCxnSpPr/>
          <p:nvPr/>
        </p:nvCxnSpPr>
        <p:spPr bwMode="auto">
          <a:xfrm flipH="1">
            <a:off x="3995936" y="2215101"/>
            <a:ext cx="3168352" cy="0"/>
          </a:xfrm>
          <a:prstGeom prst="straightConnector1">
            <a:avLst/>
          </a:prstGeom>
          <a:noFill/>
          <a:ln w="76200" cap="flat" cmpd="sng" algn="ctr">
            <a:solidFill>
              <a:schemeClr val="bg1">
                <a:lumMod val="75000"/>
              </a:schemeClr>
            </a:solidFill>
            <a:prstDash val="solid"/>
            <a:round/>
            <a:headEnd type="none" w="med" len="med"/>
            <a:tailEnd type="arrow" w="med" len="med"/>
          </a:ln>
          <a:effectLst/>
        </p:spPr>
      </p:cxn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523220"/>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まち・ひと・しごと創生総合戦略の実施により、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「住みやすさ」と「働きやすさ」と「チャレンジのしやすさ」</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をより高いレベルで両立させ、特に以下のターゲット層について流入が促進（流出が抑制）されると考えられます。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bwMode="auto">
          <a:xfrm>
            <a:off x="2617470" y="1523396"/>
            <a:ext cx="1267620" cy="1017736"/>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28650">
              <a:lnSpc>
                <a:spcPct val="130000"/>
              </a:lnSpc>
              <a:spcBef>
                <a:spcPct val="50000"/>
              </a:spcBef>
            </a:pPr>
            <a:r>
              <a:rPr lang="ja-JP" altLang="en-US" b="1" dirty="0" smtClean="0">
                <a:solidFill>
                  <a:srgbClr val="000000"/>
                </a:solidFill>
                <a:latin typeface="+mn-ea"/>
                <a:cs typeface="Times New Roman" pitchFamily="18" charset="0"/>
              </a:rPr>
              <a:t>大阪</a:t>
            </a:r>
            <a:endParaRPr lang="en-US" altLang="ja-JP" b="1" dirty="0" smtClean="0">
              <a:solidFill>
                <a:srgbClr val="000000"/>
              </a:solidFill>
              <a:latin typeface="+mn-ea"/>
              <a:cs typeface="Times New Roman" pitchFamily="18" charset="0"/>
            </a:endParaRPr>
          </a:p>
        </p:txBody>
      </p:sp>
      <p:sp>
        <p:nvSpPr>
          <p:cNvPr id="8" name="四角形吹き出し 7"/>
          <p:cNvSpPr/>
          <p:nvPr/>
        </p:nvSpPr>
        <p:spPr bwMode="auto">
          <a:xfrm>
            <a:off x="467544" y="1376609"/>
            <a:ext cx="2008600" cy="1551130"/>
          </a:xfrm>
          <a:prstGeom prst="wedgeRectCallout">
            <a:avLst>
              <a:gd name="adj1" fmla="val 68160"/>
              <a:gd name="adj2" fmla="val 479"/>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noAutofit/>
          </a:bodyPr>
          <a:lstStyle/>
          <a:p>
            <a:pPr algn="ctr" defTabSz="628650">
              <a:lnSpc>
                <a:spcPct val="130000"/>
              </a:lnSpc>
              <a:spcBef>
                <a:spcPct val="50000"/>
              </a:spcBef>
            </a:pPr>
            <a:endParaRPr lang="ja-JP" altLang="en-US" sz="1400">
              <a:solidFill>
                <a:srgbClr val="000000"/>
              </a:solidFill>
              <a:latin typeface="Century" pitchFamily="18" charset="0"/>
              <a:ea typeface="ＭＳ Ｐゴシック" pitchFamily="50" charset="-128"/>
              <a:cs typeface="Times New Roman" pitchFamily="18" charset="0"/>
            </a:endParaRPr>
          </a:p>
        </p:txBody>
      </p:sp>
      <p:sp>
        <p:nvSpPr>
          <p:cNvPr id="11" name="円/楕円 10"/>
          <p:cNvSpPr/>
          <p:nvPr/>
        </p:nvSpPr>
        <p:spPr bwMode="auto">
          <a:xfrm>
            <a:off x="7337023" y="1412776"/>
            <a:ext cx="1267620" cy="1128356"/>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r>
              <a:rPr kumimoji="1" lang="ja-JP" altLang="en-US" b="1" i="0" u="none" strike="noStrike" cap="none" normalizeH="0" baseline="0" dirty="0" smtClean="0">
                <a:ln>
                  <a:noFill/>
                </a:ln>
                <a:solidFill>
                  <a:srgbClr val="000000"/>
                </a:solidFill>
                <a:effectLst/>
                <a:latin typeface="+mn-ea"/>
                <a:cs typeface="Times New Roman" pitchFamily="18" charset="0"/>
              </a:rPr>
              <a:t>東京圏</a:t>
            </a:r>
          </a:p>
        </p:txBody>
      </p:sp>
      <p:sp>
        <p:nvSpPr>
          <p:cNvPr id="13" name="四角形吹き出し 12"/>
          <p:cNvSpPr/>
          <p:nvPr/>
        </p:nvSpPr>
        <p:spPr bwMode="auto">
          <a:xfrm>
            <a:off x="5125131" y="3059613"/>
            <a:ext cx="3403060" cy="626701"/>
          </a:xfrm>
          <a:prstGeom prst="wedgeRectCallout">
            <a:avLst>
              <a:gd name="adj1" fmla="val -38859"/>
              <a:gd name="adj2" fmla="val -22242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t" anchorCtr="0" compatLnSpc="1">
            <a:prstTxWarp prst="textNoShape">
              <a:avLst/>
            </a:prstTxWarp>
            <a:spAutoFit/>
          </a:bodyPr>
          <a:lstStyle/>
          <a:p>
            <a:pPr marL="0" marR="0" indent="0" defTabSz="628650" rtl="0" eaLnBrk="1" fontAlgn="base" latinLnBrk="0" hangingPunct="1">
              <a:spcBef>
                <a:spcPts val="0"/>
              </a:spcBef>
              <a:spcAft>
                <a:spcPct val="0"/>
              </a:spcAft>
              <a:buClr>
                <a:schemeClr val="hlink"/>
              </a:buClr>
              <a:buSzTx/>
              <a:buFont typeface="Wingdings" pitchFamily="2" charset="2"/>
              <a:buNone/>
              <a:tabLst/>
            </a:pPr>
            <a:r>
              <a:rPr kumimoji="1" lang="en-US" altLang="ja-JP" sz="1200" b="1" i="0" u="sng" strike="noStrike" cap="none" normalizeH="0" baseline="0" dirty="0" smtClean="0">
                <a:ln>
                  <a:noFill/>
                </a:ln>
                <a:solidFill>
                  <a:srgbClr val="000000"/>
                </a:solidFill>
                <a:effectLst/>
                <a:latin typeface="+mn-ea"/>
                <a:cs typeface="Times New Roman" pitchFamily="18" charset="0"/>
              </a:rPr>
              <a:t>20</a:t>
            </a:r>
            <a:r>
              <a:rPr lang="ja-JP" altLang="en-US" sz="1200" b="1" u="sng" dirty="0" smtClean="0">
                <a:solidFill>
                  <a:srgbClr val="000000"/>
                </a:solidFill>
                <a:latin typeface="+mn-ea"/>
                <a:cs typeface="Times New Roman" pitchFamily="18" charset="0"/>
              </a:rPr>
              <a:t>代（大学生）</a:t>
            </a:r>
            <a:endParaRPr kumimoji="1" lang="en-US" altLang="ja-JP" sz="1200" b="1" i="0" u="sng" strike="noStrike" cap="none" normalizeH="0" baseline="0" dirty="0" smtClean="0">
              <a:ln>
                <a:noFill/>
              </a:ln>
              <a:solidFill>
                <a:srgbClr val="000000"/>
              </a:solidFill>
              <a:effectLst/>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lang="ja-JP" altLang="en-US" sz="1200" dirty="0" smtClean="0">
                <a:solidFill>
                  <a:srgbClr val="000000"/>
                </a:solidFill>
                <a:latin typeface="+mn-ea"/>
                <a:cs typeface="Times New Roman" pitchFamily="18" charset="0"/>
              </a:rPr>
              <a:t>・関西勤務の希望者</a:t>
            </a:r>
            <a:endParaRPr lang="en-US" altLang="ja-JP" sz="1200" dirty="0" smtClean="0">
              <a:solidFill>
                <a:srgbClr val="000000"/>
              </a:solidFill>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lang="ja-JP" altLang="en-US" sz="1200" dirty="0" smtClean="0">
                <a:solidFill>
                  <a:srgbClr val="000000"/>
                </a:solidFill>
                <a:latin typeface="+mn-ea"/>
                <a:cs typeface="Times New Roman" pitchFamily="18" charset="0"/>
              </a:rPr>
              <a:t>・勤務地にこだわらない層　等</a:t>
            </a:r>
            <a:endParaRPr kumimoji="1" lang="en-US" altLang="ja-JP" sz="1200" b="0" i="0" u="none" strike="noStrike" cap="none" normalizeH="0" baseline="0" dirty="0" smtClean="0">
              <a:ln>
                <a:noFill/>
              </a:ln>
              <a:solidFill>
                <a:srgbClr val="000000"/>
              </a:solidFill>
              <a:effectLst/>
              <a:latin typeface="+mn-ea"/>
              <a:cs typeface="Times New Roman" pitchFamily="18" charset="0"/>
            </a:endParaRPr>
          </a:p>
        </p:txBody>
      </p:sp>
      <p:sp>
        <p:nvSpPr>
          <p:cNvPr id="15" name="四角形吹き出し 14"/>
          <p:cNvSpPr/>
          <p:nvPr/>
        </p:nvSpPr>
        <p:spPr bwMode="auto">
          <a:xfrm>
            <a:off x="1354639" y="3059613"/>
            <a:ext cx="3456384" cy="626701"/>
          </a:xfrm>
          <a:prstGeom prst="wedgeRectCallout">
            <a:avLst>
              <a:gd name="adj1" fmla="val 54107"/>
              <a:gd name="adj2" fmla="val -16008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t" anchorCtr="0" compatLnSpc="1">
            <a:prstTxWarp prst="textNoShape">
              <a:avLst/>
            </a:prstTxWarp>
            <a:spAutoFit/>
          </a:bodyPr>
          <a:lstStyle/>
          <a:p>
            <a:pPr defTabSz="628650" fontAlgn="base">
              <a:spcAft>
                <a:spcPct val="0"/>
              </a:spcAft>
              <a:buClr>
                <a:schemeClr val="hlink"/>
              </a:buClr>
            </a:pPr>
            <a:r>
              <a:rPr lang="en-US" altLang="ja-JP" sz="1200" b="1" u="sng" dirty="0">
                <a:solidFill>
                  <a:srgbClr val="000000"/>
                </a:solidFill>
                <a:latin typeface="+mn-ea"/>
                <a:cs typeface="Times New Roman" pitchFamily="18" charset="0"/>
              </a:rPr>
              <a:t>20</a:t>
            </a:r>
            <a:r>
              <a:rPr lang="ja-JP" altLang="en-US" sz="1200" b="1" u="sng" dirty="0">
                <a:solidFill>
                  <a:srgbClr val="000000"/>
                </a:solidFill>
                <a:latin typeface="+mn-ea"/>
                <a:cs typeface="Times New Roman" pitchFamily="18" charset="0"/>
              </a:rPr>
              <a:t>～</a:t>
            </a:r>
            <a:r>
              <a:rPr lang="en-US" altLang="ja-JP" sz="1200" b="1" u="sng" dirty="0">
                <a:solidFill>
                  <a:srgbClr val="000000"/>
                </a:solidFill>
                <a:latin typeface="+mn-ea"/>
                <a:cs typeface="Times New Roman" pitchFamily="18" charset="0"/>
              </a:rPr>
              <a:t>30</a:t>
            </a:r>
            <a:r>
              <a:rPr lang="ja-JP" altLang="en-US" sz="1200" b="1" u="sng" dirty="0">
                <a:solidFill>
                  <a:srgbClr val="000000"/>
                </a:solidFill>
                <a:latin typeface="+mn-ea"/>
                <a:cs typeface="Times New Roman" pitchFamily="18" charset="0"/>
              </a:rPr>
              <a:t>代</a:t>
            </a:r>
            <a:endParaRPr lang="en-US" altLang="ja-JP" sz="1200" b="1" u="sng" dirty="0">
              <a:solidFill>
                <a:srgbClr val="000000"/>
              </a:solidFill>
              <a:latin typeface="+mn-ea"/>
              <a:cs typeface="Times New Roman" pitchFamily="18" charset="0"/>
            </a:endParaRPr>
          </a:p>
          <a:p>
            <a:pPr defTabSz="628650" fontAlgn="base">
              <a:spcAft>
                <a:spcPct val="0"/>
              </a:spcAft>
              <a:buClr>
                <a:schemeClr val="hlink"/>
              </a:buClr>
            </a:pPr>
            <a:r>
              <a:rPr lang="ja-JP" altLang="en-US" sz="1200" dirty="0">
                <a:solidFill>
                  <a:srgbClr val="000000"/>
                </a:solidFill>
                <a:latin typeface="+mn-ea"/>
                <a:cs typeface="Times New Roman" pitchFamily="18" charset="0"/>
              </a:rPr>
              <a:t>・</a:t>
            </a:r>
            <a:r>
              <a:rPr lang="en-US" altLang="ja-JP" sz="1200" dirty="0">
                <a:solidFill>
                  <a:srgbClr val="000000"/>
                </a:solidFill>
                <a:latin typeface="+mn-ea"/>
                <a:cs typeface="Times New Roman" pitchFamily="18" charset="0"/>
              </a:rPr>
              <a:t>UIJ</a:t>
            </a:r>
            <a:r>
              <a:rPr lang="ja-JP" altLang="en-US" sz="1200" dirty="0">
                <a:solidFill>
                  <a:srgbClr val="000000"/>
                </a:solidFill>
                <a:latin typeface="+mn-ea"/>
                <a:cs typeface="Times New Roman" pitchFamily="18" charset="0"/>
              </a:rPr>
              <a:t>ターン</a:t>
            </a:r>
            <a:endParaRPr lang="en-US" altLang="ja-JP" sz="1200" dirty="0">
              <a:solidFill>
                <a:srgbClr val="000000"/>
              </a:solidFill>
              <a:latin typeface="+mn-ea"/>
              <a:cs typeface="Times New Roman" pitchFamily="18" charset="0"/>
            </a:endParaRPr>
          </a:p>
          <a:p>
            <a:pPr defTabSz="628650" fontAlgn="base">
              <a:spcAft>
                <a:spcPct val="0"/>
              </a:spcAft>
              <a:buClr>
                <a:schemeClr val="hlink"/>
              </a:buClr>
            </a:pPr>
            <a:r>
              <a:rPr lang="ja-JP" altLang="en-US" sz="1200" dirty="0">
                <a:solidFill>
                  <a:srgbClr val="000000"/>
                </a:solidFill>
                <a:latin typeface="+mn-ea"/>
                <a:cs typeface="Times New Roman" pitchFamily="18" charset="0"/>
              </a:rPr>
              <a:t>・子育て　　</a:t>
            </a:r>
            <a:r>
              <a:rPr lang="ja-JP" altLang="en-US" sz="1200" dirty="0" smtClean="0">
                <a:solidFill>
                  <a:srgbClr val="000000"/>
                </a:solidFill>
                <a:latin typeface="+mn-ea"/>
                <a:cs typeface="Times New Roman" pitchFamily="18" charset="0"/>
              </a:rPr>
              <a:t>等</a:t>
            </a:r>
            <a:endParaRPr lang="en-US" altLang="ja-JP" sz="1200" dirty="0">
              <a:solidFill>
                <a:srgbClr val="000000"/>
              </a:solidFill>
              <a:latin typeface="+mn-ea"/>
              <a:cs typeface="Times New Roman" pitchFamily="18" charset="0"/>
            </a:endParaRPr>
          </a:p>
        </p:txBody>
      </p:sp>
      <p:cxnSp>
        <p:nvCxnSpPr>
          <p:cNvPr id="17" name="直線矢印コネクタ 16"/>
          <p:cNvCxnSpPr/>
          <p:nvPr/>
        </p:nvCxnSpPr>
        <p:spPr bwMode="auto">
          <a:xfrm>
            <a:off x="4067944" y="1855061"/>
            <a:ext cx="3096344" cy="0"/>
          </a:xfrm>
          <a:prstGeom prst="straightConnector1">
            <a:avLst/>
          </a:prstGeom>
          <a:noFill/>
          <a:ln w="76200" cap="flat" cmpd="sng" algn="ctr">
            <a:solidFill>
              <a:schemeClr val="bg1">
                <a:lumMod val="75000"/>
              </a:schemeClr>
            </a:solidFill>
            <a:prstDash val="sysDash"/>
            <a:round/>
            <a:headEnd type="none" w="med" len="med"/>
            <a:tailEnd type="arrow" w="med" len="med"/>
          </a:ln>
          <a:effectLst/>
        </p:spPr>
      </p:cxnSp>
      <p:sp>
        <p:nvSpPr>
          <p:cNvPr id="35" name="上矢印 34"/>
          <p:cNvSpPr/>
          <p:nvPr/>
        </p:nvSpPr>
        <p:spPr bwMode="auto">
          <a:xfrm>
            <a:off x="3779912" y="2535485"/>
            <a:ext cx="484632" cy="476731"/>
          </a:xfrm>
          <a:prstGeom prst="up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50" name="上矢印 49"/>
          <p:cNvSpPr/>
          <p:nvPr/>
        </p:nvSpPr>
        <p:spPr bwMode="auto">
          <a:xfrm rot="10800000">
            <a:off x="5403214" y="2520220"/>
            <a:ext cx="484632" cy="476731"/>
          </a:xfrm>
          <a:prstGeom prst="upArrow">
            <a:avLst/>
          </a:prstGeom>
          <a:ln>
            <a:prstDash val="solid"/>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51" name="円/楕円 50"/>
          <p:cNvSpPr/>
          <p:nvPr/>
        </p:nvSpPr>
        <p:spPr>
          <a:xfrm>
            <a:off x="1234590" y="1666861"/>
            <a:ext cx="518713" cy="501761"/>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100" b="1" dirty="0" smtClean="0"/>
              <a:t>住み</a:t>
            </a:r>
            <a:endParaRPr lang="en-US" altLang="ja-JP" sz="1100" b="1" dirty="0" smtClean="0"/>
          </a:p>
          <a:p>
            <a:pPr algn="ctr"/>
            <a:r>
              <a:rPr lang="ja-JP" altLang="en-US" sz="1100" b="1" dirty="0" smtClean="0"/>
              <a:t>やすい</a:t>
            </a:r>
            <a:endParaRPr lang="ja-JP" altLang="en-US" sz="1100" b="1" dirty="0"/>
          </a:p>
        </p:txBody>
      </p:sp>
      <p:sp>
        <p:nvSpPr>
          <p:cNvPr id="52" name="円/楕円 51"/>
          <p:cNvSpPr/>
          <p:nvPr/>
        </p:nvSpPr>
        <p:spPr>
          <a:xfrm>
            <a:off x="799717" y="2294613"/>
            <a:ext cx="518713" cy="501761"/>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100" b="1" dirty="0" smtClean="0"/>
              <a:t>働き</a:t>
            </a:r>
            <a:endParaRPr lang="en-US" altLang="ja-JP" sz="1100" b="1" dirty="0" smtClean="0"/>
          </a:p>
          <a:p>
            <a:pPr algn="ctr"/>
            <a:r>
              <a:rPr lang="ja-JP" altLang="en-US" sz="1100" b="1" dirty="0" smtClean="0"/>
              <a:t>やすい</a:t>
            </a:r>
            <a:endParaRPr lang="ja-JP" altLang="en-US" sz="1100" b="1" dirty="0"/>
          </a:p>
        </p:txBody>
      </p:sp>
      <p:sp>
        <p:nvSpPr>
          <p:cNvPr id="5" name="上カーブ矢印 4"/>
          <p:cNvSpPr/>
          <p:nvPr/>
        </p:nvSpPr>
        <p:spPr>
          <a:xfrm>
            <a:off x="1267009" y="2368169"/>
            <a:ext cx="422024" cy="25384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上カーブ矢印 53"/>
          <p:cNvSpPr/>
          <p:nvPr/>
        </p:nvSpPr>
        <p:spPr>
          <a:xfrm rot="10800000">
            <a:off x="1267008" y="2066873"/>
            <a:ext cx="422024" cy="25384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正方形/長方形 54"/>
          <p:cNvSpPr/>
          <p:nvPr/>
        </p:nvSpPr>
        <p:spPr>
          <a:xfrm>
            <a:off x="523365" y="1390246"/>
            <a:ext cx="1952779" cy="261610"/>
          </a:xfrm>
          <a:prstGeom prst="rect">
            <a:avLst/>
          </a:prstGeom>
        </p:spPr>
        <p:txBody>
          <a:bodyPr wrap="none">
            <a:spAutoFit/>
          </a:bodyPr>
          <a:lstStyle/>
          <a:p>
            <a:pPr algn="ctr"/>
            <a:r>
              <a:rPr lang="ja-JP" altLang="en-US" sz="1100" b="1" dirty="0" smtClean="0"/>
              <a:t>まち</a:t>
            </a:r>
            <a:r>
              <a:rPr lang="ja-JP" altLang="en-US" sz="1100" b="1" dirty="0"/>
              <a:t>・ひと・</a:t>
            </a:r>
            <a:r>
              <a:rPr lang="ja-JP" altLang="en-US" sz="1100" b="1" dirty="0" smtClean="0"/>
              <a:t>しごと創生</a:t>
            </a:r>
            <a:r>
              <a:rPr lang="ja-JP" altLang="en-US" sz="1100" b="1" dirty="0"/>
              <a:t>総合戦略</a:t>
            </a:r>
            <a:endParaRPr lang="ja-JP" altLang="en-US" sz="1100" dirty="0"/>
          </a:p>
        </p:txBody>
      </p:sp>
      <p:cxnSp>
        <p:nvCxnSpPr>
          <p:cNvPr id="38" name="直線コネクタ 37"/>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テキスト ボックス 6"/>
          <p:cNvSpPr txBox="1"/>
          <p:nvPr/>
        </p:nvSpPr>
        <p:spPr>
          <a:xfrm>
            <a:off x="5471033" y="2604697"/>
            <a:ext cx="1077993" cy="307777"/>
          </a:xfrm>
          <a:prstGeom prst="rect">
            <a:avLst/>
          </a:prstGeom>
          <a:noFill/>
        </p:spPr>
        <p:txBody>
          <a:bodyPr wrap="square" rtlCol="0">
            <a:spAutoFit/>
          </a:bodyPr>
          <a:lstStyle/>
          <a:p>
            <a:pPr algn="ctr"/>
            <a:r>
              <a:rPr kumimoji="1" lang="ja-JP" altLang="en-US" sz="1400" b="1" dirty="0" smtClean="0"/>
              <a:t>流出抑制</a:t>
            </a:r>
            <a:endParaRPr kumimoji="1" lang="ja-JP" altLang="en-US" sz="1400" b="1" dirty="0"/>
          </a:p>
        </p:txBody>
      </p:sp>
      <p:sp>
        <p:nvSpPr>
          <p:cNvPr id="32" name="テキスト ボックス 31"/>
          <p:cNvSpPr txBox="1"/>
          <p:nvPr/>
        </p:nvSpPr>
        <p:spPr>
          <a:xfrm>
            <a:off x="3891020" y="2619961"/>
            <a:ext cx="1077993" cy="307777"/>
          </a:xfrm>
          <a:prstGeom prst="rect">
            <a:avLst/>
          </a:prstGeom>
          <a:noFill/>
        </p:spPr>
        <p:txBody>
          <a:bodyPr wrap="square" rtlCol="0">
            <a:spAutoFit/>
          </a:bodyPr>
          <a:lstStyle/>
          <a:p>
            <a:pPr algn="ctr"/>
            <a:r>
              <a:rPr kumimoji="1" lang="ja-JP" altLang="en-US" sz="1400" b="1" dirty="0" smtClean="0"/>
              <a:t>流入促進</a:t>
            </a:r>
            <a:endParaRPr kumimoji="1" lang="ja-JP" altLang="en-US" sz="1400" b="1" dirty="0"/>
          </a:p>
        </p:txBody>
      </p:sp>
      <p:sp>
        <p:nvSpPr>
          <p:cNvPr id="30" name="正方形/長方形 29"/>
          <p:cNvSpPr/>
          <p:nvPr/>
        </p:nvSpPr>
        <p:spPr>
          <a:xfrm>
            <a:off x="320703" y="478332"/>
            <a:ext cx="8483608"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）大阪が実現</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する新しい</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都市像</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東京圏から大阪への人口</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対流　～東京圏への流出超過の解消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1651981" y="2294613"/>
            <a:ext cx="518713" cy="501761"/>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100" b="1" dirty="0" smtClean="0"/>
              <a:t>チャレンジ</a:t>
            </a:r>
            <a:endParaRPr lang="en-US" altLang="ja-JP" sz="1100" b="1" dirty="0" smtClean="0"/>
          </a:p>
          <a:p>
            <a:pPr algn="ctr"/>
            <a:r>
              <a:rPr lang="ja-JP" altLang="en-US" sz="1100" b="1" dirty="0"/>
              <a:t>しやすい</a:t>
            </a:r>
          </a:p>
        </p:txBody>
      </p:sp>
      <p:pic>
        <p:nvPicPr>
          <p:cNvPr id="3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024" y="4139174"/>
            <a:ext cx="2678729" cy="259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正方形/長方形 38"/>
          <p:cNvSpPr/>
          <p:nvPr/>
        </p:nvSpPr>
        <p:spPr>
          <a:xfrm>
            <a:off x="2288797" y="3717032"/>
            <a:ext cx="1468672" cy="230832"/>
          </a:xfrm>
          <a:prstGeom prst="rect">
            <a:avLst/>
          </a:prstGeom>
        </p:spPr>
        <p:txBody>
          <a:bodyPr wrap="none">
            <a:spAutoFit/>
          </a:bodyPr>
          <a:lstStyle/>
          <a:p>
            <a:pPr algn="ctr"/>
            <a:r>
              <a:rPr lang="ja-JP" altLang="en-US" sz="900" dirty="0"/>
              <a:t>大阪・関西への</a:t>
            </a:r>
            <a:r>
              <a:rPr lang="en-US" altLang="ja-JP" sz="900" dirty="0"/>
              <a:t>U</a:t>
            </a:r>
            <a:r>
              <a:rPr lang="ja-JP" altLang="en-US" sz="900" dirty="0"/>
              <a:t>ターン</a:t>
            </a:r>
            <a:r>
              <a:rPr lang="ja-JP" altLang="en-US" sz="900" dirty="0" smtClean="0"/>
              <a:t>意向</a:t>
            </a:r>
            <a:endParaRPr lang="ja-JP" altLang="en-US" sz="900" dirty="0"/>
          </a:p>
        </p:txBody>
      </p:sp>
      <p:sp>
        <p:nvSpPr>
          <p:cNvPr id="40" name="正方形/長方形 39"/>
          <p:cNvSpPr/>
          <p:nvPr/>
        </p:nvSpPr>
        <p:spPr bwMode="auto">
          <a:xfrm>
            <a:off x="1975686" y="4522074"/>
            <a:ext cx="1371248" cy="360040"/>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26" name="正方形/長方形 25"/>
          <p:cNvSpPr/>
          <p:nvPr/>
        </p:nvSpPr>
        <p:spPr>
          <a:xfrm>
            <a:off x="2657195" y="3039983"/>
            <a:ext cx="2168960" cy="646331"/>
          </a:xfrm>
          <a:prstGeom prst="rect">
            <a:avLst/>
          </a:prstGeom>
        </p:spPr>
        <p:txBody>
          <a:bodyPr wrap="square">
            <a:spAutoFit/>
          </a:bodyPr>
          <a:lstStyle/>
          <a:p>
            <a:pPr defTabSz="628650" fontAlgn="base">
              <a:spcAft>
                <a:spcPct val="0"/>
              </a:spcAft>
              <a:buClr>
                <a:schemeClr val="hlink"/>
              </a:buClr>
            </a:pPr>
            <a:r>
              <a:rPr lang="en-US" altLang="ja-JP" sz="1200" b="1" u="sng" dirty="0">
                <a:solidFill>
                  <a:srgbClr val="000000"/>
                </a:solidFill>
                <a:latin typeface="+mn-ea"/>
                <a:cs typeface="Times New Roman" pitchFamily="18" charset="0"/>
              </a:rPr>
              <a:t>50</a:t>
            </a:r>
            <a:r>
              <a:rPr lang="ja-JP" altLang="en-US" sz="1200" b="1" u="sng" dirty="0">
                <a:solidFill>
                  <a:srgbClr val="000000"/>
                </a:solidFill>
                <a:latin typeface="+mn-ea"/>
                <a:cs typeface="Times New Roman" pitchFamily="18" charset="0"/>
              </a:rPr>
              <a:t>代</a:t>
            </a:r>
            <a:endParaRPr lang="en-US" altLang="ja-JP" sz="1200" b="1" u="sng" dirty="0">
              <a:solidFill>
                <a:srgbClr val="000000"/>
              </a:solidFill>
              <a:latin typeface="+mn-ea"/>
              <a:cs typeface="Times New Roman" pitchFamily="18" charset="0"/>
            </a:endParaRPr>
          </a:p>
          <a:p>
            <a:pPr defTabSz="628650" fontAlgn="base">
              <a:spcAft>
                <a:spcPct val="0"/>
              </a:spcAft>
              <a:buClr>
                <a:schemeClr val="hlink"/>
              </a:buClr>
            </a:pPr>
            <a:r>
              <a:rPr lang="ja-JP" altLang="en-US" sz="1200" dirty="0">
                <a:solidFill>
                  <a:srgbClr val="000000"/>
                </a:solidFill>
                <a:latin typeface="+mn-ea"/>
                <a:cs typeface="Times New Roman" pitchFamily="18" charset="0"/>
              </a:rPr>
              <a:t>・シニアプロフェッショナル</a:t>
            </a:r>
            <a:endParaRPr lang="en-US" altLang="ja-JP" sz="1200" dirty="0">
              <a:solidFill>
                <a:srgbClr val="000000"/>
              </a:solidFill>
              <a:latin typeface="+mn-ea"/>
              <a:cs typeface="Times New Roman" pitchFamily="18" charset="0"/>
            </a:endParaRPr>
          </a:p>
          <a:p>
            <a:pPr defTabSz="628650">
              <a:spcBef>
                <a:spcPts val="0"/>
              </a:spcBef>
            </a:pPr>
            <a:r>
              <a:rPr lang="ja-JP" altLang="en-US" sz="1200" dirty="0">
                <a:solidFill>
                  <a:srgbClr val="000000"/>
                </a:solidFill>
                <a:latin typeface="+mn-ea"/>
                <a:cs typeface="Times New Roman" pitchFamily="18" charset="0"/>
              </a:rPr>
              <a:t>・第二の人生に向けた準備　等</a:t>
            </a:r>
          </a:p>
        </p:txBody>
      </p:sp>
      <p:sp>
        <p:nvSpPr>
          <p:cNvPr id="46" name="正方形/長方形 45"/>
          <p:cNvSpPr/>
          <p:nvPr/>
        </p:nvSpPr>
        <p:spPr bwMode="auto">
          <a:xfrm>
            <a:off x="1975686" y="5058686"/>
            <a:ext cx="1227232" cy="180020"/>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47" name="正方形/長方形 46"/>
          <p:cNvSpPr/>
          <p:nvPr/>
        </p:nvSpPr>
        <p:spPr bwMode="auto">
          <a:xfrm>
            <a:off x="1975686" y="5414998"/>
            <a:ext cx="1515264" cy="360040"/>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49" name="正方形/長方形 48"/>
          <p:cNvSpPr/>
          <p:nvPr/>
        </p:nvSpPr>
        <p:spPr>
          <a:xfrm>
            <a:off x="6245497" y="3717032"/>
            <a:ext cx="1202573" cy="230832"/>
          </a:xfrm>
          <a:prstGeom prst="rect">
            <a:avLst/>
          </a:prstGeom>
        </p:spPr>
        <p:txBody>
          <a:bodyPr wrap="none">
            <a:spAutoFit/>
          </a:bodyPr>
          <a:lstStyle/>
          <a:p>
            <a:pPr algn="ctr"/>
            <a:r>
              <a:rPr lang="ja-JP" altLang="en-US" sz="900" dirty="0" smtClean="0"/>
              <a:t>就職内定者の勤務地</a:t>
            </a:r>
            <a:endParaRPr lang="ja-JP" altLang="en-US" sz="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5130" y="4153981"/>
            <a:ext cx="3514255" cy="260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753303" y="3917667"/>
            <a:ext cx="2736968" cy="246221"/>
          </a:xfrm>
          <a:prstGeom prst="rect">
            <a:avLst/>
          </a:prstGeom>
        </p:spPr>
        <p:txBody>
          <a:bodyPr wrap="none">
            <a:spAutoFit/>
          </a:bodyPr>
          <a:lstStyle/>
          <a:p>
            <a:pPr marL="179388" lvl="0" indent="-179388">
              <a:buFont typeface="Wingdings" panose="05000000000000000000" pitchFamily="2" charset="2"/>
              <a:buChar char="l"/>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代、</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代男性の</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U</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ターン意向が高い。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5076056" y="3917667"/>
            <a:ext cx="3661900" cy="246221"/>
          </a:xfrm>
          <a:prstGeom prst="rect">
            <a:avLst/>
          </a:prstGeom>
        </p:spPr>
        <p:txBody>
          <a:bodyPr wrap="none">
            <a:spAutoFit/>
          </a:bodyPr>
          <a:lstStyle/>
          <a:p>
            <a:pPr marL="179388" lvl="0" indent="-179388">
              <a:buFont typeface="Wingdings" panose="05000000000000000000" pitchFamily="2" charset="2"/>
              <a:buChar char="l"/>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関西勤務を希望しながら首都圏に就職する層が一定程度存在。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Text Box 3"/>
          <p:cNvSpPr txBox="1">
            <a:spLocks noChangeArrowheads="1"/>
          </p:cNvSpPr>
          <p:nvPr/>
        </p:nvSpPr>
        <p:spPr bwMode="auto">
          <a:xfrm>
            <a:off x="1219095" y="6756539"/>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　</a:t>
            </a:r>
            <a:r>
              <a:rPr lang="en-US" altLang="ja-JP"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U</a:t>
            </a: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ターンに関する</a:t>
            </a:r>
            <a:r>
              <a:rPr lang="en-US" altLang="ja-JP"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アンケート」</a:t>
            </a:r>
            <a:r>
              <a:rPr lang="en-US" altLang="ja-JP"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Text Box 3"/>
          <p:cNvSpPr txBox="1">
            <a:spLocks noChangeArrowheads="1"/>
          </p:cNvSpPr>
          <p:nvPr/>
        </p:nvSpPr>
        <p:spPr bwMode="auto">
          <a:xfrm>
            <a:off x="4644008" y="6778439"/>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　大学生に関する</a:t>
            </a:r>
            <a:r>
              <a:rPr lang="en-US" altLang="ja-JP"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アンケート」</a:t>
            </a:r>
            <a:r>
              <a:rPr lang="en-US" altLang="ja-JP"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21</a:t>
            </a:fld>
            <a:endParaRPr lang="ja-JP" altLang="en-US" dirty="0">
              <a:solidFill>
                <a:prstClr val="black"/>
              </a:solidFill>
            </a:endParaRPr>
          </a:p>
        </p:txBody>
      </p:sp>
    </p:spTree>
    <p:extLst>
      <p:ext uri="{BB962C8B-B14F-4D97-AF65-F5344CB8AC3E}">
        <p14:creationId xmlns:p14="http://schemas.microsoft.com/office/powerpoint/2010/main" val="2804533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角丸四角形 314"/>
          <p:cNvSpPr/>
          <p:nvPr/>
        </p:nvSpPr>
        <p:spPr>
          <a:xfrm>
            <a:off x="179512" y="2882692"/>
            <a:ext cx="8712968" cy="19864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tLang="ja-JP" sz="1200" dirty="0" smtClean="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東京圏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の人口流出超過に歯止めをかけるため、大阪の強みである「住みやすさ」と「働きやすさ」と「研究開発・新しいことへのチャレンジのしやすさ」のバランスをさらに高めます。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仕事が原因で東京に流出する人口を減らすと同時に、住みやすさを求めて東京から流入する人口を増やし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東京から大阪への人口対流をより大きな流れにしていくことを目指します。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1979712" y="1989452"/>
            <a:ext cx="1663770" cy="2113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dirty="0" smtClean="0"/>
              <a:t>居住環境が良い</a:t>
            </a:r>
            <a:endParaRPr lang="en-US" altLang="ja-JP" sz="1100" dirty="0" smtClean="0"/>
          </a:p>
        </p:txBody>
      </p:sp>
      <p:sp>
        <p:nvSpPr>
          <p:cNvPr id="24" name="角丸四角形 23"/>
          <p:cNvSpPr/>
          <p:nvPr/>
        </p:nvSpPr>
        <p:spPr>
          <a:xfrm>
            <a:off x="7228710" y="1989452"/>
            <a:ext cx="1663770" cy="2113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dirty="0" smtClean="0"/>
              <a:t>研究・学術基盤がある</a:t>
            </a:r>
            <a:endParaRPr lang="en-US" altLang="ja-JP" sz="1100" dirty="0" smtClean="0"/>
          </a:p>
        </p:txBody>
      </p:sp>
      <p:sp>
        <p:nvSpPr>
          <p:cNvPr id="71" name="角丸四角形 70"/>
          <p:cNvSpPr/>
          <p:nvPr/>
        </p:nvSpPr>
        <p:spPr>
          <a:xfrm>
            <a:off x="3729378" y="1989452"/>
            <a:ext cx="1663770" cy="2113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dirty="0" smtClean="0"/>
              <a:t>多様な産業が集積</a:t>
            </a:r>
            <a:endParaRPr lang="en-US" altLang="ja-JP" sz="1100" dirty="0" smtClean="0"/>
          </a:p>
        </p:txBody>
      </p:sp>
      <p:sp>
        <p:nvSpPr>
          <p:cNvPr id="160" name="角丸四角形 159"/>
          <p:cNvSpPr/>
          <p:nvPr/>
        </p:nvSpPr>
        <p:spPr>
          <a:xfrm>
            <a:off x="5479044" y="1989451"/>
            <a:ext cx="1663770" cy="2113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dirty="0" smtClean="0"/>
              <a:t>イノベーションの芽生え</a:t>
            </a:r>
            <a:endParaRPr lang="en-US" altLang="ja-JP" sz="1100" dirty="0" smtClean="0"/>
          </a:p>
        </p:txBody>
      </p:sp>
      <p:cxnSp>
        <p:nvCxnSpPr>
          <p:cNvPr id="2111" name="直線矢印コネクタ 2110"/>
          <p:cNvCxnSpPr>
            <a:stCxn id="45" idx="2"/>
            <a:endCxn id="360" idx="0"/>
          </p:cNvCxnSpPr>
          <p:nvPr/>
        </p:nvCxnSpPr>
        <p:spPr>
          <a:xfrm flipH="1">
            <a:off x="2720848" y="2709534"/>
            <a:ext cx="90749" cy="9574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7" name="直線矢印コネクタ 256"/>
          <p:cNvCxnSpPr>
            <a:stCxn id="50" idx="2"/>
            <a:endCxn id="360" idx="0"/>
          </p:cNvCxnSpPr>
          <p:nvPr/>
        </p:nvCxnSpPr>
        <p:spPr>
          <a:xfrm flipH="1">
            <a:off x="2720848" y="2709534"/>
            <a:ext cx="1840415" cy="9574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9" name="直線矢印コネクタ 258"/>
          <p:cNvCxnSpPr>
            <a:stCxn id="51" idx="2"/>
            <a:endCxn id="362" idx="0"/>
          </p:cNvCxnSpPr>
          <p:nvPr/>
        </p:nvCxnSpPr>
        <p:spPr>
          <a:xfrm flipH="1">
            <a:off x="5342527" y="2709534"/>
            <a:ext cx="968402" cy="9574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3" name="直線矢印コネクタ 262"/>
          <p:cNvCxnSpPr>
            <a:stCxn id="50" idx="2"/>
            <a:endCxn id="362" idx="0"/>
          </p:cNvCxnSpPr>
          <p:nvPr/>
        </p:nvCxnSpPr>
        <p:spPr>
          <a:xfrm>
            <a:off x="4561263" y="2709534"/>
            <a:ext cx="781264" cy="9574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6" name="直線矢印コネクタ 265"/>
          <p:cNvCxnSpPr>
            <a:stCxn id="52" idx="2"/>
            <a:endCxn id="34" idx="0"/>
          </p:cNvCxnSpPr>
          <p:nvPr/>
        </p:nvCxnSpPr>
        <p:spPr>
          <a:xfrm flipH="1">
            <a:off x="7855546" y="2709534"/>
            <a:ext cx="205048" cy="8226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3" name="乗算記号 232"/>
          <p:cNvSpPr/>
          <p:nvPr/>
        </p:nvSpPr>
        <p:spPr>
          <a:xfrm>
            <a:off x="3691705" y="3645025"/>
            <a:ext cx="679964" cy="679964"/>
          </a:xfrm>
          <a:prstGeom prst="mathMultipl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a:off x="338336" y="2200832"/>
            <a:ext cx="1319592" cy="369332"/>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大阪の現状</a:t>
            </a:r>
            <a:endParaRPr lang="ja-JP" altLang="en-US" b="1" dirty="0"/>
          </a:p>
        </p:txBody>
      </p:sp>
      <p:sp>
        <p:nvSpPr>
          <p:cNvPr id="308" name="正方形/長方形 307"/>
          <p:cNvSpPr/>
          <p:nvPr/>
        </p:nvSpPr>
        <p:spPr>
          <a:xfrm>
            <a:off x="258989" y="3378256"/>
            <a:ext cx="1478290" cy="923330"/>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大阪の強み・</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さらに強化</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すべきポイント</a:t>
            </a:r>
            <a:endParaRPr lang="ja-JP" altLang="en-US" b="1" dirty="0"/>
          </a:p>
        </p:txBody>
      </p:sp>
      <p:sp>
        <p:nvSpPr>
          <p:cNvPr id="309" name="正方形/長方形 308"/>
          <p:cNvSpPr/>
          <p:nvPr/>
        </p:nvSpPr>
        <p:spPr>
          <a:xfrm>
            <a:off x="107504" y="5450200"/>
            <a:ext cx="1781257" cy="923330"/>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まち</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・ひと・しごと</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創生総合戦略の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基本目標</a:t>
            </a:r>
            <a:endParaRPr lang="ja-JP" altLang="en-US" b="1" dirty="0"/>
          </a:p>
        </p:txBody>
      </p:sp>
      <p:sp>
        <p:nvSpPr>
          <p:cNvPr id="326" name="二等辺三角形 325"/>
          <p:cNvSpPr/>
          <p:nvPr/>
        </p:nvSpPr>
        <p:spPr>
          <a:xfrm rot="10800000">
            <a:off x="4499992" y="5013787"/>
            <a:ext cx="1872208" cy="21754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円/楕円 359"/>
          <p:cNvSpPr/>
          <p:nvPr/>
        </p:nvSpPr>
        <p:spPr>
          <a:xfrm>
            <a:off x="1979712" y="3666954"/>
            <a:ext cx="1482271" cy="551719"/>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b="1" dirty="0" smtClean="0"/>
              <a:t>住みやすい</a:t>
            </a:r>
            <a:endParaRPr lang="ja-JP" altLang="en-US" sz="1400" b="1" dirty="0"/>
          </a:p>
        </p:txBody>
      </p:sp>
      <p:sp>
        <p:nvSpPr>
          <p:cNvPr id="362" name="円/楕円 361"/>
          <p:cNvSpPr/>
          <p:nvPr/>
        </p:nvSpPr>
        <p:spPr>
          <a:xfrm>
            <a:off x="4601391" y="3666954"/>
            <a:ext cx="1482271" cy="551719"/>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b="1" dirty="0"/>
              <a:t>働き</a:t>
            </a:r>
            <a:r>
              <a:rPr lang="ja-JP" altLang="en-US" sz="1400" b="1" dirty="0" smtClean="0"/>
              <a:t>やすい</a:t>
            </a:r>
            <a:endParaRPr lang="ja-JP" altLang="en-US" sz="1400" b="1" dirty="0"/>
          </a:p>
        </p:txBody>
      </p:sp>
      <p:cxnSp>
        <p:nvCxnSpPr>
          <p:cNvPr id="30" name="直線コネクタ 29"/>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32" name="正方形/長方形 31"/>
          <p:cNvSpPr/>
          <p:nvPr/>
        </p:nvSpPr>
        <p:spPr>
          <a:xfrm>
            <a:off x="320703" y="478332"/>
            <a:ext cx="8483608"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）大阪が実現</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する新しい都市像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新しい価値を提示し</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、世界で存在感を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発揮し続ける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都市</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大阪の実現</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乗算記号 32"/>
          <p:cNvSpPr/>
          <p:nvPr/>
        </p:nvSpPr>
        <p:spPr>
          <a:xfrm>
            <a:off x="6412316" y="3573016"/>
            <a:ext cx="679964" cy="679964"/>
          </a:xfrm>
          <a:prstGeom prst="mathMultipl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7114410" y="3532144"/>
            <a:ext cx="1482271" cy="589943"/>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200" b="1" dirty="0" smtClean="0"/>
              <a:t>研究開発・新しい</a:t>
            </a:r>
            <a:r>
              <a:rPr lang="ja-JP" altLang="en-US" sz="1200" b="1" dirty="0"/>
              <a:t>こと</a:t>
            </a:r>
            <a:r>
              <a:rPr lang="ja-JP" altLang="en-US" sz="1200" b="1" dirty="0" smtClean="0"/>
              <a:t>に</a:t>
            </a:r>
            <a:endParaRPr lang="en-US" altLang="ja-JP" sz="1200" b="1" dirty="0" smtClean="0"/>
          </a:p>
          <a:p>
            <a:pPr algn="ctr"/>
            <a:r>
              <a:rPr lang="ja-JP" altLang="en-US" sz="1200" b="1" dirty="0" smtClean="0"/>
              <a:t>チャレンジ</a:t>
            </a:r>
            <a:r>
              <a:rPr lang="ja-JP" altLang="en-US" sz="1200" b="1" dirty="0"/>
              <a:t>しやすい</a:t>
            </a:r>
          </a:p>
        </p:txBody>
      </p:sp>
      <p:sp>
        <p:nvSpPr>
          <p:cNvPr id="45" name="角丸四角形 44"/>
          <p:cNvSpPr/>
          <p:nvPr/>
        </p:nvSpPr>
        <p:spPr>
          <a:xfrm>
            <a:off x="1979712" y="2246128"/>
            <a:ext cx="1663770" cy="463406"/>
          </a:xfrm>
          <a:prstGeom prst="round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marL="171450" indent="-171450">
              <a:buFont typeface="Wingdings" panose="05000000000000000000" pitchFamily="2" charset="2"/>
              <a:buChar char="l"/>
            </a:pPr>
            <a:r>
              <a:rPr lang="ja-JP" altLang="en-US" sz="800" dirty="0"/>
              <a:t>住宅水準</a:t>
            </a:r>
          </a:p>
          <a:p>
            <a:pPr marL="171450" indent="-171450">
              <a:buFont typeface="Wingdings" panose="05000000000000000000" pitchFamily="2" charset="2"/>
              <a:buChar char="l"/>
            </a:pPr>
            <a:r>
              <a:rPr lang="ja-JP" altLang="en-US" sz="800" dirty="0"/>
              <a:t>生活の</a:t>
            </a:r>
            <a:r>
              <a:rPr lang="ja-JP" altLang="en-US" sz="800" dirty="0" smtClean="0"/>
              <a:t>しやすさ</a:t>
            </a:r>
            <a:endParaRPr lang="ja-JP" altLang="en-US" sz="800" dirty="0"/>
          </a:p>
        </p:txBody>
      </p:sp>
      <p:sp>
        <p:nvSpPr>
          <p:cNvPr id="50" name="角丸四角形 49"/>
          <p:cNvSpPr/>
          <p:nvPr/>
        </p:nvSpPr>
        <p:spPr>
          <a:xfrm>
            <a:off x="3729378" y="2246128"/>
            <a:ext cx="1663770" cy="463406"/>
          </a:xfrm>
          <a:prstGeom prst="round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marL="171450" indent="-171450">
              <a:buFont typeface="Wingdings" panose="05000000000000000000" pitchFamily="2" charset="2"/>
              <a:buChar char="l"/>
            </a:pPr>
            <a:r>
              <a:rPr lang="ja-JP" altLang="en-US" sz="800" dirty="0"/>
              <a:t>産業構造のバランスの良さ</a:t>
            </a:r>
          </a:p>
          <a:p>
            <a:pPr marL="171450" indent="-171450">
              <a:buFont typeface="Wingdings" panose="05000000000000000000" pitchFamily="2" charset="2"/>
              <a:buChar char="l"/>
            </a:pPr>
            <a:r>
              <a:rPr lang="ja-JP" altLang="en-US" sz="800" dirty="0"/>
              <a:t>消費市場の規模・厚み</a:t>
            </a:r>
          </a:p>
          <a:p>
            <a:pPr marL="171450" indent="-171450">
              <a:buFont typeface="Wingdings" panose="05000000000000000000" pitchFamily="2" charset="2"/>
              <a:buChar char="l"/>
            </a:pPr>
            <a:r>
              <a:rPr lang="ja-JP" altLang="en-US" sz="800" dirty="0"/>
              <a:t>生活産業の</a:t>
            </a:r>
            <a:r>
              <a:rPr lang="ja-JP" altLang="en-US" sz="800" dirty="0" smtClean="0"/>
              <a:t>集積</a:t>
            </a:r>
            <a:endParaRPr lang="ja-JP" altLang="en-US" sz="800" dirty="0"/>
          </a:p>
        </p:txBody>
      </p:sp>
      <p:sp>
        <p:nvSpPr>
          <p:cNvPr id="51" name="角丸四角形 50"/>
          <p:cNvSpPr/>
          <p:nvPr/>
        </p:nvSpPr>
        <p:spPr>
          <a:xfrm>
            <a:off x="5479044" y="2246128"/>
            <a:ext cx="1663770" cy="463406"/>
          </a:xfrm>
          <a:prstGeom prst="round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marL="171450" indent="-171450">
              <a:buFont typeface="Wingdings" panose="05000000000000000000" pitchFamily="2" charset="2"/>
              <a:buChar char="u"/>
            </a:pPr>
            <a:r>
              <a:rPr lang="ja-JP" altLang="en-US" sz="800" u="sng" dirty="0" smtClean="0">
                <a:solidFill>
                  <a:schemeClr val="tx1"/>
                </a:solidFill>
              </a:rPr>
              <a:t>関西</a:t>
            </a:r>
            <a:r>
              <a:rPr lang="ja-JP" altLang="en-US" sz="800" dirty="0" smtClean="0">
                <a:solidFill>
                  <a:schemeClr val="tx1"/>
                </a:solidFill>
              </a:rPr>
              <a:t>イノベーション</a:t>
            </a:r>
            <a:r>
              <a:rPr lang="ja-JP" altLang="en-US" sz="800" dirty="0">
                <a:solidFill>
                  <a:schemeClr val="tx1"/>
                </a:solidFill>
              </a:rPr>
              <a:t>国際戦略総合特区</a:t>
            </a:r>
            <a:endParaRPr lang="en-US" altLang="ja-JP" sz="800" dirty="0">
              <a:solidFill>
                <a:schemeClr val="tx1"/>
              </a:solidFill>
            </a:endParaRPr>
          </a:p>
          <a:p>
            <a:pPr marL="171450" indent="-171450">
              <a:buFont typeface="Wingdings" panose="05000000000000000000" pitchFamily="2" charset="2"/>
              <a:buChar char="u"/>
            </a:pPr>
            <a:r>
              <a:rPr lang="ja-JP" altLang="en-US" sz="800" dirty="0">
                <a:solidFill>
                  <a:schemeClr val="tx1"/>
                </a:solidFill>
              </a:rPr>
              <a:t>スタートアップ環境の改善</a:t>
            </a:r>
            <a:endParaRPr lang="en-US" altLang="ja-JP" sz="800" dirty="0">
              <a:solidFill>
                <a:schemeClr val="tx1"/>
              </a:solidFill>
            </a:endParaRPr>
          </a:p>
        </p:txBody>
      </p:sp>
      <p:sp>
        <p:nvSpPr>
          <p:cNvPr id="52" name="角丸四角形 51"/>
          <p:cNvSpPr/>
          <p:nvPr/>
        </p:nvSpPr>
        <p:spPr>
          <a:xfrm>
            <a:off x="7228709" y="2246128"/>
            <a:ext cx="1663770" cy="463406"/>
          </a:xfrm>
          <a:prstGeom prst="round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marL="171450" indent="-171450">
              <a:buFont typeface="Wingdings" panose="05000000000000000000" pitchFamily="2" charset="2"/>
              <a:buChar char="u"/>
            </a:pPr>
            <a:r>
              <a:rPr lang="ja-JP" altLang="en-US" sz="800" dirty="0"/>
              <a:t>大学や企業の研究開発拠点</a:t>
            </a:r>
            <a:endParaRPr lang="en-US" altLang="ja-JP" sz="800" dirty="0"/>
          </a:p>
          <a:p>
            <a:pPr marL="171450" indent="-171450">
              <a:buFont typeface="Wingdings" panose="05000000000000000000" pitchFamily="2" charset="2"/>
              <a:buChar char="u"/>
            </a:pPr>
            <a:r>
              <a:rPr lang="ja-JP" altLang="en-US" sz="800" dirty="0"/>
              <a:t>先進的な産業・技術（ライフサイエンス、ロボット等）</a:t>
            </a:r>
            <a:endParaRPr lang="en-US" altLang="ja-JP" sz="800" dirty="0"/>
          </a:p>
        </p:txBody>
      </p:sp>
      <p:cxnSp>
        <p:nvCxnSpPr>
          <p:cNvPr id="74" name="直線矢印コネクタ 73"/>
          <p:cNvCxnSpPr>
            <a:stCxn id="51" idx="2"/>
            <a:endCxn id="34" idx="0"/>
          </p:cNvCxnSpPr>
          <p:nvPr/>
        </p:nvCxnSpPr>
        <p:spPr>
          <a:xfrm>
            <a:off x="6310929" y="2709534"/>
            <a:ext cx="1544617" cy="8226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5" name="正方形/長方形 234"/>
          <p:cNvSpPr/>
          <p:nvPr/>
        </p:nvSpPr>
        <p:spPr>
          <a:xfrm>
            <a:off x="7142814" y="4178736"/>
            <a:ext cx="1479892" cy="523220"/>
          </a:xfrm>
          <a:prstGeom prst="rect">
            <a:avLst/>
          </a:prstGeom>
        </p:spPr>
        <p:txBody>
          <a:bodyPr wrap="none">
            <a:spAutoFit/>
          </a:bodyPr>
          <a:lstStyle/>
          <a:p>
            <a:pPr algn="ctr"/>
            <a:r>
              <a:rPr lang="ja-JP" altLang="en-US" sz="1400" b="1" dirty="0"/>
              <a:t>技術に</a:t>
            </a:r>
            <a:r>
              <a:rPr lang="ja-JP" altLang="en-US" sz="1400" b="1" dirty="0" smtClean="0"/>
              <a:t>根差した</a:t>
            </a:r>
            <a:endParaRPr lang="en-US" altLang="ja-JP" sz="1400" b="1" dirty="0" smtClean="0"/>
          </a:p>
          <a:p>
            <a:pPr algn="ctr"/>
            <a:r>
              <a:rPr lang="ja-JP" altLang="en-US" sz="1400" b="1" dirty="0" smtClean="0"/>
              <a:t>新しい</a:t>
            </a:r>
            <a:r>
              <a:rPr lang="ja-JP" altLang="en-US" sz="1400" b="1" dirty="0"/>
              <a:t>産業の興り</a:t>
            </a:r>
            <a:endParaRPr lang="en-US" altLang="ja-JP" sz="1400" b="1" dirty="0"/>
          </a:p>
        </p:txBody>
      </p:sp>
      <p:sp>
        <p:nvSpPr>
          <p:cNvPr id="80" name="正方形/長方形 79"/>
          <p:cNvSpPr/>
          <p:nvPr/>
        </p:nvSpPr>
        <p:spPr>
          <a:xfrm>
            <a:off x="1888761" y="3224367"/>
            <a:ext cx="2880320" cy="307777"/>
          </a:xfrm>
          <a:prstGeom prst="rect">
            <a:avLst/>
          </a:prstGeom>
        </p:spPr>
        <p:txBody>
          <a:bodyPr wrap="square">
            <a:spAutoFit/>
          </a:bodyPr>
          <a:lstStyle/>
          <a:p>
            <a:pPr algn="ctr"/>
            <a:r>
              <a:rPr lang="ja-JP" altLang="en-US" sz="1400" b="1" dirty="0" smtClean="0"/>
              <a:t>新しい都市型ライフスタイルの実現</a:t>
            </a:r>
            <a:endParaRPr lang="en-US" altLang="ja-JP" sz="1400" b="1" dirty="0"/>
          </a:p>
        </p:txBody>
      </p:sp>
      <p:sp>
        <p:nvSpPr>
          <p:cNvPr id="306" name="角丸四角形 305"/>
          <p:cNvSpPr/>
          <p:nvPr/>
        </p:nvSpPr>
        <p:spPr>
          <a:xfrm>
            <a:off x="1979711" y="5370395"/>
            <a:ext cx="6912767" cy="108294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ja-JP" sz="1200" dirty="0" smtClean="0"/>
          </a:p>
        </p:txBody>
      </p:sp>
      <p:sp>
        <p:nvSpPr>
          <p:cNvPr id="276" name="角丸四角形 275"/>
          <p:cNvSpPr/>
          <p:nvPr/>
        </p:nvSpPr>
        <p:spPr>
          <a:xfrm>
            <a:off x="2128518" y="5460818"/>
            <a:ext cx="2059736" cy="4164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①若い世代の就職・結婚・出産・子育ての希望を実現する</a:t>
            </a:r>
            <a:endParaRPr lang="en-US" altLang="ja-JP" sz="1200" dirty="0" smtClean="0"/>
          </a:p>
        </p:txBody>
      </p:sp>
      <p:sp>
        <p:nvSpPr>
          <p:cNvPr id="277" name="角丸四角形 276"/>
          <p:cNvSpPr/>
          <p:nvPr/>
        </p:nvSpPr>
        <p:spPr>
          <a:xfrm>
            <a:off x="4404278" y="5460818"/>
            <a:ext cx="2059736" cy="4164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②次代の「大阪」を担う人を</a:t>
            </a:r>
            <a:r>
              <a:rPr lang="ja-JP" altLang="en-US" sz="1200" dirty="0"/>
              <a:t>つくる</a:t>
            </a:r>
            <a:endParaRPr lang="en-US" altLang="ja-JP" sz="1200" dirty="0" smtClean="0"/>
          </a:p>
        </p:txBody>
      </p:sp>
      <p:sp>
        <p:nvSpPr>
          <p:cNvPr id="278" name="角丸四角形 277"/>
          <p:cNvSpPr/>
          <p:nvPr/>
        </p:nvSpPr>
        <p:spPr>
          <a:xfrm>
            <a:off x="6688728" y="5460818"/>
            <a:ext cx="2059736" cy="4164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③誰もが健康でいきいきと活躍できる「まち」をつくる</a:t>
            </a:r>
            <a:endParaRPr lang="en-US" altLang="ja-JP" sz="1200" dirty="0" smtClean="0"/>
          </a:p>
        </p:txBody>
      </p:sp>
      <p:sp>
        <p:nvSpPr>
          <p:cNvPr id="279" name="角丸四角形 278"/>
          <p:cNvSpPr/>
          <p:nvPr/>
        </p:nvSpPr>
        <p:spPr>
          <a:xfrm>
            <a:off x="2123728" y="5946458"/>
            <a:ext cx="2059736" cy="4164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④安全・安心な地域をつくる</a:t>
            </a:r>
            <a:endParaRPr lang="en-US" altLang="ja-JP" sz="1200" dirty="0" smtClean="0"/>
          </a:p>
        </p:txBody>
      </p:sp>
      <p:sp>
        <p:nvSpPr>
          <p:cNvPr id="280" name="角丸四角形 279"/>
          <p:cNvSpPr/>
          <p:nvPr/>
        </p:nvSpPr>
        <p:spPr>
          <a:xfrm>
            <a:off x="4404278" y="5946458"/>
            <a:ext cx="2059736" cy="4164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⑤都市としての経済機能を強化する</a:t>
            </a:r>
            <a:endParaRPr lang="en-US" altLang="ja-JP" sz="1200" dirty="0" smtClean="0"/>
          </a:p>
        </p:txBody>
      </p:sp>
      <p:sp>
        <p:nvSpPr>
          <p:cNvPr id="281" name="角丸四角形 280"/>
          <p:cNvSpPr/>
          <p:nvPr/>
        </p:nvSpPr>
        <p:spPr>
          <a:xfrm>
            <a:off x="6688727" y="5946458"/>
            <a:ext cx="2059736" cy="4164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⑥定住魅力・都市魅力を強化する</a:t>
            </a:r>
            <a:endParaRPr lang="en-US" altLang="ja-JP" sz="1200" dirty="0" smtClean="0"/>
          </a:p>
        </p:txBody>
      </p:sp>
      <p:sp>
        <p:nvSpPr>
          <p:cNvPr id="3" name="左中かっこ 2"/>
          <p:cNvSpPr/>
          <p:nvPr/>
        </p:nvSpPr>
        <p:spPr>
          <a:xfrm rot="16200000">
            <a:off x="2611220" y="3589582"/>
            <a:ext cx="219255" cy="148227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左中かっこ 40"/>
          <p:cNvSpPr/>
          <p:nvPr/>
        </p:nvSpPr>
        <p:spPr>
          <a:xfrm rot="16200000">
            <a:off x="5232899" y="3589583"/>
            <a:ext cx="219255" cy="148227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 name="直線コネクタ 5"/>
          <p:cNvCxnSpPr>
            <a:stCxn id="3" idx="1"/>
            <a:endCxn id="41" idx="1"/>
          </p:cNvCxnSpPr>
          <p:nvPr/>
        </p:nvCxnSpPr>
        <p:spPr>
          <a:xfrm>
            <a:off x="2720848" y="4440345"/>
            <a:ext cx="2621679"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二等辺三角形 7"/>
          <p:cNvSpPr/>
          <p:nvPr/>
        </p:nvSpPr>
        <p:spPr>
          <a:xfrm>
            <a:off x="3942802" y="4440346"/>
            <a:ext cx="177769" cy="15324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737279" y="3098657"/>
            <a:ext cx="4634921" cy="162648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7469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27584" y="4869426"/>
            <a:ext cx="7354176" cy="1655918"/>
          </a:xfrm>
          <a:prstGeom prst="roundRect">
            <a:avLst>
              <a:gd name="adj" fmla="val 99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「住みやすさ」と「働きやすさ」と「研究開発・新しいことへのチャレンジのしやすさ」のバランスをさらに高めることで、東京圏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への企業流出にも歯止めをかけ、産業競争力の強化・新産業の創出を加速します。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lvl="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技術・研究開発機能を起点に、産業の新陳代謝を持続させることで、産業構造や差別化要因を変化させながら常に国際競争力のある都市であり続けます。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20" name="正方形/長方形 19"/>
          <p:cNvSpPr/>
          <p:nvPr/>
        </p:nvSpPr>
        <p:spPr>
          <a:xfrm>
            <a:off x="320703" y="478332"/>
            <a:ext cx="8483608"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）大阪が実現</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する新しい都市像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新しい価値を提示し、世界で存在感を発揮し続ける都市</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大阪の実現</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1319729" y="5110209"/>
            <a:ext cx="2869874" cy="1153525"/>
          </a:xfrm>
          <a:prstGeom prst="roundRect">
            <a:avLst>
              <a:gd name="adj" fmla="val 9511"/>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kumimoji="1" lang="ja-JP" altLang="en-US" b="1" dirty="0" smtClean="0"/>
              <a:t>基盤産業</a:t>
            </a:r>
            <a:endParaRPr kumimoji="1" lang="ja-JP" altLang="en-US" b="1" dirty="0"/>
          </a:p>
        </p:txBody>
      </p:sp>
      <p:sp>
        <p:nvSpPr>
          <p:cNvPr id="46" name="角丸四角形 45"/>
          <p:cNvSpPr/>
          <p:nvPr/>
        </p:nvSpPr>
        <p:spPr>
          <a:xfrm>
            <a:off x="3069192" y="2276873"/>
            <a:ext cx="2869874" cy="1368152"/>
          </a:xfrm>
          <a:prstGeom prst="roundRect">
            <a:avLst>
              <a:gd name="adj" fmla="val 9511"/>
            </a:avLst>
          </a:prstGeom>
          <a:ln w="12700">
            <a:prstDash val="dash"/>
          </a:ln>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b="1" dirty="0" smtClean="0">
                <a:solidFill>
                  <a:schemeClr val="tx1"/>
                </a:solidFill>
              </a:rPr>
              <a:t>次</a:t>
            </a:r>
            <a:r>
              <a:rPr lang="ja-JP" altLang="en-US" b="1" dirty="0">
                <a:solidFill>
                  <a:schemeClr val="tx1"/>
                </a:solidFill>
              </a:rPr>
              <a:t>世代</a:t>
            </a:r>
            <a:r>
              <a:rPr kumimoji="1" lang="ja-JP" altLang="en-US" b="1" dirty="0" smtClean="0">
                <a:solidFill>
                  <a:schemeClr val="tx1"/>
                </a:solidFill>
              </a:rPr>
              <a:t>産業</a:t>
            </a:r>
            <a:endParaRPr kumimoji="1" lang="ja-JP" altLang="en-US" b="1" dirty="0">
              <a:solidFill>
                <a:schemeClr val="tx1"/>
              </a:solidFill>
            </a:endParaRPr>
          </a:p>
        </p:txBody>
      </p:sp>
      <p:sp>
        <p:nvSpPr>
          <p:cNvPr id="47" name="角丸四角形 46"/>
          <p:cNvSpPr/>
          <p:nvPr/>
        </p:nvSpPr>
        <p:spPr>
          <a:xfrm>
            <a:off x="4733204" y="5106040"/>
            <a:ext cx="2869874" cy="1153525"/>
          </a:xfrm>
          <a:prstGeom prst="roundRect">
            <a:avLst>
              <a:gd name="adj" fmla="val 9511"/>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kumimoji="1" lang="ja-JP" altLang="en-US" b="1" dirty="0" smtClean="0"/>
              <a:t>成長産業</a:t>
            </a:r>
            <a:endParaRPr kumimoji="1" lang="ja-JP" altLang="en-US" b="1" dirty="0"/>
          </a:p>
        </p:txBody>
      </p:sp>
      <p:sp>
        <p:nvSpPr>
          <p:cNvPr id="62" name="左矢印 61"/>
          <p:cNvSpPr/>
          <p:nvPr/>
        </p:nvSpPr>
        <p:spPr>
          <a:xfrm rot="5400000">
            <a:off x="3420146" y="4022781"/>
            <a:ext cx="920626" cy="484632"/>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4" name="左矢印 63"/>
          <p:cNvSpPr/>
          <p:nvPr/>
        </p:nvSpPr>
        <p:spPr>
          <a:xfrm rot="16200000">
            <a:off x="4623431" y="4022779"/>
            <a:ext cx="920618" cy="484632"/>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76" name="円/楕円 75"/>
          <p:cNvSpPr/>
          <p:nvPr/>
        </p:nvSpPr>
        <p:spPr>
          <a:xfrm>
            <a:off x="5303218" y="1965450"/>
            <a:ext cx="1271696" cy="622846"/>
          </a:xfrm>
          <a:prstGeom prst="ellipse">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kumimoji="1" lang="ja-JP" altLang="en-US" sz="1200" dirty="0" smtClean="0"/>
              <a:t>研究開発テーマが</a:t>
            </a:r>
            <a:endParaRPr kumimoji="1" lang="en-US" altLang="ja-JP" sz="1200" dirty="0" smtClean="0"/>
          </a:p>
          <a:p>
            <a:pPr algn="ctr"/>
            <a:r>
              <a:rPr kumimoji="1" lang="ja-JP" altLang="en-US" sz="1200" dirty="0" smtClean="0"/>
              <a:t>継続的に生まれ続ける</a:t>
            </a:r>
            <a:endParaRPr kumimoji="1" lang="ja-JP" altLang="en-US" sz="1200" dirty="0"/>
          </a:p>
        </p:txBody>
      </p:sp>
      <p:sp>
        <p:nvSpPr>
          <p:cNvPr id="77" name="円/楕円 76"/>
          <p:cNvSpPr/>
          <p:nvPr/>
        </p:nvSpPr>
        <p:spPr>
          <a:xfrm>
            <a:off x="6724200" y="4966394"/>
            <a:ext cx="1271696" cy="622846"/>
          </a:xfrm>
          <a:prstGeom prst="ellipse">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kumimoji="1" lang="ja-JP" altLang="en-US" sz="1200" dirty="0" smtClean="0"/>
              <a:t>地域の継続的な</a:t>
            </a:r>
            <a:endParaRPr kumimoji="1" lang="en-US" altLang="ja-JP" sz="1200" dirty="0" smtClean="0"/>
          </a:p>
          <a:p>
            <a:pPr algn="ctr"/>
            <a:r>
              <a:rPr kumimoji="1" lang="ja-JP" altLang="en-US" sz="1200" dirty="0" smtClean="0"/>
              <a:t>成長の源泉</a:t>
            </a:r>
            <a:endParaRPr kumimoji="1" lang="ja-JP" altLang="en-US" sz="1200" dirty="0"/>
          </a:p>
        </p:txBody>
      </p:sp>
      <p:sp>
        <p:nvSpPr>
          <p:cNvPr id="78" name="円/楕円 77"/>
          <p:cNvSpPr/>
          <p:nvPr/>
        </p:nvSpPr>
        <p:spPr>
          <a:xfrm>
            <a:off x="3347864" y="4965526"/>
            <a:ext cx="1271696" cy="622846"/>
          </a:xfrm>
          <a:prstGeom prst="ellipse">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kumimoji="1" lang="ja-JP" altLang="en-US" sz="1200" dirty="0" smtClean="0"/>
              <a:t>安定した経済活動の</a:t>
            </a:r>
            <a:endParaRPr kumimoji="1" lang="en-US" altLang="ja-JP" sz="1200" dirty="0" smtClean="0"/>
          </a:p>
          <a:p>
            <a:pPr algn="ctr"/>
            <a:r>
              <a:rPr kumimoji="1" lang="ja-JP" altLang="en-US" sz="1200" dirty="0" smtClean="0"/>
              <a:t>ストック</a:t>
            </a:r>
            <a:endParaRPr kumimoji="1" lang="ja-JP" altLang="en-US" sz="1200" dirty="0"/>
          </a:p>
        </p:txBody>
      </p:sp>
      <p:sp>
        <p:nvSpPr>
          <p:cNvPr id="11" name="正方形/長方形 10"/>
          <p:cNvSpPr/>
          <p:nvPr/>
        </p:nvSpPr>
        <p:spPr>
          <a:xfrm>
            <a:off x="3469523" y="2713222"/>
            <a:ext cx="2069212" cy="830997"/>
          </a:xfrm>
          <a:prstGeom prst="rect">
            <a:avLst/>
          </a:prstGeom>
        </p:spPr>
        <p:txBody>
          <a:bodyPr wrap="square">
            <a:spAutoFit/>
          </a:bodyPr>
          <a:lstStyle/>
          <a:p>
            <a:pPr marL="285750" indent="-285750">
              <a:buFont typeface="Wingdings" panose="05000000000000000000" pitchFamily="2" charset="2"/>
              <a:buChar char="l"/>
            </a:pPr>
            <a:r>
              <a:rPr lang="en-US" altLang="ja-JP" sz="1600" b="1" dirty="0" smtClean="0"/>
              <a:t>IOT</a:t>
            </a:r>
          </a:p>
          <a:p>
            <a:pPr marL="285750" indent="-285750">
              <a:buFont typeface="Wingdings" panose="05000000000000000000" pitchFamily="2" charset="2"/>
              <a:buChar char="l"/>
            </a:pPr>
            <a:r>
              <a:rPr lang="ja-JP" altLang="en-US" sz="1600" b="1" dirty="0" smtClean="0"/>
              <a:t>インダストリー</a:t>
            </a:r>
            <a:r>
              <a:rPr lang="en-US" altLang="ja-JP" sz="1600" b="1" dirty="0" smtClean="0"/>
              <a:t>4.0</a:t>
            </a:r>
            <a:endParaRPr lang="en-US" altLang="ja-JP" sz="1600" b="1" dirty="0"/>
          </a:p>
          <a:p>
            <a:pPr marL="285750" indent="-285750">
              <a:buFont typeface="Wingdings" panose="05000000000000000000" pitchFamily="2" charset="2"/>
              <a:buChar char="l"/>
            </a:pPr>
            <a:r>
              <a:rPr lang="en-US" altLang="ja-JP" sz="1600" b="1" dirty="0"/>
              <a:t>2.5</a:t>
            </a:r>
            <a:r>
              <a:rPr lang="ja-JP" altLang="en-US" sz="1600" b="1" dirty="0"/>
              <a:t>次産業化</a:t>
            </a:r>
          </a:p>
        </p:txBody>
      </p:sp>
      <p:sp>
        <p:nvSpPr>
          <p:cNvPr id="79" name="正方形/長方形 78"/>
          <p:cNvSpPr/>
          <p:nvPr/>
        </p:nvSpPr>
        <p:spPr>
          <a:xfrm>
            <a:off x="4823001" y="5517498"/>
            <a:ext cx="2653689" cy="584775"/>
          </a:xfrm>
          <a:prstGeom prst="rect">
            <a:avLst/>
          </a:prstGeom>
        </p:spPr>
        <p:txBody>
          <a:bodyPr wrap="square">
            <a:spAutoFit/>
          </a:bodyPr>
          <a:lstStyle/>
          <a:p>
            <a:pPr marL="285750" indent="-285750">
              <a:buFont typeface="Wingdings" panose="05000000000000000000" pitchFamily="2" charset="2"/>
              <a:buChar char="l"/>
            </a:pPr>
            <a:r>
              <a:rPr lang="ja-JP" altLang="en-US" sz="1600" b="1" dirty="0" smtClean="0"/>
              <a:t>ライフサイエンス</a:t>
            </a:r>
            <a:endParaRPr lang="en-US" altLang="ja-JP" sz="1600" b="1" dirty="0"/>
          </a:p>
          <a:p>
            <a:pPr marL="285750" indent="-285750">
              <a:buFont typeface="Wingdings" panose="05000000000000000000" pitchFamily="2" charset="2"/>
              <a:buChar char="l"/>
            </a:pPr>
            <a:r>
              <a:rPr lang="ja-JP" altLang="en-US" sz="1600" b="1" dirty="0"/>
              <a:t>観光・インバウンド</a:t>
            </a:r>
          </a:p>
        </p:txBody>
      </p:sp>
      <p:sp>
        <p:nvSpPr>
          <p:cNvPr id="80" name="正方形/長方形 79"/>
          <p:cNvSpPr/>
          <p:nvPr/>
        </p:nvSpPr>
        <p:spPr>
          <a:xfrm>
            <a:off x="1413008" y="5517498"/>
            <a:ext cx="2664296" cy="584775"/>
          </a:xfrm>
          <a:prstGeom prst="rect">
            <a:avLst/>
          </a:prstGeom>
        </p:spPr>
        <p:txBody>
          <a:bodyPr wrap="square">
            <a:spAutoFit/>
          </a:bodyPr>
          <a:lstStyle/>
          <a:p>
            <a:pPr marL="285750" indent="-285750">
              <a:buFont typeface="Wingdings" panose="05000000000000000000" pitchFamily="2" charset="2"/>
              <a:buChar char="l"/>
            </a:pPr>
            <a:r>
              <a:rPr lang="ja-JP" altLang="en-US" sz="1600" b="1" dirty="0" smtClean="0"/>
              <a:t>ものづくり、医薬</a:t>
            </a:r>
            <a:endParaRPr lang="en-US" altLang="ja-JP" sz="1600" b="1" dirty="0" smtClean="0"/>
          </a:p>
          <a:p>
            <a:pPr marL="285750" indent="-285750">
              <a:buFont typeface="Wingdings" panose="05000000000000000000" pitchFamily="2" charset="2"/>
              <a:buChar char="l"/>
            </a:pPr>
            <a:r>
              <a:rPr lang="ja-JP" altLang="en-US" sz="1600" b="1" dirty="0" smtClean="0"/>
              <a:t>すそ野</a:t>
            </a:r>
            <a:r>
              <a:rPr lang="ja-JP" altLang="en-US" sz="1600" b="1" dirty="0"/>
              <a:t>の広い生活産業</a:t>
            </a:r>
          </a:p>
        </p:txBody>
      </p:sp>
      <p:sp>
        <p:nvSpPr>
          <p:cNvPr id="27" name="正方形/長方形 26"/>
          <p:cNvSpPr/>
          <p:nvPr/>
        </p:nvSpPr>
        <p:spPr>
          <a:xfrm>
            <a:off x="4562340" y="4095819"/>
            <a:ext cx="1099140" cy="338554"/>
          </a:xfrm>
          <a:prstGeom prst="rect">
            <a:avLst/>
          </a:prstGeom>
        </p:spPr>
        <p:txBody>
          <a:bodyPr wrap="square">
            <a:spAutoFit/>
          </a:bodyPr>
          <a:lstStyle/>
          <a:p>
            <a:pPr algn="ctr"/>
            <a:r>
              <a:rPr lang="ja-JP" altLang="en-US" sz="1600" b="1" dirty="0" smtClean="0"/>
              <a:t>けん引する</a:t>
            </a:r>
            <a:endParaRPr lang="ja-JP" altLang="en-US" sz="1600" b="1" dirty="0"/>
          </a:p>
        </p:txBody>
      </p:sp>
      <p:sp>
        <p:nvSpPr>
          <p:cNvPr id="28" name="正方形/長方形 27"/>
          <p:cNvSpPr/>
          <p:nvPr/>
        </p:nvSpPr>
        <p:spPr>
          <a:xfrm>
            <a:off x="3330888" y="4095819"/>
            <a:ext cx="1099140" cy="338554"/>
          </a:xfrm>
          <a:prstGeom prst="rect">
            <a:avLst/>
          </a:prstGeom>
        </p:spPr>
        <p:txBody>
          <a:bodyPr wrap="square">
            <a:spAutoFit/>
          </a:bodyPr>
          <a:lstStyle/>
          <a:p>
            <a:pPr algn="ctr"/>
            <a:r>
              <a:rPr lang="ja-JP" altLang="en-US" sz="1600" b="1" dirty="0" smtClean="0"/>
              <a:t>支える</a:t>
            </a:r>
            <a:endParaRPr lang="ja-JP" altLang="en-US" sz="1600" b="1" dirty="0"/>
          </a:p>
        </p:txBody>
      </p:sp>
      <p:sp>
        <p:nvSpPr>
          <p:cNvPr id="21" name="正方形/長方形 20"/>
          <p:cNvSpPr/>
          <p:nvPr/>
        </p:nvSpPr>
        <p:spPr>
          <a:xfrm>
            <a:off x="1413008" y="2083378"/>
            <a:ext cx="1479892" cy="523220"/>
          </a:xfrm>
          <a:prstGeom prst="rect">
            <a:avLst/>
          </a:prstGeom>
        </p:spPr>
        <p:txBody>
          <a:bodyPr wrap="none">
            <a:spAutoFit/>
          </a:bodyPr>
          <a:lstStyle/>
          <a:p>
            <a:pPr algn="ctr"/>
            <a:r>
              <a:rPr lang="ja-JP" altLang="en-US" sz="1400" b="1" dirty="0"/>
              <a:t>技術に</a:t>
            </a:r>
            <a:r>
              <a:rPr lang="ja-JP" altLang="en-US" sz="1400" b="1" dirty="0" smtClean="0"/>
              <a:t>根差した</a:t>
            </a:r>
            <a:endParaRPr lang="en-US" altLang="ja-JP" sz="1400" b="1" dirty="0" smtClean="0"/>
          </a:p>
          <a:p>
            <a:pPr algn="ctr"/>
            <a:r>
              <a:rPr lang="ja-JP" altLang="en-US" sz="1400" b="1" dirty="0" smtClean="0"/>
              <a:t>新しい</a:t>
            </a:r>
            <a:r>
              <a:rPr lang="ja-JP" altLang="en-US" sz="1400" b="1" dirty="0"/>
              <a:t>産業の興り</a:t>
            </a:r>
            <a:endParaRPr lang="en-US" altLang="ja-JP" sz="1400" b="1" dirty="0"/>
          </a:p>
        </p:txBody>
      </p:sp>
    </p:spTree>
    <p:extLst>
      <p:ext uri="{BB962C8B-B14F-4D97-AF65-F5344CB8AC3E}">
        <p14:creationId xmlns:p14="http://schemas.microsoft.com/office/powerpoint/2010/main" val="1556138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p:cNvSpPr/>
          <p:nvPr/>
        </p:nvSpPr>
        <p:spPr>
          <a:xfrm>
            <a:off x="395536" y="1985050"/>
            <a:ext cx="8386107" cy="4788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t"/>
          <a:lstStyle/>
          <a:p>
            <a:r>
              <a:rPr kumimoji="1" lang="ja-JP" altLang="en-US" sz="1400" b="1" dirty="0" smtClean="0"/>
              <a:t>仕事も暮らしも子育ても！全部よくばるなら大阪！</a:t>
            </a:r>
            <a:endParaRPr kumimoji="1" lang="en-US" altLang="ja-JP" sz="1400" b="1" dirty="0" smtClean="0"/>
          </a:p>
          <a:p>
            <a:r>
              <a:rPr lang="en-US" altLang="ja-JP" sz="1200" dirty="0" smtClean="0"/>
              <a:t>【</a:t>
            </a:r>
            <a:r>
              <a:rPr lang="ja-JP" altLang="en-US" sz="1200" dirty="0" smtClean="0"/>
              <a:t>こんなあなたに</a:t>
            </a:r>
            <a:r>
              <a:rPr lang="en-US" altLang="ja-JP" sz="1200" dirty="0" smtClean="0"/>
              <a:t>】30</a:t>
            </a:r>
            <a:r>
              <a:rPr lang="ja-JP" altLang="en-US" sz="1200" dirty="0" smtClean="0"/>
              <a:t>代、共働き、子育て世帯</a:t>
            </a:r>
            <a:endParaRPr lang="en-US" altLang="ja-JP" sz="1200" dirty="0" smtClean="0"/>
          </a:p>
          <a:p>
            <a:endParaRPr lang="en-US" altLang="ja-JP" sz="1200" dirty="0" smtClean="0"/>
          </a:p>
          <a:p>
            <a:r>
              <a:rPr lang="ja-JP" altLang="en-US" sz="1200" dirty="0" smtClean="0"/>
              <a:t>　大阪では、都心で「職住近接」の暮らしを実現することも、自然豊かな郊外で子育てをしながら都心に通勤することも可能です。都心にはハイクラス</a:t>
            </a:r>
            <a:r>
              <a:rPr lang="ja-JP" altLang="en-US" sz="1200" dirty="0"/>
              <a:t>な住宅からお手頃な中古・リノベーション物件まで、多様な住環境がそろっており、自分らしい暮らしを実現すること</a:t>
            </a:r>
            <a:r>
              <a:rPr lang="ja-JP" altLang="en-US" sz="1200" dirty="0" smtClean="0"/>
              <a:t>ができます。商業施設、公共交通などの都市インフラが充実しており、休日には都市型テーマパークから自然豊かな山登りまで</a:t>
            </a:r>
            <a:r>
              <a:rPr lang="en-US" altLang="ja-JP" sz="1200" dirty="0"/>
              <a:t>1</a:t>
            </a:r>
            <a:r>
              <a:rPr lang="ja-JP" altLang="en-US" sz="1200" dirty="0"/>
              <a:t>時間圏内ですべてを楽しむことができます</a:t>
            </a:r>
            <a:r>
              <a:rPr lang="ja-JP" altLang="en-US" sz="1200" dirty="0" smtClean="0"/>
              <a:t>。大阪に</a:t>
            </a:r>
            <a:r>
              <a:rPr lang="ja-JP" altLang="en-US" sz="1200" dirty="0"/>
              <a:t>は、</a:t>
            </a:r>
            <a:r>
              <a:rPr lang="ja-JP" altLang="en-US" sz="1200" dirty="0" smtClean="0"/>
              <a:t>あなた</a:t>
            </a:r>
            <a:r>
              <a:rPr lang="ja-JP" altLang="en-US" sz="1200" dirty="0"/>
              <a:t>らしい</a:t>
            </a:r>
            <a:r>
              <a:rPr lang="ja-JP" altLang="en-US" sz="1200" dirty="0" smtClean="0"/>
              <a:t>形</a:t>
            </a:r>
            <a:r>
              <a:rPr lang="ja-JP" altLang="en-US" sz="1200" dirty="0"/>
              <a:t>で「ワークライフバランス（家族と仕事の両立）</a:t>
            </a:r>
            <a:r>
              <a:rPr lang="ja-JP" altLang="en-US" sz="1200" dirty="0" smtClean="0"/>
              <a:t>」を実現できる</a:t>
            </a:r>
            <a:r>
              <a:rPr lang="ja-JP" altLang="en-US" sz="1200" dirty="0"/>
              <a:t>環境が整っています。</a:t>
            </a:r>
            <a:endParaRPr lang="en-US" altLang="ja-JP" sz="1200" dirty="0" smtClean="0"/>
          </a:p>
        </p:txBody>
      </p:sp>
      <p:sp>
        <p:nvSpPr>
          <p:cNvPr id="167" name="角丸四角形 166"/>
          <p:cNvSpPr/>
          <p:nvPr/>
        </p:nvSpPr>
        <p:spPr>
          <a:xfrm>
            <a:off x="683568" y="3516113"/>
            <a:ext cx="2232248" cy="2959066"/>
          </a:xfrm>
          <a:prstGeom prst="roundRect">
            <a:avLst>
              <a:gd name="adj" fmla="val 102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pic>
        <p:nvPicPr>
          <p:cNvPr id="16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779" y="3784382"/>
            <a:ext cx="1833570" cy="108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76" y="5124321"/>
            <a:ext cx="1848455" cy="108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5" name="角丸四角形 2064"/>
          <p:cNvSpPr/>
          <p:nvPr/>
        </p:nvSpPr>
        <p:spPr>
          <a:xfrm>
            <a:off x="4887936" y="3516112"/>
            <a:ext cx="2996432" cy="1687169"/>
          </a:xfrm>
          <a:prstGeom prst="roundRect">
            <a:avLst>
              <a:gd name="adj" fmla="val 102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1169551"/>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（１）の「大阪が実現する新しい都市像」を踏まえ、「生活」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仕事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「研究・開発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各分野で想定される「都市型ライフスタイル」の一例を紹介します。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大阪は、「住みやすさ」と「働きやすさ」と「研究開発・新しいことへのチャレンジのしやすさ」をより高いレベルで両立させることで、長期的に東京とは異なる新しい都市像を実現します。</a:t>
            </a:r>
          </a:p>
          <a:p>
            <a:pPr marL="180000" lvl="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大阪では、性別・年代を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問わず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、質の高い、自分らしい暮らしを実現することができます。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6" name="正方形/長方形 45"/>
          <p:cNvSpPr/>
          <p:nvPr/>
        </p:nvSpPr>
        <p:spPr>
          <a:xfrm>
            <a:off x="320702" y="478332"/>
            <a:ext cx="8111826" cy="307777"/>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都市型ライフスタイルを実現</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自分らしく暮らすなら大阪！</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2" name="表 91"/>
          <p:cNvGraphicFramePr>
            <a:graphicFrameLocks noGrp="1"/>
          </p:cNvGraphicFramePr>
          <p:nvPr>
            <p:extLst>
              <p:ext uri="{D42A27DB-BD31-4B8C-83A1-F6EECF244321}">
                <p14:modId xmlns:p14="http://schemas.microsoft.com/office/powerpoint/2010/main" val="3958889036"/>
              </p:ext>
            </p:extLst>
          </p:nvPr>
        </p:nvGraphicFramePr>
        <p:xfrm>
          <a:off x="5042835" y="3696509"/>
          <a:ext cx="637189" cy="426720"/>
        </p:xfrm>
        <a:graphic>
          <a:graphicData uri="http://schemas.openxmlformats.org/drawingml/2006/table">
            <a:tbl>
              <a:tblPr firstRow="1" bandRow="1">
                <a:tableStyleId>{5940675A-B579-460E-94D1-54222C63F5DA}</a:tableStyleId>
              </a:tblPr>
              <a:tblGrid>
                <a:gridCol w="227106"/>
                <a:gridCol w="410083"/>
              </a:tblGrid>
              <a:tr h="0">
                <a:tc>
                  <a:txBody>
                    <a:bodyPr/>
                    <a:lstStyle/>
                    <a:p>
                      <a:endParaRPr kumimoji="1" lang="ja-JP" altLang="en-US" sz="700" dirty="0"/>
                    </a:p>
                  </a:txBody>
                  <a:tcPr marL="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700" dirty="0" smtClean="0"/>
                        <a:t>平均通勤時間</a:t>
                      </a:r>
                      <a:endParaRPr kumimoji="1" lang="ja-JP" altLang="en-US" sz="700" dirty="0"/>
                    </a:p>
                  </a:txBody>
                  <a:tcPr marL="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0">
                <a:tc>
                  <a:txBody>
                    <a:bodyPr/>
                    <a:lstStyle/>
                    <a:p>
                      <a:r>
                        <a:rPr kumimoji="1" lang="ja-JP" altLang="en-US" sz="700" dirty="0" smtClean="0"/>
                        <a:t>大阪</a:t>
                      </a:r>
                      <a:endParaRPr kumimoji="1" lang="ja-JP" altLang="en-US" sz="700" dirty="0"/>
                    </a:p>
                  </a:txBody>
                  <a:tcPr marL="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kumimoji="1" lang="en-US" altLang="ja-JP" sz="700" dirty="0" smtClean="0"/>
                        <a:t>35.0</a:t>
                      </a:r>
                      <a:r>
                        <a:rPr kumimoji="1" lang="ja-JP" altLang="en-US" sz="700" dirty="0" smtClean="0"/>
                        <a:t>分</a:t>
                      </a:r>
                      <a:endParaRPr kumimoji="1" lang="ja-JP" altLang="en-US" sz="700" dirty="0"/>
                    </a:p>
                  </a:txBody>
                  <a:tcPr marL="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0">
                <a:tc>
                  <a:txBody>
                    <a:bodyPr/>
                    <a:lstStyle/>
                    <a:p>
                      <a:r>
                        <a:rPr kumimoji="1" lang="ja-JP" altLang="en-US" sz="700" dirty="0" smtClean="0"/>
                        <a:t>東京</a:t>
                      </a:r>
                      <a:endParaRPr kumimoji="1" lang="ja-JP" altLang="en-US" sz="700" dirty="0"/>
                    </a:p>
                  </a:txBody>
                  <a:tcPr marL="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kumimoji="1" lang="en-US" altLang="ja-JP" sz="700" dirty="0" smtClean="0"/>
                        <a:t>45.2</a:t>
                      </a:r>
                      <a:r>
                        <a:rPr kumimoji="1" lang="ja-JP" altLang="en-US" sz="700" dirty="0" smtClean="0"/>
                        <a:t>分</a:t>
                      </a:r>
                      <a:endParaRPr kumimoji="1" lang="ja-JP" altLang="en-US" sz="700" dirty="0"/>
                    </a:p>
                  </a:txBody>
                  <a:tcPr marL="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3" name="円/楕円 2"/>
          <p:cNvSpPr/>
          <p:nvPr/>
        </p:nvSpPr>
        <p:spPr>
          <a:xfrm>
            <a:off x="6549063" y="4060590"/>
            <a:ext cx="415496" cy="412830"/>
          </a:xfrm>
          <a:prstGeom prst="ellipse">
            <a:avLst/>
          </a:prstGeom>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ja-JP" altLang="en-US" sz="800" dirty="0" smtClean="0"/>
              <a:t>都心</a:t>
            </a:r>
            <a:endParaRPr lang="en-US" altLang="ja-JP" sz="800" dirty="0" smtClean="0"/>
          </a:p>
          <a:p>
            <a:pPr algn="ctr"/>
            <a:r>
              <a:rPr kumimoji="1" lang="ja-JP" altLang="en-US" sz="800" dirty="0" smtClean="0"/>
              <a:t>（大阪駅）</a:t>
            </a:r>
            <a:endParaRPr kumimoji="1" lang="ja-JP" altLang="en-US" sz="800" dirty="0"/>
          </a:p>
        </p:txBody>
      </p:sp>
      <p:sp>
        <p:nvSpPr>
          <p:cNvPr id="119" name="円/楕円 118"/>
          <p:cNvSpPr/>
          <p:nvPr/>
        </p:nvSpPr>
        <p:spPr>
          <a:xfrm>
            <a:off x="7048176" y="3594064"/>
            <a:ext cx="415496" cy="412830"/>
          </a:xfrm>
          <a:prstGeom prst="ellipse">
            <a:avLst/>
          </a:prstGeom>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kumimoji="1" lang="ja-JP" altLang="en-US" sz="800" dirty="0" smtClean="0"/>
              <a:t>京都</a:t>
            </a:r>
            <a:endParaRPr kumimoji="1" lang="ja-JP" altLang="en-US" sz="800" dirty="0"/>
          </a:p>
        </p:txBody>
      </p:sp>
      <p:sp>
        <p:nvSpPr>
          <p:cNvPr id="120" name="円/楕円 119"/>
          <p:cNvSpPr/>
          <p:nvPr/>
        </p:nvSpPr>
        <p:spPr>
          <a:xfrm>
            <a:off x="5840592" y="4060589"/>
            <a:ext cx="415496" cy="412830"/>
          </a:xfrm>
          <a:prstGeom prst="ellipse">
            <a:avLst/>
          </a:prstGeom>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ja-JP" altLang="en-US" sz="800" dirty="0"/>
              <a:t>アミューズメント</a:t>
            </a:r>
            <a:endParaRPr lang="en-US" altLang="ja-JP" sz="800" dirty="0"/>
          </a:p>
          <a:p>
            <a:pPr algn="ctr"/>
            <a:r>
              <a:rPr lang="ja-JP" altLang="en-US" sz="800" dirty="0" smtClean="0"/>
              <a:t>（</a:t>
            </a:r>
            <a:r>
              <a:rPr lang="en-US" altLang="ja-JP" sz="800" dirty="0" smtClean="0"/>
              <a:t>USJ</a:t>
            </a:r>
            <a:r>
              <a:rPr lang="ja-JP" altLang="en-US" sz="800" dirty="0" smtClean="0"/>
              <a:t>）</a:t>
            </a:r>
            <a:endParaRPr lang="ja-JP" altLang="en-US" sz="800" dirty="0"/>
          </a:p>
        </p:txBody>
      </p:sp>
      <p:sp>
        <p:nvSpPr>
          <p:cNvPr id="121" name="円/楕円 120"/>
          <p:cNvSpPr/>
          <p:nvPr/>
        </p:nvSpPr>
        <p:spPr>
          <a:xfrm>
            <a:off x="6549063" y="4726974"/>
            <a:ext cx="415496" cy="412830"/>
          </a:xfrm>
          <a:prstGeom prst="ellipse">
            <a:avLst/>
          </a:prstGeom>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kumimoji="1" lang="ja-JP" altLang="en-US" sz="800" dirty="0" smtClean="0"/>
              <a:t>海</a:t>
            </a:r>
            <a:endParaRPr kumimoji="1" lang="en-US" altLang="ja-JP" sz="800" dirty="0" smtClean="0"/>
          </a:p>
          <a:p>
            <a:pPr algn="ctr"/>
            <a:r>
              <a:rPr lang="ja-JP" altLang="en-US" sz="800" dirty="0" smtClean="0"/>
              <a:t>（二色浜）</a:t>
            </a:r>
            <a:endParaRPr kumimoji="1" lang="ja-JP" altLang="en-US" sz="800" dirty="0"/>
          </a:p>
        </p:txBody>
      </p:sp>
      <p:sp>
        <p:nvSpPr>
          <p:cNvPr id="122" name="円/楕円 121"/>
          <p:cNvSpPr/>
          <p:nvPr/>
        </p:nvSpPr>
        <p:spPr>
          <a:xfrm>
            <a:off x="6056616" y="4510950"/>
            <a:ext cx="415496" cy="412830"/>
          </a:xfrm>
          <a:prstGeom prst="ellipse">
            <a:avLst/>
          </a:prstGeom>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kumimoji="1" lang="ja-JP" altLang="en-US" sz="800" dirty="0" smtClean="0"/>
              <a:t>関空</a:t>
            </a:r>
            <a:endParaRPr kumimoji="1" lang="ja-JP" altLang="en-US" sz="800" dirty="0"/>
          </a:p>
        </p:txBody>
      </p:sp>
      <p:sp>
        <p:nvSpPr>
          <p:cNvPr id="123" name="円/楕円 122"/>
          <p:cNvSpPr/>
          <p:nvPr/>
        </p:nvSpPr>
        <p:spPr>
          <a:xfrm>
            <a:off x="6056616" y="3594064"/>
            <a:ext cx="415496" cy="412830"/>
          </a:xfrm>
          <a:prstGeom prst="ellipse">
            <a:avLst/>
          </a:prstGeom>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kumimoji="1" lang="ja-JP" altLang="en-US" sz="800" dirty="0" smtClean="0"/>
              <a:t>神戸</a:t>
            </a:r>
            <a:endParaRPr kumimoji="1" lang="ja-JP" altLang="en-US" sz="800" dirty="0"/>
          </a:p>
        </p:txBody>
      </p:sp>
      <p:cxnSp>
        <p:nvCxnSpPr>
          <p:cNvPr id="6" name="直線矢印コネクタ 5"/>
          <p:cNvCxnSpPr>
            <a:stCxn id="3" idx="4"/>
            <a:endCxn id="121" idx="0"/>
          </p:cNvCxnSpPr>
          <p:nvPr/>
        </p:nvCxnSpPr>
        <p:spPr>
          <a:xfrm>
            <a:off x="6756811" y="4473420"/>
            <a:ext cx="0" cy="25355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3" idx="3"/>
            <a:endCxn id="122" idx="7"/>
          </p:cNvCxnSpPr>
          <p:nvPr/>
        </p:nvCxnSpPr>
        <p:spPr>
          <a:xfrm flipH="1">
            <a:off x="6411264" y="4412962"/>
            <a:ext cx="198647" cy="158446"/>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a:stCxn id="3" idx="2"/>
            <a:endCxn id="120" idx="6"/>
          </p:cNvCxnSpPr>
          <p:nvPr/>
        </p:nvCxnSpPr>
        <p:spPr>
          <a:xfrm flipH="1" flipV="1">
            <a:off x="6256088" y="4267004"/>
            <a:ext cx="292975" cy="1"/>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1" name="円/楕円 130"/>
          <p:cNvSpPr/>
          <p:nvPr/>
        </p:nvSpPr>
        <p:spPr>
          <a:xfrm>
            <a:off x="7264200" y="4060588"/>
            <a:ext cx="415496" cy="412830"/>
          </a:xfrm>
          <a:prstGeom prst="ellipse">
            <a:avLst/>
          </a:prstGeom>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kumimoji="1" lang="ja-JP" altLang="en-US" sz="800" dirty="0" smtClean="0"/>
              <a:t>山</a:t>
            </a:r>
            <a:endParaRPr kumimoji="1" lang="en-US" altLang="ja-JP" sz="800" dirty="0" smtClean="0"/>
          </a:p>
          <a:p>
            <a:pPr algn="ctr"/>
            <a:r>
              <a:rPr kumimoji="1" lang="ja-JP" altLang="en-US" sz="800" dirty="0" smtClean="0"/>
              <a:t>（生駒）</a:t>
            </a:r>
            <a:endParaRPr kumimoji="1" lang="ja-JP" altLang="en-US" sz="800" dirty="0"/>
          </a:p>
        </p:txBody>
      </p:sp>
      <p:cxnSp>
        <p:nvCxnSpPr>
          <p:cNvPr id="132" name="直線矢印コネクタ 131"/>
          <p:cNvCxnSpPr>
            <a:stCxn id="3" idx="6"/>
            <a:endCxn id="131" idx="2"/>
          </p:cNvCxnSpPr>
          <p:nvPr/>
        </p:nvCxnSpPr>
        <p:spPr>
          <a:xfrm flipV="1">
            <a:off x="6964559" y="4267003"/>
            <a:ext cx="299641" cy="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a:stCxn id="3" idx="1"/>
            <a:endCxn id="123" idx="5"/>
          </p:cNvCxnSpPr>
          <p:nvPr/>
        </p:nvCxnSpPr>
        <p:spPr>
          <a:xfrm flipH="1" flipV="1">
            <a:off x="6411264" y="3946436"/>
            <a:ext cx="198647" cy="17461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a:stCxn id="3" idx="7"/>
            <a:endCxn id="119" idx="3"/>
          </p:cNvCxnSpPr>
          <p:nvPr/>
        </p:nvCxnSpPr>
        <p:spPr>
          <a:xfrm flipV="1">
            <a:off x="6903711" y="3946436"/>
            <a:ext cx="205313" cy="17461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064" name="テキスト ボックス 2063"/>
          <p:cNvSpPr txBox="1"/>
          <p:nvPr/>
        </p:nvSpPr>
        <p:spPr>
          <a:xfrm>
            <a:off x="6832152" y="3935466"/>
            <a:ext cx="415498" cy="215444"/>
          </a:xfrm>
          <a:prstGeom prst="rect">
            <a:avLst/>
          </a:prstGeom>
          <a:noFill/>
        </p:spPr>
        <p:txBody>
          <a:bodyPr wrap="none" rtlCol="0">
            <a:spAutoFit/>
          </a:bodyPr>
          <a:lstStyle/>
          <a:p>
            <a:pPr algn="ctr"/>
            <a:r>
              <a:rPr kumimoji="1" lang="en-US" altLang="ja-JP" sz="800" dirty="0" smtClean="0"/>
              <a:t>28</a:t>
            </a:r>
            <a:r>
              <a:rPr kumimoji="1" lang="ja-JP" altLang="en-US" sz="800" dirty="0" smtClean="0"/>
              <a:t>分</a:t>
            </a:r>
            <a:endParaRPr kumimoji="1" lang="ja-JP" altLang="en-US" sz="800" dirty="0"/>
          </a:p>
        </p:txBody>
      </p:sp>
      <p:sp>
        <p:nvSpPr>
          <p:cNvPr id="147" name="テキスト ボックス 146"/>
          <p:cNvSpPr txBox="1"/>
          <p:nvPr/>
        </p:nvSpPr>
        <p:spPr>
          <a:xfrm>
            <a:off x="6272638" y="3935466"/>
            <a:ext cx="415498" cy="215444"/>
          </a:xfrm>
          <a:prstGeom prst="rect">
            <a:avLst/>
          </a:prstGeom>
          <a:noFill/>
        </p:spPr>
        <p:txBody>
          <a:bodyPr wrap="none" rtlCol="0">
            <a:spAutoFit/>
          </a:bodyPr>
          <a:lstStyle/>
          <a:p>
            <a:pPr algn="ctr"/>
            <a:r>
              <a:rPr kumimoji="1" lang="en-US" altLang="ja-JP" sz="800" dirty="0" smtClean="0"/>
              <a:t>20</a:t>
            </a:r>
            <a:r>
              <a:rPr kumimoji="1" lang="ja-JP" altLang="en-US" sz="800" dirty="0" smtClean="0"/>
              <a:t>分</a:t>
            </a:r>
            <a:endParaRPr kumimoji="1" lang="ja-JP" altLang="en-US" sz="800" dirty="0"/>
          </a:p>
        </p:txBody>
      </p:sp>
      <p:sp>
        <p:nvSpPr>
          <p:cNvPr id="148" name="テキスト ボックス 147"/>
          <p:cNvSpPr txBox="1"/>
          <p:nvPr/>
        </p:nvSpPr>
        <p:spPr>
          <a:xfrm>
            <a:off x="6256088" y="4151490"/>
            <a:ext cx="415498" cy="215444"/>
          </a:xfrm>
          <a:prstGeom prst="rect">
            <a:avLst/>
          </a:prstGeom>
          <a:noFill/>
        </p:spPr>
        <p:txBody>
          <a:bodyPr wrap="none" rtlCol="0">
            <a:spAutoFit/>
          </a:bodyPr>
          <a:lstStyle/>
          <a:p>
            <a:pPr algn="ctr"/>
            <a:r>
              <a:rPr lang="en-US" altLang="ja-JP" sz="800" dirty="0"/>
              <a:t>11</a:t>
            </a:r>
            <a:r>
              <a:rPr kumimoji="1" lang="ja-JP" altLang="en-US" sz="800" dirty="0" smtClean="0"/>
              <a:t>分</a:t>
            </a:r>
            <a:endParaRPr kumimoji="1" lang="ja-JP" altLang="en-US" sz="800" dirty="0"/>
          </a:p>
        </p:txBody>
      </p:sp>
      <p:sp>
        <p:nvSpPr>
          <p:cNvPr id="149" name="テキスト ボックス 148"/>
          <p:cNvSpPr txBox="1"/>
          <p:nvPr/>
        </p:nvSpPr>
        <p:spPr>
          <a:xfrm>
            <a:off x="6272638" y="4366934"/>
            <a:ext cx="415498" cy="215444"/>
          </a:xfrm>
          <a:prstGeom prst="rect">
            <a:avLst/>
          </a:prstGeom>
          <a:noFill/>
        </p:spPr>
        <p:txBody>
          <a:bodyPr wrap="none" rtlCol="0">
            <a:spAutoFit/>
          </a:bodyPr>
          <a:lstStyle/>
          <a:p>
            <a:pPr algn="ctr"/>
            <a:r>
              <a:rPr kumimoji="1" lang="en-US" altLang="ja-JP" sz="800" dirty="0" smtClean="0"/>
              <a:t>50</a:t>
            </a:r>
            <a:r>
              <a:rPr kumimoji="1" lang="ja-JP" altLang="en-US" sz="800" dirty="0" smtClean="0"/>
              <a:t>分</a:t>
            </a:r>
            <a:endParaRPr kumimoji="1" lang="ja-JP" altLang="en-US" sz="800" dirty="0"/>
          </a:p>
        </p:txBody>
      </p:sp>
      <p:sp>
        <p:nvSpPr>
          <p:cNvPr id="150" name="テキスト ボックス 149"/>
          <p:cNvSpPr txBox="1"/>
          <p:nvPr/>
        </p:nvSpPr>
        <p:spPr>
          <a:xfrm>
            <a:off x="6549060" y="4510950"/>
            <a:ext cx="415498" cy="215444"/>
          </a:xfrm>
          <a:prstGeom prst="rect">
            <a:avLst/>
          </a:prstGeom>
          <a:noFill/>
        </p:spPr>
        <p:txBody>
          <a:bodyPr wrap="none" rtlCol="0">
            <a:spAutoFit/>
          </a:bodyPr>
          <a:lstStyle/>
          <a:p>
            <a:pPr algn="ctr"/>
            <a:r>
              <a:rPr kumimoji="1" lang="en-US" altLang="ja-JP" sz="800" dirty="0" smtClean="0"/>
              <a:t>55</a:t>
            </a:r>
            <a:r>
              <a:rPr kumimoji="1" lang="ja-JP" altLang="en-US" sz="800" dirty="0" smtClean="0"/>
              <a:t>分</a:t>
            </a:r>
            <a:endParaRPr kumimoji="1" lang="ja-JP" altLang="en-US" sz="800" dirty="0"/>
          </a:p>
        </p:txBody>
      </p:sp>
      <p:sp>
        <p:nvSpPr>
          <p:cNvPr id="151" name="テキスト ボックス 150"/>
          <p:cNvSpPr txBox="1"/>
          <p:nvPr/>
        </p:nvSpPr>
        <p:spPr>
          <a:xfrm>
            <a:off x="6904160" y="4151490"/>
            <a:ext cx="415498" cy="215444"/>
          </a:xfrm>
          <a:prstGeom prst="rect">
            <a:avLst/>
          </a:prstGeom>
          <a:noFill/>
        </p:spPr>
        <p:txBody>
          <a:bodyPr wrap="none" rtlCol="0">
            <a:spAutoFit/>
          </a:bodyPr>
          <a:lstStyle/>
          <a:p>
            <a:pPr algn="ctr"/>
            <a:r>
              <a:rPr lang="en-US" altLang="ja-JP" sz="800" dirty="0"/>
              <a:t>34</a:t>
            </a:r>
            <a:r>
              <a:rPr kumimoji="1" lang="ja-JP" altLang="en-US" sz="800" dirty="0" smtClean="0"/>
              <a:t>分</a:t>
            </a:r>
            <a:endParaRPr kumimoji="1" lang="ja-JP" altLang="en-US" sz="800" dirty="0"/>
          </a:p>
        </p:txBody>
      </p:sp>
      <p:sp>
        <p:nvSpPr>
          <p:cNvPr id="170" name="正方形/長方形 169"/>
          <p:cNvSpPr/>
          <p:nvPr/>
        </p:nvSpPr>
        <p:spPr>
          <a:xfrm>
            <a:off x="683568" y="6191441"/>
            <a:ext cx="1728192" cy="276999"/>
          </a:xfrm>
          <a:prstGeom prst="rect">
            <a:avLst/>
          </a:prstGeom>
        </p:spPr>
        <p:txBody>
          <a:bodyPr wrap="square">
            <a:spAutoFit/>
          </a:bodyPr>
          <a:lstStyle/>
          <a:p>
            <a:r>
              <a:rPr lang="ja-JP" altLang="en-US" sz="600" dirty="0" smtClean="0"/>
              <a:t>出典：</a:t>
            </a:r>
            <a:r>
              <a:rPr lang="ja-JP" altLang="en-US" sz="600" dirty="0"/>
              <a:t>大阪の住まい力</a:t>
            </a:r>
            <a:r>
              <a:rPr lang="ja-JP" altLang="en-US" sz="600" dirty="0" smtClean="0"/>
              <a:t>アップ　リフォーム</a:t>
            </a:r>
            <a:r>
              <a:rPr lang="ja-JP" altLang="en-US" sz="600" dirty="0"/>
              <a:t>・</a:t>
            </a:r>
            <a:r>
              <a:rPr lang="ja-JP" altLang="en-US" sz="600" dirty="0" smtClean="0"/>
              <a:t>リノベーションコンクール　入賞作品</a:t>
            </a:r>
            <a:endParaRPr lang="en-US" altLang="ja-JP" sz="600" dirty="0" smtClean="0"/>
          </a:p>
        </p:txBody>
      </p:sp>
      <p:sp>
        <p:nvSpPr>
          <p:cNvPr id="2072" name="正方形/長方形 2071"/>
          <p:cNvSpPr/>
          <p:nvPr/>
        </p:nvSpPr>
        <p:spPr>
          <a:xfrm>
            <a:off x="755576" y="3588120"/>
            <a:ext cx="2211372" cy="215444"/>
          </a:xfrm>
          <a:prstGeom prst="rect">
            <a:avLst/>
          </a:prstGeom>
        </p:spPr>
        <p:txBody>
          <a:bodyPr wrap="square">
            <a:spAutoFit/>
          </a:bodyPr>
          <a:lstStyle/>
          <a:p>
            <a:r>
              <a:rPr lang="zh-TW" altLang="en-US" sz="800" dirty="0"/>
              <a:t>須栄広四軒</a:t>
            </a:r>
            <a:r>
              <a:rPr lang="zh-TW" altLang="en-US" sz="800" dirty="0" smtClean="0"/>
              <a:t>長屋</a:t>
            </a:r>
            <a:endParaRPr lang="ja-JP" altLang="en-US" sz="800" dirty="0"/>
          </a:p>
        </p:txBody>
      </p:sp>
      <p:sp>
        <p:nvSpPr>
          <p:cNvPr id="172" name="正方形/長方形 171"/>
          <p:cNvSpPr/>
          <p:nvPr/>
        </p:nvSpPr>
        <p:spPr>
          <a:xfrm>
            <a:off x="755576" y="4923780"/>
            <a:ext cx="2211372" cy="215444"/>
          </a:xfrm>
          <a:prstGeom prst="rect">
            <a:avLst/>
          </a:prstGeom>
        </p:spPr>
        <p:txBody>
          <a:bodyPr wrap="square">
            <a:spAutoFit/>
          </a:bodyPr>
          <a:lstStyle/>
          <a:p>
            <a:r>
              <a:rPr lang="ja-JP" altLang="en-US" sz="800" dirty="0" smtClean="0"/>
              <a:t>女性</a:t>
            </a:r>
            <a:r>
              <a:rPr lang="ja-JP" altLang="en-US" sz="800" dirty="0"/>
              <a:t>が主役の空間作り</a:t>
            </a:r>
            <a:r>
              <a:rPr lang="ja-JP" altLang="en-US" sz="800" dirty="0" smtClean="0"/>
              <a:t>リフォーム</a:t>
            </a:r>
            <a:endParaRPr lang="ja-JP" altLang="en-US" sz="800" dirty="0"/>
          </a:p>
        </p:txBody>
      </p:sp>
      <p:sp>
        <p:nvSpPr>
          <p:cNvPr id="141" name="角丸四角形 140"/>
          <p:cNvSpPr/>
          <p:nvPr/>
        </p:nvSpPr>
        <p:spPr>
          <a:xfrm>
            <a:off x="6247811" y="5330793"/>
            <a:ext cx="2448272" cy="1281663"/>
          </a:xfrm>
          <a:prstGeom prst="roundRect">
            <a:avLst>
              <a:gd name="adj" fmla="val 102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pic>
        <p:nvPicPr>
          <p:cNvPr id="142" name="図 141"/>
          <p:cNvPicPr>
            <a:picLocks noChangeAspect="1"/>
          </p:cNvPicPr>
          <p:nvPr/>
        </p:nvPicPr>
        <p:blipFill rotWithShape="1">
          <a:blip r:embed="rId4" cstate="print">
            <a:extLst>
              <a:ext uri="{28A0092B-C50C-407E-A947-70E740481C1C}">
                <a14:useLocalDpi xmlns:a14="http://schemas.microsoft.com/office/drawing/2010/main" val="0"/>
              </a:ext>
            </a:extLst>
          </a:blip>
          <a:srcRect t="23305" r="19280"/>
          <a:stretch/>
        </p:blipFill>
        <p:spPr>
          <a:xfrm>
            <a:off x="6892052" y="6094854"/>
            <a:ext cx="1279400" cy="579988"/>
          </a:xfrm>
          <a:prstGeom prst="rect">
            <a:avLst/>
          </a:prstGeom>
          <a:effectLst>
            <a:softEdge rad="63500"/>
          </a:effectLst>
        </p:spPr>
      </p:pic>
      <p:sp>
        <p:nvSpPr>
          <p:cNvPr id="143" name="角丸四角形 142"/>
          <p:cNvSpPr/>
          <p:nvPr/>
        </p:nvSpPr>
        <p:spPr>
          <a:xfrm>
            <a:off x="6379378" y="5251180"/>
            <a:ext cx="2138147" cy="378383"/>
          </a:xfrm>
          <a:prstGeom prst="roundRect">
            <a:avLst/>
          </a:prstGeom>
          <a:no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b="1" dirty="0" smtClean="0">
                <a:solidFill>
                  <a:prstClr val="black"/>
                </a:solidFill>
                <a:effectLst>
                  <a:outerShdw blurRad="38100" dist="38100" dir="2700000" algn="tl">
                    <a:srgbClr val="000000">
                      <a:alpha val="43137"/>
                    </a:srgbClr>
                  </a:outerShdw>
                </a:effectLst>
              </a:rPr>
              <a:t>総合的な就業支援施設</a:t>
            </a:r>
            <a:endParaRPr lang="ja-JP" altLang="en-US" sz="1050" b="1" dirty="0">
              <a:solidFill>
                <a:prstClr val="black"/>
              </a:solidFill>
              <a:effectLst>
                <a:outerShdw blurRad="38100" dist="38100" dir="2700000" algn="tl">
                  <a:srgbClr val="000000">
                    <a:alpha val="43137"/>
                  </a:srgbClr>
                </a:outerShdw>
              </a:effectLst>
            </a:endParaRPr>
          </a:p>
        </p:txBody>
      </p:sp>
      <p:pic>
        <p:nvPicPr>
          <p:cNvPr id="144" name="図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729" y="5528623"/>
            <a:ext cx="2037131" cy="13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角丸四角形 144"/>
          <p:cNvSpPr/>
          <p:nvPr/>
        </p:nvSpPr>
        <p:spPr>
          <a:xfrm>
            <a:off x="6109434" y="5567082"/>
            <a:ext cx="2725027" cy="620159"/>
          </a:xfrm>
          <a:prstGeom prst="roundRect">
            <a:avLst/>
          </a:prstGeom>
          <a:no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b="1" dirty="0" smtClean="0">
                <a:solidFill>
                  <a:prstClr val="black"/>
                </a:solidFill>
                <a:effectLst>
                  <a:outerShdw blurRad="38100" dist="38100" dir="2700000" algn="tl">
                    <a:srgbClr val="000000">
                      <a:alpha val="43137"/>
                    </a:srgbClr>
                  </a:outerShdw>
                </a:effectLst>
              </a:rPr>
              <a:t>大阪で働きたい人のための情報発信拠点</a:t>
            </a:r>
            <a:r>
              <a:rPr lang="en-US" altLang="ja-JP" sz="900" b="1" dirty="0" smtClean="0">
                <a:solidFill>
                  <a:prstClr val="black"/>
                </a:solidFill>
                <a:effectLst>
                  <a:outerShdw blurRad="38100" dist="38100" dir="2700000" algn="tl">
                    <a:srgbClr val="000000">
                      <a:alpha val="43137"/>
                    </a:srgbClr>
                  </a:outerShdw>
                </a:effectLst>
              </a:rPr>
              <a:t/>
            </a:r>
            <a:br>
              <a:rPr lang="en-US" altLang="ja-JP" sz="900" b="1" dirty="0" smtClean="0">
                <a:solidFill>
                  <a:prstClr val="black"/>
                </a:solidFill>
                <a:effectLst>
                  <a:outerShdw blurRad="38100" dist="38100" dir="2700000" algn="tl">
                    <a:srgbClr val="000000">
                      <a:alpha val="43137"/>
                    </a:srgbClr>
                  </a:outerShdw>
                </a:effectLst>
              </a:rPr>
            </a:br>
            <a:r>
              <a:rPr lang="ja-JP" altLang="en-US" sz="1050" b="1" dirty="0" smtClean="0">
                <a:solidFill>
                  <a:prstClr val="black"/>
                </a:solidFill>
                <a:effectLst>
                  <a:outerShdw blurRad="38100" dist="38100" dir="2700000" algn="tl">
                    <a:srgbClr val="000000">
                      <a:alpha val="43137"/>
                    </a:srgbClr>
                  </a:outerShdw>
                </a:effectLst>
              </a:rPr>
              <a:t>おおさか地域しごと支援センター</a:t>
            </a:r>
            <a:endParaRPr lang="en-US" altLang="ja-JP" sz="1050" b="1" dirty="0" smtClean="0">
              <a:solidFill>
                <a:prstClr val="black"/>
              </a:solidFill>
              <a:effectLst>
                <a:outerShdw blurRad="38100" dist="38100" dir="2700000" algn="tl">
                  <a:srgbClr val="000000">
                    <a:alpha val="43137"/>
                  </a:srgbClr>
                </a:outerShdw>
              </a:effectLst>
            </a:endParaRPr>
          </a:p>
          <a:p>
            <a:pPr algn="ctr"/>
            <a:r>
              <a:rPr lang="ja-JP" altLang="en-US" sz="800" b="1" dirty="0" smtClean="0">
                <a:solidFill>
                  <a:prstClr val="black"/>
                </a:solidFill>
                <a:effectLst>
                  <a:outerShdw blurRad="38100" dist="38100" dir="2700000" algn="tl">
                    <a:srgbClr val="000000">
                      <a:alpha val="43137"/>
                    </a:srgbClr>
                  </a:outerShdw>
                </a:effectLst>
              </a:rPr>
              <a:t>（</a:t>
            </a:r>
            <a:r>
              <a:rPr lang="en-US" altLang="ja-JP" sz="800" b="1" dirty="0" smtClean="0">
                <a:solidFill>
                  <a:prstClr val="black"/>
                </a:solidFill>
                <a:effectLst>
                  <a:outerShdw blurRad="38100" dist="38100" dir="2700000" algn="tl">
                    <a:srgbClr val="000000">
                      <a:alpha val="43137"/>
                    </a:srgbClr>
                  </a:outerShdw>
                </a:effectLst>
              </a:rPr>
              <a:t>OSAKA</a:t>
            </a:r>
            <a:r>
              <a:rPr lang="ja-JP" altLang="en-US" sz="800" b="1" dirty="0" smtClean="0">
                <a:solidFill>
                  <a:prstClr val="black"/>
                </a:solidFill>
                <a:effectLst>
                  <a:outerShdw blurRad="38100" dist="38100" dir="2700000" algn="tl">
                    <a:srgbClr val="000000">
                      <a:alpha val="43137"/>
                    </a:srgbClr>
                  </a:outerShdw>
                </a:effectLst>
              </a:rPr>
              <a:t>しごとフィールド内）</a:t>
            </a:r>
            <a:endParaRPr lang="ja-JP" altLang="en-US" sz="800" b="1" dirty="0">
              <a:solidFill>
                <a:prstClr val="black"/>
              </a:solidFill>
              <a:effectLst>
                <a:outerShdw blurRad="38100" dist="38100" dir="2700000" algn="tl">
                  <a:srgbClr val="000000">
                    <a:alpha val="43137"/>
                  </a:srgbClr>
                </a:outerShdw>
              </a:effectLst>
            </a:endParaRPr>
          </a:p>
        </p:txBody>
      </p:sp>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2480" y="4360003"/>
            <a:ext cx="4245744" cy="238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spTree>
    <p:extLst>
      <p:ext uri="{BB962C8B-B14F-4D97-AF65-F5344CB8AC3E}">
        <p14:creationId xmlns:p14="http://schemas.microsoft.com/office/powerpoint/2010/main" val="364600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25</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cxnSp>
        <p:nvCxnSpPr>
          <p:cNvPr id="36" name="直線コネクタ 35"/>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6" name="正方形/長方形 45"/>
          <p:cNvSpPr/>
          <p:nvPr/>
        </p:nvSpPr>
        <p:spPr>
          <a:xfrm>
            <a:off x="320702" y="478332"/>
            <a:ext cx="8111826" cy="307777"/>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都市型ライフスタイル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実現</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起業するなら大阪！</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20703" y="817200"/>
            <a:ext cx="8460940" cy="738664"/>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大阪では、「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うめきた」エリアを中心に起業しやすい環境が急速に整いつつあります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。ナレッジキャピタルにおいて「人と人とのつながり」をベースに新しい事業・市場の創出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促す環境づくりが進むなど、大阪にしかない独自の環境も生まれています。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4698665" y="1628799"/>
            <a:ext cx="4131453" cy="475254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t"/>
          <a:lstStyle/>
          <a:p>
            <a:r>
              <a:rPr kumimoji="1" lang="ja-JP" altLang="en-US" sz="1400" b="1" dirty="0" smtClean="0"/>
              <a:t>「ものづくり」で起業するなら大阪！</a:t>
            </a:r>
            <a:endParaRPr kumimoji="1" lang="en-US" altLang="ja-JP" sz="1400" b="1" dirty="0" smtClean="0"/>
          </a:p>
          <a:p>
            <a:r>
              <a:rPr lang="en-US" altLang="ja-JP" sz="1200" dirty="0" smtClean="0"/>
              <a:t>【</a:t>
            </a:r>
            <a:r>
              <a:rPr lang="ja-JP" altLang="en-US" sz="1200" dirty="0" smtClean="0"/>
              <a:t>こんなあなたに</a:t>
            </a:r>
            <a:r>
              <a:rPr lang="en-US" altLang="ja-JP" sz="1200" dirty="0" smtClean="0"/>
              <a:t>】</a:t>
            </a:r>
            <a:r>
              <a:rPr lang="ja-JP" altLang="en-US" sz="1200" dirty="0" smtClean="0"/>
              <a:t>技術・ものづくり起点の新事業を構想する起業家</a:t>
            </a:r>
            <a:endParaRPr lang="en-US" altLang="ja-JP" sz="1200" dirty="0" smtClean="0"/>
          </a:p>
          <a:p>
            <a:endParaRPr lang="en-US" altLang="ja-JP" sz="1200" dirty="0" smtClean="0"/>
          </a:p>
          <a:p>
            <a:r>
              <a:rPr lang="ja-JP" altLang="en-US" sz="1200" dirty="0" smtClean="0"/>
              <a:t>　大阪では、中小企業を含む技術・ものづくり企業</a:t>
            </a:r>
            <a:r>
              <a:rPr lang="ja-JP" altLang="en-US" sz="1200" dirty="0"/>
              <a:t>や</a:t>
            </a:r>
            <a:r>
              <a:rPr lang="ja-JP" altLang="en-US" sz="1200" dirty="0" smtClean="0"/>
              <a:t>研究開発機能の集積が強みのひとつとなっています。</a:t>
            </a:r>
            <a:endParaRPr lang="en-US" altLang="ja-JP" sz="1200" dirty="0"/>
          </a:p>
          <a:p>
            <a:r>
              <a:rPr lang="ja-JP" altLang="en-US" sz="1200" dirty="0" smtClean="0"/>
              <a:t>　また、技術・ものづくり企業の支援に強みを有するインキュベーション施設も多く、技術・ものづくり分野での起業に適しています。</a:t>
            </a:r>
            <a:endParaRPr lang="en-US" altLang="ja-JP" sz="1200" dirty="0" smtClean="0"/>
          </a:p>
          <a:p>
            <a:endParaRPr lang="en-US" altLang="ja-JP" sz="1200" dirty="0" smtClean="0"/>
          </a:p>
        </p:txBody>
      </p:sp>
      <p:graphicFrame>
        <p:nvGraphicFramePr>
          <p:cNvPr id="5" name="表 4"/>
          <p:cNvGraphicFramePr>
            <a:graphicFrameLocks noGrp="1"/>
          </p:cNvGraphicFramePr>
          <p:nvPr>
            <p:extLst>
              <p:ext uri="{D42A27DB-BD31-4B8C-83A1-F6EECF244321}">
                <p14:modId xmlns:p14="http://schemas.microsoft.com/office/powerpoint/2010/main" val="2030168368"/>
              </p:ext>
            </p:extLst>
          </p:nvPr>
        </p:nvGraphicFramePr>
        <p:xfrm>
          <a:off x="4911401" y="3409144"/>
          <a:ext cx="3765055" cy="2510400"/>
        </p:xfrm>
        <a:graphic>
          <a:graphicData uri="http://schemas.openxmlformats.org/drawingml/2006/table">
            <a:tbl>
              <a:tblPr firstRow="1" bandRow="1">
                <a:tableStyleId>{5C22544A-7EE6-4342-B048-85BDC9FD1C3A}</a:tableStyleId>
              </a:tblPr>
              <a:tblGrid>
                <a:gridCol w="3765055"/>
              </a:tblGrid>
              <a:tr h="0">
                <a:tc>
                  <a:txBody>
                    <a:bodyPr/>
                    <a:lstStyle/>
                    <a:p>
                      <a:pPr marL="171450" indent="-171450">
                        <a:buFont typeface="Wingdings" panose="05000000000000000000" pitchFamily="2" charset="2"/>
                        <a:buChar char="l"/>
                      </a:pPr>
                      <a:r>
                        <a:rPr kumimoji="1" lang="ja-JP" altLang="en-US" sz="800" b="0" dirty="0" smtClean="0">
                          <a:solidFill>
                            <a:schemeClr val="tx1"/>
                          </a:solidFill>
                        </a:rPr>
                        <a:t>テクノシーズ泉尾（大阪市）★</a:t>
                      </a:r>
                    </a:p>
                    <a:p>
                      <a:pPr marL="171450" indent="-171450">
                        <a:buFont typeface="Wingdings" panose="05000000000000000000" pitchFamily="2" charset="2"/>
                        <a:buChar char="l"/>
                      </a:pPr>
                      <a:r>
                        <a:rPr kumimoji="1" lang="ja-JP" altLang="en-US" sz="800" b="0" dirty="0" smtClean="0">
                          <a:solidFill>
                            <a:schemeClr val="tx1"/>
                          </a:solidFill>
                        </a:rPr>
                        <a:t>大阪市立大学　杉本インキュベータ（大阪市）★</a:t>
                      </a:r>
                    </a:p>
                    <a:p>
                      <a:pPr marL="171450" indent="-171450">
                        <a:buFont typeface="Wingdings" panose="05000000000000000000" pitchFamily="2" charset="2"/>
                        <a:buChar char="l"/>
                      </a:pPr>
                      <a:r>
                        <a:rPr kumimoji="1" lang="ja-JP" altLang="en-US" sz="800" b="0" dirty="0" smtClean="0">
                          <a:solidFill>
                            <a:schemeClr val="tx1"/>
                          </a:solidFill>
                        </a:rPr>
                        <a:t>大阪デザイン振興プラザ（大阪市）</a:t>
                      </a:r>
                    </a:p>
                    <a:p>
                      <a:pPr marL="171450" indent="-171450">
                        <a:buFont typeface="Wingdings" panose="05000000000000000000" pitchFamily="2" charset="2"/>
                        <a:buChar char="l"/>
                      </a:pPr>
                      <a:r>
                        <a:rPr kumimoji="1" lang="ja-JP" altLang="en-US" sz="800" b="0" dirty="0" smtClean="0">
                          <a:solidFill>
                            <a:schemeClr val="tx1"/>
                          </a:solidFill>
                        </a:rPr>
                        <a:t>ソフト産業プラザ　イメディオ（大阪市）</a:t>
                      </a:r>
                    </a:p>
                    <a:p>
                      <a:pPr marL="171450" indent="-171450">
                        <a:buFont typeface="Wingdings" panose="05000000000000000000" pitchFamily="2" charset="2"/>
                        <a:buChar char="l"/>
                      </a:pPr>
                      <a:r>
                        <a:rPr kumimoji="1" lang="ja-JP" altLang="en-US" sz="800" b="0" dirty="0" smtClean="0">
                          <a:solidFill>
                            <a:schemeClr val="tx1"/>
                          </a:solidFill>
                        </a:rPr>
                        <a:t>産創館　起業支援スペース「立志庵」（大阪市）</a:t>
                      </a:r>
                    </a:p>
                    <a:p>
                      <a:pPr marL="171450" indent="-171450">
                        <a:buFont typeface="Wingdings" panose="05000000000000000000" pitchFamily="2" charset="2"/>
                        <a:buChar char="l"/>
                      </a:pPr>
                      <a:r>
                        <a:rPr kumimoji="1" lang="ja-JP" altLang="en-US" sz="800" b="0" dirty="0" smtClean="0">
                          <a:solidFill>
                            <a:schemeClr val="tx1"/>
                          </a:solidFill>
                        </a:rPr>
                        <a:t>テクノフロンティア堺（堺市）★</a:t>
                      </a:r>
                    </a:p>
                    <a:p>
                      <a:pPr marL="171450" indent="-171450">
                        <a:buFont typeface="Wingdings" panose="05000000000000000000" pitchFamily="2" charset="2"/>
                        <a:buChar char="l"/>
                      </a:pPr>
                      <a:r>
                        <a:rPr kumimoji="1" lang="ja-JP" altLang="en-US" sz="800" b="0" dirty="0" smtClean="0">
                          <a:solidFill>
                            <a:schemeClr val="tx1"/>
                          </a:solidFill>
                        </a:rPr>
                        <a:t>さかい新事業創造センター　</a:t>
                      </a:r>
                      <a:r>
                        <a:rPr kumimoji="1" lang="en-US" altLang="ja-JP" sz="800" b="0" dirty="0" smtClean="0">
                          <a:solidFill>
                            <a:schemeClr val="tx1"/>
                          </a:solidFill>
                        </a:rPr>
                        <a:t>S-Cube</a:t>
                      </a:r>
                      <a:r>
                        <a:rPr kumimoji="1" lang="ja-JP" altLang="en-US" sz="800" b="0" dirty="0" smtClean="0">
                          <a:solidFill>
                            <a:schemeClr val="tx1"/>
                          </a:solidFill>
                        </a:rPr>
                        <a:t>（堺市）★</a:t>
                      </a:r>
                    </a:p>
                    <a:p>
                      <a:pPr marL="171450" indent="-171450">
                        <a:buFont typeface="Wingdings" panose="05000000000000000000" pitchFamily="2" charset="2"/>
                        <a:buChar char="l"/>
                      </a:pPr>
                      <a:r>
                        <a:rPr kumimoji="1" lang="ja-JP" altLang="en-US" sz="800" b="0" dirty="0" smtClean="0">
                          <a:solidFill>
                            <a:schemeClr val="tx1"/>
                          </a:solidFill>
                        </a:rPr>
                        <a:t>とよなか起業・チャレンジセンター（豊中市）</a:t>
                      </a:r>
                    </a:p>
                    <a:p>
                      <a:pPr marL="171450" indent="-171450">
                        <a:buFont typeface="Wingdings" panose="05000000000000000000" pitchFamily="2" charset="2"/>
                        <a:buChar char="l"/>
                      </a:pPr>
                      <a:r>
                        <a:rPr kumimoji="1" lang="ja-JP" altLang="en-US" sz="800" b="0" dirty="0" smtClean="0">
                          <a:solidFill>
                            <a:schemeClr val="tx1"/>
                          </a:solidFill>
                        </a:rPr>
                        <a:t>いけだピアまるセンター（池田市）</a:t>
                      </a:r>
                    </a:p>
                    <a:p>
                      <a:pPr marL="171450" indent="-171450">
                        <a:buFont typeface="Wingdings" panose="05000000000000000000" pitchFamily="2" charset="2"/>
                        <a:buChar char="l"/>
                      </a:pPr>
                      <a:r>
                        <a:rPr kumimoji="1" lang="ja-JP" altLang="en-US" sz="800" b="0" dirty="0" smtClean="0">
                          <a:solidFill>
                            <a:schemeClr val="tx1"/>
                          </a:solidFill>
                        </a:rPr>
                        <a:t>産業技術総合研究所　関西産学官連携研究棟（池田市）★</a:t>
                      </a:r>
                    </a:p>
                    <a:p>
                      <a:pPr marL="171450" indent="-171450">
                        <a:buFont typeface="Wingdings" panose="05000000000000000000" pitchFamily="2" charset="2"/>
                        <a:buChar char="l"/>
                      </a:pPr>
                      <a:r>
                        <a:rPr kumimoji="1" lang="ja-JP" altLang="en-US" sz="800" b="0" dirty="0" smtClean="0">
                          <a:solidFill>
                            <a:schemeClr val="tx1"/>
                          </a:solidFill>
                        </a:rPr>
                        <a:t>枚方市立地域活性化支援センター（枚方市）</a:t>
                      </a:r>
                    </a:p>
                    <a:p>
                      <a:pPr marL="171450" indent="-171450">
                        <a:buFont typeface="Wingdings" panose="05000000000000000000" pitchFamily="2" charset="2"/>
                        <a:buChar char="l"/>
                      </a:pPr>
                      <a:r>
                        <a:rPr kumimoji="1" lang="ja-JP" altLang="en-US" sz="800" b="0" dirty="0" smtClean="0">
                          <a:solidFill>
                            <a:schemeClr val="tx1"/>
                          </a:solidFill>
                        </a:rPr>
                        <a:t>彩都バイオインキュベータ（茨木市）★</a:t>
                      </a:r>
                    </a:p>
                    <a:p>
                      <a:pPr marL="171450" indent="-171450">
                        <a:buFont typeface="Wingdings" panose="05000000000000000000" pitchFamily="2" charset="2"/>
                        <a:buChar char="l"/>
                      </a:pPr>
                      <a:r>
                        <a:rPr kumimoji="1" lang="ja-JP" altLang="en-US" sz="800" b="0" dirty="0" smtClean="0">
                          <a:solidFill>
                            <a:schemeClr val="tx1"/>
                          </a:solidFill>
                        </a:rPr>
                        <a:t>彩都バイオイノベーションセンター（茨木市）★</a:t>
                      </a:r>
                    </a:p>
                    <a:p>
                      <a:pPr marL="171450" indent="-171450">
                        <a:buFont typeface="Wingdings" panose="05000000000000000000" pitchFamily="2" charset="2"/>
                        <a:buChar char="l"/>
                      </a:pPr>
                      <a:r>
                        <a:rPr kumimoji="1" lang="ja-JP" altLang="en-US" sz="800" b="0" dirty="0" smtClean="0">
                          <a:solidFill>
                            <a:schemeClr val="tx1"/>
                          </a:solidFill>
                        </a:rPr>
                        <a:t>彩都バイオヒルズセンター（茨木市）★</a:t>
                      </a:r>
                    </a:p>
                    <a:p>
                      <a:pPr marL="171450" indent="-171450">
                        <a:buFont typeface="Wingdings" panose="05000000000000000000" pitchFamily="2" charset="2"/>
                        <a:buChar char="l"/>
                      </a:pPr>
                      <a:r>
                        <a:rPr kumimoji="1" lang="ja-JP" altLang="en-US" sz="800" b="0" dirty="0" smtClean="0">
                          <a:solidFill>
                            <a:schemeClr val="tx1"/>
                          </a:solidFill>
                        </a:rPr>
                        <a:t>大阪大学　産業科学研究所　企業リサーチパーク（茨木市）★</a:t>
                      </a:r>
                    </a:p>
                    <a:p>
                      <a:pPr marL="171450" indent="-171450">
                        <a:buFont typeface="Wingdings" panose="05000000000000000000" pitchFamily="2" charset="2"/>
                        <a:buChar char="l"/>
                      </a:pPr>
                      <a:r>
                        <a:rPr kumimoji="1" lang="ja-JP" altLang="en-US" sz="800" b="0" dirty="0" smtClean="0">
                          <a:solidFill>
                            <a:schemeClr val="tx1"/>
                          </a:solidFill>
                        </a:rPr>
                        <a:t>八尾市立中小企業サポートセンター </a:t>
                      </a:r>
                      <a:r>
                        <a:rPr kumimoji="1" lang="en-US" altLang="ja-JP" sz="800" b="0" dirty="0" smtClean="0">
                          <a:solidFill>
                            <a:schemeClr val="tx1"/>
                          </a:solidFill>
                        </a:rPr>
                        <a:t>(</a:t>
                      </a:r>
                      <a:r>
                        <a:rPr kumimoji="1" lang="ja-JP" altLang="en-US" sz="800" b="0" dirty="0" smtClean="0">
                          <a:solidFill>
                            <a:schemeClr val="tx1"/>
                          </a:solidFill>
                        </a:rPr>
                        <a:t>八尾市</a:t>
                      </a:r>
                      <a:r>
                        <a:rPr kumimoji="1" lang="en-US" altLang="ja-JP" sz="800" b="0" dirty="0" smtClean="0">
                          <a:solidFill>
                            <a:schemeClr val="tx1"/>
                          </a:solidFill>
                        </a:rPr>
                        <a:t>)</a:t>
                      </a:r>
                    </a:p>
                    <a:p>
                      <a:pPr marL="171450" indent="-171450">
                        <a:buFont typeface="Wingdings" panose="05000000000000000000" pitchFamily="2" charset="2"/>
                        <a:buChar char="l"/>
                      </a:pPr>
                      <a:r>
                        <a:rPr kumimoji="1" lang="ja-JP" altLang="en-US" sz="800" b="0" dirty="0" smtClean="0">
                          <a:solidFill>
                            <a:schemeClr val="tx1"/>
                          </a:solidFill>
                        </a:rPr>
                        <a:t>開放研究室（産技研インキュベータ）（和泉市）★</a:t>
                      </a:r>
                    </a:p>
                    <a:p>
                      <a:pPr marL="171450" indent="-171450">
                        <a:buFont typeface="Wingdings" panose="05000000000000000000" pitchFamily="2" charset="2"/>
                        <a:buChar char="l"/>
                      </a:pPr>
                      <a:r>
                        <a:rPr kumimoji="1" lang="ja-JP" altLang="en-US" sz="800" b="0" dirty="0" smtClean="0">
                          <a:solidFill>
                            <a:schemeClr val="tx1"/>
                          </a:solidFill>
                        </a:rPr>
                        <a:t>クリエイション・コア東大阪（東大阪市）★</a:t>
                      </a:r>
                    </a:p>
                    <a:p>
                      <a:pPr marL="171450" indent="-171450">
                        <a:buFont typeface="Wingdings" panose="05000000000000000000" pitchFamily="2" charset="2"/>
                        <a:buChar char="l"/>
                      </a:pPr>
                      <a:r>
                        <a:rPr kumimoji="1" lang="ja-JP" altLang="en-US" sz="800" b="0" dirty="0" smtClean="0">
                          <a:solidFill>
                            <a:schemeClr val="tx1"/>
                          </a:solidFill>
                        </a:rPr>
                        <a:t>東大阪市立産業技術支援センター（東大阪市）★</a:t>
                      </a:r>
                    </a:p>
                    <a:p>
                      <a:pPr marL="171450" indent="-171450">
                        <a:buFont typeface="Wingdings" panose="05000000000000000000" pitchFamily="2" charset="2"/>
                        <a:buChar char="l"/>
                      </a:pPr>
                      <a:r>
                        <a:rPr kumimoji="1" lang="ja-JP" altLang="en-US" sz="800" b="0" dirty="0" smtClean="0">
                          <a:solidFill>
                            <a:schemeClr val="tx1"/>
                          </a:solidFill>
                        </a:rPr>
                        <a:t>大阪商業大学　大商大アントレ・ラボ（東大阪市）</a:t>
                      </a:r>
                      <a:endParaRPr kumimoji="1" lang="en-US" altLang="ja-JP" sz="800" b="0" dirty="0" smtClean="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6" name="正方形/長方形 5"/>
          <p:cNvSpPr/>
          <p:nvPr/>
        </p:nvSpPr>
        <p:spPr>
          <a:xfrm>
            <a:off x="5873762" y="3140968"/>
            <a:ext cx="1781257" cy="246221"/>
          </a:xfrm>
          <a:prstGeom prst="rect">
            <a:avLst/>
          </a:prstGeom>
        </p:spPr>
        <p:txBody>
          <a:bodyPr wrap="none">
            <a:spAutoFit/>
          </a:bodyPr>
          <a:lstStyle/>
          <a:p>
            <a:pPr algn="ctr"/>
            <a:r>
              <a:rPr lang="ja-JP" altLang="en-US" sz="1000" dirty="0"/>
              <a:t>大阪府のインキュベーション施設</a:t>
            </a:r>
          </a:p>
        </p:txBody>
      </p:sp>
      <p:sp>
        <p:nvSpPr>
          <p:cNvPr id="8" name="正方形/長方形 7"/>
          <p:cNvSpPr/>
          <p:nvPr/>
        </p:nvSpPr>
        <p:spPr>
          <a:xfrm>
            <a:off x="4782800" y="5949860"/>
            <a:ext cx="3816424" cy="215444"/>
          </a:xfrm>
          <a:prstGeom prst="rect">
            <a:avLst/>
          </a:prstGeom>
        </p:spPr>
        <p:txBody>
          <a:bodyPr wrap="square">
            <a:spAutoFit/>
          </a:bodyPr>
          <a:lstStyle/>
          <a:p>
            <a:r>
              <a:rPr lang="ja-JP" altLang="en-US" sz="800" dirty="0"/>
              <a:t>（</a:t>
            </a:r>
            <a:r>
              <a:rPr lang="en-US" altLang="ja-JP" sz="800" dirty="0"/>
              <a:t>※</a:t>
            </a:r>
            <a:r>
              <a:rPr lang="ja-JP" altLang="en-US" sz="800" dirty="0"/>
              <a:t>★印は特に「研究」「技術」「ものづくり」の支援に強みがあるインキュベーション施設）</a:t>
            </a:r>
          </a:p>
        </p:txBody>
      </p:sp>
      <p:sp>
        <p:nvSpPr>
          <p:cNvPr id="22" name="正方形/長方形 21"/>
          <p:cNvSpPr/>
          <p:nvPr/>
        </p:nvSpPr>
        <p:spPr>
          <a:xfrm>
            <a:off x="395535" y="1628799"/>
            <a:ext cx="4131453" cy="475254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t"/>
          <a:lstStyle/>
          <a:p>
            <a:r>
              <a:rPr kumimoji="1" lang="ja-JP" altLang="en-US" sz="1400" b="1" dirty="0" smtClean="0"/>
              <a:t>「ナレッジイノベーション」を実現するなら大阪！</a:t>
            </a:r>
            <a:endParaRPr kumimoji="1" lang="en-US" altLang="ja-JP" sz="1400" b="1" dirty="0" smtClean="0"/>
          </a:p>
          <a:p>
            <a:r>
              <a:rPr lang="en-US" altLang="ja-JP" sz="1200" dirty="0" smtClean="0"/>
              <a:t>【</a:t>
            </a:r>
            <a:r>
              <a:rPr lang="ja-JP" altLang="en-US" sz="1200" dirty="0" smtClean="0"/>
              <a:t>こんなあなたに</a:t>
            </a:r>
            <a:r>
              <a:rPr lang="en-US" altLang="ja-JP" sz="1200" dirty="0" smtClean="0"/>
              <a:t>】</a:t>
            </a:r>
            <a:r>
              <a:rPr lang="ja-JP" altLang="en-US" sz="1200" dirty="0" smtClean="0"/>
              <a:t>革新的な新事業を構想する起業家</a:t>
            </a:r>
            <a:endParaRPr lang="en-US" altLang="ja-JP" sz="1200" dirty="0" smtClean="0"/>
          </a:p>
          <a:p>
            <a:endParaRPr lang="en-US" altLang="ja-JP" sz="1200" dirty="0" smtClean="0"/>
          </a:p>
          <a:p>
            <a:r>
              <a:rPr lang="ja-JP" altLang="en-US" sz="1200" dirty="0" smtClean="0"/>
              <a:t>　大阪の中心部に</a:t>
            </a:r>
            <a:r>
              <a:rPr lang="en-US" altLang="ja-JP" sz="1200" dirty="0" smtClean="0"/>
              <a:t>2013</a:t>
            </a:r>
            <a:r>
              <a:rPr lang="ja-JP" altLang="en-US" sz="1200" dirty="0" smtClean="0"/>
              <a:t>年に開業した「ナレッジキャピタル」は、企業人、研究者、クリエイター、そして一般生活者といったさまざまな人々が持つ「知」を互いに融合させ、新しい価値を生み出す世界に類例のないユニークな施設です。</a:t>
            </a:r>
            <a:endParaRPr lang="en-US" altLang="ja-JP" sz="1200" dirty="0" smtClean="0"/>
          </a:p>
          <a:p>
            <a:r>
              <a:rPr lang="ja-JP" altLang="en-US" sz="1200" dirty="0" smtClean="0"/>
              <a:t>　大阪には、社会を変革するイノベーションを創出するための基盤があります。</a:t>
            </a:r>
            <a:endParaRPr lang="en-US" altLang="ja-JP" sz="1200" dirty="0" smtClean="0"/>
          </a:p>
          <a:p>
            <a:endParaRPr lang="en-US" altLang="ja-JP" sz="1200" dirty="0" smtClean="0"/>
          </a:p>
        </p:txBody>
      </p:sp>
      <p:sp>
        <p:nvSpPr>
          <p:cNvPr id="9" name="正方形/長方形 8"/>
          <p:cNvSpPr/>
          <p:nvPr/>
        </p:nvSpPr>
        <p:spPr>
          <a:xfrm>
            <a:off x="2776153" y="3410071"/>
            <a:ext cx="1449436" cy="369332"/>
          </a:xfrm>
          <a:prstGeom prst="rect">
            <a:avLst/>
          </a:prstGeom>
        </p:spPr>
        <p:txBody>
          <a:bodyPr wrap="none">
            <a:spAutoFit/>
          </a:bodyPr>
          <a:lstStyle/>
          <a:p>
            <a:pPr algn="ctr"/>
            <a:r>
              <a:rPr lang="ja-JP" altLang="en-US" sz="900" dirty="0" smtClean="0"/>
              <a:t>ナレッジキャピタルで生まれた</a:t>
            </a:r>
            <a:endParaRPr lang="en-US" altLang="ja-JP" sz="900" dirty="0" smtClean="0"/>
          </a:p>
          <a:p>
            <a:pPr algn="ctr"/>
            <a:r>
              <a:rPr lang="ja-JP" altLang="en-US" sz="900" dirty="0" smtClean="0"/>
              <a:t>「知的交流」事例</a:t>
            </a:r>
            <a:endParaRPr lang="ja-JP" altLang="en-US" sz="900" dirty="0"/>
          </a:p>
        </p:txBody>
      </p:sp>
      <p:pic>
        <p:nvPicPr>
          <p:cNvPr id="2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832" y="3776549"/>
            <a:ext cx="1917429" cy="188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975797" y="3410071"/>
            <a:ext cx="1053495" cy="369332"/>
          </a:xfrm>
          <a:prstGeom prst="rect">
            <a:avLst/>
          </a:prstGeom>
        </p:spPr>
        <p:txBody>
          <a:bodyPr wrap="none">
            <a:spAutoFit/>
          </a:bodyPr>
          <a:lstStyle/>
          <a:p>
            <a:pPr algn="ctr"/>
            <a:r>
              <a:rPr lang="ja-JP" altLang="en-US" sz="900" dirty="0" smtClean="0"/>
              <a:t>ナレッジキャピタルの</a:t>
            </a:r>
            <a:endParaRPr lang="en-US" altLang="ja-JP" sz="900" dirty="0" smtClean="0"/>
          </a:p>
          <a:p>
            <a:pPr algn="ctr"/>
            <a:r>
              <a:rPr lang="ja-JP" altLang="en-US" sz="900" dirty="0"/>
              <a:t>コンセプト</a:t>
            </a:r>
          </a:p>
        </p:txBody>
      </p:sp>
      <p:sp>
        <p:nvSpPr>
          <p:cNvPr id="31" name="正方形/長方形 30"/>
          <p:cNvSpPr/>
          <p:nvPr/>
        </p:nvSpPr>
        <p:spPr>
          <a:xfrm>
            <a:off x="531638" y="5950034"/>
            <a:ext cx="1766830" cy="369332"/>
          </a:xfrm>
          <a:prstGeom prst="rect">
            <a:avLst/>
          </a:prstGeom>
        </p:spPr>
        <p:txBody>
          <a:bodyPr wrap="none">
            <a:spAutoFit/>
          </a:bodyPr>
          <a:lstStyle/>
          <a:p>
            <a:r>
              <a:rPr lang="ja-JP" altLang="en-US" sz="900" dirty="0" smtClean="0"/>
              <a:t>出典：「ナレッジキャピタル」報道用</a:t>
            </a:r>
            <a:endParaRPr lang="en-US" altLang="ja-JP" sz="900" dirty="0" smtClean="0"/>
          </a:p>
          <a:p>
            <a:r>
              <a:rPr lang="ja-JP" altLang="en-US" sz="900" dirty="0" smtClean="0"/>
              <a:t>基礎資料より</a:t>
            </a:r>
            <a:endParaRPr lang="ja-JP" altLang="en-US" sz="900" dirty="0"/>
          </a:p>
        </p:txBody>
      </p:sp>
      <p:graphicFrame>
        <p:nvGraphicFramePr>
          <p:cNvPr id="20" name="表 19"/>
          <p:cNvGraphicFramePr>
            <a:graphicFrameLocks noGrp="1"/>
          </p:cNvGraphicFramePr>
          <p:nvPr>
            <p:extLst>
              <p:ext uri="{D42A27DB-BD31-4B8C-83A1-F6EECF244321}">
                <p14:modId xmlns:p14="http://schemas.microsoft.com/office/powerpoint/2010/main" val="4102118257"/>
              </p:ext>
            </p:extLst>
          </p:nvPr>
        </p:nvGraphicFramePr>
        <p:xfrm>
          <a:off x="2555776" y="3779403"/>
          <a:ext cx="1835303" cy="2457909"/>
        </p:xfrm>
        <a:graphic>
          <a:graphicData uri="http://schemas.openxmlformats.org/drawingml/2006/table">
            <a:tbl>
              <a:tblPr firstRow="1" bandRow="1">
                <a:tableStyleId>{5C22544A-7EE6-4342-B048-85BDC9FD1C3A}</a:tableStyleId>
              </a:tblPr>
              <a:tblGrid>
                <a:gridCol w="432048"/>
                <a:gridCol w="288032"/>
                <a:gridCol w="432048"/>
                <a:gridCol w="683175"/>
              </a:tblGrid>
              <a:tr h="95709">
                <a:tc>
                  <a:txBody>
                    <a:bodyPr/>
                    <a:lstStyle/>
                    <a:p>
                      <a:pPr marL="0" indent="0" algn="ctr">
                        <a:buFont typeface="Arial" panose="020B0604020202020204" pitchFamily="34" charset="0"/>
                        <a:buNone/>
                      </a:pPr>
                      <a:r>
                        <a:rPr kumimoji="1" lang="ja-JP" altLang="en-US" sz="500" b="0" dirty="0" smtClean="0">
                          <a:solidFill>
                            <a:schemeClr val="bg1"/>
                          </a:solidFill>
                        </a:rPr>
                        <a:t>参画者</a:t>
                      </a:r>
                      <a:endParaRPr kumimoji="1" lang="ja-JP" altLang="en-US" sz="5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indent="0" algn="ctr">
                        <a:buFont typeface="Arial" panose="020B0604020202020204" pitchFamily="34" charset="0"/>
                        <a:buNone/>
                      </a:pPr>
                      <a:r>
                        <a:rPr kumimoji="1" lang="ja-JP" altLang="en-US" sz="500" b="0" dirty="0" smtClean="0">
                          <a:solidFill>
                            <a:schemeClr val="bg1"/>
                          </a:solidFill>
                        </a:rPr>
                        <a:t>参画分類</a:t>
                      </a:r>
                      <a:endParaRPr kumimoji="1" lang="en-US" altLang="ja-JP" sz="500" b="0" dirty="0" smtClean="0">
                        <a:solidFill>
                          <a:schemeClr val="bg1"/>
                        </a:solidFill>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indent="0" algn="ctr">
                        <a:buFont typeface="Wingdings" panose="05000000000000000000" pitchFamily="2" charset="2"/>
                        <a:buNone/>
                      </a:pPr>
                      <a:r>
                        <a:rPr kumimoji="1" lang="ja-JP" altLang="en-US" sz="500" b="0" dirty="0" smtClean="0">
                          <a:solidFill>
                            <a:schemeClr val="bg1"/>
                          </a:solidFill>
                        </a:rPr>
                        <a:t>タイトル</a:t>
                      </a:r>
                      <a:endParaRPr kumimoji="1" lang="en-US" altLang="ja-JP" sz="500" b="0" dirty="0" smtClean="0">
                        <a:solidFill>
                          <a:schemeClr val="bg1"/>
                        </a:solidFill>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indent="0" algn="ctr">
                        <a:buFont typeface="Wingdings" panose="05000000000000000000" pitchFamily="2" charset="2"/>
                        <a:buNone/>
                      </a:pPr>
                      <a:r>
                        <a:rPr kumimoji="1" lang="ja-JP" altLang="en-US" sz="500" b="0" dirty="0" smtClean="0">
                          <a:solidFill>
                            <a:schemeClr val="bg1"/>
                          </a:solidFill>
                        </a:rPr>
                        <a:t>概要</a:t>
                      </a:r>
                      <a:endParaRPr kumimoji="1" lang="en-US" altLang="ja-JP" sz="500" b="0" dirty="0" smtClean="0">
                        <a:solidFill>
                          <a:schemeClr val="bg1"/>
                        </a:solidFill>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221855">
                <a:tc>
                  <a:txBody>
                    <a:bodyPr/>
                    <a:lstStyle/>
                    <a:p>
                      <a:pPr algn="ctr"/>
                      <a:r>
                        <a:rPr kumimoji="1" lang="ja-JP" altLang="en-US" sz="500" b="0" dirty="0" smtClean="0">
                          <a:solidFill>
                            <a:schemeClr val="tx1"/>
                          </a:solidFill>
                        </a:rPr>
                        <a:t>グリーンロードモータース</a:t>
                      </a:r>
                      <a:r>
                        <a:rPr kumimoji="1" lang="en-US" altLang="ja-JP" sz="500" b="0" dirty="0" smtClean="0">
                          <a:solidFill>
                            <a:schemeClr val="tx1"/>
                          </a:solidFill>
                        </a:rPr>
                        <a:t/>
                      </a:r>
                      <a:br>
                        <a:rPr kumimoji="1" lang="en-US" altLang="ja-JP" sz="500" b="0" dirty="0" smtClean="0">
                          <a:solidFill>
                            <a:schemeClr val="tx1"/>
                          </a:solidFill>
                        </a:rPr>
                      </a:br>
                      <a:r>
                        <a:rPr kumimoji="1" lang="ja-JP" altLang="en-US" sz="500" b="0" dirty="0" smtClean="0">
                          <a:solidFill>
                            <a:schemeClr val="tx1"/>
                          </a:solidFill>
                        </a:rPr>
                        <a:t>三木楽器</a:t>
                      </a:r>
                      <a:r>
                        <a:rPr kumimoji="1" lang="en-US" altLang="ja-JP" sz="500" b="0" dirty="0" smtClean="0">
                          <a:solidFill>
                            <a:schemeClr val="tx1"/>
                          </a:solidFill>
                        </a:rPr>
                        <a:t/>
                      </a:r>
                      <a:br>
                        <a:rPr kumimoji="1" lang="en-US" altLang="ja-JP" sz="500" b="0" dirty="0" smtClean="0">
                          <a:solidFill>
                            <a:schemeClr val="tx1"/>
                          </a:solidFill>
                        </a:rPr>
                      </a:br>
                      <a:r>
                        <a:rPr kumimoji="1" lang="ja-JP" altLang="en-US" sz="500" b="0" dirty="0" smtClean="0">
                          <a:solidFill>
                            <a:schemeClr val="tx1"/>
                          </a:solidFill>
                        </a:rPr>
                        <a:t>ウエストユニティス</a:t>
                      </a:r>
                      <a:endParaRPr kumimoji="1" lang="ja-JP" altLang="en-US" sz="500" b="0" dirty="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indent="0" algn="ctr">
                        <a:buFont typeface="Wingdings" panose="05000000000000000000" pitchFamily="2" charset="2"/>
                        <a:buNone/>
                      </a:pPr>
                      <a:r>
                        <a:rPr kumimoji="1" lang="en-US" altLang="ja-JP" sz="500" b="0" dirty="0" smtClean="0">
                          <a:solidFill>
                            <a:schemeClr val="tx1"/>
                          </a:solidFill>
                        </a:rPr>
                        <a:t>The</a:t>
                      </a:r>
                      <a:r>
                        <a:rPr kumimoji="1" lang="ja-JP" altLang="en-US" sz="500" b="0" dirty="0" smtClean="0">
                          <a:solidFill>
                            <a:schemeClr val="tx1"/>
                          </a:solidFill>
                        </a:rPr>
                        <a:t>　</a:t>
                      </a:r>
                      <a:r>
                        <a:rPr kumimoji="1" lang="en-US" altLang="ja-JP" sz="500" b="0" dirty="0" smtClean="0">
                          <a:solidFill>
                            <a:schemeClr val="tx1"/>
                          </a:solidFill>
                        </a:rPr>
                        <a:t>Lab</a:t>
                      </a:r>
                      <a:r>
                        <a:rPr kumimoji="1" lang="ja-JP" altLang="en-US" sz="500" b="0" dirty="0" err="1" smtClean="0">
                          <a:solidFill>
                            <a:schemeClr val="tx1"/>
                          </a:solidFill>
                        </a:rPr>
                        <a:t>．</a:t>
                      </a:r>
                      <a:endParaRPr kumimoji="1" lang="en-US" altLang="ja-JP" sz="500" b="0" dirty="0" smtClean="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l">
                        <a:buFont typeface="Wingdings" panose="05000000000000000000" pitchFamily="2" charset="2"/>
                        <a:buNone/>
                      </a:pPr>
                      <a:r>
                        <a:rPr kumimoji="1" lang="ja-JP" altLang="en-US" sz="500" b="0" dirty="0" smtClean="0">
                          <a:solidFill>
                            <a:schemeClr val="tx1"/>
                          </a:solidFill>
                        </a:rPr>
                        <a:t>ＥＶプラットフォームの開発</a:t>
                      </a:r>
                      <a:endParaRPr kumimoji="1" lang="en-US" altLang="ja-JP" sz="500" b="0" dirty="0" smtClean="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buFont typeface="Wingdings" panose="05000000000000000000" pitchFamily="2" charset="2"/>
                        <a:buNone/>
                      </a:pPr>
                      <a:r>
                        <a:rPr kumimoji="1" lang="ja-JP" altLang="en-US" sz="500" b="0" dirty="0" smtClean="0">
                          <a:solidFill>
                            <a:schemeClr val="tx1"/>
                          </a:solidFill>
                        </a:rPr>
                        <a:t>電気自動車らしい走行サウンド製作と先進的ＥＶプラットフォームの開発</a:t>
                      </a:r>
                      <a:endParaRPr kumimoji="1" lang="en-US" altLang="ja-JP" sz="500" b="0" dirty="0" smtClean="0">
                        <a:solidFill>
                          <a:schemeClr val="tx1"/>
                        </a:solidFill>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221855">
                <a:tc>
                  <a:txBody>
                    <a:bodyPr/>
                    <a:lstStyle/>
                    <a:p>
                      <a:pPr algn="ctr"/>
                      <a:r>
                        <a:rPr kumimoji="1" lang="ja-JP" altLang="en-US" sz="500" b="0" dirty="0" smtClean="0"/>
                        <a:t>関西大学</a:t>
                      </a:r>
                      <a:r>
                        <a:rPr kumimoji="1" lang="en-US" altLang="ja-JP" sz="500" b="0" dirty="0" smtClean="0"/>
                        <a:t/>
                      </a:r>
                      <a:br>
                        <a:rPr kumimoji="1" lang="en-US" altLang="ja-JP" sz="500" b="0" dirty="0" smtClean="0"/>
                      </a:br>
                      <a:r>
                        <a:rPr kumimoji="1" lang="ja-JP" altLang="en-US" sz="500" b="0" dirty="0" smtClean="0"/>
                        <a:t>微生物工学研究室</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ナレッジオフィス</a:t>
                      </a:r>
                      <a:endParaRPr kumimoji="1" lang="en-US" altLang="ja-JP" sz="5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アスリードのための「お餅」</a:t>
                      </a:r>
                      <a:endParaRPr kumimoji="1" lang="ja-JP" altLang="en-US" sz="500" b="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大学の研究と伝統和菓子技術の統合により、「お餅」をベースとした新しい機能性和菓子を商品化</a:t>
                      </a:r>
                      <a:endParaRPr kumimoji="1" lang="ja-JP" altLang="en-US" sz="500" b="0" dirty="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50400">
                <a:tc>
                  <a:txBody>
                    <a:bodyPr/>
                    <a:lstStyle/>
                    <a:p>
                      <a:pPr algn="ctr"/>
                      <a:r>
                        <a:rPr kumimoji="1" lang="en-US" altLang="ja-JP" sz="500" b="0" dirty="0" smtClean="0"/>
                        <a:t>XNT</a:t>
                      </a:r>
                      <a:r>
                        <a:rPr kumimoji="1" lang="ja-JP" altLang="en-US" sz="500" b="0" dirty="0" smtClean="0"/>
                        <a:t>　</a:t>
                      </a:r>
                      <a:r>
                        <a:rPr kumimoji="1" lang="en-US" altLang="ja-JP" sz="500" b="0" dirty="0" smtClean="0"/>
                        <a:t>Limited</a:t>
                      </a:r>
                      <a:endParaRPr kumimoji="1" lang="ja-JP" altLang="en-US" sz="5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サロン会員</a:t>
                      </a:r>
                      <a:endParaRPr kumimoji="1" lang="en-US" altLang="ja-JP" sz="5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500" b="0" dirty="0" smtClean="0"/>
                        <a:t>Carbon</a:t>
                      </a:r>
                      <a:r>
                        <a:rPr kumimoji="1" lang="ja-JP" altLang="en-US" sz="500" b="0" dirty="0" smtClean="0"/>
                        <a:t>　</a:t>
                      </a:r>
                      <a:r>
                        <a:rPr kumimoji="1" lang="en-US" altLang="ja-JP" sz="500" b="0" dirty="0" smtClean="0"/>
                        <a:t>Rider</a:t>
                      </a:r>
                      <a:r>
                        <a:rPr kumimoji="1" lang="ja-JP" altLang="en-US" sz="500" b="0" dirty="0" smtClean="0"/>
                        <a:t>（カーボンライダー）</a:t>
                      </a:r>
                      <a:endParaRPr kumimoji="1" lang="ja-JP" altLang="en-US" sz="500" b="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遊びながら環境について学ぶことができる</a:t>
                      </a:r>
                      <a:r>
                        <a:rPr kumimoji="1" lang="en-US" altLang="ja-JP" sz="500" b="0" dirty="0" smtClean="0"/>
                        <a:t>3D</a:t>
                      </a:r>
                      <a:r>
                        <a:rPr kumimoji="1" lang="ja-JP" altLang="en-US" sz="500" b="0" dirty="0" smtClean="0"/>
                        <a:t>体験型の環境教育ゲーム</a:t>
                      </a:r>
                      <a:endParaRPr kumimoji="1" lang="ja-JP" altLang="en-US" sz="500" b="0" dirty="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50400">
                <a:tc>
                  <a:txBody>
                    <a:bodyPr/>
                    <a:lstStyle/>
                    <a:p>
                      <a:pPr algn="ctr"/>
                      <a:r>
                        <a:rPr kumimoji="1" lang="ja-JP" altLang="en-US" sz="500" b="0" dirty="0" smtClean="0"/>
                        <a:t>グローバルダイナミクス</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サロン会員</a:t>
                      </a:r>
                      <a:endParaRPr kumimoji="1" lang="en-US" altLang="ja-JP" sz="5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「アサーボウル大福」商品化</a:t>
                      </a:r>
                      <a:endParaRPr kumimoji="1" lang="ja-JP" altLang="en-US" sz="500" b="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機能性素材セラミドを起用した健康に良い美容大福の開発</a:t>
                      </a:r>
                      <a:endParaRPr kumimoji="1" lang="ja-JP" altLang="en-US" sz="500" b="0" dirty="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50400">
                <a:tc>
                  <a:txBody>
                    <a:bodyPr/>
                    <a:lstStyle/>
                    <a:p>
                      <a:pPr algn="ctr"/>
                      <a:r>
                        <a:rPr kumimoji="1" lang="ja-JP" altLang="en-US" sz="500" b="0" dirty="0" smtClean="0"/>
                        <a:t>アレックス</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サロン会員</a:t>
                      </a:r>
                      <a:endParaRPr kumimoji="1" lang="en-US" altLang="ja-JP" sz="5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クラウドファンディングで浪曲ＮＹ公演実現</a:t>
                      </a:r>
                      <a:endParaRPr kumimoji="1" lang="ja-JP" altLang="en-US" sz="500" b="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「夢」や「目標」を持つチャレンジャーを「クラウドファンディング」によりサポート</a:t>
                      </a:r>
                      <a:endParaRPr kumimoji="1" lang="ja-JP" altLang="en-US" sz="500" b="0" dirty="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221855">
                <a:tc>
                  <a:txBody>
                    <a:bodyPr/>
                    <a:lstStyle/>
                    <a:p>
                      <a:pPr algn="ctr"/>
                      <a:r>
                        <a:rPr kumimoji="1" lang="ja-JP" altLang="en-US" sz="500" b="0" dirty="0" smtClean="0"/>
                        <a:t>メルセデス・ベンツ日本</a:t>
                      </a:r>
                      <a:r>
                        <a:rPr kumimoji="1" lang="en-US" altLang="ja-JP" sz="500" b="0" dirty="0" smtClean="0"/>
                        <a:t/>
                      </a:r>
                      <a:br>
                        <a:rPr kumimoji="1" lang="en-US" altLang="ja-JP" sz="500" b="0" dirty="0" smtClean="0"/>
                      </a:br>
                      <a:r>
                        <a:rPr kumimoji="1" lang="ja-JP" altLang="en-US" sz="500" b="0" dirty="0" smtClean="0"/>
                        <a:t>ダイキン工業</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フューチャーライフショールーム</a:t>
                      </a:r>
                      <a:endParaRPr kumimoji="1" lang="en-US" altLang="ja-JP" sz="5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コラボカー「</a:t>
                      </a:r>
                      <a:r>
                        <a:rPr kumimoji="1" lang="en-US" altLang="ja-JP" sz="500" b="0" dirty="0" err="1" smtClean="0"/>
                        <a:t>Smarpy</a:t>
                      </a:r>
                      <a:r>
                        <a:rPr kumimoji="1" lang="ja-JP" altLang="en-US" sz="500" b="0" dirty="0" smtClean="0"/>
                        <a:t>」開発</a:t>
                      </a:r>
                      <a:endParaRPr kumimoji="1" lang="ja-JP" altLang="en-US" sz="500" b="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ベンツのスマート電気自動車にダイキン工業のキャラクターを掛け合わせたコラボカー開発</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500" b="0" dirty="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221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500" b="0" dirty="0" smtClean="0"/>
                        <a:t>梅花女子大学</a:t>
                      </a:r>
                      <a:r>
                        <a:rPr kumimoji="1" lang="en-US" altLang="ja-JP" sz="500" b="0" dirty="0" smtClean="0"/>
                        <a:t/>
                      </a:r>
                      <a:br>
                        <a:rPr kumimoji="1" lang="en-US" altLang="ja-JP" sz="500" b="0" dirty="0" smtClean="0"/>
                      </a:br>
                      <a:r>
                        <a:rPr kumimoji="1" lang="ja-JP" altLang="en-US" sz="500" b="0" dirty="0" smtClean="0"/>
                        <a:t>凸版印刷</a:t>
                      </a:r>
                    </a:p>
                    <a:p>
                      <a:pPr algn="ctr"/>
                      <a:endParaRPr kumimoji="1" lang="ja-JP" altLang="en-US" sz="5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500" b="0" dirty="0" smtClean="0">
                          <a:solidFill>
                            <a:schemeClr val="tx1"/>
                          </a:solidFill>
                        </a:rPr>
                        <a:t>The</a:t>
                      </a:r>
                      <a:r>
                        <a:rPr kumimoji="1" lang="ja-JP" altLang="en-US" sz="500" b="0" dirty="0" smtClean="0">
                          <a:solidFill>
                            <a:schemeClr val="tx1"/>
                          </a:solidFill>
                        </a:rPr>
                        <a:t>　</a:t>
                      </a:r>
                      <a:r>
                        <a:rPr kumimoji="1" lang="en-US" altLang="ja-JP" sz="500" b="0" dirty="0" smtClean="0">
                          <a:solidFill>
                            <a:schemeClr val="tx1"/>
                          </a:solidFill>
                        </a:rPr>
                        <a:t>Lab</a:t>
                      </a:r>
                      <a:r>
                        <a:rPr kumimoji="1" lang="ja-JP" altLang="en-US" sz="500" b="0" dirty="0" err="1" smtClean="0">
                          <a:solidFill>
                            <a:schemeClr val="tx1"/>
                          </a:solidFill>
                        </a:rPr>
                        <a:t>．</a:t>
                      </a:r>
                      <a:endParaRPr kumimoji="1" lang="en-US" altLang="ja-JP" sz="5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5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イギリス古文書「しかけ絵本」デジタルアーカイブ</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500" b="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梅花女子大学が所有する貴重本「しかけ絵本」を凸版印刷の技術でデジタルアーカイブ化</a:t>
                      </a:r>
                      <a:endParaRPr kumimoji="1" lang="ja-JP" altLang="en-US" sz="500" b="0" dirty="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221855">
                <a:tc>
                  <a:txBody>
                    <a:bodyPr/>
                    <a:lstStyle/>
                    <a:p>
                      <a:pPr algn="ctr"/>
                      <a:r>
                        <a:rPr kumimoji="1" lang="ja-JP" altLang="en-US" sz="500" b="0" dirty="0" smtClean="0"/>
                        <a:t>情報通信研究機構（</a:t>
                      </a:r>
                      <a:r>
                        <a:rPr kumimoji="1" lang="en-US" altLang="ja-JP" sz="500" b="0" dirty="0" smtClean="0"/>
                        <a:t>NICT)</a:t>
                      </a:r>
                      <a:endParaRPr kumimoji="1" lang="ja-JP" altLang="en-US" sz="5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500" b="0" dirty="0" smtClean="0">
                          <a:solidFill>
                            <a:schemeClr val="tx1"/>
                          </a:solidFill>
                        </a:rPr>
                        <a:t>The</a:t>
                      </a:r>
                      <a:r>
                        <a:rPr kumimoji="1" lang="ja-JP" altLang="en-US" sz="500" b="0" dirty="0" smtClean="0">
                          <a:solidFill>
                            <a:schemeClr val="tx1"/>
                          </a:solidFill>
                        </a:rPr>
                        <a:t>　</a:t>
                      </a:r>
                      <a:r>
                        <a:rPr kumimoji="1" lang="en-US" altLang="ja-JP" sz="500" b="0" dirty="0" smtClean="0">
                          <a:solidFill>
                            <a:schemeClr val="tx1"/>
                          </a:solidFill>
                        </a:rPr>
                        <a:t>Lab</a:t>
                      </a:r>
                      <a:r>
                        <a:rPr kumimoji="1" lang="ja-JP" altLang="en-US" sz="500" b="0" dirty="0" err="1" smtClean="0">
                          <a:solidFill>
                            <a:schemeClr val="tx1"/>
                          </a:solidFill>
                        </a:rPr>
                        <a:t>．</a:t>
                      </a:r>
                      <a:endParaRPr kumimoji="1" lang="en-US" altLang="ja-JP" sz="5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5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文化財の３Ｄ映像化</a:t>
                      </a:r>
                      <a:endParaRPr kumimoji="1" lang="ja-JP" altLang="en-US" sz="500" b="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500" b="0" dirty="0" smtClean="0"/>
                        <a:t>奈良・海龍王寺の十一面観音菩薩立像を３Ｄ映像化し、世界最大の裸眼視聴が可能なディスプレイで公開</a:t>
                      </a:r>
                      <a:endParaRPr kumimoji="1" lang="ja-JP" altLang="en-US" sz="500" b="0" dirty="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4116658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cxnSp>
        <p:nvCxnSpPr>
          <p:cNvPr id="36" name="直線コネクタ 35"/>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6" name="正方形/長方形 45"/>
          <p:cNvSpPr/>
          <p:nvPr/>
        </p:nvSpPr>
        <p:spPr>
          <a:xfrm>
            <a:off x="320702" y="478332"/>
            <a:ext cx="8111826" cy="307777"/>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都市型ライフスタイル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実現</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地域で活躍するなら大阪！</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20703" y="817200"/>
            <a:ext cx="8460940" cy="738664"/>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では、「民」の力を中心に発展を遂げてきた歴史があります。また、地域を愛する気持ちも強く、人と人とのつながりも広く、深い地域です。現在でも、住民主体の地域に根差した活動がさまざまな場所で行われています。あわせて、住み慣れた地域で生涯にわたっていきいきと活躍できる環境づくりも進んで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95535" y="1628800"/>
            <a:ext cx="4131453" cy="487932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t"/>
          <a:lstStyle/>
          <a:p>
            <a:pPr lvl="0"/>
            <a:r>
              <a:rPr lang="ja-JP" altLang="en-US" sz="1400" b="1" dirty="0">
                <a:solidFill>
                  <a:schemeClr val="tx1"/>
                </a:solidFill>
              </a:rPr>
              <a:t>地域に根差して活躍するなら大阪！</a:t>
            </a:r>
            <a:endParaRPr lang="en-US" altLang="ja-JP" sz="1200" b="1" dirty="0">
              <a:solidFill>
                <a:schemeClr val="tx1"/>
              </a:solidFill>
            </a:endParaRPr>
          </a:p>
          <a:p>
            <a:pPr lvl="0"/>
            <a:r>
              <a:rPr lang="en-US" altLang="ja-JP" sz="1200" dirty="0">
                <a:solidFill>
                  <a:schemeClr val="tx1"/>
                </a:solidFill>
              </a:rPr>
              <a:t>【</a:t>
            </a:r>
            <a:r>
              <a:rPr lang="ja-JP" altLang="en-US" sz="1200" dirty="0">
                <a:solidFill>
                  <a:schemeClr val="tx1"/>
                </a:solidFill>
              </a:rPr>
              <a:t>こんなあなたに</a:t>
            </a:r>
            <a:r>
              <a:rPr lang="en-US" altLang="ja-JP" sz="1200" dirty="0">
                <a:solidFill>
                  <a:schemeClr val="tx1"/>
                </a:solidFill>
              </a:rPr>
              <a:t>】</a:t>
            </a:r>
            <a:r>
              <a:rPr lang="ja-JP" altLang="en-US" sz="1200" dirty="0">
                <a:solidFill>
                  <a:schemeClr val="tx1"/>
                </a:solidFill>
              </a:rPr>
              <a:t>社会課題を解決したい方、自分らしく働きたい方</a:t>
            </a:r>
            <a:endParaRPr lang="en-US" altLang="ja-JP" sz="1200" dirty="0">
              <a:solidFill>
                <a:schemeClr val="tx1"/>
              </a:solidFill>
            </a:endParaRPr>
          </a:p>
          <a:p>
            <a:pPr lvl="0"/>
            <a:endParaRPr lang="en-US" altLang="ja-JP" sz="1200" dirty="0">
              <a:solidFill>
                <a:schemeClr val="tx1"/>
              </a:solidFill>
            </a:endParaRPr>
          </a:p>
          <a:p>
            <a:pPr lvl="0"/>
            <a:r>
              <a:rPr lang="ja-JP" altLang="en-US" sz="1200" dirty="0">
                <a:solidFill>
                  <a:schemeClr val="tx1"/>
                </a:solidFill>
              </a:rPr>
              <a:t>　課題先進地域・大阪は、「大阪を変える</a:t>
            </a:r>
            <a:r>
              <a:rPr lang="en-US" altLang="ja-JP" sz="1200" dirty="0">
                <a:solidFill>
                  <a:schemeClr val="tx1"/>
                </a:solidFill>
              </a:rPr>
              <a:t>100</a:t>
            </a:r>
            <a:r>
              <a:rPr lang="ja-JP" altLang="en-US" sz="1200" dirty="0">
                <a:solidFill>
                  <a:schemeClr val="tx1"/>
                </a:solidFill>
              </a:rPr>
              <a:t>人会議」など、社会課題の解決を目指すソーシャルベンチャーの一大集積地となっています。プレイヤーとしてのソーシャルベンチャーだけでなく、それを受け入れる社会風土、支援団体などがそろっています。</a:t>
            </a:r>
            <a:endParaRPr lang="en-US" altLang="ja-JP" sz="1200" dirty="0">
              <a:solidFill>
                <a:schemeClr val="tx1"/>
              </a:solidFill>
            </a:endParaRPr>
          </a:p>
          <a:p>
            <a:pPr lvl="0"/>
            <a:r>
              <a:rPr lang="ja-JP" altLang="en-US" sz="1200" dirty="0">
                <a:solidFill>
                  <a:schemeClr val="tx1"/>
                </a:solidFill>
              </a:rPr>
              <a:t>　大阪では、地域とつながりを持ちながら、地域に貢献したり、組織や形に捉われずに活躍することができます。</a:t>
            </a:r>
            <a:endParaRPr lang="en-US" altLang="ja-JP" sz="1200" dirty="0">
              <a:solidFill>
                <a:schemeClr val="tx1"/>
              </a:solidFill>
            </a:endParaRPr>
          </a:p>
          <a:p>
            <a:endParaRPr kumimoji="1" lang="ja-JP" altLang="en-US" sz="1200" dirty="0">
              <a:solidFill>
                <a:schemeClr val="tx1"/>
              </a:solidFill>
            </a:endParaRPr>
          </a:p>
        </p:txBody>
      </p:sp>
      <p:sp>
        <p:nvSpPr>
          <p:cNvPr id="18" name="正方形/長方形 17"/>
          <p:cNvSpPr/>
          <p:nvPr/>
        </p:nvSpPr>
        <p:spPr>
          <a:xfrm>
            <a:off x="552984" y="3429000"/>
            <a:ext cx="3833350" cy="288032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r>
              <a:rPr kumimoji="1" lang="ja-JP" altLang="en-US" sz="1200" b="1" u="sng" dirty="0" smtClean="0"/>
              <a:t>大阪を変える</a:t>
            </a:r>
            <a:r>
              <a:rPr kumimoji="1" lang="en-US" altLang="ja-JP" sz="1200" b="1" u="sng" dirty="0" smtClean="0"/>
              <a:t>100</a:t>
            </a:r>
            <a:r>
              <a:rPr kumimoji="1" lang="ja-JP" altLang="en-US" sz="1200" b="1" u="sng" dirty="0" smtClean="0"/>
              <a:t>人会議</a:t>
            </a:r>
            <a:endParaRPr lang="en-US" altLang="ja-JP" sz="1200" b="1" u="sng" dirty="0"/>
          </a:p>
          <a:p>
            <a:r>
              <a:rPr lang="ja-JP" altLang="en-US" sz="1200" dirty="0"/>
              <a:t>大阪におけるさまざまな社会課題解決に向かう社会的事業者自らが組織し、行政や企業・地縁組織などと有機的な協働を深めるためのプラットホームを目指し、より良き市民社会形成に寄与していこうとする</a:t>
            </a:r>
            <a:r>
              <a:rPr lang="ja-JP" altLang="en-US" sz="1200" dirty="0" smtClean="0"/>
              <a:t>団体</a:t>
            </a:r>
            <a:endParaRPr kumimoji="1" lang="ja-JP" altLang="en-US" sz="1200" dirty="0" smtClean="0"/>
          </a:p>
        </p:txBody>
      </p:sp>
      <p:pic>
        <p:nvPicPr>
          <p:cNvPr id="5122" name="Picture 2" descr="C:\Users\2030205\Desktop\n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04" y="4581128"/>
            <a:ext cx="182233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2030205\Desktop\n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470" y="4581128"/>
            <a:ext cx="1822335" cy="136815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588710" y="6049888"/>
            <a:ext cx="2274982" cy="230832"/>
          </a:xfrm>
          <a:prstGeom prst="rect">
            <a:avLst/>
          </a:prstGeom>
        </p:spPr>
        <p:txBody>
          <a:bodyPr wrap="none">
            <a:spAutoFit/>
          </a:bodyPr>
          <a:lstStyle/>
          <a:p>
            <a:r>
              <a:rPr lang="ja-JP" altLang="en-US" sz="900" dirty="0"/>
              <a:t>出典</a:t>
            </a:r>
            <a:r>
              <a:rPr lang="ja-JP" altLang="en-US" sz="900" dirty="0" smtClean="0"/>
              <a:t>：大阪を変える</a:t>
            </a:r>
            <a:r>
              <a:rPr lang="en-US" altLang="ja-JP" sz="900" dirty="0" smtClean="0"/>
              <a:t>100</a:t>
            </a:r>
            <a:r>
              <a:rPr lang="ja-JP" altLang="en-US" sz="900" dirty="0" smtClean="0"/>
              <a:t>人会議ホームページ</a:t>
            </a:r>
            <a:endParaRPr lang="en-US" altLang="ja-JP" sz="900" dirty="0" smtClean="0"/>
          </a:p>
        </p:txBody>
      </p:sp>
      <p:sp>
        <p:nvSpPr>
          <p:cNvPr id="19" name="正方形/長方形 18"/>
          <p:cNvSpPr/>
          <p:nvPr/>
        </p:nvSpPr>
        <p:spPr>
          <a:xfrm>
            <a:off x="4688113" y="1628801"/>
            <a:ext cx="4131453" cy="487932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t"/>
          <a:lstStyle/>
          <a:p>
            <a:r>
              <a:rPr kumimoji="1" lang="ja-JP" altLang="en-US" sz="1400" b="1" dirty="0" smtClean="0">
                <a:solidFill>
                  <a:schemeClr val="tx1"/>
                </a:solidFill>
              </a:rPr>
              <a:t>アクティブなシニアライフを送るなら大阪！</a:t>
            </a:r>
            <a:endParaRPr kumimoji="1" lang="en-US" altLang="ja-JP" sz="1400" b="1" dirty="0" smtClean="0">
              <a:solidFill>
                <a:schemeClr val="tx1"/>
              </a:solidFill>
            </a:endParaRPr>
          </a:p>
          <a:p>
            <a:r>
              <a:rPr lang="en-US" altLang="ja-JP" sz="1200" dirty="0" smtClean="0">
                <a:solidFill>
                  <a:schemeClr val="tx1"/>
                </a:solidFill>
              </a:rPr>
              <a:t>【</a:t>
            </a:r>
            <a:r>
              <a:rPr lang="ja-JP" altLang="en-US" sz="1200" dirty="0" smtClean="0">
                <a:solidFill>
                  <a:schemeClr val="tx1"/>
                </a:solidFill>
              </a:rPr>
              <a:t>こんなあなたに</a:t>
            </a:r>
            <a:r>
              <a:rPr lang="en-US" altLang="ja-JP" sz="1200" dirty="0" smtClean="0">
                <a:solidFill>
                  <a:schemeClr val="tx1"/>
                </a:solidFill>
              </a:rPr>
              <a:t>】50</a:t>
            </a:r>
            <a:r>
              <a:rPr lang="ja-JP" altLang="en-US" sz="1200" dirty="0" smtClean="0">
                <a:solidFill>
                  <a:schemeClr val="tx1"/>
                </a:solidFill>
              </a:rPr>
              <a:t>～</a:t>
            </a:r>
            <a:r>
              <a:rPr lang="en-US" altLang="ja-JP" sz="1200" dirty="0" smtClean="0">
                <a:solidFill>
                  <a:schemeClr val="tx1"/>
                </a:solidFill>
              </a:rPr>
              <a:t>60</a:t>
            </a:r>
            <a:r>
              <a:rPr lang="ja-JP" altLang="en-US" sz="1200" dirty="0" smtClean="0">
                <a:solidFill>
                  <a:schemeClr val="tx1"/>
                </a:solidFill>
              </a:rPr>
              <a:t>代</a:t>
            </a:r>
            <a:endParaRPr lang="en-US" altLang="ja-JP" sz="1200" dirty="0" smtClean="0">
              <a:solidFill>
                <a:schemeClr val="tx1"/>
              </a:solidFill>
            </a:endParaRPr>
          </a:p>
          <a:p>
            <a:endParaRPr lang="en-US" altLang="ja-JP" sz="1200" dirty="0" smtClean="0">
              <a:solidFill>
                <a:schemeClr val="tx1"/>
              </a:solidFill>
            </a:endParaRPr>
          </a:p>
          <a:p>
            <a:r>
              <a:rPr lang="ja-JP" altLang="en-US" sz="1200" dirty="0" smtClean="0">
                <a:solidFill>
                  <a:schemeClr val="tx1"/>
                </a:solidFill>
              </a:rPr>
              <a:t>　大阪では、都心部</a:t>
            </a:r>
            <a:r>
              <a:rPr lang="ja-JP" altLang="en-US" sz="1200" dirty="0">
                <a:solidFill>
                  <a:schemeClr val="tx1"/>
                </a:solidFill>
              </a:rPr>
              <a:t>・</a:t>
            </a:r>
            <a:r>
              <a:rPr lang="ja-JP" altLang="en-US" sz="1200" dirty="0" smtClean="0">
                <a:solidFill>
                  <a:schemeClr val="tx1"/>
                </a:solidFill>
              </a:rPr>
              <a:t>郊外部の先行モデル地域で「スマートエイジング・シティ」の取り組みが進められており、アクティブ</a:t>
            </a:r>
            <a:r>
              <a:rPr lang="ja-JP" altLang="en-US" sz="1200" dirty="0">
                <a:solidFill>
                  <a:schemeClr val="tx1"/>
                </a:solidFill>
              </a:rPr>
              <a:t>なシニアライフ</a:t>
            </a:r>
            <a:r>
              <a:rPr lang="ja-JP" altLang="en-US" sz="1200" dirty="0" smtClean="0">
                <a:solidFill>
                  <a:schemeClr val="tx1"/>
                </a:solidFill>
              </a:rPr>
              <a:t>から将来的</a:t>
            </a:r>
            <a:r>
              <a:rPr lang="ja-JP" altLang="en-US" sz="1200" dirty="0">
                <a:solidFill>
                  <a:schemeClr val="tx1"/>
                </a:solidFill>
              </a:rPr>
              <a:t>に万一介護が必要になったときのサポートまで、シームレスに移行することが可能です</a:t>
            </a:r>
            <a:r>
              <a:rPr lang="ja-JP" altLang="en-US" sz="1200" dirty="0" smtClean="0">
                <a:solidFill>
                  <a:schemeClr val="tx1"/>
                </a:solidFill>
              </a:rPr>
              <a:t>。シニア</a:t>
            </a:r>
            <a:r>
              <a:rPr lang="ja-JP" altLang="en-US" sz="1200" dirty="0">
                <a:solidFill>
                  <a:schemeClr val="tx1"/>
                </a:solidFill>
              </a:rPr>
              <a:t>が</a:t>
            </a:r>
            <a:r>
              <a:rPr lang="ja-JP" altLang="en-US" sz="1200" dirty="0" smtClean="0">
                <a:solidFill>
                  <a:schemeClr val="tx1"/>
                </a:solidFill>
              </a:rPr>
              <a:t>暮らしやすいまちづくりは、子育て世代や若者など多様な世代が暮らしやすいまちづくりにもつながります。</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快適</a:t>
            </a:r>
            <a:r>
              <a:rPr lang="ja-JP" altLang="en-US" sz="1200" dirty="0">
                <a:solidFill>
                  <a:schemeClr val="tx1"/>
                </a:solidFill>
              </a:rPr>
              <a:t>な都市型ライフスタイルを</a:t>
            </a:r>
            <a:r>
              <a:rPr lang="ja-JP" altLang="en-US" sz="1200" dirty="0" smtClean="0">
                <a:solidFill>
                  <a:schemeClr val="tx1"/>
                </a:solidFill>
              </a:rPr>
              <a:t>送りながら、これ</a:t>
            </a:r>
            <a:r>
              <a:rPr lang="ja-JP" altLang="en-US" sz="1200" dirty="0">
                <a:solidFill>
                  <a:schemeClr val="tx1"/>
                </a:solidFill>
              </a:rPr>
              <a:t>までの経験を</a:t>
            </a:r>
            <a:r>
              <a:rPr lang="ja-JP" altLang="en-US" sz="1200" dirty="0" smtClean="0">
                <a:solidFill>
                  <a:schemeClr val="tx1"/>
                </a:solidFill>
              </a:rPr>
              <a:t>活かしてプロフェッショナル人材と</a:t>
            </a:r>
            <a:r>
              <a:rPr lang="ja-JP" altLang="en-US" sz="1200" dirty="0">
                <a:solidFill>
                  <a:schemeClr val="tx1"/>
                </a:solidFill>
              </a:rPr>
              <a:t>して</a:t>
            </a:r>
            <a:r>
              <a:rPr lang="ja-JP" altLang="en-US" sz="1200" dirty="0" smtClean="0">
                <a:solidFill>
                  <a:schemeClr val="tx1"/>
                </a:solidFill>
              </a:rPr>
              <a:t>活躍することができます。</a:t>
            </a:r>
            <a:endParaRPr lang="en-US" altLang="ja-JP" sz="1200" dirty="0" smtClean="0">
              <a:solidFill>
                <a:schemeClr val="tx1"/>
              </a:solidFill>
            </a:endParaRPr>
          </a:p>
          <a:p>
            <a:r>
              <a:rPr lang="ja-JP" altLang="en-US" sz="1200" dirty="0">
                <a:solidFill>
                  <a:schemeClr val="tx1"/>
                </a:solidFill>
              </a:rPr>
              <a:t>　</a:t>
            </a:r>
            <a:endParaRPr lang="en-US" altLang="ja-JP" sz="1200" dirty="0" smtClean="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endParaRPr lang="en-US" altLang="ja-JP" sz="1200" dirty="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p:txBody>
      </p:sp>
      <p:graphicFrame>
        <p:nvGraphicFramePr>
          <p:cNvPr id="23" name="表 22"/>
          <p:cNvGraphicFramePr>
            <a:graphicFrameLocks noGrp="1"/>
          </p:cNvGraphicFramePr>
          <p:nvPr>
            <p:extLst>
              <p:ext uri="{D42A27DB-BD31-4B8C-83A1-F6EECF244321}">
                <p14:modId xmlns:p14="http://schemas.microsoft.com/office/powerpoint/2010/main" val="1085200154"/>
              </p:ext>
            </p:extLst>
          </p:nvPr>
        </p:nvGraphicFramePr>
        <p:xfrm>
          <a:off x="4723446" y="4206200"/>
          <a:ext cx="4068451" cy="2103120"/>
        </p:xfrm>
        <a:graphic>
          <a:graphicData uri="http://schemas.openxmlformats.org/drawingml/2006/table">
            <a:tbl>
              <a:tblPr firstRow="1" bandRow="1">
                <a:tableStyleId>{5C22544A-7EE6-4342-B048-85BDC9FD1C3A}</a:tableStyleId>
              </a:tblPr>
              <a:tblGrid>
                <a:gridCol w="1036015"/>
                <a:gridCol w="3032436"/>
              </a:tblGrid>
              <a:tr h="180638">
                <a:tc>
                  <a:txBody>
                    <a:bodyPr/>
                    <a:lstStyle/>
                    <a:p>
                      <a:pPr algn="ctr"/>
                      <a:r>
                        <a:rPr kumimoji="1" lang="ja-JP" altLang="en-US" sz="1000" b="0" dirty="0" smtClean="0">
                          <a:solidFill>
                            <a:schemeClr val="tx1"/>
                          </a:solidFill>
                        </a:rPr>
                        <a:t>大阪市</a:t>
                      </a:r>
                      <a:endParaRPr kumimoji="1" lang="en-US" altLang="ja-JP" sz="1000" b="0" dirty="0" smtClean="0">
                        <a:solidFill>
                          <a:schemeClr val="tx1"/>
                        </a:solidFill>
                      </a:endParaRPr>
                    </a:p>
                    <a:p>
                      <a:pPr algn="ctr"/>
                      <a:r>
                        <a:rPr kumimoji="1" lang="ja-JP" altLang="en-US" sz="1000" b="0" dirty="0" smtClean="0">
                          <a:solidFill>
                            <a:schemeClr val="tx1"/>
                          </a:solidFill>
                        </a:rPr>
                        <a:t>東淀川区</a:t>
                      </a:r>
                      <a:endParaRPr kumimoji="1" lang="en-US" altLang="ja-JP" sz="1000" b="0" dirty="0" smtClean="0">
                        <a:solidFill>
                          <a:schemeClr val="tx1"/>
                        </a:solidFill>
                      </a:endParaRPr>
                    </a:p>
                    <a:p>
                      <a:pPr algn="ctr"/>
                      <a:r>
                        <a:rPr kumimoji="1" lang="ja-JP" altLang="en-US" sz="1000" b="0" dirty="0" smtClean="0">
                          <a:solidFill>
                            <a:schemeClr val="tx1"/>
                          </a:solidFill>
                        </a:rPr>
                        <a:t>（都心部）</a:t>
                      </a:r>
                      <a:endParaRPr kumimoji="1" lang="ja-JP" altLang="en-US" sz="1000"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indent="-171450">
                        <a:buFont typeface="Wingdings" panose="05000000000000000000" pitchFamily="2" charset="2"/>
                        <a:buChar char="l"/>
                      </a:pPr>
                      <a:r>
                        <a:rPr kumimoji="1" lang="ja-JP" altLang="en-US" sz="1000" b="0" dirty="0" smtClean="0">
                          <a:solidFill>
                            <a:schemeClr val="tx1"/>
                          </a:solidFill>
                        </a:rPr>
                        <a:t>地域包括ケアシステムの実現をめざし、医療と介護のまちづくりのための株式会社を中心に経済合理性を確保し、持続可能な社会システムを目指す</a:t>
                      </a:r>
                      <a:endParaRPr kumimoji="1" lang="en-US" altLang="ja-JP" sz="1000" b="0" dirty="0" smtClean="0">
                        <a:solidFill>
                          <a:schemeClr val="tx1"/>
                        </a:solidFill>
                      </a:endParaRPr>
                    </a:p>
                    <a:p>
                      <a:pPr marL="171450" indent="-171450">
                        <a:buFont typeface="Wingdings" panose="05000000000000000000" pitchFamily="2" charset="2"/>
                        <a:buChar char="l"/>
                      </a:pPr>
                      <a:r>
                        <a:rPr kumimoji="1" lang="ja-JP" altLang="en-US" sz="1000" b="0" dirty="0" smtClean="0">
                          <a:solidFill>
                            <a:schemeClr val="tx1"/>
                          </a:solidFill>
                        </a:rPr>
                        <a:t>住民参加で生涯にわたって活躍できる社会モデルを構築</a:t>
                      </a:r>
                      <a:endParaRPr kumimoji="1" lang="en-US" altLang="ja-JP" sz="1000" b="0" dirty="0" smtClean="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0">
                <a:tc>
                  <a:txBody>
                    <a:bodyPr/>
                    <a:lstStyle/>
                    <a:p>
                      <a:pPr algn="ctr"/>
                      <a:r>
                        <a:rPr kumimoji="1" lang="ja-JP" altLang="en-US" sz="1000" b="0" dirty="0" smtClean="0">
                          <a:solidFill>
                            <a:schemeClr val="tx1"/>
                          </a:solidFill>
                        </a:rPr>
                        <a:t>大阪市</a:t>
                      </a:r>
                      <a:endParaRPr kumimoji="1" lang="en-US" altLang="ja-JP" sz="1000" b="0" dirty="0" smtClean="0">
                        <a:solidFill>
                          <a:schemeClr val="tx1"/>
                        </a:solidFill>
                      </a:endParaRPr>
                    </a:p>
                    <a:p>
                      <a:pPr algn="ctr"/>
                      <a:r>
                        <a:rPr kumimoji="1" lang="ja-JP" altLang="en-US" sz="1000" b="0" dirty="0" smtClean="0">
                          <a:solidFill>
                            <a:schemeClr val="tx1"/>
                          </a:solidFill>
                        </a:rPr>
                        <a:t>城東区・東成区</a:t>
                      </a:r>
                      <a:endParaRPr kumimoji="1" lang="en-US" altLang="ja-JP" sz="1000" b="0" dirty="0" smtClean="0">
                        <a:solidFill>
                          <a:schemeClr val="tx1"/>
                        </a:solidFill>
                      </a:endParaRPr>
                    </a:p>
                    <a:p>
                      <a:pPr algn="ctr"/>
                      <a:r>
                        <a:rPr kumimoji="1" lang="ja-JP" altLang="en-US" sz="1000" b="0" dirty="0" smtClean="0">
                          <a:solidFill>
                            <a:schemeClr val="tx1"/>
                          </a:solidFill>
                        </a:rPr>
                        <a:t>（都心部）</a:t>
                      </a:r>
                      <a:endParaRPr kumimoji="1" lang="ja-JP" altLang="en-US" sz="1000" b="0" dirty="0">
                        <a:solidFill>
                          <a:schemeClr val="tx1"/>
                        </a:solidFill>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indent="-171450">
                        <a:buFont typeface="Wingdings" panose="05000000000000000000" pitchFamily="2" charset="2"/>
                        <a:buChar char="l"/>
                      </a:pPr>
                      <a:r>
                        <a:rPr kumimoji="1" lang="en-US" altLang="ja-JP" sz="1000" b="0" dirty="0" smtClean="0">
                          <a:solidFill>
                            <a:schemeClr val="tx1"/>
                          </a:solidFill>
                        </a:rPr>
                        <a:t>UR</a:t>
                      </a:r>
                      <a:r>
                        <a:rPr kumimoji="1" lang="ja-JP" altLang="en-US" sz="1000" b="0" dirty="0" smtClean="0">
                          <a:solidFill>
                            <a:schemeClr val="tx1"/>
                          </a:solidFill>
                        </a:rPr>
                        <a:t>の集合住宅を活用</a:t>
                      </a:r>
                      <a:endParaRPr kumimoji="1" lang="en-US" altLang="ja-JP" sz="1000" b="0" dirty="0" smtClean="0">
                        <a:solidFill>
                          <a:schemeClr val="tx1"/>
                        </a:solidFill>
                      </a:endParaRPr>
                    </a:p>
                    <a:p>
                      <a:pPr marL="171450" indent="-171450">
                        <a:buFont typeface="Wingdings" panose="05000000000000000000" pitchFamily="2" charset="2"/>
                        <a:buChar char="l"/>
                      </a:pPr>
                      <a:r>
                        <a:rPr kumimoji="1" lang="ja-JP" altLang="en-US" sz="1000" b="0" dirty="0" smtClean="0">
                          <a:solidFill>
                            <a:schemeClr val="tx1"/>
                          </a:solidFill>
                        </a:rPr>
                        <a:t>早期介入・支援のためのネットワークを構築し、健康で安心して暮らせる環境づくり</a:t>
                      </a:r>
                      <a:endParaRPr kumimoji="1" lang="ja-JP" altLang="en-US" sz="10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35473">
                <a:tc>
                  <a:txBody>
                    <a:bodyPr/>
                    <a:lstStyle/>
                    <a:p>
                      <a:pPr algn="ctr"/>
                      <a:r>
                        <a:rPr kumimoji="1" lang="ja-JP" altLang="en-US" sz="1000" b="0" dirty="0" smtClean="0">
                          <a:solidFill>
                            <a:schemeClr val="tx1"/>
                          </a:solidFill>
                        </a:rPr>
                        <a:t>河内長野市</a:t>
                      </a:r>
                      <a:endParaRPr kumimoji="1" lang="en-US" altLang="ja-JP" sz="1000" b="0" dirty="0" smtClean="0">
                        <a:solidFill>
                          <a:schemeClr val="tx1"/>
                        </a:solidFill>
                      </a:endParaRPr>
                    </a:p>
                    <a:p>
                      <a:pPr algn="ctr"/>
                      <a:r>
                        <a:rPr kumimoji="1" lang="ja-JP" altLang="en-US" sz="1000" b="0" dirty="0" smtClean="0">
                          <a:solidFill>
                            <a:schemeClr val="tx1"/>
                          </a:solidFill>
                        </a:rPr>
                        <a:t>南花台</a:t>
                      </a:r>
                      <a:endParaRPr kumimoji="1" lang="en-US" altLang="ja-JP" sz="1000" b="0" dirty="0" smtClean="0">
                        <a:solidFill>
                          <a:schemeClr val="tx1"/>
                        </a:solidFill>
                      </a:endParaRPr>
                    </a:p>
                    <a:p>
                      <a:pPr algn="ctr"/>
                      <a:r>
                        <a:rPr kumimoji="1" lang="ja-JP" altLang="en-US" sz="1000" b="0" dirty="0" smtClean="0">
                          <a:solidFill>
                            <a:schemeClr val="tx1"/>
                          </a:solidFill>
                        </a:rPr>
                        <a:t>（郊外部）</a:t>
                      </a:r>
                      <a:endParaRPr kumimoji="1" lang="ja-JP" altLang="en-US" sz="1000"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dirty="0" smtClean="0">
                          <a:solidFill>
                            <a:schemeClr val="tx1"/>
                          </a:solidFill>
                        </a:rPr>
                        <a:t>ニュータウン地区において団地再生のまちづくりを展開</a:t>
                      </a:r>
                      <a:endParaRPr kumimoji="1" lang="en-US" altLang="ja-JP" sz="1000" b="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dirty="0" smtClean="0">
                          <a:solidFill>
                            <a:schemeClr val="tx1"/>
                          </a:solidFill>
                        </a:rPr>
                        <a:t>企業や病院と連携した健康仲間づくりを実施</a:t>
                      </a:r>
                      <a:endParaRPr kumimoji="1" lang="en-US" altLang="ja-JP" sz="1000" b="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dirty="0" smtClean="0">
                          <a:solidFill>
                            <a:schemeClr val="tx1"/>
                          </a:solidFill>
                        </a:rPr>
                        <a:t>生涯にわたって安心して暮らし続けられるまちづくりを目指す</a:t>
                      </a:r>
                      <a:endParaRPr kumimoji="1" lang="en-US" altLang="ja-JP" sz="1000" b="0" dirty="0" smtClean="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24" name="正方形/長方形 23"/>
          <p:cNvSpPr/>
          <p:nvPr/>
        </p:nvSpPr>
        <p:spPr>
          <a:xfrm>
            <a:off x="5161899" y="3791312"/>
            <a:ext cx="3183885" cy="400110"/>
          </a:xfrm>
          <a:prstGeom prst="rect">
            <a:avLst/>
          </a:prstGeom>
        </p:spPr>
        <p:txBody>
          <a:bodyPr wrap="none">
            <a:spAutoFit/>
          </a:bodyPr>
          <a:lstStyle/>
          <a:p>
            <a:pPr algn="ctr"/>
            <a:r>
              <a:rPr lang="ja-JP" altLang="en-US" sz="1000" dirty="0" smtClean="0"/>
              <a:t>スマートエイジング・シティ先行モデル地域における取り組み</a:t>
            </a:r>
            <a:endParaRPr lang="en-US" altLang="ja-JP" sz="1000" dirty="0" smtClean="0"/>
          </a:p>
          <a:p>
            <a:pPr algn="ctr"/>
            <a:r>
              <a:rPr lang="ja-JP" altLang="en-US" sz="1000" dirty="0" smtClean="0"/>
              <a:t>（</a:t>
            </a:r>
            <a:r>
              <a:rPr lang="en-US" altLang="ja-JP" sz="1000" dirty="0" smtClean="0"/>
              <a:t>※</a:t>
            </a:r>
            <a:r>
              <a:rPr lang="ja-JP" altLang="en-US" sz="1000" dirty="0" smtClean="0"/>
              <a:t>具体的事業が開始されている主な地域例）</a:t>
            </a:r>
            <a:endParaRPr lang="ja-JP" altLang="en-US" sz="1000"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26</a:t>
            </a:fld>
            <a:endParaRPr lang="ja-JP" altLang="en-US" dirty="0">
              <a:solidFill>
                <a:prstClr val="black"/>
              </a:solidFill>
            </a:endParaRPr>
          </a:p>
        </p:txBody>
      </p:sp>
    </p:spTree>
    <p:extLst>
      <p:ext uri="{BB962C8B-B14F-4D97-AF65-F5344CB8AC3E}">
        <p14:creationId xmlns:p14="http://schemas.microsoft.com/office/powerpoint/2010/main" val="424064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98"/>
          <p:cNvSpPr>
            <a:spLocks noChangeArrowheads="1"/>
          </p:cNvSpPr>
          <p:nvPr/>
        </p:nvSpPr>
        <p:spPr bwMode="auto">
          <a:xfrm>
            <a:off x="2389251" y="4734024"/>
            <a:ext cx="1746097" cy="1104614"/>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ja-JP" altLang="en-US">
              <a:solidFill>
                <a:prstClr val="black"/>
              </a:solidFill>
            </a:endParaRPr>
          </a:p>
        </p:txBody>
      </p:sp>
      <p:grpSp>
        <p:nvGrpSpPr>
          <p:cNvPr id="28" name="Group 5"/>
          <p:cNvGrpSpPr>
            <a:grpSpLocks noChangeAspect="1"/>
          </p:cNvGrpSpPr>
          <p:nvPr/>
        </p:nvGrpSpPr>
        <p:grpSpPr bwMode="auto">
          <a:xfrm>
            <a:off x="575468" y="3503535"/>
            <a:ext cx="8245005" cy="2900362"/>
            <a:chOff x="310" y="689"/>
            <a:chExt cx="5348" cy="3285"/>
          </a:xfrm>
        </p:grpSpPr>
        <p:sp>
          <p:nvSpPr>
            <p:cNvPr id="29" name="Freeform 6"/>
            <p:cNvSpPr>
              <a:spLocks noChangeAspect="1"/>
            </p:cNvSpPr>
            <p:nvPr/>
          </p:nvSpPr>
          <p:spPr bwMode="gray">
            <a:xfrm>
              <a:off x="310" y="1321"/>
              <a:ext cx="5121" cy="2653"/>
            </a:xfrm>
            <a:custGeom>
              <a:avLst/>
              <a:gdLst>
                <a:gd name="T0" fmla="*/ 2690 w 2690"/>
                <a:gd name="T1" fmla="*/ 96 h 1393"/>
                <a:gd name="T2" fmla="*/ 2352 w 2690"/>
                <a:gd name="T3" fmla="*/ 0 h 1393"/>
                <a:gd name="T4" fmla="*/ 0 w 2690"/>
                <a:gd name="T5" fmla="*/ 1351 h 1393"/>
                <a:gd name="T6" fmla="*/ 0 w 2690"/>
                <a:gd name="T7" fmla="*/ 1393 h 1393"/>
                <a:gd name="T8" fmla="*/ 2690 w 2690"/>
                <a:gd name="T9" fmla="*/ 96 h 1393"/>
              </a:gdLst>
              <a:ahLst/>
              <a:cxnLst>
                <a:cxn ang="0">
                  <a:pos x="T0" y="T1"/>
                </a:cxn>
                <a:cxn ang="0">
                  <a:pos x="T2" y="T3"/>
                </a:cxn>
                <a:cxn ang="0">
                  <a:pos x="T4" y="T5"/>
                </a:cxn>
                <a:cxn ang="0">
                  <a:pos x="T6" y="T7"/>
                </a:cxn>
                <a:cxn ang="0">
                  <a:pos x="T8" y="T9"/>
                </a:cxn>
              </a:cxnLst>
              <a:rect l="0" t="0" r="r" b="b"/>
              <a:pathLst>
                <a:path w="2690" h="1393">
                  <a:moveTo>
                    <a:pt x="2690" y="96"/>
                  </a:moveTo>
                  <a:cubicBezTo>
                    <a:pt x="2352" y="0"/>
                    <a:pt x="2352" y="0"/>
                    <a:pt x="2352" y="0"/>
                  </a:cubicBezTo>
                  <a:cubicBezTo>
                    <a:pt x="2161" y="748"/>
                    <a:pt x="1194" y="1291"/>
                    <a:pt x="0" y="1351"/>
                  </a:cubicBezTo>
                  <a:cubicBezTo>
                    <a:pt x="0" y="1393"/>
                    <a:pt x="0" y="1393"/>
                    <a:pt x="0" y="1393"/>
                  </a:cubicBezTo>
                  <a:cubicBezTo>
                    <a:pt x="1314" y="1391"/>
                    <a:pt x="2413" y="838"/>
                    <a:pt x="2690" y="96"/>
                  </a:cubicBez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7"/>
            <p:cNvSpPr>
              <a:spLocks noChangeAspect="1"/>
            </p:cNvSpPr>
            <p:nvPr/>
          </p:nvSpPr>
          <p:spPr bwMode="gray">
            <a:xfrm>
              <a:off x="4556" y="689"/>
              <a:ext cx="1102" cy="880"/>
            </a:xfrm>
            <a:custGeom>
              <a:avLst/>
              <a:gdLst>
                <a:gd name="T0" fmla="*/ 1102 w 1102"/>
                <a:gd name="T1" fmla="*/ 880 h 880"/>
                <a:gd name="T2" fmla="*/ 759 w 1102"/>
                <a:gd name="T3" fmla="*/ 0 h 880"/>
                <a:gd name="T4" fmla="*/ 0 w 1102"/>
                <a:gd name="T5" fmla="*/ 566 h 880"/>
                <a:gd name="T6" fmla="*/ 1102 w 1102"/>
                <a:gd name="T7" fmla="*/ 880 h 880"/>
              </a:gdLst>
              <a:ahLst/>
              <a:cxnLst>
                <a:cxn ang="0">
                  <a:pos x="T0" y="T1"/>
                </a:cxn>
                <a:cxn ang="0">
                  <a:pos x="T2" y="T3"/>
                </a:cxn>
                <a:cxn ang="0">
                  <a:pos x="T4" y="T5"/>
                </a:cxn>
                <a:cxn ang="0">
                  <a:pos x="T6" y="T7"/>
                </a:cxn>
              </a:cxnLst>
              <a:rect l="0" t="0" r="r" b="b"/>
              <a:pathLst>
                <a:path w="1102" h="880">
                  <a:moveTo>
                    <a:pt x="1102" y="880"/>
                  </a:moveTo>
                  <a:lnTo>
                    <a:pt x="759" y="0"/>
                  </a:lnTo>
                  <a:lnTo>
                    <a:pt x="0" y="566"/>
                  </a:lnTo>
                  <a:lnTo>
                    <a:pt x="1102" y="880"/>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2" name="object 33"/>
          <p:cNvSpPr>
            <a:spLocks noChangeArrowheads="1"/>
          </p:cNvSpPr>
          <p:nvPr/>
        </p:nvSpPr>
        <p:spPr bwMode="auto">
          <a:xfrm>
            <a:off x="6779800" y="5228463"/>
            <a:ext cx="1819896" cy="1104613"/>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ja-JP" altLang="en-US">
              <a:solidFill>
                <a:prstClr val="black"/>
              </a:solidFill>
            </a:endParaRPr>
          </a:p>
        </p:txBody>
      </p:sp>
      <p:pic>
        <p:nvPicPr>
          <p:cNvPr id="23" name="Picture 2" descr="D:\ShimizuYo\Desktop\DSCN8198.JPG"/>
          <p:cNvPicPr>
            <a:picLocks noChangeAspect="1" noChangeArrowheads="1"/>
          </p:cNvPicPr>
          <p:nvPr/>
        </p:nvPicPr>
        <p:blipFill>
          <a:blip r:embed="rId4" cstate="print"/>
          <a:srcRect/>
          <a:stretch>
            <a:fillRect/>
          </a:stretch>
        </p:blipFill>
        <p:spPr bwMode="auto">
          <a:xfrm>
            <a:off x="4598768" y="3573017"/>
            <a:ext cx="997977" cy="1104613"/>
          </a:xfrm>
          <a:prstGeom prst="rect">
            <a:avLst/>
          </a:prstGeom>
          <a:noFill/>
          <a:ln w="9525">
            <a:noFill/>
            <a:miter lim="800000"/>
            <a:headEnd/>
            <a:tailEnd/>
          </a:ln>
        </p:spPr>
      </p:pic>
      <p:pic>
        <p:nvPicPr>
          <p:cNvPr id="24" name="Picture 4" descr="D:\nakatanit\Desktop\国循　医療機器トレーニング圧縮１.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1013" y="4935386"/>
            <a:ext cx="1656919" cy="110461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6" cstate="print"/>
          <a:srcRect/>
          <a:stretch>
            <a:fillRect/>
          </a:stretch>
        </p:blipFill>
        <p:spPr bwMode="auto">
          <a:xfrm>
            <a:off x="1416984" y="3722082"/>
            <a:ext cx="1655870" cy="1104614"/>
          </a:xfrm>
          <a:prstGeom prst="rect">
            <a:avLst/>
          </a:prstGeom>
          <a:noFill/>
          <a:ln w="9525">
            <a:noFill/>
            <a:miter lim="800000"/>
            <a:headEnd/>
            <a:tailEnd/>
          </a:ln>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523220"/>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大阪には、さまざまな分野・フェーズの研究開発拠点と、研究者が研究しやすく暮らしやすい環境があります。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lvl="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6" name="正方形/長方形 45"/>
          <p:cNvSpPr/>
          <p:nvPr/>
        </p:nvSpPr>
        <p:spPr>
          <a:xfrm>
            <a:off x="320702" y="478332"/>
            <a:ext cx="8111826" cy="307777"/>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都市型ライフスタイルを実現　研究開発なら大阪！</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95535" y="1268760"/>
            <a:ext cx="3637517" cy="187220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t"/>
          <a:lstStyle/>
          <a:p>
            <a:r>
              <a:rPr lang="ja-JP" altLang="en-US" sz="1400" b="1" dirty="0" smtClean="0"/>
              <a:t>「</a:t>
            </a:r>
            <a:r>
              <a:rPr lang="ja-JP" altLang="en-US" sz="1400" b="1" dirty="0"/>
              <a:t>企業の</a:t>
            </a:r>
            <a:r>
              <a:rPr lang="ja-JP" altLang="en-US" sz="1400" b="1" dirty="0" smtClean="0"/>
              <a:t>研究開発」なら</a:t>
            </a:r>
            <a:r>
              <a:rPr lang="ja-JP" altLang="en-US" sz="1400" b="1" dirty="0"/>
              <a:t>大阪！</a:t>
            </a:r>
            <a:endParaRPr lang="en-US" altLang="ja-JP" sz="1200" b="1" dirty="0"/>
          </a:p>
          <a:p>
            <a:r>
              <a:rPr lang="en-US" altLang="ja-JP" sz="1200" dirty="0" smtClean="0"/>
              <a:t>【</a:t>
            </a:r>
            <a:r>
              <a:rPr lang="ja-JP" altLang="en-US" sz="1200" dirty="0" smtClean="0"/>
              <a:t>こんなあなたに</a:t>
            </a:r>
            <a:r>
              <a:rPr lang="en-US" altLang="ja-JP" sz="1200" dirty="0" smtClean="0"/>
              <a:t>】</a:t>
            </a:r>
            <a:r>
              <a:rPr lang="ja-JP" altLang="en-US" sz="1200" dirty="0" smtClean="0"/>
              <a:t>研究者（企業）</a:t>
            </a:r>
            <a:endParaRPr lang="en-US" altLang="ja-JP" sz="1200" dirty="0" smtClean="0"/>
          </a:p>
          <a:p>
            <a:endParaRPr lang="en-US" altLang="ja-JP" sz="1200" dirty="0" smtClean="0"/>
          </a:p>
          <a:p>
            <a:r>
              <a:rPr lang="ja-JP" altLang="en-US" sz="1200" dirty="0" smtClean="0"/>
              <a:t>　大阪には、企業</a:t>
            </a:r>
            <a:r>
              <a:rPr lang="ja-JP" altLang="en-US" sz="1200" dirty="0"/>
              <a:t>の研究</a:t>
            </a:r>
            <a:r>
              <a:rPr lang="ja-JP" altLang="en-US" sz="1200" dirty="0" smtClean="0"/>
              <a:t>機関の設置が東京圏に次いで多く、研究者の居住環境や生活面を含めた「研究のしやすさ」にも強みがあります。</a:t>
            </a:r>
            <a:endParaRPr lang="en-US" altLang="ja-JP" sz="1200" dirty="0" smtClean="0"/>
          </a:p>
          <a:p>
            <a:r>
              <a:rPr lang="ja-JP" altLang="en-US" sz="1200" dirty="0" smtClean="0"/>
              <a:t>　また、研究拠点が製造拠点と一体になっているケースが多く、応用研究や商品開発も強みになっています。</a:t>
            </a:r>
            <a:endParaRPr lang="en-US" altLang="ja-JP" sz="1200" dirty="0" smtClean="0"/>
          </a:p>
        </p:txBody>
      </p:sp>
      <p:sp>
        <p:nvSpPr>
          <p:cNvPr id="10" name="正方形/長方形 9"/>
          <p:cNvSpPr/>
          <p:nvPr/>
        </p:nvSpPr>
        <p:spPr>
          <a:xfrm>
            <a:off x="4247965" y="1268760"/>
            <a:ext cx="4572508" cy="187220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t"/>
          <a:lstStyle/>
          <a:p>
            <a:r>
              <a:rPr lang="ja-JP" altLang="en-US" sz="1400" b="1" dirty="0" smtClean="0"/>
              <a:t>「基礎研究」「実用化に向けた先端領域の研究」なら</a:t>
            </a:r>
            <a:r>
              <a:rPr lang="ja-JP" altLang="en-US" sz="1400" b="1" dirty="0"/>
              <a:t>大阪！</a:t>
            </a:r>
            <a:endParaRPr lang="en-US" altLang="ja-JP" sz="1200" b="1" dirty="0"/>
          </a:p>
          <a:p>
            <a:r>
              <a:rPr lang="en-US" altLang="ja-JP" sz="1200" dirty="0" smtClean="0"/>
              <a:t>【</a:t>
            </a:r>
            <a:r>
              <a:rPr lang="ja-JP" altLang="en-US" sz="1200" dirty="0" smtClean="0"/>
              <a:t>こんなあなたに</a:t>
            </a:r>
            <a:r>
              <a:rPr lang="en-US" altLang="ja-JP" sz="1200" dirty="0" smtClean="0"/>
              <a:t>】</a:t>
            </a:r>
            <a:r>
              <a:rPr lang="ja-JP" altLang="en-US" sz="1200" dirty="0" smtClean="0"/>
              <a:t>研究者（大学・研究機関）</a:t>
            </a:r>
            <a:endParaRPr lang="en-US" altLang="ja-JP" sz="1200" dirty="0" smtClean="0"/>
          </a:p>
          <a:p>
            <a:endParaRPr lang="en-US" altLang="ja-JP" sz="1200" dirty="0" smtClean="0"/>
          </a:p>
          <a:p>
            <a:r>
              <a:rPr lang="ja-JP" altLang="en-US" sz="1200" dirty="0" smtClean="0"/>
              <a:t>　大阪・関西圏は人口あたりの「大学数」、大学あたりの「科研費</a:t>
            </a:r>
            <a:r>
              <a:rPr lang="ja-JP" altLang="en-US" sz="1200" dirty="0"/>
              <a:t>助成事業</a:t>
            </a:r>
            <a:r>
              <a:rPr lang="ja-JP" altLang="en-US" sz="1200" dirty="0" smtClean="0"/>
              <a:t>シェア」ともに首都圏</a:t>
            </a:r>
            <a:r>
              <a:rPr lang="ja-JP" altLang="en-US" sz="1200" dirty="0"/>
              <a:t>を上回っており、厚みのある学術基盤を保持しています</a:t>
            </a:r>
            <a:r>
              <a:rPr lang="ja-JP" altLang="en-US" sz="1200" dirty="0" smtClean="0"/>
              <a:t>。</a:t>
            </a:r>
            <a:endParaRPr lang="en-US" altLang="ja-JP" sz="1200" dirty="0" smtClean="0"/>
          </a:p>
          <a:p>
            <a:r>
              <a:rPr lang="ja-JP" altLang="en-US" sz="1200" dirty="0"/>
              <a:t>　</a:t>
            </a:r>
            <a:r>
              <a:rPr lang="ja-JP" altLang="en-US" sz="1200" dirty="0" smtClean="0"/>
              <a:t>また、ライフサイエンス分野に代表されるように、基礎研究や先端領域の研究においても研究機関の集積が進んで</a:t>
            </a:r>
            <a:r>
              <a:rPr lang="ja-JP" altLang="en-US" sz="1200" dirty="0"/>
              <a:t>おり</a:t>
            </a:r>
            <a:r>
              <a:rPr lang="ja-JP" altLang="en-US" sz="1200" dirty="0" smtClean="0"/>
              <a:t>、将来的な新産業の創出につながる独自性の</a:t>
            </a:r>
            <a:r>
              <a:rPr lang="ja-JP" altLang="en-US" sz="1200" dirty="0"/>
              <a:t>高い</a:t>
            </a:r>
            <a:r>
              <a:rPr lang="ja-JP" altLang="en-US" sz="1200" dirty="0" smtClean="0"/>
              <a:t>研究がすすめられています。</a:t>
            </a:r>
            <a:endParaRPr lang="ja-JP" altLang="en-US" sz="1200" dirty="0"/>
          </a:p>
          <a:p>
            <a:endParaRPr kumimoji="1" lang="ja-JP" altLang="en-US" sz="1200" dirty="0"/>
          </a:p>
        </p:txBody>
      </p:sp>
      <p:sp>
        <p:nvSpPr>
          <p:cNvPr id="13" name="円/楕円 12"/>
          <p:cNvSpPr/>
          <p:nvPr/>
        </p:nvSpPr>
        <p:spPr>
          <a:xfrm>
            <a:off x="5508104" y="4485930"/>
            <a:ext cx="1271696" cy="550838"/>
          </a:xfrm>
          <a:prstGeom prst="ellipse">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ja-JP" altLang="en-US" sz="1200" dirty="0"/>
              <a:t>医薬基盤・</a:t>
            </a:r>
          </a:p>
          <a:p>
            <a:pPr algn="ctr"/>
            <a:r>
              <a:rPr lang="ja-JP" altLang="en-US" sz="1200" dirty="0"/>
              <a:t>健康・栄養研究所</a:t>
            </a:r>
          </a:p>
        </p:txBody>
      </p:sp>
      <p:sp>
        <p:nvSpPr>
          <p:cNvPr id="16" name="円/楕円 15"/>
          <p:cNvSpPr/>
          <p:nvPr/>
        </p:nvSpPr>
        <p:spPr>
          <a:xfrm>
            <a:off x="4102488" y="5076675"/>
            <a:ext cx="1271696" cy="550838"/>
          </a:xfrm>
          <a:prstGeom prst="ellipse">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smtClean="0"/>
              <a:t>PMDA-WEST</a:t>
            </a:r>
            <a:endParaRPr kumimoji="1" lang="ja-JP" altLang="en-US" sz="1200" dirty="0"/>
          </a:p>
        </p:txBody>
      </p:sp>
      <p:sp>
        <p:nvSpPr>
          <p:cNvPr id="17" name="円/楕円 16"/>
          <p:cNvSpPr/>
          <p:nvPr/>
        </p:nvSpPr>
        <p:spPr>
          <a:xfrm>
            <a:off x="6070696" y="5226996"/>
            <a:ext cx="1271696" cy="628338"/>
          </a:xfrm>
          <a:prstGeom prst="ellipse">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ja-JP" altLang="en-US" sz="1200" dirty="0"/>
              <a:t>理化学</a:t>
            </a:r>
            <a:r>
              <a:rPr lang="ja-JP" altLang="en-US" sz="1200" dirty="0" smtClean="0"/>
              <a:t>研究所</a:t>
            </a:r>
            <a:endParaRPr lang="en-US" altLang="ja-JP" sz="1200" dirty="0" smtClean="0"/>
          </a:p>
          <a:p>
            <a:pPr algn="ctr"/>
            <a:r>
              <a:rPr lang="ja-JP" altLang="en-US" sz="1200" dirty="0"/>
              <a:t>生命</a:t>
            </a:r>
            <a:r>
              <a:rPr lang="ja-JP" altLang="en-US" sz="1200" dirty="0" smtClean="0"/>
              <a:t>システム</a:t>
            </a:r>
            <a:endParaRPr lang="en-US" altLang="ja-JP" sz="1200" dirty="0" smtClean="0"/>
          </a:p>
          <a:p>
            <a:pPr algn="ctr"/>
            <a:r>
              <a:rPr kumimoji="1" lang="ja-JP" altLang="en-US" sz="1200" dirty="0"/>
              <a:t>研究センター</a:t>
            </a:r>
          </a:p>
        </p:txBody>
      </p:sp>
      <p:sp>
        <p:nvSpPr>
          <p:cNvPr id="18" name="円/楕円 17"/>
          <p:cNvSpPr/>
          <p:nvPr/>
        </p:nvSpPr>
        <p:spPr>
          <a:xfrm>
            <a:off x="7473964" y="4642160"/>
            <a:ext cx="1271696" cy="550838"/>
          </a:xfrm>
          <a:prstGeom prst="ellipse">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ja-JP" altLang="en-US" sz="1200" dirty="0" smtClean="0"/>
              <a:t>脳情報通信</a:t>
            </a:r>
            <a:endParaRPr kumimoji="1" lang="en-US" altLang="ja-JP" sz="1200" dirty="0" smtClean="0"/>
          </a:p>
          <a:p>
            <a:pPr algn="ctr"/>
            <a:r>
              <a:rPr lang="ja-JP" altLang="en-US" sz="1200" dirty="0" smtClean="0"/>
              <a:t>融合</a:t>
            </a:r>
            <a:r>
              <a:rPr lang="ja-JP" altLang="en-US" sz="1200" dirty="0"/>
              <a:t>研究センター</a:t>
            </a:r>
            <a:endParaRPr kumimoji="1" lang="ja-JP" altLang="en-US" sz="1200" dirty="0"/>
          </a:p>
        </p:txBody>
      </p:sp>
      <p:sp>
        <p:nvSpPr>
          <p:cNvPr id="21" name="円/楕円 20"/>
          <p:cNvSpPr/>
          <p:nvPr/>
        </p:nvSpPr>
        <p:spPr>
          <a:xfrm>
            <a:off x="516884" y="6039999"/>
            <a:ext cx="7454113" cy="550838"/>
          </a:xfrm>
          <a:prstGeom prst="ellipse">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ja-JP" altLang="en-US" sz="1200" dirty="0" smtClean="0"/>
              <a:t>大学・医療機関</a:t>
            </a:r>
            <a:endParaRPr kumimoji="1" lang="ja-JP" altLang="en-US" sz="1200" dirty="0"/>
          </a:p>
        </p:txBody>
      </p:sp>
      <p:sp>
        <p:nvSpPr>
          <p:cNvPr id="5" name="正方形/長方形 4"/>
          <p:cNvSpPr/>
          <p:nvPr/>
        </p:nvSpPr>
        <p:spPr>
          <a:xfrm>
            <a:off x="483202" y="3212976"/>
            <a:ext cx="2319866" cy="307777"/>
          </a:xfrm>
          <a:prstGeom prst="rect">
            <a:avLst/>
          </a:prstGeom>
        </p:spPr>
        <p:txBody>
          <a:bodyPr wrap="none">
            <a:spAutoFit/>
          </a:bodyPr>
          <a:lstStyle/>
          <a:p>
            <a:pPr algn="ctr"/>
            <a:r>
              <a:rPr lang="ja-JP" altLang="en-US" sz="1400" dirty="0" smtClean="0"/>
              <a:t>（例．ライフサイエンス分野）</a:t>
            </a:r>
            <a:endParaRPr lang="ja-JP" altLang="en-US" sz="1400" dirty="0"/>
          </a:p>
        </p:txBody>
      </p:sp>
      <p:sp>
        <p:nvSpPr>
          <p:cNvPr id="25" name="正方形/長方形 24"/>
          <p:cNvSpPr/>
          <p:nvPr/>
        </p:nvSpPr>
        <p:spPr>
          <a:xfrm>
            <a:off x="4863080" y="5855334"/>
            <a:ext cx="1428596" cy="184666"/>
          </a:xfrm>
          <a:prstGeom prst="rect">
            <a:avLst/>
          </a:prstGeom>
        </p:spPr>
        <p:txBody>
          <a:bodyPr wrap="none">
            <a:spAutoFit/>
          </a:bodyPr>
          <a:lstStyle/>
          <a:p>
            <a:pPr algn="r"/>
            <a:r>
              <a:rPr lang="ja-JP" altLang="en-US" sz="600" dirty="0" smtClean="0">
                <a:solidFill>
                  <a:schemeClr val="bg1"/>
                </a:solidFill>
              </a:rPr>
              <a:t>　　　　国立</a:t>
            </a:r>
            <a:r>
              <a:rPr lang="ja-JP" altLang="en-US" sz="600" dirty="0">
                <a:solidFill>
                  <a:schemeClr val="bg1"/>
                </a:solidFill>
              </a:rPr>
              <a:t>循環器病研究センター提供</a:t>
            </a:r>
          </a:p>
        </p:txBody>
      </p:sp>
      <p:sp>
        <p:nvSpPr>
          <p:cNvPr id="6" name="角丸四角形 5"/>
          <p:cNvSpPr/>
          <p:nvPr/>
        </p:nvSpPr>
        <p:spPr>
          <a:xfrm>
            <a:off x="566360" y="4677629"/>
            <a:ext cx="1800200" cy="5493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dirty="0" smtClean="0"/>
              <a:t>基盤産業</a:t>
            </a:r>
            <a:endParaRPr kumimoji="1" lang="ja-JP" altLang="en-US" dirty="0"/>
          </a:p>
        </p:txBody>
      </p:sp>
      <p:sp>
        <p:nvSpPr>
          <p:cNvPr id="31" name="角丸四角形 30"/>
          <p:cNvSpPr/>
          <p:nvPr/>
        </p:nvSpPr>
        <p:spPr>
          <a:xfrm>
            <a:off x="2880289" y="4061535"/>
            <a:ext cx="1800200" cy="5493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dirty="0" smtClean="0"/>
              <a:t>成長産業</a:t>
            </a:r>
            <a:endParaRPr kumimoji="1" lang="ja-JP" altLang="en-US" dirty="0"/>
          </a:p>
        </p:txBody>
      </p:sp>
      <p:sp>
        <p:nvSpPr>
          <p:cNvPr id="32" name="角丸四角形 31"/>
          <p:cNvSpPr/>
          <p:nvPr/>
        </p:nvSpPr>
        <p:spPr>
          <a:xfrm>
            <a:off x="5220072" y="3503535"/>
            <a:ext cx="1800200" cy="5493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dirty="0" smtClean="0"/>
              <a:t>次世代産業</a:t>
            </a:r>
            <a:endParaRPr kumimoji="1" lang="ja-JP" altLang="en-US" dirty="0"/>
          </a:p>
        </p:txBody>
      </p:sp>
      <p:sp>
        <p:nvSpPr>
          <p:cNvPr id="19" name="円/楕円 18"/>
          <p:cNvSpPr/>
          <p:nvPr/>
        </p:nvSpPr>
        <p:spPr>
          <a:xfrm>
            <a:off x="756057" y="5495789"/>
            <a:ext cx="2316797" cy="670328"/>
          </a:xfrm>
          <a:prstGeom prst="ellipse">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ja-JP" altLang="en-US" sz="1200" dirty="0" smtClean="0"/>
              <a:t>メーカーの</a:t>
            </a:r>
            <a:endParaRPr kumimoji="1" lang="en-US" altLang="ja-JP" sz="1200" dirty="0" smtClean="0"/>
          </a:p>
          <a:p>
            <a:pPr algn="ctr"/>
            <a:r>
              <a:rPr lang="ja-JP" altLang="en-US" sz="1200" dirty="0"/>
              <a:t>研究</a:t>
            </a:r>
            <a:r>
              <a:rPr lang="ja-JP" altLang="en-US" sz="1200" dirty="0" smtClean="0"/>
              <a:t>開発</a:t>
            </a:r>
            <a:r>
              <a:rPr lang="ja-JP" altLang="en-US" sz="1200" dirty="0"/>
              <a:t>拠点</a:t>
            </a:r>
            <a:endParaRPr kumimoji="1" lang="ja-JP" altLang="en-US" sz="1200" dirty="0"/>
          </a:p>
        </p:txBody>
      </p:sp>
      <p:sp>
        <p:nvSpPr>
          <p:cNvPr id="7" name="正方形/長方形 6"/>
          <p:cNvSpPr/>
          <p:nvPr/>
        </p:nvSpPr>
        <p:spPr>
          <a:xfrm>
            <a:off x="7064507" y="3573016"/>
            <a:ext cx="1960794" cy="523220"/>
          </a:xfrm>
          <a:prstGeom prst="rect">
            <a:avLst/>
          </a:prstGeom>
        </p:spPr>
        <p:txBody>
          <a:bodyPr wrap="none">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大阪・日本をけん引する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新成長産業の創出</a:t>
            </a:r>
            <a:endParaRPr lang="ja-JP" altLang="en-US" sz="1400" b="1" dirty="0"/>
          </a:p>
        </p:txBody>
      </p:sp>
      <p:sp>
        <p:nvSpPr>
          <p:cNvPr id="33" name="円/楕円 32"/>
          <p:cNvSpPr/>
          <p:nvPr/>
        </p:nvSpPr>
        <p:spPr>
          <a:xfrm>
            <a:off x="6673508" y="4096235"/>
            <a:ext cx="1271696" cy="581393"/>
          </a:xfrm>
          <a:prstGeom prst="ellipse">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en-US" altLang="zh-TW" sz="1200" dirty="0"/>
              <a:t>AMED</a:t>
            </a:r>
            <a:r>
              <a:rPr lang="zh-TW" altLang="en-US" sz="1200" dirty="0"/>
              <a:t>　</a:t>
            </a:r>
          </a:p>
          <a:p>
            <a:pPr algn="ctr"/>
            <a:r>
              <a:rPr lang="zh-TW" altLang="en-US" sz="1200" dirty="0"/>
              <a:t>創薬支援戦略部　</a:t>
            </a:r>
          </a:p>
          <a:p>
            <a:pPr algn="ctr"/>
            <a:r>
              <a:rPr lang="zh-TW" altLang="en-US" sz="1200" dirty="0"/>
              <a:t>西日本統括部</a:t>
            </a:r>
          </a:p>
        </p:txBody>
      </p:sp>
    </p:spTree>
    <p:extLst>
      <p:ext uri="{BB962C8B-B14F-4D97-AF65-F5344CB8AC3E}">
        <p14:creationId xmlns:p14="http://schemas.microsoft.com/office/powerpoint/2010/main" val="479598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80140" y="1555864"/>
            <a:ext cx="8568951" cy="524154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t"/>
          <a:lstStyle/>
          <a:p>
            <a:r>
              <a:rPr lang="ja-JP" altLang="en-US" sz="1400" b="1" dirty="0" smtClean="0">
                <a:solidFill>
                  <a:schemeClr val="tx1"/>
                </a:solidFill>
              </a:rPr>
              <a:t>「エンターテイメントを楽しむ」なら大阪！</a:t>
            </a:r>
            <a:endParaRPr lang="en-US" altLang="ja-JP" sz="1200" b="1" dirty="0" smtClean="0">
              <a:solidFill>
                <a:schemeClr val="tx1"/>
              </a:solidFill>
            </a:endParaRPr>
          </a:p>
          <a:p>
            <a:r>
              <a:rPr lang="en-US" altLang="ja-JP" sz="1200" dirty="0" smtClean="0">
                <a:solidFill>
                  <a:schemeClr val="tx1"/>
                </a:solidFill>
              </a:rPr>
              <a:t>【</a:t>
            </a:r>
            <a:r>
              <a:rPr lang="ja-JP" altLang="en-US" sz="1200" dirty="0" smtClean="0">
                <a:solidFill>
                  <a:schemeClr val="tx1"/>
                </a:solidFill>
              </a:rPr>
              <a:t>こんなあなたに</a:t>
            </a:r>
            <a:r>
              <a:rPr lang="en-US" altLang="ja-JP" sz="1200" dirty="0" smtClean="0">
                <a:solidFill>
                  <a:schemeClr val="tx1"/>
                </a:solidFill>
              </a:rPr>
              <a:t>】</a:t>
            </a:r>
            <a:r>
              <a:rPr lang="ja-JP" altLang="en-US" sz="1200" dirty="0" smtClean="0">
                <a:solidFill>
                  <a:schemeClr val="tx1"/>
                </a:solidFill>
              </a:rPr>
              <a:t>関連事業者、大阪訪問者（国内・海外とも）</a:t>
            </a:r>
            <a:endParaRPr lang="en-US" altLang="ja-JP" sz="1200" dirty="0" smtClean="0">
              <a:solidFill>
                <a:schemeClr val="tx1"/>
              </a:solidFill>
            </a:endParaRPr>
          </a:p>
          <a:p>
            <a:endParaRPr lang="en-US" altLang="ja-JP" sz="1200" dirty="0" smtClean="0">
              <a:solidFill>
                <a:schemeClr val="tx1"/>
              </a:solidFill>
            </a:endParaRPr>
          </a:p>
          <a:p>
            <a:r>
              <a:rPr lang="ja-JP" altLang="en-US" sz="1200" dirty="0" smtClean="0">
                <a:solidFill>
                  <a:schemeClr val="tx1"/>
                </a:solidFill>
              </a:rPr>
              <a:t>　水の回廊を中心に水辺のシンボル空間やみどりを活かしたにぎわいづくり、護岸や橋梁のライト</a:t>
            </a:r>
            <a:endParaRPr lang="en-US" altLang="ja-JP" sz="1200" dirty="0" smtClean="0">
              <a:solidFill>
                <a:schemeClr val="tx1"/>
              </a:solidFill>
            </a:endParaRPr>
          </a:p>
          <a:p>
            <a:r>
              <a:rPr lang="ja-JP" altLang="en-US" sz="1200" dirty="0" smtClean="0">
                <a:solidFill>
                  <a:schemeClr val="tx1"/>
                </a:solidFill>
              </a:rPr>
              <a:t>アップなどの恒常的な光景観の創出を推進しています。</a:t>
            </a:r>
            <a:endParaRPr lang="en-US" altLang="ja-JP" sz="1200" dirty="0" smtClean="0">
              <a:solidFill>
                <a:schemeClr val="tx1"/>
              </a:solidFill>
            </a:endParaRPr>
          </a:p>
          <a:p>
            <a:r>
              <a:rPr lang="ja-JP" altLang="en-US" sz="1200" dirty="0" smtClean="0">
                <a:solidFill>
                  <a:schemeClr val="tx1"/>
                </a:solidFill>
              </a:rPr>
              <a:t>　また、大阪のメインストリートである「御堂筋」を活用したにぎわいづくりなど「大阪ならでは」の</a:t>
            </a:r>
            <a:endParaRPr lang="en-US" altLang="ja-JP" sz="1200" dirty="0" smtClean="0">
              <a:solidFill>
                <a:schemeClr val="tx1"/>
              </a:solidFill>
            </a:endParaRPr>
          </a:p>
          <a:p>
            <a:r>
              <a:rPr lang="ja-JP" altLang="en-US" sz="1200" dirty="0" smtClean="0">
                <a:solidFill>
                  <a:schemeClr val="tx1"/>
                </a:solidFill>
              </a:rPr>
              <a:t>都市魅力を創造し、大阪の魅力を国内外に広くアピールしています。</a:t>
            </a:r>
            <a:endParaRPr lang="en-US" altLang="ja-JP" sz="1200" dirty="0" smtClean="0">
              <a:solidFill>
                <a:schemeClr val="tx1"/>
              </a:solidFill>
            </a:endParaRPr>
          </a:p>
          <a:p>
            <a:r>
              <a:rPr lang="ja-JP" altLang="en-US" sz="1200" dirty="0" smtClean="0">
                <a:solidFill>
                  <a:schemeClr val="tx1"/>
                </a:solidFill>
              </a:rPr>
              <a:t>　京都・奈良・神戸などにも</a:t>
            </a:r>
            <a:r>
              <a:rPr lang="en-US" altLang="ja-JP" sz="1200" dirty="0" smtClean="0">
                <a:solidFill>
                  <a:schemeClr val="tx1"/>
                </a:solidFill>
              </a:rPr>
              <a:t>1</a:t>
            </a:r>
            <a:r>
              <a:rPr lang="ja-JP" altLang="en-US" sz="1200" dirty="0" smtClean="0">
                <a:solidFill>
                  <a:schemeClr val="tx1"/>
                </a:solidFill>
              </a:rPr>
              <a:t>時間あれば訪れることが可能です。</a:t>
            </a:r>
            <a:endParaRPr lang="en-US" altLang="ja-JP" sz="1200" dirty="0" smtClean="0">
              <a:solidFill>
                <a:schemeClr val="tx1"/>
              </a:solidFill>
            </a:endParaRPr>
          </a:p>
          <a:p>
            <a:endParaRPr kumimoji="1" lang="ja-JP" altLang="en-US" sz="1200" dirty="0">
              <a:solidFill>
                <a:schemeClr val="tx1"/>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97454" y="817200"/>
            <a:ext cx="8949091" cy="738664"/>
          </a:xfrm>
          <a:prstGeom prst="rect">
            <a:avLst/>
          </a:prstGeom>
        </p:spPr>
        <p:txBody>
          <a:bodyPr wrap="square">
            <a:spAutoFit/>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国際エンターテイメント都市“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”として、国内・海外の交流人口拡大に向けた一例を紹介します。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lvl="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大阪は、水運に支えられて経済と文化の中心的都市として発展し、明治の頃には“水の都”と呼ばれていました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現在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、世界でも稀な地形である、川が都心部をロの字にめぐる「水の回廊」を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中心にまちが進化し続けています。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6" name="正方形/長方形 45"/>
          <p:cNvSpPr/>
          <p:nvPr/>
        </p:nvSpPr>
        <p:spPr>
          <a:xfrm>
            <a:off x="320702" y="478332"/>
            <a:ext cx="8111826" cy="307777"/>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（３）観光魅力を発信　エンターテイメントなら大阪！</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053883" y="2060848"/>
            <a:ext cx="1976823" cy="230832"/>
          </a:xfrm>
          <a:prstGeom prst="rect">
            <a:avLst/>
          </a:prstGeom>
        </p:spPr>
        <p:txBody>
          <a:bodyPr wrap="none">
            <a:spAutoFit/>
          </a:bodyPr>
          <a:lstStyle/>
          <a:p>
            <a:pPr algn="ctr"/>
            <a:r>
              <a:rPr lang="ja-JP" altLang="en-US" sz="900" dirty="0"/>
              <a:t>水辺</a:t>
            </a:r>
            <a:r>
              <a:rPr lang="ja-JP" altLang="en-US" sz="900" dirty="0" smtClean="0"/>
              <a:t>の賑わい創出（水都大阪フェス）</a:t>
            </a:r>
            <a:endParaRPr lang="en-US" altLang="ja-JP" sz="900" dirty="0"/>
          </a:p>
        </p:txBody>
      </p:sp>
      <p:sp>
        <p:nvSpPr>
          <p:cNvPr id="25" name="正方形/長方形 24"/>
          <p:cNvSpPr/>
          <p:nvPr/>
        </p:nvSpPr>
        <p:spPr>
          <a:xfrm>
            <a:off x="6124112" y="3218884"/>
            <a:ext cx="2632452" cy="230832"/>
          </a:xfrm>
          <a:prstGeom prst="rect">
            <a:avLst/>
          </a:prstGeom>
        </p:spPr>
        <p:txBody>
          <a:bodyPr wrap="none">
            <a:spAutoFit/>
          </a:bodyPr>
          <a:lstStyle/>
          <a:p>
            <a:pPr algn="ctr"/>
            <a:r>
              <a:rPr lang="ja-JP" altLang="en-US" sz="900" dirty="0" smtClean="0"/>
              <a:t>魅力的な光景観の創出（橋梁・護岸のライトアップ）</a:t>
            </a:r>
            <a:endParaRPr lang="en-US" altLang="ja-JP" sz="900" dirty="0"/>
          </a:p>
        </p:txBody>
      </p:sp>
      <p:sp>
        <p:nvSpPr>
          <p:cNvPr id="26" name="正方形/長方形 25"/>
          <p:cNvSpPr/>
          <p:nvPr/>
        </p:nvSpPr>
        <p:spPr>
          <a:xfrm>
            <a:off x="6144751" y="5715849"/>
            <a:ext cx="1205779" cy="230832"/>
          </a:xfrm>
          <a:prstGeom prst="rect">
            <a:avLst/>
          </a:prstGeom>
        </p:spPr>
        <p:txBody>
          <a:bodyPr wrap="none">
            <a:spAutoFit/>
          </a:bodyPr>
          <a:lstStyle/>
          <a:p>
            <a:pPr algn="ctr"/>
            <a:r>
              <a:rPr lang="ja-JP" altLang="en-US" sz="900" dirty="0" smtClean="0"/>
              <a:t>御堂筋イルミネーション</a:t>
            </a:r>
            <a:endParaRPr lang="en-US" altLang="ja-JP" sz="900" dirty="0"/>
          </a:p>
        </p:txBody>
      </p:sp>
      <p:pic>
        <p:nvPicPr>
          <p:cNvPr id="61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753" y="2269833"/>
            <a:ext cx="2527377" cy="90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530" y="5684664"/>
            <a:ext cx="1540526" cy="104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754" y="4743160"/>
            <a:ext cx="2527377" cy="78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正方形/長方形 193"/>
          <p:cNvSpPr/>
          <p:nvPr/>
        </p:nvSpPr>
        <p:spPr>
          <a:xfrm>
            <a:off x="5699546" y="4512328"/>
            <a:ext cx="3381054" cy="230832"/>
          </a:xfrm>
          <a:prstGeom prst="rect">
            <a:avLst/>
          </a:prstGeom>
        </p:spPr>
        <p:txBody>
          <a:bodyPr wrap="none">
            <a:spAutoFit/>
          </a:bodyPr>
          <a:lstStyle/>
          <a:p>
            <a:pPr algn="ctr"/>
            <a:r>
              <a:rPr lang="ja-JP" altLang="en-US" sz="900" dirty="0" smtClean="0"/>
              <a:t>中之島にぎわいの森づくり（有名アーティストとのコラボレーション企画）</a:t>
            </a:r>
            <a:endParaRPr lang="en-US" altLang="ja-JP" sz="900"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3754" y="3429717"/>
            <a:ext cx="2508144" cy="87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043" y="3173034"/>
            <a:ext cx="5541744" cy="359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98690" y="3198091"/>
            <a:ext cx="971741" cy="230832"/>
          </a:xfrm>
          <a:prstGeom prst="rect">
            <a:avLst/>
          </a:prstGeom>
        </p:spPr>
        <p:txBody>
          <a:bodyPr wrap="none">
            <a:spAutoFit/>
          </a:bodyPr>
          <a:lstStyle/>
          <a:p>
            <a:pPr algn="ctr"/>
            <a:r>
              <a:rPr lang="ja-JP" altLang="en-US" sz="900" dirty="0" smtClean="0"/>
              <a:t>水辺の</a:t>
            </a:r>
            <a:r>
              <a:rPr lang="ja-JP" altLang="en-US" sz="900" dirty="0"/>
              <a:t>魅力向上</a:t>
            </a:r>
            <a:endParaRPr lang="en-US" altLang="ja-JP" sz="900" dirty="0"/>
          </a:p>
        </p:txBody>
      </p:sp>
      <p:pic>
        <p:nvPicPr>
          <p:cNvPr id="20" name="Picture 2" descr="D:\TsushimaH\Desktop\パートナーズ（実績系）\素材\20121021_1427fes20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7442" y="2291681"/>
            <a:ext cx="1280160" cy="85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748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89761" y="1772959"/>
            <a:ext cx="5328591" cy="48804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t"/>
          <a:lstStyle/>
          <a:p>
            <a:r>
              <a:rPr lang="ja-JP" altLang="en-US" sz="1400" b="1" dirty="0" smtClean="0">
                <a:solidFill>
                  <a:schemeClr val="tx1"/>
                </a:solidFill>
              </a:rPr>
              <a:t>「インバウンド」なら</a:t>
            </a:r>
            <a:r>
              <a:rPr lang="ja-JP" altLang="en-US" sz="1400" b="1" dirty="0">
                <a:solidFill>
                  <a:schemeClr val="tx1"/>
                </a:solidFill>
              </a:rPr>
              <a:t>大阪！</a:t>
            </a:r>
            <a:endParaRPr lang="en-US" altLang="ja-JP" sz="1200" b="1" dirty="0">
              <a:solidFill>
                <a:schemeClr val="tx1"/>
              </a:solidFill>
            </a:endParaRPr>
          </a:p>
          <a:p>
            <a:r>
              <a:rPr lang="en-US" altLang="ja-JP" sz="1200" dirty="0" smtClean="0">
                <a:solidFill>
                  <a:schemeClr val="tx1"/>
                </a:solidFill>
              </a:rPr>
              <a:t>【</a:t>
            </a:r>
            <a:r>
              <a:rPr lang="ja-JP" altLang="en-US" sz="1200" dirty="0" smtClean="0">
                <a:solidFill>
                  <a:schemeClr val="tx1"/>
                </a:solidFill>
              </a:rPr>
              <a:t>こんなあなたに</a:t>
            </a:r>
            <a:r>
              <a:rPr lang="en-US" altLang="ja-JP" sz="1200" dirty="0" smtClean="0">
                <a:solidFill>
                  <a:schemeClr val="tx1"/>
                </a:solidFill>
              </a:rPr>
              <a:t>】</a:t>
            </a:r>
            <a:r>
              <a:rPr lang="ja-JP" altLang="en-US" sz="1200" dirty="0" smtClean="0">
                <a:solidFill>
                  <a:schemeClr val="tx1"/>
                </a:solidFill>
              </a:rPr>
              <a:t>関連事業者、外国人旅行者（特にアジア地域を中心に）</a:t>
            </a:r>
            <a:endParaRPr lang="en-US" altLang="ja-JP" sz="1200" dirty="0" smtClean="0">
              <a:solidFill>
                <a:schemeClr val="tx1"/>
              </a:solidFill>
            </a:endParaRPr>
          </a:p>
          <a:p>
            <a:endParaRPr lang="en-US" altLang="ja-JP" sz="1200" dirty="0" smtClean="0">
              <a:solidFill>
                <a:schemeClr val="tx1"/>
              </a:solidFill>
            </a:endParaRPr>
          </a:p>
          <a:p>
            <a:r>
              <a:rPr lang="ja-JP" altLang="en-US" sz="1200" dirty="0" smtClean="0">
                <a:solidFill>
                  <a:schemeClr val="tx1"/>
                </a:solidFill>
              </a:rPr>
              <a:t>　大阪・関西には国内有数の観光資源の集積と交通インフラがあり、アジア地域を中心としたビジネス・観光目的の旅行者等の増加を背景にインバウンド需要は急激に拡大して</a:t>
            </a:r>
            <a:r>
              <a:rPr lang="ja-JP" altLang="en-US" sz="1200" dirty="0">
                <a:solidFill>
                  <a:schemeClr val="tx1"/>
                </a:solidFill>
              </a:rPr>
              <a:t>おり</a:t>
            </a:r>
            <a:r>
              <a:rPr lang="ja-JP" altLang="en-US" sz="1200" dirty="0" smtClean="0">
                <a:solidFill>
                  <a:schemeClr val="tx1"/>
                </a:solidFill>
              </a:rPr>
              <a:t>、さまざまなビジネスチャンスが期待できます。</a:t>
            </a:r>
            <a:endParaRPr lang="en-US" altLang="ja-JP" sz="1200" dirty="0" smtClean="0">
              <a:solidFill>
                <a:schemeClr val="tx1"/>
              </a:solidFill>
            </a:endParaRPr>
          </a:p>
          <a:p>
            <a:endParaRPr kumimoji="1" lang="ja-JP" altLang="en-US" sz="1200" dirty="0">
              <a:solidFill>
                <a:schemeClr val="tx1"/>
              </a:solidFill>
            </a:endParaRPr>
          </a:p>
        </p:txBody>
      </p:sp>
      <p:sp>
        <p:nvSpPr>
          <p:cNvPr id="16" name="正方形/長方形 15"/>
          <p:cNvSpPr/>
          <p:nvPr/>
        </p:nvSpPr>
        <p:spPr>
          <a:xfrm>
            <a:off x="5762368" y="1772816"/>
            <a:ext cx="3202120" cy="489654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72000" rtlCol="0" anchor="t"/>
          <a:lstStyle/>
          <a:p>
            <a:r>
              <a:rPr lang="ja-JP" altLang="en-US" sz="1400" b="1" dirty="0" smtClean="0">
                <a:solidFill>
                  <a:schemeClr val="tx1"/>
                </a:solidFill>
              </a:rPr>
              <a:t>「留学」なら大阪！</a:t>
            </a:r>
            <a:endParaRPr lang="en-US" altLang="ja-JP" sz="1200" b="1" dirty="0" smtClean="0">
              <a:solidFill>
                <a:schemeClr val="tx1"/>
              </a:solidFill>
            </a:endParaRPr>
          </a:p>
          <a:p>
            <a:r>
              <a:rPr lang="en-US" altLang="ja-JP" sz="1200" dirty="0" smtClean="0">
                <a:solidFill>
                  <a:schemeClr val="tx1"/>
                </a:solidFill>
              </a:rPr>
              <a:t>【</a:t>
            </a:r>
            <a:r>
              <a:rPr lang="ja-JP" altLang="en-US" sz="1200" dirty="0" smtClean="0">
                <a:solidFill>
                  <a:schemeClr val="tx1"/>
                </a:solidFill>
              </a:rPr>
              <a:t>こんなあなたに</a:t>
            </a:r>
            <a:r>
              <a:rPr lang="en-US" altLang="ja-JP" sz="1200" dirty="0" smtClean="0">
                <a:solidFill>
                  <a:schemeClr val="tx1"/>
                </a:solidFill>
              </a:rPr>
              <a:t>】</a:t>
            </a:r>
            <a:r>
              <a:rPr lang="ja-JP" altLang="en-US" sz="1200" dirty="0" smtClean="0">
                <a:solidFill>
                  <a:schemeClr val="tx1"/>
                </a:solidFill>
              </a:rPr>
              <a:t>留学生、教育機関関係者</a:t>
            </a:r>
            <a:endParaRPr lang="en-US" altLang="ja-JP" sz="1200" dirty="0" smtClean="0">
              <a:solidFill>
                <a:schemeClr val="tx1"/>
              </a:solidFill>
            </a:endParaRPr>
          </a:p>
          <a:p>
            <a:r>
              <a:rPr lang="ja-JP" altLang="en-US" sz="1200" dirty="0" smtClean="0">
                <a:solidFill>
                  <a:schemeClr val="tx1"/>
                </a:solidFill>
              </a:rPr>
              <a:t>　　</a:t>
            </a:r>
            <a:endParaRPr lang="en-US" altLang="ja-JP" sz="1200" dirty="0" smtClean="0">
              <a:solidFill>
                <a:schemeClr val="tx1"/>
              </a:solidFill>
            </a:endParaRPr>
          </a:p>
          <a:p>
            <a:r>
              <a:rPr lang="ja-JP" altLang="en-US" sz="1200" dirty="0" smtClean="0">
                <a:solidFill>
                  <a:schemeClr val="tx1"/>
                </a:solidFill>
              </a:rPr>
              <a:t>　大阪には、高度な学術研究や幅広い分野で専門的な知識・資格取得に取り組むことができ、留学生サポートも充実した教育機関が</a:t>
            </a:r>
            <a:r>
              <a:rPr lang="ja-JP" altLang="en-US" sz="1200" dirty="0">
                <a:solidFill>
                  <a:schemeClr val="tx1"/>
                </a:solidFill>
              </a:rPr>
              <a:t>集積</a:t>
            </a:r>
            <a:r>
              <a:rPr lang="ja-JP" altLang="en-US" sz="1200" dirty="0" smtClean="0">
                <a:solidFill>
                  <a:schemeClr val="tx1"/>
                </a:solidFill>
              </a:rPr>
              <a:t>して</a:t>
            </a:r>
            <a:r>
              <a:rPr lang="ja-JP" altLang="en-US" sz="1200" dirty="0">
                <a:solidFill>
                  <a:schemeClr val="tx1"/>
                </a:solidFill>
              </a:rPr>
              <a:t>います。</a:t>
            </a:r>
            <a:endParaRPr lang="en-US" altLang="ja-JP" sz="1200" dirty="0">
              <a:solidFill>
                <a:schemeClr val="tx1"/>
              </a:solidFill>
            </a:endParaRPr>
          </a:p>
          <a:p>
            <a:r>
              <a:rPr lang="ja-JP" altLang="en-US" sz="1200" dirty="0">
                <a:solidFill>
                  <a:schemeClr val="tx1"/>
                </a:solidFill>
              </a:rPr>
              <a:t>　また、東京と比べて家賃や物価が安いことや人々の開放的な気質もあり</a:t>
            </a:r>
            <a:r>
              <a:rPr lang="ja-JP" altLang="en-US" sz="1200" dirty="0" smtClean="0">
                <a:solidFill>
                  <a:schemeClr val="tx1"/>
                </a:solidFill>
              </a:rPr>
              <a:t>、留学生が学び</a:t>
            </a:r>
            <a:r>
              <a:rPr lang="ja-JP" altLang="en-US" sz="1200" dirty="0">
                <a:solidFill>
                  <a:schemeClr val="tx1"/>
                </a:solidFill>
              </a:rPr>
              <a:t>・暮らしやすい</a:t>
            </a:r>
            <a:r>
              <a:rPr lang="ja-JP" altLang="en-US" sz="1200" dirty="0" smtClean="0">
                <a:solidFill>
                  <a:schemeClr val="tx1"/>
                </a:solidFill>
              </a:rPr>
              <a:t>環境にあります</a:t>
            </a:r>
            <a:r>
              <a:rPr lang="ja-JP" altLang="en-US" sz="1200" dirty="0">
                <a:solidFill>
                  <a:schemeClr val="tx1"/>
                </a:solidFill>
              </a:rPr>
              <a:t>。</a:t>
            </a:r>
            <a:endParaRPr lang="en-US" altLang="ja-JP" sz="1200" dirty="0">
              <a:solidFill>
                <a:schemeClr val="tx1"/>
              </a:solidFill>
            </a:endParaRPr>
          </a:p>
          <a:p>
            <a:r>
              <a:rPr lang="ja-JP" altLang="en-US" sz="1200" dirty="0" smtClean="0">
                <a:solidFill>
                  <a:schemeClr val="tx1"/>
                </a:solidFill>
              </a:rPr>
              <a:t>　府内の教育機関と連携</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して、東南アジアを中心に</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留学プロモーションを実施</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するなど、積極的に留学生</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の呼び込みを図っています。</a:t>
            </a:r>
          </a:p>
          <a:p>
            <a:endParaRPr lang="en-US" altLang="ja-JP" sz="1200" dirty="0" smtClean="0">
              <a:solidFill>
                <a:schemeClr val="tx1"/>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近年アジアを中心に訪日客が急激に増加しており、インバウンド市場は今後ますます成長が期待されます。特に大阪は、関空での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路線の増加もあり訪日客の増加が著しく、人口減少が見込まれる中、アジアの成長を取り込むことの重要性がよりいっそう増しています。また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、大阪への留学生も年々増加しています。</a:t>
            </a:r>
            <a:r>
              <a:rPr lang="ja-JP" altLang="ja-JP" sz="1400" dirty="0"/>
              <a:t>大阪では、より身近にアジア・世界とのつながりを感じることができます。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6" name="正方形/長方形 45"/>
          <p:cNvSpPr/>
          <p:nvPr/>
        </p:nvSpPr>
        <p:spPr>
          <a:xfrm>
            <a:off x="320702" y="478332"/>
            <a:ext cx="8111826" cy="307777"/>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観光魅力を発信</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アジア・世界とつながるなら大阪！</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835"/>
          <a:stretch/>
        </p:blipFill>
        <p:spPr bwMode="auto">
          <a:xfrm>
            <a:off x="505786" y="3002003"/>
            <a:ext cx="2736304" cy="156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四角形吹き出し 16"/>
          <p:cNvSpPr/>
          <p:nvPr/>
        </p:nvSpPr>
        <p:spPr>
          <a:xfrm>
            <a:off x="3402239" y="3146018"/>
            <a:ext cx="2037013" cy="1075069"/>
          </a:xfrm>
          <a:prstGeom prst="wedgeRectCallout">
            <a:avLst>
              <a:gd name="adj1" fmla="val -63073"/>
              <a:gd name="adj2" fmla="val -5052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000" b="1" u="sng" dirty="0"/>
              <a:t>関西空港</a:t>
            </a:r>
            <a:r>
              <a:rPr kumimoji="1" lang="ja-JP" altLang="en-US" sz="1000" b="1" u="sng" dirty="0" smtClean="0"/>
              <a:t>の強み</a:t>
            </a:r>
            <a:endParaRPr kumimoji="1" lang="en-US" altLang="ja-JP" sz="1000" b="1" u="sng" dirty="0" smtClean="0"/>
          </a:p>
          <a:p>
            <a:pPr marL="171450" indent="-171450">
              <a:buFont typeface="Arial" panose="020B0604020202020204" pitchFamily="34" charset="0"/>
              <a:buChar char="•"/>
            </a:pPr>
            <a:r>
              <a:rPr lang="en-US" altLang="ja-JP" sz="1000" dirty="0" smtClean="0"/>
              <a:t>4000m</a:t>
            </a:r>
            <a:r>
              <a:rPr lang="ja-JP" altLang="en-US" sz="1000" dirty="0" smtClean="0"/>
              <a:t>級複数滑走路</a:t>
            </a:r>
            <a:endParaRPr lang="en-US" altLang="ja-JP" sz="1000" dirty="0" smtClean="0"/>
          </a:p>
          <a:p>
            <a:pPr marL="171450" indent="-171450">
              <a:buFont typeface="Arial" panose="020B0604020202020204" pitchFamily="34" charset="0"/>
              <a:buChar char="•"/>
            </a:pPr>
            <a:r>
              <a:rPr kumimoji="1" lang="en-US" altLang="ja-JP" sz="1000" dirty="0"/>
              <a:t>24</a:t>
            </a:r>
            <a:r>
              <a:rPr kumimoji="1" lang="ja-JP" altLang="en-US" sz="1000" dirty="0" smtClean="0"/>
              <a:t>時間空港・環境制約が少ない</a:t>
            </a:r>
            <a:endParaRPr kumimoji="1" lang="en-US" altLang="ja-JP" sz="1000" dirty="0" smtClean="0"/>
          </a:p>
          <a:p>
            <a:pPr marL="171450" indent="-171450">
              <a:buFont typeface="Arial" panose="020B0604020202020204" pitchFamily="34" charset="0"/>
              <a:buChar char="•"/>
            </a:pPr>
            <a:r>
              <a:rPr lang="ja-JP" altLang="en-US" sz="1000" dirty="0" smtClean="0"/>
              <a:t>アジア</a:t>
            </a:r>
            <a:r>
              <a:rPr lang="ja-JP" altLang="en-US" sz="1000" dirty="0"/>
              <a:t>に</a:t>
            </a:r>
            <a:r>
              <a:rPr lang="ja-JP" altLang="en-US" sz="1000" dirty="0" smtClean="0"/>
              <a:t>近い</a:t>
            </a:r>
            <a:endParaRPr lang="en-US" altLang="ja-JP" sz="1000" dirty="0" smtClean="0"/>
          </a:p>
          <a:p>
            <a:pPr marL="171450" indent="-171450">
              <a:buFont typeface="Arial" panose="020B0604020202020204" pitchFamily="34" charset="0"/>
              <a:buChar char="•"/>
            </a:pPr>
            <a:r>
              <a:rPr kumimoji="1" lang="ja-JP" altLang="en-US" sz="1000" dirty="0" smtClean="0"/>
              <a:t>大きな後背圏需要</a:t>
            </a:r>
            <a:endParaRPr kumimoji="1" lang="en-US" altLang="ja-JP" sz="1000" dirty="0" smtClean="0"/>
          </a:p>
        </p:txBody>
      </p:sp>
      <p:pic>
        <p:nvPicPr>
          <p:cNvPr id="18"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77" y="4969963"/>
            <a:ext cx="2396903" cy="1393895"/>
          </a:xfrm>
          <a:prstGeom prst="rect">
            <a:avLst/>
          </a:prstGeom>
          <a:noFill/>
          <a:ln>
            <a:noFill/>
          </a:ln>
          <a:effectLst/>
          <a:extLst/>
        </p:spPr>
      </p:pic>
      <p:sp>
        <p:nvSpPr>
          <p:cNvPr id="5" name="正方形/長方形 4"/>
          <p:cNvSpPr/>
          <p:nvPr/>
        </p:nvSpPr>
        <p:spPr>
          <a:xfrm>
            <a:off x="771255" y="4739131"/>
            <a:ext cx="1721946" cy="230832"/>
          </a:xfrm>
          <a:prstGeom prst="rect">
            <a:avLst/>
          </a:prstGeom>
        </p:spPr>
        <p:txBody>
          <a:bodyPr wrap="none">
            <a:spAutoFit/>
          </a:bodyPr>
          <a:lstStyle/>
          <a:p>
            <a:pPr algn="ctr"/>
            <a:r>
              <a:rPr lang="ja-JP" altLang="en-US" sz="900" dirty="0"/>
              <a:t>訪日客数・関空利用者数の推移</a:t>
            </a:r>
            <a:endParaRPr lang="en-US" altLang="ja-JP" sz="9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94260" y="4710272"/>
            <a:ext cx="2518878" cy="1887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6964849" y="4479432"/>
            <a:ext cx="974947" cy="230832"/>
          </a:xfrm>
          <a:prstGeom prst="rect">
            <a:avLst/>
          </a:prstGeom>
        </p:spPr>
        <p:txBody>
          <a:bodyPr wrap="none">
            <a:spAutoFit/>
          </a:bodyPr>
          <a:lstStyle/>
          <a:p>
            <a:pPr algn="ctr"/>
            <a:r>
              <a:rPr lang="ja-JP" altLang="en-US" sz="900" dirty="0" smtClean="0"/>
              <a:t>留学フェアの様子</a:t>
            </a:r>
            <a:endParaRPr lang="en-US" altLang="ja-JP" sz="900" dirty="0"/>
          </a:p>
        </p:txBody>
      </p:sp>
      <p:sp>
        <p:nvSpPr>
          <p:cNvPr id="6" name="正方形/長方形 5"/>
          <p:cNvSpPr/>
          <p:nvPr/>
        </p:nvSpPr>
        <p:spPr>
          <a:xfrm>
            <a:off x="289762" y="6361583"/>
            <a:ext cx="2339102" cy="307777"/>
          </a:xfrm>
          <a:prstGeom prst="rect">
            <a:avLst/>
          </a:prstGeom>
        </p:spPr>
        <p:txBody>
          <a:bodyPr wrap="none">
            <a:spAutoFit/>
          </a:bodyPr>
          <a:lstStyle/>
          <a:p>
            <a:r>
              <a:rPr lang="ja-JP" altLang="en-US" sz="700" dirty="0"/>
              <a:t>出典：新関西国際空港株式会社「運営概況（速報値）</a:t>
            </a:r>
            <a:r>
              <a:rPr lang="ja-JP" altLang="en-US" sz="700" dirty="0" smtClean="0"/>
              <a:t>」</a:t>
            </a:r>
            <a:r>
              <a:rPr lang="en-US" altLang="ja-JP" sz="700" dirty="0" smtClean="0"/>
              <a:t/>
            </a:r>
            <a:br>
              <a:rPr lang="en-US" altLang="ja-JP" sz="700" dirty="0" smtClean="0"/>
            </a:br>
            <a:r>
              <a:rPr lang="ja-JP" altLang="en-US" sz="700" dirty="0" smtClean="0"/>
              <a:t>　　　　</a:t>
            </a:r>
            <a:r>
              <a:rPr lang="en-US" altLang="ja-JP" sz="700" dirty="0" smtClean="0"/>
              <a:t>2014</a:t>
            </a:r>
            <a:r>
              <a:rPr lang="ja-JP" altLang="en-US" sz="700" dirty="0"/>
              <a:t>年度より作成</a:t>
            </a:r>
          </a:p>
        </p:txBody>
      </p:sp>
      <p:sp>
        <p:nvSpPr>
          <p:cNvPr id="20" name="正方形/長方形 19"/>
          <p:cNvSpPr/>
          <p:nvPr/>
        </p:nvSpPr>
        <p:spPr>
          <a:xfrm>
            <a:off x="401424" y="4525089"/>
            <a:ext cx="2938625" cy="200055"/>
          </a:xfrm>
          <a:prstGeom prst="rect">
            <a:avLst/>
          </a:prstGeom>
        </p:spPr>
        <p:txBody>
          <a:bodyPr wrap="none">
            <a:spAutoFit/>
          </a:bodyPr>
          <a:lstStyle/>
          <a:p>
            <a:r>
              <a:rPr lang="ja-JP" altLang="en-US" sz="700" dirty="0"/>
              <a:t>出典：新関西国際空港株式会社空を変える。日本が変わる</a:t>
            </a:r>
            <a:r>
              <a:rPr lang="ja-JP" altLang="en-US" sz="700" dirty="0" smtClean="0"/>
              <a:t>。」</a:t>
            </a:r>
            <a:r>
              <a:rPr lang="en-US" altLang="ja-JP" sz="700" dirty="0" smtClean="0"/>
              <a:t>2012</a:t>
            </a:r>
            <a:r>
              <a:rPr lang="ja-JP" altLang="en-US" sz="700" dirty="0" smtClean="0"/>
              <a:t>年</a:t>
            </a:r>
            <a:r>
              <a:rPr lang="en-US" altLang="ja-JP" sz="700" dirty="0" smtClean="0"/>
              <a:t>7</a:t>
            </a:r>
            <a:r>
              <a:rPr lang="ja-JP" altLang="en-US" sz="700" dirty="0" smtClean="0"/>
              <a:t>月</a:t>
            </a:r>
            <a:endParaRPr lang="ja-JP" altLang="en-US" sz="700"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6065" y="4741113"/>
            <a:ext cx="2413187" cy="176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451241" y="5134069"/>
            <a:ext cx="1473869" cy="1243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987505" y="6469305"/>
            <a:ext cx="2630848" cy="200055"/>
          </a:xfrm>
          <a:prstGeom prst="rect">
            <a:avLst/>
          </a:prstGeom>
        </p:spPr>
        <p:txBody>
          <a:bodyPr wrap="none">
            <a:spAutoFit/>
          </a:bodyPr>
          <a:lstStyle/>
          <a:p>
            <a:r>
              <a:rPr lang="ja-JP" altLang="en-US" sz="700" dirty="0"/>
              <a:t>出典</a:t>
            </a:r>
            <a:r>
              <a:rPr lang="ja-JP" altLang="en-US" sz="700" dirty="0" smtClean="0"/>
              <a:t>：観光庁「</a:t>
            </a:r>
            <a:r>
              <a:rPr lang="zh-TW" altLang="en-US" sz="700" dirty="0" smtClean="0"/>
              <a:t>訪日</a:t>
            </a:r>
            <a:r>
              <a:rPr lang="zh-TW" altLang="en-US" sz="700" dirty="0"/>
              <a:t>外国人消費動向</a:t>
            </a:r>
            <a:r>
              <a:rPr lang="zh-TW" altLang="en-US" sz="700" dirty="0" smtClean="0"/>
              <a:t>調査</a:t>
            </a:r>
            <a:r>
              <a:rPr lang="ja-JP" altLang="en-US" sz="700" dirty="0" smtClean="0"/>
              <a:t>」平成</a:t>
            </a:r>
            <a:r>
              <a:rPr lang="en-US" altLang="ja-JP" sz="700" dirty="0" smtClean="0"/>
              <a:t>26</a:t>
            </a:r>
            <a:r>
              <a:rPr lang="ja-JP" altLang="en-US" sz="700" dirty="0" smtClean="0"/>
              <a:t>年（確報値）</a:t>
            </a:r>
            <a:endParaRPr lang="ja-JP" altLang="en-US" sz="700" dirty="0"/>
          </a:p>
        </p:txBody>
      </p:sp>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3564000"/>
            <a:ext cx="1263595" cy="914444"/>
          </a:xfrm>
          <a:prstGeom prst="rect">
            <a:avLst/>
          </a:prstGeom>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29</a:t>
            </a:fld>
            <a:endParaRPr lang="ja-JP" altLang="en-US" dirty="0">
              <a:solidFill>
                <a:prstClr val="black"/>
              </a:solidFill>
            </a:endParaRPr>
          </a:p>
        </p:txBody>
      </p:sp>
      <p:sp>
        <p:nvSpPr>
          <p:cNvPr id="22" name="正方形/長方形 21"/>
          <p:cNvSpPr/>
          <p:nvPr/>
        </p:nvSpPr>
        <p:spPr>
          <a:xfrm>
            <a:off x="7518044" y="3342184"/>
            <a:ext cx="1401337" cy="230832"/>
          </a:xfrm>
          <a:prstGeom prst="rect">
            <a:avLst/>
          </a:prstGeom>
        </p:spPr>
        <p:txBody>
          <a:bodyPr wrap="square">
            <a:spAutoFit/>
          </a:bodyPr>
          <a:lstStyle/>
          <a:p>
            <a:pPr algn="ctr"/>
            <a:r>
              <a:rPr lang="ja-JP" altLang="en-US" sz="900" dirty="0"/>
              <a:t>大阪の</a:t>
            </a:r>
            <a:r>
              <a:rPr lang="ja-JP" altLang="en-US" sz="900" dirty="0" smtClean="0"/>
              <a:t>外国人留学生数</a:t>
            </a:r>
            <a:endParaRPr lang="en-US" altLang="ja-JP" sz="900" dirty="0"/>
          </a:p>
        </p:txBody>
      </p:sp>
    </p:spTree>
    <p:extLst>
      <p:ext uri="{BB962C8B-B14F-4D97-AF65-F5344CB8AC3E}">
        <p14:creationId xmlns:p14="http://schemas.microsoft.com/office/powerpoint/2010/main" val="212278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539552" y="2690336"/>
            <a:ext cx="8064896" cy="830997"/>
          </a:xfrm>
          <a:prstGeom prst="rect">
            <a:avLst/>
          </a:prstGeom>
        </p:spPr>
        <p:txBody>
          <a:bodyPr wrap="square">
            <a:spAutoFit/>
          </a:bodyPr>
          <a:lstStyle/>
          <a:p>
            <a:r>
              <a:rPr lang="ja-JP" altLang="en-US" sz="2400" dirty="0"/>
              <a:t>　　　　➡　府の出生率が低い要因分析（自然増減）</a:t>
            </a:r>
            <a:br>
              <a:rPr lang="ja-JP" altLang="en-US" sz="2400" dirty="0"/>
            </a:br>
            <a:r>
              <a:rPr lang="ja-JP" altLang="en-US" sz="2400" dirty="0"/>
              <a:t>　　　　　　 東京圏への転出理由分析（社会</a:t>
            </a:r>
            <a:r>
              <a:rPr lang="ja-JP" altLang="en-US" sz="2400" dirty="0" smtClean="0"/>
              <a:t>増減）を追加　等</a:t>
            </a:r>
            <a:endParaRPr lang="ja-JP" altLang="en-US" sz="2400" dirty="0"/>
          </a:p>
        </p:txBody>
      </p:sp>
    </p:spTree>
    <p:extLst>
      <p:ext uri="{BB962C8B-B14F-4D97-AF65-F5344CB8AC3E}">
        <p14:creationId xmlns:p14="http://schemas.microsoft.com/office/powerpoint/2010/main" val="90000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30</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1384995"/>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経済産業機能の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集積、交通利便性の高さなど、都市魅力はもちろんのこと、歴史ある街並みや豊かな緑など、個性あふれる魅力的な地域資源を有しています。一方、人口減少・超高齢社会が展開するなかで、インナーエリアにみられる都市機能の低下や、住環境の悪化、中山間地域における過疎化の問題など、それぞれ特有の地域課題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抱いています。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こうした課題に的確に対応し、府域全体として活力ある地域創出をめざした取組みを進めていくことが求められています。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433692896"/>
              </p:ext>
            </p:extLst>
          </p:nvPr>
        </p:nvGraphicFramePr>
        <p:xfrm>
          <a:off x="506372" y="2348488"/>
          <a:ext cx="8242092" cy="3880440"/>
        </p:xfrm>
        <a:graphic>
          <a:graphicData uri="http://schemas.openxmlformats.org/drawingml/2006/table">
            <a:tbl>
              <a:tblPr firstRow="1" bandRow="1">
                <a:tableStyleId>{5C22544A-7EE6-4342-B048-85BDC9FD1C3A}</a:tableStyleId>
              </a:tblPr>
              <a:tblGrid>
                <a:gridCol w="657537"/>
                <a:gridCol w="1819646"/>
                <a:gridCol w="1819646"/>
                <a:gridCol w="1819646"/>
                <a:gridCol w="2125617"/>
              </a:tblGrid>
              <a:tr h="144425">
                <a:tc>
                  <a:txBody>
                    <a:bodyPr/>
                    <a:lstStyle/>
                    <a:p>
                      <a:r>
                        <a:rPr kumimoji="1" lang="ja-JP" altLang="en-US" sz="1100" dirty="0" smtClean="0">
                          <a:solidFill>
                            <a:schemeClr val="tx1"/>
                          </a:solidFill>
                        </a:rPr>
                        <a:t>類型</a:t>
                      </a:r>
                      <a:endParaRPr kumimoji="1" lang="ja-JP" altLang="en-US" sz="1100" dirty="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tx1"/>
                          </a:solidFill>
                        </a:rPr>
                        <a:t>エリアの概要</a:t>
                      </a:r>
                      <a:endParaRPr kumimoji="1" lang="ja-JP" altLang="en-US" sz="1100" dirty="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tx1"/>
                          </a:solidFill>
                        </a:rPr>
                        <a:t>強み</a:t>
                      </a:r>
                      <a:endParaRPr kumimoji="1" lang="ja-JP" altLang="en-US" sz="1100" dirty="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tx1"/>
                          </a:solidFill>
                        </a:rPr>
                        <a:t>課題</a:t>
                      </a:r>
                      <a:endParaRPr kumimoji="1" lang="ja-JP" altLang="en-US" sz="1100" dirty="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tx1"/>
                          </a:solidFill>
                        </a:rPr>
                        <a:t>目指すべき方向性</a:t>
                      </a:r>
                      <a:endParaRPr kumimoji="1" lang="ja-JP" altLang="en-US" sz="1100" dirty="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358698">
                <a:tc>
                  <a:txBody>
                    <a:bodyPr/>
                    <a:lstStyle/>
                    <a:p>
                      <a:r>
                        <a:rPr kumimoji="1" lang="ja-JP" altLang="en-US" sz="1000" dirty="0" smtClean="0">
                          <a:solidFill>
                            <a:schemeClr val="tx1"/>
                          </a:solidFill>
                        </a:rPr>
                        <a:t>都心部</a:t>
                      </a:r>
                      <a:endParaRPr kumimoji="1" lang="ja-JP" altLang="en-US" sz="1000" dirty="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都市の中心部であり、オフィス、商業が多く立地。また、住宅も一定程度存在。</a:t>
                      </a:r>
                      <a:endParaRPr kumimoji="1" lang="en-US" altLang="ja-JP" sz="1000"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Arial" panose="020B0604020202020204" pitchFamily="34" charset="0"/>
                        <a:buChar char="•"/>
                      </a:pPr>
                      <a:r>
                        <a:rPr kumimoji="1" lang="ja-JP" altLang="en-US" sz="1000" dirty="0" smtClean="0">
                          <a:solidFill>
                            <a:schemeClr val="tx1"/>
                          </a:solidFill>
                        </a:rPr>
                        <a:t>便利・アクセスが良い</a:t>
                      </a:r>
                      <a:endParaRPr kumimoji="1" lang="en-US" altLang="ja-JP" sz="1000" dirty="0" smtClean="0">
                        <a:solidFill>
                          <a:schemeClr val="tx1"/>
                        </a:solidFill>
                      </a:endParaRPr>
                    </a:p>
                    <a:p>
                      <a:pPr marL="171450" indent="-171450">
                        <a:buFont typeface="Arial" panose="020B0604020202020204" pitchFamily="34" charset="0"/>
                        <a:buChar char="•"/>
                      </a:pPr>
                      <a:r>
                        <a:rPr kumimoji="1" lang="ja-JP" altLang="en-US" sz="1000" dirty="0" smtClean="0">
                          <a:solidFill>
                            <a:schemeClr val="tx1"/>
                          </a:solidFill>
                        </a:rPr>
                        <a:t>ビジネス機会が多い</a:t>
                      </a:r>
                      <a:endParaRPr kumimoji="1" lang="en-US" altLang="ja-JP" sz="1000" dirty="0" smtClean="0">
                        <a:solidFill>
                          <a:schemeClr val="tx1"/>
                        </a:solidFill>
                      </a:endParaRPr>
                    </a:p>
                    <a:p>
                      <a:pPr marL="171450" indent="-171450">
                        <a:buFont typeface="Arial" panose="020B0604020202020204" pitchFamily="34" charset="0"/>
                        <a:buChar char="•"/>
                      </a:pPr>
                      <a:r>
                        <a:rPr kumimoji="1" lang="ja-JP" altLang="en-US" sz="1000" dirty="0" smtClean="0">
                          <a:solidFill>
                            <a:schemeClr val="tx1"/>
                          </a:solidFill>
                        </a:rPr>
                        <a:t>情報発信しやすい</a:t>
                      </a:r>
                      <a:endParaRPr kumimoji="1" lang="en-US" altLang="ja-JP" sz="1000" dirty="0" smtClean="0">
                        <a:solidFill>
                          <a:schemeClr val="tx1"/>
                        </a:solidFill>
                      </a:endParaRPr>
                    </a:p>
                    <a:p>
                      <a:pPr marL="171450" indent="-171450">
                        <a:buFont typeface="Arial" panose="020B0604020202020204" pitchFamily="34" charset="0"/>
                        <a:buChar char="•"/>
                      </a:pPr>
                      <a:r>
                        <a:rPr kumimoji="1" lang="ja-JP" altLang="en-US" sz="1000" dirty="0" smtClean="0">
                          <a:solidFill>
                            <a:schemeClr val="tx1"/>
                          </a:solidFill>
                        </a:rPr>
                        <a:t>多様性が受容される</a:t>
                      </a:r>
                      <a:endParaRPr kumimoji="1" lang="en-US" altLang="ja-JP" sz="1000" dirty="0" smtClean="0">
                        <a:solidFill>
                          <a:schemeClr val="tx1"/>
                        </a:solidFill>
                      </a:endParaRPr>
                    </a:p>
                    <a:p>
                      <a:pPr marL="171450" indent="-171450">
                        <a:buFont typeface="Arial" panose="020B0604020202020204" pitchFamily="34" charset="0"/>
                        <a:buChar char="•"/>
                      </a:pPr>
                      <a:r>
                        <a:rPr kumimoji="1" lang="ja-JP" altLang="en-US" sz="1000" dirty="0" smtClean="0">
                          <a:solidFill>
                            <a:schemeClr val="tx1"/>
                          </a:solidFill>
                        </a:rPr>
                        <a:t>文化・娯楽・観光資源が多い</a:t>
                      </a:r>
                      <a:endParaRPr kumimoji="1" lang="en-US" altLang="ja-JP" sz="1000" dirty="0" smtClean="0">
                        <a:solidFill>
                          <a:schemeClr val="tx1"/>
                        </a:solidFill>
                      </a:endParaRPr>
                    </a:p>
                    <a:p>
                      <a:pPr marL="171450" indent="-171450">
                        <a:buFont typeface="Arial" panose="020B0604020202020204" pitchFamily="34" charset="0"/>
                        <a:buChar char="•"/>
                      </a:pPr>
                      <a:r>
                        <a:rPr kumimoji="1" lang="ja-JP" altLang="en-US" sz="1000" dirty="0" smtClean="0">
                          <a:solidFill>
                            <a:schemeClr val="tx1"/>
                          </a:solidFill>
                        </a:rPr>
                        <a:t>職住近接が可能</a:t>
                      </a:r>
                      <a:endParaRPr kumimoji="1" lang="en-US" altLang="ja-JP" sz="1000" dirty="0" smtClean="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生活コストが高い</a:t>
                      </a:r>
                      <a:endParaRPr kumimoji="1" lang="en-US" altLang="ja-JP" sz="1000"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医療、介護、育児などの生活サービスが不足</a:t>
                      </a:r>
                      <a:endParaRPr kumimoji="1" lang="en-US" altLang="ja-JP" sz="1000"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混雑している</a:t>
                      </a:r>
                      <a:endParaRPr kumimoji="1" lang="en-US" altLang="ja-JP" sz="1000"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危険個所が多い</a:t>
                      </a:r>
                      <a:endParaRPr kumimoji="1" lang="en-US" altLang="ja-JP" sz="1000"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Arial" panose="020B0604020202020204" pitchFamily="34" charset="0"/>
                        <a:buChar char="•"/>
                      </a:pPr>
                      <a:r>
                        <a:rPr kumimoji="1" lang="ja-JP" altLang="en-US" sz="1000" b="1" u="sng" dirty="0" smtClean="0">
                          <a:solidFill>
                            <a:schemeClr val="tx1"/>
                          </a:solidFill>
                        </a:rPr>
                        <a:t>ビジネス</a:t>
                      </a:r>
                      <a:r>
                        <a:rPr kumimoji="1" lang="ja-JP" altLang="en-US" sz="1000" b="1" dirty="0" smtClean="0">
                          <a:solidFill>
                            <a:schemeClr val="tx1"/>
                          </a:solidFill>
                        </a:rPr>
                        <a:t>エリアとしての発展。</a:t>
                      </a:r>
                      <a:r>
                        <a:rPr kumimoji="1" lang="en-US" altLang="ja-JP" sz="1000" b="1" dirty="0" smtClean="0">
                          <a:solidFill>
                            <a:schemeClr val="tx1"/>
                          </a:solidFill>
                        </a:rPr>
                        <a:t>BID</a:t>
                      </a:r>
                      <a:r>
                        <a:rPr kumimoji="1" lang="ja-JP" altLang="en-US" sz="1000" b="1" dirty="0" smtClean="0">
                          <a:solidFill>
                            <a:schemeClr val="tx1"/>
                          </a:solidFill>
                        </a:rPr>
                        <a:t>など新しい仕組みを取り入れ、国際的な都市を目指す。</a:t>
                      </a:r>
                      <a:endParaRPr kumimoji="1" lang="en-US" altLang="ja-JP" sz="1000" b="1" dirty="0" smtClean="0">
                        <a:solidFill>
                          <a:schemeClr val="tx1"/>
                        </a:solidFill>
                      </a:endParaRPr>
                    </a:p>
                    <a:p>
                      <a:pPr marL="171450" indent="-171450">
                        <a:buFont typeface="Arial" panose="020B0604020202020204" pitchFamily="34" charset="0"/>
                        <a:buChar char="•"/>
                      </a:pPr>
                      <a:r>
                        <a:rPr kumimoji="1" lang="ja-JP" altLang="en-US" sz="1000" b="1" u="sng" dirty="0" smtClean="0">
                          <a:solidFill>
                            <a:schemeClr val="tx1"/>
                          </a:solidFill>
                        </a:rPr>
                        <a:t>文化・観光</a:t>
                      </a:r>
                      <a:r>
                        <a:rPr kumimoji="1" lang="ja-JP" altLang="en-US" sz="1000" b="1" dirty="0" smtClean="0">
                          <a:solidFill>
                            <a:schemeClr val="tx1"/>
                          </a:solidFill>
                        </a:rPr>
                        <a:t>エリアとして、利便性の向上、コンテンツの充実を図る。</a:t>
                      </a:r>
                      <a:endParaRPr kumimoji="1" lang="en-US" altLang="ja-JP" sz="1000" b="1" dirty="0" smtClean="0">
                        <a:solidFill>
                          <a:schemeClr val="tx1"/>
                        </a:solidFill>
                      </a:endParaRPr>
                    </a:p>
                    <a:p>
                      <a:pPr marL="171450" indent="-171450">
                        <a:buFont typeface="Arial" panose="020B0604020202020204" pitchFamily="34" charset="0"/>
                        <a:buChar char="•"/>
                      </a:pPr>
                      <a:r>
                        <a:rPr kumimoji="1" lang="ja-JP" altLang="en-US" sz="1000" b="1" u="sng" dirty="0" smtClean="0">
                          <a:solidFill>
                            <a:schemeClr val="tx1"/>
                          </a:solidFill>
                        </a:rPr>
                        <a:t>生活環境</a:t>
                      </a:r>
                      <a:r>
                        <a:rPr kumimoji="1" lang="ja-JP" altLang="en-US" sz="1000" b="1" dirty="0" smtClean="0">
                          <a:solidFill>
                            <a:schemeClr val="tx1"/>
                          </a:solidFill>
                        </a:rPr>
                        <a:t>の改善。</a:t>
                      </a:r>
                      <a:endParaRPr kumimoji="1" lang="en-US" altLang="ja-JP" sz="1000" b="1" dirty="0" smtClean="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46853">
                <a:tc>
                  <a:txBody>
                    <a:bodyPr/>
                    <a:lstStyle/>
                    <a:p>
                      <a:r>
                        <a:rPr kumimoji="1" lang="ja-JP" altLang="en-US" sz="1000" dirty="0" smtClean="0">
                          <a:solidFill>
                            <a:schemeClr val="tx1"/>
                          </a:solidFill>
                        </a:rPr>
                        <a:t>周辺部</a:t>
                      </a:r>
                      <a:endParaRPr kumimoji="1" lang="ja-JP" altLang="en-US" sz="1000" dirty="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スプロール現象で自然発生的に発展してきたエリア。オフィス、商業、住宅、工場（小規模）などが混在。</a:t>
                      </a:r>
                      <a:endParaRPr kumimoji="1" lang="en-US" altLang="ja-JP" sz="1000"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都心までのアクセスが良い</a:t>
                      </a:r>
                      <a:endParaRPr kumimoji="1" lang="en-US" altLang="ja-JP" sz="1000"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駅周辺にスーパー・商店街などの生活関連の商業施設が充実している</a:t>
                      </a:r>
                      <a:endParaRPr kumimoji="1" lang="en-US" altLang="ja-JP" sz="1000"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火災・災害リスクが大きい</a:t>
                      </a:r>
                      <a:r>
                        <a:rPr kumimoji="1" lang="ja-JP" altLang="en-US" sz="1000" u="none" kern="1200" dirty="0" smtClean="0">
                          <a:solidFill>
                            <a:schemeClr val="tx1"/>
                          </a:solidFill>
                          <a:latin typeface="+mn-lt"/>
                          <a:ea typeface="+mn-ea"/>
                          <a:cs typeface="+mn-cs"/>
                        </a:rPr>
                        <a:t>密集市街地が大規模に存在</a:t>
                      </a:r>
                      <a:endParaRPr kumimoji="1" lang="en-US" altLang="ja-JP" sz="1000" u="none"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chemeClr val="tx1"/>
                          </a:solidFill>
                          <a:latin typeface="+mn-lt"/>
                          <a:ea typeface="+mn-ea"/>
                          <a:cs typeface="+mn-cs"/>
                        </a:rPr>
                        <a:t>閑散とした駅前商店街</a:t>
                      </a:r>
                      <a:endParaRPr kumimoji="1" lang="en-US" altLang="ja-JP" sz="10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chemeClr val="tx1"/>
                          </a:solidFill>
                          <a:latin typeface="+mn-lt"/>
                          <a:ea typeface="+mn-ea"/>
                          <a:cs typeface="+mn-cs"/>
                        </a:rPr>
                        <a:t>単身高齢者が増加</a:t>
                      </a:r>
                      <a:endParaRPr kumimoji="1" lang="en-US" altLang="ja-JP" sz="1000"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b="1" u="none" kern="1200" dirty="0" smtClean="0">
                          <a:solidFill>
                            <a:schemeClr val="tx1"/>
                          </a:solidFill>
                          <a:latin typeface="+mn-lt"/>
                          <a:ea typeface="+mn-ea"/>
                          <a:cs typeface="+mn-cs"/>
                        </a:rPr>
                        <a:t>災害に強く、</a:t>
                      </a:r>
                      <a:r>
                        <a:rPr kumimoji="1" lang="ja-JP" altLang="en-US" sz="1000" b="1" u="sng" kern="1200" dirty="0" smtClean="0">
                          <a:solidFill>
                            <a:schemeClr val="tx1"/>
                          </a:solidFill>
                          <a:latin typeface="+mn-lt"/>
                          <a:ea typeface="+mn-ea"/>
                          <a:cs typeface="+mn-cs"/>
                        </a:rPr>
                        <a:t>安心・安全</a:t>
                      </a:r>
                      <a:r>
                        <a:rPr kumimoji="1" lang="ja-JP" altLang="en-US" sz="1000" b="1" kern="1200" dirty="0" smtClean="0">
                          <a:solidFill>
                            <a:schemeClr val="tx1"/>
                          </a:solidFill>
                          <a:latin typeface="+mn-lt"/>
                          <a:ea typeface="+mn-ea"/>
                          <a:cs typeface="+mn-cs"/>
                        </a:rPr>
                        <a:t>なまちづくり。</a:t>
                      </a:r>
                      <a:endParaRPr kumimoji="1" lang="en-US" altLang="ja-JP" sz="1000" b="1"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b="1" u="sng" kern="1200" dirty="0" smtClean="0">
                          <a:solidFill>
                            <a:schemeClr val="tx1"/>
                          </a:solidFill>
                          <a:latin typeface="+mn-lt"/>
                          <a:ea typeface="+mn-ea"/>
                          <a:cs typeface="+mn-cs"/>
                        </a:rPr>
                        <a:t>駅周辺のにぎわい</a:t>
                      </a:r>
                      <a:r>
                        <a:rPr kumimoji="1" lang="ja-JP" altLang="en-US" sz="1000" b="1" kern="1200" dirty="0" smtClean="0">
                          <a:solidFill>
                            <a:schemeClr val="tx1"/>
                          </a:solidFill>
                          <a:latin typeface="+mn-lt"/>
                          <a:ea typeface="+mn-ea"/>
                          <a:cs typeface="+mn-cs"/>
                        </a:rPr>
                        <a:t>を生み出し、仕事・くらし両方を活性化し、特色あるまちづくりを進める。</a:t>
                      </a:r>
                      <a:endParaRPr kumimoji="1" lang="en-US" altLang="ja-JP" sz="1000" b="1"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58698">
                <a:tc>
                  <a:txBody>
                    <a:bodyPr/>
                    <a:lstStyle/>
                    <a:p>
                      <a:r>
                        <a:rPr kumimoji="1" lang="ja-JP" altLang="en-US" sz="1000" dirty="0" smtClean="0">
                          <a:solidFill>
                            <a:schemeClr val="tx1"/>
                          </a:solidFill>
                        </a:rPr>
                        <a:t>郊外部</a:t>
                      </a:r>
                      <a:endParaRPr kumimoji="1" lang="ja-JP" altLang="en-US" sz="1000" dirty="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chemeClr val="tx1"/>
                          </a:solidFill>
                          <a:latin typeface="+mn-lt"/>
                          <a:ea typeface="+mn-ea"/>
                          <a:cs typeface="+mn-cs"/>
                        </a:rPr>
                        <a:t>都心部のベッドタウンとして計画されたエリア。住宅や工場が立地。</a:t>
                      </a:r>
                      <a:endParaRPr kumimoji="1" lang="en-US" altLang="ja-JP" sz="1000"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chemeClr val="tx1"/>
                          </a:solidFill>
                          <a:latin typeface="+mn-lt"/>
                          <a:ea typeface="+mn-ea"/>
                          <a:cs typeface="+mn-cs"/>
                        </a:rPr>
                        <a:t>均質性が高く、安全・安心</a:t>
                      </a:r>
                      <a:endParaRPr kumimoji="1" lang="en-US" altLang="ja-JP" sz="10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chemeClr val="tx1"/>
                          </a:solidFill>
                          <a:latin typeface="+mn-lt"/>
                          <a:ea typeface="+mn-ea"/>
                          <a:cs typeface="+mn-cs"/>
                        </a:rPr>
                        <a:t>子どもが遊べる場所が多く、子育てしやすい</a:t>
                      </a:r>
                      <a:endParaRPr kumimoji="1" lang="en-US" altLang="ja-JP" sz="1000"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家庭菜園ができる</a:t>
                      </a:r>
                      <a:endParaRPr kumimoji="1" lang="en-US" altLang="ja-JP" sz="1000"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団地・住宅地の老朽化</a:t>
                      </a:r>
                      <a:endParaRPr kumimoji="1" lang="en-US" altLang="ja-JP" sz="1000"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空き家の増加</a:t>
                      </a:r>
                      <a:endParaRPr kumimoji="1" lang="en-US" altLang="ja-JP" sz="10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chemeClr val="tx1"/>
                          </a:solidFill>
                          <a:latin typeface="+mn-lt"/>
                          <a:ea typeface="+mn-ea"/>
                          <a:cs typeface="+mn-cs"/>
                        </a:rPr>
                        <a:t>コミュニティの希薄化</a:t>
                      </a:r>
                      <a:endParaRPr kumimoji="1" lang="en-US" altLang="ja-JP" sz="10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chemeClr val="tx1"/>
                          </a:solidFill>
                          <a:latin typeface="+mn-lt"/>
                          <a:ea typeface="+mn-ea"/>
                          <a:cs typeface="+mn-cs"/>
                        </a:rPr>
                        <a:t>単身高齢者が増加</a:t>
                      </a:r>
                      <a:endParaRPr kumimoji="1" lang="en-US" altLang="ja-JP" sz="1000"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kumimoji="1" lang="en-US" altLang="ja-JP" sz="1000"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kern="1200" dirty="0" smtClean="0">
                          <a:solidFill>
                            <a:schemeClr val="tx1"/>
                          </a:solidFill>
                          <a:latin typeface="+mn-lt"/>
                          <a:ea typeface="+mn-ea"/>
                          <a:cs typeface="+mn-cs"/>
                        </a:rPr>
                        <a:t>団地の再生、空き家対策など、ベッドタウン固有の問題を解決して、新たな世代を呼びこみ、</a:t>
                      </a:r>
                      <a:r>
                        <a:rPr kumimoji="1" lang="ja-JP" altLang="en-US" sz="1000" b="1" u="sng" kern="1200" dirty="0" smtClean="0">
                          <a:solidFill>
                            <a:schemeClr val="tx1"/>
                          </a:solidFill>
                          <a:latin typeface="+mn-lt"/>
                          <a:ea typeface="+mn-ea"/>
                          <a:cs typeface="+mn-cs"/>
                        </a:rPr>
                        <a:t>高齢者・子供がいきいき暮らせるまち</a:t>
                      </a:r>
                      <a:r>
                        <a:rPr kumimoji="1" lang="ja-JP" altLang="en-US" sz="1000" b="1" kern="1200" dirty="0" smtClean="0">
                          <a:solidFill>
                            <a:schemeClr val="tx1"/>
                          </a:solidFill>
                          <a:latin typeface="+mn-lt"/>
                          <a:ea typeface="+mn-ea"/>
                          <a:cs typeface="+mn-cs"/>
                        </a:rPr>
                        <a:t>、</a:t>
                      </a:r>
                      <a:r>
                        <a:rPr kumimoji="1" lang="ja-JP" altLang="en-US" sz="1000" b="1" u="sng" kern="1200" dirty="0" smtClean="0">
                          <a:solidFill>
                            <a:schemeClr val="tx1"/>
                          </a:solidFill>
                          <a:latin typeface="+mn-lt"/>
                          <a:ea typeface="+mn-ea"/>
                          <a:cs typeface="+mn-cs"/>
                        </a:rPr>
                        <a:t>持続可能なまち</a:t>
                      </a:r>
                      <a:r>
                        <a:rPr kumimoji="1" lang="ja-JP" altLang="en-US" sz="1000" b="1" kern="1200" dirty="0" smtClean="0">
                          <a:solidFill>
                            <a:schemeClr val="tx1"/>
                          </a:solidFill>
                          <a:latin typeface="+mn-lt"/>
                          <a:ea typeface="+mn-ea"/>
                          <a:cs typeface="+mn-cs"/>
                        </a:rPr>
                        <a:t>を目指す。</a:t>
                      </a:r>
                      <a:endParaRPr kumimoji="1" lang="en-US" altLang="ja-JP" sz="1000" b="1"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414118">
                <a:tc>
                  <a:txBody>
                    <a:bodyPr/>
                    <a:lstStyle/>
                    <a:p>
                      <a:r>
                        <a:rPr kumimoji="1" lang="ja-JP" altLang="en-US" sz="1000" dirty="0" smtClean="0">
                          <a:solidFill>
                            <a:schemeClr val="tx1"/>
                          </a:solidFill>
                        </a:rPr>
                        <a:t>山間部</a:t>
                      </a:r>
                      <a:endParaRPr kumimoji="1" lang="ja-JP" altLang="en-US" sz="1000" dirty="0">
                        <a:solidFill>
                          <a:schemeClr val="tx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農地・緑地が中心。</a:t>
                      </a:r>
                      <a:endParaRPr kumimoji="1" lang="en-US" altLang="ja-JP" sz="1000"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緑が多い</a:t>
                      </a:r>
                      <a:endParaRPr kumimoji="1" lang="en-US" altLang="ja-JP" sz="1000"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農業、健康づくり、スローライフが可能</a:t>
                      </a:r>
                      <a:endParaRPr kumimoji="1" lang="en-US" altLang="ja-JP" sz="1000"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都心までのアクセスが悪い</a:t>
                      </a:r>
                      <a:endParaRPr kumimoji="1" lang="en-US" altLang="ja-JP" sz="10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chemeClr val="tx1"/>
                          </a:solidFill>
                          <a:latin typeface="+mn-lt"/>
                          <a:ea typeface="+mn-ea"/>
                          <a:cs typeface="+mn-cs"/>
                        </a:rPr>
                        <a:t>過疎化</a:t>
                      </a:r>
                      <a:endParaRPr kumimoji="1" lang="en-US" altLang="ja-JP" sz="10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chemeClr val="tx1"/>
                          </a:solidFill>
                          <a:latin typeface="+mn-lt"/>
                          <a:ea typeface="+mn-ea"/>
                          <a:cs typeface="+mn-cs"/>
                        </a:rPr>
                        <a:t>基幹病院等まで遠く、医療などの各種サービスが行き届きにくい</a:t>
                      </a:r>
                      <a:endParaRPr kumimoji="1" lang="en-US" altLang="ja-JP" sz="10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chemeClr val="tx1"/>
                          </a:solidFill>
                          <a:latin typeface="+mn-lt"/>
                          <a:ea typeface="+mn-ea"/>
                          <a:cs typeface="+mn-cs"/>
                        </a:rPr>
                        <a:t>車が不可欠</a:t>
                      </a:r>
                      <a:endParaRPr kumimoji="1" lang="en-US" altLang="ja-JP" sz="1000"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chemeClr val="tx1"/>
                          </a:solidFill>
                          <a:latin typeface="+mn-lt"/>
                          <a:ea typeface="+mn-ea"/>
                          <a:cs typeface="+mn-cs"/>
                        </a:rPr>
                        <a:t>就学・就職先が少ない</a:t>
                      </a:r>
                      <a:endParaRPr kumimoji="1" lang="en-US" altLang="ja-JP" sz="1000" kern="1200" dirty="0" smtClean="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b="1" u="sng" kern="1200" dirty="0" smtClean="0">
                          <a:solidFill>
                            <a:schemeClr val="tx1"/>
                          </a:solidFill>
                          <a:latin typeface="+mn-lt"/>
                          <a:ea typeface="+mn-ea"/>
                          <a:cs typeface="+mn-cs"/>
                        </a:rPr>
                        <a:t>自然資源を活用</a:t>
                      </a:r>
                      <a:r>
                        <a:rPr kumimoji="1" lang="ja-JP" altLang="en-US" sz="1000" b="1" kern="1200" dirty="0" smtClean="0">
                          <a:solidFill>
                            <a:schemeClr val="tx1"/>
                          </a:solidFill>
                          <a:latin typeface="+mn-lt"/>
                          <a:ea typeface="+mn-ea"/>
                          <a:cs typeface="+mn-cs"/>
                        </a:rPr>
                        <a:t>し、</a:t>
                      </a:r>
                      <a:r>
                        <a:rPr kumimoji="1" lang="en-US" altLang="ja-JP" sz="1000" b="1" kern="1200" dirty="0" smtClean="0">
                          <a:solidFill>
                            <a:schemeClr val="tx1"/>
                          </a:solidFill>
                          <a:latin typeface="+mn-lt"/>
                          <a:ea typeface="+mn-ea"/>
                          <a:cs typeface="+mn-cs"/>
                        </a:rPr>
                        <a:t>6</a:t>
                      </a:r>
                      <a:r>
                        <a:rPr kumimoji="1" lang="ja-JP" altLang="en-US" sz="1000" b="1" kern="1200" dirty="0" smtClean="0">
                          <a:solidFill>
                            <a:schemeClr val="tx1"/>
                          </a:solidFill>
                          <a:latin typeface="+mn-lt"/>
                          <a:ea typeface="+mn-ea"/>
                          <a:cs typeface="+mn-cs"/>
                        </a:rPr>
                        <a:t>次産業、地域ブランド、観光資源として発展させる。</a:t>
                      </a:r>
                      <a:endParaRPr kumimoji="1" lang="en-US" altLang="ja-JP" sz="1000" b="1"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b="1" u="sng" kern="1200" dirty="0" smtClean="0">
                          <a:solidFill>
                            <a:schemeClr val="tx1"/>
                          </a:solidFill>
                          <a:latin typeface="+mn-lt"/>
                          <a:ea typeface="+mn-ea"/>
                          <a:cs typeface="+mn-cs"/>
                        </a:rPr>
                        <a:t>安心・安全なスローライフ</a:t>
                      </a:r>
                      <a:r>
                        <a:rPr kumimoji="1" lang="ja-JP" altLang="en-US" sz="1000" b="1" u="none" kern="1200" dirty="0" smtClean="0">
                          <a:solidFill>
                            <a:schemeClr val="tx1"/>
                          </a:solidFill>
                          <a:latin typeface="+mn-lt"/>
                          <a:ea typeface="+mn-ea"/>
                          <a:cs typeface="+mn-cs"/>
                        </a:rPr>
                        <a:t>を送れる</a:t>
                      </a:r>
                      <a:r>
                        <a:rPr kumimoji="1" lang="ja-JP" altLang="en-US" sz="1000" b="1" kern="1200" dirty="0" smtClean="0">
                          <a:solidFill>
                            <a:schemeClr val="tx1"/>
                          </a:solidFill>
                          <a:latin typeface="+mn-lt"/>
                          <a:ea typeface="+mn-ea"/>
                          <a:cs typeface="+mn-cs"/>
                        </a:rPr>
                        <a:t>よう医療、みまもり、交流などを含め、各種インフラを整備する。</a:t>
                      </a:r>
                      <a:endParaRPr kumimoji="1" lang="en-US" altLang="ja-JP" sz="1000" b="1" kern="120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b="1" u="sng" kern="1200" dirty="0" smtClean="0">
                          <a:solidFill>
                            <a:schemeClr val="tx1"/>
                          </a:solidFill>
                          <a:latin typeface="+mn-lt"/>
                          <a:ea typeface="+mn-ea"/>
                          <a:cs typeface="+mn-cs"/>
                        </a:rPr>
                        <a:t>地域資源などの強み</a:t>
                      </a:r>
                      <a:r>
                        <a:rPr kumimoji="1" lang="ja-JP" altLang="en-US" sz="1000" b="1" kern="1200" dirty="0" smtClean="0">
                          <a:solidFill>
                            <a:schemeClr val="tx1"/>
                          </a:solidFill>
                          <a:latin typeface="+mn-lt"/>
                          <a:ea typeface="+mn-ea"/>
                          <a:cs typeface="+mn-cs"/>
                        </a:rPr>
                        <a:t>を活かしたまちづくりを進める。</a:t>
                      </a:r>
                      <a:endParaRPr kumimoji="1" lang="ja-JP" altLang="en-US" sz="1000" b="1" kern="1200" dirty="0">
                        <a:solidFill>
                          <a:schemeClr val="tx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cxnSp>
        <p:nvCxnSpPr>
          <p:cNvPr id="7" name="直線コネクタ 6"/>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9" name="正方形/長方形 8"/>
          <p:cNvSpPr/>
          <p:nvPr/>
        </p:nvSpPr>
        <p:spPr>
          <a:xfrm>
            <a:off x="320702" y="478332"/>
            <a:ext cx="8111826" cy="307777"/>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地域類型別課題への対応</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55576" y="6381328"/>
            <a:ext cx="6984776" cy="369332"/>
          </a:xfrm>
          <a:prstGeom prst="rect">
            <a:avLst/>
          </a:prstGeom>
          <a:noFill/>
        </p:spPr>
        <p:txBody>
          <a:bodyPr wrap="square" rtlCol="0">
            <a:spAutoFit/>
          </a:bodyPr>
          <a:lstStyle/>
          <a:p>
            <a:r>
              <a:rPr kumimoji="1" lang="ja-JP" altLang="en-US" b="1" dirty="0" smtClean="0">
                <a:solidFill>
                  <a:srgbClr val="FF0000"/>
                </a:solidFill>
              </a:rPr>
              <a:t>➡　以下、</a:t>
            </a:r>
            <a:r>
              <a:rPr kumimoji="1" lang="en-US" altLang="ja-JP" b="1" dirty="0" smtClean="0">
                <a:solidFill>
                  <a:srgbClr val="FF0000"/>
                </a:solidFill>
              </a:rPr>
              <a:t>18</a:t>
            </a:r>
            <a:r>
              <a:rPr kumimoji="1" lang="ja-JP" altLang="en-US" b="1" dirty="0" smtClean="0">
                <a:solidFill>
                  <a:srgbClr val="FF0000"/>
                </a:solidFill>
              </a:rPr>
              <a:t>事例中</a:t>
            </a:r>
            <a:r>
              <a:rPr kumimoji="1" lang="en-US" altLang="ja-JP" b="1" dirty="0" smtClean="0">
                <a:solidFill>
                  <a:srgbClr val="FF0000"/>
                </a:solidFill>
              </a:rPr>
              <a:t>8</a:t>
            </a:r>
            <a:r>
              <a:rPr kumimoji="1" lang="ja-JP" altLang="en-US" b="1" dirty="0" smtClean="0">
                <a:solidFill>
                  <a:srgbClr val="FF0000"/>
                </a:solidFill>
              </a:rPr>
              <a:t>事例を紹介</a:t>
            </a:r>
            <a:endParaRPr kumimoji="1" lang="ja-JP" altLang="en-US" b="1" dirty="0">
              <a:solidFill>
                <a:srgbClr val="FF0000"/>
              </a:solidFill>
            </a:endParaRPr>
          </a:p>
        </p:txBody>
      </p:sp>
    </p:spTree>
    <p:extLst>
      <p:ext uri="{BB962C8B-B14F-4D97-AF65-F5344CB8AC3E}">
        <p14:creationId xmlns:p14="http://schemas.microsoft.com/office/powerpoint/2010/main" val="3394234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30777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都心部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14" name="正方形/長方形 13"/>
          <p:cNvSpPr/>
          <p:nvPr/>
        </p:nvSpPr>
        <p:spPr>
          <a:xfrm>
            <a:off x="320702" y="478332"/>
            <a:ext cx="8111826" cy="307777"/>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326943" y="1771307"/>
            <a:ext cx="4255005" cy="4754037"/>
          </a:xfrm>
          <a:prstGeom prst="roundRect">
            <a:avLst>
              <a:gd name="adj" fmla="val 7349"/>
            </a:avLst>
          </a:prstGeom>
        </p:spPr>
        <p:style>
          <a:lnRef idx="2">
            <a:schemeClr val="accent3"/>
          </a:lnRef>
          <a:fillRef idx="1">
            <a:schemeClr val="lt1"/>
          </a:fillRef>
          <a:effectRef idx="0">
            <a:schemeClr val="accent3"/>
          </a:effectRef>
          <a:fontRef idx="minor">
            <a:schemeClr val="dk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生涯活躍のまち</a:t>
            </a:r>
            <a:r>
              <a:rPr lang="en-US" altLang="ja-JP" sz="1400" dirty="0" smtClean="0">
                <a:solidFill>
                  <a:schemeClr val="tx1"/>
                </a:solidFill>
              </a:rPr>
              <a:t>】</a:t>
            </a:r>
            <a:r>
              <a:rPr lang="ja-JP" altLang="en-US" sz="1400" dirty="0">
                <a:solidFill>
                  <a:schemeClr val="tx1"/>
                </a:solidFill>
              </a:rPr>
              <a:t>スマートエイジング・シティ</a:t>
            </a:r>
            <a:r>
              <a:rPr lang="en-US" altLang="ja-JP" sz="1050" dirty="0">
                <a:solidFill>
                  <a:schemeClr val="tx1"/>
                </a:solidFill>
              </a:rPr>
              <a:t>(</a:t>
            </a:r>
            <a:r>
              <a:rPr lang="ja-JP" altLang="en-US" sz="1050" dirty="0">
                <a:solidFill>
                  <a:schemeClr val="tx1"/>
                </a:solidFill>
              </a:rPr>
              <a:t>先行モデル地域</a:t>
            </a:r>
            <a:r>
              <a:rPr lang="en-US" altLang="ja-JP" sz="1050" dirty="0">
                <a:solidFill>
                  <a:schemeClr val="tx1"/>
                </a:solidFill>
              </a:rPr>
              <a:t>)</a:t>
            </a:r>
            <a:br>
              <a:rPr lang="en-US" altLang="ja-JP" sz="1050" dirty="0">
                <a:solidFill>
                  <a:schemeClr val="tx1"/>
                </a:solidFill>
              </a:rPr>
            </a:br>
            <a:r>
              <a:rPr lang="ja-JP" altLang="en-US" sz="1400" dirty="0" smtClean="0">
                <a:solidFill>
                  <a:schemeClr val="tx1"/>
                </a:solidFill>
              </a:rPr>
              <a:t>上新庄・淡路地区を中心とする地域（東淀川区）</a:t>
            </a:r>
            <a:endParaRPr lang="en-US" altLang="ja-JP" sz="1050" dirty="0" smtClean="0">
              <a:solidFill>
                <a:schemeClr val="tx1"/>
              </a:solidFill>
            </a:endParaRPr>
          </a:p>
          <a:p>
            <a:endParaRPr lang="en-US" altLang="ja-JP" sz="1050" dirty="0" smtClean="0">
              <a:solidFill>
                <a:schemeClr val="tx1"/>
              </a:solidFill>
            </a:endParaRPr>
          </a:p>
          <a:p>
            <a:pPr marL="171450" indent="-171450">
              <a:buFont typeface="Arial" pitchFamily="34" charset="0"/>
              <a:buChar char="•"/>
            </a:pPr>
            <a:r>
              <a:rPr lang="ja-JP" altLang="en-US" sz="900" dirty="0" smtClean="0">
                <a:solidFill>
                  <a:schemeClr val="tx1"/>
                </a:solidFill>
              </a:rPr>
              <a:t>上新庄・淡路地区は、都心の交通至便地である。大阪市</a:t>
            </a:r>
            <a:r>
              <a:rPr lang="ja-JP" altLang="en-US" sz="900" dirty="0">
                <a:solidFill>
                  <a:schemeClr val="tx1"/>
                </a:solidFill>
              </a:rPr>
              <a:t>平均を上回る急速な高齢化が進むことが予想され、高齢者のみ世帯の急増に伴う孤立対策や生活支援、健康寿命延伸のための取組みが急務である。</a:t>
            </a:r>
            <a:endParaRPr lang="en-US" altLang="ja-JP" sz="900" dirty="0">
              <a:solidFill>
                <a:schemeClr val="tx1"/>
              </a:solidFill>
            </a:endParaRPr>
          </a:p>
          <a:p>
            <a:pPr marL="171450" indent="-171450">
              <a:buFont typeface="Arial" pitchFamily="34" charset="0"/>
              <a:buChar char="•"/>
            </a:pPr>
            <a:r>
              <a:rPr lang="ja-JP" altLang="en-US" sz="900" dirty="0" smtClean="0">
                <a:solidFill>
                  <a:schemeClr val="tx1"/>
                </a:solidFill>
              </a:rPr>
              <a:t>同地域において、淀川キリスト教病院、</a:t>
            </a:r>
            <a:r>
              <a:rPr lang="en-US" altLang="ja-JP" sz="900" dirty="0" smtClean="0">
                <a:solidFill>
                  <a:schemeClr val="tx1"/>
                </a:solidFill>
              </a:rPr>
              <a:t>(</a:t>
            </a:r>
            <a:r>
              <a:rPr lang="ja-JP" altLang="en-US" sz="900" dirty="0" smtClean="0">
                <a:solidFill>
                  <a:schemeClr val="tx1"/>
                </a:solidFill>
              </a:rPr>
              <a:t>株</a:t>
            </a:r>
            <a:r>
              <a:rPr lang="en-US" altLang="ja-JP" sz="900" dirty="0" smtClean="0">
                <a:solidFill>
                  <a:schemeClr val="tx1"/>
                </a:solidFill>
              </a:rPr>
              <a:t>)</a:t>
            </a:r>
            <a:r>
              <a:rPr lang="ja-JP" altLang="en-US" sz="900" dirty="0" smtClean="0">
                <a:solidFill>
                  <a:schemeClr val="tx1"/>
                </a:solidFill>
              </a:rPr>
              <a:t>地域経済活性化支援機構、府が</a:t>
            </a:r>
            <a:r>
              <a:rPr lang="ja-JP" altLang="en-US" sz="900" dirty="0">
                <a:solidFill>
                  <a:schemeClr val="tx1"/>
                </a:solidFill>
              </a:rPr>
              <a:t>連携</a:t>
            </a:r>
            <a:r>
              <a:rPr lang="ja-JP" altLang="en-US" sz="900" dirty="0" smtClean="0">
                <a:solidFill>
                  <a:schemeClr val="tx1"/>
                </a:solidFill>
              </a:rPr>
              <a:t>し、地域包括ケアのまちづくりを中心とするスマートエイジング・シティの具体化に取り組む。</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a:t>
            </a:r>
            <a:r>
              <a:rPr lang="en-US" altLang="ja-JP" sz="900" dirty="0" smtClean="0">
                <a:solidFill>
                  <a:schemeClr val="tx1"/>
                </a:solidFill>
              </a:rPr>
              <a:t>H27.4.2</a:t>
            </a:r>
            <a:r>
              <a:rPr lang="ja-JP" altLang="en-US" sz="900" dirty="0" smtClean="0">
                <a:solidFill>
                  <a:schemeClr val="tx1"/>
                </a:solidFill>
              </a:rPr>
              <a:t>付け、</a:t>
            </a:r>
            <a:r>
              <a:rPr lang="en-US" altLang="ja-JP" sz="900" dirty="0" smtClean="0">
                <a:solidFill>
                  <a:schemeClr val="tx1"/>
                </a:solidFill>
              </a:rPr>
              <a:t>3</a:t>
            </a:r>
            <a:r>
              <a:rPr lang="ja-JP" altLang="en-US" sz="900" dirty="0">
                <a:solidFill>
                  <a:schemeClr val="tx1"/>
                </a:solidFill>
              </a:rPr>
              <a:t>者</a:t>
            </a:r>
            <a:r>
              <a:rPr lang="ja-JP" altLang="en-US" sz="900" dirty="0" smtClean="0">
                <a:solidFill>
                  <a:schemeClr val="tx1"/>
                </a:solidFill>
              </a:rPr>
              <a:t>協定を締結）</a:t>
            </a:r>
            <a:endParaRPr lang="en-US" altLang="ja-JP" sz="900" dirty="0" smtClean="0">
              <a:solidFill>
                <a:schemeClr val="tx1"/>
              </a:solidFill>
            </a:endParaRPr>
          </a:p>
          <a:p>
            <a:pPr marL="171450" indent="-171450">
              <a:buFont typeface="Arial" pitchFamily="34" charset="0"/>
              <a:buChar char="•"/>
            </a:pPr>
            <a:r>
              <a:rPr lang="ja-JP" altLang="en-US" sz="900" dirty="0" smtClean="0">
                <a:solidFill>
                  <a:schemeClr val="tx1"/>
                </a:solidFill>
              </a:rPr>
              <a:t>府と連携協定を締結</a:t>
            </a:r>
            <a:r>
              <a:rPr lang="ja-JP" altLang="en-US" sz="900" dirty="0">
                <a:solidFill>
                  <a:schemeClr val="tx1"/>
                </a:solidFill>
              </a:rPr>
              <a:t>（</a:t>
            </a:r>
            <a:r>
              <a:rPr lang="en-US" altLang="ja-JP" sz="900" dirty="0">
                <a:solidFill>
                  <a:schemeClr val="tx1"/>
                </a:solidFill>
              </a:rPr>
              <a:t>H27.4.2</a:t>
            </a:r>
            <a:r>
              <a:rPr lang="ja-JP" altLang="en-US" sz="900" dirty="0" smtClean="0">
                <a:solidFill>
                  <a:schemeClr val="tx1"/>
                </a:solidFill>
              </a:rPr>
              <a:t>）している淀川</a:t>
            </a:r>
            <a:r>
              <a:rPr lang="ja-JP" altLang="en-US" sz="900" dirty="0">
                <a:solidFill>
                  <a:schemeClr val="tx1"/>
                </a:solidFill>
              </a:rPr>
              <a:t>キリスト教病院</a:t>
            </a:r>
            <a:r>
              <a:rPr lang="ja-JP" altLang="en-US" sz="900" dirty="0" smtClean="0">
                <a:solidFill>
                  <a:schemeClr val="tx1"/>
                </a:solidFill>
              </a:rPr>
              <a:t>と</a:t>
            </a:r>
            <a:r>
              <a:rPr lang="en-US" altLang="ja-JP" sz="900" dirty="0" smtClean="0">
                <a:solidFill>
                  <a:schemeClr val="tx1"/>
                </a:solidFill>
              </a:rPr>
              <a:t>(</a:t>
            </a:r>
            <a:r>
              <a:rPr lang="ja-JP" altLang="en-US" sz="900" dirty="0" smtClean="0">
                <a:solidFill>
                  <a:schemeClr val="tx1"/>
                </a:solidFill>
              </a:rPr>
              <a:t>株</a:t>
            </a:r>
            <a:r>
              <a:rPr lang="en-US" altLang="ja-JP" sz="900" dirty="0" smtClean="0">
                <a:solidFill>
                  <a:schemeClr val="tx1"/>
                </a:solidFill>
              </a:rPr>
              <a:t>)</a:t>
            </a:r>
            <a:r>
              <a:rPr lang="ja-JP" altLang="en-US" sz="900" dirty="0" smtClean="0">
                <a:solidFill>
                  <a:schemeClr val="tx1"/>
                </a:solidFill>
              </a:rPr>
              <a:t>地域経済活性化支援機構が</a:t>
            </a:r>
            <a:r>
              <a:rPr lang="ja-JP" altLang="en-US" sz="900" dirty="0">
                <a:solidFill>
                  <a:schemeClr val="tx1"/>
                </a:solidFill>
              </a:rPr>
              <a:t>共同出資・役員派遣を行う「</a:t>
            </a:r>
            <a:r>
              <a:rPr lang="ja-JP" altLang="en-US" sz="900" dirty="0" err="1">
                <a:solidFill>
                  <a:schemeClr val="tx1"/>
                </a:solidFill>
              </a:rPr>
              <a:t>よ</a:t>
            </a:r>
            <a:r>
              <a:rPr lang="ja-JP" altLang="en-US" sz="900" dirty="0">
                <a:solidFill>
                  <a:schemeClr val="tx1"/>
                </a:solidFill>
              </a:rPr>
              <a:t>どきり医療と介護のまちづくり株式支社」を</a:t>
            </a:r>
            <a:r>
              <a:rPr lang="ja-JP" altLang="en-US" sz="900" dirty="0" smtClean="0">
                <a:solidFill>
                  <a:schemeClr val="tx1"/>
                </a:solidFill>
              </a:rPr>
              <a:t>設立し、経済合理性を確保した持続可能なシステムの構築をめざした事業を実施。</a:t>
            </a:r>
            <a:r>
              <a:rPr lang="en-US" altLang="ja-JP" sz="900" dirty="0">
                <a:solidFill>
                  <a:schemeClr val="tx1"/>
                </a:solidFill>
              </a:rPr>
              <a:t/>
            </a:r>
            <a:br>
              <a:rPr lang="en-US" altLang="ja-JP" sz="900" dirty="0">
                <a:solidFill>
                  <a:schemeClr val="tx1"/>
                </a:solidFill>
              </a:rPr>
            </a:br>
            <a:r>
              <a:rPr lang="ja-JP" altLang="en-US" sz="900" dirty="0" smtClean="0">
                <a:solidFill>
                  <a:schemeClr val="tx1"/>
                </a:solidFill>
              </a:rPr>
              <a:t>－訪問看護を中心に各種在宅療養支援サービスを提供する「まちケアステーション」</a:t>
            </a:r>
            <a:r>
              <a:rPr lang="en-US" altLang="ja-JP" sz="900" dirty="0">
                <a:solidFill>
                  <a:schemeClr val="tx1"/>
                </a:solidFill>
              </a:rPr>
              <a:t/>
            </a:r>
            <a:br>
              <a:rPr lang="en-US" altLang="ja-JP" sz="900" dirty="0">
                <a:solidFill>
                  <a:schemeClr val="tx1"/>
                </a:solidFill>
              </a:rPr>
            </a:br>
            <a:r>
              <a:rPr lang="ja-JP" altLang="en-US" sz="900" dirty="0" smtClean="0">
                <a:solidFill>
                  <a:schemeClr val="tx1"/>
                </a:solidFill>
              </a:rPr>
              <a:t>－高齢者</a:t>
            </a:r>
            <a:r>
              <a:rPr lang="ja-JP" altLang="en-US" sz="900" dirty="0">
                <a:solidFill>
                  <a:schemeClr val="tx1"/>
                </a:solidFill>
              </a:rPr>
              <a:t>のため</a:t>
            </a:r>
            <a:r>
              <a:rPr lang="ja-JP" altLang="en-US" sz="900" dirty="0" smtClean="0">
                <a:solidFill>
                  <a:schemeClr val="tx1"/>
                </a:solidFill>
              </a:rPr>
              <a:t>の住まいを整備、供給する「よどきり・かんご庵」他</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－交流、共同、病気予防と介護予防、生きがい、人作りを進める「まちカフェ」</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－高齢</a:t>
            </a:r>
            <a:r>
              <a:rPr lang="ja-JP" altLang="en-US" sz="900" dirty="0">
                <a:solidFill>
                  <a:schemeClr val="tx1"/>
                </a:solidFill>
              </a:rPr>
              <a:t>者</a:t>
            </a:r>
            <a:r>
              <a:rPr lang="ja-JP" altLang="en-US" sz="900" dirty="0" smtClean="0">
                <a:solidFill>
                  <a:schemeClr val="tx1"/>
                </a:solidFill>
              </a:rPr>
              <a:t>や医療弱者の生活を見守り、医療・看護・介護につなぐ「まちの保健室」</a:t>
            </a:r>
            <a:r>
              <a:rPr lang="en-US" altLang="ja-JP" sz="900" dirty="0" smtClean="0">
                <a:solidFill>
                  <a:srgbClr val="FF0000"/>
                </a:solidFill>
              </a:rPr>
              <a:t/>
            </a:r>
            <a:br>
              <a:rPr lang="en-US" altLang="ja-JP" sz="900" dirty="0" smtClean="0">
                <a:solidFill>
                  <a:srgbClr val="FF0000"/>
                </a:solidFill>
              </a:rPr>
            </a:br>
            <a:endParaRPr lang="en-US" altLang="ja-JP" sz="900" dirty="0" smtClean="0">
              <a:solidFill>
                <a:srgbClr val="FF0000"/>
              </a:solidFill>
            </a:endParaRPr>
          </a:p>
          <a:p>
            <a:endParaRPr lang="en-US" altLang="ja-JP" sz="900" dirty="0">
              <a:solidFill>
                <a:schemeClr val="tx1"/>
              </a:solidFill>
            </a:endParaRPr>
          </a:p>
          <a:p>
            <a:r>
              <a:rPr lang="ja-JP" altLang="en-US" sz="900" dirty="0">
                <a:solidFill>
                  <a:schemeClr val="tx1"/>
                </a:solidFill>
              </a:rPr>
              <a:t>	 	</a:t>
            </a: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p:txBody>
      </p:sp>
      <p:sp>
        <p:nvSpPr>
          <p:cNvPr id="23" name="正方形/長方形 22"/>
          <p:cNvSpPr/>
          <p:nvPr/>
        </p:nvSpPr>
        <p:spPr>
          <a:xfrm>
            <a:off x="473565" y="6259619"/>
            <a:ext cx="3888433" cy="215444"/>
          </a:xfrm>
          <a:prstGeom prst="rect">
            <a:avLst/>
          </a:prstGeom>
        </p:spPr>
        <p:txBody>
          <a:bodyPr wrap="square">
            <a:spAutoFit/>
          </a:bodyPr>
          <a:lstStyle/>
          <a:p>
            <a:r>
              <a:rPr lang="ja-JP" altLang="en-US" sz="800" dirty="0" smtClean="0"/>
              <a:t>出典：大阪府政策企画部</a:t>
            </a:r>
            <a:endParaRPr lang="en-US" altLang="ja-JP" sz="800" dirty="0"/>
          </a:p>
        </p:txBody>
      </p:sp>
      <p:sp>
        <p:nvSpPr>
          <p:cNvPr id="25" name="正方形/長方形 24"/>
          <p:cNvSpPr/>
          <p:nvPr/>
        </p:nvSpPr>
        <p:spPr>
          <a:xfrm>
            <a:off x="1928532" y="6237892"/>
            <a:ext cx="2787484" cy="215444"/>
          </a:xfrm>
          <a:prstGeom prst="rect">
            <a:avLst/>
          </a:prstGeom>
        </p:spPr>
        <p:txBody>
          <a:bodyPr wrap="square">
            <a:spAutoFit/>
          </a:bodyPr>
          <a:lstStyle/>
          <a:p>
            <a:r>
              <a:rPr lang="ja-JP" altLang="en-US" sz="800" dirty="0" smtClean="0"/>
              <a:t>よどきり医療と介護のまちづくり</a:t>
            </a:r>
            <a:r>
              <a:rPr lang="ja-JP" altLang="en-US" sz="800" dirty="0"/>
              <a:t>株式</a:t>
            </a:r>
            <a:r>
              <a:rPr lang="ja-JP" altLang="en-US" sz="800" dirty="0" smtClean="0"/>
              <a:t>会社作成資料を一部改編</a:t>
            </a:r>
            <a:endParaRPr lang="en-US" altLang="ja-JP" sz="800" dirty="0"/>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602336"/>
            <a:ext cx="3610690" cy="15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365104"/>
            <a:ext cx="1582677" cy="25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31</a:t>
            </a:fld>
            <a:endParaRPr lang="ja-JP" altLang="en-US" dirty="0">
              <a:solidFill>
                <a:prstClr val="black"/>
              </a:solidFill>
            </a:endParaRPr>
          </a:p>
        </p:txBody>
      </p:sp>
      <p:sp>
        <p:nvSpPr>
          <p:cNvPr id="16" name="正方形/長方形 15"/>
          <p:cNvSpPr/>
          <p:nvPr/>
        </p:nvSpPr>
        <p:spPr>
          <a:xfrm>
            <a:off x="320703" y="817200"/>
            <a:ext cx="8460940" cy="954107"/>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①都心部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pPr>
            <a:r>
              <a:rPr lang="ja-JP" altLang="en-US" sz="1400" u="sng" dirty="0">
                <a:solidFill>
                  <a:sysClr val="windowText" lastClr="000000"/>
                </a:solidFill>
              </a:rPr>
              <a:t>ビジネス</a:t>
            </a:r>
            <a:r>
              <a:rPr lang="ja-JP" altLang="en-US" sz="1400" dirty="0">
                <a:solidFill>
                  <a:sysClr val="windowText" lastClr="000000"/>
                </a:solidFill>
              </a:rPr>
              <a:t>エリアとしての発展。</a:t>
            </a:r>
            <a:r>
              <a:rPr lang="en-US" altLang="ja-JP" sz="1400" dirty="0">
                <a:solidFill>
                  <a:sysClr val="windowText" lastClr="000000"/>
                </a:solidFill>
              </a:rPr>
              <a:t>BID</a:t>
            </a:r>
            <a:r>
              <a:rPr lang="ja-JP" altLang="en-US" sz="1400" dirty="0">
                <a:solidFill>
                  <a:sysClr val="windowText" lastClr="000000"/>
                </a:solidFill>
              </a:rPr>
              <a:t>など新しい仕組みを取り入れ、国際的な都市を目指す。</a:t>
            </a:r>
            <a:endParaRPr lang="en-US" altLang="ja-JP" sz="1400" dirty="0">
              <a:solidFill>
                <a:sysClr val="windowText" lastClr="000000"/>
              </a:solidFill>
            </a:endParaRPr>
          </a:p>
          <a:p>
            <a:pPr marL="628650" lvl="1" indent="-171450">
              <a:buFont typeface="Arial" panose="020B0604020202020204" pitchFamily="34" charset="0"/>
              <a:buChar char="•"/>
            </a:pPr>
            <a:r>
              <a:rPr lang="ja-JP" altLang="en-US" sz="1400" u="sng" dirty="0">
                <a:solidFill>
                  <a:sysClr val="windowText" lastClr="000000"/>
                </a:solidFill>
              </a:rPr>
              <a:t>文化・観光</a:t>
            </a:r>
            <a:r>
              <a:rPr lang="ja-JP" altLang="en-US" sz="1400" dirty="0">
                <a:solidFill>
                  <a:sysClr val="windowText" lastClr="000000"/>
                </a:solidFill>
              </a:rPr>
              <a:t>エリアとして、利便性の向上、コンテンツの充実を図る。</a:t>
            </a:r>
            <a:endParaRPr lang="en-US" altLang="ja-JP" sz="1400" dirty="0">
              <a:solidFill>
                <a:sysClr val="windowText" lastClr="000000"/>
              </a:solidFill>
            </a:endParaRPr>
          </a:p>
          <a:p>
            <a:pPr marL="628650" lvl="1" indent="-171450">
              <a:buFont typeface="Arial" panose="020B0604020202020204" pitchFamily="34" charset="0"/>
              <a:buChar char="•"/>
            </a:pPr>
            <a:r>
              <a:rPr lang="ja-JP" altLang="en-US" sz="1400" u="sng" dirty="0">
                <a:solidFill>
                  <a:sysClr val="windowText" lastClr="000000"/>
                </a:solidFill>
              </a:rPr>
              <a:t>生活環境</a:t>
            </a:r>
            <a:r>
              <a:rPr lang="ja-JP" altLang="en-US" sz="1400" dirty="0">
                <a:solidFill>
                  <a:sysClr val="windowText" lastClr="000000"/>
                </a:solidFill>
              </a:rPr>
              <a:t>の改善</a:t>
            </a:r>
            <a:r>
              <a:rPr lang="ja-JP" altLang="en-US" sz="1400" dirty="0" smtClean="0">
                <a:solidFill>
                  <a:sysClr val="windowText" lastClr="000000"/>
                </a:solidFill>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4709483" y="1771307"/>
            <a:ext cx="4255005" cy="4754037"/>
          </a:xfrm>
          <a:prstGeom prst="roundRect">
            <a:avLst>
              <a:gd name="adj" fmla="val 7349"/>
            </a:avLst>
          </a:prstGeom>
        </p:spPr>
        <p:style>
          <a:lnRef idx="2">
            <a:schemeClr val="accent3"/>
          </a:lnRef>
          <a:fillRef idx="1">
            <a:schemeClr val="lt1"/>
          </a:fillRef>
          <a:effectRef idx="0">
            <a:schemeClr val="accent3"/>
          </a:effectRef>
          <a:fontRef idx="minor">
            <a:schemeClr val="dk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プラットフォーム</a:t>
            </a:r>
            <a:r>
              <a:rPr lang="en-US" altLang="ja-JP" sz="1400" dirty="0" smtClean="0">
                <a:solidFill>
                  <a:schemeClr val="tx1"/>
                </a:solidFill>
              </a:rPr>
              <a:t>】</a:t>
            </a:r>
            <a:r>
              <a:rPr lang="ja-JP" altLang="en-US" sz="1400" dirty="0" smtClean="0">
                <a:solidFill>
                  <a:schemeClr val="tx1"/>
                </a:solidFill>
              </a:rPr>
              <a:t>創造性を活かしたまちづくり</a:t>
            </a:r>
            <a:r>
              <a:rPr lang="en-US" altLang="ja-JP" sz="1400" dirty="0" smtClean="0">
                <a:solidFill>
                  <a:schemeClr val="tx1"/>
                </a:solidFill>
              </a:rPr>
              <a:t/>
            </a:r>
            <a:br>
              <a:rPr lang="en-US" altLang="ja-JP" sz="1400" dirty="0" smtClean="0">
                <a:solidFill>
                  <a:schemeClr val="tx1"/>
                </a:solidFill>
              </a:rPr>
            </a:br>
            <a:r>
              <a:rPr lang="ja-JP" altLang="en-US" sz="1200" dirty="0">
                <a:solidFill>
                  <a:schemeClr val="tx1"/>
                </a:solidFill>
              </a:rPr>
              <a:t>　</a:t>
            </a:r>
            <a:r>
              <a:rPr lang="ja-JP" altLang="en-US" sz="1200" dirty="0" smtClean="0">
                <a:solidFill>
                  <a:schemeClr val="tx1"/>
                </a:solidFill>
              </a:rPr>
              <a:t>　　　　　　　　　　　　　　　　　　　　　　　　（大阪市西区</a:t>
            </a:r>
            <a:r>
              <a:rPr lang="ja-JP" altLang="en-US" sz="1200" dirty="0">
                <a:solidFill>
                  <a:schemeClr val="tx1"/>
                </a:solidFill>
              </a:rPr>
              <a:t>）</a:t>
            </a:r>
            <a:endParaRPr lang="en-US" altLang="ja-JP" sz="1200" dirty="0" smtClean="0">
              <a:solidFill>
                <a:schemeClr val="tx1"/>
              </a:solidFill>
            </a:endParaRPr>
          </a:p>
          <a:p>
            <a:endParaRPr lang="en-US" altLang="ja-JP" sz="1050" dirty="0" smtClean="0">
              <a:solidFill>
                <a:schemeClr val="tx1"/>
              </a:solidFill>
            </a:endParaRPr>
          </a:p>
          <a:p>
            <a:pPr marL="171450" indent="-171450">
              <a:buFont typeface="Arial" pitchFamily="34" charset="0"/>
              <a:buChar char="•"/>
            </a:pPr>
            <a:r>
              <a:rPr lang="ja-JP" altLang="en-US" sz="900" dirty="0">
                <a:solidFill>
                  <a:schemeClr val="tx1"/>
                </a:solidFill>
              </a:rPr>
              <a:t>府立江之子島文化芸術創造センターが西区から受託した「文化・芸術の創造性を活かしたまちづくり事業」において、デザイナーや建築家等、多様なクリエイターと協働して区の行政課題を解決するプログラムを企画・運営</a:t>
            </a:r>
            <a:r>
              <a:rPr lang="ja-JP" altLang="en-US" sz="900" dirty="0" smtClean="0">
                <a:solidFill>
                  <a:schemeClr val="tx1"/>
                </a:solidFill>
              </a:rPr>
              <a:t>。</a:t>
            </a:r>
            <a:endParaRPr lang="en-US" altLang="ja-JP" sz="900" dirty="0">
              <a:solidFill>
                <a:schemeClr val="tx1"/>
              </a:solidFill>
            </a:endParaRPr>
          </a:p>
          <a:p>
            <a:pPr marL="171450" indent="-171450">
              <a:buFont typeface="Arial" pitchFamily="34" charset="0"/>
              <a:buChar char="•"/>
            </a:pPr>
            <a:r>
              <a:rPr lang="ja-JP" altLang="en-US" sz="900" dirty="0">
                <a:solidFill>
                  <a:schemeClr val="tx1"/>
                </a:solidFill>
              </a:rPr>
              <a:t>子どもたちの防災意識を高めるという課題に対し、建築家やランドスケープデザイナー、映画館支配人などの職能を活かしたワークショップを小学校にて実施</a:t>
            </a:r>
            <a:r>
              <a:rPr lang="ja-JP" altLang="en-US" sz="900" dirty="0" smtClean="0">
                <a:solidFill>
                  <a:schemeClr val="tx1"/>
                </a:solidFill>
              </a:rPr>
              <a:t>。</a:t>
            </a:r>
            <a:endParaRPr lang="en-US" altLang="ja-JP" sz="900" dirty="0">
              <a:solidFill>
                <a:schemeClr val="tx1"/>
              </a:solidFill>
            </a:endParaRPr>
          </a:p>
          <a:p>
            <a:pPr marL="171450" indent="-171450">
              <a:buFont typeface="Arial" pitchFamily="34" charset="0"/>
              <a:buChar char="•"/>
            </a:pPr>
            <a:r>
              <a:rPr lang="ja-JP" altLang="en-US" sz="900" dirty="0" smtClean="0">
                <a:solidFill>
                  <a:schemeClr val="tx1"/>
                </a:solidFill>
              </a:rPr>
              <a:t>そこで</a:t>
            </a:r>
            <a:r>
              <a:rPr lang="ja-JP" altLang="en-US" sz="900" dirty="0">
                <a:solidFill>
                  <a:schemeClr val="tx1"/>
                </a:solidFill>
              </a:rPr>
              <a:t>得られた結果をもとに、南海トラフ巨大地震が起こった時にやってくるとされる津波の高さを動物の高さで表す「</a:t>
            </a:r>
            <a:r>
              <a:rPr lang="ja-JP" altLang="en-US" sz="900" dirty="0" smtClean="0">
                <a:solidFill>
                  <a:schemeClr val="tx1"/>
                </a:solidFill>
              </a:rPr>
              <a:t>浸水どうぶつもの</a:t>
            </a:r>
            <a:r>
              <a:rPr lang="ja-JP" altLang="en-US" sz="900" dirty="0">
                <a:solidFill>
                  <a:schemeClr val="tx1"/>
                </a:solidFill>
              </a:rPr>
              <a:t>さし」としてデザイン（</a:t>
            </a:r>
            <a:r>
              <a:rPr lang="en-US" altLang="ja-JP" sz="900" dirty="0">
                <a:solidFill>
                  <a:schemeClr val="tx1"/>
                </a:solidFill>
              </a:rPr>
              <a:t>2014</a:t>
            </a:r>
            <a:r>
              <a:rPr lang="ja-JP" altLang="en-US" sz="900" dirty="0">
                <a:solidFill>
                  <a:schemeClr val="tx1"/>
                </a:solidFill>
              </a:rPr>
              <a:t>年度にグッドデザイン賞を受賞</a:t>
            </a:r>
            <a:r>
              <a:rPr lang="ja-JP" altLang="en-US" sz="900" dirty="0" smtClean="0">
                <a:solidFill>
                  <a:schemeClr val="tx1"/>
                </a:solidFill>
              </a:rPr>
              <a:t>）</a:t>
            </a:r>
            <a:endParaRPr lang="en-US" altLang="ja-JP" sz="900" dirty="0">
              <a:solidFill>
                <a:schemeClr val="tx1"/>
              </a:solidFill>
            </a:endParaRPr>
          </a:p>
          <a:p>
            <a:pPr marL="171450" indent="-171450">
              <a:buFont typeface="Arial" pitchFamily="34" charset="0"/>
              <a:buChar char="•"/>
            </a:pPr>
            <a:r>
              <a:rPr lang="ja-JP" altLang="en-US" sz="900" dirty="0">
                <a:solidFill>
                  <a:schemeClr val="tx1"/>
                </a:solidFill>
              </a:rPr>
              <a:t>子どもが身近に理解し易い防災サインとして府内の他の小学校にも展開されている。多様な技能を持つ市民してのクリエイター、学校、それをつなぎプログラム化する専門施設が連携・協働することで、従来にない課題解決を図ることができた</a:t>
            </a:r>
            <a:r>
              <a:rPr lang="ja-JP" altLang="en-US" sz="900" dirty="0" smtClean="0">
                <a:solidFill>
                  <a:schemeClr val="tx1"/>
                </a:solidFill>
              </a:rPr>
              <a:t>事例。</a:t>
            </a:r>
            <a:endParaRPr lang="en-US" altLang="ja-JP" sz="900" dirty="0">
              <a:solidFill>
                <a:schemeClr val="tx1"/>
              </a:solidFill>
            </a:endParaRPr>
          </a:p>
          <a:p>
            <a:r>
              <a:rPr lang="ja-JP" altLang="en-US" sz="900" dirty="0">
                <a:solidFill>
                  <a:schemeClr val="tx1"/>
                </a:solidFill>
              </a:rPr>
              <a:t>	 	</a:t>
            </a: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p:txBody>
      </p:sp>
      <p:sp>
        <p:nvSpPr>
          <p:cNvPr id="18" name="正方形/長方形 17"/>
          <p:cNvSpPr/>
          <p:nvPr/>
        </p:nvSpPr>
        <p:spPr>
          <a:xfrm>
            <a:off x="4856105" y="6309900"/>
            <a:ext cx="3888433" cy="215444"/>
          </a:xfrm>
          <a:prstGeom prst="rect">
            <a:avLst/>
          </a:prstGeom>
        </p:spPr>
        <p:txBody>
          <a:bodyPr wrap="square">
            <a:spAutoFit/>
          </a:bodyPr>
          <a:lstStyle/>
          <a:p>
            <a:r>
              <a:rPr lang="ja-JP" altLang="en-US" sz="800" dirty="0" smtClean="0"/>
              <a:t>出典：大阪府府民文化部</a:t>
            </a:r>
            <a:endParaRPr lang="en-US" altLang="ja-JP" sz="800" dirty="0"/>
          </a:p>
        </p:txBody>
      </p:sp>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48950" y="4005064"/>
            <a:ext cx="1764016" cy="123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908514" y="4031927"/>
            <a:ext cx="1764016" cy="116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8950" y="5317000"/>
            <a:ext cx="1764016" cy="99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8514" y="5305045"/>
            <a:ext cx="1764016" cy="99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679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lvl="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②周辺部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pPr>
            <a:r>
              <a:rPr lang="ja-JP" altLang="en-US" sz="1400" dirty="0">
                <a:solidFill>
                  <a:sysClr val="windowText" lastClr="000000"/>
                </a:solidFill>
              </a:rPr>
              <a:t>災害に強く、</a:t>
            </a:r>
            <a:r>
              <a:rPr lang="ja-JP" altLang="en-US" sz="1400" u="sng" dirty="0">
                <a:solidFill>
                  <a:sysClr val="windowText" lastClr="000000"/>
                </a:solidFill>
              </a:rPr>
              <a:t>安心・安全</a:t>
            </a:r>
            <a:r>
              <a:rPr lang="ja-JP" altLang="en-US" sz="1400" dirty="0">
                <a:solidFill>
                  <a:sysClr val="windowText" lastClr="000000"/>
                </a:solidFill>
              </a:rPr>
              <a:t>なまちづくり。</a:t>
            </a:r>
          </a:p>
          <a:p>
            <a:pPr marL="628650" lvl="1" indent="-171450">
              <a:buFont typeface="Arial" panose="020B0604020202020204" pitchFamily="34" charset="0"/>
              <a:buChar char="•"/>
            </a:pPr>
            <a:r>
              <a:rPr lang="ja-JP" altLang="en-US" sz="1400" u="sng" dirty="0">
                <a:solidFill>
                  <a:sysClr val="windowText" lastClr="000000"/>
                </a:solidFill>
              </a:rPr>
              <a:t>駅周辺のにぎわい</a:t>
            </a:r>
            <a:r>
              <a:rPr lang="ja-JP" altLang="en-US" sz="1400" dirty="0">
                <a:solidFill>
                  <a:sysClr val="windowText" lastClr="000000"/>
                </a:solidFill>
              </a:rPr>
              <a:t>を生み出し、仕事・くらし両方を活性化し、特色あるまちづくりを進める。</a:t>
            </a:r>
          </a:p>
        </p:txBody>
      </p:sp>
      <p:cxnSp>
        <p:nvCxnSpPr>
          <p:cNvPr id="14" name="直線コネクタ 13"/>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正方形/長方形 15"/>
          <p:cNvSpPr/>
          <p:nvPr/>
        </p:nvSpPr>
        <p:spPr>
          <a:xfrm>
            <a:off x="320702" y="478332"/>
            <a:ext cx="8111826" cy="307777"/>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20703" y="1697906"/>
            <a:ext cx="4255005" cy="4827438"/>
          </a:xfrm>
          <a:prstGeom prst="roundRect">
            <a:avLst>
              <a:gd name="adj" fmla="val 7349"/>
            </a:avLst>
          </a:prstGeom>
        </p:spPr>
        <p:style>
          <a:lnRef idx="2">
            <a:schemeClr val="accent3"/>
          </a:lnRef>
          <a:fillRef idx="1">
            <a:schemeClr val="lt1"/>
          </a:fillRef>
          <a:effectRef idx="0">
            <a:schemeClr val="accent3"/>
          </a:effectRef>
          <a:fontRef idx="minor">
            <a:schemeClr val="dk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仕事・くらしの活性化</a:t>
            </a:r>
            <a:r>
              <a:rPr lang="en-US" altLang="ja-JP" sz="1400" dirty="0" smtClean="0">
                <a:solidFill>
                  <a:schemeClr val="tx1"/>
                </a:solidFill>
              </a:rPr>
              <a:t>】</a:t>
            </a:r>
            <a:r>
              <a:rPr lang="ja-JP" altLang="en-US" sz="1400" dirty="0" smtClean="0">
                <a:solidFill>
                  <a:schemeClr val="tx1"/>
                </a:solidFill>
              </a:rPr>
              <a:t>健</a:t>
            </a:r>
            <a:r>
              <a:rPr lang="ja-JP" altLang="en-US" sz="1400" dirty="0">
                <a:solidFill>
                  <a:schemeClr val="tx1"/>
                </a:solidFill>
              </a:rPr>
              <a:t>幸の</a:t>
            </a:r>
            <a:r>
              <a:rPr lang="ja-JP" altLang="en-US" sz="1400" dirty="0" smtClean="0">
                <a:solidFill>
                  <a:schemeClr val="tx1"/>
                </a:solidFill>
              </a:rPr>
              <a:t>まちづくり</a:t>
            </a:r>
            <a:r>
              <a:rPr lang="en-US" altLang="ja-JP" sz="1200" dirty="0" smtClean="0">
                <a:solidFill>
                  <a:schemeClr val="tx1"/>
                </a:solidFill>
              </a:rPr>
              <a:t>(</a:t>
            </a:r>
            <a:r>
              <a:rPr lang="ja-JP" altLang="en-US" sz="1200" dirty="0" smtClean="0">
                <a:solidFill>
                  <a:schemeClr val="tx1"/>
                </a:solidFill>
              </a:rPr>
              <a:t>高石市</a:t>
            </a:r>
            <a:r>
              <a:rPr lang="en-US" altLang="ja-JP" sz="1200" dirty="0" smtClean="0">
                <a:solidFill>
                  <a:schemeClr val="tx1"/>
                </a:solidFill>
              </a:rPr>
              <a:t>)</a:t>
            </a:r>
          </a:p>
          <a:p>
            <a:pPr marL="228600" indent="-228600">
              <a:buFont typeface="+mj-ea"/>
              <a:buAutoNum type="circleNumDbPlain"/>
            </a:pPr>
            <a:endParaRPr lang="en-US" altLang="ja-JP" sz="900" dirty="0" smtClean="0">
              <a:solidFill>
                <a:schemeClr val="tx1"/>
              </a:solidFill>
            </a:endParaRPr>
          </a:p>
          <a:p>
            <a:pPr marL="171450" indent="-171450">
              <a:buFont typeface="Arial" pitchFamily="34" charset="0"/>
              <a:buChar char="•"/>
            </a:pPr>
            <a:r>
              <a:rPr lang="ja-JP" altLang="en-US" sz="900" dirty="0" smtClean="0">
                <a:solidFill>
                  <a:schemeClr val="tx1"/>
                </a:solidFill>
              </a:rPr>
              <a:t>平成</a:t>
            </a:r>
            <a:r>
              <a:rPr lang="en-US" altLang="ja-JP" sz="900" dirty="0">
                <a:solidFill>
                  <a:schemeClr val="tx1"/>
                </a:solidFill>
              </a:rPr>
              <a:t>23</a:t>
            </a:r>
            <a:r>
              <a:rPr lang="ja-JP" altLang="en-US" sz="900" dirty="0" smtClean="0">
                <a:solidFill>
                  <a:schemeClr val="tx1"/>
                </a:solidFill>
              </a:rPr>
              <a:t>年度より</a:t>
            </a:r>
            <a:r>
              <a:rPr lang="ja-JP" altLang="en-US" sz="900" dirty="0">
                <a:solidFill>
                  <a:schemeClr val="tx1"/>
                </a:solidFill>
              </a:rPr>
              <a:t>、高齢になっても健康で元気に暮らせる「健幸のまちづくり」をめざし、ウォーキングロード</a:t>
            </a:r>
            <a:r>
              <a:rPr lang="ja-JP" altLang="en-US" sz="900" dirty="0" smtClean="0">
                <a:solidFill>
                  <a:schemeClr val="tx1"/>
                </a:solidFill>
              </a:rPr>
              <a:t>の整備や</a:t>
            </a:r>
            <a:r>
              <a:rPr lang="ja-JP" altLang="en-US" sz="900" dirty="0">
                <a:solidFill>
                  <a:schemeClr val="tx1"/>
                </a:solidFill>
              </a:rPr>
              <a:t>健幸づくり教室などの取組みを通じて「歩きたくなるまちづくり」を</a:t>
            </a:r>
            <a:r>
              <a:rPr lang="ja-JP" altLang="en-US" sz="900" dirty="0" smtClean="0">
                <a:solidFill>
                  <a:schemeClr val="tx1"/>
                </a:solidFill>
              </a:rPr>
              <a:t>推進。</a:t>
            </a:r>
            <a:endParaRPr lang="en-US" altLang="ja-JP" sz="900" dirty="0" smtClean="0">
              <a:solidFill>
                <a:schemeClr val="tx1"/>
              </a:solidFill>
            </a:endParaRPr>
          </a:p>
          <a:p>
            <a:pPr marL="171450" indent="-171450">
              <a:buFont typeface="Arial" pitchFamily="34" charset="0"/>
              <a:buChar char="•"/>
            </a:pPr>
            <a:r>
              <a:rPr lang="ja-JP" altLang="en-US" sz="900" dirty="0" smtClean="0">
                <a:solidFill>
                  <a:schemeClr val="tx1"/>
                </a:solidFill>
              </a:rPr>
              <a:t>また</a:t>
            </a:r>
            <a:r>
              <a:rPr lang="ja-JP" altLang="en-US" sz="900" dirty="0">
                <a:solidFill>
                  <a:schemeClr val="tx1"/>
                </a:solidFill>
              </a:rPr>
              <a:t>、平成</a:t>
            </a:r>
            <a:r>
              <a:rPr lang="en-US" altLang="ja-JP" sz="900" dirty="0">
                <a:solidFill>
                  <a:schemeClr val="tx1"/>
                </a:solidFill>
              </a:rPr>
              <a:t>26</a:t>
            </a:r>
            <a:r>
              <a:rPr lang="ja-JP" altLang="en-US" sz="900" dirty="0" smtClean="0">
                <a:solidFill>
                  <a:schemeClr val="tx1"/>
                </a:solidFill>
              </a:rPr>
              <a:t>年度より</a:t>
            </a:r>
            <a:r>
              <a:rPr lang="ja-JP" altLang="en-US" sz="900" dirty="0">
                <a:solidFill>
                  <a:schemeClr val="tx1"/>
                </a:solidFill>
              </a:rPr>
              <a:t>地域商品券などに交換できる「健幸ポイント」を導入しており、市民</a:t>
            </a:r>
            <a:r>
              <a:rPr lang="ja-JP" altLang="en-US" sz="900" dirty="0" smtClean="0">
                <a:solidFill>
                  <a:schemeClr val="tx1"/>
                </a:solidFill>
              </a:rPr>
              <a:t>の参加</a:t>
            </a:r>
            <a:r>
              <a:rPr lang="ja-JP" altLang="en-US" sz="900" dirty="0">
                <a:solidFill>
                  <a:schemeClr val="tx1"/>
                </a:solidFill>
              </a:rPr>
              <a:t>を促している</a:t>
            </a:r>
            <a:r>
              <a:rPr lang="ja-JP" altLang="en-US" sz="900" dirty="0" smtClean="0">
                <a:solidFill>
                  <a:schemeClr val="tx1"/>
                </a:solidFill>
              </a:rPr>
              <a:t>。</a:t>
            </a:r>
            <a:endParaRPr lang="ja-JP" altLang="en-US" sz="900" dirty="0">
              <a:solidFill>
                <a:schemeClr val="tx1"/>
              </a:solidFill>
            </a:endParaRPr>
          </a:p>
          <a:p>
            <a:pPr marL="171450" indent="-171450">
              <a:buFont typeface="Arial" pitchFamily="34" charset="0"/>
              <a:buChar char="•"/>
            </a:pPr>
            <a:r>
              <a:rPr lang="ja-JP" altLang="en-US" sz="900" dirty="0" smtClean="0">
                <a:solidFill>
                  <a:schemeClr val="tx1"/>
                </a:solidFill>
              </a:rPr>
              <a:t>平成</a:t>
            </a:r>
            <a:r>
              <a:rPr lang="en-US" altLang="ja-JP" sz="900" dirty="0" smtClean="0">
                <a:solidFill>
                  <a:schemeClr val="tx1"/>
                </a:solidFill>
              </a:rPr>
              <a:t>27</a:t>
            </a:r>
            <a:r>
              <a:rPr lang="ja-JP" altLang="en-US" sz="900" dirty="0" smtClean="0">
                <a:solidFill>
                  <a:schemeClr val="tx1"/>
                </a:solidFill>
              </a:rPr>
              <a:t>年</a:t>
            </a:r>
            <a:r>
              <a:rPr lang="en-US" altLang="ja-JP" sz="900" dirty="0" smtClean="0">
                <a:solidFill>
                  <a:schemeClr val="tx1"/>
                </a:solidFill>
              </a:rPr>
              <a:t>11</a:t>
            </a:r>
            <a:r>
              <a:rPr lang="ja-JP" altLang="en-US" sz="900" dirty="0" smtClean="0">
                <a:solidFill>
                  <a:schemeClr val="tx1"/>
                </a:solidFill>
              </a:rPr>
              <a:t>月に実施した「</a:t>
            </a:r>
            <a:r>
              <a:rPr lang="ja-JP" altLang="en-US" sz="900" dirty="0">
                <a:solidFill>
                  <a:schemeClr val="tx1"/>
                </a:solidFill>
              </a:rPr>
              <a:t>健幸フェスティバル＆高石マルシェ</a:t>
            </a:r>
            <a:r>
              <a:rPr lang="ja-JP" altLang="en-US" sz="900" dirty="0" smtClean="0">
                <a:solidFill>
                  <a:schemeClr val="tx1"/>
                </a:solidFill>
              </a:rPr>
              <a:t>」ではウォーキングや</a:t>
            </a:r>
            <a:r>
              <a:rPr lang="ja-JP" altLang="en-US" sz="900" dirty="0">
                <a:solidFill>
                  <a:schemeClr val="tx1"/>
                </a:solidFill>
              </a:rPr>
              <a:t>健康診断</a:t>
            </a:r>
            <a:r>
              <a:rPr lang="ja-JP" altLang="en-US" sz="900" dirty="0" smtClean="0">
                <a:solidFill>
                  <a:schemeClr val="tx1"/>
                </a:solidFill>
              </a:rPr>
              <a:t>など「健幸」関連</a:t>
            </a:r>
            <a:r>
              <a:rPr lang="ja-JP" altLang="en-US" sz="900" dirty="0">
                <a:solidFill>
                  <a:schemeClr val="tx1"/>
                </a:solidFill>
              </a:rPr>
              <a:t>の内容に加えて、地元の特産品などの</a:t>
            </a:r>
            <a:r>
              <a:rPr lang="ja-JP" altLang="en-US" sz="900" dirty="0" smtClean="0">
                <a:solidFill>
                  <a:schemeClr val="tx1"/>
                </a:solidFill>
              </a:rPr>
              <a:t>販売展示</a:t>
            </a:r>
            <a:r>
              <a:rPr lang="ja-JP" altLang="en-US" sz="900" dirty="0">
                <a:solidFill>
                  <a:schemeClr val="tx1"/>
                </a:solidFill>
              </a:rPr>
              <a:t>を</a:t>
            </a:r>
            <a:r>
              <a:rPr lang="ja-JP" altLang="en-US" sz="900" dirty="0" smtClean="0">
                <a:solidFill>
                  <a:schemeClr val="tx1"/>
                </a:solidFill>
              </a:rPr>
              <a:t>行い、今</a:t>
            </a:r>
            <a:r>
              <a:rPr lang="ja-JP" altLang="en-US" sz="900" dirty="0">
                <a:solidFill>
                  <a:schemeClr val="tx1"/>
                </a:solidFill>
              </a:rPr>
              <a:t>まで健康に無関心であった層に対して、市の健幸施策への</a:t>
            </a:r>
            <a:r>
              <a:rPr lang="ja-JP" altLang="en-US" sz="900" dirty="0" smtClean="0">
                <a:solidFill>
                  <a:schemeClr val="tx1"/>
                </a:solidFill>
              </a:rPr>
              <a:t>参画など意識啓発を</a:t>
            </a:r>
            <a:r>
              <a:rPr lang="ja-JP" altLang="en-US" sz="900" dirty="0">
                <a:solidFill>
                  <a:schemeClr val="tx1"/>
                </a:solidFill>
              </a:rPr>
              <a:t>促すと同時に</a:t>
            </a:r>
            <a:r>
              <a:rPr lang="ja-JP" altLang="en-US" sz="900" dirty="0" smtClean="0">
                <a:solidFill>
                  <a:schemeClr val="tx1"/>
                </a:solidFill>
              </a:rPr>
              <a:t>、市内企業</a:t>
            </a:r>
            <a:r>
              <a:rPr lang="ja-JP" altLang="en-US" sz="900" dirty="0">
                <a:solidFill>
                  <a:schemeClr val="tx1"/>
                </a:solidFill>
              </a:rPr>
              <a:t>の活性化や産業振興などの</a:t>
            </a:r>
            <a:r>
              <a:rPr lang="ja-JP" altLang="en-US" sz="900" dirty="0" smtClean="0">
                <a:solidFill>
                  <a:schemeClr val="tx1"/>
                </a:solidFill>
              </a:rPr>
              <a:t>効果も見込む。</a:t>
            </a:r>
            <a:endParaRPr lang="en-US" altLang="ja-JP" sz="900" dirty="0">
              <a:solidFill>
                <a:schemeClr val="tx1"/>
              </a:solidFill>
            </a:endParaRPr>
          </a:p>
          <a:p>
            <a:pPr marL="171450" indent="-171450">
              <a:buFont typeface="Arial" pitchFamily="34" charset="0"/>
              <a:buChar char="•"/>
            </a:pPr>
            <a:endParaRPr lang="en-US" altLang="ja-JP" sz="1050" dirty="0">
              <a:solidFill>
                <a:schemeClr val="tx1"/>
              </a:solidFill>
            </a:endParaRPr>
          </a:p>
          <a:p>
            <a:pPr marL="171450" indent="-171450">
              <a:buFont typeface="Arial" pitchFamily="34" charset="0"/>
              <a:buChar char="•"/>
            </a:pPr>
            <a:endParaRPr lang="en-US" altLang="ja-JP" sz="1050" dirty="0" smtClean="0">
              <a:solidFill>
                <a:schemeClr val="tx1"/>
              </a:solidFill>
            </a:endParaRPr>
          </a:p>
          <a:p>
            <a:pPr marL="171450" indent="-171450">
              <a:buFont typeface="Arial" pitchFamily="34" charset="0"/>
              <a:buChar char="•"/>
            </a:pPr>
            <a:endParaRPr lang="en-US" altLang="ja-JP" sz="1050" dirty="0">
              <a:solidFill>
                <a:schemeClr val="tx1"/>
              </a:solidFill>
            </a:endParaRPr>
          </a:p>
          <a:p>
            <a:pPr marL="171450" indent="-171450">
              <a:buFont typeface="Arial" pitchFamily="34" charset="0"/>
              <a:buChar char="•"/>
            </a:pPr>
            <a:endParaRPr lang="en-US" altLang="ja-JP" sz="1050" dirty="0" smtClean="0">
              <a:solidFill>
                <a:schemeClr val="tx1"/>
              </a:solidFill>
            </a:endParaRPr>
          </a:p>
          <a:p>
            <a:pPr marL="171450" indent="-171450">
              <a:buFont typeface="Arial" pitchFamily="34" charset="0"/>
              <a:buChar char="•"/>
            </a:pPr>
            <a:endParaRPr lang="en-US" altLang="ja-JP" sz="1050" dirty="0">
              <a:solidFill>
                <a:schemeClr val="tx1"/>
              </a:solidFill>
            </a:endParaRPr>
          </a:p>
          <a:p>
            <a:pPr marL="171450" indent="-171450">
              <a:buFont typeface="Arial" pitchFamily="34" charset="0"/>
              <a:buChar char="•"/>
            </a:pPr>
            <a:endParaRPr lang="en-US" altLang="ja-JP" sz="1050" dirty="0" smtClean="0">
              <a:solidFill>
                <a:schemeClr val="tx1"/>
              </a:solidFill>
            </a:endParaRPr>
          </a:p>
          <a:p>
            <a:pPr marL="171450" indent="-171450">
              <a:buFont typeface="Arial" pitchFamily="34" charset="0"/>
              <a:buChar char="•"/>
            </a:pPr>
            <a:endParaRPr lang="en-US" altLang="ja-JP" sz="1050" dirty="0">
              <a:solidFill>
                <a:schemeClr val="tx1"/>
              </a:solidFill>
            </a:endParaRPr>
          </a:p>
          <a:p>
            <a:pPr marL="171450" indent="-171450">
              <a:buFont typeface="Arial" pitchFamily="34" charset="0"/>
              <a:buChar char="•"/>
            </a:pPr>
            <a:endParaRPr lang="en-US" altLang="ja-JP" sz="1050" dirty="0" smtClean="0">
              <a:solidFill>
                <a:schemeClr val="tx1"/>
              </a:solidFill>
            </a:endParaRPr>
          </a:p>
          <a:p>
            <a:pPr marL="171450" indent="-171450">
              <a:buFont typeface="Arial" pitchFamily="34" charset="0"/>
              <a:buChar char="•"/>
            </a:pPr>
            <a:endParaRPr lang="en-US" altLang="ja-JP" sz="1050" dirty="0">
              <a:solidFill>
                <a:schemeClr val="tx1"/>
              </a:solidFill>
            </a:endParaRPr>
          </a:p>
          <a:p>
            <a:endParaRPr lang="en-US" altLang="ja-JP" sz="1200" dirty="0" smtClean="0">
              <a:solidFill>
                <a:schemeClr val="tx1"/>
              </a:solidFill>
            </a:endParaRPr>
          </a:p>
        </p:txBody>
      </p:sp>
      <p:sp>
        <p:nvSpPr>
          <p:cNvPr id="18" name="正方形/長方形 17"/>
          <p:cNvSpPr/>
          <p:nvPr/>
        </p:nvSpPr>
        <p:spPr>
          <a:xfrm>
            <a:off x="471253" y="6259619"/>
            <a:ext cx="800219" cy="215444"/>
          </a:xfrm>
          <a:prstGeom prst="rect">
            <a:avLst/>
          </a:prstGeom>
        </p:spPr>
        <p:txBody>
          <a:bodyPr wrap="none">
            <a:spAutoFit/>
          </a:bodyPr>
          <a:lstStyle/>
          <a:p>
            <a:r>
              <a:rPr lang="ja-JP" altLang="en-US" sz="800" dirty="0" smtClean="0"/>
              <a:t>出典：高石市</a:t>
            </a:r>
            <a:endParaRPr lang="en-US" altLang="ja-JP" sz="800" dirty="0"/>
          </a:p>
        </p:txBody>
      </p:sp>
      <p:pic>
        <p:nvPicPr>
          <p:cNvPr id="22" name="Picture 10" descr="\\172.19.126.23\kikaku\10計画グループ（23.7.12～）\06地方創生\H27【地方創生】関係\12 案\戦略\第４章\各市町村入手資料\高石市\健幸フェスティバル＆マルシェ\容量小\s_DSC_91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768" y="3645024"/>
            <a:ext cx="1889760" cy="11463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172.19.126.23\kikaku\10計画グループ（23.7.12～）\06地方創生\H27【地方創生】関係\12 案\戦略\第４章\各市町村入手資料\高石市\健幸フェスティバル＆マルシェ\容量小\s_DSC_92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8224" y="3645024"/>
            <a:ext cx="1889760" cy="11463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172.19.126.23\kikaku\10計画グループ（23.7.12～）\06地方創生\H27【地方創生】関係\12 案\戦略\第４章\各市町村入手資料\高石市\健幸フェスティバル＆マルシェ\容量小\s_DSC_92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768" y="5004032"/>
            <a:ext cx="1889760" cy="114634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Z:\10計画グループ（23.7.12～）\06地方創生\H27【地方創生】関係\12 案\戦略\第４章\各市町村入手資料\高石市\健幸フェスティバル＆マルシェ\容量小\s_DSC_93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6540" y="4987734"/>
            <a:ext cx="1767840" cy="1168432"/>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4713409" y="1697906"/>
            <a:ext cx="4179071" cy="4873647"/>
          </a:xfrm>
          <a:prstGeom prst="roundRect">
            <a:avLst>
              <a:gd name="adj" fmla="val 7349"/>
            </a:avLst>
          </a:prstGeom>
          <a:ln/>
        </p:spPr>
        <p:style>
          <a:lnRef idx="2">
            <a:schemeClr val="accent3"/>
          </a:lnRef>
          <a:fillRef idx="1">
            <a:schemeClr val="lt1"/>
          </a:fillRef>
          <a:effectRef idx="0">
            <a:schemeClr val="accent3"/>
          </a:effectRef>
          <a:fontRef idx="minor">
            <a:schemeClr val="dk1"/>
          </a:fontRef>
        </p:style>
        <p:txBody>
          <a:bodyPr lIns="0" tIns="0" rIns="0" bIns="0" rtlCol="0" anchor="t" anchorCtr="0"/>
          <a:lstStyle/>
          <a:p>
            <a:r>
              <a:rPr lang="en-US" altLang="ja-JP" sz="1400" dirty="0" smtClean="0">
                <a:solidFill>
                  <a:schemeClr val="tx1"/>
                </a:solidFill>
              </a:rPr>
              <a:t>【</a:t>
            </a:r>
            <a:r>
              <a:rPr lang="ja-JP" altLang="en-US" sz="1400" dirty="0">
                <a:solidFill>
                  <a:schemeClr val="tx1"/>
                </a:solidFill>
              </a:rPr>
              <a:t>特色</a:t>
            </a:r>
            <a:r>
              <a:rPr lang="ja-JP" altLang="en-US" sz="1400" dirty="0" smtClean="0">
                <a:solidFill>
                  <a:schemeClr val="tx1"/>
                </a:solidFill>
              </a:rPr>
              <a:t>あるまちづくり</a:t>
            </a:r>
            <a:r>
              <a:rPr lang="en-US" altLang="ja-JP" sz="1400" dirty="0" smtClean="0">
                <a:solidFill>
                  <a:schemeClr val="tx1"/>
                </a:solidFill>
              </a:rPr>
              <a:t>】</a:t>
            </a:r>
            <a:r>
              <a:rPr lang="ja-JP" altLang="en-US" sz="1400" dirty="0" smtClean="0">
                <a:solidFill>
                  <a:schemeClr val="tx1"/>
                </a:solidFill>
              </a:rPr>
              <a:t>水素</a:t>
            </a:r>
            <a:r>
              <a:rPr lang="ja-JP" altLang="en-US" sz="1400" dirty="0">
                <a:solidFill>
                  <a:schemeClr val="tx1"/>
                </a:solidFill>
              </a:rPr>
              <a:t>エネルギー</a:t>
            </a:r>
            <a:r>
              <a:rPr lang="ja-JP" altLang="en-US" sz="1400" dirty="0" smtClean="0">
                <a:solidFill>
                  <a:schemeClr val="tx1"/>
                </a:solidFill>
              </a:rPr>
              <a:t>社会の構築</a:t>
            </a:r>
            <a:r>
              <a:rPr lang="en-US" altLang="ja-JP" sz="1200" dirty="0" smtClean="0">
                <a:solidFill>
                  <a:schemeClr val="tx1"/>
                </a:solidFill>
              </a:rPr>
              <a:t>(</a:t>
            </a:r>
            <a:r>
              <a:rPr lang="ja-JP" altLang="en-US" sz="1200" dirty="0" smtClean="0">
                <a:solidFill>
                  <a:schemeClr val="tx1"/>
                </a:solidFill>
              </a:rPr>
              <a:t>堺市</a:t>
            </a:r>
            <a:r>
              <a:rPr lang="en-US" altLang="ja-JP" sz="1200" dirty="0" smtClean="0">
                <a:solidFill>
                  <a:schemeClr val="tx1"/>
                </a:solidFill>
              </a:rPr>
              <a:t>)</a:t>
            </a:r>
          </a:p>
          <a:p>
            <a:pPr marL="171450" indent="-171450">
              <a:buFont typeface="Arial" panose="020B0604020202020204" pitchFamily="34" charset="0"/>
              <a:buChar char="•"/>
            </a:pPr>
            <a:endParaRPr lang="en-US" altLang="ja-JP" sz="1200" dirty="0">
              <a:solidFill>
                <a:schemeClr val="tx1"/>
              </a:solidFill>
            </a:endParaRPr>
          </a:p>
          <a:p>
            <a:pPr marL="171450" indent="-171450">
              <a:buFont typeface="Arial" panose="020B0604020202020204" pitchFamily="34" charset="0"/>
              <a:buChar char="•"/>
            </a:pPr>
            <a:r>
              <a:rPr lang="ja-JP" altLang="en-US" sz="900" spc="-20" dirty="0" smtClean="0">
                <a:solidFill>
                  <a:schemeClr val="tx1"/>
                </a:solidFill>
              </a:rPr>
              <a:t>堺</a:t>
            </a:r>
            <a:r>
              <a:rPr lang="ja-JP" altLang="en-US" sz="900" spc="-20" dirty="0">
                <a:solidFill>
                  <a:schemeClr val="tx1"/>
                </a:solidFill>
              </a:rPr>
              <a:t>泉北港</a:t>
            </a:r>
            <a:r>
              <a:rPr lang="ja-JP" altLang="en-US" sz="900" spc="-20" dirty="0" smtClean="0">
                <a:solidFill>
                  <a:schemeClr val="tx1"/>
                </a:solidFill>
              </a:rPr>
              <a:t>は石油</a:t>
            </a:r>
            <a:r>
              <a:rPr lang="ja-JP" altLang="en-US" sz="900" spc="-20" dirty="0">
                <a:solidFill>
                  <a:schemeClr val="tx1"/>
                </a:solidFill>
              </a:rPr>
              <a:t>、</a:t>
            </a:r>
            <a:r>
              <a:rPr lang="en-US" altLang="ja-JP" sz="900" spc="-20" dirty="0" smtClean="0">
                <a:solidFill>
                  <a:schemeClr val="tx1"/>
                </a:solidFill>
              </a:rPr>
              <a:t>LNG</a:t>
            </a:r>
            <a:r>
              <a:rPr lang="ja-JP" altLang="en-US" sz="900" spc="-20" dirty="0" smtClean="0">
                <a:solidFill>
                  <a:schemeClr val="tx1"/>
                </a:solidFill>
              </a:rPr>
              <a:t>など関西のエネルギーの</a:t>
            </a:r>
            <a:r>
              <a:rPr lang="en-US" altLang="ja-JP" sz="900" spc="-20" dirty="0" smtClean="0">
                <a:solidFill>
                  <a:schemeClr val="tx1"/>
                </a:solidFill>
              </a:rPr>
              <a:t>65</a:t>
            </a:r>
            <a:r>
              <a:rPr lang="ja-JP" altLang="en-US" sz="900" spc="-20" dirty="0" smtClean="0">
                <a:solidFill>
                  <a:schemeClr val="tx1"/>
                </a:solidFill>
              </a:rPr>
              <a:t>％</a:t>
            </a:r>
            <a:r>
              <a:rPr lang="ja-JP" altLang="en-US" sz="900" spc="-20" dirty="0">
                <a:solidFill>
                  <a:schemeClr val="tx1"/>
                </a:solidFill>
              </a:rPr>
              <a:t>を取り扱う</a:t>
            </a:r>
            <a:r>
              <a:rPr lang="ja-JP" altLang="en-US" sz="900" spc="-20" dirty="0" smtClean="0">
                <a:solidFill>
                  <a:schemeClr val="tx1"/>
                </a:solidFill>
              </a:rPr>
              <a:t>一大拠点であり</a:t>
            </a:r>
            <a:r>
              <a:rPr lang="ja-JP" altLang="en-US" sz="900" spc="-20" dirty="0">
                <a:solidFill>
                  <a:schemeClr val="tx1"/>
                </a:solidFill>
              </a:rPr>
              <a:t>、日本最大級の液体水素プラントを</a:t>
            </a:r>
            <a:r>
              <a:rPr lang="ja-JP" altLang="en-US" sz="900" spc="-20" dirty="0" smtClean="0">
                <a:solidFill>
                  <a:schemeClr val="tx1"/>
                </a:solidFill>
              </a:rPr>
              <a:t>はじめ石油化学など水素を取り扱う事業所が多く集積していることから、堺市は将来的にも日本有数</a:t>
            </a:r>
            <a:r>
              <a:rPr lang="ja-JP" altLang="en-US" sz="900" spc="-20" dirty="0">
                <a:solidFill>
                  <a:schemeClr val="tx1"/>
                </a:solidFill>
              </a:rPr>
              <a:t>の</a:t>
            </a:r>
            <a:r>
              <a:rPr lang="ja-JP" altLang="en-US" sz="900" spc="-20" dirty="0" smtClean="0">
                <a:solidFill>
                  <a:schemeClr val="tx1"/>
                </a:solidFill>
              </a:rPr>
              <a:t>水素エネルギーの供給拠点となりうる。</a:t>
            </a:r>
            <a:endParaRPr lang="en-US" altLang="ja-JP" sz="900" spc="-2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環境</a:t>
            </a:r>
            <a:r>
              <a:rPr lang="ja-JP" altLang="en-US" sz="900" dirty="0" smtClean="0">
                <a:solidFill>
                  <a:schemeClr val="tx1"/>
                </a:solidFill>
              </a:rPr>
              <a:t>モデル都市でもある堺市において、この恵まれた環境を活かし、産学公連携のもと、将来の水素ビジネスモデルを構築し、水素ステーションや住宅など様々な分野での民間主導の水素関連投資の促進を通じ、新たな産業やしごと・雇用の創出を図る</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産学</a:t>
            </a:r>
            <a:r>
              <a:rPr lang="ja-JP" altLang="en-US" sz="900" dirty="0" smtClean="0">
                <a:solidFill>
                  <a:schemeClr val="tx1"/>
                </a:solidFill>
              </a:rPr>
              <a:t>公の推進体制として「堺市水素エネルギー社会推進協議会」を設立（平成</a:t>
            </a:r>
            <a:r>
              <a:rPr lang="en-US" altLang="ja-JP" sz="900" dirty="0" smtClean="0">
                <a:solidFill>
                  <a:schemeClr val="tx1"/>
                </a:solidFill>
              </a:rPr>
              <a:t>27</a:t>
            </a:r>
            <a:r>
              <a:rPr lang="ja-JP" altLang="en-US" sz="900" dirty="0" smtClean="0">
                <a:solidFill>
                  <a:schemeClr val="tx1"/>
                </a:solidFill>
              </a:rPr>
              <a:t>年</a:t>
            </a:r>
            <a:r>
              <a:rPr lang="en-US" altLang="ja-JP" sz="900" dirty="0" smtClean="0">
                <a:solidFill>
                  <a:schemeClr val="tx1"/>
                </a:solidFill>
              </a:rPr>
              <a:t>6</a:t>
            </a:r>
            <a:r>
              <a:rPr lang="ja-JP" altLang="en-US" sz="900" dirty="0" smtClean="0">
                <a:solidFill>
                  <a:schemeClr val="tx1"/>
                </a:solidFill>
              </a:rPr>
              <a:t>月）（５団体、民間企業</a:t>
            </a:r>
            <a:r>
              <a:rPr lang="en-US" altLang="ja-JP" sz="900" dirty="0" smtClean="0">
                <a:solidFill>
                  <a:schemeClr val="tx1"/>
                </a:solidFill>
              </a:rPr>
              <a:t>20</a:t>
            </a:r>
            <a:r>
              <a:rPr lang="ja-JP" altLang="en-US" sz="900" dirty="0" smtClean="0">
                <a:solidFill>
                  <a:schemeClr val="tx1"/>
                </a:solidFill>
              </a:rPr>
              <a:t>社から構成）し、現在検討を進めているロードマップの中で、</a:t>
            </a:r>
            <a:r>
              <a:rPr lang="en-US" altLang="ja-JP" sz="900" dirty="0" smtClean="0">
                <a:solidFill>
                  <a:schemeClr val="tx1"/>
                </a:solidFill>
              </a:rPr>
              <a:t>2020</a:t>
            </a:r>
            <a:r>
              <a:rPr lang="ja-JP" altLang="en-US" sz="900" dirty="0" smtClean="0">
                <a:solidFill>
                  <a:schemeClr val="tx1"/>
                </a:solidFill>
              </a:rPr>
              <a:t>年までの短期的な取組みとして水素実証実験が提案される予定。</a:t>
            </a:r>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将来の水素社会構築の前段階として、水素ステーションのみならず、建物を加えた実証実験を行い、都市活動に</a:t>
            </a:r>
            <a:r>
              <a:rPr lang="ja-JP" altLang="en-US" sz="900" dirty="0">
                <a:solidFill>
                  <a:schemeClr val="tx1"/>
                </a:solidFill>
              </a:rPr>
              <a:t>身近</a:t>
            </a:r>
            <a:r>
              <a:rPr lang="ja-JP" altLang="en-US" sz="900" dirty="0" smtClean="0">
                <a:solidFill>
                  <a:schemeClr val="tx1"/>
                </a:solidFill>
              </a:rPr>
              <a:t>なケースでの水素利活用の可能性やビジネスモデルを示していく。（平成</a:t>
            </a:r>
            <a:r>
              <a:rPr lang="en-US" altLang="ja-JP" sz="900" dirty="0" smtClean="0">
                <a:solidFill>
                  <a:schemeClr val="tx1"/>
                </a:solidFill>
              </a:rPr>
              <a:t>27</a:t>
            </a:r>
            <a:r>
              <a:rPr lang="ja-JP" altLang="en-US" sz="900" dirty="0" smtClean="0">
                <a:solidFill>
                  <a:schemeClr val="tx1"/>
                </a:solidFill>
              </a:rPr>
              <a:t>年度：水素ステーション等の実証実験の基本計画作成）</a:t>
            </a:r>
            <a:endParaRPr lang="en-US" altLang="ja-JP" sz="900" dirty="0" smtClean="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20" name="テキスト ボックス 19"/>
          <p:cNvSpPr txBox="1"/>
          <p:nvPr/>
        </p:nvSpPr>
        <p:spPr>
          <a:xfrm>
            <a:off x="4914768" y="3886681"/>
            <a:ext cx="2769217" cy="230832"/>
          </a:xfrm>
          <a:prstGeom prst="rect">
            <a:avLst/>
          </a:prstGeom>
          <a:noFill/>
        </p:spPr>
        <p:txBody>
          <a:bodyPr wrap="square" rtlCol="0">
            <a:spAutoFit/>
          </a:bodyPr>
          <a:lstStyle/>
          <a:p>
            <a:r>
              <a:rPr lang="ja-JP" altLang="en-US" sz="900" dirty="0">
                <a:latin typeface="+mj-ea"/>
                <a:ea typeface="+mj-ea"/>
              </a:rPr>
              <a:t>＜</a:t>
            </a:r>
            <a:r>
              <a:rPr lang="ja-JP" altLang="en-US" sz="900" dirty="0" smtClean="0">
                <a:latin typeface="+mj-ea"/>
                <a:ea typeface="+mj-ea"/>
              </a:rPr>
              <a:t>水素エネルギー社会の将来像（長期構想）＞</a:t>
            </a:r>
            <a:endParaRPr lang="ja-JP" altLang="ja-JP" sz="900" dirty="0">
              <a:latin typeface="+mj-ea"/>
              <a:ea typeface="+mj-ea"/>
            </a:endParaRPr>
          </a:p>
        </p:txBody>
      </p:sp>
      <p:sp>
        <p:nvSpPr>
          <p:cNvPr id="25" name="正方形/長方形 24"/>
          <p:cNvSpPr/>
          <p:nvPr/>
        </p:nvSpPr>
        <p:spPr>
          <a:xfrm>
            <a:off x="5075576" y="5735100"/>
            <a:ext cx="3600400" cy="215444"/>
          </a:xfrm>
          <a:prstGeom prst="rect">
            <a:avLst/>
          </a:prstGeom>
        </p:spPr>
        <p:txBody>
          <a:bodyPr wrap="square">
            <a:spAutoFit/>
          </a:bodyPr>
          <a:lstStyle/>
          <a:p>
            <a:r>
              <a:rPr lang="ja-JP" altLang="en-US" sz="800" dirty="0" smtClean="0"/>
              <a:t>（出典：堺市水素エネルギー社会構築ロードマップ中間報告（アウトライン））</a:t>
            </a:r>
            <a:endParaRPr lang="en-US" altLang="ja-JP" sz="800" dirty="0"/>
          </a:p>
        </p:txBody>
      </p:sp>
      <p:grpSp>
        <p:nvGrpSpPr>
          <p:cNvPr id="26" name="グループ化 25"/>
          <p:cNvGrpSpPr/>
          <p:nvPr/>
        </p:nvGrpSpPr>
        <p:grpSpPr>
          <a:xfrm>
            <a:off x="5027511" y="6019463"/>
            <a:ext cx="3648697" cy="400110"/>
            <a:chOff x="5077325" y="6053721"/>
            <a:chExt cx="3648697" cy="400110"/>
          </a:xfrm>
        </p:grpSpPr>
        <p:sp>
          <p:nvSpPr>
            <p:cNvPr id="27" name="テキスト ボックス 26"/>
            <p:cNvSpPr txBox="1"/>
            <p:nvPr/>
          </p:nvSpPr>
          <p:spPr>
            <a:xfrm>
              <a:off x="5077325" y="6071309"/>
              <a:ext cx="1582907" cy="374461"/>
            </a:xfrm>
            <a:prstGeom prst="rect">
              <a:avLst/>
            </a:prstGeom>
            <a:noFill/>
            <a:ln>
              <a:solidFill>
                <a:schemeClr val="tx1"/>
              </a:solidFill>
            </a:ln>
          </p:spPr>
          <p:txBody>
            <a:bodyPr wrap="square" rtlCol="0">
              <a:spAutoFit/>
            </a:bodyPr>
            <a:lstStyle/>
            <a:p>
              <a:pPr algn="ctr">
                <a:lnSpc>
                  <a:spcPts val="1100"/>
                </a:lnSpc>
              </a:pPr>
              <a:r>
                <a:rPr lang="ja-JP" altLang="en-US" sz="1000" dirty="0" smtClean="0">
                  <a:latin typeface="+mj-ea"/>
                  <a:ea typeface="+mj-ea"/>
                </a:rPr>
                <a:t>堺のポテンシャルを活かした水素</a:t>
              </a:r>
              <a:r>
                <a:rPr lang="ja-JP" altLang="en-US" sz="1000" dirty="0">
                  <a:latin typeface="+mj-ea"/>
                  <a:ea typeface="+mj-ea"/>
                </a:rPr>
                <a:t>エネルギー</a:t>
              </a:r>
              <a:r>
                <a:rPr lang="ja-JP" altLang="en-US" sz="1000" dirty="0" smtClean="0">
                  <a:latin typeface="+mj-ea"/>
                  <a:ea typeface="+mj-ea"/>
                </a:rPr>
                <a:t>市場の拡大</a:t>
              </a:r>
              <a:endParaRPr lang="ja-JP" altLang="ja-JP" sz="1000" dirty="0">
                <a:latin typeface="+mj-ea"/>
                <a:ea typeface="+mj-ea"/>
              </a:endParaRPr>
            </a:p>
          </p:txBody>
        </p:sp>
        <p:sp>
          <p:nvSpPr>
            <p:cNvPr id="28" name="テキスト ボックス 27"/>
            <p:cNvSpPr txBox="1"/>
            <p:nvPr/>
          </p:nvSpPr>
          <p:spPr>
            <a:xfrm>
              <a:off x="6908293" y="6071925"/>
              <a:ext cx="721384" cy="374461"/>
            </a:xfrm>
            <a:prstGeom prst="rect">
              <a:avLst/>
            </a:prstGeom>
            <a:noFill/>
            <a:ln>
              <a:solidFill>
                <a:schemeClr val="tx1"/>
              </a:solidFill>
            </a:ln>
          </p:spPr>
          <p:txBody>
            <a:bodyPr wrap="square" rtlCol="0">
              <a:spAutoFit/>
            </a:bodyPr>
            <a:lstStyle/>
            <a:p>
              <a:pPr algn="ctr">
                <a:lnSpc>
                  <a:spcPts val="1100"/>
                </a:lnSpc>
              </a:pPr>
              <a:r>
                <a:rPr lang="ja-JP" altLang="en-US" sz="1000" dirty="0">
                  <a:latin typeface="+mj-ea"/>
                  <a:ea typeface="+mj-ea"/>
                </a:rPr>
                <a:t>投資</a:t>
              </a:r>
              <a:r>
                <a:rPr lang="ja-JP" altLang="en-US" sz="1000" dirty="0" smtClean="0">
                  <a:latin typeface="+mj-ea"/>
                  <a:ea typeface="+mj-ea"/>
                </a:rPr>
                <a:t>促進</a:t>
              </a:r>
              <a:endParaRPr lang="en-US" altLang="ja-JP" sz="1000" dirty="0" smtClean="0">
                <a:latin typeface="+mj-ea"/>
                <a:ea typeface="+mj-ea"/>
              </a:endParaRPr>
            </a:p>
            <a:p>
              <a:pPr algn="ctr">
                <a:lnSpc>
                  <a:spcPts val="1100"/>
                </a:lnSpc>
              </a:pPr>
              <a:r>
                <a:rPr lang="ja-JP" altLang="en-US" sz="1000" dirty="0" smtClean="0">
                  <a:latin typeface="+mj-ea"/>
                  <a:ea typeface="+mj-ea"/>
                </a:rPr>
                <a:t>しごと創出</a:t>
              </a:r>
              <a:endParaRPr lang="ja-JP" altLang="ja-JP" sz="1000" dirty="0">
                <a:latin typeface="+mj-ea"/>
                <a:ea typeface="+mj-ea"/>
              </a:endParaRPr>
            </a:p>
          </p:txBody>
        </p:sp>
        <p:sp>
          <p:nvSpPr>
            <p:cNvPr id="31" name="テキスト ボックス 30"/>
            <p:cNvSpPr txBox="1"/>
            <p:nvPr/>
          </p:nvSpPr>
          <p:spPr>
            <a:xfrm>
              <a:off x="7871714" y="6053721"/>
              <a:ext cx="854308" cy="400110"/>
            </a:xfrm>
            <a:prstGeom prst="rect">
              <a:avLst/>
            </a:prstGeom>
            <a:noFill/>
            <a:ln>
              <a:solidFill>
                <a:schemeClr val="tx1"/>
              </a:solidFill>
            </a:ln>
          </p:spPr>
          <p:txBody>
            <a:bodyPr wrap="square" rtlCol="0">
              <a:spAutoFit/>
            </a:bodyPr>
            <a:lstStyle/>
            <a:p>
              <a:pPr algn="ctr"/>
              <a:r>
                <a:rPr lang="ja-JP" altLang="en-US" sz="1000" dirty="0" smtClean="0">
                  <a:latin typeface="+mj-ea"/>
                  <a:ea typeface="+mj-ea"/>
                </a:rPr>
                <a:t>雇用・人口・</a:t>
              </a:r>
              <a:endParaRPr lang="en-US" altLang="ja-JP" sz="1000" dirty="0" smtClean="0">
                <a:latin typeface="+mj-ea"/>
                <a:ea typeface="+mj-ea"/>
              </a:endParaRPr>
            </a:p>
            <a:p>
              <a:pPr algn="ctr"/>
              <a:r>
                <a:rPr lang="ja-JP" altLang="en-US" sz="1000" dirty="0" smtClean="0">
                  <a:latin typeface="+mj-ea"/>
                  <a:ea typeface="+mj-ea"/>
                </a:rPr>
                <a:t>税収増</a:t>
              </a:r>
              <a:endParaRPr lang="en-US" altLang="ja-JP" sz="1000" dirty="0" smtClean="0">
                <a:latin typeface="+mj-ea"/>
                <a:ea typeface="+mj-ea"/>
              </a:endParaRPr>
            </a:p>
          </p:txBody>
        </p:sp>
        <p:sp>
          <p:nvSpPr>
            <p:cNvPr id="32" name="右矢印 31"/>
            <p:cNvSpPr/>
            <p:nvPr/>
          </p:nvSpPr>
          <p:spPr>
            <a:xfrm>
              <a:off x="6706981" y="6164039"/>
              <a:ext cx="145778" cy="189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右矢印 32"/>
            <p:cNvSpPr/>
            <p:nvPr/>
          </p:nvSpPr>
          <p:spPr>
            <a:xfrm>
              <a:off x="7670534" y="6164655"/>
              <a:ext cx="145778" cy="189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537" t="24394" r="13477" b="12799"/>
          <a:stretch/>
        </p:blipFill>
        <p:spPr bwMode="auto">
          <a:xfrm>
            <a:off x="5010359" y="4117513"/>
            <a:ext cx="3526624" cy="16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32</a:t>
            </a:fld>
            <a:endParaRPr lang="ja-JP" altLang="en-US" dirty="0">
              <a:solidFill>
                <a:prstClr val="black"/>
              </a:solidFill>
            </a:endParaRPr>
          </a:p>
        </p:txBody>
      </p:sp>
    </p:spTree>
    <p:extLst>
      <p:ext uri="{BB962C8B-B14F-4D97-AF65-F5344CB8AC3E}">
        <p14:creationId xmlns:p14="http://schemas.microsoft.com/office/powerpoint/2010/main" val="3338941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③郊外部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defRPr/>
            </a:pPr>
            <a:r>
              <a:rPr lang="ja-JP" altLang="en-US" sz="1400" dirty="0">
                <a:solidFill>
                  <a:sysClr val="windowText" lastClr="000000"/>
                </a:solidFill>
              </a:rPr>
              <a:t>団地の再生、空き家対策など、ベッドタウン固有の問題を解決して、新たな世代を呼びこみ</a:t>
            </a:r>
            <a:r>
              <a:rPr lang="ja-JP" altLang="en-US" sz="1400" dirty="0" smtClean="0">
                <a:solidFill>
                  <a:sysClr val="windowText" lastClr="000000"/>
                </a:solidFill>
              </a:rPr>
              <a:t>、</a:t>
            </a:r>
            <a:r>
              <a:rPr lang="ja-JP" altLang="en-US" sz="1400" u="sng" dirty="0">
                <a:solidFill>
                  <a:sysClr val="windowText" lastClr="000000"/>
                </a:solidFill>
              </a:rPr>
              <a:t>高齢者・子供がいきいき暮らせる</a:t>
            </a:r>
            <a:r>
              <a:rPr lang="ja-JP" altLang="en-US" sz="1400" u="sng" dirty="0" smtClean="0">
                <a:solidFill>
                  <a:sysClr val="windowText" lastClr="000000"/>
                </a:solidFill>
              </a:rPr>
              <a:t>まち</a:t>
            </a:r>
            <a:r>
              <a:rPr lang="ja-JP" altLang="en-US" sz="1400" dirty="0" smtClean="0">
                <a:solidFill>
                  <a:sysClr val="windowText" lastClr="000000"/>
                </a:solidFill>
              </a:rPr>
              <a:t>、</a:t>
            </a:r>
            <a:r>
              <a:rPr lang="ja-JP" altLang="en-US" sz="1400" u="sng" dirty="0" smtClean="0">
                <a:solidFill>
                  <a:sysClr val="windowText" lastClr="000000"/>
                </a:solidFill>
              </a:rPr>
              <a:t>持続</a:t>
            </a:r>
            <a:r>
              <a:rPr lang="ja-JP" altLang="en-US" sz="1400" u="sng" dirty="0">
                <a:solidFill>
                  <a:sysClr val="windowText" lastClr="000000"/>
                </a:solidFill>
              </a:rPr>
              <a:t>可能なまち</a:t>
            </a:r>
            <a:r>
              <a:rPr lang="ja-JP" altLang="en-US" sz="1400" dirty="0">
                <a:solidFill>
                  <a:sysClr val="windowText" lastClr="000000"/>
                </a:solidFill>
              </a:rPr>
              <a:t>を目指す</a:t>
            </a:r>
            <a:r>
              <a:rPr lang="ja-JP" altLang="en-US" sz="1400" dirty="0" smtClean="0">
                <a:solidFill>
                  <a:sysClr val="windowText" lastClr="000000"/>
                </a:solidFill>
              </a:rPr>
              <a:t>。</a:t>
            </a:r>
            <a:endParaRPr lang="ja-JP" altLang="en-US" sz="1400" dirty="0">
              <a:solidFill>
                <a:sysClr val="windowText" lastClr="000000"/>
              </a:solidFill>
            </a:endParaRPr>
          </a:p>
        </p:txBody>
      </p:sp>
      <p:cxnSp>
        <p:nvCxnSpPr>
          <p:cNvPr id="22" name="直線コネクタ 21"/>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23" name="正方形/長方形 22"/>
          <p:cNvSpPr/>
          <p:nvPr/>
        </p:nvSpPr>
        <p:spPr>
          <a:xfrm>
            <a:off x="320702" y="478332"/>
            <a:ext cx="8111826" cy="307777"/>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23528" y="1628800"/>
            <a:ext cx="4179071" cy="4860540"/>
          </a:xfrm>
          <a:prstGeom prst="roundRect">
            <a:avLst>
              <a:gd name="adj" fmla="val 7349"/>
            </a:avLst>
          </a:prstGeom>
        </p:spPr>
        <p:style>
          <a:lnRef idx="2">
            <a:schemeClr val="accent3"/>
          </a:lnRef>
          <a:fillRef idx="1">
            <a:schemeClr val="lt1"/>
          </a:fillRef>
          <a:effectRef idx="0">
            <a:schemeClr val="accent3"/>
          </a:effectRef>
          <a:fontRef idx="minor">
            <a:schemeClr val="dk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生涯活躍のまち</a:t>
            </a:r>
            <a:r>
              <a:rPr lang="en-US" altLang="ja-JP" sz="1400" dirty="0" smtClean="0">
                <a:solidFill>
                  <a:schemeClr val="tx1"/>
                </a:solidFill>
              </a:rPr>
              <a:t>】</a:t>
            </a:r>
            <a:r>
              <a:rPr lang="ja-JP" altLang="en-US" sz="1400" dirty="0">
                <a:solidFill>
                  <a:schemeClr val="tx1"/>
                </a:solidFill>
              </a:rPr>
              <a:t>スマートエイジング・シティ</a:t>
            </a:r>
            <a:r>
              <a:rPr lang="en-US" altLang="ja-JP" sz="1050" dirty="0">
                <a:solidFill>
                  <a:schemeClr val="tx1"/>
                </a:solidFill>
              </a:rPr>
              <a:t>(</a:t>
            </a:r>
            <a:r>
              <a:rPr lang="ja-JP" altLang="en-US" sz="1050" dirty="0">
                <a:solidFill>
                  <a:schemeClr val="tx1"/>
                </a:solidFill>
              </a:rPr>
              <a:t>先行モデル地域</a:t>
            </a:r>
            <a:r>
              <a:rPr lang="en-US" altLang="ja-JP" sz="1050" dirty="0">
                <a:solidFill>
                  <a:schemeClr val="tx1"/>
                </a:solidFill>
              </a:rPr>
              <a:t>)</a:t>
            </a:r>
            <a:br>
              <a:rPr lang="en-US" altLang="ja-JP" sz="1050" dirty="0">
                <a:solidFill>
                  <a:schemeClr val="tx1"/>
                </a:solidFill>
              </a:rPr>
            </a:br>
            <a:r>
              <a:rPr lang="ja-JP" altLang="en-US" sz="1400" dirty="0">
                <a:solidFill>
                  <a:schemeClr val="tx1"/>
                </a:solidFill>
              </a:rPr>
              <a:t>南花台</a:t>
            </a:r>
            <a:r>
              <a:rPr lang="ja-JP" altLang="en-US" sz="1400" dirty="0" smtClean="0">
                <a:solidFill>
                  <a:schemeClr val="tx1"/>
                </a:solidFill>
              </a:rPr>
              <a:t>を中心とした開発団地（河内長野市）</a:t>
            </a:r>
            <a:endParaRPr lang="en-US" altLang="ja-JP" sz="1050" dirty="0">
              <a:solidFill>
                <a:schemeClr val="tx1"/>
              </a:solidFill>
            </a:endParaRPr>
          </a:p>
          <a:p>
            <a:endParaRPr lang="en-US" altLang="ja-JP" sz="12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南花台地区は、大阪市内中心部から電車で約</a:t>
            </a:r>
            <a:r>
              <a:rPr lang="en-US" altLang="ja-JP" sz="900" dirty="0" smtClean="0">
                <a:solidFill>
                  <a:schemeClr val="tx1"/>
                </a:solidFill>
              </a:rPr>
              <a:t>30</a:t>
            </a:r>
            <a:r>
              <a:rPr lang="ja-JP" altLang="en-US" sz="900" dirty="0" smtClean="0">
                <a:solidFill>
                  <a:schemeClr val="tx1"/>
                </a:solidFill>
              </a:rPr>
              <a:t>分、バス</a:t>
            </a:r>
            <a:r>
              <a:rPr lang="en-US" altLang="ja-JP" sz="900" dirty="0" smtClean="0">
                <a:solidFill>
                  <a:schemeClr val="tx1"/>
                </a:solidFill>
              </a:rPr>
              <a:t>10</a:t>
            </a:r>
            <a:r>
              <a:rPr lang="ja-JP" altLang="en-US" sz="900" dirty="0" smtClean="0">
                <a:solidFill>
                  <a:schemeClr val="tx1"/>
                </a:solidFill>
              </a:rPr>
              <a:t>分の郊外住宅地で</a:t>
            </a:r>
            <a:r>
              <a:rPr lang="ja-JP" altLang="en-US" sz="900" dirty="0">
                <a:solidFill>
                  <a:schemeClr val="tx1"/>
                </a:solidFill>
              </a:rPr>
              <a:t>ある。昭和</a:t>
            </a:r>
            <a:r>
              <a:rPr lang="en-US" altLang="ja-JP" sz="900" dirty="0">
                <a:solidFill>
                  <a:schemeClr val="tx1"/>
                </a:solidFill>
              </a:rPr>
              <a:t>50</a:t>
            </a:r>
            <a:r>
              <a:rPr lang="ja-JP" altLang="en-US" sz="900" dirty="0">
                <a:solidFill>
                  <a:schemeClr val="tx1"/>
                </a:solidFill>
              </a:rPr>
              <a:t>年代に住宅機能に特化して整備された開発団地であり</a:t>
            </a:r>
            <a:r>
              <a:rPr lang="ja-JP" altLang="en-US" sz="900" dirty="0" smtClean="0">
                <a:solidFill>
                  <a:schemeClr val="tx1"/>
                </a:solidFill>
              </a:rPr>
              <a:t>、今後</a:t>
            </a:r>
            <a:r>
              <a:rPr lang="ja-JP" altLang="en-US" sz="900" dirty="0">
                <a:solidFill>
                  <a:schemeClr val="tx1"/>
                </a:solidFill>
              </a:rPr>
              <a:t>、急激に高齢化が進むことが予想されている。また、南部開発団地への玄関口である南花台は、住居だけでなく、店舗などの機能を維持しており、周辺エリアの生活を支える拠点地区として、さらに生活機能を充実させ、人が集まる地域づくりをめざしている</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南花台を中心と</a:t>
            </a:r>
            <a:r>
              <a:rPr lang="ja-JP" altLang="en-US" sz="900" dirty="0">
                <a:solidFill>
                  <a:schemeClr val="tx1"/>
                </a:solidFill>
              </a:rPr>
              <a:t>した</a:t>
            </a:r>
            <a:r>
              <a:rPr lang="ja-JP" altLang="en-US" sz="900" dirty="0" smtClean="0">
                <a:solidFill>
                  <a:schemeClr val="tx1"/>
                </a:solidFill>
              </a:rPr>
              <a:t>開発団地（大矢船、南ヶ丘、南青葉台、北青葉台）をモデルに、開発団地の再生を目的とするスマートエイジング・シティの具体化に取り組む。（</a:t>
            </a:r>
            <a:r>
              <a:rPr lang="en-US" altLang="ja-JP" sz="900" dirty="0" smtClean="0">
                <a:solidFill>
                  <a:schemeClr val="tx1"/>
                </a:solidFill>
              </a:rPr>
              <a:t>H26.9.12</a:t>
            </a:r>
            <a:r>
              <a:rPr lang="ja-JP" altLang="en-US" sz="900" dirty="0">
                <a:solidFill>
                  <a:schemeClr val="tx1"/>
                </a:solidFill>
              </a:rPr>
              <a:t>付け</a:t>
            </a:r>
            <a:r>
              <a:rPr lang="ja-JP" altLang="en-US" sz="900" dirty="0" smtClean="0">
                <a:solidFill>
                  <a:schemeClr val="tx1"/>
                </a:solidFill>
              </a:rPr>
              <a:t>、河内長野市と府は協定</a:t>
            </a:r>
            <a:r>
              <a:rPr lang="ja-JP" altLang="en-US" sz="900" dirty="0">
                <a:solidFill>
                  <a:schemeClr val="tx1"/>
                </a:solidFill>
              </a:rPr>
              <a:t>を締結）</a:t>
            </a:r>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「健康</a:t>
            </a:r>
            <a:r>
              <a:rPr lang="ja-JP" altLang="en-US" sz="900" dirty="0">
                <a:solidFill>
                  <a:schemeClr val="tx1"/>
                </a:solidFill>
              </a:rPr>
              <a:t>寿命</a:t>
            </a:r>
            <a:r>
              <a:rPr lang="ja-JP" altLang="en-US" sz="900" dirty="0" smtClean="0">
                <a:solidFill>
                  <a:schemeClr val="tx1"/>
                </a:solidFill>
              </a:rPr>
              <a:t>の延伸」と「元気な住民の活躍の場づくり」を事業検討の柱に、関西大学の総合コーディネートのもと、民間事業者等も参画し、公・民・学の連携による住民主体のまちづくりを実施。</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a:t>
            </a:r>
            <a:r>
              <a:rPr lang="en-US" altLang="ja-JP" sz="900" dirty="0" smtClean="0">
                <a:solidFill>
                  <a:schemeClr val="tx1"/>
                </a:solidFill>
              </a:rPr>
              <a:t>(</a:t>
            </a:r>
            <a:r>
              <a:rPr lang="ja-JP" altLang="en-US" sz="900" dirty="0" smtClean="0">
                <a:solidFill>
                  <a:schemeClr val="tx1"/>
                </a:solidFill>
              </a:rPr>
              <a:t>株</a:t>
            </a:r>
            <a:r>
              <a:rPr lang="en-US" altLang="ja-JP" sz="900" dirty="0" smtClean="0">
                <a:solidFill>
                  <a:schemeClr val="tx1"/>
                </a:solidFill>
              </a:rPr>
              <a:t>)</a:t>
            </a:r>
            <a:r>
              <a:rPr lang="ja-JP" altLang="en-US" sz="900" dirty="0" smtClean="0">
                <a:solidFill>
                  <a:schemeClr val="tx1"/>
                </a:solidFill>
              </a:rPr>
              <a:t>タニタ・島田病院と協働した健康プログラムを試験実施する健康仲間づくり</a:t>
            </a:r>
            <a:r>
              <a:rPr lang="en-US" altLang="ja-JP" sz="900" dirty="0">
                <a:solidFill>
                  <a:schemeClr val="tx1"/>
                </a:solidFill>
              </a:rPr>
              <a:t/>
            </a:r>
            <a:br>
              <a:rPr lang="en-US" altLang="ja-JP" sz="900" dirty="0">
                <a:solidFill>
                  <a:schemeClr val="tx1"/>
                </a:solidFill>
              </a:rPr>
            </a:br>
            <a:r>
              <a:rPr lang="ja-JP" altLang="en-US" sz="900" dirty="0" smtClean="0">
                <a:solidFill>
                  <a:schemeClr val="tx1"/>
                </a:solidFill>
              </a:rPr>
              <a:t>－地域課題解決型ソーシャルビジネスモデル構築などをめざす高齢者</a:t>
            </a:r>
            <a:r>
              <a:rPr lang="ja-JP" altLang="en-US" sz="900" dirty="0">
                <a:solidFill>
                  <a:schemeClr val="tx1"/>
                </a:solidFill>
              </a:rPr>
              <a:t>の生きがいづく</a:t>
            </a:r>
            <a:r>
              <a:rPr lang="ja-JP" altLang="en-US" sz="900" dirty="0" smtClean="0">
                <a:solidFill>
                  <a:schemeClr val="tx1"/>
                </a:solidFill>
              </a:rPr>
              <a:t>り</a:t>
            </a:r>
            <a:r>
              <a:rPr lang="en-US" altLang="ja-JP" sz="900" dirty="0">
                <a:solidFill>
                  <a:schemeClr val="tx1"/>
                </a:solidFill>
              </a:rPr>
              <a:t/>
            </a:r>
            <a:br>
              <a:rPr lang="en-US" altLang="ja-JP" sz="900" dirty="0">
                <a:solidFill>
                  <a:schemeClr val="tx1"/>
                </a:solidFill>
              </a:rPr>
            </a:br>
            <a:r>
              <a:rPr lang="ja-JP" altLang="en-US" sz="900" dirty="0" smtClean="0">
                <a:solidFill>
                  <a:schemeClr val="tx1"/>
                </a:solidFill>
              </a:rPr>
              <a:t>－スーパーの空き店舗を活用した地域の交流・情報発信拠点「コノミヤテラス」の整備</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－まちの情報発信ポータルサイトの開設</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－地域の魅力を活かした南花台でしかできない子育て・子育ち</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　環境づくり</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－空き家・空き地の活用などを検討するストック活用</a:t>
            </a:r>
            <a:endParaRPr lang="en-US" altLang="ja-JP" sz="900" dirty="0" smtClean="0">
              <a:solidFill>
                <a:schemeClr val="tx1"/>
              </a:solidFill>
            </a:endParaRPr>
          </a:p>
          <a:p>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30" name="正方形/長方形 29"/>
          <p:cNvSpPr/>
          <p:nvPr/>
        </p:nvSpPr>
        <p:spPr>
          <a:xfrm>
            <a:off x="480718" y="6258508"/>
            <a:ext cx="3780573" cy="215444"/>
          </a:xfrm>
          <a:prstGeom prst="rect">
            <a:avLst/>
          </a:prstGeom>
        </p:spPr>
        <p:txBody>
          <a:bodyPr wrap="square">
            <a:spAutoFit/>
          </a:bodyPr>
          <a:lstStyle/>
          <a:p>
            <a:r>
              <a:rPr lang="ja-JP" altLang="en-US" sz="800" dirty="0" smtClean="0"/>
              <a:t>出典：大阪府政策企画部</a:t>
            </a:r>
            <a:endParaRPr lang="en-US" altLang="ja-JP" sz="800" dirty="0"/>
          </a:p>
        </p:txBody>
      </p:sp>
      <p:pic>
        <p:nvPicPr>
          <p:cNvPr id="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365104"/>
            <a:ext cx="792088" cy="65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5268654"/>
            <a:ext cx="1255920" cy="91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3958" y="5095866"/>
            <a:ext cx="1132657" cy="11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894" y="5095420"/>
            <a:ext cx="1209331" cy="110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正方形/長方形 34"/>
          <p:cNvSpPr/>
          <p:nvPr/>
        </p:nvSpPr>
        <p:spPr>
          <a:xfrm>
            <a:off x="3039193" y="6199792"/>
            <a:ext cx="1532807" cy="215444"/>
          </a:xfrm>
          <a:prstGeom prst="rect">
            <a:avLst/>
          </a:prstGeom>
        </p:spPr>
        <p:txBody>
          <a:bodyPr wrap="square">
            <a:spAutoFit/>
          </a:bodyPr>
          <a:lstStyle/>
          <a:p>
            <a:r>
              <a:rPr lang="ja-JP" altLang="en-US" sz="800" dirty="0" smtClean="0"/>
              <a:t>河内長野市作成資料より抜粋</a:t>
            </a:r>
            <a:endParaRPr lang="en-US" altLang="ja-JP" sz="800"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33</a:t>
            </a:fld>
            <a:endParaRPr lang="ja-JP" altLang="en-US" dirty="0">
              <a:solidFill>
                <a:prstClr val="black"/>
              </a:solidFill>
            </a:endParaRPr>
          </a:p>
        </p:txBody>
      </p:sp>
      <p:sp>
        <p:nvSpPr>
          <p:cNvPr id="37" name="角丸四角形 36"/>
          <p:cNvSpPr/>
          <p:nvPr/>
        </p:nvSpPr>
        <p:spPr>
          <a:xfrm>
            <a:off x="4644008" y="1628800"/>
            <a:ext cx="4179071" cy="4860540"/>
          </a:xfrm>
          <a:prstGeom prst="roundRect">
            <a:avLst>
              <a:gd name="adj" fmla="val 7349"/>
            </a:avLst>
          </a:prstGeom>
        </p:spPr>
        <p:style>
          <a:lnRef idx="2">
            <a:schemeClr val="accent3"/>
          </a:lnRef>
          <a:fillRef idx="1">
            <a:schemeClr val="lt1"/>
          </a:fillRef>
          <a:effectRef idx="0">
            <a:schemeClr val="accent3"/>
          </a:effectRef>
          <a:fontRef idx="minor">
            <a:schemeClr val="dk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プラットフォーム</a:t>
            </a:r>
            <a:r>
              <a:rPr lang="en-US" altLang="ja-JP" sz="1400" dirty="0" smtClean="0">
                <a:solidFill>
                  <a:schemeClr val="tx1"/>
                </a:solidFill>
              </a:rPr>
              <a:t>】</a:t>
            </a:r>
            <a:r>
              <a:rPr lang="ja-JP" altLang="en-US" sz="1400" dirty="0" smtClean="0">
                <a:solidFill>
                  <a:schemeClr val="tx1"/>
                </a:solidFill>
              </a:rPr>
              <a:t>文化財を活かしたまちづくり</a:t>
            </a:r>
            <a:r>
              <a:rPr lang="ja-JP" altLang="en-US" sz="1200" dirty="0" smtClean="0">
                <a:solidFill>
                  <a:schemeClr val="tx1"/>
                </a:solidFill>
              </a:rPr>
              <a:t>（泉南市）</a:t>
            </a:r>
            <a:endParaRPr lang="en-US" altLang="ja-JP" sz="1200" dirty="0">
              <a:solidFill>
                <a:schemeClr val="tx1"/>
              </a:solidFill>
            </a:endParaRPr>
          </a:p>
          <a:p>
            <a:pPr marL="171450" indent="-171450">
              <a:buFont typeface="Arial" panose="020B0604020202020204" pitchFamily="34" charset="0"/>
              <a:buChar char="•"/>
            </a:pPr>
            <a:endParaRPr lang="en-US" altLang="ja-JP" sz="12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市立埋蔵文化財センターの活性化という課題（センター来館者の増加、文化財への意識醸成）に対して、市民が自分の住んでいる街を誇りに思える仕掛けと、センターを拠点化する手法、仕組みづくりを提案</a:t>
            </a:r>
            <a:r>
              <a:rPr lang="ja-JP" altLang="en-US" sz="900" dirty="0" smtClean="0">
                <a:solidFill>
                  <a:schemeClr val="tx1"/>
                </a:solidFill>
              </a:rPr>
              <a:t>。</a:t>
            </a:r>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防災</a:t>
            </a:r>
            <a:r>
              <a:rPr lang="ja-JP" altLang="en-US" sz="900" dirty="0">
                <a:solidFill>
                  <a:schemeClr val="tx1"/>
                </a:solidFill>
              </a:rPr>
              <a:t>に熱心な市民性を活かすこと、また大大阪時代の建造物に多く使用されたレンガの産地としての誇りを改めて思い起こし、共有することを軸に、レンガを市民から集め、市民の手で防災かまどをセンター敷地内に設置</a:t>
            </a:r>
            <a:r>
              <a:rPr lang="ja-JP" altLang="en-US" sz="900" dirty="0" smtClean="0">
                <a:solidFill>
                  <a:schemeClr val="tx1"/>
                </a:solidFill>
              </a:rPr>
              <a:t>。</a:t>
            </a:r>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かまど</a:t>
            </a:r>
            <a:r>
              <a:rPr lang="ja-JP" altLang="en-US" sz="900" dirty="0">
                <a:solidFill>
                  <a:schemeClr val="tx1"/>
                </a:solidFill>
              </a:rPr>
              <a:t>を中心とした市民祭りを市民自らが企画・運営することによって、センターに集う市民ネットワークを構築。現在も市民のアイデア出しによるイベントや祭り、大学・市民と協働した地域活性化事業などが継続して実施されている。</a:t>
            </a: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38" name="正方形/長方形 37"/>
          <p:cNvSpPr/>
          <p:nvPr/>
        </p:nvSpPr>
        <p:spPr>
          <a:xfrm>
            <a:off x="4767036" y="6273896"/>
            <a:ext cx="3780573" cy="215444"/>
          </a:xfrm>
          <a:prstGeom prst="rect">
            <a:avLst/>
          </a:prstGeom>
        </p:spPr>
        <p:txBody>
          <a:bodyPr wrap="square">
            <a:spAutoFit/>
          </a:bodyPr>
          <a:lstStyle/>
          <a:p>
            <a:r>
              <a:rPr lang="ja-JP" altLang="en-US" sz="800" dirty="0" smtClean="0"/>
              <a:t>出典：大阪府府民文化部</a:t>
            </a:r>
            <a:endParaRPr lang="en-US" altLang="ja-JP" sz="800" dirty="0"/>
          </a:p>
        </p:txBody>
      </p:sp>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0711" y="3516858"/>
            <a:ext cx="1512168" cy="84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4888" y="3501008"/>
            <a:ext cx="1512168" cy="84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0711" y="4437112"/>
            <a:ext cx="1512168" cy="84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4888" y="4437112"/>
            <a:ext cx="1512168" cy="84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10711" y="5316600"/>
            <a:ext cx="1512168" cy="84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4888" y="5316600"/>
            <a:ext cx="1512168" cy="84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280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④山間部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pPr>
            <a:r>
              <a:rPr lang="ja-JP" altLang="en-US" sz="1400" u="sng" dirty="0"/>
              <a:t>自然資源を活用</a:t>
            </a:r>
            <a:r>
              <a:rPr lang="ja-JP" altLang="en-US" sz="1400" dirty="0"/>
              <a:t>し、</a:t>
            </a:r>
            <a:r>
              <a:rPr lang="en-US" altLang="ja-JP" sz="1400" dirty="0"/>
              <a:t>6</a:t>
            </a:r>
            <a:r>
              <a:rPr lang="ja-JP" altLang="en-US" sz="1400" dirty="0"/>
              <a:t>次産業、地域ブランド、観光資源として発展させる。</a:t>
            </a:r>
            <a:endParaRPr lang="en-US" altLang="ja-JP" sz="1400" dirty="0"/>
          </a:p>
          <a:p>
            <a:pPr marL="628650" lvl="1" indent="-171450">
              <a:buFont typeface="Arial" panose="020B0604020202020204" pitchFamily="34" charset="0"/>
              <a:buChar char="•"/>
            </a:pPr>
            <a:r>
              <a:rPr lang="ja-JP" altLang="en-US" sz="1400" u="sng" dirty="0"/>
              <a:t>安心・安全なスローライフ</a:t>
            </a:r>
            <a:r>
              <a:rPr lang="ja-JP" altLang="en-US" sz="1400" dirty="0"/>
              <a:t>を送れるよう医療、みまもり、交流などを含め、各種インフラを整備する</a:t>
            </a:r>
            <a:r>
              <a:rPr lang="ja-JP" altLang="en-US" sz="1400" dirty="0" smtClean="0"/>
              <a:t>。</a:t>
            </a:r>
            <a:endParaRPr lang="en-US" altLang="ja-JP" sz="1400" dirty="0" smtClean="0"/>
          </a:p>
          <a:p>
            <a:pPr marL="628650" lvl="1" indent="-171450">
              <a:buFont typeface="Arial" panose="020B0604020202020204" pitchFamily="34" charset="0"/>
              <a:buChar char="•"/>
            </a:pPr>
            <a:r>
              <a:rPr lang="ja-JP" altLang="en-US" sz="1400" u="sng" dirty="0"/>
              <a:t>地域資源などの強み</a:t>
            </a:r>
            <a:r>
              <a:rPr lang="ja-JP" altLang="en-US" sz="1400" dirty="0"/>
              <a:t>を活かしたまちづくりを</a:t>
            </a:r>
            <a:r>
              <a:rPr lang="ja-JP" altLang="en-US" sz="1400" dirty="0" smtClean="0"/>
              <a:t>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23528" y="1771306"/>
            <a:ext cx="4255005" cy="4754037"/>
          </a:xfrm>
          <a:prstGeom prst="roundRect">
            <a:avLst>
              <a:gd name="adj" fmla="val 7349"/>
            </a:avLst>
          </a:prstGeom>
          <a:ln/>
        </p:spPr>
        <p:style>
          <a:lnRef idx="2">
            <a:schemeClr val="accent3"/>
          </a:lnRef>
          <a:fillRef idx="1">
            <a:schemeClr val="lt1"/>
          </a:fillRef>
          <a:effectRef idx="0">
            <a:schemeClr val="accent3"/>
          </a:effectRef>
          <a:fontRef idx="minor">
            <a:schemeClr val="dk1"/>
          </a:fontRef>
        </p:style>
        <p:txBody>
          <a:bodyPr lIns="0" tIns="0" rIns="0" bIns="0" rtlCol="0" anchor="t" anchorCtr="0"/>
          <a:lstStyle/>
          <a:p>
            <a:r>
              <a:rPr lang="en-US" altLang="ja-JP" sz="1400" dirty="0" smtClean="0">
                <a:solidFill>
                  <a:schemeClr val="tx1"/>
                </a:solidFill>
              </a:rPr>
              <a:t>【</a:t>
            </a:r>
            <a:r>
              <a:rPr lang="ja-JP" altLang="en-US" sz="1400" dirty="0">
                <a:solidFill>
                  <a:schemeClr val="tx1"/>
                </a:solidFill>
              </a:rPr>
              <a:t>地域資源</a:t>
            </a:r>
            <a:r>
              <a:rPr lang="ja-JP" altLang="en-US" sz="1400" dirty="0" smtClean="0">
                <a:solidFill>
                  <a:schemeClr val="tx1"/>
                </a:solidFill>
              </a:rPr>
              <a:t>の活性化</a:t>
            </a:r>
            <a:r>
              <a:rPr lang="en-US" altLang="ja-JP" sz="1400" dirty="0" smtClean="0">
                <a:solidFill>
                  <a:schemeClr val="tx1"/>
                </a:solidFill>
              </a:rPr>
              <a:t>】</a:t>
            </a:r>
            <a:r>
              <a:rPr lang="ja-JP" altLang="en-US" sz="1400" dirty="0" smtClean="0">
                <a:solidFill>
                  <a:schemeClr val="tx1"/>
                </a:solidFill>
              </a:rPr>
              <a:t>遊休農地の戦略的活用</a:t>
            </a:r>
            <a:r>
              <a:rPr lang="en-US" altLang="ja-JP" sz="1200" dirty="0" smtClean="0">
                <a:solidFill>
                  <a:schemeClr val="tx1"/>
                </a:solidFill>
              </a:rPr>
              <a:t>(</a:t>
            </a:r>
            <a:r>
              <a:rPr lang="ja-JP" altLang="en-US" sz="1200" dirty="0" smtClean="0">
                <a:solidFill>
                  <a:schemeClr val="tx1"/>
                </a:solidFill>
              </a:rPr>
              <a:t>箕面市</a:t>
            </a:r>
            <a:r>
              <a:rPr lang="en-US" altLang="ja-JP" sz="1200" dirty="0" smtClean="0">
                <a:solidFill>
                  <a:schemeClr val="tx1"/>
                </a:solidFill>
              </a:rPr>
              <a:t>)</a:t>
            </a:r>
            <a:endParaRPr lang="en-US" altLang="ja-JP" sz="1200" dirty="0">
              <a:solidFill>
                <a:schemeClr val="tx1"/>
              </a:solidFill>
            </a:endParaRPr>
          </a:p>
          <a:p>
            <a:endParaRPr lang="en-US" altLang="ja-JP" sz="105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市では、農業者</a:t>
            </a:r>
            <a:r>
              <a:rPr lang="ja-JP" altLang="en-US" sz="900" dirty="0">
                <a:solidFill>
                  <a:schemeClr val="tx1"/>
                </a:solidFill>
              </a:rPr>
              <a:t>の高齢化、後継者不足による農家戸数の減少及び農地面積の縮小が喫緊の</a:t>
            </a:r>
            <a:r>
              <a:rPr lang="ja-JP" altLang="en-US" sz="900" dirty="0" smtClean="0">
                <a:solidFill>
                  <a:schemeClr val="tx1"/>
                </a:solidFill>
              </a:rPr>
              <a:t>課題となっており、平成</a:t>
            </a:r>
            <a:r>
              <a:rPr lang="en-US" altLang="ja-JP" sz="900" dirty="0" smtClean="0">
                <a:solidFill>
                  <a:schemeClr val="tx1"/>
                </a:solidFill>
              </a:rPr>
              <a:t>25</a:t>
            </a:r>
            <a:r>
              <a:rPr lang="ja-JP" altLang="en-US" sz="900" dirty="0" smtClean="0">
                <a:solidFill>
                  <a:schemeClr val="tx1"/>
                </a:solidFill>
              </a:rPr>
              <a:t>年度に「</a:t>
            </a:r>
            <a:r>
              <a:rPr lang="ja-JP" altLang="en-US" sz="900" dirty="0">
                <a:solidFill>
                  <a:schemeClr val="tx1"/>
                </a:solidFill>
              </a:rPr>
              <a:t>箕面市農業公社」を立ち上げ、平成</a:t>
            </a:r>
            <a:r>
              <a:rPr lang="en-US" altLang="ja-JP" sz="900" dirty="0">
                <a:solidFill>
                  <a:schemeClr val="tx1"/>
                </a:solidFill>
              </a:rPr>
              <a:t>26</a:t>
            </a:r>
            <a:r>
              <a:rPr lang="ja-JP" altLang="en-US" sz="900" dirty="0">
                <a:solidFill>
                  <a:schemeClr val="tx1"/>
                </a:solidFill>
              </a:rPr>
              <a:t>年</a:t>
            </a:r>
            <a:r>
              <a:rPr lang="en-US" altLang="ja-JP" sz="900" dirty="0">
                <a:solidFill>
                  <a:schemeClr val="tx1"/>
                </a:solidFill>
              </a:rPr>
              <a:t>2</a:t>
            </a:r>
            <a:r>
              <a:rPr lang="ja-JP" altLang="en-US" sz="900" dirty="0">
                <a:solidFill>
                  <a:schemeClr val="tx1"/>
                </a:solidFill>
              </a:rPr>
              <a:t>月一般社団</a:t>
            </a:r>
            <a:r>
              <a:rPr lang="ja-JP" altLang="en-US" sz="900" dirty="0" smtClean="0">
                <a:solidFill>
                  <a:schemeClr val="tx1"/>
                </a:solidFill>
              </a:rPr>
              <a:t>法人化。</a:t>
            </a:r>
            <a:endParaRPr lang="ja-JP" altLang="en-US"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耕作</a:t>
            </a:r>
            <a:r>
              <a:rPr lang="ja-JP" altLang="en-US" sz="900" dirty="0">
                <a:solidFill>
                  <a:schemeClr val="tx1"/>
                </a:solidFill>
              </a:rPr>
              <a:t>できない遊休農地を所有者から市</a:t>
            </a:r>
            <a:r>
              <a:rPr lang="ja-JP" altLang="en-US" sz="900" dirty="0" smtClean="0">
                <a:solidFill>
                  <a:schemeClr val="tx1"/>
                </a:solidFill>
              </a:rPr>
              <a:t>が</a:t>
            </a:r>
            <a:r>
              <a:rPr lang="ja-JP" altLang="en-US" sz="900" dirty="0">
                <a:solidFill>
                  <a:schemeClr val="tx1"/>
                </a:solidFill>
              </a:rPr>
              <a:t>あずかり</a:t>
            </a:r>
            <a:r>
              <a:rPr lang="ja-JP" altLang="en-US" sz="900" dirty="0" smtClean="0">
                <a:solidFill>
                  <a:schemeClr val="tx1"/>
                </a:solidFill>
              </a:rPr>
              <a:t>、「箕面市農業公社」が農地</a:t>
            </a:r>
            <a:r>
              <a:rPr lang="ja-JP" altLang="en-US" sz="900" dirty="0">
                <a:solidFill>
                  <a:schemeClr val="tx1"/>
                </a:solidFill>
              </a:rPr>
              <a:t>耕作</a:t>
            </a:r>
            <a:r>
              <a:rPr lang="ja-JP" altLang="en-US" sz="900" dirty="0" smtClean="0">
                <a:solidFill>
                  <a:schemeClr val="tx1"/>
                </a:solidFill>
              </a:rPr>
              <a:t>（</a:t>
            </a:r>
            <a:r>
              <a:rPr lang="ja-JP" altLang="en-US" sz="900" dirty="0">
                <a:solidFill>
                  <a:schemeClr val="tx1"/>
                </a:solidFill>
              </a:rPr>
              <a:t>借地料なし</a:t>
            </a:r>
            <a:r>
              <a:rPr lang="ja-JP" altLang="en-US" sz="900" dirty="0" smtClean="0">
                <a:solidFill>
                  <a:schemeClr val="tx1"/>
                </a:solidFill>
              </a:rPr>
              <a:t>）</a:t>
            </a:r>
            <a:r>
              <a:rPr lang="ja-JP" altLang="en-US" sz="900" dirty="0">
                <a:solidFill>
                  <a:schemeClr val="tx1"/>
                </a:solidFill>
              </a:rPr>
              <a:t>及び遊休農地整地</a:t>
            </a:r>
            <a:r>
              <a:rPr lang="ja-JP" altLang="en-US" sz="900" dirty="0" smtClean="0">
                <a:solidFill>
                  <a:schemeClr val="tx1"/>
                </a:solidFill>
              </a:rPr>
              <a:t>（上乗せ</a:t>
            </a:r>
            <a:r>
              <a:rPr lang="ja-JP" altLang="en-US" sz="900" dirty="0">
                <a:solidFill>
                  <a:schemeClr val="tx1"/>
                </a:solidFill>
              </a:rPr>
              <a:t>交付</a:t>
            </a:r>
            <a:r>
              <a:rPr lang="ja-JP" altLang="en-US" sz="900" dirty="0" smtClean="0">
                <a:solidFill>
                  <a:schemeClr val="tx1"/>
                </a:solidFill>
              </a:rPr>
              <a:t>金で実施）行い、学校給食等に活用。（売上収入等で公社作業員の人件費等に充当。）</a:t>
            </a:r>
            <a:endParaRPr lang="ja-JP" altLang="en-US"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遊休</a:t>
            </a:r>
            <a:r>
              <a:rPr lang="ja-JP" altLang="en-US" sz="900" dirty="0">
                <a:solidFill>
                  <a:schemeClr val="tx1"/>
                </a:solidFill>
              </a:rPr>
              <a:t>農地の再生・保全と中学校給食で</a:t>
            </a:r>
            <a:r>
              <a:rPr lang="ja-JP" altLang="en-US" sz="900" dirty="0" smtClean="0">
                <a:solidFill>
                  <a:schemeClr val="tx1"/>
                </a:solidFill>
              </a:rPr>
              <a:t>の箕面産</a:t>
            </a:r>
            <a:r>
              <a:rPr lang="ja-JP" altLang="en-US" sz="900" dirty="0">
                <a:solidFill>
                  <a:schemeClr val="tx1"/>
                </a:solidFill>
              </a:rPr>
              <a:t>作物の利用拡大を図りながら</a:t>
            </a:r>
            <a:r>
              <a:rPr lang="ja-JP" altLang="en-US" sz="900" dirty="0" smtClean="0">
                <a:solidFill>
                  <a:schemeClr val="tx1"/>
                </a:solidFill>
              </a:rPr>
              <a:t>、</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将来的</a:t>
            </a:r>
            <a:r>
              <a:rPr lang="ja-JP" altLang="en-US" sz="900" dirty="0">
                <a:solidFill>
                  <a:schemeClr val="tx1"/>
                </a:solidFill>
              </a:rPr>
              <a:t>には、独立採算制のもと、</a:t>
            </a:r>
            <a:r>
              <a:rPr lang="ja-JP" altLang="en-US" sz="900" dirty="0" smtClean="0">
                <a:solidFill>
                  <a:schemeClr val="tx1"/>
                </a:solidFill>
              </a:rPr>
              <a:t>経営的</a:t>
            </a:r>
            <a:r>
              <a:rPr lang="ja-JP" altLang="en-US" sz="900" dirty="0">
                <a:solidFill>
                  <a:schemeClr val="tx1"/>
                </a:solidFill>
              </a:rPr>
              <a:t>に自立し、事業を推進していくことを目指す。</a:t>
            </a: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cxnSp>
        <p:nvCxnSpPr>
          <p:cNvPr id="21" name="直線コネクタ 20"/>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22" name="正方形/長方形 21"/>
          <p:cNvSpPr/>
          <p:nvPr/>
        </p:nvSpPr>
        <p:spPr>
          <a:xfrm>
            <a:off x="320702" y="478332"/>
            <a:ext cx="8111826" cy="307777"/>
          </a:xfrm>
          <a:prstGeom prst="rect">
            <a:avLst/>
          </a:prstGeom>
        </p:spPr>
        <p:txBody>
          <a:bodyPr wrap="square">
            <a:spAutoFit/>
          </a:bodyPr>
          <a:lstStyle/>
          <a:p>
            <a:pPr marL="180000" lvl="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716016" y="1771306"/>
            <a:ext cx="4255005" cy="4754037"/>
          </a:xfrm>
          <a:prstGeom prst="roundRect">
            <a:avLst>
              <a:gd name="adj" fmla="val 7349"/>
            </a:avLst>
          </a:prstGeom>
          <a:ln/>
        </p:spPr>
        <p:style>
          <a:lnRef idx="2">
            <a:schemeClr val="accent3"/>
          </a:lnRef>
          <a:fillRef idx="1">
            <a:schemeClr val="lt1"/>
          </a:fillRef>
          <a:effectRef idx="0">
            <a:schemeClr val="accent3"/>
          </a:effectRef>
          <a:fontRef idx="minor">
            <a:schemeClr val="dk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地域資源の活性化</a:t>
            </a:r>
            <a:r>
              <a:rPr lang="en-US" altLang="ja-JP" sz="1400" dirty="0" smtClean="0">
                <a:solidFill>
                  <a:schemeClr val="tx1"/>
                </a:solidFill>
              </a:rPr>
              <a:t>】</a:t>
            </a:r>
            <a:r>
              <a:rPr lang="ja-JP" altLang="en-US" sz="1400" dirty="0" smtClean="0">
                <a:solidFill>
                  <a:schemeClr val="tx1"/>
                </a:solidFill>
              </a:rPr>
              <a:t>まち</a:t>
            </a:r>
            <a:r>
              <a:rPr lang="ja-JP" altLang="en-US" sz="1400" dirty="0">
                <a:solidFill>
                  <a:schemeClr val="tx1"/>
                </a:solidFill>
              </a:rPr>
              <a:t>・海・里山</a:t>
            </a:r>
            <a:r>
              <a:rPr lang="ja-JP" altLang="en-US" sz="1400" dirty="0" smtClean="0">
                <a:solidFill>
                  <a:schemeClr val="tx1"/>
                </a:solidFill>
              </a:rPr>
              <a:t>活性化</a:t>
            </a:r>
            <a:r>
              <a:rPr lang="ja-JP" altLang="en-US" sz="1200" dirty="0" smtClean="0">
                <a:solidFill>
                  <a:schemeClr val="tx1"/>
                </a:solidFill>
              </a:rPr>
              <a:t>（泉南市）</a:t>
            </a:r>
            <a:endParaRPr lang="en-US" altLang="ja-JP" sz="1200" dirty="0" smtClean="0">
              <a:solidFill>
                <a:schemeClr val="tx1"/>
              </a:solidFill>
            </a:endParaRPr>
          </a:p>
          <a:p>
            <a:endParaRPr lang="en-US" altLang="ja-JP" sz="105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農地が多数存在</a:t>
            </a:r>
            <a:r>
              <a:rPr lang="ja-JP" altLang="en-US" sz="900" dirty="0" smtClean="0">
                <a:solidFill>
                  <a:schemeClr val="tx1"/>
                </a:solidFill>
              </a:rPr>
              <a:t>する里山</a:t>
            </a:r>
            <a:r>
              <a:rPr lang="ja-JP" altLang="en-US" sz="900" dirty="0">
                <a:solidFill>
                  <a:schemeClr val="tx1"/>
                </a:solidFill>
              </a:rPr>
              <a:t>では、農作業の重労働性を低減することに</a:t>
            </a:r>
            <a:r>
              <a:rPr lang="ja-JP" altLang="en-US" sz="900" dirty="0" smtClean="0">
                <a:solidFill>
                  <a:schemeClr val="tx1"/>
                </a:solidFill>
              </a:rPr>
              <a:t>より、</a:t>
            </a:r>
            <a:r>
              <a:rPr lang="ja-JP" altLang="en-US" sz="900" dirty="0">
                <a:solidFill>
                  <a:schemeClr val="tx1"/>
                </a:solidFill>
              </a:rPr>
              <a:t>耕作放棄地の未然防止や担い手への農地集積と</a:t>
            </a:r>
            <a:r>
              <a:rPr lang="ja-JP" altLang="en-US" sz="900" dirty="0" smtClean="0">
                <a:solidFill>
                  <a:schemeClr val="tx1"/>
                </a:solidFill>
              </a:rPr>
              <a:t>いう「</a:t>
            </a:r>
            <a:r>
              <a:rPr lang="ja-JP" altLang="en-US" sz="900" dirty="0">
                <a:solidFill>
                  <a:schemeClr val="tx1"/>
                </a:solidFill>
              </a:rPr>
              <a:t>秩序ある農的土地利用」が</a:t>
            </a:r>
            <a:r>
              <a:rPr lang="ja-JP" altLang="en-US" sz="900" dirty="0" smtClean="0">
                <a:solidFill>
                  <a:schemeClr val="tx1"/>
                </a:solidFill>
              </a:rPr>
              <a:t>図られ、</a:t>
            </a:r>
            <a:r>
              <a:rPr lang="ja-JP" altLang="en-US" sz="900" dirty="0">
                <a:solidFill>
                  <a:schemeClr val="tx1"/>
                </a:solidFill>
              </a:rPr>
              <a:t>「持続性ある泉南農産物の供給」につながる。そのため、近年、省力化・効率化に寄与する栽培方法として期待されている「砂栽培」の普及啓発を行い、農業の労働生産性の向上を図る。</a:t>
            </a:r>
          </a:p>
          <a:p>
            <a:pPr marL="171450" indent="-171450">
              <a:buFont typeface="Arial" panose="020B0604020202020204" pitchFamily="34" charset="0"/>
              <a:buChar char="•"/>
            </a:pPr>
            <a:r>
              <a:rPr lang="ja-JP" altLang="en-US" sz="900" dirty="0">
                <a:solidFill>
                  <a:schemeClr val="tx1"/>
                </a:solidFill>
              </a:rPr>
              <a:t>具体的には、市が主体となり、メーカー（東レ建設</a:t>
            </a:r>
            <a:r>
              <a:rPr lang="en-US" altLang="ja-JP" sz="900" dirty="0">
                <a:solidFill>
                  <a:schemeClr val="tx1"/>
                </a:solidFill>
              </a:rPr>
              <a:t>(</a:t>
            </a:r>
            <a:r>
              <a:rPr lang="ja-JP" altLang="en-US" sz="900" dirty="0">
                <a:solidFill>
                  <a:schemeClr val="tx1"/>
                </a:solidFill>
              </a:rPr>
              <a:t>株</a:t>
            </a:r>
            <a:r>
              <a:rPr lang="en-US" altLang="ja-JP" sz="900" dirty="0">
                <a:solidFill>
                  <a:schemeClr val="tx1"/>
                </a:solidFill>
              </a:rPr>
              <a:t>)</a:t>
            </a:r>
            <a:r>
              <a:rPr lang="ja-JP" altLang="en-US" sz="900" dirty="0">
                <a:solidFill>
                  <a:schemeClr val="tx1"/>
                </a:solidFill>
              </a:rPr>
              <a:t>）と連携して砂栽培プラントを市内に設置し、見学・体験できる機会を提供。</a:t>
            </a:r>
          </a:p>
          <a:p>
            <a:pPr marL="171450" indent="-171450">
              <a:buFont typeface="Arial" panose="020B0604020202020204" pitchFamily="34" charset="0"/>
              <a:buChar char="•"/>
            </a:pPr>
            <a:r>
              <a:rPr lang="ja-JP" altLang="en-US" sz="900" dirty="0">
                <a:solidFill>
                  <a:schemeClr val="tx1"/>
                </a:solidFill>
              </a:rPr>
              <a:t>作業の省力化により、高齢化による</a:t>
            </a:r>
            <a:r>
              <a:rPr lang="ja-JP" altLang="en-US" sz="900" dirty="0" smtClean="0">
                <a:solidFill>
                  <a:schemeClr val="tx1"/>
                </a:solidFill>
              </a:rPr>
              <a:t>離農の</a:t>
            </a:r>
            <a:r>
              <a:rPr lang="ja-JP" altLang="en-US" sz="900" dirty="0">
                <a:solidFill>
                  <a:schemeClr val="tx1"/>
                </a:solidFill>
              </a:rPr>
              <a:t>抑制だけでなく、</a:t>
            </a:r>
            <a:r>
              <a:rPr lang="ja-JP" altLang="en-US" sz="900" dirty="0" err="1">
                <a:solidFill>
                  <a:schemeClr val="tx1"/>
                </a:solidFill>
              </a:rPr>
              <a:t>障がい</a:t>
            </a:r>
            <a:r>
              <a:rPr lang="ja-JP" altLang="en-US" sz="900" dirty="0">
                <a:solidFill>
                  <a:schemeClr val="tx1"/>
                </a:solidFill>
              </a:rPr>
              <a:t>者による作業従事も容易となることから、企業の障がい者雇用による農業参入を促す効果も見込む。</a:t>
            </a:r>
          </a:p>
          <a:p>
            <a:pPr marL="171450" indent="-171450">
              <a:buFont typeface="Arial" panose="020B0604020202020204" pitchFamily="34" charset="0"/>
              <a:buChar char="•"/>
            </a:pPr>
            <a:r>
              <a:rPr lang="ja-JP" altLang="en-US" sz="900" dirty="0">
                <a:solidFill>
                  <a:schemeClr val="tx1"/>
                </a:solidFill>
              </a:rPr>
              <a:t>また、沿岸部では、激減する「泉南アナゴ」の保全・再生・活用を図り、水産業を活性化するため、近畿大学水産研究所に</a:t>
            </a:r>
            <a:r>
              <a:rPr lang="ja-JP" altLang="en-US" sz="900" dirty="0" smtClean="0">
                <a:solidFill>
                  <a:schemeClr val="tx1"/>
                </a:solidFill>
              </a:rPr>
              <a:t>よる養殖</a:t>
            </a:r>
            <a:r>
              <a:rPr lang="ja-JP" altLang="en-US" sz="900" dirty="0">
                <a:solidFill>
                  <a:schemeClr val="tx1"/>
                </a:solidFill>
              </a:rPr>
              <a:t>技術の指導のもと、市と漁業協同組合が連携し、アナゴの養殖を実施</a:t>
            </a:r>
            <a:r>
              <a:rPr lang="ja-JP" altLang="en-US" sz="900" dirty="0" smtClean="0">
                <a:solidFill>
                  <a:schemeClr val="tx1"/>
                </a:solidFill>
              </a:rPr>
              <a:t>。</a:t>
            </a:r>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養殖</a:t>
            </a:r>
            <a:r>
              <a:rPr lang="ja-JP" altLang="en-US" sz="900" dirty="0">
                <a:solidFill>
                  <a:schemeClr val="tx1"/>
                </a:solidFill>
              </a:rPr>
              <a:t>アナゴを観光資源として活用し、海から市街地（まち）へ繋がる雇用創出・地域活性化を図る。</a:t>
            </a:r>
          </a:p>
          <a:p>
            <a:pPr marL="171450" indent="-171450">
              <a:buFont typeface="Arial" panose="020B0604020202020204" pitchFamily="34" charset="0"/>
              <a:buChar char="•"/>
            </a:pPr>
            <a:r>
              <a:rPr lang="ja-JP" altLang="en-US" sz="900" dirty="0">
                <a:solidFill>
                  <a:schemeClr val="tx1"/>
                </a:solidFill>
              </a:rPr>
              <a:t>これらの取組みと</a:t>
            </a:r>
            <a:r>
              <a:rPr lang="ja-JP" altLang="en-US" sz="900" dirty="0" smtClean="0">
                <a:solidFill>
                  <a:schemeClr val="tx1"/>
                </a:solidFill>
              </a:rPr>
              <a:t>併せ、</a:t>
            </a:r>
            <a:r>
              <a:rPr lang="ja-JP" altLang="en-US" sz="900" dirty="0">
                <a:solidFill>
                  <a:schemeClr val="tx1"/>
                </a:solidFill>
              </a:rPr>
              <a:t>大阪調理製菓専門学校と連携して、市を代表する農水産品を</a:t>
            </a:r>
            <a:r>
              <a:rPr lang="ja-JP" altLang="en-US" sz="900" dirty="0" smtClean="0">
                <a:solidFill>
                  <a:schemeClr val="tx1"/>
                </a:solidFill>
              </a:rPr>
              <a:t>用いたご当地グルメを開発</a:t>
            </a:r>
            <a:r>
              <a:rPr lang="ja-JP" altLang="en-US" sz="900" dirty="0">
                <a:solidFill>
                  <a:schemeClr val="tx1"/>
                </a:solidFill>
              </a:rPr>
              <a:t>し、地域活性化の推進に活用する。</a:t>
            </a:r>
            <a:endParaRPr lang="en-US" altLang="ja-JP" sz="90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24" name="正方形/長方形 23"/>
          <p:cNvSpPr/>
          <p:nvPr/>
        </p:nvSpPr>
        <p:spPr>
          <a:xfrm>
            <a:off x="4887239" y="6246043"/>
            <a:ext cx="3780573" cy="215444"/>
          </a:xfrm>
          <a:prstGeom prst="rect">
            <a:avLst/>
          </a:prstGeom>
        </p:spPr>
        <p:txBody>
          <a:bodyPr wrap="square">
            <a:spAutoFit/>
          </a:bodyPr>
          <a:lstStyle/>
          <a:p>
            <a:r>
              <a:rPr lang="ja-JP" altLang="en-US" sz="800" dirty="0" smtClean="0"/>
              <a:t>出典：泉南市　</a:t>
            </a:r>
            <a:endParaRPr lang="ja-JP" altLang="en-US" sz="800" b="1" dirty="0"/>
          </a:p>
        </p:txBody>
      </p:sp>
      <p:pic>
        <p:nvPicPr>
          <p:cNvPr id="5122" name="Picture 2" descr="\\172.19.126.23\kikaku\10計画グループ（23.7.12～）\06地方創生\H27【地方創生】関係\12 案\戦略\第４章\各市町村入手資料\箕面市\イメージ図.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547" y="4342873"/>
            <a:ext cx="3448437" cy="2110463"/>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567492" y="6309320"/>
            <a:ext cx="3780573" cy="215444"/>
          </a:xfrm>
          <a:prstGeom prst="rect">
            <a:avLst/>
          </a:prstGeom>
        </p:spPr>
        <p:txBody>
          <a:bodyPr wrap="square">
            <a:spAutoFit/>
          </a:bodyPr>
          <a:lstStyle/>
          <a:p>
            <a:r>
              <a:rPr lang="ja-JP" altLang="en-US" sz="800" dirty="0" smtClean="0"/>
              <a:t>出典：箕面市</a:t>
            </a:r>
            <a:endParaRPr lang="en-US" altLang="ja-JP" sz="800" dirty="0"/>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7876" y="4638786"/>
            <a:ext cx="1739438" cy="920219"/>
          </a:xfrm>
          <a:prstGeom prst="rect">
            <a:avLst/>
          </a:prstGeom>
          <a:ln w="6350">
            <a:solidFill>
              <a:schemeClr val="tx1">
                <a:lumMod val="50000"/>
                <a:lumOff val="50000"/>
              </a:schemeClr>
            </a:solidFill>
          </a:ln>
        </p:spPr>
      </p:pic>
      <p:pic>
        <p:nvPicPr>
          <p:cNvPr id="25" name="Picture 2" descr="T:\購買部\砂栽培農業\HP\トレファーム撮影0624(縮小版）\_DSC04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2064" y="4528170"/>
            <a:ext cx="1562100" cy="1034891"/>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28" name="図 27" descr="C:\Users\C99942\Desktop\トレファーム\トレファーム画像（茂広組様）\トレファーム画像（茂広組様）\メロン.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775" y="5617907"/>
            <a:ext cx="1113905" cy="835429"/>
          </a:xfrm>
          <a:prstGeom prst="rect">
            <a:avLst/>
          </a:prstGeom>
          <a:noFill/>
          <a:ln>
            <a:noFill/>
          </a:ln>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6176" y="5613336"/>
            <a:ext cx="1028272" cy="840000"/>
          </a:xfrm>
          <a:prstGeom prst="rect">
            <a:avLst/>
          </a:prstGeom>
          <a:noFill/>
          <a:ln>
            <a:noFill/>
          </a:ln>
        </p:spPr>
      </p:pic>
      <p:pic>
        <p:nvPicPr>
          <p:cNvPr id="6146" name="Picture 2" descr="Z:\10計画グループ（23.7.12～）\06地方創生\H27【地方創生】関係\12 案\戦略\第４章\各市町村入手資料\箕面市\キャプチャ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3401534"/>
            <a:ext cx="1156334" cy="8611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Z:\10計画グループ（23.7.12～）\06地方創生\H27【地方創生】関係\12 案\戦略\第４章\各市町村入手資料\箕面市\キャプチャ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18" y="3401534"/>
            <a:ext cx="1112169" cy="8583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Z:\10計画グループ（23.7.12～）\06地方創生\H27【地方創生】関係\12 案\戦略\第４章\各市町村入手資料\箕面市\キャプチャ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241" y="5722094"/>
            <a:ext cx="891407" cy="578447"/>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34</a:t>
            </a:fld>
            <a:endParaRPr lang="ja-JP" altLang="en-US" dirty="0">
              <a:solidFill>
                <a:prstClr val="black"/>
              </a:solidFill>
            </a:endParaRPr>
          </a:p>
        </p:txBody>
      </p:sp>
    </p:spTree>
    <p:extLst>
      <p:ext uri="{BB962C8B-B14F-4D97-AF65-F5344CB8AC3E}">
        <p14:creationId xmlns:p14="http://schemas.microsoft.com/office/powerpoint/2010/main" val="1746293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のスケジュール</a:t>
            </a:r>
          </a:p>
        </p:txBody>
      </p:sp>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9" name="テキスト ボックス 8"/>
          <p:cNvSpPr txBox="1"/>
          <p:nvPr/>
        </p:nvSpPr>
        <p:spPr>
          <a:xfrm>
            <a:off x="323528" y="836712"/>
            <a:ext cx="8820472" cy="3046988"/>
          </a:xfrm>
          <a:prstGeom prst="rect">
            <a:avLst/>
          </a:prstGeom>
          <a:noFill/>
        </p:spPr>
        <p:txBody>
          <a:bodyPr wrap="square" rtlCol="0">
            <a:spAutoFit/>
          </a:bodyPr>
          <a:lstStyle/>
          <a:p>
            <a:r>
              <a:rPr kumimoji="1" lang="ja-JP" altLang="en-US" sz="2400" dirty="0" smtClean="0"/>
              <a:t>○　</a:t>
            </a:r>
            <a:r>
              <a:rPr lang="en-US" altLang="ja-JP" sz="2400" dirty="0"/>
              <a:t>1</a:t>
            </a:r>
            <a:r>
              <a:rPr lang="ja-JP" altLang="en-US" sz="2400" dirty="0"/>
              <a:t>月中旬</a:t>
            </a:r>
            <a:r>
              <a:rPr lang="ja-JP" altLang="en-US" sz="2400" dirty="0" smtClean="0"/>
              <a:t>まで</a:t>
            </a:r>
            <a:r>
              <a:rPr lang="en-US" altLang="ja-JP" sz="2400" dirty="0" smtClean="0"/>
              <a:t>	</a:t>
            </a:r>
            <a:r>
              <a:rPr lang="ja-JP" altLang="en-US" sz="2400" dirty="0" smtClean="0"/>
              <a:t>審議</a:t>
            </a:r>
            <a:r>
              <a:rPr lang="ja-JP" altLang="en-US" sz="2400" dirty="0"/>
              <a:t>会意見等を踏まえ修正</a:t>
            </a:r>
          </a:p>
          <a:p>
            <a:endParaRPr lang="en-US" altLang="ja-JP" sz="2400" dirty="0" smtClean="0"/>
          </a:p>
          <a:p>
            <a:r>
              <a:rPr lang="ja-JP" altLang="en-US" sz="2400" dirty="0" smtClean="0"/>
              <a:t>○　</a:t>
            </a:r>
            <a:r>
              <a:rPr lang="en-US" altLang="ja-JP" sz="2400" dirty="0" smtClean="0"/>
              <a:t>2</a:t>
            </a:r>
            <a:r>
              <a:rPr lang="ja-JP" altLang="en-US" sz="2400" dirty="0"/>
              <a:t>月</a:t>
            </a:r>
            <a:r>
              <a:rPr lang="ja-JP" altLang="en-US" sz="2400" dirty="0" smtClean="0"/>
              <a:t>上旬</a:t>
            </a:r>
            <a:r>
              <a:rPr lang="en-US" altLang="ja-JP" sz="2400" dirty="0" smtClean="0"/>
              <a:t>		H28</a:t>
            </a:r>
            <a:r>
              <a:rPr lang="ja-JP" altLang="en-US" sz="2400" dirty="0" smtClean="0"/>
              <a:t>当初予算案の決定（事業の決定）</a:t>
            </a:r>
            <a:r>
              <a:rPr lang="en-US" altLang="ja-JP" sz="2400" dirty="0" smtClean="0"/>
              <a:t/>
            </a:r>
            <a:br>
              <a:rPr lang="en-US" altLang="ja-JP" sz="2400" dirty="0" smtClean="0"/>
            </a:br>
            <a:r>
              <a:rPr lang="ja-JP" altLang="en-US" sz="2400" dirty="0" smtClean="0"/>
              <a:t>　</a:t>
            </a:r>
            <a:r>
              <a:rPr lang="en-US" altLang="ja-JP" sz="2400" dirty="0" smtClean="0"/>
              <a:t>			</a:t>
            </a:r>
            <a:r>
              <a:rPr lang="ja-JP" altLang="en-US" sz="2400" dirty="0" smtClean="0"/>
              <a:t>戦略</a:t>
            </a:r>
            <a:r>
              <a:rPr lang="ja-JP" altLang="en-US" sz="2400" dirty="0"/>
              <a:t>本部会議　→　（案）</a:t>
            </a:r>
            <a:r>
              <a:rPr lang="ja-JP" altLang="en-US" sz="2400" dirty="0" smtClean="0"/>
              <a:t>の</a:t>
            </a:r>
            <a:r>
              <a:rPr lang="ja-JP" altLang="en-US" sz="2400" dirty="0"/>
              <a:t>確定</a:t>
            </a:r>
            <a:endParaRPr lang="en-US" altLang="ja-JP" sz="2400" dirty="0" smtClean="0"/>
          </a:p>
          <a:p>
            <a:endParaRPr lang="ja-JP" altLang="en-US" sz="2400" dirty="0"/>
          </a:p>
          <a:p>
            <a:r>
              <a:rPr lang="ja-JP" altLang="en-US" sz="2400" dirty="0" smtClean="0"/>
              <a:t>○　</a:t>
            </a:r>
            <a:r>
              <a:rPr lang="en-US" altLang="ja-JP" sz="2400" dirty="0" smtClean="0"/>
              <a:t>2</a:t>
            </a:r>
            <a:r>
              <a:rPr lang="ja-JP" altLang="en-US" sz="2400" dirty="0"/>
              <a:t>月中旬</a:t>
            </a:r>
            <a:r>
              <a:rPr lang="ja-JP" altLang="en-US" sz="2400" dirty="0" smtClean="0"/>
              <a:t>～</a:t>
            </a:r>
            <a:r>
              <a:rPr lang="en-US" altLang="ja-JP" sz="2400" dirty="0" smtClean="0"/>
              <a:t>	</a:t>
            </a:r>
            <a:r>
              <a:rPr lang="ja-JP" altLang="en-US" sz="2400" dirty="0" smtClean="0"/>
              <a:t>パブリックコメント</a:t>
            </a:r>
            <a:r>
              <a:rPr lang="ja-JP" altLang="en-US" sz="2400" dirty="0"/>
              <a:t>、</a:t>
            </a:r>
            <a:r>
              <a:rPr lang="en-US" altLang="ja-JP" sz="2400" dirty="0"/>
              <a:t>2</a:t>
            </a:r>
            <a:r>
              <a:rPr lang="ja-JP" altLang="en-US" sz="2400" dirty="0"/>
              <a:t>月議会での</a:t>
            </a:r>
            <a:r>
              <a:rPr lang="ja-JP" altLang="en-US" sz="2400" dirty="0" smtClean="0"/>
              <a:t>議論</a:t>
            </a:r>
            <a:endParaRPr lang="en-US" altLang="ja-JP" sz="2400" dirty="0" smtClean="0"/>
          </a:p>
          <a:p>
            <a:endParaRPr lang="ja-JP" altLang="en-US" sz="2400" dirty="0"/>
          </a:p>
          <a:p>
            <a:r>
              <a:rPr lang="ja-JP" altLang="en-US" sz="2400" dirty="0" smtClean="0"/>
              <a:t>○　</a:t>
            </a:r>
            <a:r>
              <a:rPr lang="en-US" altLang="ja-JP" sz="2400" dirty="0" smtClean="0"/>
              <a:t>3</a:t>
            </a:r>
            <a:r>
              <a:rPr lang="ja-JP" altLang="en-US" sz="2400" dirty="0"/>
              <a:t>月</a:t>
            </a:r>
            <a:r>
              <a:rPr lang="ja-JP" altLang="en-US" sz="2400" dirty="0" smtClean="0"/>
              <a:t>下旬</a:t>
            </a:r>
            <a:r>
              <a:rPr lang="en-US" altLang="ja-JP" sz="2400" dirty="0" smtClean="0"/>
              <a:t>		</a:t>
            </a:r>
            <a:r>
              <a:rPr lang="ja-JP" altLang="en-US" sz="2400" dirty="0" smtClean="0"/>
              <a:t>成案化</a:t>
            </a:r>
            <a:endParaRPr lang="ja-JP" altLang="en-US" sz="2400" dirty="0"/>
          </a:p>
        </p:txBody>
      </p:sp>
    </p:spTree>
    <p:extLst>
      <p:ext uri="{BB962C8B-B14F-4D97-AF65-F5344CB8AC3E}">
        <p14:creationId xmlns:p14="http://schemas.microsoft.com/office/powerpoint/2010/main" val="1512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の推移①</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836712"/>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の人口は</a:t>
            </a:r>
            <a:r>
              <a:rPr lang="en-US" altLang="ja-JP" sz="1600" dirty="0"/>
              <a:t>2010(H22)</a:t>
            </a:r>
            <a:r>
              <a:rPr lang="ja-JP" altLang="ja-JP" sz="1600" dirty="0"/>
              <a:t>年</a:t>
            </a:r>
            <a:r>
              <a:rPr lang="en-US" altLang="ja-JP" sz="1600" dirty="0"/>
              <a:t>10</a:t>
            </a:r>
            <a:r>
              <a:rPr lang="ja-JP" altLang="ja-JP" sz="1600" dirty="0"/>
              <a:t>月の国勢調査では</a:t>
            </a:r>
            <a:r>
              <a:rPr lang="en-US" altLang="ja-JP" sz="1600" dirty="0"/>
              <a:t>887</a:t>
            </a:r>
            <a:r>
              <a:rPr lang="ja-JP" altLang="ja-JP" sz="1600" dirty="0"/>
              <a:t>万人と、</a:t>
            </a:r>
            <a:r>
              <a:rPr lang="en-US" altLang="ja-JP" sz="1600" dirty="0"/>
              <a:t>2005(H17)</a:t>
            </a:r>
            <a:r>
              <a:rPr lang="ja-JP" altLang="ja-JP" sz="1600" dirty="0"/>
              <a:t>年の同調査から約５万人増加しました。しかし、今後は減少期に突入し</a:t>
            </a:r>
            <a:r>
              <a:rPr lang="ja-JP" altLang="ja-JP" sz="1600" dirty="0" smtClean="0"/>
              <a:t>、</a:t>
            </a:r>
            <a:r>
              <a:rPr lang="en-US" altLang="ja-JP" sz="1600" dirty="0" smtClean="0"/>
              <a:t>2040(H52</a:t>
            </a:r>
            <a:r>
              <a:rPr lang="en-US" altLang="ja-JP" sz="1600" dirty="0"/>
              <a:t>)</a:t>
            </a:r>
            <a:r>
              <a:rPr lang="ja-JP" altLang="ja-JP" sz="1600" dirty="0"/>
              <a:t>年には</a:t>
            </a:r>
            <a:r>
              <a:rPr lang="en-US" altLang="ja-JP" sz="1600" dirty="0" smtClean="0"/>
              <a:t>750</a:t>
            </a:r>
            <a:r>
              <a:rPr lang="ja-JP" altLang="ja-JP" sz="1600" dirty="0" smtClean="0"/>
              <a:t>万人</a:t>
            </a:r>
            <a:r>
              <a:rPr lang="ja-JP" altLang="ja-JP" sz="1600" dirty="0"/>
              <a:t>となり</a:t>
            </a:r>
            <a:r>
              <a:rPr lang="ja-JP" altLang="ja-JP" sz="1600" dirty="0" smtClean="0"/>
              <a:t>、</a:t>
            </a:r>
            <a:r>
              <a:rPr lang="en-US" altLang="ja-JP" sz="1600" dirty="0" smtClean="0"/>
              <a:t>2010(H22)</a:t>
            </a:r>
            <a:r>
              <a:rPr lang="ja-JP" altLang="en-US" sz="1600" dirty="0" smtClean="0"/>
              <a:t>年からの</a:t>
            </a:r>
            <a:r>
              <a:rPr lang="en-US" altLang="ja-JP" sz="1600" dirty="0" smtClean="0"/>
              <a:t>30</a:t>
            </a:r>
            <a:r>
              <a:rPr lang="ja-JP" altLang="ja-JP" sz="1600" dirty="0"/>
              <a:t>年間で</a:t>
            </a:r>
            <a:r>
              <a:rPr lang="en-US" altLang="ja-JP" sz="1600" dirty="0" smtClean="0"/>
              <a:t>137</a:t>
            </a:r>
            <a:r>
              <a:rPr lang="ja-JP" altLang="ja-JP" sz="1600" dirty="0" smtClean="0"/>
              <a:t>万人</a:t>
            </a:r>
            <a:r>
              <a:rPr lang="ja-JP" altLang="ja-JP" sz="1600" dirty="0"/>
              <a:t>の急激な</a:t>
            </a:r>
            <a:r>
              <a:rPr lang="ja-JP" altLang="ja-JP" sz="1600" dirty="0" smtClean="0"/>
              <a:t>減少</a:t>
            </a:r>
            <a:r>
              <a:rPr lang="ja-JP" altLang="en-US" sz="1600" dirty="0" smtClean="0"/>
              <a:t>が</a:t>
            </a:r>
            <a:r>
              <a:rPr lang="ja-JP" altLang="ja-JP" sz="1600" dirty="0" smtClean="0"/>
              <a:t>見込</a:t>
            </a:r>
            <a:r>
              <a:rPr lang="ja-JP" altLang="en-US" sz="1600" dirty="0" smtClean="0"/>
              <a:t>まれて</a:t>
            </a:r>
            <a:r>
              <a:rPr lang="ja-JP" altLang="ja-JP" sz="1600" dirty="0" smtClean="0"/>
              <a:t>います。</a:t>
            </a:r>
            <a:endParaRPr lang="en-US" altLang="ja-JP" sz="1600" dirty="0" smtClean="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この傾向が続くと、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2060(H72)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万人程度まで減少する可能性があります。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3"/>
          <p:cNvSpPr txBox="1">
            <a:spLocks noChangeArrowheads="1"/>
          </p:cNvSpPr>
          <p:nvPr/>
        </p:nvSpPr>
        <p:spPr bwMode="auto">
          <a:xfrm>
            <a:off x="539552" y="6453336"/>
            <a:ext cx="7344816"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年までは総務省「国勢調査」。将来推計については、大阪府「大阪府の将来推計口の点検について」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における大阪府の人口推計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p>
          <a:p>
            <a:pPr marL="457200" marR="0" lvl="1" indent="0" algn="just" defTabSz="914400" rtl="0" eaLnBrk="1" fontAlgn="base" latinLnBrk="0" hangingPunct="1">
              <a:lnSpc>
                <a:spcPct val="8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2"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t="6596"/>
          <a:stretch/>
        </p:blipFill>
        <p:spPr bwMode="auto">
          <a:xfrm>
            <a:off x="466538" y="2060848"/>
            <a:ext cx="792188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852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ja-JP" altLang="en-US" dirty="0" smtClean="0">
                <a:latin typeface="+mn-ea"/>
                <a:cs typeface="ＭＳ Ｐゴシック" pitchFamily="50" charset="-128"/>
              </a:rPr>
              <a:t>出生率の</a:t>
            </a:r>
            <a:r>
              <a:rPr lang="ja-JP" altLang="en-US" dirty="0">
                <a:latin typeface="+mn-ea"/>
                <a:cs typeface="ＭＳ Ｐゴシック" pitchFamily="50" charset="-128"/>
              </a:rPr>
              <a:t>推移と将来推計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正方形/長方形 9"/>
          <p:cNvSpPr/>
          <p:nvPr/>
        </p:nvSpPr>
        <p:spPr>
          <a:xfrm>
            <a:off x="107504" y="941819"/>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出生率</a:t>
            </a:r>
            <a:r>
              <a:rPr lang="ja-JP" altLang="ja-JP" sz="1600" dirty="0" smtClean="0"/>
              <a:t>を</a:t>
            </a:r>
            <a:r>
              <a:rPr lang="ja-JP" altLang="ja-JP" sz="1600" dirty="0"/>
              <a:t>みると、団塊ジュニア</a:t>
            </a:r>
            <a:r>
              <a:rPr lang="ja-JP" altLang="ja-JP" sz="1600" dirty="0" smtClean="0"/>
              <a:t>世代の</a:t>
            </a:r>
            <a:r>
              <a:rPr lang="ja-JP" altLang="ja-JP" sz="1600" dirty="0"/>
              <a:t>誕生以降低い値で推移してきましたが、近年わずかながら改善の傾向にあります。しかし、今後も人口を維持するのに必要とされる</a:t>
            </a:r>
            <a:r>
              <a:rPr lang="ja-JP" altLang="ja-JP" sz="1600" dirty="0" smtClean="0"/>
              <a:t>水準</a:t>
            </a:r>
            <a:r>
              <a:rPr lang="ja-JP" altLang="en-US" sz="1600" dirty="0" smtClean="0"/>
              <a:t>（</a:t>
            </a:r>
            <a:r>
              <a:rPr lang="ja-JP" altLang="ja-JP" sz="1600" dirty="0" smtClean="0"/>
              <a:t>人口</a:t>
            </a:r>
            <a:r>
              <a:rPr lang="ja-JP" altLang="ja-JP" sz="1600" dirty="0"/>
              <a:t>置換</a:t>
            </a:r>
            <a:r>
              <a:rPr lang="ja-JP" altLang="ja-JP" sz="1600" dirty="0" smtClean="0"/>
              <a:t>水準（</a:t>
            </a:r>
            <a:r>
              <a:rPr lang="ja-JP" altLang="ja-JP" sz="1600" dirty="0"/>
              <a:t>国立社会保障人口問題</a:t>
            </a:r>
            <a:r>
              <a:rPr lang="ja-JP" altLang="ja-JP" sz="1600" dirty="0" smtClean="0"/>
              <a:t>研究所</a:t>
            </a:r>
            <a:r>
              <a:rPr lang="en-US" altLang="ja-JP" sz="1600" dirty="0" smtClean="0"/>
              <a:t>(2009)</a:t>
            </a:r>
            <a:r>
              <a:rPr lang="ja-JP" altLang="ja-JP" sz="1600" dirty="0" smtClean="0"/>
              <a:t>：</a:t>
            </a:r>
            <a:r>
              <a:rPr lang="en-US" altLang="ja-JP" sz="1600" dirty="0"/>
              <a:t>2.07</a:t>
            </a:r>
            <a:r>
              <a:rPr lang="ja-JP" altLang="ja-JP" sz="1600" dirty="0" smtClean="0"/>
              <a:t>）</a:t>
            </a:r>
            <a:r>
              <a:rPr lang="ja-JP" altLang="en-US" sz="1600" dirty="0" smtClean="0"/>
              <a:t>）</a:t>
            </a:r>
            <a:r>
              <a:rPr lang="ja-JP" altLang="ja-JP" sz="1600" dirty="0" smtClean="0"/>
              <a:t>を</a:t>
            </a:r>
            <a:r>
              <a:rPr lang="ja-JP" altLang="ja-JP" sz="1600" dirty="0"/>
              <a:t>下回って推移するとみられ、出産年齢を迎える女性そのものの数が減少することも相まって、出生数の減少は続くと見込まれます。</a:t>
            </a:r>
            <a:endParaRPr lang="en-US" altLang="ja-JP" sz="1600" dirty="0"/>
          </a:p>
        </p:txBody>
      </p:sp>
      <p:sp>
        <p:nvSpPr>
          <p:cNvPr id="11" name="Text Box 3"/>
          <p:cNvSpPr txBox="1">
            <a:spLocks noChangeArrowheads="1"/>
          </p:cNvSpPr>
          <p:nvPr/>
        </p:nvSpPr>
        <p:spPr bwMode="auto">
          <a:xfrm>
            <a:off x="473670" y="6237312"/>
            <a:ext cx="7958858" cy="535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0"/>
            <a:r>
              <a:rPr lang="zh-TW" altLang="en-US" sz="700" dirty="0">
                <a:latin typeface="ＭＳ ゴシック" pitchFamily="49" charset="-128"/>
                <a:ea typeface="ＭＳ ゴシック" pitchFamily="49" charset="-128"/>
                <a:cs typeface="ＭＳ Ｐゴシック" pitchFamily="50" charset="-128"/>
              </a:rPr>
              <a:t>出典</a:t>
            </a:r>
            <a:r>
              <a:rPr lang="zh-TW" altLang="en-US" sz="700" dirty="0" smtClean="0">
                <a:latin typeface="ＭＳ ゴシック" pitchFamily="49" charset="-128"/>
                <a:ea typeface="ＭＳ ゴシック" pitchFamily="49" charset="-128"/>
                <a:cs typeface="ＭＳ Ｐゴシック" pitchFamily="50" charset="-128"/>
              </a:rPr>
              <a:t>：</a:t>
            </a:r>
            <a:r>
              <a:rPr lang="en-US" altLang="ja-JP" sz="700" dirty="0" smtClean="0">
                <a:latin typeface="ＭＳ ゴシック" pitchFamily="49" charset="-128"/>
                <a:ea typeface="ＭＳ ゴシック" pitchFamily="49" charset="-128"/>
                <a:cs typeface="ＭＳ Ｐゴシック" pitchFamily="50" charset="-128"/>
              </a:rPr>
              <a:t>2010(H22)</a:t>
            </a:r>
            <a:r>
              <a:rPr lang="ja-JP" altLang="en-US" sz="700" dirty="0" smtClean="0">
                <a:latin typeface="ＭＳ ゴシック" pitchFamily="49" charset="-128"/>
                <a:ea typeface="ＭＳ ゴシック" pitchFamily="49" charset="-128"/>
                <a:cs typeface="ＭＳ Ｐゴシック" pitchFamily="50" charset="-128"/>
              </a:rPr>
              <a:t>年までは</a:t>
            </a:r>
            <a:r>
              <a:rPr lang="zh-TW" altLang="en-US" sz="700" dirty="0" smtClean="0">
                <a:latin typeface="ＭＳ ゴシック" pitchFamily="49" charset="-128"/>
                <a:ea typeface="ＭＳ ゴシック" pitchFamily="49" charset="-128"/>
                <a:cs typeface="ＭＳ Ｐゴシック" pitchFamily="50" charset="-128"/>
              </a:rPr>
              <a:t>厚生</a:t>
            </a:r>
            <a:r>
              <a:rPr lang="zh-TW" altLang="en-US" sz="700" dirty="0">
                <a:latin typeface="ＭＳ ゴシック" pitchFamily="49" charset="-128"/>
                <a:ea typeface="ＭＳ ゴシック" pitchFamily="49" charset="-128"/>
                <a:cs typeface="ＭＳ Ｐゴシック" pitchFamily="50" charset="-128"/>
              </a:rPr>
              <a:t>労働省「人口動態統計</a:t>
            </a:r>
            <a:r>
              <a:rPr lang="zh-TW" altLang="en-US" sz="700" dirty="0" smtClean="0">
                <a:latin typeface="ＭＳ ゴシック" pitchFamily="49" charset="-128"/>
                <a:ea typeface="ＭＳ ゴシック" pitchFamily="49" charset="-128"/>
                <a:cs typeface="ＭＳ Ｐゴシック" pitchFamily="50" charset="-128"/>
              </a:rPr>
              <a:t>」</a:t>
            </a:r>
            <a:r>
              <a:rPr lang="ja-JP" altLang="en-US" sz="700" dirty="0" err="1" smtClean="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総務省「国勢調査」</a:t>
            </a:r>
            <a:r>
              <a:rPr lang="en-US" altLang="ja-JP" sz="700" dirty="0" smtClean="0">
                <a:latin typeface="ＭＳ ゴシック" pitchFamily="49" charset="-128"/>
                <a:ea typeface="ＭＳ ゴシック" pitchFamily="49" charset="-128"/>
                <a:cs typeface="ＭＳ Ｐゴシック" pitchFamily="50" charset="-128"/>
              </a:rPr>
              <a:t/>
            </a:r>
            <a:br>
              <a:rPr lang="en-US" altLang="ja-JP" sz="700" dirty="0" smtClean="0">
                <a:latin typeface="ＭＳ ゴシック" pitchFamily="49" charset="-128"/>
                <a:ea typeface="ＭＳ ゴシック" pitchFamily="49" charset="-128"/>
                <a:cs typeface="ＭＳ Ｐゴシック" pitchFamily="50" charset="-128"/>
              </a:rPr>
            </a:br>
            <a:r>
              <a:rPr lang="ja-JP" altLang="en-US" sz="700" dirty="0" smtClean="0">
                <a:latin typeface="ＭＳ ゴシック" pitchFamily="49" charset="-128"/>
                <a:ea typeface="ＭＳ ゴシック" pitchFamily="49" charset="-128"/>
                <a:cs typeface="ＭＳ Ｐゴシック" pitchFamily="50" charset="-128"/>
              </a:rPr>
              <a:t>　　　</a:t>
            </a:r>
            <a:r>
              <a:rPr lang="en-US" altLang="ja-JP" sz="700" dirty="0" smtClean="0">
                <a:latin typeface="ＭＳ ゴシック" pitchFamily="49" charset="-128"/>
                <a:ea typeface="ＭＳ ゴシック" pitchFamily="49" charset="-128"/>
                <a:cs typeface="ＭＳ Ｐゴシック" pitchFamily="50" charset="-128"/>
              </a:rPr>
              <a:t>2015(H27)</a:t>
            </a:r>
            <a:r>
              <a:rPr lang="ja-JP" altLang="en-US" sz="700" dirty="0" smtClean="0">
                <a:latin typeface="ＭＳ ゴシック" pitchFamily="49" charset="-128"/>
                <a:ea typeface="ＭＳ ゴシック" pitchFamily="49" charset="-128"/>
                <a:cs typeface="ＭＳ Ｐゴシック" pitchFamily="50" charset="-128"/>
              </a:rPr>
              <a:t>年以降の合計</a:t>
            </a:r>
            <a:r>
              <a:rPr lang="ja-JP" altLang="en-US" sz="700" dirty="0">
                <a:latin typeface="ＭＳ ゴシック" pitchFamily="49" charset="-128"/>
                <a:ea typeface="ＭＳ ゴシック" pitchFamily="49" charset="-128"/>
                <a:cs typeface="ＭＳ Ｐゴシック" pitchFamily="50" charset="-128"/>
              </a:rPr>
              <a:t>特殊</a:t>
            </a:r>
            <a:r>
              <a:rPr lang="ja-JP" altLang="en-US" sz="700" dirty="0" smtClean="0">
                <a:latin typeface="ＭＳ ゴシック" pitchFamily="49" charset="-128"/>
                <a:ea typeface="ＭＳ ゴシック" pitchFamily="49" charset="-128"/>
                <a:cs typeface="ＭＳ Ｐゴシック" pitchFamily="50" charset="-128"/>
              </a:rPr>
              <a:t>出生率については、</a:t>
            </a:r>
            <a:r>
              <a:rPr lang="ja-JP" altLang="ja-JP" sz="700" dirty="0" smtClean="0">
                <a:latin typeface="ＭＳ ゴシック" panose="020B0609070205080204" pitchFamily="49" charset="-128"/>
                <a:ea typeface="ＭＳ ゴシック" panose="020B0609070205080204" pitchFamily="49" charset="-128"/>
              </a:rPr>
              <a:t>国立</a:t>
            </a:r>
            <a:r>
              <a:rPr lang="ja-JP" altLang="ja-JP" sz="700" dirty="0">
                <a:latin typeface="ＭＳ ゴシック" panose="020B0609070205080204" pitchFamily="49" charset="-128"/>
                <a:ea typeface="ＭＳ ゴシック" panose="020B0609070205080204" pitchFamily="49" charset="-128"/>
              </a:rPr>
              <a:t>社会保障・人口問題</a:t>
            </a:r>
            <a:r>
              <a:rPr lang="ja-JP" altLang="ja-JP" sz="700" dirty="0" smtClean="0">
                <a:latin typeface="ＭＳ ゴシック" panose="020B0609070205080204" pitchFamily="49" charset="-128"/>
                <a:ea typeface="ＭＳ ゴシック" panose="020B0609070205080204" pitchFamily="49" charset="-128"/>
              </a:rPr>
              <a:t>研究所</a:t>
            </a:r>
            <a:r>
              <a:rPr lang="ja-JP" altLang="en-US" sz="700" dirty="0" smtClean="0">
                <a:latin typeface="ＭＳ ゴシック" panose="020B0609070205080204" pitchFamily="49" charset="-128"/>
                <a:ea typeface="ＭＳ ゴシック" panose="020B0609070205080204" pitchFamily="49" charset="-128"/>
              </a:rPr>
              <a:t>「日本の地域別将来推計人口」</a:t>
            </a:r>
            <a:r>
              <a:rPr lang="en-US" altLang="ja-JP" sz="700" dirty="0">
                <a:latin typeface="ＭＳ ゴシック" panose="020B0609070205080204" pitchFamily="49" charset="-128"/>
                <a:ea typeface="ＭＳ ゴシック" panose="020B0609070205080204" pitchFamily="49" charset="-128"/>
              </a:rPr>
              <a:t>(</a:t>
            </a:r>
            <a:r>
              <a:rPr lang="en-US" altLang="ja-JP" sz="700" dirty="0" smtClean="0">
                <a:latin typeface="ＭＳ ゴシック" panose="020B0609070205080204" pitchFamily="49" charset="-128"/>
                <a:ea typeface="ＭＳ ゴシック" panose="020B0609070205080204" pitchFamily="49" charset="-128"/>
              </a:rPr>
              <a:t>H25.3)</a:t>
            </a:r>
            <a:r>
              <a:rPr lang="ja-JP" altLang="en-US" sz="700" dirty="0" err="1"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出生数推計</a:t>
            </a:r>
            <a:r>
              <a:rPr lang="ja-JP" altLang="en-US" sz="700" dirty="0" smtClean="0">
                <a:latin typeface="ＭＳ ゴシック" pitchFamily="49" charset="-128"/>
                <a:ea typeface="ＭＳ ゴシック" pitchFamily="49" charset="-128"/>
                <a:cs typeface="ＭＳ Ｐゴシック" pitchFamily="50" charset="-128"/>
              </a:rPr>
              <a:t>に</a:t>
            </a:r>
            <a:r>
              <a:rPr lang="ja-JP" altLang="en-US" sz="700" dirty="0">
                <a:latin typeface="ＭＳ ゴシック" pitchFamily="49" charset="-128"/>
                <a:ea typeface="ＭＳ ゴシック" pitchFamily="49" charset="-128"/>
                <a:cs typeface="ＭＳ Ｐゴシック" pitchFamily="50" charset="-128"/>
              </a:rPr>
              <a:t>ついては、「大阪府の将来推計人口の点検について</a:t>
            </a:r>
            <a:r>
              <a:rPr lang="ja-JP" altLang="en-US" sz="700" dirty="0" smtClean="0">
                <a:latin typeface="ＭＳ ゴシック" pitchFamily="49" charset="-128"/>
                <a:ea typeface="ＭＳ ゴシック" pitchFamily="49" charset="-128"/>
                <a:cs typeface="ＭＳ Ｐゴシック" pitchFamily="50" charset="-128"/>
              </a:rPr>
              <a:t>」</a:t>
            </a:r>
            <a:endParaRPr lang="en-US" altLang="ja-JP" sz="700" dirty="0" smtClean="0">
              <a:latin typeface="ＭＳ ゴシック" pitchFamily="49" charset="-128"/>
              <a:ea typeface="ＭＳ ゴシック" pitchFamily="49" charset="-128"/>
              <a:cs typeface="ＭＳ Ｐゴシック" pitchFamily="50" charset="-128"/>
            </a:endParaRPr>
          </a:p>
          <a:p>
            <a:pPr lvl="0"/>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lang="en-US" altLang="ja-JP" sz="700" dirty="0" smtClean="0">
                <a:latin typeface="ＭＳ ゴシック" pitchFamily="49" charset="-128"/>
                <a:ea typeface="ＭＳ ゴシック" pitchFamily="49" charset="-128"/>
                <a:cs typeface="ＭＳ Ｐゴシック" pitchFamily="50" charset="-128"/>
              </a:rPr>
              <a:t>(H26.3</a:t>
            </a:r>
            <a:r>
              <a:rPr lang="ja-JP" altLang="en-US" sz="700" dirty="0">
                <a:latin typeface="ＭＳ ゴシック" pitchFamily="49" charset="-128"/>
                <a:ea typeface="ＭＳ ゴシック" pitchFamily="49" charset="-128"/>
                <a:cs typeface="ＭＳ Ｐゴシック" pitchFamily="50" charset="-128"/>
              </a:rPr>
              <a:t>）における大阪府の人口</a:t>
            </a:r>
            <a:r>
              <a:rPr lang="ja-JP" altLang="en-US" sz="700" dirty="0" smtClean="0">
                <a:latin typeface="ＭＳ ゴシック" pitchFamily="49" charset="-128"/>
                <a:ea typeface="ＭＳ ゴシック" pitchFamily="49" charset="-128"/>
                <a:cs typeface="ＭＳ Ｐゴシック" pitchFamily="50" charset="-128"/>
              </a:rPr>
              <a:t>推計</a:t>
            </a:r>
            <a:r>
              <a:rPr lang="en-US" altLang="ja-JP" sz="700" dirty="0" smtClean="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ケース</a:t>
            </a:r>
            <a:r>
              <a:rPr lang="en-US" altLang="ja-JP" sz="700" dirty="0" smtClean="0">
                <a:latin typeface="ＭＳ ゴシック" pitchFamily="49" charset="-128"/>
                <a:ea typeface="ＭＳ ゴシック" pitchFamily="49" charset="-128"/>
                <a:cs typeface="ＭＳ Ｐゴシック" pitchFamily="50" charset="-128"/>
              </a:rPr>
              <a:t>2</a:t>
            </a:r>
            <a:r>
              <a:rPr lang="en-US" altLang="ja-JP" sz="700" dirty="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を</a:t>
            </a:r>
            <a:r>
              <a:rPr lang="ja-JP" altLang="en-US" sz="700" dirty="0">
                <a:latin typeface="ＭＳ ゴシック" pitchFamily="49" charset="-128"/>
                <a:ea typeface="ＭＳ ゴシック" pitchFamily="49" charset="-128"/>
                <a:cs typeface="ＭＳ Ｐゴシック" pitchFamily="50" charset="-128"/>
              </a:rPr>
              <a:t>基に、府試算。</a:t>
            </a:r>
            <a:endParaRPr lang="ja-JP" altLang="en-US" dirty="0">
              <a:latin typeface="Arial" pitchFamily="34" charset="0"/>
              <a:ea typeface="ＭＳ Ｐゴシック" pitchFamily="50" charset="-128"/>
              <a:cs typeface="ＭＳ Ｐゴシック" pitchFamily="50" charset="-128"/>
            </a:endParaRPr>
          </a:p>
          <a:p>
            <a:endParaRPr lang="ja-JP" altLang="en-US" sz="700" dirty="0">
              <a:latin typeface="ＭＳ ゴシック" panose="020B0609070205080204" pitchFamily="49" charset="-128"/>
              <a:ea typeface="ＭＳ ゴシック" panose="020B0609070205080204" pitchFamily="49"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87" y="2060848"/>
            <a:ext cx="8090025" cy="40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78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■大阪府の出生率が低い水準でとどまっている原因分析</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出生率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の低下要因としては、ライフスタイルの変化等に加え、経済的な要因や、都市部特有の核家族化の進展などが考えられます。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「男性の育児総平均時間」、「就業率」、「三世帯同居率」、「子ども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人あたりの保育所数」がいずれも全国平均を下回っており、これらが複合的に重なることにより、出生率が低い水準でとどまっている可能性があります。</a:t>
            </a:r>
            <a:endParaRPr lang="en-US" altLang="ja-JP" sz="1600" dirty="0"/>
          </a:p>
        </p:txBody>
      </p:sp>
      <p:sp>
        <p:nvSpPr>
          <p:cNvPr id="11" name="Text Box 3"/>
          <p:cNvSpPr txBox="1">
            <a:spLocks noChangeArrowheads="1"/>
          </p:cNvSpPr>
          <p:nvPr/>
        </p:nvSpPr>
        <p:spPr bwMode="auto">
          <a:xfrm>
            <a:off x="467544" y="6133181"/>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ja-JP" altLang="en-US" sz="7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総務省「国勢調査</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年）、「社会福祉施設等調査」</a:t>
            </a:r>
            <a:r>
              <a:rPr lang="ja-JP" altLang="en-US" sz="700" dirty="0">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Text Box 3"/>
          <p:cNvSpPr txBox="1">
            <a:spLocks noChangeArrowheads="1"/>
          </p:cNvSpPr>
          <p:nvPr/>
        </p:nvSpPr>
        <p:spPr bwMode="auto">
          <a:xfrm>
            <a:off x="4332272" y="5931300"/>
            <a:ext cx="1872208"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子ども</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lang="en-US" altLang="ja-JP" sz="700" dirty="0" smtClean="0">
                <a:latin typeface="ＭＳ ゴシック" pitchFamily="49" charset="-128"/>
                <a:ea typeface="ＭＳ ゴシック" pitchFamily="49" charset="-128"/>
                <a:cs typeface="ＭＳ Ｐゴシック" pitchFamily="50" charset="-128"/>
              </a:rPr>
              <a:t>0</a:t>
            </a:r>
            <a:r>
              <a:rPr lang="ja-JP" altLang="en-US" sz="700" dirty="0" smtClean="0">
                <a:latin typeface="ＭＳ ゴシック" pitchFamily="49" charset="-128"/>
                <a:ea typeface="ＭＳ ゴシック" pitchFamily="49" charset="-128"/>
                <a:cs typeface="ＭＳ Ｐゴシック" pitchFamily="50" charset="-128"/>
              </a:rPr>
              <a:t>～</a:t>
            </a:r>
            <a:r>
              <a:rPr lang="en-US" altLang="ja-JP" sz="700" dirty="0" smtClean="0">
                <a:latin typeface="ＭＳ ゴシック" pitchFamily="49" charset="-128"/>
                <a:ea typeface="ＭＳ ゴシック" pitchFamily="49" charset="-128"/>
                <a:cs typeface="ＭＳ Ｐゴシック" pitchFamily="50" charset="-128"/>
              </a:rPr>
              <a:t>5</a:t>
            </a:r>
            <a:r>
              <a:rPr lang="ja-JP" altLang="en-US" sz="700" dirty="0" smtClean="0">
                <a:latin typeface="ＭＳ ゴシック" pitchFamily="49" charset="-128"/>
                <a:ea typeface="ＭＳ ゴシック" pitchFamily="49" charset="-128"/>
                <a:cs typeface="ＭＳ Ｐゴシック" pitchFamily="50" charset="-128"/>
              </a:rPr>
              <a:t>歳人口</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6" name="グループ化 5"/>
          <p:cNvGrpSpPr/>
          <p:nvPr/>
        </p:nvGrpSpPr>
        <p:grpSpPr>
          <a:xfrm>
            <a:off x="187048" y="2492896"/>
            <a:ext cx="4304962" cy="1532529"/>
            <a:chOff x="179512" y="2495815"/>
            <a:chExt cx="4304962" cy="1532529"/>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42"/>
            <a:stretch/>
          </p:blipFill>
          <p:spPr bwMode="auto">
            <a:xfrm>
              <a:off x="179512" y="2495815"/>
              <a:ext cx="4304962" cy="153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9" t="16283" b="1"/>
            <a:stretch/>
          </p:blipFill>
          <p:spPr bwMode="auto">
            <a:xfrm>
              <a:off x="332194" y="3082400"/>
              <a:ext cx="41511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グループ化 7"/>
          <p:cNvGrpSpPr/>
          <p:nvPr/>
        </p:nvGrpSpPr>
        <p:grpSpPr>
          <a:xfrm>
            <a:off x="4536504" y="2492896"/>
            <a:ext cx="4515771" cy="1555781"/>
            <a:chOff x="4572000" y="2495815"/>
            <a:chExt cx="4515771" cy="1555781"/>
          </a:xfrm>
        </p:grpSpPr>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309"/>
            <a:stretch/>
          </p:blipFill>
          <p:spPr bwMode="auto">
            <a:xfrm>
              <a:off x="4572000" y="2495815"/>
              <a:ext cx="4508956" cy="155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7"/>
            <a:stretch/>
          </p:blipFill>
          <p:spPr bwMode="auto">
            <a:xfrm>
              <a:off x="4821599" y="3082400"/>
              <a:ext cx="4266172" cy="5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グループ化 14"/>
          <p:cNvGrpSpPr/>
          <p:nvPr/>
        </p:nvGrpSpPr>
        <p:grpSpPr>
          <a:xfrm>
            <a:off x="119579" y="4272253"/>
            <a:ext cx="4400247" cy="1606982"/>
            <a:chOff x="184329" y="4293096"/>
            <a:chExt cx="4400247" cy="1606982"/>
          </a:xfrm>
        </p:grpSpPr>
        <p:pic>
          <p:nvPicPr>
            <p:cNvPr id="14"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511"/>
            <a:stretch/>
          </p:blipFill>
          <p:spPr bwMode="auto">
            <a:xfrm>
              <a:off x="184329" y="4293096"/>
              <a:ext cx="4400247" cy="160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9" t="16283" b="1"/>
            <a:stretch/>
          </p:blipFill>
          <p:spPr bwMode="auto">
            <a:xfrm>
              <a:off x="357553" y="5204591"/>
              <a:ext cx="4214447" cy="4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グループ化 15"/>
          <p:cNvGrpSpPr/>
          <p:nvPr/>
        </p:nvGrpSpPr>
        <p:grpSpPr>
          <a:xfrm>
            <a:off x="4573918" y="4290177"/>
            <a:ext cx="4534586" cy="1589058"/>
            <a:chOff x="4660089" y="4293096"/>
            <a:chExt cx="4534586" cy="1650950"/>
          </a:xfrm>
        </p:grpSpPr>
        <p:pic>
          <p:nvPicPr>
            <p:cNvPr id="102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683"/>
            <a:stretch/>
          </p:blipFill>
          <p:spPr bwMode="auto">
            <a:xfrm>
              <a:off x="4660089" y="4293096"/>
              <a:ext cx="4534586" cy="16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2" t="15456" r="1192" b="-7237"/>
            <a:stretch/>
          </p:blipFill>
          <p:spPr bwMode="auto">
            <a:xfrm>
              <a:off x="4872273" y="5185601"/>
              <a:ext cx="4259001" cy="4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4453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614" y="3544333"/>
            <a:ext cx="4681890" cy="30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065" y="764704"/>
            <a:ext cx="4677439" cy="306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大阪府の年齢階層別転</a:t>
            </a:r>
            <a:r>
              <a:rPr lang="ja-JP" altLang="en-US" dirty="0" smtClean="0">
                <a:solidFill>
                  <a:prstClr val="black"/>
                </a:solidFill>
                <a:latin typeface="+mn-ea"/>
                <a:cs typeface="ＭＳ Ｐゴシック" pitchFamily="50" charset="-128"/>
              </a:rPr>
              <a:t>出入分析③（対東京圏）</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3600400" cy="280076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東京圏への流出原因を年代別にみると、男性は特に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代前半の就職を機に東京圏へ転出していることが伺えます。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代前半～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代と年齢が上がるにつれて、転勤の割合が高くなっています。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一方、女性は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代後半以降、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代にかけて、家族の就職・転職・転勤や結婚が大半を占めており、家族での東京圏への転出状況が伺えます。</a:t>
            </a:r>
            <a:endParaRPr lang="ja-JP" altLang="en-US" sz="1600" dirty="0"/>
          </a:p>
        </p:txBody>
      </p:sp>
      <p:sp>
        <p:nvSpPr>
          <p:cNvPr id="13" name="テキスト ボックス 12"/>
          <p:cNvSpPr txBox="1"/>
          <p:nvPr/>
        </p:nvSpPr>
        <p:spPr>
          <a:xfrm>
            <a:off x="3779912" y="90872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大阪府：男性</a:t>
            </a:r>
            <a:r>
              <a:rPr kumimoji="1" lang="en-US" altLang="ja-JP" sz="1200" dirty="0" smtClean="0"/>
              <a:t>】</a:t>
            </a:r>
            <a:endParaRPr kumimoji="1" lang="ja-JP" altLang="en-US" sz="1200" dirty="0"/>
          </a:p>
        </p:txBody>
      </p:sp>
      <p:sp>
        <p:nvSpPr>
          <p:cNvPr id="14" name="テキスト ボックス 13"/>
          <p:cNvSpPr txBox="1"/>
          <p:nvPr/>
        </p:nvSpPr>
        <p:spPr>
          <a:xfrm>
            <a:off x="3779912" y="3728065"/>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大阪府：女性</a:t>
            </a:r>
            <a:r>
              <a:rPr kumimoji="1" lang="en-US" altLang="ja-JP" sz="1200" dirty="0" smtClean="0"/>
              <a:t>】</a:t>
            </a:r>
            <a:endParaRPr kumimoji="1" lang="ja-JP" altLang="en-US" sz="1200" dirty="0"/>
          </a:p>
        </p:txBody>
      </p:sp>
      <p:sp>
        <p:nvSpPr>
          <p:cNvPr id="15" name="Text Box 3"/>
          <p:cNvSpPr txBox="1">
            <a:spLocks noChangeArrowheads="1"/>
          </p:cNvSpPr>
          <p:nvPr/>
        </p:nvSpPr>
        <p:spPr bwMode="auto">
          <a:xfrm>
            <a:off x="4159746" y="6525344"/>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U</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ターンに関する</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WEB</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アンケート（大阪府　</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H27</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380521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a:t>
            </a:r>
            <a:r>
              <a:rPr lang="ja-JP" altLang="en-US" dirty="0" smtClean="0">
                <a:solidFill>
                  <a:prstClr val="black"/>
                </a:solidFill>
                <a:latin typeface="+mn-ea"/>
                <a:cs typeface="ＭＳ Ｐゴシック" pitchFamily="50" charset="-128"/>
              </a:rPr>
              <a:t>年齢階層別転出入分析①</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037972" y="624575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2013(H25)</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a:t>
            </a:r>
            <a:r>
              <a:rPr lang="ja-JP" altLang="en-US" sz="700" dirty="0">
                <a:solidFill>
                  <a:prstClr val="black"/>
                </a:solidFill>
                <a:latin typeface="ＭＳ ゴシック" pitchFamily="49" charset="-128"/>
                <a:ea typeface="ＭＳ ゴシック" pitchFamily="49" charset="-128"/>
                <a:cs typeface="ＭＳ Ｐゴシック" pitchFamily="50" charset="-128"/>
              </a:rPr>
              <a:t>より府作成</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2642435" cy="477053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年齢階層別の転出入状況をみると、進学・就職を機に大阪に転入していることが伺えます。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ただし、大学生新卒者が就職</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年目頃となる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歳代において、異動・転職などにより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家族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で大阪を離れていることが伺えます。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p>
          <a:p>
            <a:pPr marL="180000" indent="-457200"/>
            <a:r>
              <a:rPr lang="ja-JP" altLang="en-US" sz="1600" dirty="0" smtClean="0"/>
              <a:t>○　また、女性は男性に比べて地元で就職する傾向が強いことが伺えます。</a:t>
            </a:r>
            <a:endParaRPr lang="en-US" altLang="ja-JP" sz="1600" dirty="0" smtClean="0"/>
          </a:p>
          <a:p>
            <a:pPr marL="180000" indent="-457200"/>
            <a:endParaRPr lang="en-US" altLang="ja-JP" sz="1600" dirty="0" smtClean="0"/>
          </a:p>
          <a:p>
            <a:pPr marL="180000" indent="-457200"/>
            <a:r>
              <a:rPr lang="ja-JP" altLang="en-US" sz="1600" dirty="0" smtClean="0"/>
              <a:t>○</a:t>
            </a:r>
            <a:r>
              <a:rPr lang="en-US" altLang="ja-JP" sz="1600" dirty="0" smtClean="0"/>
              <a:t>60</a:t>
            </a:r>
            <a:r>
              <a:rPr lang="ja-JP" altLang="en-US" sz="1600" dirty="0" smtClean="0"/>
              <a:t>歳以上では転出超過となっていますが、これは定年を契機にふるさとに戻る等の理由により、大阪から転出しているものと推察されます。</a:t>
            </a:r>
            <a:endParaRPr lang="ja-JP" alt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060" y="908720"/>
            <a:ext cx="5206436" cy="25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328" y="3608562"/>
            <a:ext cx="5202168" cy="25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2627784" y="90872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大阪府：男性</a:t>
            </a:r>
            <a:r>
              <a:rPr kumimoji="1" lang="en-US" altLang="ja-JP" sz="1200" dirty="0" smtClean="0"/>
              <a:t>】</a:t>
            </a:r>
            <a:endParaRPr kumimoji="1" lang="ja-JP" altLang="en-US" sz="1200" dirty="0"/>
          </a:p>
        </p:txBody>
      </p:sp>
      <p:sp>
        <p:nvSpPr>
          <p:cNvPr id="18" name="テキスト ボックス 17"/>
          <p:cNvSpPr txBox="1"/>
          <p:nvPr/>
        </p:nvSpPr>
        <p:spPr>
          <a:xfrm>
            <a:off x="2627784" y="360856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大阪府：女性</a:t>
            </a:r>
            <a:r>
              <a:rPr kumimoji="1" lang="en-US" altLang="ja-JP" sz="1200" dirty="0" smtClean="0"/>
              <a:t>】</a:t>
            </a:r>
            <a:endParaRPr kumimoji="1" lang="ja-JP" altLang="en-US" sz="1200" dirty="0"/>
          </a:p>
        </p:txBody>
      </p:sp>
      <p:sp>
        <p:nvSpPr>
          <p:cNvPr id="6" name="円/楕円 5"/>
          <p:cNvSpPr/>
          <p:nvPr/>
        </p:nvSpPr>
        <p:spPr>
          <a:xfrm rot="3060000">
            <a:off x="5172095" y="1830203"/>
            <a:ext cx="1284268"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4" name="円/楕円 23"/>
          <p:cNvSpPr/>
          <p:nvPr/>
        </p:nvSpPr>
        <p:spPr>
          <a:xfrm rot="3060000">
            <a:off x="5265054" y="4629035"/>
            <a:ext cx="1135392"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5" name="円/楕円 24"/>
          <p:cNvSpPr/>
          <p:nvPr/>
        </p:nvSpPr>
        <p:spPr>
          <a:xfrm rot="18540000" flipH="1">
            <a:off x="4995455" y="4441355"/>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6" name="円/楕円 25"/>
          <p:cNvSpPr/>
          <p:nvPr/>
        </p:nvSpPr>
        <p:spPr>
          <a:xfrm rot="18540000" flipH="1">
            <a:off x="4930130" y="1446991"/>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円/楕円 26"/>
          <p:cNvSpPr/>
          <p:nvPr/>
        </p:nvSpPr>
        <p:spPr>
          <a:xfrm rot="3060000">
            <a:off x="4031077" y="2424986"/>
            <a:ext cx="498057" cy="24244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 name="円/楕円 27"/>
          <p:cNvSpPr/>
          <p:nvPr/>
        </p:nvSpPr>
        <p:spPr>
          <a:xfrm rot="3060000">
            <a:off x="4031077" y="5120145"/>
            <a:ext cx="498057" cy="24244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円/楕円 28"/>
          <p:cNvSpPr/>
          <p:nvPr/>
        </p:nvSpPr>
        <p:spPr>
          <a:xfrm rot="1200000" flipH="1" flipV="1">
            <a:off x="6850664" y="2677167"/>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0" name="円/楕円 29"/>
          <p:cNvSpPr/>
          <p:nvPr/>
        </p:nvSpPr>
        <p:spPr>
          <a:xfrm rot="1200000" flipH="1" flipV="1">
            <a:off x="6809251" y="5426040"/>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7" name="右中かっこ 6"/>
          <p:cNvSpPr/>
          <p:nvPr/>
        </p:nvSpPr>
        <p:spPr>
          <a:xfrm rot="720000" flipH="1">
            <a:off x="4729204" y="1227885"/>
            <a:ext cx="129319" cy="1567557"/>
          </a:xfrm>
          <a:prstGeom prst="rightBrace">
            <a:avLst>
              <a:gd name="adj1" fmla="val 8333"/>
              <a:gd name="adj2" fmla="val 190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中かっこ 31"/>
          <p:cNvSpPr/>
          <p:nvPr/>
        </p:nvSpPr>
        <p:spPr>
          <a:xfrm rot="720000" flipH="1">
            <a:off x="4694384" y="4104656"/>
            <a:ext cx="185966" cy="1363546"/>
          </a:xfrm>
          <a:prstGeom prst="rightBrace">
            <a:avLst>
              <a:gd name="adj1" fmla="val 8333"/>
              <a:gd name="adj2" fmla="val 382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2786075" y="1399750"/>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cxnSp>
        <p:nvCxnSpPr>
          <p:cNvPr id="9" name="直線矢印コネクタ 8"/>
          <p:cNvCxnSpPr>
            <a:stCxn id="33" idx="3"/>
          </p:cNvCxnSpPr>
          <p:nvPr/>
        </p:nvCxnSpPr>
        <p:spPr>
          <a:xfrm flipV="1">
            <a:off x="3609180" y="1523387"/>
            <a:ext cx="1222366" cy="23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61" idx="3"/>
            <a:endCxn id="32" idx="1"/>
          </p:cNvCxnSpPr>
          <p:nvPr/>
        </p:nvCxnSpPr>
        <p:spPr>
          <a:xfrm>
            <a:off x="3573045" y="4401346"/>
            <a:ext cx="1156620" cy="209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832750" y="1065664"/>
            <a:ext cx="1584598" cy="37721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結婚後、子どもが学齢期に入るまでの間に家族で転出</a:t>
            </a:r>
            <a:endParaRPr kumimoji="1" lang="ja-JP" altLang="en-US" sz="1000" dirty="0"/>
          </a:p>
        </p:txBody>
      </p:sp>
      <p:cxnSp>
        <p:nvCxnSpPr>
          <p:cNvPr id="15" name="直線矢印コネクタ 14"/>
          <p:cNvCxnSpPr>
            <a:stCxn id="36" idx="2"/>
            <a:endCxn id="6" idx="0"/>
          </p:cNvCxnSpPr>
          <p:nvPr/>
        </p:nvCxnSpPr>
        <p:spPr>
          <a:xfrm flipH="1">
            <a:off x="5954131" y="1442883"/>
            <a:ext cx="670918" cy="454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65" idx="2"/>
            <a:endCxn id="24" idx="0"/>
          </p:cNvCxnSpPr>
          <p:nvPr/>
        </p:nvCxnSpPr>
        <p:spPr>
          <a:xfrm flipH="1">
            <a:off x="5972652" y="4081067"/>
            <a:ext cx="669775" cy="6146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endCxn id="27" idx="0"/>
          </p:cNvCxnSpPr>
          <p:nvPr/>
        </p:nvCxnSpPr>
        <p:spPr>
          <a:xfrm flipH="1">
            <a:off x="4374313" y="1442883"/>
            <a:ext cx="2250736" cy="10270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65" idx="2"/>
          </p:cNvCxnSpPr>
          <p:nvPr/>
        </p:nvCxnSpPr>
        <p:spPr>
          <a:xfrm flipH="1">
            <a:off x="4374315" y="4081067"/>
            <a:ext cx="2268112" cy="10659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749940" y="4254582"/>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sp>
        <p:nvSpPr>
          <p:cNvPr id="65" name="正方形/長方形 64"/>
          <p:cNvSpPr/>
          <p:nvPr/>
        </p:nvSpPr>
        <p:spPr>
          <a:xfrm>
            <a:off x="5850128" y="3703848"/>
            <a:ext cx="1584598" cy="37721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結婚後、子どもが学齢期に入るまでの間に家族で転出</a:t>
            </a:r>
            <a:endParaRPr kumimoji="1" lang="ja-JP" altLang="en-US" sz="1000" dirty="0"/>
          </a:p>
        </p:txBody>
      </p:sp>
      <p:sp>
        <p:nvSpPr>
          <p:cNvPr id="72" name="正方形/長方形 71"/>
          <p:cNvSpPr/>
          <p:nvPr/>
        </p:nvSpPr>
        <p:spPr>
          <a:xfrm>
            <a:off x="6888565" y="2208736"/>
            <a:ext cx="1278839" cy="23661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退職後地元に帰る</a:t>
            </a:r>
            <a:endParaRPr kumimoji="1" lang="ja-JP" altLang="en-US" sz="1000" dirty="0"/>
          </a:p>
        </p:txBody>
      </p:sp>
      <p:sp>
        <p:nvSpPr>
          <p:cNvPr id="74" name="正方形/長方形 73"/>
          <p:cNvSpPr/>
          <p:nvPr/>
        </p:nvSpPr>
        <p:spPr>
          <a:xfrm>
            <a:off x="6957564" y="4614032"/>
            <a:ext cx="1278839" cy="23661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退職後地元に帰る</a:t>
            </a:r>
            <a:endParaRPr kumimoji="1" lang="ja-JP" altLang="en-US" sz="1000" dirty="0"/>
          </a:p>
        </p:txBody>
      </p:sp>
      <p:cxnSp>
        <p:nvCxnSpPr>
          <p:cNvPr id="75" name="直線矢印コネクタ 74"/>
          <p:cNvCxnSpPr>
            <a:stCxn id="72" idx="2"/>
            <a:endCxn id="29" idx="3"/>
          </p:cNvCxnSpPr>
          <p:nvPr/>
        </p:nvCxnSpPr>
        <p:spPr>
          <a:xfrm flipH="1">
            <a:off x="7218691" y="2445353"/>
            <a:ext cx="309294" cy="3197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endCxn id="30" idx="4"/>
          </p:cNvCxnSpPr>
          <p:nvPr/>
        </p:nvCxnSpPr>
        <p:spPr>
          <a:xfrm flipH="1">
            <a:off x="7052902" y="4850650"/>
            <a:ext cx="544081" cy="5823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2749939" y="2244945"/>
            <a:ext cx="1001303" cy="724426"/>
          </a:xfrm>
          <a:prstGeom prst="rect">
            <a:avLst/>
          </a:prstGeom>
          <a:noFill/>
          <a:ln w="38100" cmpd="dbl">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00" dirty="0" smtClean="0"/>
              <a:t>女性は男性に比べて地元での就職傾向が強い</a:t>
            </a:r>
            <a:endParaRPr kumimoji="1" lang="ja-JP" altLang="en-US" sz="1000" dirty="0"/>
          </a:p>
        </p:txBody>
      </p:sp>
      <p:cxnSp>
        <p:nvCxnSpPr>
          <p:cNvPr id="89" name="直線矢印コネクタ 88"/>
          <p:cNvCxnSpPr>
            <a:stCxn id="88" idx="3"/>
            <a:endCxn id="26" idx="7"/>
          </p:cNvCxnSpPr>
          <p:nvPr/>
        </p:nvCxnSpPr>
        <p:spPr>
          <a:xfrm flipV="1">
            <a:off x="3751242" y="1622945"/>
            <a:ext cx="1229392" cy="9842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a:stCxn id="88" idx="3"/>
            <a:endCxn id="25" idx="0"/>
          </p:cNvCxnSpPr>
          <p:nvPr/>
        </p:nvCxnSpPr>
        <p:spPr>
          <a:xfrm>
            <a:off x="3751242" y="2607158"/>
            <a:ext cx="1359616" cy="18766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spTree>
    <p:extLst>
      <p:ext uri="{BB962C8B-B14F-4D97-AF65-F5344CB8AC3E}">
        <p14:creationId xmlns:p14="http://schemas.microsoft.com/office/powerpoint/2010/main" val="354352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6" name="正方形/長方形 5"/>
          <p:cNvSpPr/>
          <p:nvPr/>
        </p:nvSpPr>
        <p:spPr>
          <a:xfrm>
            <a:off x="683568" y="2814027"/>
            <a:ext cx="7272808" cy="830997"/>
          </a:xfrm>
          <a:prstGeom prst="rect">
            <a:avLst/>
          </a:prstGeom>
        </p:spPr>
        <p:txBody>
          <a:bodyPr wrap="square">
            <a:spAutoFit/>
          </a:bodyPr>
          <a:lstStyle/>
          <a:p>
            <a:r>
              <a:rPr lang="ja-JP" altLang="en-US" sz="2400" dirty="0"/>
              <a:t>　　　　➡　</a:t>
            </a:r>
            <a:r>
              <a:rPr lang="ja-JP" altLang="en-US" sz="2400" dirty="0" smtClean="0"/>
              <a:t>所得階層別世帯割合のデータを修正</a:t>
            </a:r>
            <a:endParaRPr lang="en-US" altLang="ja-JP" sz="2400" dirty="0" smtClean="0"/>
          </a:p>
          <a:p>
            <a:r>
              <a:rPr lang="ja-JP" altLang="en-US" sz="2400" dirty="0"/>
              <a:t>　　　　➡　非正規</a:t>
            </a:r>
            <a:r>
              <a:rPr lang="ja-JP" altLang="en-US" sz="2400" dirty="0" smtClean="0"/>
              <a:t>雇用の課題を追加　等</a:t>
            </a:r>
            <a:endParaRPr lang="ja-JP" altLang="en-US" sz="2400" dirty="0"/>
          </a:p>
        </p:txBody>
      </p:sp>
    </p:spTree>
    <p:extLst>
      <p:ext uri="{BB962C8B-B14F-4D97-AF65-F5344CB8AC3E}">
        <p14:creationId xmlns:p14="http://schemas.microsoft.com/office/powerpoint/2010/main" val="2532797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5012</TotalTime>
  <Words>3707</Words>
  <Application>Microsoft Office PowerPoint</Application>
  <PresentationFormat>画面に合わせる (4:3)</PresentationFormat>
  <Paragraphs>805</Paragraphs>
  <Slides>35</Slides>
  <Notes>2</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473</cp:revision>
  <cp:lastPrinted>2015-08-12T10:18:57Z</cp:lastPrinted>
  <dcterms:created xsi:type="dcterms:W3CDTF">2015-04-22T03:25:50Z</dcterms:created>
  <dcterms:modified xsi:type="dcterms:W3CDTF">2016-01-05T13:20:29Z</dcterms:modified>
</cp:coreProperties>
</file>