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0" r:id="rId2"/>
  </p:sldMasterIdLst>
  <p:notesMasterIdLst>
    <p:notesMasterId r:id="rId28"/>
  </p:notesMasterIdLst>
  <p:sldIdLst>
    <p:sldId id="261" r:id="rId3"/>
    <p:sldId id="280" r:id="rId4"/>
    <p:sldId id="268" r:id="rId5"/>
    <p:sldId id="281" r:id="rId6"/>
    <p:sldId id="282" r:id="rId7"/>
    <p:sldId id="283" r:id="rId8"/>
    <p:sldId id="284" r:id="rId9"/>
    <p:sldId id="279" r:id="rId10"/>
    <p:sldId id="285" r:id="rId11"/>
    <p:sldId id="289" r:id="rId12"/>
    <p:sldId id="286" r:id="rId13"/>
    <p:sldId id="287" r:id="rId14"/>
    <p:sldId id="295" r:id="rId15"/>
    <p:sldId id="292" r:id="rId16"/>
    <p:sldId id="293" r:id="rId17"/>
    <p:sldId id="294" r:id="rId18"/>
    <p:sldId id="262" r:id="rId19"/>
    <p:sldId id="269" r:id="rId20"/>
    <p:sldId id="263" r:id="rId21"/>
    <p:sldId id="264" r:id="rId22"/>
    <p:sldId id="270" r:id="rId23"/>
    <p:sldId id="272" r:id="rId24"/>
    <p:sldId id="273" r:id="rId25"/>
    <p:sldId id="275" r:id="rId26"/>
    <p:sldId id="267" r:id="rId27"/>
  </p:sldIdLst>
  <p:sldSz cx="9144000" cy="6858000" type="screen4x3"/>
  <p:notesSz cx="6807200" cy="9939338"/>
  <p:defaultTextStyle>
    <a:defPPr>
      <a:defRPr lang="ja-JP"/>
    </a:defPPr>
    <a:lvl1pPr marL="0" algn="l" defTabSz="914239" rtl="0" eaLnBrk="1" latinLnBrk="0" hangingPunct="1">
      <a:defRPr kumimoji="1" sz="1800" kern="1200">
        <a:solidFill>
          <a:schemeClr val="tx1"/>
        </a:solidFill>
        <a:latin typeface="+mn-lt"/>
        <a:ea typeface="+mn-ea"/>
        <a:cs typeface="+mn-cs"/>
      </a:defRPr>
    </a:lvl1pPr>
    <a:lvl2pPr marL="457119" algn="l" defTabSz="914239" rtl="0" eaLnBrk="1" latinLnBrk="0" hangingPunct="1">
      <a:defRPr kumimoji="1" sz="1800" kern="1200">
        <a:solidFill>
          <a:schemeClr val="tx1"/>
        </a:solidFill>
        <a:latin typeface="+mn-lt"/>
        <a:ea typeface="+mn-ea"/>
        <a:cs typeface="+mn-cs"/>
      </a:defRPr>
    </a:lvl2pPr>
    <a:lvl3pPr marL="914239" algn="l" defTabSz="914239" rtl="0" eaLnBrk="1" latinLnBrk="0" hangingPunct="1">
      <a:defRPr kumimoji="1" sz="1800" kern="1200">
        <a:solidFill>
          <a:schemeClr val="tx1"/>
        </a:solidFill>
        <a:latin typeface="+mn-lt"/>
        <a:ea typeface="+mn-ea"/>
        <a:cs typeface="+mn-cs"/>
      </a:defRPr>
    </a:lvl3pPr>
    <a:lvl4pPr marL="1371358" algn="l" defTabSz="914239" rtl="0" eaLnBrk="1" latinLnBrk="0" hangingPunct="1">
      <a:defRPr kumimoji="1" sz="1800" kern="1200">
        <a:solidFill>
          <a:schemeClr val="tx1"/>
        </a:solidFill>
        <a:latin typeface="+mn-lt"/>
        <a:ea typeface="+mn-ea"/>
        <a:cs typeface="+mn-cs"/>
      </a:defRPr>
    </a:lvl4pPr>
    <a:lvl5pPr marL="1828477" algn="l" defTabSz="914239" rtl="0" eaLnBrk="1" latinLnBrk="0" hangingPunct="1">
      <a:defRPr kumimoji="1" sz="1800" kern="1200">
        <a:solidFill>
          <a:schemeClr val="tx1"/>
        </a:solidFill>
        <a:latin typeface="+mn-lt"/>
        <a:ea typeface="+mn-ea"/>
        <a:cs typeface="+mn-cs"/>
      </a:defRPr>
    </a:lvl5pPr>
    <a:lvl6pPr marL="2285596" algn="l" defTabSz="914239" rtl="0" eaLnBrk="1" latinLnBrk="0" hangingPunct="1">
      <a:defRPr kumimoji="1" sz="1800" kern="1200">
        <a:solidFill>
          <a:schemeClr val="tx1"/>
        </a:solidFill>
        <a:latin typeface="+mn-lt"/>
        <a:ea typeface="+mn-ea"/>
        <a:cs typeface="+mn-cs"/>
      </a:defRPr>
    </a:lvl6pPr>
    <a:lvl7pPr marL="2742716" algn="l" defTabSz="914239" rtl="0" eaLnBrk="1" latinLnBrk="0" hangingPunct="1">
      <a:defRPr kumimoji="1" sz="1800" kern="1200">
        <a:solidFill>
          <a:schemeClr val="tx1"/>
        </a:solidFill>
        <a:latin typeface="+mn-lt"/>
        <a:ea typeface="+mn-ea"/>
        <a:cs typeface="+mn-cs"/>
      </a:defRPr>
    </a:lvl7pPr>
    <a:lvl8pPr marL="3199835" algn="l" defTabSz="914239" rtl="0" eaLnBrk="1" latinLnBrk="0" hangingPunct="1">
      <a:defRPr kumimoji="1" sz="1800" kern="1200">
        <a:solidFill>
          <a:schemeClr val="tx1"/>
        </a:solidFill>
        <a:latin typeface="+mn-lt"/>
        <a:ea typeface="+mn-ea"/>
        <a:cs typeface="+mn-cs"/>
      </a:defRPr>
    </a:lvl8pPr>
    <a:lvl9pPr marL="3656954" algn="l" defTabSz="914239"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80" d="100"/>
          <a:sy n="80" d="100"/>
        </p:scale>
        <p:origin x="1116"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___.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______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___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'01就業率（若年）'!$B$24</c:f>
              <c:strCache>
                <c:ptCount val="1"/>
                <c:pt idx="0">
                  <c:v>大阪府（男性）</c:v>
                </c:pt>
              </c:strCache>
            </c:strRef>
          </c:tx>
          <c:spPr>
            <a:ln w="19050"/>
          </c:spP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'01就業率（若年）'!$C$23:$G$23</c:f>
              <c:strCache>
                <c:ptCount val="5"/>
                <c:pt idx="0">
                  <c:v>2014年</c:v>
                </c:pt>
                <c:pt idx="1">
                  <c:v>2015年</c:v>
                </c:pt>
                <c:pt idx="2">
                  <c:v>2016年</c:v>
                </c:pt>
                <c:pt idx="3">
                  <c:v>2017年</c:v>
                </c:pt>
                <c:pt idx="4">
                  <c:v>2018年</c:v>
                </c:pt>
              </c:strCache>
            </c:strRef>
          </c:cat>
          <c:val>
            <c:numRef>
              <c:f>'01就業率（若年）'!$C$24:$G$24</c:f>
              <c:numCache>
                <c:formatCode>0.00%</c:formatCode>
                <c:ptCount val="5"/>
                <c:pt idx="0">
                  <c:v>0.3794642857142857</c:v>
                </c:pt>
                <c:pt idx="1">
                  <c:v>0.3861607142857143</c:v>
                </c:pt>
                <c:pt idx="2">
                  <c:v>0.38392857142857145</c:v>
                </c:pt>
                <c:pt idx="3">
                  <c:v>0.40350877192982454</c:v>
                </c:pt>
                <c:pt idx="4">
                  <c:v>0.45733041575492339</c:v>
                </c:pt>
              </c:numCache>
            </c:numRef>
          </c:val>
          <c:smooth val="0"/>
          <c:extLst>
            <c:ext xmlns:c16="http://schemas.microsoft.com/office/drawing/2014/chart" uri="{C3380CC4-5D6E-409C-BE32-E72D297353CC}">
              <c16:uniqueId val="{00000000-876F-4643-8502-8E0635E390B7}"/>
            </c:ext>
          </c:extLst>
        </c:ser>
        <c:ser>
          <c:idx val="1"/>
          <c:order val="1"/>
          <c:tx>
            <c:strRef>
              <c:f>'01就業率（若年）'!$B$25</c:f>
              <c:strCache>
                <c:ptCount val="1"/>
                <c:pt idx="0">
                  <c:v>全国（男性）</c:v>
                </c:pt>
              </c:strCache>
            </c:strRef>
          </c:tx>
          <c:spPr>
            <a:ln w="19050">
              <a:prstDash val="sysDash"/>
            </a:ln>
          </c:spPr>
          <c:marker>
            <c:symbol val="diamond"/>
            <c:size val="7"/>
          </c:marker>
          <c:cat>
            <c:strRef>
              <c:f>'01就業率（若年）'!$C$23:$G$23</c:f>
              <c:strCache>
                <c:ptCount val="5"/>
                <c:pt idx="0">
                  <c:v>2014年</c:v>
                </c:pt>
                <c:pt idx="1">
                  <c:v>2015年</c:v>
                </c:pt>
                <c:pt idx="2">
                  <c:v>2016年</c:v>
                </c:pt>
                <c:pt idx="3">
                  <c:v>2017年</c:v>
                </c:pt>
                <c:pt idx="4">
                  <c:v>2018年</c:v>
                </c:pt>
              </c:strCache>
            </c:strRef>
          </c:cat>
          <c:val>
            <c:numRef>
              <c:f>'01就業率（若年）'!$C$25:$G$25</c:f>
              <c:numCache>
                <c:formatCode>0.00%</c:formatCode>
                <c:ptCount val="5"/>
                <c:pt idx="0">
                  <c:v>0.39776357827476039</c:v>
                </c:pt>
                <c:pt idx="1">
                  <c:v>0.40669856459330145</c:v>
                </c:pt>
                <c:pt idx="2">
                  <c:v>0.41786283891547049</c:v>
                </c:pt>
                <c:pt idx="3">
                  <c:v>0.42675159235668791</c:v>
                </c:pt>
                <c:pt idx="4">
                  <c:v>0.45714285714285713</c:v>
                </c:pt>
              </c:numCache>
            </c:numRef>
          </c:val>
          <c:smooth val="0"/>
          <c:extLst>
            <c:ext xmlns:c16="http://schemas.microsoft.com/office/drawing/2014/chart" uri="{C3380CC4-5D6E-409C-BE32-E72D297353CC}">
              <c16:uniqueId val="{00000001-876F-4643-8502-8E0635E390B7}"/>
            </c:ext>
          </c:extLst>
        </c:ser>
        <c:ser>
          <c:idx val="2"/>
          <c:order val="2"/>
          <c:tx>
            <c:strRef>
              <c:f>'01就業率（若年）'!$B$26</c:f>
              <c:strCache>
                <c:ptCount val="1"/>
                <c:pt idx="0">
                  <c:v>大阪府（女性）</c:v>
                </c:pt>
              </c:strCache>
            </c:strRef>
          </c:tx>
          <c:spPr>
            <a:ln w="19050"/>
          </c:spPr>
          <c:marker>
            <c:symbol val="x"/>
            <c:size val="7"/>
          </c:marker>
          <c:dLbls>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6F-4643-8502-8E0635E390B7}"/>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'01就業率（若年）'!$C$23:$G$23</c:f>
              <c:strCache>
                <c:ptCount val="5"/>
                <c:pt idx="0">
                  <c:v>2014年</c:v>
                </c:pt>
                <c:pt idx="1">
                  <c:v>2015年</c:v>
                </c:pt>
                <c:pt idx="2">
                  <c:v>2016年</c:v>
                </c:pt>
                <c:pt idx="3">
                  <c:v>2017年</c:v>
                </c:pt>
                <c:pt idx="4">
                  <c:v>2018年</c:v>
                </c:pt>
              </c:strCache>
            </c:strRef>
          </c:cat>
          <c:val>
            <c:numRef>
              <c:f>'01就業率（若年）'!$C$26:$G$26</c:f>
              <c:numCache>
                <c:formatCode>0.00%</c:formatCode>
                <c:ptCount val="5"/>
                <c:pt idx="0">
                  <c:v>0.42889908256880732</c:v>
                </c:pt>
                <c:pt idx="1">
                  <c:v>0.38990825688073394</c:v>
                </c:pt>
                <c:pt idx="2">
                  <c:v>0.43577981651376146</c:v>
                </c:pt>
                <c:pt idx="3">
                  <c:v>0.47640449438202248</c:v>
                </c:pt>
                <c:pt idx="4">
                  <c:v>0.5022321428571429</c:v>
                </c:pt>
              </c:numCache>
            </c:numRef>
          </c:val>
          <c:smooth val="0"/>
          <c:extLst>
            <c:ext xmlns:c16="http://schemas.microsoft.com/office/drawing/2014/chart" uri="{C3380CC4-5D6E-409C-BE32-E72D297353CC}">
              <c16:uniqueId val="{00000003-876F-4643-8502-8E0635E390B7}"/>
            </c:ext>
          </c:extLst>
        </c:ser>
        <c:ser>
          <c:idx val="3"/>
          <c:order val="3"/>
          <c:tx>
            <c:strRef>
              <c:f>'01就業率（若年）'!$B$27</c:f>
              <c:strCache>
                <c:ptCount val="1"/>
                <c:pt idx="0">
                  <c:v>全国（女性）</c:v>
                </c:pt>
              </c:strCache>
            </c:strRef>
          </c:tx>
          <c:spPr>
            <a:ln w="19050">
              <a:prstDash val="sysDash"/>
            </a:ln>
          </c:spPr>
          <c:marker>
            <c:symbol val="x"/>
            <c:size val="7"/>
          </c:marker>
          <c:cat>
            <c:strRef>
              <c:f>'01就業率（若年）'!$C$23:$G$23</c:f>
              <c:strCache>
                <c:ptCount val="5"/>
                <c:pt idx="0">
                  <c:v>2014年</c:v>
                </c:pt>
                <c:pt idx="1">
                  <c:v>2015年</c:v>
                </c:pt>
                <c:pt idx="2">
                  <c:v>2016年</c:v>
                </c:pt>
                <c:pt idx="3">
                  <c:v>2017年</c:v>
                </c:pt>
                <c:pt idx="4">
                  <c:v>2018年</c:v>
                </c:pt>
              </c:strCache>
            </c:strRef>
          </c:cat>
          <c:val>
            <c:numRef>
              <c:f>'01就業率（若年）'!$C$27:$G$27</c:f>
              <c:numCache>
                <c:formatCode>0.00%</c:formatCode>
                <c:ptCount val="5"/>
                <c:pt idx="0">
                  <c:v>0.40740740740740738</c:v>
                </c:pt>
                <c:pt idx="1">
                  <c:v>0.4175084175084175</c:v>
                </c:pt>
                <c:pt idx="2">
                  <c:v>0.42495784148397975</c:v>
                </c:pt>
                <c:pt idx="3">
                  <c:v>0.43939393939393939</c:v>
                </c:pt>
                <c:pt idx="4">
                  <c:v>0.4713804713804714</c:v>
                </c:pt>
              </c:numCache>
            </c:numRef>
          </c:val>
          <c:smooth val="0"/>
          <c:extLst>
            <c:ext xmlns:c16="http://schemas.microsoft.com/office/drawing/2014/chart" uri="{C3380CC4-5D6E-409C-BE32-E72D297353CC}">
              <c16:uniqueId val="{00000004-876F-4643-8502-8E0635E390B7}"/>
            </c:ext>
          </c:extLst>
        </c:ser>
        <c:dLbls>
          <c:showLegendKey val="0"/>
          <c:showVal val="0"/>
          <c:showCatName val="0"/>
          <c:showSerName val="0"/>
          <c:showPercent val="0"/>
          <c:showBubbleSize val="0"/>
        </c:dLbls>
        <c:marker val="1"/>
        <c:smooth val="0"/>
        <c:axId val="96237056"/>
        <c:axId val="96238592"/>
      </c:lineChart>
      <c:catAx>
        <c:axId val="96237056"/>
        <c:scaling>
          <c:orientation val="minMax"/>
        </c:scaling>
        <c:delete val="0"/>
        <c:axPos val="b"/>
        <c:numFmt formatCode="General" sourceLinked="0"/>
        <c:majorTickMark val="none"/>
        <c:minorTickMark val="none"/>
        <c:tickLblPos val="nextTo"/>
        <c:crossAx val="96238592"/>
        <c:crosses val="autoZero"/>
        <c:auto val="1"/>
        <c:lblAlgn val="ctr"/>
        <c:lblOffset val="100"/>
        <c:noMultiLvlLbl val="0"/>
      </c:catAx>
      <c:valAx>
        <c:axId val="96238592"/>
        <c:scaling>
          <c:orientation val="minMax"/>
          <c:max val="0.55000000000000004"/>
          <c:min val="0.35000000000000003"/>
        </c:scaling>
        <c:delete val="0"/>
        <c:axPos val="l"/>
        <c:majorGridlines/>
        <c:numFmt formatCode="0.0%" sourceLinked="0"/>
        <c:majorTickMark val="none"/>
        <c:minorTickMark val="none"/>
        <c:tickLblPos val="nextTo"/>
        <c:spPr>
          <a:ln w="9525">
            <a:noFill/>
          </a:ln>
        </c:spPr>
        <c:crossAx val="96237056"/>
        <c:crosses val="autoZero"/>
        <c:crossBetween val="between"/>
        <c:majorUnit val="2.5000000000000005E-2"/>
      </c:valAx>
    </c:plotArea>
    <c:legend>
      <c:legendPos val="b"/>
      <c:overlay val="0"/>
    </c:legend>
    <c:plotVisOnly val="1"/>
    <c:dispBlanksAs val="zero"/>
    <c:showDLblsOverMax val="0"/>
  </c:chart>
  <c:txPr>
    <a:bodyPr/>
    <a:lstStyle/>
    <a:p>
      <a:pPr>
        <a:defRPr sz="800"/>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'01就業率（若年）'!$K$24</c:f>
              <c:strCache>
                <c:ptCount val="1"/>
                <c:pt idx="0">
                  <c:v>大阪府（男性）</c:v>
                </c:pt>
              </c:strCache>
            </c:strRef>
          </c:tx>
          <c:spPr>
            <a:ln w="19050"/>
          </c:spP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'01就業率（若年）'!$L$23:$P$23</c:f>
              <c:strCache>
                <c:ptCount val="5"/>
                <c:pt idx="0">
                  <c:v>2014年</c:v>
                </c:pt>
                <c:pt idx="1">
                  <c:v>2015年</c:v>
                </c:pt>
                <c:pt idx="2">
                  <c:v>2016年</c:v>
                </c:pt>
                <c:pt idx="3">
                  <c:v>2017年</c:v>
                </c:pt>
                <c:pt idx="4">
                  <c:v>2018年</c:v>
                </c:pt>
              </c:strCache>
            </c:strRef>
          </c:cat>
          <c:val>
            <c:numRef>
              <c:f>'01就業率（若年）'!$L$24:$P$24</c:f>
              <c:numCache>
                <c:formatCode>0.00%</c:formatCode>
                <c:ptCount val="5"/>
                <c:pt idx="0">
                  <c:v>0.89860834990059646</c:v>
                </c:pt>
                <c:pt idx="1">
                  <c:v>0.87323943661971826</c:v>
                </c:pt>
                <c:pt idx="2">
                  <c:v>0.87272727272727268</c:v>
                </c:pt>
                <c:pt idx="3">
                  <c:v>0.89915966386554624</c:v>
                </c:pt>
                <c:pt idx="4">
                  <c:v>0.88959660297239918</c:v>
                </c:pt>
              </c:numCache>
            </c:numRef>
          </c:val>
          <c:smooth val="0"/>
          <c:extLst>
            <c:ext xmlns:c16="http://schemas.microsoft.com/office/drawing/2014/chart" uri="{C3380CC4-5D6E-409C-BE32-E72D297353CC}">
              <c16:uniqueId val="{00000000-BA6F-4B57-B205-E6B0133A63CD}"/>
            </c:ext>
          </c:extLst>
        </c:ser>
        <c:ser>
          <c:idx val="1"/>
          <c:order val="1"/>
          <c:tx>
            <c:strRef>
              <c:f>'01就業率（若年）'!$K$25</c:f>
              <c:strCache>
                <c:ptCount val="1"/>
                <c:pt idx="0">
                  <c:v>全国（男性）</c:v>
                </c:pt>
              </c:strCache>
            </c:strRef>
          </c:tx>
          <c:spPr>
            <a:ln w="19050">
              <a:prstDash val="sysDash"/>
            </a:ln>
          </c:spPr>
          <c:marker>
            <c:symbol val="diamond"/>
            <c:size val="7"/>
          </c:marker>
          <c:cat>
            <c:strRef>
              <c:f>'01就業率（若年）'!$L$23:$P$23</c:f>
              <c:strCache>
                <c:ptCount val="5"/>
                <c:pt idx="0">
                  <c:v>2014年</c:v>
                </c:pt>
                <c:pt idx="1">
                  <c:v>2015年</c:v>
                </c:pt>
                <c:pt idx="2">
                  <c:v>2016年</c:v>
                </c:pt>
                <c:pt idx="3">
                  <c:v>2017年</c:v>
                </c:pt>
                <c:pt idx="4">
                  <c:v>2018年</c:v>
                </c:pt>
              </c:strCache>
            </c:strRef>
          </c:cat>
          <c:val>
            <c:numRef>
              <c:f>'01就業率（若年）'!$L$25:$P$25</c:f>
              <c:numCache>
                <c:formatCode>0.00%</c:formatCode>
                <c:ptCount val="5"/>
                <c:pt idx="0">
                  <c:v>0.90125173852573015</c:v>
                </c:pt>
                <c:pt idx="1">
                  <c:v>0.90212765957446805</c:v>
                </c:pt>
                <c:pt idx="2">
                  <c:v>0.90647482014388492</c:v>
                </c:pt>
                <c:pt idx="3">
                  <c:v>0.91215226939970717</c:v>
                </c:pt>
                <c:pt idx="4">
                  <c:v>0.91815476190476186</c:v>
                </c:pt>
              </c:numCache>
            </c:numRef>
          </c:val>
          <c:smooth val="0"/>
          <c:extLst>
            <c:ext xmlns:c16="http://schemas.microsoft.com/office/drawing/2014/chart" uri="{C3380CC4-5D6E-409C-BE32-E72D297353CC}">
              <c16:uniqueId val="{00000001-BA6F-4B57-B205-E6B0133A63CD}"/>
            </c:ext>
          </c:extLst>
        </c:ser>
        <c:ser>
          <c:idx val="2"/>
          <c:order val="2"/>
          <c:tx>
            <c:strRef>
              <c:f>'01就業率（若年）'!$K$26</c:f>
              <c:strCache>
                <c:ptCount val="1"/>
                <c:pt idx="0">
                  <c:v>大阪府（女性）</c:v>
                </c:pt>
              </c:strCache>
            </c:strRef>
          </c:tx>
          <c:spPr>
            <a:ln w="19050"/>
          </c:spPr>
          <c:marker>
            <c:symbol val="x"/>
            <c:size val="7"/>
          </c:marker>
          <c:dLbls>
            <c:dLbl>
              <c:idx val="1"/>
              <c:layout>
                <c:manualLayout>
                  <c:x val="-6.7993219597550308E-2"/>
                  <c:y val="4.6770924467774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6F-4B57-B205-E6B0133A63CD}"/>
                </c:ext>
              </c:extLst>
            </c:dLbl>
            <c:dLbl>
              <c:idx val="2"/>
              <c:layout>
                <c:manualLayout>
                  <c:x val="-6.7993219597550308E-2"/>
                  <c:y val="5.1400554097404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6F-4B57-B205-E6B0133A63CD}"/>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'01就業率（若年）'!$L$23:$P$23</c:f>
              <c:strCache>
                <c:ptCount val="5"/>
                <c:pt idx="0">
                  <c:v>2014年</c:v>
                </c:pt>
                <c:pt idx="1">
                  <c:v>2015年</c:v>
                </c:pt>
                <c:pt idx="2">
                  <c:v>2016年</c:v>
                </c:pt>
                <c:pt idx="3">
                  <c:v>2017年</c:v>
                </c:pt>
                <c:pt idx="4">
                  <c:v>2018年</c:v>
                </c:pt>
              </c:strCache>
            </c:strRef>
          </c:cat>
          <c:val>
            <c:numRef>
              <c:f>'01就業率（若年）'!$L$26:$P$26</c:f>
              <c:numCache>
                <c:formatCode>0.00%</c:formatCode>
                <c:ptCount val="5"/>
                <c:pt idx="0">
                  <c:v>0.68482490272373542</c:v>
                </c:pt>
                <c:pt idx="1">
                  <c:v>0.69367588932806323</c:v>
                </c:pt>
                <c:pt idx="2">
                  <c:v>0.72654690618762474</c:v>
                </c:pt>
                <c:pt idx="3">
                  <c:v>0.72950819672131151</c:v>
                </c:pt>
                <c:pt idx="4">
                  <c:v>0.73443983402489632</c:v>
                </c:pt>
              </c:numCache>
            </c:numRef>
          </c:val>
          <c:smooth val="0"/>
          <c:extLst>
            <c:ext xmlns:c16="http://schemas.microsoft.com/office/drawing/2014/chart" uri="{C3380CC4-5D6E-409C-BE32-E72D297353CC}">
              <c16:uniqueId val="{00000004-BA6F-4B57-B205-E6B0133A63CD}"/>
            </c:ext>
          </c:extLst>
        </c:ser>
        <c:ser>
          <c:idx val="3"/>
          <c:order val="3"/>
          <c:tx>
            <c:strRef>
              <c:f>'01就業率（若年）'!$K$27</c:f>
              <c:strCache>
                <c:ptCount val="1"/>
                <c:pt idx="0">
                  <c:v>全国（女性）</c:v>
                </c:pt>
              </c:strCache>
            </c:strRef>
          </c:tx>
          <c:spPr>
            <a:ln w="19050">
              <a:prstDash val="sysDash"/>
            </a:ln>
          </c:spPr>
          <c:marker>
            <c:symbol val="x"/>
            <c:size val="7"/>
          </c:marker>
          <c:cat>
            <c:strRef>
              <c:f>'01就業率（若年）'!$L$23:$P$23</c:f>
              <c:strCache>
                <c:ptCount val="5"/>
                <c:pt idx="0">
                  <c:v>2014年</c:v>
                </c:pt>
                <c:pt idx="1">
                  <c:v>2015年</c:v>
                </c:pt>
                <c:pt idx="2">
                  <c:v>2016年</c:v>
                </c:pt>
                <c:pt idx="3">
                  <c:v>2017年</c:v>
                </c:pt>
                <c:pt idx="4">
                  <c:v>2018年</c:v>
                </c:pt>
              </c:strCache>
            </c:strRef>
          </c:cat>
          <c:val>
            <c:numRef>
              <c:f>'01就業率（若年）'!$L$27:$P$27</c:f>
              <c:numCache>
                <c:formatCode>0.00%</c:formatCode>
                <c:ptCount val="5"/>
                <c:pt idx="0">
                  <c:v>0.7186147186147186</c:v>
                </c:pt>
                <c:pt idx="1">
                  <c:v>0.72525849335302806</c:v>
                </c:pt>
                <c:pt idx="2">
                  <c:v>0.74289985052316887</c:v>
                </c:pt>
                <c:pt idx="3">
                  <c:v>0.76219512195121952</c:v>
                </c:pt>
                <c:pt idx="4">
                  <c:v>0.77760497667185069</c:v>
                </c:pt>
              </c:numCache>
            </c:numRef>
          </c:val>
          <c:smooth val="0"/>
          <c:extLst>
            <c:ext xmlns:c16="http://schemas.microsoft.com/office/drawing/2014/chart" uri="{C3380CC4-5D6E-409C-BE32-E72D297353CC}">
              <c16:uniqueId val="{00000005-BA6F-4B57-B205-E6B0133A63CD}"/>
            </c:ext>
          </c:extLst>
        </c:ser>
        <c:dLbls>
          <c:showLegendKey val="0"/>
          <c:showVal val="0"/>
          <c:showCatName val="0"/>
          <c:showSerName val="0"/>
          <c:showPercent val="0"/>
          <c:showBubbleSize val="0"/>
        </c:dLbls>
        <c:marker val="1"/>
        <c:smooth val="0"/>
        <c:axId val="96266112"/>
        <c:axId val="96267648"/>
      </c:lineChart>
      <c:catAx>
        <c:axId val="96266112"/>
        <c:scaling>
          <c:orientation val="minMax"/>
        </c:scaling>
        <c:delete val="0"/>
        <c:axPos val="b"/>
        <c:numFmt formatCode="General" sourceLinked="0"/>
        <c:majorTickMark val="none"/>
        <c:minorTickMark val="none"/>
        <c:tickLblPos val="nextTo"/>
        <c:crossAx val="96267648"/>
        <c:crosses val="autoZero"/>
        <c:auto val="1"/>
        <c:lblAlgn val="ctr"/>
        <c:lblOffset val="100"/>
        <c:noMultiLvlLbl val="0"/>
      </c:catAx>
      <c:valAx>
        <c:axId val="96267648"/>
        <c:scaling>
          <c:orientation val="minMax"/>
          <c:max val="1"/>
          <c:min val="0.65000000000000013"/>
        </c:scaling>
        <c:delete val="0"/>
        <c:axPos val="l"/>
        <c:majorGridlines/>
        <c:numFmt formatCode="0.0%" sourceLinked="0"/>
        <c:majorTickMark val="none"/>
        <c:minorTickMark val="none"/>
        <c:tickLblPos val="nextTo"/>
        <c:spPr>
          <a:ln w="9525">
            <a:noFill/>
          </a:ln>
        </c:spPr>
        <c:crossAx val="96266112"/>
        <c:crosses val="autoZero"/>
        <c:crossBetween val="between"/>
        <c:majorUnit val="5.000000000000001E-2"/>
      </c:valAx>
    </c:plotArea>
    <c:legend>
      <c:legendPos val="b"/>
      <c:overlay val="0"/>
      <c:txPr>
        <a:bodyPr/>
        <a:lstStyle/>
        <a:p>
          <a:pPr>
            <a:defRPr sz="800"/>
          </a:pPr>
          <a:endParaRPr lang="ja-JP"/>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46945814897016"/>
          <c:y val="4.5973166397678553E-2"/>
          <c:w val="0.86419900384983295"/>
          <c:h val="0.70759231183058635"/>
        </c:manualLayout>
      </c:layout>
      <c:barChart>
        <c:barDir val="col"/>
        <c:grouping val="clustered"/>
        <c:varyColors val="0"/>
        <c:ser>
          <c:idx val="0"/>
          <c:order val="0"/>
          <c:tx>
            <c:strRef>
              <c:f>'02就業率（女性）'!$B$31</c:f>
              <c:strCache>
                <c:ptCount val="1"/>
                <c:pt idx="0">
                  <c:v>15～24歳</c:v>
                </c:pt>
              </c:strCache>
            </c:strRef>
          </c:tx>
          <c:spPr>
            <a:pattFill prst="wdDnDiag">
              <a:fgClr>
                <a:schemeClr val="accent1"/>
              </a:fgClr>
              <a:bgClr>
                <a:schemeClr val="bg1"/>
              </a:bgClr>
            </a:pattFill>
            <a:ln>
              <a:solidFill>
                <a:schemeClr val="accent1">
                  <a:shade val="95000"/>
                  <a:satMod val="105000"/>
                </a:schemeClr>
              </a:solidFill>
            </a:ln>
          </c:spPr>
          <c:invertIfNegative val="0"/>
          <c:cat>
            <c:strRef>
              <c:f>'02就業率（女性）'!$C$29:$H$30</c:f>
              <c:strCache>
                <c:ptCount val="5"/>
                <c:pt idx="0">
                  <c:v>2014年</c:v>
                </c:pt>
                <c:pt idx="1">
                  <c:v>2015年</c:v>
                </c:pt>
                <c:pt idx="2">
                  <c:v>2016年</c:v>
                </c:pt>
                <c:pt idx="3">
                  <c:v>2017年</c:v>
                </c:pt>
                <c:pt idx="4">
                  <c:v>2018年</c:v>
                </c:pt>
              </c:strCache>
            </c:strRef>
          </c:cat>
          <c:val>
            <c:numRef>
              <c:f>'02就業率（女性）'!$C$31:$G$31</c:f>
              <c:numCache>
                <c:formatCode>0.00%</c:formatCode>
                <c:ptCount val="5"/>
                <c:pt idx="0">
                  <c:v>0.42889908256880732</c:v>
                </c:pt>
                <c:pt idx="1">
                  <c:v>0.38990825688073394</c:v>
                </c:pt>
                <c:pt idx="2">
                  <c:v>0.43577981651376146</c:v>
                </c:pt>
                <c:pt idx="3">
                  <c:v>0.47640449438202248</c:v>
                </c:pt>
                <c:pt idx="4">
                  <c:v>0.5022321428571429</c:v>
                </c:pt>
              </c:numCache>
            </c:numRef>
          </c:val>
          <c:extLst>
            <c:ext xmlns:c16="http://schemas.microsoft.com/office/drawing/2014/chart" uri="{C3380CC4-5D6E-409C-BE32-E72D297353CC}">
              <c16:uniqueId val="{00000000-8263-4E9D-84CA-DF5721B05080}"/>
            </c:ext>
          </c:extLst>
        </c:ser>
        <c:ser>
          <c:idx val="1"/>
          <c:order val="1"/>
          <c:tx>
            <c:strRef>
              <c:f>'02就業率（女性）'!$B$32</c:f>
              <c:strCache>
                <c:ptCount val="1"/>
                <c:pt idx="0">
                  <c:v>25～34歳</c:v>
                </c:pt>
              </c:strCache>
            </c:strRef>
          </c:tx>
          <c:spPr>
            <a:pattFill prst="pct20">
              <a:fgClr>
                <a:srgbClr val="FF0000"/>
              </a:fgClr>
              <a:bgClr>
                <a:schemeClr val="bg1"/>
              </a:bgClr>
            </a:pattFill>
            <a:ln>
              <a:solidFill>
                <a:srgbClr val="FF0000"/>
              </a:solidFill>
            </a:ln>
          </c:spPr>
          <c:invertIfNegative val="0"/>
          <c:cat>
            <c:strRef>
              <c:f>'02就業率（女性）'!$C$29:$H$30</c:f>
              <c:strCache>
                <c:ptCount val="5"/>
                <c:pt idx="0">
                  <c:v>2014年</c:v>
                </c:pt>
                <c:pt idx="1">
                  <c:v>2015年</c:v>
                </c:pt>
                <c:pt idx="2">
                  <c:v>2016年</c:v>
                </c:pt>
                <c:pt idx="3">
                  <c:v>2017年</c:v>
                </c:pt>
                <c:pt idx="4">
                  <c:v>2018年</c:v>
                </c:pt>
              </c:strCache>
            </c:strRef>
          </c:cat>
          <c:val>
            <c:numRef>
              <c:f>'02就業率（女性）'!$C$32:$G$32</c:f>
              <c:numCache>
                <c:formatCode>0.00%</c:formatCode>
                <c:ptCount val="5"/>
                <c:pt idx="0">
                  <c:v>0.68482490272373542</c:v>
                </c:pt>
                <c:pt idx="1">
                  <c:v>0.69367588932806323</c:v>
                </c:pt>
                <c:pt idx="2">
                  <c:v>0.72654690618762474</c:v>
                </c:pt>
                <c:pt idx="3">
                  <c:v>0.72950819672131151</c:v>
                </c:pt>
                <c:pt idx="4">
                  <c:v>0.73443983402489632</c:v>
                </c:pt>
              </c:numCache>
            </c:numRef>
          </c:val>
          <c:extLst>
            <c:ext xmlns:c16="http://schemas.microsoft.com/office/drawing/2014/chart" uri="{C3380CC4-5D6E-409C-BE32-E72D297353CC}">
              <c16:uniqueId val="{00000001-8263-4E9D-84CA-DF5721B05080}"/>
            </c:ext>
          </c:extLst>
        </c:ser>
        <c:ser>
          <c:idx val="2"/>
          <c:order val="2"/>
          <c:tx>
            <c:strRef>
              <c:f>'02就業率（女性）'!$B$33</c:f>
              <c:strCache>
                <c:ptCount val="1"/>
                <c:pt idx="0">
                  <c:v>35～44歳</c:v>
                </c:pt>
              </c:strCache>
            </c:strRef>
          </c:tx>
          <c:spPr>
            <a:pattFill prst="openDmnd">
              <a:fgClr>
                <a:schemeClr val="accent3">
                  <a:lumMod val="75000"/>
                </a:schemeClr>
              </a:fgClr>
              <a:bgClr>
                <a:schemeClr val="bg1"/>
              </a:bgClr>
            </a:pattFill>
            <a:ln>
              <a:solidFill>
                <a:schemeClr val="accent3">
                  <a:lumMod val="75000"/>
                </a:schemeClr>
              </a:solidFill>
            </a:ln>
          </c:spPr>
          <c:invertIfNegative val="0"/>
          <c:cat>
            <c:strRef>
              <c:f>'02就業率（女性）'!$C$29:$H$30</c:f>
              <c:strCache>
                <c:ptCount val="5"/>
                <c:pt idx="0">
                  <c:v>2014年</c:v>
                </c:pt>
                <c:pt idx="1">
                  <c:v>2015年</c:v>
                </c:pt>
                <c:pt idx="2">
                  <c:v>2016年</c:v>
                </c:pt>
                <c:pt idx="3">
                  <c:v>2017年</c:v>
                </c:pt>
                <c:pt idx="4">
                  <c:v>2018年</c:v>
                </c:pt>
              </c:strCache>
            </c:strRef>
          </c:cat>
          <c:val>
            <c:numRef>
              <c:f>'02就業率（女性）'!$C$33:$G$33</c:f>
              <c:numCache>
                <c:formatCode>0.00%</c:formatCode>
                <c:ptCount val="5"/>
                <c:pt idx="0">
                  <c:v>0.64662756598240467</c:v>
                </c:pt>
                <c:pt idx="1">
                  <c:v>0.66114457831325302</c:v>
                </c:pt>
                <c:pt idx="2">
                  <c:v>0.66874027993779162</c:v>
                </c:pt>
                <c:pt idx="3">
                  <c:v>0.69391025641025639</c:v>
                </c:pt>
                <c:pt idx="4">
                  <c:v>0.69833333333333336</c:v>
                </c:pt>
              </c:numCache>
            </c:numRef>
          </c:val>
          <c:extLst>
            <c:ext xmlns:c16="http://schemas.microsoft.com/office/drawing/2014/chart" uri="{C3380CC4-5D6E-409C-BE32-E72D297353CC}">
              <c16:uniqueId val="{00000002-8263-4E9D-84CA-DF5721B05080}"/>
            </c:ext>
          </c:extLst>
        </c:ser>
        <c:ser>
          <c:idx val="3"/>
          <c:order val="3"/>
          <c:tx>
            <c:strRef>
              <c:f>'02就業率（女性）'!$B$34</c:f>
              <c:strCache>
                <c:ptCount val="1"/>
                <c:pt idx="0">
                  <c:v>45～54歳</c:v>
                </c:pt>
              </c:strCache>
            </c:strRef>
          </c:tx>
          <c:spPr>
            <a:pattFill prst="wdUpDiag">
              <a:fgClr>
                <a:schemeClr val="accent2">
                  <a:lumMod val="75000"/>
                </a:schemeClr>
              </a:fgClr>
              <a:bgClr>
                <a:schemeClr val="bg1"/>
              </a:bgClr>
            </a:pattFill>
            <a:ln>
              <a:solidFill>
                <a:schemeClr val="accent2">
                  <a:lumMod val="75000"/>
                </a:schemeClr>
              </a:solidFill>
            </a:ln>
          </c:spPr>
          <c:invertIfNegative val="0"/>
          <c:cat>
            <c:strRef>
              <c:f>'02就業率（女性）'!$C$29:$H$30</c:f>
              <c:strCache>
                <c:ptCount val="5"/>
                <c:pt idx="0">
                  <c:v>2014年</c:v>
                </c:pt>
                <c:pt idx="1">
                  <c:v>2015年</c:v>
                </c:pt>
                <c:pt idx="2">
                  <c:v>2016年</c:v>
                </c:pt>
                <c:pt idx="3">
                  <c:v>2017年</c:v>
                </c:pt>
                <c:pt idx="4">
                  <c:v>2018年</c:v>
                </c:pt>
              </c:strCache>
            </c:strRef>
          </c:cat>
          <c:val>
            <c:numRef>
              <c:f>'02就業率（女性）'!$C$34:$G$34</c:f>
              <c:numCache>
                <c:formatCode>0.00%</c:formatCode>
                <c:ptCount val="5"/>
                <c:pt idx="0">
                  <c:v>0.68782161234991424</c:v>
                </c:pt>
                <c:pt idx="1">
                  <c:v>0.71026490066225167</c:v>
                </c:pt>
                <c:pt idx="2">
                  <c:v>0.72843450479233229</c:v>
                </c:pt>
                <c:pt idx="3">
                  <c:v>0.74</c:v>
                </c:pt>
                <c:pt idx="4">
                  <c:v>0.72089552238805965</c:v>
                </c:pt>
              </c:numCache>
            </c:numRef>
          </c:val>
          <c:extLst>
            <c:ext xmlns:c16="http://schemas.microsoft.com/office/drawing/2014/chart" uri="{C3380CC4-5D6E-409C-BE32-E72D297353CC}">
              <c16:uniqueId val="{00000003-8263-4E9D-84CA-DF5721B05080}"/>
            </c:ext>
          </c:extLst>
        </c:ser>
        <c:ser>
          <c:idx val="4"/>
          <c:order val="4"/>
          <c:tx>
            <c:strRef>
              <c:f>'02就業率（女性）'!$B$35</c:f>
              <c:strCache>
                <c:ptCount val="1"/>
                <c:pt idx="0">
                  <c:v>55～64歳</c:v>
                </c:pt>
              </c:strCache>
            </c:strRef>
          </c:tx>
          <c:spPr>
            <a:pattFill prst="pct40">
              <a:fgClr>
                <a:srgbClr val="00B0F0"/>
              </a:fgClr>
              <a:bgClr>
                <a:schemeClr val="bg1"/>
              </a:bgClr>
            </a:pattFill>
            <a:ln>
              <a:solidFill>
                <a:srgbClr val="00B0F0"/>
              </a:solidFill>
            </a:ln>
          </c:spPr>
          <c:invertIfNegative val="0"/>
          <c:cat>
            <c:strRef>
              <c:f>'02就業率（女性）'!$C$29:$H$30</c:f>
              <c:strCache>
                <c:ptCount val="5"/>
                <c:pt idx="0">
                  <c:v>2014年</c:v>
                </c:pt>
                <c:pt idx="1">
                  <c:v>2015年</c:v>
                </c:pt>
                <c:pt idx="2">
                  <c:v>2016年</c:v>
                </c:pt>
                <c:pt idx="3">
                  <c:v>2017年</c:v>
                </c:pt>
                <c:pt idx="4">
                  <c:v>2018年</c:v>
                </c:pt>
              </c:strCache>
            </c:strRef>
          </c:cat>
          <c:val>
            <c:numRef>
              <c:f>'02就業率（女性）'!$C$35:$G$35</c:f>
              <c:numCache>
                <c:formatCode>0.00%</c:formatCode>
                <c:ptCount val="5"/>
                <c:pt idx="0">
                  <c:v>0.50366300366300365</c:v>
                </c:pt>
                <c:pt idx="1">
                  <c:v>0.52692307692307694</c:v>
                </c:pt>
                <c:pt idx="2">
                  <c:v>0.54581673306772904</c:v>
                </c:pt>
                <c:pt idx="3">
                  <c:v>0.56451612903225812</c:v>
                </c:pt>
                <c:pt idx="4">
                  <c:v>0.59514170040485825</c:v>
                </c:pt>
              </c:numCache>
            </c:numRef>
          </c:val>
          <c:extLst>
            <c:ext xmlns:c16="http://schemas.microsoft.com/office/drawing/2014/chart" uri="{C3380CC4-5D6E-409C-BE32-E72D297353CC}">
              <c16:uniqueId val="{00000004-8263-4E9D-84CA-DF5721B05080}"/>
            </c:ext>
          </c:extLst>
        </c:ser>
        <c:ser>
          <c:idx val="5"/>
          <c:order val="5"/>
          <c:tx>
            <c:strRef>
              <c:f>'02就業率（女性）'!$B$36</c:f>
              <c:strCache>
                <c:ptCount val="1"/>
                <c:pt idx="0">
                  <c:v>65歳～</c:v>
                </c:pt>
              </c:strCache>
            </c:strRef>
          </c:tx>
          <c:spPr>
            <a:pattFill prst="dkVert">
              <a:fgClr>
                <a:schemeClr val="accent6">
                  <a:lumMod val="75000"/>
                </a:schemeClr>
              </a:fgClr>
              <a:bgClr>
                <a:schemeClr val="bg1"/>
              </a:bgClr>
            </a:pattFill>
            <a:ln>
              <a:solidFill>
                <a:schemeClr val="accent6">
                  <a:lumMod val="75000"/>
                </a:schemeClr>
              </a:solidFill>
            </a:ln>
          </c:spPr>
          <c:invertIfNegative val="0"/>
          <c:cat>
            <c:strRef>
              <c:f>'02就業率（女性）'!$C$29:$H$30</c:f>
              <c:strCache>
                <c:ptCount val="5"/>
                <c:pt idx="0">
                  <c:v>2014年</c:v>
                </c:pt>
                <c:pt idx="1">
                  <c:v>2015年</c:v>
                </c:pt>
                <c:pt idx="2">
                  <c:v>2016年</c:v>
                </c:pt>
                <c:pt idx="3">
                  <c:v>2017年</c:v>
                </c:pt>
                <c:pt idx="4">
                  <c:v>2018年</c:v>
                </c:pt>
              </c:strCache>
            </c:strRef>
          </c:cat>
          <c:val>
            <c:numRef>
              <c:f>'02就業率（女性）'!$C$36:$G$36</c:f>
              <c:numCache>
                <c:formatCode>0.00%</c:formatCode>
                <c:ptCount val="5"/>
                <c:pt idx="0">
                  <c:v>0.11801730920535011</c:v>
                </c:pt>
                <c:pt idx="1">
                  <c:v>0.12633996937212863</c:v>
                </c:pt>
                <c:pt idx="2">
                  <c:v>0.13408239700374533</c:v>
                </c:pt>
                <c:pt idx="3">
                  <c:v>0.12776957163958641</c:v>
                </c:pt>
                <c:pt idx="4">
                  <c:v>0.14682249817384951</c:v>
                </c:pt>
              </c:numCache>
            </c:numRef>
          </c:val>
          <c:extLst>
            <c:ext xmlns:c16="http://schemas.microsoft.com/office/drawing/2014/chart" uri="{C3380CC4-5D6E-409C-BE32-E72D297353CC}">
              <c16:uniqueId val="{00000005-8263-4E9D-84CA-DF5721B05080}"/>
            </c:ext>
          </c:extLst>
        </c:ser>
        <c:dLbls>
          <c:showLegendKey val="0"/>
          <c:showVal val="0"/>
          <c:showCatName val="0"/>
          <c:showSerName val="0"/>
          <c:showPercent val="0"/>
          <c:showBubbleSize val="0"/>
        </c:dLbls>
        <c:gapWidth val="75"/>
        <c:axId val="99660160"/>
        <c:axId val="99661696"/>
      </c:barChart>
      <c:lineChart>
        <c:grouping val="standard"/>
        <c:varyColors val="0"/>
        <c:ser>
          <c:idx val="6"/>
          <c:order val="6"/>
          <c:tx>
            <c:strRef>
              <c:f>'02就業率（女性）'!$B$37</c:f>
              <c:strCache>
                <c:ptCount val="1"/>
                <c:pt idx="0">
                  <c:v>総数</c:v>
                </c:pt>
              </c:strCache>
            </c:strRef>
          </c:tx>
          <c:spPr>
            <a:ln w="19050">
              <a:solidFill>
                <a:schemeClr val="tx1"/>
              </a:solidFill>
            </a:ln>
          </c:spPr>
          <c:marker>
            <c:symbol val="diamond"/>
            <c:size val="7"/>
            <c:spPr>
              <a:solidFill>
                <a:schemeClr val="tx1"/>
              </a:solidFill>
            </c:spPr>
          </c:marker>
          <c:dLbls>
            <c:spPr>
              <a:noFill/>
              <a:ln>
                <a:noFill/>
              </a:ln>
              <a:effectLst/>
            </c:spPr>
            <c:txPr>
              <a:bodyPr/>
              <a:lstStyle/>
              <a:p>
                <a:pPr>
                  <a:defRPr sz="12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'02就業率（女性）'!$C$29:$H$30</c:f>
              <c:strCache>
                <c:ptCount val="5"/>
                <c:pt idx="0">
                  <c:v>2014年</c:v>
                </c:pt>
                <c:pt idx="1">
                  <c:v>2015年</c:v>
                </c:pt>
                <c:pt idx="2">
                  <c:v>2016年</c:v>
                </c:pt>
                <c:pt idx="3">
                  <c:v>2017年</c:v>
                </c:pt>
                <c:pt idx="4">
                  <c:v>2018年</c:v>
                </c:pt>
              </c:strCache>
            </c:strRef>
          </c:cat>
          <c:val>
            <c:numRef>
              <c:f>'02就業率（女性）'!$C$37:$G$37</c:f>
              <c:numCache>
                <c:formatCode>0.00%</c:formatCode>
                <c:ptCount val="5"/>
                <c:pt idx="0">
                  <c:v>0.44802778466881665</c:v>
                </c:pt>
                <c:pt idx="1">
                  <c:v>0.45292368681863232</c:v>
                </c:pt>
                <c:pt idx="2">
                  <c:v>0.46796932970566413</c:v>
                </c:pt>
                <c:pt idx="3">
                  <c:v>0.47658945293247906</c:v>
                </c:pt>
                <c:pt idx="4">
                  <c:v>0.48646653543307089</c:v>
                </c:pt>
              </c:numCache>
            </c:numRef>
          </c:val>
          <c:smooth val="0"/>
          <c:extLst>
            <c:ext xmlns:c16="http://schemas.microsoft.com/office/drawing/2014/chart" uri="{C3380CC4-5D6E-409C-BE32-E72D297353CC}">
              <c16:uniqueId val="{00000006-8263-4E9D-84CA-DF5721B05080}"/>
            </c:ext>
          </c:extLst>
        </c:ser>
        <c:dLbls>
          <c:showLegendKey val="0"/>
          <c:showVal val="0"/>
          <c:showCatName val="0"/>
          <c:showSerName val="0"/>
          <c:showPercent val="0"/>
          <c:showBubbleSize val="0"/>
        </c:dLbls>
        <c:marker val="1"/>
        <c:smooth val="0"/>
        <c:axId val="99660160"/>
        <c:axId val="99661696"/>
      </c:lineChart>
      <c:catAx>
        <c:axId val="99660160"/>
        <c:scaling>
          <c:orientation val="minMax"/>
        </c:scaling>
        <c:delete val="0"/>
        <c:axPos val="b"/>
        <c:numFmt formatCode="General" sourceLinked="0"/>
        <c:majorTickMark val="none"/>
        <c:minorTickMark val="none"/>
        <c:tickLblPos val="nextTo"/>
        <c:crossAx val="99661696"/>
        <c:crosses val="autoZero"/>
        <c:auto val="1"/>
        <c:lblAlgn val="ctr"/>
        <c:lblOffset val="100"/>
        <c:noMultiLvlLbl val="0"/>
      </c:catAx>
      <c:valAx>
        <c:axId val="99661696"/>
        <c:scaling>
          <c:orientation val="minMax"/>
          <c:max val="1"/>
          <c:min val="0.1"/>
        </c:scaling>
        <c:delete val="0"/>
        <c:axPos val="l"/>
        <c:majorGridlines/>
        <c:numFmt formatCode="0.0%" sourceLinked="0"/>
        <c:majorTickMark val="none"/>
        <c:minorTickMark val="none"/>
        <c:tickLblPos val="nextTo"/>
        <c:spPr>
          <a:ln w="9525">
            <a:noFill/>
          </a:ln>
        </c:spPr>
        <c:crossAx val="99660160"/>
        <c:crosses val="autoZero"/>
        <c:crossBetween val="between"/>
        <c:majorUnit val="0.1"/>
      </c:valAx>
    </c:plotArea>
    <c:legend>
      <c:legendPos val="b"/>
      <c:layout>
        <c:manualLayout>
          <c:xMode val="edge"/>
          <c:yMode val="edge"/>
          <c:x val="0.18883897143018702"/>
          <c:y val="0.866562005836227"/>
          <c:w val="0.64625963047258228"/>
          <c:h val="0.10031167979002625"/>
        </c:manualLayout>
      </c:layout>
      <c:overlay val="0"/>
      <c:txPr>
        <a:bodyPr/>
        <a:lstStyle/>
        <a:p>
          <a:pPr>
            <a:defRPr sz="800"/>
          </a:pPr>
          <a:endParaRPr lang="ja-JP"/>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'02就業率（女性）'!$K$31</c:f>
              <c:strCache>
                <c:ptCount val="1"/>
                <c:pt idx="0">
                  <c:v>15～24歳</c:v>
                </c:pt>
              </c:strCache>
            </c:strRef>
          </c:tx>
          <c:spPr>
            <a:pattFill prst="wdDnDiag">
              <a:fgClr>
                <a:schemeClr val="accent1"/>
              </a:fgClr>
              <a:bgClr>
                <a:schemeClr val="bg1"/>
              </a:bgClr>
            </a:pattFill>
            <a:ln>
              <a:solidFill>
                <a:schemeClr val="accent1">
                  <a:shade val="95000"/>
                  <a:satMod val="105000"/>
                </a:schemeClr>
              </a:solidFill>
            </a:ln>
          </c:spPr>
          <c:invertIfNegative val="0"/>
          <c:cat>
            <c:strRef>
              <c:f>'02就業率（女性）'!$L$30:$P$30</c:f>
              <c:strCache>
                <c:ptCount val="5"/>
                <c:pt idx="0">
                  <c:v>2014年</c:v>
                </c:pt>
                <c:pt idx="1">
                  <c:v>2015年</c:v>
                </c:pt>
                <c:pt idx="2">
                  <c:v>2016年</c:v>
                </c:pt>
                <c:pt idx="3">
                  <c:v>2017年</c:v>
                </c:pt>
                <c:pt idx="4">
                  <c:v>2018年</c:v>
                </c:pt>
              </c:strCache>
            </c:strRef>
          </c:cat>
          <c:val>
            <c:numRef>
              <c:f>'02就業率（女性）'!$L$31:$P$31</c:f>
              <c:numCache>
                <c:formatCode>0.00%</c:formatCode>
                <c:ptCount val="5"/>
                <c:pt idx="0">
                  <c:v>0.40740740740740738</c:v>
                </c:pt>
                <c:pt idx="1">
                  <c:v>0.4175084175084175</c:v>
                </c:pt>
                <c:pt idx="2">
                  <c:v>0.42495784148397975</c:v>
                </c:pt>
                <c:pt idx="3">
                  <c:v>0.43939393939393939</c:v>
                </c:pt>
                <c:pt idx="4">
                  <c:v>0.4713804713804714</c:v>
                </c:pt>
              </c:numCache>
            </c:numRef>
          </c:val>
          <c:extLst>
            <c:ext xmlns:c16="http://schemas.microsoft.com/office/drawing/2014/chart" uri="{C3380CC4-5D6E-409C-BE32-E72D297353CC}">
              <c16:uniqueId val="{00000000-F160-4DD6-A430-74A7E5B17EBE}"/>
            </c:ext>
          </c:extLst>
        </c:ser>
        <c:ser>
          <c:idx val="1"/>
          <c:order val="1"/>
          <c:tx>
            <c:strRef>
              <c:f>'02就業率（女性）'!$K$32</c:f>
              <c:strCache>
                <c:ptCount val="1"/>
                <c:pt idx="0">
                  <c:v>25～34歳</c:v>
                </c:pt>
              </c:strCache>
            </c:strRef>
          </c:tx>
          <c:spPr>
            <a:pattFill prst="pct20">
              <a:fgClr>
                <a:srgbClr val="FF0000"/>
              </a:fgClr>
              <a:bgClr>
                <a:schemeClr val="bg1"/>
              </a:bgClr>
            </a:pattFill>
            <a:ln>
              <a:solidFill>
                <a:srgbClr val="FF0000"/>
              </a:solidFill>
            </a:ln>
          </c:spPr>
          <c:invertIfNegative val="0"/>
          <c:cat>
            <c:strRef>
              <c:f>'02就業率（女性）'!$L$30:$P$30</c:f>
              <c:strCache>
                <c:ptCount val="5"/>
                <c:pt idx="0">
                  <c:v>2014年</c:v>
                </c:pt>
                <c:pt idx="1">
                  <c:v>2015年</c:v>
                </c:pt>
                <c:pt idx="2">
                  <c:v>2016年</c:v>
                </c:pt>
                <c:pt idx="3">
                  <c:v>2017年</c:v>
                </c:pt>
                <c:pt idx="4">
                  <c:v>2018年</c:v>
                </c:pt>
              </c:strCache>
            </c:strRef>
          </c:cat>
          <c:val>
            <c:numRef>
              <c:f>'02就業率（女性）'!$L$32:$P$32</c:f>
              <c:numCache>
                <c:formatCode>0.00%</c:formatCode>
                <c:ptCount val="5"/>
                <c:pt idx="0">
                  <c:v>0.7186147186147186</c:v>
                </c:pt>
                <c:pt idx="1">
                  <c:v>0.72525849335302806</c:v>
                </c:pt>
                <c:pt idx="2">
                  <c:v>0.74289985052316887</c:v>
                </c:pt>
                <c:pt idx="3">
                  <c:v>0.76219512195121952</c:v>
                </c:pt>
                <c:pt idx="4">
                  <c:v>0.77760497667185069</c:v>
                </c:pt>
              </c:numCache>
            </c:numRef>
          </c:val>
          <c:extLst>
            <c:ext xmlns:c16="http://schemas.microsoft.com/office/drawing/2014/chart" uri="{C3380CC4-5D6E-409C-BE32-E72D297353CC}">
              <c16:uniqueId val="{00000001-F160-4DD6-A430-74A7E5B17EBE}"/>
            </c:ext>
          </c:extLst>
        </c:ser>
        <c:ser>
          <c:idx val="2"/>
          <c:order val="2"/>
          <c:tx>
            <c:strRef>
              <c:f>'02就業率（女性）'!$K$33</c:f>
              <c:strCache>
                <c:ptCount val="1"/>
                <c:pt idx="0">
                  <c:v>35～44歳</c:v>
                </c:pt>
              </c:strCache>
            </c:strRef>
          </c:tx>
          <c:spPr>
            <a:pattFill prst="openDmnd">
              <a:fgClr>
                <a:schemeClr val="accent3">
                  <a:lumMod val="75000"/>
                </a:schemeClr>
              </a:fgClr>
              <a:bgClr>
                <a:schemeClr val="bg1"/>
              </a:bgClr>
            </a:pattFill>
            <a:ln>
              <a:solidFill>
                <a:schemeClr val="accent3">
                  <a:lumMod val="75000"/>
                </a:schemeClr>
              </a:solidFill>
            </a:ln>
          </c:spPr>
          <c:invertIfNegative val="0"/>
          <c:cat>
            <c:strRef>
              <c:f>'02就業率（女性）'!$L$30:$P$30</c:f>
              <c:strCache>
                <c:ptCount val="5"/>
                <c:pt idx="0">
                  <c:v>2014年</c:v>
                </c:pt>
                <c:pt idx="1">
                  <c:v>2015年</c:v>
                </c:pt>
                <c:pt idx="2">
                  <c:v>2016年</c:v>
                </c:pt>
                <c:pt idx="3">
                  <c:v>2017年</c:v>
                </c:pt>
                <c:pt idx="4">
                  <c:v>2018年</c:v>
                </c:pt>
              </c:strCache>
            </c:strRef>
          </c:cat>
          <c:val>
            <c:numRef>
              <c:f>'02就業率（女性）'!$L$33:$P$33</c:f>
              <c:numCache>
                <c:formatCode>0.00%</c:formatCode>
                <c:ptCount val="5"/>
                <c:pt idx="0">
                  <c:v>0.70659340659340664</c:v>
                </c:pt>
                <c:pt idx="1">
                  <c:v>0.71252796420581654</c:v>
                </c:pt>
                <c:pt idx="2">
                  <c:v>0.72095671981776766</c:v>
                </c:pt>
                <c:pt idx="3">
                  <c:v>0.74091441969519345</c:v>
                </c:pt>
                <c:pt idx="4">
                  <c:v>0.75937122128174128</c:v>
                </c:pt>
              </c:numCache>
            </c:numRef>
          </c:val>
          <c:extLst>
            <c:ext xmlns:c16="http://schemas.microsoft.com/office/drawing/2014/chart" uri="{C3380CC4-5D6E-409C-BE32-E72D297353CC}">
              <c16:uniqueId val="{00000002-F160-4DD6-A430-74A7E5B17EBE}"/>
            </c:ext>
          </c:extLst>
        </c:ser>
        <c:ser>
          <c:idx val="3"/>
          <c:order val="3"/>
          <c:tx>
            <c:strRef>
              <c:f>'02就業率（女性）'!$K$34</c:f>
              <c:strCache>
                <c:ptCount val="1"/>
                <c:pt idx="0">
                  <c:v>45～54歳</c:v>
                </c:pt>
              </c:strCache>
            </c:strRef>
          </c:tx>
          <c:spPr>
            <a:pattFill prst="wdUpDiag">
              <a:fgClr>
                <a:schemeClr val="accent2">
                  <a:lumMod val="75000"/>
                </a:schemeClr>
              </a:fgClr>
              <a:bgClr>
                <a:schemeClr val="bg1"/>
              </a:bgClr>
            </a:pattFill>
            <a:ln>
              <a:solidFill>
                <a:schemeClr val="accent2">
                  <a:lumMod val="75000"/>
                </a:schemeClr>
              </a:solidFill>
            </a:ln>
          </c:spPr>
          <c:invertIfNegative val="0"/>
          <c:cat>
            <c:strRef>
              <c:f>'02就業率（女性）'!$L$30:$P$30</c:f>
              <c:strCache>
                <c:ptCount val="5"/>
                <c:pt idx="0">
                  <c:v>2014年</c:v>
                </c:pt>
                <c:pt idx="1">
                  <c:v>2015年</c:v>
                </c:pt>
                <c:pt idx="2">
                  <c:v>2016年</c:v>
                </c:pt>
                <c:pt idx="3">
                  <c:v>2017年</c:v>
                </c:pt>
                <c:pt idx="4">
                  <c:v>2018年</c:v>
                </c:pt>
              </c:strCache>
            </c:strRef>
          </c:cat>
          <c:val>
            <c:numRef>
              <c:f>'02就業率（女性）'!$L$34:$P$34</c:f>
              <c:numCache>
                <c:formatCode>0.00%</c:formatCode>
                <c:ptCount val="5"/>
                <c:pt idx="0">
                  <c:v>0.74051407588739293</c:v>
                </c:pt>
                <c:pt idx="1">
                  <c:v>0.75120192307692313</c:v>
                </c:pt>
                <c:pt idx="2">
                  <c:v>0.7620164126611958</c:v>
                </c:pt>
                <c:pt idx="3">
                  <c:v>0.77116704805491987</c:v>
                </c:pt>
                <c:pt idx="4">
                  <c:v>0.78299776286353473</c:v>
                </c:pt>
              </c:numCache>
            </c:numRef>
          </c:val>
          <c:extLst>
            <c:ext xmlns:c16="http://schemas.microsoft.com/office/drawing/2014/chart" uri="{C3380CC4-5D6E-409C-BE32-E72D297353CC}">
              <c16:uniqueId val="{00000003-F160-4DD6-A430-74A7E5B17EBE}"/>
            </c:ext>
          </c:extLst>
        </c:ser>
        <c:ser>
          <c:idx val="4"/>
          <c:order val="4"/>
          <c:tx>
            <c:strRef>
              <c:f>'02就業率（女性）'!$K$35</c:f>
              <c:strCache>
                <c:ptCount val="1"/>
                <c:pt idx="0">
                  <c:v>55～64歳</c:v>
                </c:pt>
              </c:strCache>
            </c:strRef>
          </c:tx>
          <c:spPr>
            <a:pattFill prst="pct40">
              <a:fgClr>
                <a:srgbClr val="00B0F0"/>
              </a:fgClr>
              <a:bgClr>
                <a:schemeClr val="bg1"/>
              </a:bgClr>
            </a:pattFill>
            <a:ln>
              <a:solidFill>
                <a:srgbClr val="00B0F0"/>
              </a:solidFill>
            </a:ln>
          </c:spPr>
          <c:invertIfNegative val="0"/>
          <c:cat>
            <c:strRef>
              <c:f>'02就業率（女性）'!$L$30:$P$30</c:f>
              <c:strCache>
                <c:ptCount val="5"/>
                <c:pt idx="0">
                  <c:v>2014年</c:v>
                </c:pt>
                <c:pt idx="1">
                  <c:v>2015年</c:v>
                </c:pt>
                <c:pt idx="2">
                  <c:v>2016年</c:v>
                </c:pt>
                <c:pt idx="3">
                  <c:v>2017年</c:v>
                </c:pt>
                <c:pt idx="4">
                  <c:v>2018年</c:v>
                </c:pt>
              </c:strCache>
            </c:strRef>
          </c:cat>
          <c:val>
            <c:numRef>
              <c:f>'02就業率（女性）'!$L$35:$P$35</c:f>
              <c:numCache>
                <c:formatCode>0.00%</c:formatCode>
                <c:ptCount val="5"/>
                <c:pt idx="0">
                  <c:v>0.56480380499405469</c:v>
                </c:pt>
                <c:pt idx="1">
                  <c:v>0.58323057953144264</c:v>
                </c:pt>
                <c:pt idx="2">
                  <c:v>0.60176991150442483</c:v>
                </c:pt>
                <c:pt idx="3">
                  <c:v>0.62628865979381443</c:v>
                </c:pt>
                <c:pt idx="4">
                  <c:v>0.6484375</c:v>
                </c:pt>
              </c:numCache>
            </c:numRef>
          </c:val>
          <c:extLst>
            <c:ext xmlns:c16="http://schemas.microsoft.com/office/drawing/2014/chart" uri="{C3380CC4-5D6E-409C-BE32-E72D297353CC}">
              <c16:uniqueId val="{00000004-F160-4DD6-A430-74A7E5B17EBE}"/>
            </c:ext>
          </c:extLst>
        </c:ser>
        <c:ser>
          <c:idx val="5"/>
          <c:order val="5"/>
          <c:tx>
            <c:strRef>
              <c:f>'02就業率（女性）'!$K$36</c:f>
              <c:strCache>
                <c:ptCount val="1"/>
                <c:pt idx="0">
                  <c:v>65歳～</c:v>
                </c:pt>
              </c:strCache>
            </c:strRef>
          </c:tx>
          <c:spPr>
            <a:pattFill prst="dkVert">
              <a:fgClr>
                <a:schemeClr val="accent6">
                  <a:lumMod val="75000"/>
                </a:schemeClr>
              </a:fgClr>
              <a:bgClr>
                <a:schemeClr val="bg1"/>
              </a:bgClr>
            </a:pattFill>
            <a:ln>
              <a:solidFill>
                <a:schemeClr val="accent6">
                  <a:lumMod val="75000"/>
                </a:schemeClr>
              </a:solidFill>
            </a:ln>
          </c:spPr>
          <c:invertIfNegative val="0"/>
          <c:cat>
            <c:strRef>
              <c:f>'02就業率（女性）'!$L$30:$P$30</c:f>
              <c:strCache>
                <c:ptCount val="5"/>
                <c:pt idx="0">
                  <c:v>2014年</c:v>
                </c:pt>
                <c:pt idx="1">
                  <c:v>2015年</c:v>
                </c:pt>
                <c:pt idx="2">
                  <c:v>2016年</c:v>
                </c:pt>
                <c:pt idx="3">
                  <c:v>2017年</c:v>
                </c:pt>
                <c:pt idx="4">
                  <c:v>2018年</c:v>
                </c:pt>
              </c:strCache>
            </c:strRef>
          </c:cat>
          <c:val>
            <c:numRef>
              <c:f>'02就業率（女性）'!$L$36:$P$36</c:f>
              <c:numCache>
                <c:formatCode>0.00%</c:formatCode>
                <c:ptCount val="5"/>
                <c:pt idx="0">
                  <c:v>0.14582224587546566</c:v>
                </c:pt>
                <c:pt idx="1">
                  <c:v>0.15168831168831168</c:v>
                </c:pt>
                <c:pt idx="2">
                  <c:v>0.15859255481896992</c:v>
                </c:pt>
                <c:pt idx="3">
                  <c:v>0.16683417085427135</c:v>
                </c:pt>
                <c:pt idx="4">
                  <c:v>0.17594433399602386</c:v>
                </c:pt>
              </c:numCache>
            </c:numRef>
          </c:val>
          <c:extLst>
            <c:ext xmlns:c16="http://schemas.microsoft.com/office/drawing/2014/chart" uri="{C3380CC4-5D6E-409C-BE32-E72D297353CC}">
              <c16:uniqueId val="{00000005-F160-4DD6-A430-74A7E5B17EBE}"/>
            </c:ext>
          </c:extLst>
        </c:ser>
        <c:dLbls>
          <c:showLegendKey val="0"/>
          <c:showVal val="0"/>
          <c:showCatName val="0"/>
          <c:showSerName val="0"/>
          <c:showPercent val="0"/>
          <c:showBubbleSize val="0"/>
        </c:dLbls>
        <c:gapWidth val="75"/>
        <c:axId val="43734528"/>
        <c:axId val="43736064"/>
      </c:barChart>
      <c:lineChart>
        <c:grouping val="standard"/>
        <c:varyColors val="0"/>
        <c:ser>
          <c:idx val="6"/>
          <c:order val="6"/>
          <c:tx>
            <c:strRef>
              <c:f>'02就業率（女性）'!$K$37</c:f>
              <c:strCache>
                <c:ptCount val="1"/>
                <c:pt idx="0">
                  <c:v>総数</c:v>
                </c:pt>
              </c:strCache>
            </c:strRef>
          </c:tx>
          <c:spPr>
            <a:ln w="19050">
              <a:solidFill>
                <a:schemeClr val="tx1"/>
              </a:solidFill>
            </a:ln>
          </c:spPr>
          <c:marker>
            <c:symbol val="diamond"/>
            <c:size val="7"/>
            <c:spPr>
              <a:solidFill>
                <a:schemeClr val="tx1"/>
              </a:solidFill>
            </c:spPr>
          </c:marker>
          <c:dLbls>
            <c:spPr>
              <a:noFill/>
              <a:ln>
                <a:noFill/>
              </a:ln>
              <a:effectLst/>
            </c:spPr>
            <c:txPr>
              <a:bodyPr/>
              <a:lstStyle/>
              <a:p>
                <a:pPr>
                  <a:defRPr sz="12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'02就業率（女性）'!$L$30:$P$30</c:f>
              <c:strCache>
                <c:ptCount val="5"/>
                <c:pt idx="0">
                  <c:v>2014年</c:v>
                </c:pt>
                <c:pt idx="1">
                  <c:v>2015年</c:v>
                </c:pt>
                <c:pt idx="2">
                  <c:v>2016年</c:v>
                </c:pt>
                <c:pt idx="3">
                  <c:v>2017年</c:v>
                </c:pt>
                <c:pt idx="4">
                  <c:v>2018年</c:v>
                </c:pt>
              </c:strCache>
            </c:strRef>
          </c:cat>
          <c:val>
            <c:numRef>
              <c:f>'02就業率（女性）'!$L$37:$P$37</c:f>
              <c:numCache>
                <c:formatCode>0.00%</c:formatCode>
                <c:ptCount val="5"/>
                <c:pt idx="0">
                  <c:v>0.4772449869224063</c:v>
                </c:pt>
                <c:pt idx="1">
                  <c:v>0.48237962316817867</c:v>
                </c:pt>
                <c:pt idx="2">
                  <c:v>0.49051348999129679</c:v>
                </c:pt>
                <c:pt idx="3">
                  <c:v>0.50226401950539878</c:v>
                </c:pt>
                <c:pt idx="4">
                  <c:v>0.51551063088184035</c:v>
                </c:pt>
              </c:numCache>
            </c:numRef>
          </c:val>
          <c:smooth val="0"/>
          <c:extLst>
            <c:ext xmlns:c16="http://schemas.microsoft.com/office/drawing/2014/chart" uri="{C3380CC4-5D6E-409C-BE32-E72D297353CC}">
              <c16:uniqueId val="{00000006-F160-4DD6-A430-74A7E5B17EBE}"/>
            </c:ext>
          </c:extLst>
        </c:ser>
        <c:dLbls>
          <c:showLegendKey val="0"/>
          <c:showVal val="0"/>
          <c:showCatName val="0"/>
          <c:showSerName val="0"/>
          <c:showPercent val="0"/>
          <c:showBubbleSize val="0"/>
        </c:dLbls>
        <c:marker val="1"/>
        <c:smooth val="0"/>
        <c:axId val="43734528"/>
        <c:axId val="43736064"/>
      </c:lineChart>
      <c:catAx>
        <c:axId val="43734528"/>
        <c:scaling>
          <c:orientation val="minMax"/>
        </c:scaling>
        <c:delete val="0"/>
        <c:axPos val="b"/>
        <c:numFmt formatCode="General" sourceLinked="0"/>
        <c:majorTickMark val="none"/>
        <c:minorTickMark val="none"/>
        <c:tickLblPos val="nextTo"/>
        <c:crossAx val="43736064"/>
        <c:crosses val="autoZero"/>
        <c:auto val="1"/>
        <c:lblAlgn val="ctr"/>
        <c:lblOffset val="100"/>
        <c:noMultiLvlLbl val="0"/>
      </c:catAx>
      <c:valAx>
        <c:axId val="43736064"/>
        <c:scaling>
          <c:orientation val="minMax"/>
          <c:max val="1"/>
          <c:min val="0.1"/>
        </c:scaling>
        <c:delete val="0"/>
        <c:axPos val="l"/>
        <c:majorGridlines/>
        <c:numFmt formatCode="0.0%" sourceLinked="0"/>
        <c:majorTickMark val="none"/>
        <c:minorTickMark val="none"/>
        <c:tickLblPos val="nextTo"/>
        <c:spPr>
          <a:ln w="9525">
            <a:noFill/>
          </a:ln>
        </c:spPr>
        <c:crossAx val="43734528"/>
        <c:crosses val="autoZero"/>
        <c:crossBetween val="between"/>
        <c:majorUnit val="0.1"/>
      </c:valAx>
    </c:plotArea>
    <c:legend>
      <c:legendPos val="b"/>
      <c:overlay val="0"/>
      <c:txPr>
        <a:bodyPr/>
        <a:lstStyle/>
        <a:p>
          <a:pPr>
            <a:defRPr sz="800"/>
          </a:pPr>
          <a:endParaRPr lang="ja-JP"/>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44833744894315"/>
          <c:y val="0.10960556844547564"/>
          <c:w val="0.81199055739334358"/>
          <c:h val="0.74476910803782936"/>
        </c:manualLayout>
      </c:layout>
      <c:barChart>
        <c:barDir val="bar"/>
        <c:grouping val="percentStacked"/>
        <c:varyColors val="0"/>
        <c:ser>
          <c:idx val="0"/>
          <c:order val="0"/>
          <c:tx>
            <c:strRef>
              <c:f>'10要介護要因'!$A$8</c:f>
              <c:strCache>
                <c:ptCount val="1"/>
                <c:pt idx="0">
                  <c:v>総数</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'10要介護要因'!$B$6:$K$7</c:f>
              <c:strCache>
                <c:ptCount val="7"/>
                <c:pt idx="0">
                  <c:v>要支援１</c:v>
                </c:pt>
                <c:pt idx="1">
                  <c:v>要支援２</c:v>
                </c:pt>
                <c:pt idx="2">
                  <c:v>要介護１</c:v>
                </c:pt>
                <c:pt idx="3">
                  <c:v>要介護２</c:v>
                </c:pt>
                <c:pt idx="4">
                  <c:v>要介護３</c:v>
                </c:pt>
                <c:pt idx="5">
                  <c:v>要介護４</c:v>
                </c:pt>
                <c:pt idx="6">
                  <c:v>要介護５</c:v>
                </c:pt>
              </c:strCache>
            </c:strRef>
          </c:cat>
          <c:val>
            <c:numRef>
              <c:f>'10要介護要因'!$B$8:$K$8</c:f>
            </c:numRef>
          </c:val>
          <c:extLst>
            <c:ext xmlns:c16="http://schemas.microsoft.com/office/drawing/2014/chart" uri="{C3380CC4-5D6E-409C-BE32-E72D297353CC}">
              <c16:uniqueId val="{00000000-7D2E-412E-AACF-9769080C374D}"/>
            </c:ext>
          </c:extLst>
        </c:ser>
        <c:ser>
          <c:idx val="2"/>
          <c:order val="1"/>
          <c:tx>
            <c:strRef>
              <c:f>'10要介護要因'!$A$10</c:f>
              <c:strCache>
                <c:ptCount val="1"/>
                <c:pt idx="0">
                  <c:v> 脳血管疾患（脳卒中）</c:v>
                </c:pt>
              </c:strCache>
            </c:strRef>
          </c:tx>
          <c:spPr>
            <a:solidFill>
              <a:srgbClr val="FFFF00"/>
            </a:solidFill>
            <a:ln>
              <a:solidFill>
                <a:schemeClr val="tx1"/>
              </a:solid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'10要介護要因'!$B$6:$K$7</c:f>
              <c:strCache>
                <c:ptCount val="7"/>
                <c:pt idx="0">
                  <c:v>要支援１</c:v>
                </c:pt>
                <c:pt idx="1">
                  <c:v>要支援２</c:v>
                </c:pt>
                <c:pt idx="2">
                  <c:v>要介護１</c:v>
                </c:pt>
                <c:pt idx="3">
                  <c:v>要介護２</c:v>
                </c:pt>
                <c:pt idx="4">
                  <c:v>要介護３</c:v>
                </c:pt>
                <c:pt idx="5">
                  <c:v>要介護４</c:v>
                </c:pt>
                <c:pt idx="6">
                  <c:v>要介護５</c:v>
                </c:pt>
              </c:strCache>
            </c:strRef>
          </c:cat>
          <c:val>
            <c:numRef>
              <c:f>'10要介護要因'!$B$10:$K$10</c:f>
              <c:numCache>
                <c:formatCode>0.0\ ;;"-"\ </c:formatCode>
                <c:ptCount val="7"/>
                <c:pt idx="0">
                  <c:v>11.5</c:v>
                </c:pt>
                <c:pt idx="1">
                  <c:v>14.6</c:v>
                </c:pt>
                <c:pt idx="2">
                  <c:v>11.9</c:v>
                </c:pt>
                <c:pt idx="3">
                  <c:v>17.899999999999999</c:v>
                </c:pt>
                <c:pt idx="4">
                  <c:v>19.8</c:v>
                </c:pt>
                <c:pt idx="5">
                  <c:v>23.1</c:v>
                </c:pt>
                <c:pt idx="6">
                  <c:v>30.8</c:v>
                </c:pt>
              </c:numCache>
            </c:numRef>
          </c:val>
          <c:extLst>
            <c:ext xmlns:c16="http://schemas.microsoft.com/office/drawing/2014/chart" uri="{C3380CC4-5D6E-409C-BE32-E72D297353CC}">
              <c16:uniqueId val="{00000001-7D2E-412E-AACF-9769080C374D}"/>
            </c:ext>
          </c:extLst>
        </c:ser>
        <c:ser>
          <c:idx val="1"/>
          <c:order val="2"/>
          <c:tx>
            <c:strRef>
              <c:f>'10要介護要因'!$A$9</c:f>
              <c:strCache>
                <c:ptCount val="1"/>
                <c:pt idx="0">
                  <c:v> 認知症</c:v>
                </c:pt>
              </c:strCache>
            </c:strRef>
          </c:tx>
          <c:spPr>
            <a:solidFill>
              <a:schemeClr val="accent4"/>
            </a:solidFill>
            <a:ln>
              <a:solidFill>
                <a:schemeClr val="tx1"/>
              </a:solid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'10要介護要因'!$B$6:$K$7</c:f>
              <c:strCache>
                <c:ptCount val="7"/>
                <c:pt idx="0">
                  <c:v>要支援１</c:v>
                </c:pt>
                <c:pt idx="1">
                  <c:v>要支援２</c:v>
                </c:pt>
                <c:pt idx="2">
                  <c:v>要介護１</c:v>
                </c:pt>
                <c:pt idx="3">
                  <c:v>要介護２</c:v>
                </c:pt>
                <c:pt idx="4">
                  <c:v>要介護３</c:v>
                </c:pt>
                <c:pt idx="5">
                  <c:v>要介護４</c:v>
                </c:pt>
                <c:pt idx="6">
                  <c:v>要介護５</c:v>
                </c:pt>
              </c:strCache>
            </c:strRef>
          </c:cat>
          <c:val>
            <c:numRef>
              <c:f>'10要介護要因'!$B$9:$K$9</c:f>
              <c:numCache>
                <c:formatCode>0.0\ ;;"-"\ </c:formatCode>
                <c:ptCount val="7"/>
                <c:pt idx="0">
                  <c:v>5.6</c:v>
                </c:pt>
                <c:pt idx="1">
                  <c:v>3.8</c:v>
                </c:pt>
                <c:pt idx="2">
                  <c:v>24.8</c:v>
                </c:pt>
                <c:pt idx="3">
                  <c:v>22.8</c:v>
                </c:pt>
                <c:pt idx="4">
                  <c:v>30.3</c:v>
                </c:pt>
                <c:pt idx="5">
                  <c:v>25.4</c:v>
                </c:pt>
                <c:pt idx="6">
                  <c:v>20.399999999999999</c:v>
                </c:pt>
              </c:numCache>
            </c:numRef>
          </c:val>
          <c:extLst>
            <c:ext xmlns:c16="http://schemas.microsoft.com/office/drawing/2014/chart" uri="{C3380CC4-5D6E-409C-BE32-E72D297353CC}">
              <c16:uniqueId val="{00000002-7D2E-412E-AACF-9769080C374D}"/>
            </c:ext>
          </c:extLst>
        </c:ser>
        <c:ser>
          <c:idx val="6"/>
          <c:order val="6"/>
          <c:tx>
            <c:strRef>
              <c:f>'10要介護要因'!$A$14</c:f>
              <c:strCache>
                <c:ptCount val="1"/>
                <c:pt idx="0">
                  <c:v>関節疾患・骨折・転倒・高齢による衰弱</c:v>
                </c:pt>
              </c:strCache>
            </c:strRef>
          </c:tx>
          <c:spPr>
            <a:solidFill>
              <a:srgbClr val="92D050"/>
            </a:solidFill>
            <a:ln>
              <a:solidFill>
                <a:schemeClr val="tx1"/>
              </a:solid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'10要介護要因'!$B$6:$K$7</c:f>
              <c:strCache>
                <c:ptCount val="7"/>
                <c:pt idx="0">
                  <c:v>要支援１</c:v>
                </c:pt>
                <c:pt idx="1">
                  <c:v>要支援２</c:v>
                </c:pt>
                <c:pt idx="2">
                  <c:v>要介護１</c:v>
                </c:pt>
                <c:pt idx="3">
                  <c:v>要介護２</c:v>
                </c:pt>
                <c:pt idx="4">
                  <c:v>要介護３</c:v>
                </c:pt>
                <c:pt idx="5">
                  <c:v>要介護４</c:v>
                </c:pt>
                <c:pt idx="6">
                  <c:v>要介護５</c:v>
                </c:pt>
              </c:strCache>
            </c:strRef>
          </c:cat>
          <c:val>
            <c:numRef>
              <c:f>'10要介護要因'!$B$14:$K$14</c:f>
              <c:numCache>
                <c:formatCode>0.0\ ;;"-"\ </c:formatCode>
                <c:ptCount val="7"/>
                <c:pt idx="0">
                  <c:v>49.8</c:v>
                </c:pt>
                <c:pt idx="1">
                  <c:v>47.3</c:v>
                </c:pt>
                <c:pt idx="2">
                  <c:v>35.799999999999997</c:v>
                </c:pt>
                <c:pt idx="3">
                  <c:v>31.200000000000003</c:v>
                </c:pt>
                <c:pt idx="4">
                  <c:v>28.1</c:v>
                </c:pt>
                <c:pt idx="5">
                  <c:v>25.1</c:v>
                </c:pt>
                <c:pt idx="6">
                  <c:v>18</c:v>
                </c:pt>
              </c:numCache>
            </c:numRef>
          </c:val>
          <c:extLst>
            <c:ext xmlns:c16="http://schemas.microsoft.com/office/drawing/2014/chart" uri="{C3380CC4-5D6E-409C-BE32-E72D297353CC}">
              <c16:uniqueId val="{00000003-7D2E-412E-AACF-9769080C374D}"/>
            </c:ext>
          </c:extLst>
        </c:ser>
        <c:ser>
          <c:idx val="17"/>
          <c:order val="17"/>
          <c:tx>
            <c:strRef>
              <c:f>'10要介護要因'!$A$25</c:f>
              <c:strCache>
                <c:ptCount val="1"/>
                <c:pt idx="0">
                  <c:v>その他</c:v>
                </c:pt>
              </c:strCache>
            </c:strRef>
          </c:tx>
          <c:spPr>
            <a:solidFill>
              <a:schemeClr val="accent1"/>
            </a:solidFill>
            <a:ln>
              <a:solidFill>
                <a:schemeClr val="tx1"/>
              </a:solidFill>
            </a:ln>
            <a:effectLst/>
          </c:spPr>
          <c:invertIfNegative val="0"/>
          <c:dLbls>
            <c:numFmt formatCode="0.0&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'10要介護要因'!$B$6:$K$7</c:f>
              <c:strCache>
                <c:ptCount val="7"/>
                <c:pt idx="0">
                  <c:v>要支援１</c:v>
                </c:pt>
                <c:pt idx="1">
                  <c:v>要支援２</c:v>
                </c:pt>
                <c:pt idx="2">
                  <c:v>要介護１</c:v>
                </c:pt>
                <c:pt idx="3">
                  <c:v>要介護２</c:v>
                </c:pt>
                <c:pt idx="4">
                  <c:v>要介護３</c:v>
                </c:pt>
                <c:pt idx="5">
                  <c:v>要介護４</c:v>
                </c:pt>
                <c:pt idx="6">
                  <c:v>要介護５</c:v>
                </c:pt>
              </c:strCache>
            </c:strRef>
          </c:cat>
          <c:val>
            <c:numRef>
              <c:f>'10要介護要因'!$B$25:$K$25</c:f>
              <c:numCache>
                <c:formatCode>0.0\ ;;"-"\ </c:formatCode>
                <c:ptCount val="7"/>
                <c:pt idx="0">
                  <c:v>33</c:v>
                </c:pt>
                <c:pt idx="1">
                  <c:v>34.200000000000003</c:v>
                </c:pt>
                <c:pt idx="2">
                  <c:v>27.700000000000003</c:v>
                </c:pt>
                <c:pt idx="3">
                  <c:v>28.1</c:v>
                </c:pt>
                <c:pt idx="4">
                  <c:v>21.900000000000002</c:v>
                </c:pt>
                <c:pt idx="5">
                  <c:v>26.4</c:v>
                </c:pt>
                <c:pt idx="6">
                  <c:v>30.9</c:v>
                </c:pt>
              </c:numCache>
            </c:numRef>
          </c:val>
          <c:extLst>
            <c:ext xmlns:c16="http://schemas.microsoft.com/office/drawing/2014/chart" uri="{C3380CC4-5D6E-409C-BE32-E72D297353CC}">
              <c16:uniqueId val="{00000004-7D2E-412E-AACF-9769080C374D}"/>
            </c:ext>
          </c:extLst>
        </c:ser>
        <c:dLbls>
          <c:showLegendKey val="0"/>
          <c:showVal val="1"/>
          <c:showCatName val="0"/>
          <c:showSerName val="0"/>
          <c:showPercent val="0"/>
          <c:showBubbleSize val="0"/>
        </c:dLbls>
        <c:gapWidth val="150"/>
        <c:overlap val="100"/>
        <c:axId val="2087527424"/>
        <c:axId val="2087515360"/>
        <c:extLst>
          <c:ext xmlns:c15="http://schemas.microsoft.com/office/drawing/2012/chart" uri="{02D57815-91ED-43cb-92C2-25804820EDAC}">
            <c15:filteredBarSeries>
              <c15:ser>
                <c:idx val="3"/>
                <c:order val="3"/>
                <c:tx>
                  <c:strRef>
                    <c:extLst>
                      <c:ext uri="{02D57815-91ED-43cb-92C2-25804820EDAC}">
                        <c15:formulaRef>
                          <c15:sqref>'10要介護要因'!$A$11</c15:sqref>
                        </c15:formulaRef>
                      </c:ext>
                    </c:extLst>
                    <c:strCache>
                      <c:ptCount val="1"/>
                      <c:pt idx="0">
                        <c:v> 高齢による衰弱</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c:ext uri="{02D57815-91ED-43cb-92C2-25804820EDAC}">
                        <c15:formulaRef>
                          <c15:sqref>'10要介護要因'!$B$11:$K$11</c15:sqref>
                        </c15:formulaRef>
                      </c:ext>
                    </c:extLst>
                    <c:numCache>
                      <c:formatCode>0.0\ ;;"-"\ </c:formatCode>
                      <c:ptCount val="7"/>
                      <c:pt idx="0">
                        <c:v>18.399999999999999</c:v>
                      </c:pt>
                      <c:pt idx="1">
                        <c:v>14.2</c:v>
                      </c:pt>
                      <c:pt idx="2">
                        <c:v>13.6</c:v>
                      </c:pt>
                      <c:pt idx="3">
                        <c:v>13.3</c:v>
                      </c:pt>
                      <c:pt idx="4">
                        <c:v>12.8</c:v>
                      </c:pt>
                      <c:pt idx="5">
                        <c:v>9.1</c:v>
                      </c:pt>
                      <c:pt idx="6">
                        <c:v>6.7</c:v>
                      </c:pt>
                    </c:numCache>
                  </c:numRef>
                </c:val>
                <c:extLst>
                  <c:ext xmlns:c16="http://schemas.microsoft.com/office/drawing/2014/chart" uri="{C3380CC4-5D6E-409C-BE32-E72D297353CC}">
                    <c16:uniqueId val="{00000005-7D2E-412E-AACF-9769080C374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'10要介護要因'!$A$12</c15:sqref>
                        </c15:formulaRef>
                      </c:ext>
                    </c:extLst>
                    <c:strCache>
                      <c:ptCount val="1"/>
                      <c:pt idx="0">
                        <c:v> 骨折・転倒</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'10要介護要因'!$B$12:$K$12</c15:sqref>
                        </c15:formulaRef>
                      </c:ext>
                    </c:extLst>
                    <c:numCache>
                      <c:formatCode>0.0\ ;;"-"\ </c:formatCode>
                      <c:ptCount val="7"/>
                      <c:pt idx="0">
                        <c:v>11.4</c:v>
                      </c:pt>
                      <c:pt idx="1">
                        <c:v>18.399999999999999</c:v>
                      </c:pt>
                      <c:pt idx="2">
                        <c:v>11.5</c:v>
                      </c:pt>
                      <c:pt idx="3">
                        <c:v>10.9</c:v>
                      </c:pt>
                      <c:pt idx="4">
                        <c:v>8.9</c:v>
                      </c:pt>
                      <c:pt idx="5">
                        <c:v>12</c:v>
                      </c:pt>
                      <c:pt idx="6">
                        <c:v>10.199999999999999</c:v>
                      </c:pt>
                    </c:numCache>
                  </c:numRef>
                </c:val>
                <c:extLst xmlns:c15="http://schemas.microsoft.com/office/drawing/2012/chart">
                  <c:ext xmlns:c16="http://schemas.microsoft.com/office/drawing/2014/chart" uri="{C3380CC4-5D6E-409C-BE32-E72D297353CC}">
                    <c16:uniqueId val="{00000006-7D2E-412E-AACF-9769080C374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'10要介護要因'!$A$13</c15:sqref>
                        </c15:formulaRef>
                      </c:ext>
                    </c:extLst>
                    <c:strCache>
                      <c:ptCount val="1"/>
                      <c:pt idx="0">
                        <c:v> 関節疾患</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'10要介護要因'!$B$13:$K$13</c15:sqref>
                        </c15:formulaRef>
                      </c:ext>
                    </c:extLst>
                    <c:numCache>
                      <c:formatCode>0.0\ ;;"-"\ </c:formatCode>
                      <c:ptCount val="7"/>
                      <c:pt idx="0">
                        <c:v>20</c:v>
                      </c:pt>
                      <c:pt idx="1">
                        <c:v>14.7</c:v>
                      </c:pt>
                      <c:pt idx="2">
                        <c:v>10.7</c:v>
                      </c:pt>
                      <c:pt idx="3">
                        <c:v>7</c:v>
                      </c:pt>
                      <c:pt idx="4">
                        <c:v>6.4</c:v>
                      </c:pt>
                      <c:pt idx="5">
                        <c:v>4</c:v>
                      </c:pt>
                      <c:pt idx="6">
                        <c:v>1.1000000000000001</c:v>
                      </c:pt>
                    </c:numCache>
                  </c:numRef>
                </c:val>
                <c:extLst xmlns:c15="http://schemas.microsoft.com/office/drawing/2012/chart">
                  <c:ext xmlns:c16="http://schemas.microsoft.com/office/drawing/2014/chart" uri="{C3380CC4-5D6E-409C-BE32-E72D297353CC}">
                    <c16:uniqueId val="{00000007-7D2E-412E-AACF-9769080C374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'10要介護要因'!$A$15</c15:sqref>
                        </c15:formulaRef>
                      </c:ext>
                    </c:extLst>
                    <c:strCache>
                      <c:ptCount val="1"/>
                      <c:pt idx="0">
                        <c:v> 心疾患（心臓病）</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'10要介護要因'!$B$15:$K$15</c15:sqref>
                        </c15:formulaRef>
                      </c:ext>
                    </c:extLst>
                    <c:numCache>
                      <c:formatCode>0.0\ ;;"-"\ </c:formatCode>
                      <c:ptCount val="7"/>
                      <c:pt idx="0">
                        <c:v>5.8</c:v>
                      </c:pt>
                      <c:pt idx="1">
                        <c:v>7.4</c:v>
                      </c:pt>
                      <c:pt idx="2">
                        <c:v>4.3</c:v>
                      </c:pt>
                      <c:pt idx="3">
                        <c:v>4.3</c:v>
                      </c:pt>
                      <c:pt idx="4">
                        <c:v>3.3</c:v>
                      </c:pt>
                      <c:pt idx="5">
                        <c:v>4.2</c:v>
                      </c:pt>
                      <c:pt idx="6">
                        <c:v>0.9</c:v>
                      </c:pt>
                    </c:numCache>
                  </c:numRef>
                </c:val>
                <c:extLst xmlns:c15="http://schemas.microsoft.com/office/drawing/2012/chart">
                  <c:ext xmlns:c16="http://schemas.microsoft.com/office/drawing/2014/chart" uri="{C3380CC4-5D6E-409C-BE32-E72D297353CC}">
                    <c16:uniqueId val="{00000008-7D2E-412E-AACF-9769080C374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'10要介護要因'!$A$16</c15:sqref>
                        </c15:formulaRef>
                      </c:ext>
                    </c:extLst>
                    <c:strCache>
                      <c:ptCount val="1"/>
                      <c:pt idx="0">
                        <c:v> パーキンソン病</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'10要介護要因'!$B$16:$K$16</c15:sqref>
                        </c15:formulaRef>
                      </c:ext>
                    </c:extLst>
                    <c:numCache>
                      <c:formatCode>0.0\ ;;"-"\ </c:formatCode>
                      <c:ptCount val="7"/>
                      <c:pt idx="0">
                        <c:v>1.6</c:v>
                      </c:pt>
                      <c:pt idx="1">
                        <c:v>3.2</c:v>
                      </c:pt>
                      <c:pt idx="2">
                        <c:v>2.8</c:v>
                      </c:pt>
                      <c:pt idx="3">
                        <c:v>3.7</c:v>
                      </c:pt>
                      <c:pt idx="4">
                        <c:v>3.2</c:v>
                      </c:pt>
                      <c:pt idx="5">
                        <c:v>4.2</c:v>
                      </c:pt>
                      <c:pt idx="6">
                        <c:v>3.5</c:v>
                      </c:pt>
                    </c:numCache>
                  </c:numRef>
                </c:val>
                <c:extLst xmlns:c15="http://schemas.microsoft.com/office/drawing/2012/chart">
                  <c:ext xmlns:c16="http://schemas.microsoft.com/office/drawing/2014/chart" uri="{C3380CC4-5D6E-409C-BE32-E72D297353CC}">
                    <c16:uniqueId val="{00000009-7D2E-412E-AACF-9769080C374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'10要介護要因'!$A$17</c15:sqref>
                        </c15:formulaRef>
                      </c:ext>
                    </c:extLst>
                    <c:strCache>
                      <c:ptCount val="1"/>
                      <c:pt idx="0">
                        <c:v> 糖尿病</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'10要介護要因'!$B$17:$K$17</c15:sqref>
                        </c15:formulaRef>
                      </c:ext>
                    </c:extLst>
                    <c:numCache>
                      <c:formatCode>0.0\ ;;"-"\ </c:formatCode>
                      <c:ptCount val="7"/>
                      <c:pt idx="0">
                        <c:v>3</c:v>
                      </c:pt>
                      <c:pt idx="1">
                        <c:v>3.6</c:v>
                      </c:pt>
                      <c:pt idx="2">
                        <c:v>2.6</c:v>
                      </c:pt>
                      <c:pt idx="3">
                        <c:v>2.5</c:v>
                      </c:pt>
                      <c:pt idx="4">
                        <c:v>1.9</c:v>
                      </c:pt>
                      <c:pt idx="5">
                        <c:v>3.7</c:v>
                      </c:pt>
                      <c:pt idx="6">
                        <c:v>0.9</c:v>
                      </c:pt>
                    </c:numCache>
                  </c:numRef>
                </c:val>
                <c:extLst xmlns:c15="http://schemas.microsoft.com/office/drawing/2012/chart">
                  <c:ext xmlns:c16="http://schemas.microsoft.com/office/drawing/2014/chart" uri="{C3380CC4-5D6E-409C-BE32-E72D297353CC}">
                    <c16:uniqueId val="{0000000A-7D2E-412E-AACF-9769080C374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'10要介護要因'!$A$18</c15:sqref>
                        </c15:formulaRef>
                      </c:ext>
                    </c:extLst>
                    <c:strCache>
                      <c:ptCount val="1"/>
                      <c:pt idx="0">
                        <c:v> 悪性新生物（がん）</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'10要介護要因'!$B$18:$K$18</c15:sqref>
                        </c15:formulaRef>
                      </c:ext>
                    </c:extLst>
                    <c:numCache>
                      <c:formatCode>0.0\ ;;"-"\ </c:formatCode>
                      <c:ptCount val="7"/>
                      <c:pt idx="0">
                        <c:v>1.5</c:v>
                      </c:pt>
                      <c:pt idx="1">
                        <c:v>2.2999999999999998</c:v>
                      </c:pt>
                      <c:pt idx="2">
                        <c:v>3</c:v>
                      </c:pt>
                      <c:pt idx="3">
                        <c:v>2.5</c:v>
                      </c:pt>
                      <c:pt idx="4">
                        <c:v>2.1</c:v>
                      </c:pt>
                      <c:pt idx="5">
                        <c:v>1.4</c:v>
                      </c:pt>
                      <c:pt idx="6">
                        <c:v>5.5</c:v>
                      </c:pt>
                    </c:numCache>
                  </c:numRef>
                </c:val>
                <c:extLst xmlns:c15="http://schemas.microsoft.com/office/drawing/2012/chart">
                  <c:ext xmlns:c16="http://schemas.microsoft.com/office/drawing/2014/chart" uri="{C3380CC4-5D6E-409C-BE32-E72D297353CC}">
                    <c16:uniqueId val="{0000000B-7D2E-412E-AACF-9769080C374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'10要介護要因'!$A$19</c15:sqref>
                        </c15:formulaRef>
                      </c:ext>
                    </c:extLst>
                    <c:strCache>
                      <c:ptCount val="1"/>
                      <c:pt idx="0">
                        <c:v> 脊髄損傷</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'10要介護要因'!$B$19:$K$19</c15:sqref>
                        </c15:formulaRef>
                      </c:ext>
                    </c:extLst>
                    <c:numCache>
                      <c:formatCode>0.0\ ;;"-"\ </c:formatCode>
                      <c:ptCount val="7"/>
                      <c:pt idx="0">
                        <c:v>2.9</c:v>
                      </c:pt>
                      <c:pt idx="1">
                        <c:v>2.1</c:v>
                      </c:pt>
                      <c:pt idx="2">
                        <c:v>2</c:v>
                      </c:pt>
                      <c:pt idx="3">
                        <c:v>1.3</c:v>
                      </c:pt>
                      <c:pt idx="4">
                        <c:v>2.5</c:v>
                      </c:pt>
                      <c:pt idx="5">
                        <c:v>2.2999999999999998</c:v>
                      </c:pt>
                      <c:pt idx="6">
                        <c:v>4.4000000000000004</c:v>
                      </c:pt>
                    </c:numCache>
                  </c:numRef>
                </c:val>
                <c:extLst xmlns:c15="http://schemas.microsoft.com/office/drawing/2012/chart">
                  <c:ext xmlns:c16="http://schemas.microsoft.com/office/drawing/2014/chart" uri="{C3380CC4-5D6E-409C-BE32-E72D297353CC}">
                    <c16:uniqueId val="{0000000C-7D2E-412E-AACF-9769080C374D}"/>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'10要介護要因'!$A$20</c15:sqref>
                        </c15:formulaRef>
                      </c:ext>
                    </c:extLst>
                    <c:strCache>
                      <c:ptCount val="1"/>
                      <c:pt idx="0">
                        <c:v> 呼吸器疾患</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'10要介護要因'!$B$20:$K$20</c15:sqref>
                        </c15:formulaRef>
                      </c:ext>
                    </c:extLst>
                    <c:numCache>
                      <c:formatCode>0.0\ ;;"-"\ </c:formatCode>
                      <c:ptCount val="7"/>
                      <c:pt idx="0">
                        <c:v>3</c:v>
                      </c:pt>
                      <c:pt idx="1">
                        <c:v>1.3</c:v>
                      </c:pt>
                      <c:pt idx="2">
                        <c:v>2.9</c:v>
                      </c:pt>
                      <c:pt idx="3">
                        <c:v>2.6</c:v>
                      </c:pt>
                      <c:pt idx="4">
                        <c:v>1</c:v>
                      </c:pt>
                      <c:pt idx="5">
                        <c:v>1.9</c:v>
                      </c:pt>
                      <c:pt idx="6">
                        <c:v>2.2999999999999998</c:v>
                      </c:pt>
                    </c:numCache>
                  </c:numRef>
                </c:val>
                <c:extLst xmlns:c15="http://schemas.microsoft.com/office/drawing/2012/chart">
                  <c:ext xmlns:c16="http://schemas.microsoft.com/office/drawing/2014/chart" uri="{C3380CC4-5D6E-409C-BE32-E72D297353CC}">
                    <c16:uniqueId val="{0000000D-7D2E-412E-AACF-9769080C374D}"/>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'10要介護要因'!$A$21</c15:sqref>
                        </c15:formulaRef>
                      </c:ext>
                    </c:extLst>
                    <c:strCache>
                      <c:ptCount val="1"/>
                      <c:pt idx="0">
                        <c:v> 視覚・聴覚障害</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'10要介護要因'!$B$21:$K$21</c15:sqref>
                        </c15:formulaRef>
                      </c:ext>
                    </c:extLst>
                    <c:numCache>
                      <c:formatCode>0.0\ ;;"-"\ </c:formatCode>
                      <c:ptCount val="7"/>
                      <c:pt idx="0">
                        <c:v>1.7</c:v>
                      </c:pt>
                      <c:pt idx="1">
                        <c:v>2</c:v>
                      </c:pt>
                      <c:pt idx="2">
                        <c:v>1.1000000000000001</c:v>
                      </c:pt>
                      <c:pt idx="3">
                        <c:v>1.2</c:v>
                      </c:pt>
                      <c:pt idx="4">
                        <c:v>1.3</c:v>
                      </c:pt>
                      <c:pt idx="5">
                        <c:v>0.9</c:v>
                      </c:pt>
                      <c:pt idx="6" formatCode="0.0\ ;;&quot;-&quot;\ \ ">
                        <c:v>0</c:v>
                      </c:pt>
                    </c:numCache>
                  </c:numRef>
                </c:val>
                <c:extLst xmlns:c15="http://schemas.microsoft.com/office/drawing/2012/chart">
                  <c:ext xmlns:c16="http://schemas.microsoft.com/office/drawing/2014/chart" uri="{C3380CC4-5D6E-409C-BE32-E72D297353CC}">
                    <c16:uniqueId val="{0000000E-7D2E-412E-AACF-9769080C374D}"/>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'10要介護要因'!$A$22</c15:sqref>
                        </c15:formulaRef>
                      </c:ext>
                    </c:extLst>
                    <c:strCache>
                      <c:ptCount val="1"/>
                      <c:pt idx="0">
                        <c:v> その他（小項目）</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'10要介護要因'!$B$22:$K$22</c15:sqref>
                        </c15:formulaRef>
                      </c:ext>
                    </c:extLst>
                    <c:numCache>
                      <c:formatCode>0.0\ ;;"-"\ </c:formatCode>
                      <c:ptCount val="7"/>
                      <c:pt idx="0">
                        <c:v>9.1</c:v>
                      </c:pt>
                      <c:pt idx="1">
                        <c:v>9.3000000000000007</c:v>
                      </c:pt>
                      <c:pt idx="2">
                        <c:v>7.3</c:v>
                      </c:pt>
                      <c:pt idx="3">
                        <c:v>8.1999999999999993</c:v>
                      </c:pt>
                      <c:pt idx="4">
                        <c:v>5.4</c:v>
                      </c:pt>
                      <c:pt idx="5">
                        <c:v>7</c:v>
                      </c:pt>
                      <c:pt idx="6">
                        <c:v>12.3</c:v>
                      </c:pt>
                    </c:numCache>
                  </c:numRef>
                </c:val>
                <c:extLst xmlns:c15="http://schemas.microsoft.com/office/drawing/2012/chart">
                  <c:ext xmlns:c16="http://schemas.microsoft.com/office/drawing/2014/chart" uri="{C3380CC4-5D6E-409C-BE32-E72D297353CC}">
                    <c16:uniqueId val="{0000000F-7D2E-412E-AACF-9769080C374D}"/>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'10要介護要因'!$A$23</c15:sqref>
                        </c15:formulaRef>
                      </c:ext>
                    </c:extLst>
                    <c:strCache>
                      <c:ptCount val="1"/>
                      <c:pt idx="0">
                        <c:v> わからない</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'10要介護要因'!$B$23:$K$23</c15:sqref>
                        </c15:formulaRef>
                      </c:ext>
                    </c:extLst>
                    <c:numCache>
                      <c:formatCode>0.0\ ;;"-"\ </c:formatCode>
                      <c:ptCount val="7"/>
                      <c:pt idx="0">
                        <c:v>1.1000000000000001</c:v>
                      </c:pt>
                      <c:pt idx="1">
                        <c:v>1.6</c:v>
                      </c:pt>
                      <c:pt idx="2">
                        <c:v>1.1000000000000001</c:v>
                      </c:pt>
                      <c:pt idx="3">
                        <c:v>0.6</c:v>
                      </c:pt>
                      <c:pt idx="4">
                        <c:v>0.9</c:v>
                      </c:pt>
                      <c:pt idx="5">
                        <c:v>0.2</c:v>
                      </c:pt>
                      <c:pt idx="6">
                        <c:v>0.9</c:v>
                      </c:pt>
                    </c:numCache>
                  </c:numRef>
                </c:val>
                <c:extLst xmlns:c15="http://schemas.microsoft.com/office/drawing/2012/chart">
                  <c:ext xmlns:c16="http://schemas.microsoft.com/office/drawing/2014/chart" uri="{C3380CC4-5D6E-409C-BE32-E72D297353CC}">
                    <c16:uniqueId val="{00000010-7D2E-412E-AACF-9769080C374D}"/>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'10要介護要因'!$A$24</c15:sqref>
                        </c15:formulaRef>
                      </c:ext>
                    </c:extLst>
                    <c:strCache>
                      <c:ptCount val="1"/>
                      <c:pt idx="0">
                        <c:v> 不詳</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'10要介護要因'!$B$6:$K$7</c15:sqref>
                        </c15:formulaRef>
                      </c:ext>
                    </c:extLst>
                    <c:strCache>
                      <c:ptCount val="7"/>
                      <c:pt idx="0">
                        <c:v>要支援１</c:v>
                      </c:pt>
                      <c:pt idx="1">
                        <c:v>要支援２</c:v>
                      </c:pt>
                      <c:pt idx="2">
                        <c:v>要介護１</c:v>
                      </c:pt>
                      <c:pt idx="3">
                        <c:v>要介護２</c:v>
                      </c:pt>
                      <c:pt idx="4">
                        <c:v>要介護３</c:v>
                      </c:pt>
                      <c:pt idx="5">
                        <c:v>要介護４</c:v>
                      </c:pt>
                      <c:pt idx="6">
                        <c:v>要介護５</c:v>
                      </c:pt>
                    </c:strCache>
                  </c:strRef>
                </c:cat>
                <c:val>
                  <c:numRef>
                    <c:extLst xmlns:c15="http://schemas.microsoft.com/office/drawing/2012/chart">
                      <c:ext xmlns:c15="http://schemas.microsoft.com/office/drawing/2012/chart" uri="{02D57815-91ED-43cb-92C2-25804820EDAC}">
                        <c15:formulaRef>
                          <c15:sqref>'10要介護要因'!$B$24:$K$24</c15:sqref>
                        </c15:formulaRef>
                      </c:ext>
                    </c:extLst>
                    <c:numCache>
                      <c:formatCode>0.0\ ;;"-"\ </c:formatCode>
                      <c:ptCount val="7"/>
                      <c:pt idx="0">
                        <c:v>3.3</c:v>
                      </c:pt>
                      <c:pt idx="1">
                        <c:v>1.4</c:v>
                      </c:pt>
                      <c:pt idx="2">
                        <c:v>0.6</c:v>
                      </c:pt>
                      <c:pt idx="3">
                        <c:v>1.2</c:v>
                      </c:pt>
                      <c:pt idx="4">
                        <c:v>0.3</c:v>
                      </c:pt>
                      <c:pt idx="5">
                        <c:v>0.6</c:v>
                      </c:pt>
                      <c:pt idx="6">
                        <c:v>0.2</c:v>
                      </c:pt>
                    </c:numCache>
                  </c:numRef>
                </c:val>
                <c:extLst xmlns:c15="http://schemas.microsoft.com/office/drawing/2012/chart">
                  <c:ext xmlns:c16="http://schemas.microsoft.com/office/drawing/2014/chart" uri="{C3380CC4-5D6E-409C-BE32-E72D297353CC}">
                    <c16:uniqueId val="{00000011-7D2E-412E-AACF-9769080C374D}"/>
                  </c:ext>
                </c:extLst>
              </c15:ser>
            </c15:filteredBarSeries>
          </c:ext>
        </c:extLst>
      </c:barChart>
      <c:catAx>
        <c:axId val="2087527424"/>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crossAx val="2087515360"/>
        <c:crosses val="autoZero"/>
        <c:auto val="1"/>
        <c:lblAlgn val="ctr"/>
        <c:lblOffset val="100"/>
        <c:noMultiLvlLbl val="0"/>
      </c:catAx>
      <c:valAx>
        <c:axId val="208751536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87527424"/>
        <c:crosses val="autoZero"/>
        <c:crossBetween val="between"/>
      </c:valAx>
      <c:spPr>
        <a:noFill/>
        <a:ln>
          <a:noFill/>
        </a:ln>
        <a:effectLst/>
      </c:spPr>
    </c:plotArea>
    <c:legend>
      <c:legendPos val="b"/>
      <c:layout>
        <c:manualLayout>
          <c:xMode val="edge"/>
          <c:yMode val="edge"/>
          <c:x val="4.9999951050313428E-2"/>
          <c:y val="0.89956588195447507"/>
          <c:w val="0.89999990210062686"/>
          <c:h val="5.006595453222254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635A9212-E3C4-47E2-AB76-9957C017F5F7}" type="datetimeFigureOut">
              <a:rPr kumimoji="1" lang="ja-JP" altLang="en-US" smtClean="0"/>
              <a:t>2019/9/19</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8F76EF5F-7DBF-4A40-9C45-EC83E7153B76}" type="slidenum">
              <a:rPr kumimoji="1" lang="ja-JP" altLang="en-US" smtClean="0"/>
              <a:t>‹#›</a:t>
            </a:fld>
            <a:endParaRPr kumimoji="1" lang="ja-JP" altLang="en-US"/>
          </a:p>
        </p:txBody>
      </p:sp>
    </p:spTree>
    <p:extLst>
      <p:ext uri="{BB962C8B-B14F-4D97-AF65-F5344CB8AC3E}">
        <p14:creationId xmlns:p14="http://schemas.microsoft.com/office/powerpoint/2010/main" val="2403781353"/>
      </p:ext>
    </p:extLst>
  </p:cSld>
  <p:clrMap bg1="lt1" tx1="dk1" bg2="lt2" tx2="dk2" accent1="accent1" accent2="accent2" accent3="accent3" accent4="accent4" accent5="accent5" accent6="accent6" hlink="hlink" folHlink="folHlink"/>
  <p:notesStyle>
    <a:lvl1pPr marL="0" algn="l" defTabSz="914239" rtl="0" eaLnBrk="1" latinLnBrk="0" hangingPunct="1">
      <a:defRPr kumimoji="1" sz="1200" kern="1200">
        <a:solidFill>
          <a:schemeClr val="tx1"/>
        </a:solidFill>
        <a:latin typeface="+mn-lt"/>
        <a:ea typeface="+mn-ea"/>
        <a:cs typeface="+mn-cs"/>
      </a:defRPr>
    </a:lvl1pPr>
    <a:lvl2pPr marL="457119" algn="l" defTabSz="914239" rtl="0" eaLnBrk="1" latinLnBrk="0" hangingPunct="1">
      <a:defRPr kumimoji="1" sz="1200" kern="1200">
        <a:solidFill>
          <a:schemeClr val="tx1"/>
        </a:solidFill>
        <a:latin typeface="+mn-lt"/>
        <a:ea typeface="+mn-ea"/>
        <a:cs typeface="+mn-cs"/>
      </a:defRPr>
    </a:lvl2pPr>
    <a:lvl3pPr marL="914239" algn="l" defTabSz="914239" rtl="0" eaLnBrk="1" latinLnBrk="0" hangingPunct="1">
      <a:defRPr kumimoji="1" sz="1200" kern="1200">
        <a:solidFill>
          <a:schemeClr val="tx1"/>
        </a:solidFill>
        <a:latin typeface="+mn-lt"/>
        <a:ea typeface="+mn-ea"/>
        <a:cs typeface="+mn-cs"/>
      </a:defRPr>
    </a:lvl3pPr>
    <a:lvl4pPr marL="1371358" algn="l" defTabSz="914239" rtl="0" eaLnBrk="1" latinLnBrk="0" hangingPunct="1">
      <a:defRPr kumimoji="1" sz="1200" kern="1200">
        <a:solidFill>
          <a:schemeClr val="tx1"/>
        </a:solidFill>
        <a:latin typeface="+mn-lt"/>
        <a:ea typeface="+mn-ea"/>
        <a:cs typeface="+mn-cs"/>
      </a:defRPr>
    </a:lvl4pPr>
    <a:lvl5pPr marL="1828477" algn="l" defTabSz="914239" rtl="0" eaLnBrk="1" latinLnBrk="0" hangingPunct="1">
      <a:defRPr kumimoji="1" sz="1200" kern="1200">
        <a:solidFill>
          <a:schemeClr val="tx1"/>
        </a:solidFill>
        <a:latin typeface="+mn-lt"/>
        <a:ea typeface="+mn-ea"/>
        <a:cs typeface="+mn-cs"/>
      </a:defRPr>
    </a:lvl5pPr>
    <a:lvl6pPr marL="2285596" algn="l" defTabSz="914239" rtl="0" eaLnBrk="1" latinLnBrk="0" hangingPunct="1">
      <a:defRPr kumimoji="1" sz="1200" kern="1200">
        <a:solidFill>
          <a:schemeClr val="tx1"/>
        </a:solidFill>
        <a:latin typeface="+mn-lt"/>
        <a:ea typeface="+mn-ea"/>
        <a:cs typeface="+mn-cs"/>
      </a:defRPr>
    </a:lvl6pPr>
    <a:lvl7pPr marL="2742716" algn="l" defTabSz="914239" rtl="0" eaLnBrk="1" latinLnBrk="0" hangingPunct="1">
      <a:defRPr kumimoji="1" sz="1200" kern="1200">
        <a:solidFill>
          <a:schemeClr val="tx1"/>
        </a:solidFill>
        <a:latin typeface="+mn-lt"/>
        <a:ea typeface="+mn-ea"/>
        <a:cs typeface="+mn-cs"/>
      </a:defRPr>
    </a:lvl7pPr>
    <a:lvl8pPr marL="3199835" algn="l" defTabSz="914239" rtl="0" eaLnBrk="1" latinLnBrk="0" hangingPunct="1">
      <a:defRPr kumimoji="1" sz="1200" kern="1200">
        <a:solidFill>
          <a:schemeClr val="tx1"/>
        </a:solidFill>
        <a:latin typeface="+mn-lt"/>
        <a:ea typeface="+mn-ea"/>
        <a:cs typeface="+mn-cs"/>
      </a:defRPr>
    </a:lvl8pPr>
    <a:lvl9pPr marL="3656954" algn="l" defTabSz="914239"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0</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9</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10</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11</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481285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2926979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2206631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16</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18</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19</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1</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24</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2</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3</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4</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5</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6</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7</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資料これ</a:t>
            </a:r>
            <a:endParaRPr kumimoji="1" lang="ja-JP" altLang="en-US" dirty="0"/>
          </a:p>
        </p:txBody>
      </p:sp>
      <p:sp>
        <p:nvSpPr>
          <p:cNvPr id="4" name="スライド番号プレースホルダー 3"/>
          <p:cNvSpPr>
            <a:spLocks noGrp="1"/>
          </p:cNvSpPr>
          <p:nvPr>
            <p:ph type="sldNum" sz="quarter" idx="10"/>
          </p:nvPr>
        </p:nvSpPr>
        <p:spPr/>
        <p:txBody>
          <a:bodyPr/>
          <a:lstStyle/>
          <a:p>
            <a:fld id="{8F76EF5F-7DBF-4A40-9C45-EC83E7153B76}" type="slidenum">
              <a:rPr kumimoji="1" lang="ja-JP" altLang="en-US" smtClean="0"/>
              <a:t>8</a:t>
            </a:fld>
            <a:endParaRPr kumimoji="1" lang="ja-JP" altLang="en-US"/>
          </a:p>
        </p:txBody>
      </p:sp>
    </p:spTree>
    <p:extLst>
      <p:ext uri="{BB962C8B-B14F-4D97-AF65-F5344CB8AC3E}">
        <p14:creationId xmlns:p14="http://schemas.microsoft.com/office/powerpoint/2010/main" val="3481285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714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7267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5833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2589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857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1325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288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001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1683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1214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BA02D77-0D7A-4C49-BEA1-A5F473FC99E6}" type="datetimeFigureOut">
              <a:rPr lang="ja-JP" altLang="en-US" smtClean="0">
                <a:solidFill>
                  <a:prstClr val="black">
                    <a:tint val="75000"/>
                  </a:prstClr>
                </a:solidFill>
              </a:rPr>
              <a:pPr/>
              <a:t>2019/9/19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19324D-2D7E-47B5-9A7C-4FDBADA9BA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3517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19" indent="0">
              <a:buNone/>
              <a:defRPr sz="1800">
                <a:solidFill>
                  <a:schemeClr val="tx1">
                    <a:tint val="75000"/>
                  </a:schemeClr>
                </a:solidFill>
              </a:defRPr>
            </a:lvl2pPr>
            <a:lvl3pPr marL="914239" indent="0">
              <a:buNone/>
              <a:defRPr sz="1600">
                <a:solidFill>
                  <a:schemeClr val="tx1">
                    <a:tint val="75000"/>
                  </a:schemeClr>
                </a:solidFill>
              </a:defRPr>
            </a:lvl3pPr>
            <a:lvl4pPr marL="1371358" indent="0">
              <a:buNone/>
              <a:defRPr sz="1400">
                <a:solidFill>
                  <a:schemeClr val="tx1">
                    <a:tint val="75000"/>
                  </a:schemeClr>
                </a:solidFill>
              </a:defRPr>
            </a:lvl4pPr>
            <a:lvl5pPr marL="1828477" indent="0">
              <a:buNone/>
              <a:defRPr sz="1400">
                <a:solidFill>
                  <a:schemeClr val="tx1">
                    <a:tint val="75000"/>
                  </a:schemeClr>
                </a:solidFill>
              </a:defRPr>
            </a:lvl5pPr>
            <a:lvl6pPr marL="2285596" indent="0">
              <a:buNone/>
              <a:defRPr sz="1400">
                <a:solidFill>
                  <a:schemeClr val="tx1">
                    <a:tint val="75000"/>
                  </a:schemeClr>
                </a:solidFill>
              </a:defRPr>
            </a:lvl6pPr>
            <a:lvl7pPr marL="2742716" indent="0">
              <a:buNone/>
              <a:defRPr sz="1400">
                <a:solidFill>
                  <a:schemeClr val="tx1">
                    <a:tint val="75000"/>
                  </a:schemeClr>
                </a:solidFill>
              </a:defRPr>
            </a:lvl7pPr>
            <a:lvl8pPr marL="3199835" indent="0">
              <a:buNone/>
              <a:defRPr sz="1400">
                <a:solidFill>
                  <a:schemeClr val="tx1">
                    <a:tint val="75000"/>
                  </a:schemeClr>
                </a:solidFill>
              </a:defRPr>
            </a:lvl8pPr>
            <a:lvl9pPr marL="3656954"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2019/9/19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9"/>
            <a:ext cx="8229600" cy="1143000"/>
          </a:xfrm>
          <a:prstGeom prst="rect">
            <a:avLst/>
          </a:prstGeom>
        </p:spPr>
        <p:txBody>
          <a:bodyPr vert="horz" lIns="91424" tIns="45712" rIns="91424" bIns="45712"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24" tIns="45712" rIns="91424" bIns="45712"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1"/>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fld id="{E90ED720-0104-4369-84BC-D37694168613}" type="datetimeFigureOut">
              <a:rPr kumimoji="1" lang="ja-JP" altLang="en-US" smtClean="0"/>
              <a:t>2019/9/19</a:t>
            </a:fld>
            <a:endParaRPr kumimoji="1" lang="ja-JP" altLang="en-US"/>
          </a:p>
        </p:txBody>
      </p:sp>
      <p:sp>
        <p:nvSpPr>
          <p:cNvPr id="5" name="フッター プレースホルダ 4"/>
          <p:cNvSpPr>
            <a:spLocks noGrp="1"/>
          </p:cNvSpPr>
          <p:nvPr>
            <p:ph type="ftr" sz="quarter" idx="3"/>
          </p:nvPr>
        </p:nvSpPr>
        <p:spPr>
          <a:xfrm>
            <a:off x="3124201" y="6356351"/>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1"/>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39" rtl="0" eaLnBrk="1" latinLnBrk="0" hangingPunct="1">
        <a:spcBef>
          <a:spcPct val="0"/>
        </a:spcBef>
        <a:buNone/>
        <a:defRPr kumimoji="1" sz="4400" kern="1200">
          <a:solidFill>
            <a:schemeClr val="tx1"/>
          </a:solidFill>
          <a:latin typeface="+mj-lt"/>
          <a:ea typeface="+mj-ea"/>
          <a:cs typeface="+mj-cs"/>
        </a:defRPr>
      </a:lvl1pPr>
    </p:titleStyle>
    <p:bodyStyle>
      <a:lvl1pPr marL="342839" indent="-342839" algn="l" defTabSz="914239"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19" indent="-285700" algn="l" defTabSz="914239"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98" indent="-228560" algn="l" defTabSz="914239"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18" indent="-228560" algn="l" defTabSz="914239"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37" indent="-228560" algn="l" defTabSz="91423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39" rtl="0" eaLnBrk="1" latinLnBrk="0" hangingPunct="1">
        <a:defRPr kumimoji="1" sz="1800" kern="1200">
          <a:solidFill>
            <a:schemeClr val="tx1"/>
          </a:solidFill>
          <a:latin typeface="+mn-lt"/>
          <a:ea typeface="+mn-ea"/>
          <a:cs typeface="+mn-cs"/>
        </a:defRPr>
      </a:lvl1pPr>
      <a:lvl2pPr marL="457119" algn="l" defTabSz="914239" rtl="0" eaLnBrk="1" latinLnBrk="0" hangingPunct="1">
        <a:defRPr kumimoji="1" sz="1800" kern="1200">
          <a:solidFill>
            <a:schemeClr val="tx1"/>
          </a:solidFill>
          <a:latin typeface="+mn-lt"/>
          <a:ea typeface="+mn-ea"/>
          <a:cs typeface="+mn-cs"/>
        </a:defRPr>
      </a:lvl2pPr>
      <a:lvl3pPr marL="914239" algn="l" defTabSz="914239" rtl="0" eaLnBrk="1" latinLnBrk="0" hangingPunct="1">
        <a:defRPr kumimoji="1" sz="1800" kern="1200">
          <a:solidFill>
            <a:schemeClr val="tx1"/>
          </a:solidFill>
          <a:latin typeface="+mn-lt"/>
          <a:ea typeface="+mn-ea"/>
          <a:cs typeface="+mn-cs"/>
        </a:defRPr>
      </a:lvl3pPr>
      <a:lvl4pPr marL="1371358" algn="l" defTabSz="914239" rtl="0" eaLnBrk="1" latinLnBrk="0" hangingPunct="1">
        <a:defRPr kumimoji="1" sz="1800" kern="1200">
          <a:solidFill>
            <a:schemeClr val="tx1"/>
          </a:solidFill>
          <a:latin typeface="+mn-lt"/>
          <a:ea typeface="+mn-ea"/>
          <a:cs typeface="+mn-cs"/>
        </a:defRPr>
      </a:lvl4pPr>
      <a:lvl5pPr marL="1828477" algn="l" defTabSz="914239" rtl="0" eaLnBrk="1" latinLnBrk="0" hangingPunct="1">
        <a:defRPr kumimoji="1" sz="1800" kern="1200">
          <a:solidFill>
            <a:schemeClr val="tx1"/>
          </a:solidFill>
          <a:latin typeface="+mn-lt"/>
          <a:ea typeface="+mn-ea"/>
          <a:cs typeface="+mn-cs"/>
        </a:defRPr>
      </a:lvl5pPr>
      <a:lvl6pPr marL="2285596" algn="l" defTabSz="914239" rtl="0" eaLnBrk="1" latinLnBrk="0" hangingPunct="1">
        <a:defRPr kumimoji="1" sz="1800" kern="1200">
          <a:solidFill>
            <a:schemeClr val="tx1"/>
          </a:solidFill>
          <a:latin typeface="+mn-lt"/>
          <a:ea typeface="+mn-ea"/>
          <a:cs typeface="+mn-cs"/>
        </a:defRPr>
      </a:lvl6pPr>
      <a:lvl7pPr marL="2742716" algn="l" defTabSz="914239" rtl="0" eaLnBrk="1" latinLnBrk="0" hangingPunct="1">
        <a:defRPr kumimoji="1" sz="1800" kern="1200">
          <a:solidFill>
            <a:schemeClr val="tx1"/>
          </a:solidFill>
          <a:latin typeface="+mn-lt"/>
          <a:ea typeface="+mn-ea"/>
          <a:cs typeface="+mn-cs"/>
        </a:defRPr>
      </a:lvl7pPr>
      <a:lvl8pPr marL="3199835" algn="l" defTabSz="914239" rtl="0" eaLnBrk="1" latinLnBrk="0" hangingPunct="1">
        <a:defRPr kumimoji="1" sz="1800" kern="1200">
          <a:solidFill>
            <a:schemeClr val="tx1"/>
          </a:solidFill>
          <a:latin typeface="+mn-lt"/>
          <a:ea typeface="+mn-ea"/>
          <a:cs typeface="+mn-cs"/>
        </a:defRPr>
      </a:lvl8pPr>
      <a:lvl9pPr marL="3656954" algn="l" defTabSz="914239"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A02D77-0D7A-4C49-BEA1-A5F473FC99E6}" type="datetimeFigureOut">
              <a:rPr lang="ja-JP" altLang="en-US" smtClean="0">
                <a:solidFill>
                  <a:prstClr val="black">
                    <a:tint val="75000"/>
                  </a:prstClr>
                </a:solidFill>
              </a:rPr>
              <a:pPr defTabSz="914400"/>
              <a:t>2019/9/19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919324D-2D7E-47B5-9A7C-4FDBADA9BA59}" type="slidenum">
              <a:rPr lang="ja-JP" altLang="en-US" smtClean="0">
                <a:solidFill>
                  <a:prstClr val="black">
                    <a:tint val="75000"/>
                  </a:prstClr>
                </a:solidFill>
              </a:rPr>
              <a:pPr defTabSz="914400"/>
              <a:t>‹#›</a:t>
            </a:fld>
            <a:endParaRPr lang="ja-JP" altLang="en-US">
              <a:solidFill>
                <a:prstClr val="black">
                  <a:tint val="75000"/>
                </a:prstClr>
              </a:solidFill>
            </a:endParaRPr>
          </a:p>
        </p:txBody>
      </p:sp>
    </p:spTree>
    <p:extLst>
      <p:ext uri="{BB962C8B-B14F-4D97-AF65-F5344CB8AC3E}">
        <p14:creationId xmlns:p14="http://schemas.microsoft.com/office/powerpoint/2010/main" val="137838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具体的目標の進捗管理に係る参考指標＜目次＞</a:t>
            </a:r>
            <a:endParaRPr lang="ja-JP" altLang="en-US" sz="3200" b="1" dirty="0">
              <a:solidFill>
                <a:schemeClr val="bg1"/>
              </a:solidFill>
              <a:latin typeface="+mj-ea"/>
              <a:cs typeface="Meiryo UI" panose="020B0604030504040204" pitchFamily="50" charset="-128"/>
            </a:endParaRPr>
          </a:p>
        </p:txBody>
      </p:sp>
      <p:sp>
        <p:nvSpPr>
          <p:cNvPr id="37" name="タイトル 1"/>
          <p:cNvSpPr txBox="1">
            <a:spLocks/>
          </p:cNvSpPr>
          <p:nvPr/>
        </p:nvSpPr>
        <p:spPr>
          <a:xfrm>
            <a:off x="7524328" y="112061"/>
            <a:ext cx="1440161" cy="396279"/>
          </a:xfrm>
          <a:prstGeom prst="rect">
            <a:avLst/>
          </a:prstGeom>
          <a:solidFill>
            <a:schemeClr val="bg1"/>
          </a:solidFill>
          <a:ln>
            <a:solidFill>
              <a:srgbClr val="3366FF"/>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latin typeface="+mj-ea"/>
                <a:cs typeface="Meiryo UI" panose="020B0604030504040204" pitchFamily="50" charset="-128"/>
              </a:rPr>
              <a:t>参考</a:t>
            </a:r>
            <a:r>
              <a:rPr lang="ja-JP" altLang="en-US" sz="2000" b="1" dirty="0" smtClean="0">
                <a:latin typeface="+mj-ea"/>
                <a:cs typeface="Meiryo UI" panose="020B0604030504040204" pitchFamily="50" charset="-128"/>
              </a:rPr>
              <a:t>資料１</a:t>
            </a:r>
            <a:endParaRPr lang="ja-JP" altLang="en-US" sz="3200" b="1" dirty="0">
              <a:latin typeface="+mj-ea"/>
              <a:cs typeface="Meiryo UI" panose="020B0604030504040204" pitchFamily="50" charset="-128"/>
            </a:endParaRPr>
          </a:p>
        </p:txBody>
      </p:sp>
      <p:sp>
        <p:nvSpPr>
          <p:cNvPr id="38" name="テキスト ボックス 37"/>
          <p:cNvSpPr txBox="1"/>
          <p:nvPr/>
        </p:nvSpPr>
        <p:spPr>
          <a:xfrm>
            <a:off x="107505" y="703730"/>
            <a:ext cx="6624736" cy="338538"/>
          </a:xfrm>
          <a:prstGeom prst="rect">
            <a:avLst/>
          </a:prstGeom>
          <a:noFill/>
        </p:spPr>
        <p:txBody>
          <a:bodyPr wrap="square" lIns="91424" tIns="45712" rIns="91424" bIns="45712" rtlCol="0">
            <a:spAutoFit/>
          </a:bodyPr>
          <a:lstStyle/>
          <a:p>
            <a:r>
              <a:rPr lang="ja-JP" altLang="en-US" sz="1600" b="1" dirty="0"/>
              <a:t>方向性</a:t>
            </a:r>
            <a:r>
              <a:rPr lang="en-US" altLang="ja-JP" sz="1600" b="1" dirty="0"/>
              <a:t>Ⅰ</a:t>
            </a:r>
            <a:r>
              <a:rPr lang="ja-JP" altLang="en-US" sz="1600" b="1" dirty="0"/>
              <a:t>）若者が活躍でき、子育て安心の都市「大阪」の実現</a:t>
            </a:r>
          </a:p>
        </p:txBody>
      </p:sp>
      <p:sp>
        <p:nvSpPr>
          <p:cNvPr id="39" name="テキスト ボックス 38"/>
          <p:cNvSpPr txBox="1"/>
          <p:nvPr/>
        </p:nvSpPr>
        <p:spPr>
          <a:xfrm>
            <a:off x="372318" y="963886"/>
            <a:ext cx="8784976" cy="1569644"/>
          </a:xfrm>
          <a:prstGeom prst="rect">
            <a:avLst/>
          </a:prstGeom>
          <a:noFill/>
          <a:ln>
            <a:noFill/>
          </a:ln>
        </p:spPr>
        <p:txBody>
          <a:bodyPr wrap="square" lIns="91424" tIns="45712" rIns="91424" bIns="45712" rtlCol="0">
            <a:spAutoFit/>
          </a:bodyPr>
          <a:lstStyle/>
          <a:p>
            <a:r>
              <a:rPr lang="ja-JP" altLang="en-US" sz="1600" dirty="0"/>
              <a:t>（</a:t>
            </a:r>
            <a:r>
              <a:rPr lang="en-US" altLang="ja-JP" sz="1600" dirty="0"/>
              <a:t>01</a:t>
            </a:r>
            <a:r>
              <a:rPr lang="ja-JP" altLang="en-US" sz="1600" dirty="0"/>
              <a:t>頁） </a:t>
            </a:r>
            <a:r>
              <a:rPr lang="ja-JP" altLang="en-US" sz="1600" dirty="0" smtClean="0"/>
              <a:t>男女</a:t>
            </a:r>
            <a:r>
              <a:rPr lang="ja-JP" altLang="en-US" sz="1600" dirty="0"/>
              <a:t>別</a:t>
            </a:r>
            <a:r>
              <a:rPr lang="ja-JP" altLang="en-US" sz="1600" dirty="0" smtClean="0"/>
              <a:t>就業率（</a:t>
            </a:r>
            <a:r>
              <a:rPr lang="en-US" altLang="ja-JP" sz="1600" dirty="0" smtClean="0"/>
              <a:t>15</a:t>
            </a:r>
            <a:r>
              <a:rPr lang="ja-JP" altLang="en-US" sz="1600" dirty="0" smtClean="0"/>
              <a:t>～</a:t>
            </a:r>
            <a:r>
              <a:rPr lang="en-US" altLang="ja-JP" sz="1600" dirty="0" smtClean="0"/>
              <a:t>34</a:t>
            </a:r>
            <a:r>
              <a:rPr lang="ja-JP" altLang="en-US" sz="1600" dirty="0" smtClean="0"/>
              <a:t>歳）</a:t>
            </a:r>
            <a:endParaRPr lang="en-US" altLang="ja-JP" sz="1600" dirty="0"/>
          </a:p>
          <a:p>
            <a:r>
              <a:rPr lang="ja-JP" altLang="en-US" sz="1600" dirty="0"/>
              <a:t>（</a:t>
            </a:r>
            <a:r>
              <a:rPr lang="en-US" altLang="ja-JP" sz="1600" dirty="0"/>
              <a:t>02</a:t>
            </a:r>
            <a:r>
              <a:rPr lang="ja-JP" altLang="en-US" sz="1600" dirty="0"/>
              <a:t>頁） </a:t>
            </a:r>
            <a:r>
              <a:rPr lang="ja-JP" altLang="en-US" sz="1600" dirty="0" smtClean="0"/>
              <a:t>女性の就業率（</a:t>
            </a:r>
            <a:r>
              <a:rPr lang="en-US" altLang="ja-JP" sz="1600" dirty="0" smtClean="0"/>
              <a:t>15</a:t>
            </a:r>
            <a:r>
              <a:rPr lang="ja-JP" altLang="en-US" sz="1600" dirty="0" smtClean="0"/>
              <a:t>歳～）</a:t>
            </a:r>
            <a:endParaRPr lang="en-US" altLang="ja-JP" sz="1600" dirty="0"/>
          </a:p>
          <a:p>
            <a:r>
              <a:rPr lang="ja-JP" altLang="en-US" sz="1600" dirty="0"/>
              <a:t>（</a:t>
            </a:r>
            <a:r>
              <a:rPr lang="en-US" altLang="ja-JP" sz="1600" dirty="0"/>
              <a:t>03</a:t>
            </a:r>
            <a:r>
              <a:rPr lang="ja-JP" altLang="en-US" sz="1600" dirty="0"/>
              <a:t>頁</a:t>
            </a:r>
            <a:r>
              <a:rPr lang="ja-JP" altLang="en-US" sz="1600" dirty="0" smtClean="0"/>
              <a:t>） 女性</a:t>
            </a:r>
            <a:r>
              <a:rPr lang="ja-JP" altLang="en-US" sz="1600" dirty="0"/>
              <a:t>の有業率・潜在有業率</a:t>
            </a:r>
            <a:endParaRPr lang="en-US" altLang="ja-JP" sz="1600" dirty="0"/>
          </a:p>
          <a:p>
            <a:r>
              <a:rPr lang="ja-JP" altLang="en-US" sz="1600" dirty="0"/>
              <a:t>（</a:t>
            </a:r>
            <a:r>
              <a:rPr lang="en-US" altLang="ja-JP" sz="1600" dirty="0"/>
              <a:t>04</a:t>
            </a:r>
            <a:r>
              <a:rPr lang="ja-JP" altLang="en-US" sz="1600" dirty="0"/>
              <a:t>頁</a:t>
            </a:r>
            <a:r>
              <a:rPr lang="ja-JP" altLang="en-US" sz="1600" dirty="0" smtClean="0"/>
              <a:t>） 出生数・合計特殊出生率</a:t>
            </a:r>
            <a:endParaRPr lang="en-US" altLang="ja-JP" sz="1600" dirty="0"/>
          </a:p>
          <a:p>
            <a:r>
              <a:rPr lang="ja-JP" altLang="en-US" sz="1600" dirty="0"/>
              <a:t>（</a:t>
            </a:r>
            <a:r>
              <a:rPr lang="en-US" altLang="ja-JP" sz="1600" dirty="0"/>
              <a:t>05</a:t>
            </a:r>
            <a:r>
              <a:rPr lang="ja-JP" altLang="en-US" sz="1600" dirty="0"/>
              <a:t>頁） </a:t>
            </a:r>
            <a:r>
              <a:rPr lang="ja-JP" altLang="en-US" sz="1600" dirty="0" smtClean="0"/>
              <a:t>初婚年齢・第一子</a:t>
            </a:r>
            <a:r>
              <a:rPr lang="ja-JP" altLang="en-US" sz="1600" dirty="0"/>
              <a:t>出生年齢</a:t>
            </a:r>
            <a:endParaRPr lang="en-US" altLang="ja-JP" sz="1600" dirty="0"/>
          </a:p>
          <a:p>
            <a:r>
              <a:rPr lang="ja-JP" altLang="en-US" sz="1600" dirty="0"/>
              <a:t>（</a:t>
            </a:r>
            <a:r>
              <a:rPr lang="en-US" altLang="ja-JP" sz="1600" dirty="0"/>
              <a:t>06</a:t>
            </a:r>
            <a:r>
              <a:rPr lang="ja-JP" altLang="en-US" sz="1600" dirty="0"/>
              <a:t>頁） 学力調査の詳細</a:t>
            </a:r>
            <a:r>
              <a:rPr lang="ja-JP" altLang="en-US" sz="1600" dirty="0" smtClean="0"/>
              <a:t>結果 </a:t>
            </a:r>
            <a:endParaRPr lang="en-US" altLang="ja-JP" sz="1600" dirty="0"/>
          </a:p>
        </p:txBody>
      </p:sp>
      <p:sp>
        <p:nvSpPr>
          <p:cNvPr id="40" name="テキスト ボックス 39"/>
          <p:cNvSpPr txBox="1"/>
          <p:nvPr/>
        </p:nvSpPr>
        <p:spPr>
          <a:xfrm>
            <a:off x="107505" y="2564904"/>
            <a:ext cx="6624736" cy="338538"/>
          </a:xfrm>
          <a:prstGeom prst="rect">
            <a:avLst/>
          </a:prstGeom>
          <a:noFill/>
        </p:spPr>
        <p:txBody>
          <a:bodyPr wrap="square" lIns="91424" tIns="45712" rIns="91424" bIns="45712" rtlCol="0">
            <a:spAutoFit/>
          </a:bodyPr>
          <a:lstStyle/>
          <a:p>
            <a:r>
              <a:rPr lang="ja-JP" altLang="en-US" sz="1600" b="1" dirty="0"/>
              <a:t>方向性</a:t>
            </a:r>
            <a:r>
              <a:rPr lang="en-US" altLang="ja-JP" sz="1600" b="1" dirty="0"/>
              <a:t>Ⅱ</a:t>
            </a:r>
            <a:r>
              <a:rPr lang="ja-JP" altLang="en-US" sz="1600" b="1" dirty="0"/>
              <a:t>）人口減少・超高齢社会でも持続可能な地域づくり</a:t>
            </a:r>
          </a:p>
        </p:txBody>
      </p:sp>
      <p:sp>
        <p:nvSpPr>
          <p:cNvPr id="42" name="テキスト ボックス 41"/>
          <p:cNvSpPr txBox="1"/>
          <p:nvPr/>
        </p:nvSpPr>
        <p:spPr>
          <a:xfrm>
            <a:off x="372318" y="2826801"/>
            <a:ext cx="8784976" cy="1815866"/>
          </a:xfrm>
          <a:prstGeom prst="rect">
            <a:avLst/>
          </a:prstGeom>
          <a:noFill/>
          <a:ln>
            <a:noFill/>
          </a:ln>
        </p:spPr>
        <p:txBody>
          <a:bodyPr wrap="square" lIns="91424" tIns="45712" rIns="91424" bIns="45712" rtlCol="0">
            <a:spAutoFit/>
          </a:bodyPr>
          <a:lstStyle/>
          <a:p>
            <a:r>
              <a:rPr lang="ja-JP" altLang="en-US" sz="1600" dirty="0"/>
              <a:t>（</a:t>
            </a:r>
            <a:r>
              <a:rPr lang="en-US" altLang="ja-JP" sz="1600" dirty="0" smtClean="0"/>
              <a:t>07</a:t>
            </a:r>
            <a:r>
              <a:rPr lang="ja-JP" altLang="en-US" sz="1600" dirty="0" smtClean="0"/>
              <a:t>頁</a:t>
            </a:r>
            <a:r>
              <a:rPr lang="ja-JP" altLang="en-US" sz="1600" dirty="0"/>
              <a:t>） 平均寿命・健康寿命</a:t>
            </a:r>
            <a:endParaRPr lang="en-US" altLang="ja-JP" sz="1600" dirty="0"/>
          </a:p>
          <a:p>
            <a:r>
              <a:rPr lang="ja-JP" altLang="en-US" sz="1600" dirty="0" smtClean="0"/>
              <a:t>（</a:t>
            </a:r>
            <a:r>
              <a:rPr lang="en-US" altLang="ja-JP" sz="1600" dirty="0" smtClean="0"/>
              <a:t>08</a:t>
            </a:r>
            <a:r>
              <a:rPr lang="ja-JP" altLang="en-US" sz="1600" dirty="0" smtClean="0"/>
              <a:t>頁</a:t>
            </a:r>
            <a:r>
              <a:rPr lang="ja-JP" altLang="en-US" sz="1600" dirty="0"/>
              <a:t>） 死因別死亡確率等</a:t>
            </a:r>
            <a:endParaRPr lang="en-US" altLang="ja-JP" sz="1600" dirty="0"/>
          </a:p>
          <a:p>
            <a:r>
              <a:rPr lang="ja-JP" altLang="en-US" sz="1600" dirty="0" smtClean="0"/>
              <a:t>（</a:t>
            </a:r>
            <a:r>
              <a:rPr lang="en-US" altLang="ja-JP" sz="1600" dirty="0" smtClean="0"/>
              <a:t>09</a:t>
            </a:r>
            <a:r>
              <a:rPr lang="ja-JP" altLang="en-US" sz="1600" dirty="0" smtClean="0"/>
              <a:t>頁</a:t>
            </a:r>
            <a:r>
              <a:rPr lang="ja-JP" altLang="en-US" sz="1600" dirty="0"/>
              <a:t>） がん検診受診率</a:t>
            </a:r>
            <a:endParaRPr lang="en-US" altLang="ja-JP" sz="1600" dirty="0"/>
          </a:p>
          <a:p>
            <a:r>
              <a:rPr lang="ja-JP" altLang="en-US" sz="1600" dirty="0"/>
              <a:t>（</a:t>
            </a:r>
            <a:r>
              <a:rPr lang="en-US" altLang="ja-JP" sz="1600" dirty="0" smtClean="0"/>
              <a:t>10</a:t>
            </a:r>
            <a:r>
              <a:rPr lang="ja-JP" altLang="en-US" sz="1600" dirty="0" smtClean="0"/>
              <a:t>頁</a:t>
            </a:r>
            <a:r>
              <a:rPr lang="ja-JP" altLang="en-US" sz="1600" dirty="0"/>
              <a:t>） </a:t>
            </a:r>
            <a:r>
              <a:rPr lang="ja-JP" altLang="en-US" sz="1600" dirty="0" smtClean="0"/>
              <a:t>要介護</a:t>
            </a:r>
            <a:r>
              <a:rPr lang="ja-JP" altLang="en-US" sz="1600" dirty="0"/>
              <a:t>認定率</a:t>
            </a:r>
            <a:endParaRPr lang="en-US" altLang="ja-JP" sz="1600" dirty="0"/>
          </a:p>
          <a:p>
            <a:r>
              <a:rPr lang="ja-JP" altLang="en-US" sz="1600" dirty="0"/>
              <a:t>（</a:t>
            </a:r>
            <a:r>
              <a:rPr lang="en-US" altLang="ja-JP" sz="1600" dirty="0" smtClean="0"/>
              <a:t>11</a:t>
            </a:r>
            <a:r>
              <a:rPr lang="ja-JP" altLang="en-US" sz="1600" dirty="0" smtClean="0"/>
              <a:t>頁</a:t>
            </a:r>
            <a:r>
              <a:rPr lang="ja-JP" altLang="en-US" sz="1600" dirty="0"/>
              <a:t>） 障がい者の雇用率等</a:t>
            </a:r>
            <a:endParaRPr lang="en-US" altLang="ja-JP" sz="1600" dirty="0"/>
          </a:p>
          <a:p>
            <a:r>
              <a:rPr lang="ja-JP" altLang="en-US" sz="1600" dirty="0"/>
              <a:t>（</a:t>
            </a:r>
            <a:r>
              <a:rPr lang="en-US" altLang="ja-JP" sz="1600" dirty="0" smtClean="0"/>
              <a:t>12</a:t>
            </a:r>
            <a:r>
              <a:rPr lang="ja-JP" altLang="en-US" sz="1600" dirty="0" smtClean="0"/>
              <a:t>頁） 地震による被害縮小するための取組み</a:t>
            </a:r>
            <a:endParaRPr lang="ja-JP" altLang="en-US" sz="1600" dirty="0"/>
          </a:p>
          <a:p>
            <a:r>
              <a:rPr lang="ja-JP" altLang="en-US" sz="1600" dirty="0"/>
              <a:t>（</a:t>
            </a:r>
            <a:r>
              <a:rPr lang="en-US" altLang="ja-JP" sz="1600" dirty="0" smtClean="0"/>
              <a:t>13</a:t>
            </a:r>
            <a:r>
              <a:rPr lang="ja-JP" altLang="en-US" sz="1600" dirty="0" smtClean="0"/>
              <a:t>頁） 密集市街地対策の検証と今後の取組み</a:t>
            </a:r>
            <a:endParaRPr lang="en-US" altLang="ja-JP" sz="1600" dirty="0"/>
          </a:p>
        </p:txBody>
      </p:sp>
      <p:sp>
        <p:nvSpPr>
          <p:cNvPr id="43" name="テキスト ボックス 42"/>
          <p:cNvSpPr txBox="1"/>
          <p:nvPr/>
        </p:nvSpPr>
        <p:spPr>
          <a:xfrm>
            <a:off x="179512" y="4736774"/>
            <a:ext cx="6624736" cy="338538"/>
          </a:xfrm>
          <a:prstGeom prst="rect">
            <a:avLst/>
          </a:prstGeom>
          <a:noFill/>
        </p:spPr>
        <p:txBody>
          <a:bodyPr wrap="square" lIns="91424" tIns="45712" rIns="91424" bIns="45712" rtlCol="0">
            <a:spAutoFit/>
          </a:bodyPr>
          <a:lstStyle/>
          <a:p>
            <a:r>
              <a:rPr lang="ja-JP" altLang="en-US" sz="1600" b="1" dirty="0"/>
              <a:t>方向性</a:t>
            </a:r>
            <a:r>
              <a:rPr lang="en-US" altLang="ja-JP" sz="1600" b="1" dirty="0"/>
              <a:t>Ⅲ</a:t>
            </a:r>
            <a:r>
              <a:rPr lang="ja-JP" altLang="en-US" sz="1600" b="1" dirty="0"/>
              <a:t>）東西二極の一極としての社会経済構造の構築</a:t>
            </a:r>
          </a:p>
        </p:txBody>
      </p:sp>
      <p:sp>
        <p:nvSpPr>
          <p:cNvPr id="44" name="テキスト ボックス 43"/>
          <p:cNvSpPr txBox="1"/>
          <p:nvPr/>
        </p:nvSpPr>
        <p:spPr>
          <a:xfrm>
            <a:off x="395537" y="5027708"/>
            <a:ext cx="8784976" cy="1569644"/>
          </a:xfrm>
          <a:prstGeom prst="rect">
            <a:avLst/>
          </a:prstGeom>
          <a:noFill/>
          <a:ln>
            <a:noFill/>
          </a:ln>
        </p:spPr>
        <p:txBody>
          <a:bodyPr wrap="square" lIns="91424" tIns="45712" rIns="91424" bIns="45712" rtlCol="0">
            <a:spAutoFit/>
          </a:bodyPr>
          <a:lstStyle/>
          <a:p>
            <a:r>
              <a:rPr lang="ja-JP" altLang="en-US" sz="1600" dirty="0"/>
              <a:t>（</a:t>
            </a:r>
            <a:r>
              <a:rPr lang="en-US" altLang="ja-JP" sz="1600" dirty="0" smtClean="0"/>
              <a:t>16</a:t>
            </a:r>
            <a:r>
              <a:rPr lang="ja-JP" altLang="en-US" sz="1600" dirty="0" smtClean="0"/>
              <a:t>頁</a:t>
            </a:r>
            <a:r>
              <a:rPr lang="ja-JP" altLang="en-US" sz="1600" dirty="0"/>
              <a:t>） 経済成長率</a:t>
            </a:r>
            <a:endParaRPr lang="en-US" altLang="ja-JP" sz="1600" dirty="0"/>
          </a:p>
          <a:p>
            <a:r>
              <a:rPr lang="ja-JP" altLang="en-US" sz="1600" dirty="0"/>
              <a:t>（</a:t>
            </a:r>
            <a:r>
              <a:rPr lang="en-US" altLang="ja-JP" sz="1600" dirty="0" smtClean="0"/>
              <a:t>17</a:t>
            </a:r>
            <a:r>
              <a:rPr lang="ja-JP" altLang="en-US" sz="1600" dirty="0" smtClean="0"/>
              <a:t>頁</a:t>
            </a:r>
            <a:r>
              <a:rPr lang="ja-JP" altLang="en-US" sz="1600" dirty="0"/>
              <a:t>） 大阪の開業数・廃業数</a:t>
            </a:r>
            <a:endParaRPr lang="en-US" altLang="ja-JP" sz="1600" dirty="0"/>
          </a:p>
          <a:p>
            <a:r>
              <a:rPr lang="ja-JP" altLang="en-US" sz="1600" dirty="0"/>
              <a:t>（</a:t>
            </a:r>
            <a:r>
              <a:rPr lang="en-US" altLang="ja-JP" sz="1600" dirty="0" smtClean="0"/>
              <a:t>18</a:t>
            </a:r>
            <a:r>
              <a:rPr lang="ja-JP" altLang="en-US" sz="1600" dirty="0" smtClean="0"/>
              <a:t>頁</a:t>
            </a:r>
            <a:r>
              <a:rPr lang="ja-JP" altLang="en-US" sz="1600" dirty="0"/>
              <a:t>） 来</a:t>
            </a:r>
            <a:r>
              <a:rPr lang="ja-JP" altLang="en-US" sz="1600" dirty="0" smtClean="0"/>
              <a:t>阪外国人数</a:t>
            </a:r>
            <a:endParaRPr lang="en-US" altLang="ja-JP" sz="1600" dirty="0"/>
          </a:p>
          <a:p>
            <a:r>
              <a:rPr lang="ja-JP" altLang="en-US" sz="1600" dirty="0" smtClean="0"/>
              <a:t>（</a:t>
            </a:r>
            <a:r>
              <a:rPr lang="en-US" altLang="ja-JP" sz="1600" dirty="0" smtClean="0"/>
              <a:t>19</a:t>
            </a:r>
            <a:r>
              <a:rPr lang="ja-JP" altLang="en-US" sz="1600" dirty="0" smtClean="0"/>
              <a:t>頁</a:t>
            </a:r>
            <a:r>
              <a:rPr lang="ja-JP" altLang="en-US" sz="1600" dirty="0"/>
              <a:t>） 訪日外国人消費の波及効果</a:t>
            </a:r>
            <a:endParaRPr lang="en-US" altLang="ja-JP" sz="1600" dirty="0"/>
          </a:p>
          <a:p>
            <a:r>
              <a:rPr lang="ja-JP" altLang="en-US" sz="1600" dirty="0"/>
              <a:t>（</a:t>
            </a:r>
            <a:r>
              <a:rPr lang="en-US" altLang="ja-JP" sz="1600" dirty="0" smtClean="0"/>
              <a:t>20</a:t>
            </a:r>
            <a:r>
              <a:rPr lang="ja-JP" altLang="en-US" sz="1600" dirty="0" smtClean="0"/>
              <a:t>頁</a:t>
            </a:r>
            <a:r>
              <a:rPr lang="ja-JP" altLang="en-US" sz="1600" dirty="0"/>
              <a:t>） 住民基本</a:t>
            </a:r>
            <a:r>
              <a:rPr lang="ja-JP" altLang="en-US" sz="1600" dirty="0" smtClean="0"/>
              <a:t>台帳人口移動</a:t>
            </a:r>
            <a:r>
              <a:rPr lang="ja-JP" altLang="en-US" sz="1600" dirty="0"/>
              <a:t>報告による転出入状況</a:t>
            </a:r>
            <a:endParaRPr lang="en-US" altLang="ja-JP" sz="1600" dirty="0"/>
          </a:p>
          <a:p>
            <a:r>
              <a:rPr lang="ja-JP" altLang="en-US" sz="1600" dirty="0"/>
              <a:t>（</a:t>
            </a:r>
            <a:r>
              <a:rPr lang="en-US" altLang="ja-JP" sz="1600" dirty="0" smtClean="0"/>
              <a:t>24</a:t>
            </a:r>
            <a:r>
              <a:rPr lang="ja-JP" altLang="en-US" sz="1600" dirty="0" smtClean="0"/>
              <a:t>頁</a:t>
            </a:r>
            <a:r>
              <a:rPr lang="ja-JP" altLang="en-US" sz="1600" dirty="0"/>
              <a:t>） 大阪府から東京圏への転出理由</a:t>
            </a:r>
            <a:endParaRPr lang="en-US" altLang="ja-JP" sz="1600" dirty="0"/>
          </a:p>
        </p:txBody>
      </p:sp>
      <p:sp>
        <p:nvSpPr>
          <p:cNvPr id="10" name="タイトル 1"/>
          <p:cNvSpPr txBox="1">
            <a:spLocks/>
          </p:cNvSpPr>
          <p:nvPr/>
        </p:nvSpPr>
        <p:spPr>
          <a:xfrm>
            <a:off x="3955277" y="942670"/>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1" name="タイトル 1"/>
          <p:cNvSpPr txBox="1">
            <a:spLocks/>
          </p:cNvSpPr>
          <p:nvPr/>
        </p:nvSpPr>
        <p:spPr>
          <a:xfrm>
            <a:off x="3960905" y="1214815"/>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3" name="タイトル 1"/>
          <p:cNvSpPr txBox="1">
            <a:spLocks/>
          </p:cNvSpPr>
          <p:nvPr/>
        </p:nvSpPr>
        <p:spPr>
          <a:xfrm>
            <a:off x="3960908" y="2257337"/>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4" name="タイトル 1"/>
          <p:cNvSpPr txBox="1">
            <a:spLocks/>
          </p:cNvSpPr>
          <p:nvPr/>
        </p:nvSpPr>
        <p:spPr>
          <a:xfrm>
            <a:off x="3960907" y="1998896"/>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5" name="タイトル 1"/>
          <p:cNvSpPr txBox="1">
            <a:spLocks/>
          </p:cNvSpPr>
          <p:nvPr/>
        </p:nvSpPr>
        <p:spPr>
          <a:xfrm>
            <a:off x="3960906" y="1722703"/>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6" name="タイトル 1"/>
          <p:cNvSpPr txBox="1">
            <a:spLocks/>
          </p:cNvSpPr>
          <p:nvPr/>
        </p:nvSpPr>
        <p:spPr>
          <a:xfrm>
            <a:off x="3960908" y="3080116"/>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7" name="タイトル 1"/>
          <p:cNvSpPr txBox="1">
            <a:spLocks/>
          </p:cNvSpPr>
          <p:nvPr/>
        </p:nvSpPr>
        <p:spPr>
          <a:xfrm>
            <a:off x="3960909" y="3560363"/>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8" name="タイトル 1"/>
          <p:cNvSpPr txBox="1">
            <a:spLocks/>
          </p:cNvSpPr>
          <p:nvPr/>
        </p:nvSpPr>
        <p:spPr>
          <a:xfrm>
            <a:off x="3960910" y="5262482"/>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19" name="タイトル 1"/>
          <p:cNvSpPr txBox="1">
            <a:spLocks/>
          </p:cNvSpPr>
          <p:nvPr/>
        </p:nvSpPr>
        <p:spPr>
          <a:xfrm>
            <a:off x="3960911" y="5540071"/>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0" name="タイトル 1"/>
          <p:cNvSpPr txBox="1">
            <a:spLocks/>
          </p:cNvSpPr>
          <p:nvPr/>
        </p:nvSpPr>
        <p:spPr>
          <a:xfrm>
            <a:off x="3976333" y="5806105"/>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1" name="タイトル 1"/>
          <p:cNvSpPr txBox="1">
            <a:spLocks/>
          </p:cNvSpPr>
          <p:nvPr/>
        </p:nvSpPr>
        <p:spPr>
          <a:xfrm>
            <a:off x="5364088" y="6038971"/>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2" name="タイトル 1"/>
          <p:cNvSpPr txBox="1">
            <a:spLocks/>
          </p:cNvSpPr>
          <p:nvPr/>
        </p:nvSpPr>
        <p:spPr>
          <a:xfrm>
            <a:off x="4003432" y="6319763"/>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3" name="タイトル 1"/>
          <p:cNvSpPr txBox="1">
            <a:spLocks/>
          </p:cNvSpPr>
          <p:nvPr/>
        </p:nvSpPr>
        <p:spPr>
          <a:xfrm>
            <a:off x="3951644" y="3832228"/>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4" name="タイトル 1"/>
          <p:cNvSpPr txBox="1">
            <a:spLocks/>
          </p:cNvSpPr>
          <p:nvPr/>
        </p:nvSpPr>
        <p:spPr>
          <a:xfrm>
            <a:off x="3960629" y="5011275"/>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5" name="タイトル 1"/>
          <p:cNvSpPr txBox="1">
            <a:spLocks/>
          </p:cNvSpPr>
          <p:nvPr/>
        </p:nvSpPr>
        <p:spPr>
          <a:xfrm>
            <a:off x="4572000" y="4105813"/>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
        <p:nvSpPr>
          <p:cNvPr id="26" name="タイトル 1"/>
          <p:cNvSpPr txBox="1">
            <a:spLocks/>
          </p:cNvSpPr>
          <p:nvPr/>
        </p:nvSpPr>
        <p:spPr>
          <a:xfrm>
            <a:off x="4574272" y="4367397"/>
            <a:ext cx="552845" cy="232866"/>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b="1" dirty="0" smtClean="0">
                <a:latin typeface="+mj-ea"/>
                <a:cs typeface="Meiryo UI" panose="020B0604030504040204" pitchFamily="50" charset="-128"/>
              </a:rPr>
              <a:t>更新</a:t>
            </a:r>
            <a:endParaRPr lang="ja-JP" altLang="en-US" sz="1600" b="1" dirty="0">
              <a:latin typeface="+mj-ea"/>
              <a:cs typeface="Meiryo UI" panose="020B0604030504040204" pitchFamily="50" charset="-128"/>
            </a:endParaRPr>
          </a:p>
        </p:txBody>
      </p:sp>
    </p:spTree>
    <p:extLst>
      <p:ext uri="{BB962C8B-B14F-4D97-AF65-F5344CB8AC3E}">
        <p14:creationId xmlns:p14="http://schemas.microsoft.com/office/powerpoint/2010/main" val="124613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79512" y="775738"/>
            <a:ext cx="2952328"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がん検診受診率（男性）</a:t>
            </a:r>
            <a:endParaRPr lang="en-US" altLang="ja-JP" sz="1400" b="1" u="sng" dirty="0"/>
          </a:p>
        </p:txBody>
      </p:sp>
      <p:sp>
        <p:nvSpPr>
          <p:cNvPr id="8"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5" name="正方形/長方形 4"/>
          <p:cNvSpPr>
            <a:spLocks noChangeArrowheads="1"/>
          </p:cNvSpPr>
          <p:nvPr/>
        </p:nvSpPr>
        <p:spPr bwMode="auto">
          <a:xfrm>
            <a:off x="4572000" y="6495147"/>
            <a:ext cx="4638784"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資料：国立がん研究センターがん情報サービス「がん登録・統計」より作成</a:t>
            </a:r>
            <a:endParaRPr lang="ja-JP" altLang="en-US" sz="800" dirty="0">
              <a:latin typeface="+mj-ea"/>
              <a:ea typeface="+mj-ea"/>
            </a:endParaRPr>
          </a:p>
        </p:txBody>
      </p:sp>
      <p:sp>
        <p:nvSpPr>
          <p:cNvPr id="9" name="テキスト ボックス 8"/>
          <p:cNvSpPr txBox="1"/>
          <p:nvPr/>
        </p:nvSpPr>
        <p:spPr>
          <a:xfrm>
            <a:off x="4381178" y="789637"/>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がん検診受診率（女性）</a:t>
            </a:r>
            <a:endParaRPr lang="en-US" altLang="ja-JP" sz="1400" b="1" u="sng" dirty="0"/>
          </a:p>
        </p:txBody>
      </p:sp>
      <p:sp>
        <p:nvSpPr>
          <p:cNvPr id="16" name="正方形/長方形 15"/>
          <p:cNvSpPr>
            <a:spLocks noChangeArrowheads="1"/>
          </p:cNvSpPr>
          <p:nvPr/>
        </p:nvSpPr>
        <p:spPr bwMode="auto">
          <a:xfrm>
            <a:off x="179512" y="4437111"/>
            <a:ext cx="41296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en-US" altLang="ja-JP" sz="1000" dirty="0">
                <a:latin typeface="+mj-ea"/>
                <a:ea typeface="+mj-ea"/>
              </a:rPr>
              <a:t>※ </a:t>
            </a:r>
            <a:r>
              <a:rPr lang="ja-JP" altLang="en-US" sz="1000" dirty="0">
                <a:latin typeface="+mj-ea"/>
                <a:ea typeface="+mj-ea"/>
              </a:rPr>
              <a:t>年次は調査実施年を表記</a:t>
            </a:r>
            <a:endParaRPr lang="en-US" altLang="ja-JP" sz="1000" dirty="0">
              <a:latin typeface="+mj-ea"/>
              <a:ea typeface="+mj-ea"/>
            </a:endParaRPr>
          </a:p>
          <a:p>
            <a:pPr marL="177768" indent="-177768"/>
            <a:r>
              <a:rPr lang="en-US" altLang="ja-JP" sz="1000" dirty="0">
                <a:latin typeface="+mj-ea"/>
                <a:ea typeface="+mj-ea"/>
              </a:rPr>
              <a:t>※ </a:t>
            </a:r>
            <a:r>
              <a:rPr lang="ja-JP" altLang="en-US" sz="1000" dirty="0">
                <a:latin typeface="+mj-ea"/>
                <a:ea typeface="+mj-ea"/>
              </a:rPr>
              <a:t>受診率は、調査実施年の過去１年間の</a:t>
            </a:r>
            <a:r>
              <a:rPr lang="en-US" altLang="ja-JP" sz="1000" dirty="0">
                <a:latin typeface="+mj-ea"/>
                <a:ea typeface="+mj-ea"/>
              </a:rPr>
              <a:t>40</a:t>
            </a:r>
            <a:r>
              <a:rPr lang="ja-JP" altLang="en-US" sz="1000" dirty="0">
                <a:latin typeface="+mj-ea"/>
                <a:ea typeface="+mj-ea"/>
              </a:rPr>
              <a:t>歳以上の方の検診受診率</a:t>
            </a:r>
          </a:p>
        </p:txBody>
      </p:sp>
      <p:sp>
        <p:nvSpPr>
          <p:cNvPr id="17"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9</a:t>
            </a:fld>
            <a:endParaRPr lang="ja-JP" altLang="en-US" sz="1800" dirty="0">
              <a:solidFill>
                <a:schemeClr val="tx1"/>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1"/>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276872"/>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356991"/>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196752"/>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436" y="2276870"/>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496" y="3356990"/>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496" y="4437112"/>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7436" y="5517232"/>
            <a:ext cx="40576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921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91373" y="939648"/>
            <a:ext cx="3183318" cy="4398428"/>
          </a:xfrm>
          <a:prstGeom prst="rect">
            <a:avLst/>
          </a:prstGeom>
        </p:spPr>
      </p:pic>
      <p:graphicFrame>
        <p:nvGraphicFramePr>
          <p:cNvPr id="33" name="グラフ 32"/>
          <p:cNvGraphicFramePr>
            <a:graphicFrameLocks/>
          </p:cNvGraphicFramePr>
          <p:nvPr>
            <p:extLst>
              <p:ext uri="{D42A27DB-BD31-4B8C-83A1-F6EECF244321}">
                <p14:modId xmlns:p14="http://schemas.microsoft.com/office/powerpoint/2010/main" val="1424969917"/>
              </p:ext>
            </p:extLst>
          </p:nvPr>
        </p:nvGraphicFramePr>
        <p:xfrm>
          <a:off x="3603568" y="1087009"/>
          <a:ext cx="5107285" cy="3782151"/>
        </p:xfrm>
        <a:graphic>
          <a:graphicData uri="http://schemas.openxmlformats.org/drawingml/2006/chart">
            <c:chart xmlns:c="http://schemas.openxmlformats.org/drawingml/2006/chart" xmlns:r="http://schemas.openxmlformats.org/officeDocument/2006/relationships" r:id="rId4"/>
          </a:graphicData>
        </a:graphic>
      </p:graphicFrame>
      <p:sp>
        <p:nvSpPr>
          <p:cNvPr id="10" name="テキスト ボックス 9"/>
          <p:cNvSpPr txBox="1"/>
          <p:nvPr/>
        </p:nvSpPr>
        <p:spPr>
          <a:xfrm>
            <a:off x="179512" y="775738"/>
            <a:ext cx="6336704" cy="307760"/>
          </a:xfrm>
          <a:prstGeom prst="rect">
            <a:avLst/>
          </a:prstGeom>
          <a:noFill/>
        </p:spPr>
        <p:txBody>
          <a:bodyPr wrap="square" lIns="91424" tIns="45712" rIns="91424" bIns="45712" rtlCol="0">
            <a:spAutoFit/>
          </a:bodyPr>
          <a:lstStyle/>
          <a:p>
            <a:r>
              <a:rPr lang="ja-JP" altLang="en-US" sz="1400" b="1" dirty="0"/>
              <a:t>■</a:t>
            </a:r>
            <a:r>
              <a:rPr lang="ja-JP" altLang="en-US" sz="1400" b="1" u="sng" dirty="0"/>
              <a:t> </a:t>
            </a:r>
            <a:r>
              <a:rPr lang="ja-JP" altLang="en-US" sz="1400" b="1" u="sng" dirty="0" smtClean="0"/>
              <a:t>要介護</a:t>
            </a:r>
            <a:r>
              <a:rPr lang="ja-JP" altLang="en-US" sz="1400" b="1" u="sng" dirty="0"/>
              <a:t>認定率の全国比較（</a:t>
            </a:r>
            <a:r>
              <a:rPr lang="en-US" altLang="ja-JP" sz="1400" b="1" u="sng" dirty="0"/>
              <a:t>2014</a:t>
            </a:r>
            <a:r>
              <a:rPr lang="ja-JP" altLang="en-US" sz="1400" b="1" u="sng" dirty="0"/>
              <a:t>年）</a:t>
            </a:r>
            <a:endParaRPr lang="en-US" altLang="ja-JP" sz="1400" b="1" u="sng" dirty="0"/>
          </a:p>
        </p:txBody>
      </p:sp>
      <p:sp>
        <p:nvSpPr>
          <p:cNvPr id="8"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5" name="正方形/長方形 4"/>
          <p:cNvSpPr>
            <a:spLocks noChangeArrowheads="1"/>
          </p:cNvSpPr>
          <p:nvPr/>
        </p:nvSpPr>
        <p:spPr bwMode="auto">
          <a:xfrm>
            <a:off x="161435" y="6432386"/>
            <a:ext cx="3585308" cy="24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出典</a:t>
            </a:r>
            <a:r>
              <a:rPr lang="ja-JP" altLang="en-US" sz="1000" dirty="0" smtClean="0">
                <a:latin typeface="+mj-ea"/>
                <a:ea typeface="+mj-ea"/>
              </a:rPr>
              <a:t>等</a:t>
            </a:r>
            <a:r>
              <a:rPr lang="ja-JP" altLang="en-US" sz="1000" dirty="0">
                <a:latin typeface="+mj-ea"/>
                <a:ea typeface="+mj-ea"/>
              </a:rPr>
              <a:t>：</a:t>
            </a:r>
            <a:r>
              <a:rPr lang="ja-JP" altLang="en-US" sz="1000" dirty="0">
                <a:solidFill>
                  <a:srgbClr val="000000"/>
                </a:solidFill>
                <a:latin typeface="ＭＳ ゴシック" panose="020B0609070205080204" pitchFamily="49" charset="-128"/>
                <a:ea typeface="ＭＳ ゴシック" panose="020B0609070205080204" pitchFamily="49" charset="-128"/>
              </a:rPr>
              <a:t>厚生</a:t>
            </a:r>
            <a:r>
              <a:rPr lang="ja-JP" altLang="en-US" sz="1000" dirty="0" smtClean="0">
                <a:solidFill>
                  <a:srgbClr val="000000"/>
                </a:solidFill>
                <a:latin typeface="ＭＳ ゴシック" panose="020B0609070205080204" pitchFamily="49" charset="-128"/>
                <a:ea typeface="ＭＳ ゴシック" panose="020B0609070205080204" pitchFamily="49" charset="-128"/>
              </a:rPr>
              <a:t>労働省</a:t>
            </a:r>
            <a:r>
              <a:rPr lang="zh-TW" altLang="en-US" sz="1000" dirty="0">
                <a:solidFill>
                  <a:srgbClr val="000000"/>
                </a:solidFill>
                <a:latin typeface="ＭＳ ゴシック" panose="020B0609070205080204" pitchFamily="49" charset="-128"/>
                <a:ea typeface="ＭＳ ゴシック" panose="020B0609070205080204" pitchFamily="49" charset="-128"/>
              </a:rPr>
              <a:t>「介護保険事業状況報告</a:t>
            </a:r>
            <a:r>
              <a:rPr lang="zh-TW" altLang="en-US" sz="1000" dirty="0" smtClean="0">
                <a:solidFill>
                  <a:srgbClr val="000000"/>
                </a:solidFill>
                <a:latin typeface="ＭＳ ゴシック" panose="020B0609070205080204" pitchFamily="49" charset="-128"/>
                <a:ea typeface="ＭＳ ゴシック" panose="020B0609070205080204" pitchFamily="49" charset="-128"/>
              </a:rPr>
              <a:t>」</a:t>
            </a:r>
            <a:r>
              <a:rPr lang="ja-JP" altLang="en-US" sz="1000" dirty="0" smtClean="0">
                <a:solidFill>
                  <a:srgbClr val="000000"/>
                </a:solidFill>
                <a:latin typeface="ＭＳ ゴシック" panose="020B0609070205080204" pitchFamily="49" charset="-128"/>
                <a:ea typeface="ＭＳ ゴシック" panose="020B0609070205080204" pitchFamily="49" charset="-128"/>
              </a:rPr>
              <a:t>より作成</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p:txBody>
      </p:sp>
      <p:sp>
        <p:nvSpPr>
          <p:cNvPr id="6" name="正方形/長方形 5"/>
          <p:cNvSpPr>
            <a:spLocks noChangeArrowheads="1"/>
          </p:cNvSpPr>
          <p:nvPr/>
        </p:nvSpPr>
        <p:spPr bwMode="auto">
          <a:xfrm>
            <a:off x="5605760" y="4869160"/>
            <a:ext cx="3286720"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solidFill>
                  <a:srgbClr val="000000"/>
                </a:solidFill>
                <a:latin typeface="ＭＳ ゴシック" panose="020B0609070205080204" pitchFamily="49" charset="-128"/>
                <a:ea typeface="ＭＳ ゴシック" panose="020B0609070205080204" pitchFamily="49" charset="-128"/>
              </a:rPr>
              <a:t>出典：</a:t>
            </a:r>
            <a:r>
              <a:rPr lang="zh-TW" altLang="en-US" sz="1000" dirty="0">
                <a:solidFill>
                  <a:srgbClr val="000000"/>
                </a:solidFill>
                <a:latin typeface="ＭＳ ゴシック" panose="020B0609070205080204" pitchFamily="49" charset="-128"/>
                <a:ea typeface="ＭＳ ゴシック" panose="020B0609070205080204" pitchFamily="49" charset="-128"/>
              </a:rPr>
              <a:t>厚生労働省「平成</a:t>
            </a:r>
            <a:r>
              <a:rPr lang="en-US" altLang="zh-TW" sz="1000" dirty="0" smtClean="0">
                <a:solidFill>
                  <a:srgbClr val="000000"/>
                </a:solidFill>
                <a:latin typeface="ＭＳ ゴシック" panose="020B0609070205080204" pitchFamily="49" charset="-128"/>
                <a:ea typeface="ＭＳ ゴシック" panose="020B0609070205080204" pitchFamily="49" charset="-128"/>
              </a:rPr>
              <a:t>2</a:t>
            </a:r>
            <a:r>
              <a:rPr lang="en-US" altLang="ja-JP" sz="1000" dirty="0" smtClean="0">
                <a:solidFill>
                  <a:srgbClr val="000000"/>
                </a:solidFill>
                <a:latin typeface="ＭＳ ゴシック" panose="020B0609070205080204" pitchFamily="49" charset="-128"/>
                <a:ea typeface="ＭＳ ゴシック" panose="020B0609070205080204" pitchFamily="49" charset="-128"/>
              </a:rPr>
              <a:t>8</a:t>
            </a:r>
            <a:r>
              <a:rPr lang="zh-TW" altLang="en-US" sz="1000" dirty="0" smtClean="0">
                <a:solidFill>
                  <a:srgbClr val="000000"/>
                </a:solidFill>
                <a:latin typeface="ＭＳ ゴシック" panose="020B0609070205080204" pitchFamily="49" charset="-128"/>
                <a:ea typeface="ＭＳ ゴシック" panose="020B0609070205080204" pitchFamily="49" charset="-128"/>
              </a:rPr>
              <a:t>年</a:t>
            </a:r>
            <a:r>
              <a:rPr lang="zh-TW" altLang="en-US" sz="1000" dirty="0">
                <a:solidFill>
                  <a:srgbClr val="000000"/>
                </a:solidFill>
                <a:latin typeface="ＭＳ ゴシック" panose="020B0609070205080204" pitchFamily="49" charset="-128"/>
                <a:ea typeface="ＭＳ ゴシック" panose="020B0609070205080204" pitchFamily="49" charset="-128"/>
              </a:rPr>
              <a:t>　国民生活基礎調査」</a:t>
            </a:r>
            <a:endParaRPr lang="en-US" altLang="ja-JP" sz="1000" dirty="0">
              <a:solidFill>
                <a:srgbClr val="000000"/>
              </a:solidFill>
              <a:latin typeface="ＭＳ ゴシック" panose="020B0609070205080204" pitchFamily="49" charset="-128"/>
              <a:ea typeface="ＭＳ ゴシック" panose="020B0609070205080204" pitchFamily="49" charset="-128"/>
            </a:endParaRPr>
          </a:p>
        </p:txBody>
      </p:sp>
      <p:sp>
        <p:nvSpPr>
          <p:cNvPr id="11" name="テキスト ボックス 10"/>
          <p:cNvSpPr txBox="1"/>
          <p:nvPr/>
        </p:nvSpPr>
        <p:spPr>
          <a:xfrm>
            <a:off x="3491880" y="791874"/>
            <a:ext cx="4754748"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要介護状態となる</a:t>
            </a:r>
            <a:r>
              <a:rPr lang="ja-JP" altLang="en-US" sz="1400" b="1" u="sng" dirty="0" smtClean="0"/>
              <a:t>要因（全国）</a:t>
            </a:r>
            <a:endParaRPr lang="en-US" altLang="ja-JP" sz="1400" b="1" u="sng" dirty="0"/>
          </a:p>
        </p:txBody>
      </p:sp>
      <p:sp>
        <p:nvSpPr>
          <p:cNvPr id="12"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10</a:t>
            </a:fld>
            <a:endParaRPr lang="ja-JP" altLang="en-US" sz="1800" dirty="0">
              <a:solidFill>
                <a:schemeClr val="tx1"/>
              </a:solidFill>
            </a:endParaRPr>
          </a:p>
        </p:txBody>
      </p:sp>
      <p:sp>
        <p:nvSpPr>
          <p:cNvPr id="13" name="線吹き出し 2 12"/>
          <p:cNvSpPr/>
          <p:nvPr/>
        </p:nvSpPr>
        <p:spPr>
          <a:xfrm>
            <a:off x="5806608" y="974788"/>
            <a:ext cx="2664296" cy="383847"/>
          </a:xfrm>
          <a:prstGeom prst="callout2">
            <a:avLst>
              <a:gd name="adj1" fmla="val 56179"/>
              <a:gd name="adj2" fmla="val 2076"/>
              <a:gd name="adj3" fmla="val 59658"/>
              <a:gd name="adj4" fmla="val -14845"/>
              <a:gd name="adj5" fmla="val 166008"/>
              <a:gd name="adj6" fmla="val -1506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defTabSz="903426"/>
            <a:r>
              <a:rPr lang="ja-JP" altLang="en-US" sz="1100" dirty="0">
                <a:solidFill>
                  <a:prstClr val="black"/>
                </a:solidFill>
              </a:rPr>
              <a:t>関節疾患、骨折・転倒、高齢による衰弱</a:t>
            </a:r>
          </a:p>
        </p:txBody>
      </p:sp>
      <p:sp>
        <p:nvSpPr>
          <p:cNvPr id="14" name="角丸四角形 13"/>
          <p:cNvSpPr/>
          <p:nvPr/>
        </p:nvSpPr>
        <p:spPr>
          <a:xfrm>
            <a:off x="5101079" y="1963681"/>
            <a:ext cx="2016000" cy="2914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algn="ctr" defTabSz="903426"/>
            <a:endParaRPr lang="ja-JP" altLang="en-US">
              <a:solidFill>
                <a:prstClr val="white"/>
              </a:solidFill>
            </a:endParaRPr>
          </a:p>
        </p:txBody>
      </p:sp>
      <p:sp>
        <p:nvSpPr>
          <p:cNvPr id="15" name="角丸四角形 14"/>
          <p:cNvSpPr/>
          <p:nvPr/>
        </p:nvSpPr>
        <p:spPr>
          <a:xfrm>
            <a:off x="5075022" y="1581653"/>
            <a:ext cx="2088000" cy="2395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algn="ctr" defTabSz="903426"/>
            <a:endParaRPr lang="ja-JP" altLang="en-US">
              <a:solidFill>
                <a:prstClr val="white"/>
              </a:solidFill>
            </a:endParaRPr>
          </a:p>
        </p:txBody>
      </p:sp>
      <p:sp>
        <p:nvSpPr>
          <p:cNvPr id="16" name="角丸四角形 15"/>
          <p:cNvSpPr/>
          <p:nvPr/>
        </p:nvSpPr>
        <p:spPr>
          <a:xfrm>
            <a:off x="4314316" y="3531898"/>
            <a:ext cx="972000" cy="342896"/>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algn="ctr" defTabSz="903426"/>
            <a:endParaRPr lang="ja-JP" altLang="en-US">
              <a:solidFill>
                <a:prstClr val="white"/>
              </a:solidFill>
            </a:endParaRPr>
          </a:p>
        </p:txBody>
      </p:sp>
      <p:sp>
        <p:nvSpPr>
          <p:cNvPr id="17" name="角丸四角形 16"/>
          <p:cNvSpPr/>
          <p:nvPr/>
        </p:nvSpPr>
        <p:spPr>
          <a:xfrm>
            <a:off x="4334438" y="3934338"/>
            <a:ext cx="1296000" cy="342896"/>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algn="ctr" defTabSz="903426"/>
            <a:endParaRPr lang="ja-JP" altLang="en-US">
              <a:solidFill>
                <a:prstClr val="white"/>
              </a:solidFill>
            </a:endParaRPr>
          </a:p>
        </p:txBody>
      </p:sp>
      <p:sp>
        <p:nvSpPr>
          <p:cNvPr id="18" name="角丸四角形 17"/>
          <p:cNvSpPr/>
          <p:nvPr/>
        </p:nvSpPr>
        <p:spPr>
          <a:xfrm>
            <a:off x="5296950" y="3525322"/>
            <a:ext cx="1080000" cy="34289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algn="ctr" defTabSz="903426"/>
            <a:endParaRPr lang="ja-JP" altLang="en-US">
              <a:solidFill>
                <a:prstClr val="white"/>
              </a:solidFill>
            </a:endParaRPr>
          </a:p>
        </p:txBody>
      </p:sp>
      <p:sp>
        <p:nvSpPr>
          <p:cNvPr id="19" name="角丸四角形 18"/>
          <p:cNvSpPr/>
          <p:nvPr/>
        </p:nvSpPr>
        <p:spPr>
          <a:xfrm>
            <a:off x="5652437" y="3924489"/>
            <a:ext cx="828000" cy="34289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0348" tIns="45173" rIns="90348" bIns="45173" rtlCol="0" anchor="ctr"/>
          <a:lstStyle/>
          <a:p>
            <a:pPr algn="ctr" defTabSz="903426"/>
            <a:endParaRPr lang="ja-JP" altLang="en-US">
              <a:solidFill>
                <a:prstClr val="white"/>
              </a:solidFill>
            </a:endParaRPr>
          </a:p>
        </p:txBody>
      </p:sp>
      <p:cxnSp>
        <p:nvCxnSpPr>
          <p:cNvPr id="3" name="直線コネクタ 2"/>
          <p:cNvCxnSpPr/>
          <p:nvPr/>
        </p:nvCxnSpPr>
        <p:spPr>
          <a:xfrm>
            <a:off x="4427984" y="5094018"/>
            <a:ext cx="0" cy="157038"/>
          </a:xfrm>
          <a:prstGeom prst="line">
            <a:avLst/>
          </a:prstGeom>
          <a:ln w="38100">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flipH="1">
            <a:off x="5605760" y="4300921"/>
            <a:ext cx="143768" cy="152400"/>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pic>
        <p:nvPicPr>
          <p:cNvPr id="28" name="図 27"/>
          <p:cNvPicPr>
            <a:picLocks noChangeAspect="1"/>
          </p:cNvPicPr>
          <p:nvPr/>
        </p:nvPicPr>
        <p:blipFill>
          <a:blip r:embed="rId5"/>
          <a:stretch>
            <a:fillRect/>
          </a:stretch>
        </p:blipFill>
        <p:spPr>
          <a:xfrm>
            <a:off x="161557" y="5515732"/>
            <a:ext cx="7823860" cy="814219"/>
          </a:xfrm>
          <a:prstGeom prst="rect">
            <a:avLst/>
          </a:prstGeom>
        </p:spPr>
      </p:pic>
      <p:sp>
        <p:nvSpPr>
          <p:cNvPr id="34"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Tree>
    <p:extLst>
      <p:ext uri="{BB962C8B-B14F-4D97-AF65-F5344CB8AC3E}">
        <p14:creationId xmlns:p14="http://schemas.microsoft.com/office/powerpoint/2010/main" val="379435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79512" y="775738"/>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障がい者の雇用率・法定雇用率達成企業割合の推移</a:t>
            </a:r>
            <a:endParaRPr lang="en-US" altLang="ja-JP" sz="1400" b="1" u="sng" dirty="0"/>
          </a:p>
        </p:txBody>
      </p:sp>
      <p:sp>
        <p:nvSpPr>
          <p:cNvPr id="8"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5" name="正方形/長方形 4"/>
          <p:cNvSpPr>
            <a:spLocks noChangeArrowheads="1"/>
          </p:cNvSpPr>
          <p:nvPr/>
        </p:nvSpPr>
        <p:spPr bwMode="auto">
          <a:xfrm>
            <a:off x="492076" y="6018103"/>
            <a:ext cx="4638784"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資料：厚生労働省「障害者雇用状況の集計結果」より作成</a:t>
            </a:r>
            <a:endParaRPr lang="ja-JP" altLang="en-US" sz="800" dirty="0">
              <a:latin typeface="+mj-ea"/>
              <a:ea typeface="+mj-ea"/>
            </a:endParaRPr>
          </a:p>
        </p:txBody>
      </p:sp>
      <p:sp>
        <p:nvSpPr>
          <p:cNvPr id="6"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11</a:t>
            </a:fld>
            <a:endParaRPr lang="ja-JP" altLang="en-US" sz="1800" dirty="0">
              <a:solidFill>
                <a:schemeClr val="tx1"/>
              </a:solidFill>
            </a:endParaRPr>
          </a:p>
        </p:txBody>
      </p:sp>
      <p:sp>
        <p:nvSpPr>
          <p:cNvPr id="9"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611560" y="1113666"/>
            <a:ext cx="8133691" cy="4831835"/>
          </a:xfrm>
          <a:prstGeom prst="rect">
            <a:avLst/>
          </a:prstGeom>
        </p:spPr>
      </p:pic>
    </p:spTree>
    <p:extLst>
      <p:ext uri="{BB962C8B-B14F-4D97-AF65-F5344CB8AC3E}">
        <p14:creationId xmlns:p14="http://schemas.microsoft.com/office/powerpoint/2010/main" val="379435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07504" y="593485"/>
            <a:ext cx="6336704" cy="307760"/>
          </a:xfrm>
          <a:prstGeom prst="rect">
            <a:avLst/>
          </a:prstGeom>
          <a:noFill/>
        </p:spPr>
        <p:txBody>
          <a:bodyPr wrap="square" lIns="91424" tIns="45712" rIns="91424" bIns="45712" rtlCol="0">
            <a:spAutoFit/>
          </a:bodyPr>
          <a:lstStyle/>
          <a:p>
            <a:pPr defTabSz="914400"/>
            <a:r>
              <a:rPr lang="ja-JP" altLang="en-US" sz="1400" b="1" dirty="0"/>
              <a:t>■ </a:t>
            </a:r>
            <a:r>
              <a:rPr lang="ja-JP" altLang="en-US" sz="1400" b="1" u="sng" dirty="0" smtClean="0"/>
              <a:t>新・大阪府地震防災アクションプラン</a:t>
            </a:r>
            <a:endParaRPr lang="en-US" altLang="ja-JP" sz="1400" b="1" u="sng" dirty="0">
              <a:solidFill>
                <a:srgbClr val="FF0000"/>
              </a:solidFill>
            </a:endParaRPr>
          </a:p>
        </p:txBody>
      </p:sp>
      <p:sp>
        <p:nvSpPr>
          <p:cNvPr id="8"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prstClr val="white"/>
                </a:solidFill>
                <a:latin typeface="ＭＳ Ｐゴシック"/>
                <a:cs typeface="Meiryo UI" panose="020B0604030504040204" pitchFamily="50" charset="-128"/>
              </a:rPr>
              <a:t>方向性</a:t>
            </a:r>
            <a:r>
              <a:rPr lang="en-US" altLang="ja-JP" sz="2000" b="1" dirty="0">
                <a:solidFill>
                  <a:prstClr val="white"/>
                </a:solidFill>
                <a:latin typeface="ＭＳ Ｐゴシック"/>
                <a:cs typeface="Meiryo UI" panose="020B0604030504040204" pitchFamily="50" charset="-128"/>
              </a:rPr>
              <a:t>Ⅱ</a:t>
            </a:r>
            <a:r>
              <a:rPr lang="ja-JP" altLang="en-US" sz="2000" b="1" dirty="0">
                <a:solidFill>
                  <a:prstClr val="white"/>
                </a:solidFill>
                <a:latin typeface="ＭＳ Ｐゴシック"/>
                <a:cs typeface="Meiryo UI" panose="020B0604030504040204" pitchFamily="50" charset="-128"/>
              </a:rPr>
              <a:t>）人口減少・超高齢社会でも持続可能な地域づくり</a:t>
            </a:r>
            <a:endParaRPr lang="ja-JP" altLang="en-US" sz="3200" b="1" dirty="0">
              <a:solidFill>
                <a:prstClr val="white"/>
              </a:solidFill>
              <a:latin typeface="ＭＳ Ｐゴシック"/>
              <a:cs typeface="Meiryo UI" panose="020B0604030504040204" pitchFamily="50" charset="-128"/>
            </a:endParaRPr>
          </a:p>
        </p:txBody>
      </p:sp>
      <p:sp>
        <p:nvSpPr>
          <p:cNvPr id="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prstClr val="black"/>
                </a:solidFill>
              </a:rPr>
              <a:pPr>
                <a:defRPr/>
              </a:pPr>
              <a:t>12</a:t>
            </a:fld>
            <a:endParaRPr lang="ja-JP" altLang="en-US" sz="1800" dirty="0">
              <a:solidFill>
                <a:prstClr val="black"/>
              </a:solidFill>
            </a:endParaRPr>
          </a:p>
        </p:txBody>
      </p:sp>
      <p:sp>
        <p:nvSpPr>
          <p:cNvPr id="7" name="テキスト ボックス 6"/>
          <p:cNvSpPr txBox="1"/>
          <p:nvPr/>
        </p:nvSpPr>
        <p:spPr>
          <a:xfrm>
            <a:off x="107504" y="913425"/>
            <a:ext cx="8928992" cy="2308324"/>
          </a:xfrm>
          <a:prstGeom prst="rect">
            <a:avLst/>
          </a:prstGeom>
          <a:noFill/>
        </p:spPr>
        <p:txBody>
          <a:bodyPr wrap="square" rtlCol="0">
            <a:spAutoFit/>
          </a:bodyPr>
          <a:lstStyle/>
          <a:p>
            <a:pPr marL="171450" indent="-171450" defTabSz="914400">
              <a:buFont typeface="Meiryo UI" panose="020B0604030504040204" pitchFamily="50" charset="-128"/>
              <a:buChar char="○"/>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新・大阪府地震防災アクションプラン」は</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2024</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までの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年間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取組</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期間とし</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南海トラフ巨大地震をはじめとする地震災害から、「人命を守る」「被害を最小にする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」ことを最優先に取組を実施。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defTabSz="9144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プラン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に位置付けている各アクションは、毎年度、進捗状況や目標達成度の評価を行い、その見直し・改善を通じて着実な推進に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つなげる</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defTabSz="914400">
              <a:buFont typeface="Meiryo UI" panose="020B0604030504040204" pitchFamily="50" charset="-128"/>
              <a:buChar char="○"/>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defTabSz="914400">
              <a:buFont typeface="Meiryo UI" panose="020B0604030504040204" pitchFamily="50" charset="-128"/>
              <a:buChar cha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年間は、</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府民の</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安心</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確保に全力を傾ける</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ため、「</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集中取組期間」</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設定し、取組みを推進。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defTabSz="9144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アクションの進捗状況評価（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defTabSz="9144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・計画以上に進んでいるアクション：</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　・概ね計画どおり進んでいるアクション：</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　・計画どおり進んでいない：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defTabSz="914400">
              <a:buFont typeface="Meiryo UI" panose="020B0604030504040204" pitchFamily="50" charset="-128"/>
              <a:buChar cha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defTabSz="914400">
              <a:buFont typeface="Meiryo UI" panose="020B0604030504040204" pitchFamily="50" charset="-128"/>
              <a:buChar cha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年度には、大阪府北部地震や台風第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号などの災害を踏まえた取組みを反映。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年間は短期目標を設定し取組みを推進。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defTabSz="9144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の進捗状況評価（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defTabSz="9144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概ね計画どおり進んでいるアクション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・計画どおり進んでいない：</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79142653"/>
              </p:ext>
            </p:extLst>
          </p:nvPr>
        </p:nvGraphicFramePr>
        <p:xfrm>
          <a:off x="422711" y="3390834"/>
          <a:ext cx="5373425" cy="3460046"/>
        </p:xfrm>
        <a:graphic>
          <a:graphicData uri="http://schemas.openxmlformats.org/drawingml/2006/table">
            <a:tbl>
              <a:tblPr firstRow="1" firstCol="1" bandRow="1">
                <a:tableStyleId>{5940675A-B579-460E-94D1-54222C63F5DA}</a:tableStyleId>
              </a:tblPr>
              <a:tblGrid>
                <a:gridCol w="1110333">
                  <a:extLst>
                    <a:ext uri="{9D8B030D-6E8A-4147-A177-3AD203B41FA5}">
                      <a16:colId xmlns:a16="http://schemas.microsoft.com/office/drawing/2014/main" val="20000"/>
                    </a:ext>
                  </a:extLst>
                </a:gridCol>
                <a:gridCol w="2131546">
                  <a:extLst>
                    <a:ext uri="{9D8B030D-6E8A-4147-A177-3AD203B41FA5}">
                      <a16:colId xmlns:a16="http://schemas.microsoft.com/office/drawing/2014/main" val="20001"/>
                    </a:ext>
                  </a:extLst>
                </a:gridCol>
                <a:gridCol w="2131546">
                  <a:extLst>
                    <a:ext uri="{9D8B030D-6E8A-4147-A177-3AD203B41FA5}">
                      <a16:colId xmlns:a16="http://schemas.microsoft.com/office/drawing/2014/main" val="20002"/>
                    </a:ext>
                  </a:extLst>
                </a:gridCol>
              </a:tblGrid>
              <a:tr h="391726">
                <a:tc>
                  <a:txBody>
                    <a:bodyPr/>
                    <a:lstStyle/>
                    <a:p>
                      <a:pPr algn="ctr">
                        <a:lnSpc>
                          <a:spcPts val="1200"/>
                        </a:lnSpc>
                        <a:spcAft>
                          <a:spcPts val="0"/>
                        </a:spcAft>
                        <a:tabLst>
                          <a:tab pos="1504950" algn="l"/>
                        </a:tabLs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pP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府</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や市町村等</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取組み結果の定量化が可能</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pP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府</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や市町村等</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取組み結果の定量化が困難</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66248">
                <a:tc>
                  <a:txBody>
                    <a:bodyPr/>
                    <a:lstStyle/>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府自ら</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取組むアクション</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pP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Ⅰ</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定量的</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指標による</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管理</a:t>
                      </a: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・防潮堤の津波浸水対策</a:t>
                      </a: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・水門の</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耐震化</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en-US" altLang="ja-JP" sz="1000" b="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pP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取組</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内容の達成</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状況に</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よる</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評価</a:t>
                      </a: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・大阪</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880</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万人訓練の充実</a:t>
                      </a: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・津波防御施設の閉鎖</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体制</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充実</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・災害医療体制の</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整備</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96860">
                <a:tc>
                  <a:txBody>
                    <a:bodyPr/>
                    <a:lstStyle/>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市町村や民間団体等</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の取組み</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を支援</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するアクション</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pP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Ⅲ</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spc="-10" dirty="0" smtClean="0">
                          <a:effectLst/>
                          <a:latin typeface="Meiryo UI" panose="020B0604030504040204" pitchFamily="50" charset="-128"/>
                          <a:ea typeface="Meiryo UI" panose="020B0604030504040204" pitchFamily="50" charset="-128"/>
                          <a:cs typeface="Meiryo UI" panose="020B0604030504040204" pitchFamily="50" charset="-128"/>
                        </a:rPr>
                        <a:t>府</a:t>
                      </a:r>
                      <a:r>
                        <a:rPr lang="ja-JP" sz="1000" kern="100" spc="-10" dirty="0">
                          <a:effectLst/>
                          <a:latin typeface="Meiryo UI" panose="020B0604030504040204" pitchFamily="50" charset="-128"/>
                          <a:ea typeface="Meiryo UI" panose="020B0604030504040204" pitchFamily="50" charset="-128"/>
                          <a:cs typeface="Meiryo UI" panose="020B0604030504040204" pitchFamily="50" charset="-128"/>
                        </a:rPr>
                        <a:t>の取組内容の達成</a:t>
                      </a:r>
                      <a:r>
                        <a:rPr lang="ja-JP" sz="1000" kern="100" spc="-10" dirty="0" smtClean="0">
                          <a:effectLst/>
                          <a:latin typeface="Meiryo UI" panose="020B0604030504040204" pitchFamily="50" charset="-128"/>
                          <a:ea typeface="Meiryo UI" panose="020B0604030504040204" pitchFamily="50" charset="-128"/>
                          <a:cs typeface="Meiryo UI" panose="020B0604030504040204" pitchFamily="50" charset="-128"/>
                        </a:rPr>
                        <a:t>状況による評価</a:t>
                      </a:r>
                      <a:r>
                        <a:rPr lang="ja-JP" altLang="en-US" sz="1000" kern="100" spc="-1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spc="-1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baseline="30000" dirty="0" smtClean="0">
                          <a:effectLst/>
                          <a:latin typeface="Meiryo UI" panose="020B0604030504040204" pitchFamily="50" charset="-128"/>
                          <a:ea typeface="Meiryo UI" panose="020B0604030504040204" pitchFamily="50" charset="-128"/>
                          <a:cs typeface="Meiryo UI" panose="020B0604030504040204" pitchFamily="50" charset="-128"/>
                        </a:rPr>
                        <a:t>注</a:t>
                      </a:r>
                      <a:r>
                        <a:rPr lang="en-US" altLang="ja-JP" sz="1000" kern="100" baseline="30000" dirty="0" smtClean="0">
                          <a:effectLst/>
                          <a:latin typeface="Meiryo UI" panose="020B0604030504040204" pitchFamily="50" charset="-128"/>
                          <a:ea typeface="Meiryo UI" panose="020B0604030504040204" pitchFamily="50" charset="-128"/>
                          <a:cs typeface="Meiryo UI" panose="020B0604030504040204" pitchFamily="50" charset="-128"/>
                        </a:rPr>
                        <a:t>)</a:t>
                      </a:r>
                    </a:p>
                    <a:p>
                      <a:pPr algn="r">
                        <a:lnSpc>
                          <a:spcPts val="1200"/>
                        </a:lnSpc>
                        <a:spcAft>
                          <a:spcPts val="0"/>
                        </a:spcAft>
                      </a:pP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・民間建築物の耐震化</a:t>
                      </a: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・鉄道施設の防災</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対策</a:t>
                      </a: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管理化学物質</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の適正</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管理</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指導</a:t>
                      </a:r>
                      <a:r>
                        <a:rPr lang="ja-JP" altLang="en-US" sz="10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200"/>
                        </a:lnSpc>
                        <a:spcAft>
                          <a:spcPts val="0"/>
                        </a:spcAft>
                      </a:pP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Ⅳ</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府</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の取組内容の達成</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状況に</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よる</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評価</a:t>
                      </a:r>
                      <a:endParaRPr lang="en-US" altLang="ja-JP" sz="1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r">
                        <a:lnSpc>
                          <a:spcPts val="1200"/>
                        </a:lnSpc>
                        <a:spcAft>
                          <a:spcPts val="0"/>
                        </a:spcAft>
                      </a:pP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・地下空間対策の促進</a:t>
                      </a: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・帰宅困難者対策の確立</a:t>
                      </a:r>
                    </a:p>
                    <a:p>
                      <a:pPr algn="l">
                        <a:lnSpc>
                          <a:spcPts val="1200"/>
                        </a:lnSpc>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　・災害廃棄物の適正</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処理</a:t>
                      </a:r>
                      <a:r>
                        <a:rPr lang="ja-JP" altLang="en-US" sz="10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5212">
                <a:tc gridSpan="3">
                  <a:txBody>
                    <a:bodyPr/>
                    <a:lstStyle/>
                    <a:p>
                      <a:pPr algn="r">
                        <a:lnSpc>
                          <a:spcPts val="1200"/>
                        </a:lnSpc>
                        <a:spcAft>
                          <a:spcPts val="0"/>
                        </a:spcAft>
                      </a:pP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500"/>
                        </a:lnSpc>
                        <a:spcAft>
                          <a:spcPts val="0"/>
                        </a:spcAft>
                      </a:pPr>
                      <a:endParaRPr lang="ja-JP" sz="1200" kern="100" dirty="0">
                        <a:effectLst/>
                        <a:latin typeface="Century"/>
                        <a:ea typeface="ＭＳ 明朝"/>
                        <a:cs typeface="Times New Roman"/>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500"/>
                        </a:lnSpc>
                        <a:spcAft>
                          <a:spcPts val="0"/>
                        </a:spcAft>
                      </a:pPr>
                      <a:endParaRPr lang="ja-JP" sz="1200" kern="100" dirty="0">
                        <a:effectLst/>
                        <a:latin typeface="Century"/>
                        <a:ea typeface="ＭＳ 明朝"/>
                        <a:cs typeface="Times New Roman"/>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2" name="テキスト ボックス 11"/>
          <p:cNvSpPr txBox="1"/>
          <p:nvPr/>
        </p:nvSpPr>
        <p:spPr>
          <a:xfrm>
            <a:off x="2728624" y="4869672"/>
            <a:ext cx="871568" cy="246221"/>
          </a:xfrm>
          <a:prstGeom prst="rect">
            <a:avLst/>
          </a:prstGeom>
          <a:noFill/>
          <a:ln>
            <a:solidFill>
              <a:schemeClr val="tx1"/>
            </a:solidFill>
          </a:ln>
        </p:spPr>
        <p:txBody>
          <a:bodyPr wrap="square" rtlCol="0" anchor="ctr">
            <a:spAutoFit/>
          </a:bodyPr>
          <a:lstStyle/>
          <a:p>
            <a:pPr algn="ctr" defTabSz="914400"/>
            <a:r>
              <a:rPr lang="en-US" altLang="ja-JP" sz="1000" b="1" kern="100" dirty="0">
                <a:latin typeface="Meiryo UI" panose="020B0604030504040204" pitchFamily="50" charset="-128"/>
                <a:ea typeface="Meiryo UI" panose="020B0604030504040204" pitchFamily="50" charset="-128"/>
                <a:cs typeface="Meiryo UI" panose="020B0604030504040204" pitchFamily="50" charset="-128"/>
              </a:rPr>
              <a:t>19</a:t>
            </a:r>
            <a:r>
              <a:rPr lang="ja-JP" altLang="ja-JP" sz="1000" b="1" kern="100" dirty="0" smtClean="0">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10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879568" y="4873520"/>
            <a:ext cx="871568" cy="246221"/>
          </a:xfrm>
          <a:prstGeom prst="rect">
            <a:avLst/>
          </a:prstGeom>
          <a:noFill/>
          <a:ln>
            <a:solidFill>
              <a:schemeClr val="tx1"/>
            </a:solidFill>
          </a:ln>
        </p:spPr>
        <p:txBody>
          <a:bodyPr wrap="square" rtlCol="0" anchor="ctr">
            <a:spAutoFit/>
          </a:bodyPr>
          <a:lstStyle/>
          <a:p>
            <a:pPr algn="ctr" defTabSz="914400">
              <a:lnSpc>
                <a:spcPts val="1200"/>
              </a:lnSpc>
            </a:pPr>
            <a:r>
              <a:rPr lang="en-US" altLang="ja-JP" sz="10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43</a:t>
            </a:r>
            <a:r>
              <a:rPr lang="ja-JP" altLang="ja-JP" sz="10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0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728624" y="6271732"/>
            <a:ext cx="871568" cy="246221"/>
          </a:xfrm>
          <a:prstGeom prst="rect">
            <a:avLst/>
          </a:prstGeom>
          <a:noFill/>
          <a:ln>
            <a:solidFill>
              <a:schemeClr val="tx1"/>
            </a:solidFill>
          </a:ln>
        </p:spPr>
        <p:txBody>
          <a:bodyPr wrap="square" rtlCol="0" anchor="ctr">
            <a:spAutoFit/>
          </a:bodyPr>
          <a:lstStyle/>
          <a:p>
            <a:pPr algn="ctr" defTabSz="914400">
              <a:lnSpc>
                <a:spcPts val="1200"/>
              </a:lnSpc>
            </a:pPr>
            <a:r>
              <a:rPr lang="en-US" altLang="ja-JP" sz="1000" b="1" kern="100" dirty="0">
                <a:latin typeface="Meiryo UI" panose="020B0604030504040204" pitchFamily="50" charset="-128"/>
                <a:ea typeface="Meiryo UI" panose="020B0604030504040204" pitchFamily="50" charset="-128"/>
                <a:cs typeface="Meiryo UI" panose="020B0604030504040204" pitchFamily="50" charset="-128"/>
              </a:rPr>
              <a:t>16</a:t>
            </a:r>
            <a:r>
              <a:rPr lang="ja-JP" altLang="ja-JP" sz="1000" b="1" kern="100" dirty="0" smtClean="0">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0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879568" y="6271732"/>
            <a:ext cx="871568" cy="246221"/>
          </a:xfrm>
          <a:prstGeom prst="rect">
            <a:avLst/>
          </a:prstGeom>
          <a:noFill/>
          <a:ln>
            <a:solidFill>
              <a:schemeClr val="tx1"/>
            </a:solidFill>
          </a:ln>
        </p:spPr>
        <p:txBody>
          <a:bodyPr wrap="square" rtlCol="0" anchor="ctr">
            <a:spAutoFit/>
          </a:bodyPr>
          <a:lstStyle/>
          <a:p>
            <a:pPr algn="ctr" defTabSz="914400">
              <a:lnSpc>
                <a:spcPts val="1200"/>
              </a:lnSpc>
            </a:pPr>
            <a:r>
              <a:rPr lang="en-US" altLang="ja-JP" sz="1000" b="1" kern="1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ja-JP" sz="1000" b="1" kern="100" dirty="0" smtClean="0">
                <a:latin typeface="Meiryo UI" panose="020B0604030504040204" pitchFamily="50" charset="-128"/>
                <a:ea typeface="Meiryo UI" panose="020B0604030504040204" pitchFamily="50" charset="-128"/>
                <a:cs typeface="Meiryo UI" panose="020B0604030504040204" pitchFamily="50" charset="-128"/>
              </a:rPr>
              <a:t>アクション</a:t>
            </a:r>
            <a:endParaRPr lang="en-US" altLang="ja-JP" sz="10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8388425" y="631339"/>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
        <p:nvSpPr>
          <p:cNvPr id="18" name="角丸四角形 17"/>
          <p:cNvSpPr/>
          <p:nvPr/>
        </p:nvSpPr>
        <p:spPr>
          <a:xfrm>
            <a:off x="6084168" y="3705897"/>
            <a:ext cx="2736304" cy="2466493"/>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defTabSz="914400"/>
            <a:r>
              <a:rPr lang="ja-JP" altLang="en-US" sz="1050" u="sng" dirty="0" smtClean="0">
                <a:solidFill>
                  <a:schemeClr val="tx1"/>
                </a:solidFill>
              </a:rPr>
              <a:t>各アクションの主だった進捗</a:t>
            </a:r>
            <a:endParaRPr lang="en-US" altLang="ja-JP" sz="1050" u="sng" dirty="0">
              <a:solidFill>
                <a:schemeClr val="tx1"/>
              </a:solidFill>
            </a:endParaRPr>
          </a:p>
          <a:p>
            <a:pPr defTabSz="914400"/>
            <a:r>
              <a:rPr lang="ja-JP" altLang="en-US" sz="1050" dirty="0">
                <a:solidFill>
                  <a:schemeClr val="tx1"/>
                </a:solidFill>
              </a:rPr>
              <a:t>・</a:t>
            </a:r>
            <a:r>
              <a:rPr lang="ja-JP" altLang="en-US" sz="1050" dirty="0" smtClean="0">
                <a:solidFill>
                  <a:schemeClr val="tx1"/>
                </a:solidFill>
              </a:rPr>
              <a:t> 第一線防潮堤で「満潮時に地震直後から浸水が始まる危険性がある防潮堤（約</a:t>
            </a:r>
            <a:r>
              <a:rPr lang="en-US" altLang="ja-JP" sz="1050" dirty="0" smtClean="0">
                <a:solidFill>
                  <a:schemeClr val="tx1"/>
                </a:solidFill>
              </a:rPr>
              <a:t>8km</a:t>
            </a:r>
            <a:r>
              <a:rPr lang="ja-JP" altLang="en-US" sz="1050" dirty="0" smtClean="0">
                <a:solidFill>
                  <a:schemeClr val="tx1"/>
                </a:solidFill>
              </a:rPr>
              <a:t>）」「津波により浸水が始まる危険性のある水門外の防潮堤および水門内で満潮時に地震直後から浸水が始まる危険性のある防潮堤」の対策完了</a:t>
            </a:r>
            <a:endParaRPr lang="en-US" altLang="ja-JP" sz="1050" dirty="0" smtClean="0">
              <a:solidFill>
                <a:schemeClr val="tx1"/>
              </a:solidFill>
            </a:endParaRPr>
          </a:p>
          <a:p>
            <a:pPr defTabSz="914400"/>
            <a:r>
              <a:rPr lang="ja-JP" altLang="en-US" sz="1050" dirty="0" smtClean="0">
                <a:solidFill>
                  <a:schemeClr val="tx1"/>
                </a:solidFill>
              </a:rPr>
              <a:t>・ 延焼遮断空間の確保（寝屋川大東線、三国塚口線）</a:t>
            </a:r>
            <a:endParaRPr lang="en-US" altLang="ja-JP" sz="1050" dirty="0" smtClean="0">
              <a:solidFill>
                <a:schemeClr val="tx1"/>
              </a:solidFill>
            </a:endParaRPr>
          </a:p>
          <a:p>
            <a:pPr defTabSz="914400"/>
            <a:r>
              <a:rPr lang="ja-JP" altLang="en-US" sz="1050" dirty="0" smtClean="0">
                <a:solidFill>
                  <a:schemeClr val="tx1"/>
                </a:solidFill>
              </a:rPr>
              <a:t>・自主防災組織のリーダー育成研修を府内</a:t>
            </a:r>
            <a:r>
              <a:rPr lang="en-US" altLang="ja-JP" sz="1050" dirty="0" smtClean="0">
                <a:solidFill>
                  <a:schemeClr val="tx1"/>
                </a:solidFill>
              </a:rPr>
              <a:t>8</a:t>
            </a:r>
            <a:r>
              <a:rPr lang="ja-JP" altLang="en-US" sz="1050" dirty="0" smtClean="0">
                <a:solidFill>
                  <a:schemeClr val="tx1"/>
                </a:solidFill>
              </a:rPr>
              <a:t>カ所実施</a:t>
            </a:r>
            <a:endParaRPr lang="en-US" altLang="ja-JP" sz="1050" dirty="0" smtClean="0">
              <a:solidFill>
                <a:schemeClr val="tx1"/>
              </a:solidFill>
            </a:endParaRPr>
          </a:p>
          <a:p>
            <a:pPr defTabSz="914400"/>
            <a:r>
              <a:rPr lang="ja-JP" altLang="en-US" sz="1050" dirty="0" smtClean="0">
                <a:solidFill>
                  <a:schemeClr val="tx1"/>
                </a:solidFill>
              </a:rPr>
              <a:t>・広域緊急交通路の橋梁の耐震化（</a:t>
            </a:r>
            <a:r>
              <a:rPr lang="en-US" altLang="ja-JP" sz="1050" dirty="0" smtClean="0">
                <a:solidFill>
                  <a:schemeClr val="tx1"/>
                </a:solidFill>
              </a:rPr>
              <a:t>386</a:t>
            </a:r>
            <a:r>
              <a:rPr lang="ja-JP" altLang="en-US" sz="1050" dirty="0" smtClean="0">
                <a:solidFill>
                  <a:schemeClr val="tx1"/>
                </a:solidFill>
              </a:rPr>
              <a:t>橋完了）</a:t>
            </a:r>
            <a:endParaRPr lang="en-US" altLang="ja-JP" sz="1050" strike="sngStrike" dirty="0">
              <a:solidFill>
                <a:schemeClr val="tx1"/>
              </a:solidFill>
            </a:endParaRPr>
          </a:p>
        </p:txBody>
      </p:sp>
      <p:sp>
        <p:nvSpPr>
          <p:cNvPr id="16" name="テキスト ボックス 15"/>
          <p:cNvSpPr txBox="1"/>
          <p:nvPr/>
        </p:nvSpPr>
        <p:spPr>
          <a:xfrm>
            <a:off x="422711" y="6578997"/>
            <a:ext cx="5040560" cy="246221"/>
          </a:xfrm>
          <a:prstGeom prst="rect">
            <a:avLst/>
          </a:prstGeom>
          <a:noFill/>
          <a:ln>
            <a:noFill/>
          </a:ln>
        </p:spPr>
        <p:txBody>
          <a:bodyPr wrap="square" rtlCol="0" anchor="ctr">
            <a:spAutoFit/>
          </a:bodyPr>
          <a:lstStyle/>
          <a:p>
            <a:pPr algn="ctr" defTabSz="914400">
              <a:lnSpc>
                <a:spcPts val="1200"/>
              </a:lnSpc>
            </a:pP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注</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：市町村や民間団体等の取組み結果が定量的に示せるものについては、参考数値とします。</a:t>
            </a:r>
          </a:p>
        </p:txBody>
      </p:sp>
    </p:spTree>
    <p:extLst>
      <p:ext uri="{BB962C8B-B14F-4D97-AF65-F5344CB8AC3E}">
        <p14:creationId xmlns:p14="http://schemas.microsoft.com/office/powerpoint/2010/main" val="256273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07505" y="2204864"/>
            <a:ext cx="8856984" cy="447308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23" indent="-84123">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までに不燃領域率</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％を達成する見込みの面積は約</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1,500ha</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にのぼる。残り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750ha</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達成に向け取組みを進める必要がある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25270" y="1068532"/>
            <a:ext cx="8207171" cy="110681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7981" tIns="35993" rIns="107981" bIns="35993" anchor="t" anchorCtr="0">
            <a:spAutoFit/>
          </a:bodyPr>
          <a:lstStyle/>
          <a:p>
            <a:pPr marL="82536" indent="90472" defTabSz="793285">
              <a:lnSpc>
                <a:spcPct val="120000"/>
              </a:lnSpc>
              <a:spcBef>
                <a:spcPts val="300"/>
              </a:spcBef>
              <a:defRPr/>
            </a:pP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年度は「大阪府密集市街地整備方針」</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期間</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R2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年度）の中間</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年であるため、これ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までの取組みの成果の検証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な推進方策</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等の検討を行い、「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密集市街地対策の検証と今後の取組み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とりまとめた（</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月）。このとりまとめを踏まえた今後の密集市街地対策の方向性を示すため、本方針の改定を行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った（平成</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5269" y="2132864"/>
            <a:ext cx="1210556" cy="400093"/>
          </a:xfrm>
          <a:prstGeom prst="rect">
            <a:avLst/>
          </a:prstGeom>
          <a:solidFill>
            <a:schemeClr val="tx2">
              <a:lumMod val="40000"/>
              <a:lumOff val="60000"/>
            </a:schemeClr>
          </a:solidFill>
        </p:spPr>
        <p:txBody>
          <a:bodyPr wrap="none" lIns="91424" tIns="45712" rIns="91424" bIns="45712" rtlCol="0" anchor="ctr" anchorCtr="0">
            <a:spAutoFit/>
          </a:bodyPr>
          <a:lstStyle/>
          <a:p>
            <a:r>
              <a:rPr lang="ja-JP" altLang="en-US" sz="2000" b="1" dirty="0">
                <a:latin typeface="Meiryo UI" panose="020B0604030504040204" pitchFamily="50" charset="-128"/>
                <a:ea typeface="Meiryo UI" panose="020B0604030504040204" pitchFamily="50" charset="-128"/>
              </a:rPr>
              <a:t>検証結果</a:t>
            </a:r>
          </a:p>
        </p:txBody>
      </p:sp>
      <p:sp>
        <p:nvSpPr>
          <p:cNvPr id="11" name="二等辺三角形 45"/>
          <p:cNvSpPr>
            <a:spLocks noChangeArrowheads="1"/>
          </p:cNvSpPr>
          <p:nvPr/>
        </p:nvSpPr>
        <p:spPr bwMode="auto">
          <a:xfrm rot="10800000">
            <a:off x="2785832" y="5414655"/>
            <a:ext cx="3572720" cy="211760"/>
          </a:xfrm>
          <a:prstGeom prst="triangle">
            <a:avLst>
              <a:gd name="adj" fmla="val 50000"/>
            </a:avLst>
          </a:prstGeom>
          <a:solidFill>
            <a:schemeClr val="tx2">
              <a:lumMod val="60000"/>
              <a:lumOff val="40000"/>
              <a:alpha val="50000"/>
            </a:schemeClr>
          </a:solidFill>
          <a:ln>
            <a:noFill/>
          </a:ln>
          <a:extLst/>
        </p:spPr>
        <p:txBody>
          <a:bodyPr vert="horz" wrap="square" lIns="91424" tIns="45712" rIns="91424" bIns="45712" numCol="1" anchor="ctr" anchorCtr="0" compatLnSpc="1">
            <a:prstTxWarp prst="textNoShape">
              <a:avLst/>
            </a:prstTxWarp>
          </a:bodyPr>
          <a:lstStyle/>
          <a:p>
            <a:endParaRPr lang="ja-JP" altLang="en-US"/>
          </a:p>
        </p:txBody>
      </p:sp>
      <p:sp>
        <p:nvSpPr>
          <p:cNvPr id="12" name="正方形/長方形 11"/>
          <p:cNvSpPr/>
          <p:nvPr/>
        </p:nvSpPr>
        <p:spPr bwMode="white">
          <a:xfrm>
            <a:off x="1070905" y="3369934"/>
            <a:ext cx="6984776" cy="1908199"/>
          </a:xfrm>
          <a:prstGeom prst="rect">
            <a:avLst/>
          </a:prstGeom>
          <a:solidFill>
            <a:schemeClr val="bg1"/>
          </a:solidFill>
          <a:ln>
            <a:noFill/>
          </a:ln>
        </p:spPr>
        <p:txBody>
          <a:bodyPr wrap="square" lIns="91424" tIns="45712" rIns="91424" bIns="45712">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30000"/>
              </a:lnSpc>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これまでの取組みにおける主な問題・課題</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・密集事業に取り組む主体のマンパワー不足</a:t>
            </a:r>
          </a:p>
          <a:p>
            <a:pPr>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・まちの活力が失われ、新しい住民が入ってこない</a:t>
            </a:r>
          </a:p>
          <a:p>
            <a:pPr>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・事業意欲の低下等により除却が進まない</a:t>
            </a:r>
          </a:p>
          <a:p>
            <a:pPr>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・事業の進捗状況がわかりにくく、住民の理解と協力が得られにくい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等</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13" name="テキスト ボックス 12"/>
          <p:cNvSpPr txBox="1"/>
          <p:nvPr/>
        </p:nvSpPr>
        <p:spPr>
          <a:xfrm>
            <a:off x="179512" y="775738"/>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dirty="0" smtClean="0"/>
              <a:t>「</a:t>
            </a:r>
            <a:r>
              <a:rPr lang="ja-JP" altLang="en-US" sz="1400" b="1" u="sng" dirty="0" smtClean="0"/>
              <a:t>大阪府密集市街地整備方針」の改定</a:t>
            </a:r>
            <a:endParaRPr lang="en-US" altLang="ja-JP" sz="1400" b="1" u="sng" dirty="0"/>
          </a:p>
        </p:txBody>
      </p:sp>
      <p:sp>
        <p:nvSpPr>
          <p:cNvPr id="1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13</a:t>
            </a:fld>
            <a:endParaRPr lang="ja-JP" altLang="en-US" sz="1800" dirty="0">
              <a:solidFill>
                <a:schemeClr val="tx1"/>
              </a:solidFill>
            </a:endParaRPr>
          </a:p>
        </p:txBody>
      </p:sp>
      <p:sp>
        <p:nvSpPr>
          <p:cNvPr id="15" name="正方形/長方形 14"/>
          <p:cNvSpPr/>
          <p:nvPr/>
        </p:nvSpPr>
        <p:spPr bwMode="white">
          <a:xfrm>
            <a:off x="616501" y="5719608"/>
            <a:ext cx="7920880" cy="810462"/>
          </a:xfrm>
          <a:prstGeom prst="rect">
            <a:avLst/>
          </a:prstGeom>
          <a:solidFill>
            <a:schemeClr val="bg1"/>
          </a:solidFill>
          <a:ln>
            <a:noFill/>
          </a:ln>
        </p:spPr>
        <p:txBody>
          <a:bodyPr wrap="square" lIns="91424" tIns="45712" rIns="91424" bIns="45712">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2800"/>
              </a:lnSpc>
            </a:pPr>
            <a:r>
              <a:rPr lang="en-US" altLang="ja-JP" b="1" dirty="0" smtClean="0">
                <a:solidFill>
                  <a:srgbClr val="3366FF"/>
                </a:solidFill>
                <a:latin typeface="Meiryo UI" panose="020B0604030504040204" pitchFamily="50" charset="-128"/>
                <a:ea typeface="Meiryo UI" panose="020B0604030504040204" pitchFamily="50" charset="-128"/>
                <a:cs typeface="Meiryo UI" panose="020B0604030504040204" pitchFamily="50" charset="-128"/>
              </a:rPr>
              <a:t>R2(2020)</a:t>
            </a:r>
            <a:r>
              <a:rPr lang="ja-JP" altLang="en-US" b="1" dirty="0" smtClean="0">
                <a:solidFill>
                  <a:srgbClr val="3366FF"/>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b="1" dirty="0">
                <a:solidFill>
                  <a:srgbClr val="3366FF"/>
                </a:solidFill>
                <a:latin typeface="Meiryo UI" panose="020B0604030504040204" pitchFamily="50" charset="-128"/>
                <a:ea typeface="Meiryo UI" panose="020B0604030504040204" pitchFamily="50" charset="-128"/>
                <a:cs typeface="Meiryo UI" panose="020B0604030504040204" pitchFamily="50" charset="-128"/>
              </a:rPr>
              <a:t>までの解消に向け</a:t>
            </a:r>
            <a:r>
              <a:rPr lang="ja-JP" altLang="en-US" b="1" dirty="0" smtClean="0">
                <a:solidFill>
                  <a:srgbClr val="3366FF"/>
                </a:solidFill>
                <a:latin typeface="Meiryo UI" panose="020B0604030504040204" pitchFamily="50" charset="-128"/>
                <a:ea typeface="Meiryo UI" panose="020B0604030504040204" pitchFamily="50" charset="-128"/>
                <a:cs typeface="Meiryo UI" panose="020B0604030504040204" pitchFamily="50" charset="-128"/>
              </a:rPr>
              <a:t>、事業のスピードアップを図るため、</a:t>
            </a:r>
            <a:endParaRPr lang="en-US" altLang="ja-JP" b="1" dirty="0" smtClean="0">
              <a:solidFill>
                <a:srgbClr val="3366FF"/>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2800"/>
              </a:lnSpc>
            </a:pP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に対応した新たな推進</a:t>
            </a:r>
            <a:r>
              <a:rPr lang="ja-JP" altLang="en-US"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方策を</a:t>
            </a:r>
            <a:r>
              <a:rPr lang="ja-JP" altLang="en-US" b="1" dirty="0" smtClean="0">
                <a:solidFill>
                  <a:srgbClr val="3366FF"/>
                </a:solidFill>
                <a:latin typeface="Meiryo UI" panose="020B0604030504040204" pitchFamily="50" charset="-128"/>
                <a:ea typeface="Meiryo UI" panose="020B0604030504040204" pitchFamily="50" charset="-128"/>
                <a:cs typeface="Meiryo UI" panose="020B0604030504040204" pitchFamily="50" charset="-128"/>
              </a:rPr>
              <a:t>策定</a:t>
            </a:r>
            <a:endParaRPr lang="ja-JP" altLang="en-US" b="1" dirty="0">
              <a:solidFill>
                <a:srgbClr val="3366FF"/>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85417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07504" y="1016108"/>
            <a:ext cx="8928992" cy="5517232"/>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23" indent="-84123">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84123" indent="-84123">
              <a:lnSpc>
                <a:spcPct val="130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防災性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加え、地域の魅力を向上させる取組みもあわせて行い、新たな住民を呼び込み、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が活性化するという流れを生み出し、地域の防災性の向上にもつながるといった好循環をめざす。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23" indent="-84123">
              <a:lnSpc>
                <a:spcPct val="130000"/>
              </a:lnSpc>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23" indent="-84123">
              <a:lnSpc>
                <a:spcPct val="130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取組みの柱</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84123" indent="-84123">
              <a:lnSpc>
                <a:spcPct val="130000"/>
              </a:lnSpc>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の「まちの不燃化」「延焼遮断帯の整備」「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防災力の向上」に加え、</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を新たな柱と位置付け。</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23" indent="-84123">
              <a:lnSpc>
                <a:spcPct val="130000"/>
              </a:lnSpc>
            </a:pP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0" y="44625"/>
            <a:ext cx="9144000" cy="360000"/>
          </a:xfrm>
          <a:prstGeom prst="rect">
            <a:avLst/>
          </a:prstGeom>
          <a:solidFill>
            <a:schemeClr val="accent1">
              <a:lumMod val="40000"/>
              <a:lumOff val="60000"/>
            </a:schemeClr>
          </a:solidFill>
        </p:spPr>
        <p:txBody>
          <a:bodyPr wrap="square" lIns="91413" tIns="45707" rIns="91413" bIns="45707"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「密集市街地対策の検証と今後の取組み」（</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H29.12</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とりまとめ）②</a:t>
            </a:r>
          </a:p>
        </p:txBody>
      </p:sp>
      <p:sp>
        <p:nvSpPr>
          <p:cNvPr id="21" name="テキスト ボックス 20"/>
          <p:cNvSpPr txBox="1"/>
          <p:nvPr/>
        </p:nvSpPr>
        <p:spPr>
          <a:xfrm>
            <a:off x="304142" y="1016108"/>
            <a:ext cx="3377815" cy="369316"/>
          </a:xfrm>
          <a:prstGeom prst="rect">
            <a:avLst/>
          </a:prstGeom>
          <a:solidFill>
            <a:schemeClr val="tx2">
              <a:lumMod val="40000"/>
              <a:lumOff val="60000"/>
            </a:schemeClr>
          </a:solidFill>
        </p:spPr>
        <p:txBody>
          <a:bodyPr wrap="none" lIns="91424" tIns="45712" rIns="91424" bIns="45712" rtlCol="0" anchor="ctr" anchorCtr="0">
            <a:spAutoFit/>
          </a:bodyPr>
          <a:lstStyle/>
          <a:p>
            <a:r>
              <a:rPr lang="ja-JP" altLang="en-US" b="1" dirty="0">
                <a:latin typeface="Meiryo UI" panose="020B0604030504040204" pitchFamily="50" charset="-128"/>
                <a:ea typeface="Meiryo UI" panose="020B0604030504040204" pitchFamily="50" charset="-128"/>
              </a:rPr>
              <a:t>今後</a:t>
            </a:r>
            <a:r>
              <a:rPr lang="ja-JP" altLang="en-US" b="1" dirty="0" smtClean="0">
                <a:latin typeface="Meiryo UI" panose="020B0604030504040204" pitchFamily="50" charset="-128"/>
                <a:ea typeface="Meiryo UI" panose="020B0604030504040204" pitchFamily="50" charset="-128"/>
              </a:rPr>
              <a:t>の</a:t>
            </a:r>
            <a:r>
              <a:rPr lang="ja-JP" altLang="en-US" b="1" dirty="0">
                <a:latin typeface="Meiryo UI" panose="020B0604030504040204" pitchFamily="50" charset="-128"/>
                <a:ea typeface="Meiryo UI" panose="020B0604030504040204" pitchFamily="50" charset="-128"/>
              </a:rPr>
              <a:t>密集</a:t>
            </a:r>
            <a:r>
              <a:rPr lang="ja-JP" altLang="en-US" b="1" dirty="0" smtClean="0">
                <a:latin typeface="Meiryo UI" panose="020B0604030504040204" pitchFamily="50" charset="-128"/>
                <a:ea typeface="Meiryo UI" panose="020B0604030504040204" pitchFamily="50" charset="-128"/>
              </a:rPr>
              <a:t>市街地対策の</a:t>
            </a:r>
            <a:r>
              <a:rPr lang="ja-JP" altLang="en-US" b="1" dirty="0">
                <a:latin typeface="Meiryo UI" panose="020B0604030504040204" pitchFamily="50" charset="-128"/>
                <a:ea typeface="Meiryo UI" panose="020B0604030504040204" pitchFamily="50" charset="-128"/>
              </a:rPr>
              <a:t>方向性</a:t>
            </a:r>
          </a:p>
        </p:txBody>
      </p:sp>
      <p:sp>
        <p:nvSpPr>
          <p:cNvPr id="24" name="正方形/長方形 23"/>
          <p:cNvSpPr/>
          <p:nvPr/>
        </p:nvSpPr>
        <p:spPr bwMode="white">
          <a:xfrm>
            <a:off x="684698" y="3515563"/>
            <a:ext cx="8064896" cy="3342437"/>
          </a:xfrm>
          <a:prstGeom prst="rect">
            <a:avLst/>
          </a:prstGeom>
          <a:solidFill>
            <a:schemeClr val="bg1"/>
          </a:solidFill>
          <a:ln>
            <a:noFill/>
          </a:ln>
        </p:spPr>
        <p:txBody>
          <a:bodyPr wrap="square" lIns="91424" tIns="45712" rIns="91424" bIns="45712">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30000"/>
              </a:lnSpc>
            </a:pP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民間連携により事業推進力を強化</a:t>
            </a:r>
          </a:p>
          <a:p>
            <a:pPr marL="273002" indent="-95233"/>
            <a:r>
              <a:rPr lang="ja-JP" altLang="en-US" sz="1400" dirty="0">
                <a:latin typeface="Meiryo UI" panose="020B0604030504040204" pitchFamily="50" charset="-128"/>
                <a:ea typeface="Meiryo UI" panose="020B0604030504040204" pitchFamily="50" charset="-128"/>
                <a:cs typeface="Meiryo UI" panose="020B0604030504040204" pitchFamily="50" charset="-128"/>
              </a:rPr>
              <a:t>　・地元市のマンパワー強化や、地域住民の取組みを強力にサポート</a:t>
            </a:r>
          </a:p>
          <a:p>
            <a:pPr>
              <a:spcBef>
                <a:spcPts val="600"/>
              </a:spcBef>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○消防・大学等</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と連携し地域防災力を強化</a:t>
            </a:r>
          </a:p>
          <a:p>
            <a:pPr marL="273002" indent="-9523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・防災訓練やワークショップ等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を通じて、住民の防災意識を向上</a:t>
            </a:r>
          </a:p>
          <a:p>
            <a:pPr>
              <a:spcBef>
                <a:spcPts val="6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○民間の事業意欲を喚起しまちを動かす</a:t>
            </a:r>
          </a:p>
          <a:p>
            <a:pPr marL="273002" indent="-95233"/>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・大規模な公共用地の活用による民間投資の促進</a:t>
            </a:r>
          </a:p>
          <a:p>
            <a:pPr marL="273002" indent="-95233"/>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・空地・空家などの地域資源を最大限に活用した魅力あるまちづくり</a:t>
            </a:r>
          </a:p>
          <a:p>
            <a:pPr>
              <a:spcBef>
                <a:spcPts val="6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○みどりの力でまちを甦らせる</a:t>
            </a:r>
          </a:p>
          <a:p>
            <a:pPr marL="273002" indent="-95233"/>
            <a:r>
              <a:rPr lang="ja-JP" altLang="en-US" sz="1400" dirty="0">
                <a:latin typeface="Meiryo UI" panose="020B0604030504040204" pitchFamily="50" charset="-128"/>
                <a:ea typeface="Meiryo UI" panose="020B0604030504040204" pitchFamily="50" charset="-128"/>
                <a:cs typeface="Meiryo UI" panose="020B0604030504040204" pitchFamily="50" charset="-128"/>
              </a:rPr>
              <a:t>　・地域住民が主体となり、みどりを大幅に増やし、防災性とまちの魅力の両面を向上</a:t>
            </a:r>
          </a:p>
          <a:p>
            <a:pPr>
              <a:spcBef>
                <a:spcPts val="600"/>
              </a:spcBef>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の進捗管理・協働化</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273002" indent="-9523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・モニタリング会議による進捗状況や新たな課題の把握</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73002" indent="-95233"/>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の安全性・事業進捗を住民にわかりやすく示す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8" name="テキスト ボックス 7"/>
          <p:cNvSpPr txBox="1"/>
          <p:nvPr/>
        </p:nvSpPr>
        <p:spPr>
          <a:xfrm>
            <a:off x="179512" y="692696"/>
            <a:ext cx="6336704" cy="307760"/>
          </a:xfrm>
          <a:prstGeom prst="rect">
            <a:avLst/>
          </a:prstGeom>
          <a:noFill/>
        </p:spPr>
        <p:txBody>
          <a:bodyPr wrap="square" lIns="91424" tIns="45712" rIns="91424" bIns="45712" rtlCol="0">
            <a:spAutoFit/>
          </a:bodyPr>
          <a:lstStyle/>
          <a:p>
            <a:r>
              <a:rPr lang="ja-JP" altLang="en-US" sz="1400" b="1" dirty="0" smtClean="0"/>
              <a:t>■ 今後</a:t>
            </a:r>
            <a:r>
              <a:rPr lang="ja-JP" altLang="en-US" sz="1400" b="1" dirty="0"/>
              <a:t>の密集市街地の方向性・新たな推進方策</a:t>
            </a:r>
          </a:p>
        </p:txBody>
      </p:sp>
      <p:sp>
        <p:nvSpPr>
          <p:cNvPr id="9"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14</a:t>
            </a:fld>
            <a:endParaRPr lang="ja-JP" altLang="en-US" sz="1800" dirty="0">
              <a:solidFill>
                <a:schemeClr val="tx1"/>
              </a:solidFill>
            </a:endParaRPr>
          </a:p>
        </p:txBody>
      </p:sp>
      <p:sp>
        <p:nvSpPr>
          <p:cNvPr id="10" name="円/楕円 9"/>
          <p:cNvSpPr/>
          <p:nvPr/>
        </p:nvSpPr>
        <p:spPr>
          <a:xfrm>
            <a:off x="4885106" y="2367196"/>
            <a:ext cx="1431044" cy="428183"/>
          </a:xfrm>
          <a:prstGeom prst="ellipse">
            <a:avLst/>
          </a:prstGeom>
          <a:gradFill>
            <a:gsLst>
              <a:gs pos="0">
                <a:schemeClr val="accent1">
                  <a:lumMod val="60000"/>
                  <a:lumOff val="40000"/>
                </a:schemeClr>
              </a:gs>
              <a:gs pos="50000">
                <a:schemeClr val="accent5">
                  <a:lumMod val="20000"/>
                  <a:lumOff val="8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n-ea"/>
              <a:cs typeface="Meiryo UI" panose="020B0604030504040204" pitchFamily="50" charset="-128"/>
            </a:endParaRPr>
          </a:p>
        </p:txBody>
      </p:sp>
      <p:sp>
        <p:nvSpPr>
          <p:cNvPr id="11" name="円/楕円 10"/>
          <p:cNvSpPr/>
          <p:nvPr/>
        </p:nvSpPr>
        <p:spPr>
          <a:xfrm>
            <a:off x="2919191" y="2363794"/>
            <a:ext cx="1371655" cy="425729"/>
          </a:xfrm>
          <a:prstGeom prst="ellipse">
            <a:avLst/>
          </a:prstGeom>
          <a:gradFill>
            <a:gsLst>
              <a:gs pos="0">
                <a:schemeClr val="accent1">
                  <a:lumMod val="60000"/>
                  <a:lumOff val="40000"/>
                </a:schemeClr>
              </a:gs>
              <a:gs pos="50000">
                <a:schemeClr val="accent1">
                  <a:lumMod val="20000"/>
                  <a:lumOff val="8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n-ea"/>
              <a:cs typeface="Meiryo UI" panose="020B0604030504040204" pitchFamily="50" charset="-128"/>
            </a:endParaRPr>
          </a:p>
        </p:txBody>
      </p:sp>
      <p:sp>
        <p:nvSpPr>
          <p:cNvPr id="12" name="下カーブ矢印 11"/>
          <p:cNvSpPr/>
          <p:nvPr/>
        </p:nvSpPr>
        <p:spPr>
          <a:xfrm>
            <a:off x="4347313" y="2284848"/>
            <a:ext cx="546627" cy="252604"/>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13" name="下カーブ矢印 12"/>
          <p:cNvSpPr/>
          <p:nvPr/>
        </p:nvSpPr>
        <p:spPr>
          <a:xfrm rot="10800000">
            <a:off x="4315031" y="2576659"/>
            <a:ext cx="556981" cy="272743"/>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14" name="テキスト ボックス 13"/>
          <p:cNvSpPr txBox="1"/>
          <p:nvPr/>
        </p:nvSpPr>
        <p:spPr>
          <a:xfrm>
            <a:off x="4246726" y="2481012"/>
            <a:ext cx="713763" cy="200551"/>
          </a:xfrm>
          <a:prstGeom prst="rect">
            <a:avLst/>
          </a:prstGeom>
          <a:noFill/>
        </p:spPr>
        <p:txBody>
          <a:bodyPr wrap="square" lIns="0" tIns="0" rIns="0" bIns="0" rtlCol="0">
            <a:spAutoFit/>
          </a:bodyPr>
          <a:lstStyle/>
          <a:p>
            <a:pPr algn="ctr"/>
            <a:r>
              <a:rPr kumimoji="1" lang="ja-JP" altLang="en-US" sz="1200" b="1" dirty="0" smtClean="0">
                <a:latin typeface="+mn-ea"/>
                <a:cs typeface="Meiryo UI" panose="020B0604030504040204" pitchFamily="50" charset="-128"/>
              </a:rPr>
              <a:t>好循環</a:t>
            </a:r>
            <a:endParaRPr kumimoji="1" lang="ja-JP" altLang="en-US" sz="1050" dirty="0">
              <a:latin typeface="+mn-ea"/>
              <a:cs typeface="Meiryo UI" panose="020B0604030504040204" pitchFamily="50" charset="-128"/>
            </a:endParaRPr>
          </a:p>
        </p:txBody>
      </p:sp>
      <p:sp>
        <p:nvSpPr>
          <p:cNvPr id="15" name="テキスト ボックス 14"/>
          <p:cNvSpPr txBox="1"/>
          <p:nvPr/>
        </p:nvSpPr>
        <p:spPr>
          <a:xfrm>
            <a:off x="3140356" y="2476383"/>
            <a:ext cx="955664" cy="200551"/>
          </a:xfrm>
          <a:prstGeom prst="rect">
            <a:avLst/>
          </a:prstGeom>
          <a:noFill/>
        </p:spPr>
        <p:txBody>
          <a:bodyPr wrap="square" lIns="0" tIns="0" rIns="0" bIns="0" rtlCol="0">
            <a:spAutoFit/>
          </a:bodyPr>
          <a:lstStyle/>
          <a:p>
            <a:pPr algn="ctr"/>
            <a:r>
              <a:rPr lang="ja-JP" altLang="en-US" sz="1200" b="1" dirty="0">
                <a:latin typeface="+mn-ea"/>
                <a:cs typeface="Meiryo UI" panose="020B0604030504040204" pitchFamily="50" charset="-128"/>
              </a:rPr>
              <a:t>防災性の向上</a:t>
            </a:r>
          </a:p>
        </p:txBody>
      </p:sp>
      <p:sp>
        <p:nvSpPr>
          <p:cNvPr id="17" name="テキスト ボックス 16"/>
          <p:cNvSpPr txBox="1"/>
          <p:nvPr/>
        </p:nvSpPr>
        <p:spPr>
          <a:xfrm>
            <a:off x="5063756" y="2476383"/>
            <a:ext cx="1116548" cy="200551"/>
          </a:xfrm>
          <a:prstGeom prst="rect">
            <a:avLst/>
          </a:prstGeom>
          <a:noFill/>
        </p:spPr>
        <p:txBody>
          <a:bodyPr wrap="square" lIns="0" tIns="0" rIns="0" bIns="0" rtlCol="0">
            <a:spAutoFit/>
          </a:bodyPr>
          <a:lstStyle/>
          <a:p>
            <a:pPr algn="ctr"/>
            <a:r>
              <a:rPr lang="ja-JP" altLang="en-US" sz="1200" b="1" dirty="0">
                <a:latin typeface="+mn-ea"/>
                <a:cs typeface="Meiryo UI" panose="020B0604030504040204" pitchFamily="50" charset="-128"/>
              </a:rPr>
              <a:t>地域の魅力向上</a:t>
            </a:r>
          </a:p>
        </p:txBody>
      </p:sp>
      <p:sp>
        <p:nvSpPr>
          <p:cNvPr id="18" name="テキスト ボックス 17"/>
          <p:cNvSpPr txBox="1"/>
          <p:nvPr/>
        </p:nvSpPr>
        <p:spPr>
          <a:xfrm>
            <a:off x="304142" y="3515563"/>
            <a:ext cx="1739546" cy="369316"/>
          </a:xfrm>
          <a:prstGeom prst="rect">
            <a:avLst/>
          </a:prstGeom>
          <a:solidFill>
            <a:schemeClr val="tx2">
              <a:lumMod val="40000"/>
              <a:lumOff val="60000"/>
            </a:schemeClr>
          </a:solidFill>
        </p:spPr>
        <p:txBody>
          <a:bodyPr wrap="none" lIns="91424" tIns="45712" rIns="91424" bIns="45712" rtlCol="0" anchor="ctr" anchorCtr="0">
            <a:spAutoFit/>
          </a:bodyPr>
          <a:lstStyle/>
          <a:p>
            <a:r>
              <a:rPr lang="ja-JP" altLang="en-US" b="1" dirty="0">
                <a:latin typeface="Meiryo UI" panose="020B0604030504040204" pitchFamily="50" charset="-128"/>
                <a:ea typeface="Meiryo UI" panose="020B0604030504040204" pitchFamily="50" charset="-128"/>
              </a:rPr>
              <a:t>新た</a:t>
            </a:r>
            <a:r>
              <a:rPr lang="ja-JP" altLang="en-US" b="1" dirty="0" smtClean="0">
                <a:latin typeface="Meiryo UI" panose="020B0604030504040204" pitchFamily="50" charset="-128"/>
                <a:ea typeface="Meiryo UI" panose="020B0604030504040204" pitchFamily="50" charset="-128"/>
              </a:rPr>
              <a:t>な推進方策</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91576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12"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15</a:t>
            </a:fld>
            <a:endParaRPr lang="ja-JP" altLang="en-US" sz="1800" dirty="0">
              <a:solidFill>
                <a:schemeClr val="tx1"/>
              </a:solidFill>
            </a:endParaRPr>
          </a:p>
        </p:txBody>
      </p:sp>
      <p:sp>
        <p:nvSpPr>
          <p:cNvPr id="49" name="角丸四角形 48"/>
          <p:cNvSpPr/>
          <p:nvPr/>
        </p:nvSpPr>
        <p:spPr>
          <a:xfrm>
            <a:off x="1619672" y="1034059"/>
            <a:ext cx="6696744" cy="5823941"/>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nchorCtr="0"/>
          <a:lstStyle/>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179512" y="665400"/>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事業のスピードアップに向けた取組み</a:t>
            </a:r>
            <a:endParaRPr lang="en-US" altLang="ja-JP" sz="1400" b="1" u="sng" dirty="0"/>
          </a:p>
        </p:txBody>
      </p:sp>
      <p:pic>
        <p:nvPicPr>
          <p:cNvPr id="51"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275635" y="1448155"/>
            <a:ext cx="3846716" cy="4144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2" name="正方形/長方形 40"/>
          <p:cNvSpPr>
            <a:spLocks/>
          </p:cNvSpPr>
          <p:nvPr/>
        </p:nvSpPr>
        <p:spPr bwMode="auto">
          <a:xfrm>
            <a:off x="1691680" y="4941168"/>
            <a:ext cx="3240360" cy="1064392"/>
          </a:xfrm>
          <a:prstGeom prst="rect">
            <a:avLst/>
          </a:prstGeom>
          <a:solidFill>
            <a:schemeClr val="bg1"/>
          </a:solidFill>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lvl="0" defTabSz="914400" fontAlgn="base">
              <a:lnSpc>
                <a:spcPts val="2600"/>
              </a:lnSpc>
              <a:spcBef>
                <a:spcPct val="0"/>
              </a:spcBef>
              <a:spcAft>
                <a:spcPct val="0"/>
              </a:spcAft>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まちの不燃化</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延焼</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の危険性が高い老朽建築物の除却や、避難等の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の道路</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･公園を整備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・大幅な予算拡充により地元市を強力に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・地元市に技術者等を派遣し、事業執行体制を強化　　など</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200"/>
              </a:lnSpc>
              <a:spcBef>
                <a:spcPct val="0"/>
              </a:spcBef>
              <a:spcAft>
                <a:spcPct val="0"/>
              </a:spcAft>
            </a:pP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15"/>
          <p:cNvSpPr/>
          <p:nvPr/>
        </p:nvSpPr>
        <p:spPr>
          <a:xfrm rot="20887380">
            <a:off x="3809081" y="2574064"/>
            <a:ext cx="1720937" cy="543359"/>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16"/>
          <p:cNvSpPr/>
          <p:nvPr/>
        </p:nvSpPr>
        <p:spPr>
          <a:xfrm>
            <a:off x="4476916" y="3566297"/>
            <a:ext cx="597639" cy="601636"/>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コネクタ 54"/>
          <p:cNvCxnSpPr>
            <a:stCxn id="54" idx="3"/>
            <a:endCxn id="52" idx="0"/>
          </p:cNvCxnSpPr>
          <p:nvPr/>
        </p:nvCxnSpPr>
        <p:spPr>
          <a:xfrm flipH="1">
            <a:off x="3311860" y="4079825"/>
            <a:ext cx="1252578" cy="8613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endCxn id="52" idx="0"/>
          </p:cNvCxnSpPr>
          <p:nvPr/>
        </p:nvCxnSpPr>
        <p:spPr>
          <a:xfrm flipH="1">
            <a:off x="3311860" y="2931003"/>
            <a:ext cx="972112" cy="20101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52" idx="0"/>
          </p:cNvCxnSpPr>
          <p:nvPr/>
        </p:nvCxnSpPr>
        <p:spPr>
          <a:xfrm flipV="1">
            <a:off x="3311860" y="4725146"/>
            <a:ext cx="3204135" cy="216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stCxn id="52" idx="0"/>
          </p:cNvCxnSpPr>
          <p:nvPr/>
        </p:nvCxnSpPr>
        <p:spPr>
          <a:xfrm flipV="1">
            <a:off x="3311860" y="4313100"/>
            <a:ext cx="2003056" cy="628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21"/>
          <p:cNvSpPr/>
          <p:nvPr/>
        </p:nvSpPr>
        <p:spPr>
          <a:xfrm rot="3307326">
            <a:off x="4048171" y="3023236"/>
            <a:ext cx="4078611" cy="613846"/>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40"/>
          <p:cNvSpPr>
            <a:spLocks/>
          </p:cNvSpPr>
          <p:nvPr/>
        </p:nvSpPr>
        <p:spPr bwMode="auto">
          <a:xfrm>
            <a:off x="5218519" y="721689"/>
            <a:ext cx="2953881" cy="1082507"/>
          </a:xfrm>
          <a:prstGeom prst="rect">
            <a:avLst/>
          </a:prstGeom>
          <a:solidFill>
            <a:schemeClr val="bg1"/>
          </a:solidFill>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kumimoji="1" lang="ja-JP" altLang="en-US" sz="14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延焼遮断帯の整備</a:t>
            </a:r>
            <a:endParaRPr kumimoji="1" lang="en-US" altLang="ja-JP" sz="14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延焼</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遮断帯の核となる都市計画道路 三国塚口</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線</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年度着手）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寝屋川大東線（平成</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p>
          <a:p>
            <a:pPr defTabSz="885665" fontAlgn="base">
              <a:lnSpc>
                <a:spcPts val="1214"/>
              </a:lnSpc>
              <a:spcBef>
                <a:spcPct val="0"/>
              </a:spcBef>
              <a:spcAft>
                <a:spcPct val="0"/>
              </a:spcAft>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年度</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着手）を整備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・大幅な予算の拡充により着実に整備を</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200"/>
              </a:lnSpc>
              <a:spcBef>
                <a:spcPct val="0"/>
              </a:spcBef>
              <a:spcAft>
                <a:spcPct val="0"/>
              </a:spcAft>
              <a:buClrTx/>
              <a:buSzTx/>
              <a:buFontTx/>
              <a:buNone/>
              <a:tabLst/>
            </a:pPr>
            <a:endParaRPr kumimoji="1" lang="ja-JP" altLang="ja-JP" sz="10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1" name="直線コネクタ 60"/>
          <p:cNvCxnSpPr>
            <a:endCxn id="60" idx="2"/>
          </p:cNvCxnSpPr>
          <p:nvPr/>
        </p:nvCxnSpPr>
        <p:spPr>
          <a:xfrm flipV="1">
            <a:off x="5724128" y="1804196"/>
            <a:ext cx="971332" cy="9767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40"/>
          <p:cNvSpPr>
            <a:spLocks/>
          </p:cNvSpPr>
          <p:nvPr/>
        </p:nvSpPr>
        <p:spPr bwMode="auto">
          <a:xfrm>
            <a:off x="1691680" y="953273"/>
            <a:ext cx="3141261" cy="1162177"/>
          </a:xfrm>
          <a:prstGeom prst="rect">
            <a:avLst/>
          </a:prstGeom>
          <a:solidFill>
            <a:schemeClr val="bg1"/>
          </a:solidFill>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・安心なまちの実現と合わせ、民間活力や地域</a:t>
            </a:r>
            <a:r>
              <a:rPr lang="ja-JP" altLang="en-US"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資源</a:t>
            </a:r>
            <a:endParaRPr lang="en-US" altLang="ja-JP"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a:t>
            </a: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活かし魅力あるまちへ再生</a:t>
            </a:r>
            <a:endParaRPr lang="en-US" altLang="ja-JP"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・まちの将来像を見据えた、まちづくり構想を検討</a:t>
            </a:r>
            <a:endParaRPr lang="en-US" altLang="ja-JP"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・除却跡地等の緑化や農園の整備による、みどりを</a:t>
            </a:r>
            <a:r>
              <a:rPr lang="ja-JP" altLang="en-US"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活かした</a:t>
            </a:r>
            <a:endParaRPr lang="en-US" altLang="ja-JP"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spc="-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魅力</a:t>
            </a:r>
            <a:r>
              <a:rPr lang="ja-JP" altLang="en-US" sz="1000" spc="-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あるまちづくり</a:t>
            </a:r>
          </a:p>
          <a:p>
            <a:pPr lvl="0" defTabSz="914400" fontAlgn="base">
              <a:lnSpc>
                <a:spcPts val="1200"/>
              </a:lnSpc>
              <a:spcBef>
                <a:spcPct val="0"/>
              </a:spcBef>
              <a:spcAft>
                <a:spcPct val="0"/>
              </a:spcAft>
            </a:pP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40"/>
          <p:cNvSpPr>
            <a:spLocks/>
          </p:cNvSpPr>
          <p:nvPr/>
        </p:nvSpPr>
        <p:spPr bwMode="auto">
          <a:xfrm>
            <a:off x="5181933" y="4846658"/>
            <a:ext cx="2990467" cy="1344122"/>
          </a:xfrm>
          <a:prstGeom prst="rect">
            <a:avLst/>
          </a:prstGeom>
          <a:solidFill>
            <a:schemeClr val="bg1"/>
          </a:solidFill>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土木</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事務所や市等と連携した防災講座、</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ワークショッ</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プ</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等を実施</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・大学と連携した</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VR</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等映像技術を用いた啓発に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防災</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・「建築防災啓発員制度」の連携企業拡大による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885665" fontAlgn="base">
              <a:lnSpc>
                <a:spcPts val="1214"/>
              </a:lnSpc>
              <a:spcBef>
                <a:spcPct val="0"/>
              </a:spcBef>
              <a:spcAft>
                <a:spcPct val="0"/>
              </a:spcAft>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的</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な防災啓発　など</a:t>
            </a:r>
          </a:p>
          <a:p>
            <a:pPr marL="0" marR="0" lvl="0" indent="0" defTabSz="914400" rtl="0" eaLnBrk="1" fontAlgn="base" latinLnBrk="0" hangingPunct="1">
              <a:lnSpc>
                <a:spcPts val="1200"/>
              </a:lnSpc>
              <a:spcBef>
                <a:spcPct val="0"/>
              </a:spcBef>
              <a:spcAft>
                <a:spcPct val="0"/>
              </a:spcAft>
              <a:buClrTx/>
              <a:buSzTx/>
              <a:buFontTx/>
              <a:buNone/>
              <a:tabLst/>
            </a:pPr>
            <a:endParaRPr kumimoji="1" lang="ja-JP" altLang="ja-JP" sz="10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40"/>
          <p:cNvSpPr>
            <a:spLocks/>
          </p:cNvSpPr>
          <p:nvPr/>
        </p:nvSpPr>
        <p:spPr bwMode="auto">
          <a:xfrm>
            <a:off x="2626054" y="6237312"/>
            <a:ext cx="4897002" cy="539543"/>
          </a:xfrm>
          <a:prstGeom prst="roundRect">
            <a:avLst>
              <a:gd name="adj" fmla="val 10691"/>
            </a:avLst>
          </a:prstGeom>
          <a:solidFill>
            <a:srgbClr val="99FF66"/>
          </a:solidFill>
          <a:ln w="635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72000" tIns="0" rIns="36000" bIns="72000" numCol="1" anchor="t" anchorCtr="0" compatLnSpc="1">
            <a:prstTxWarp prst="textNoShape">
              <a:avLst/>
            </a:prstTxWarp>
          </a:bodyPr>
          <a:lstStyle/>
          <a:p>
            <a:pPr defTabSz="914400" fontAlgn="base">
              <a:lnSpc>
                <a:spcPts val="2600"/>
              </a:lnSpc>
              <a:spcBef>
                <a:spcPct val="0"/>
              </a:spcBef>
              <a:spcAft>
                <a:spcPct val="0"/>
              </a:spcAft>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密集事業の見える化</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914400" fontAlgn="base">
              <a:lnSpc>
                <a:spcPts val="1200"/>
              </a:lnSpc>
              <a:spcBef>
                <a:spcPct val="0"/>
              </a:spcBef>
              <a:spcAft>
                <a:spcPct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「密集市街地まちの防災性マップ」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により住民の防災意識・事業協力意識を向上</a:t>
            </a:r>
            <a:endParaRPr lang="ja-JP"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5" name="直線コネクタ 64"/>
          <p:cNvCxnSpPr>
            <a:stCxn id="53" idx="0"/>
            <a:endCxn id="62" idx="2"/>
          </p:cNvCxnSpPr>
          <p:nvPr/>
        </p:nvCxnSpPr>
        <p:spPr>
          <a:xfrm flipH="1" flipV="1">
            <a:off x="3262311" y="2115450"/>
            <a:ext cx="1351324" cy="464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楕円 65"/>
          <p:cNvSpPr/>
          <p:nvPr/>
        </p:nvSpPr>
        <p:spPr>
          <a:xfrm flipH="1">
            <a:off x="5297282" y="4263654"/>
            <a:ext cx="61916" cy="652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239" rtl="0" eaLnBrk="1" latinLnBrk="0" hangingPunct="1">
              <a:defRPr kumimoji="1" sz="1800" kern="1200">
                <a:solidFill>
                  <a:schemeClr val="lt1"/>
                </a:solidFill>
                <a:latin typeface="+mn-lt"/>
                <a:ea typeface="+mn-ea"/>
                <a:cs typeface="+mn-cs"/>
              </a:defRPr>
            </a:lvl1pPr>
            <a:lvl2pPr marL="457119" algn="l" defTabSz="914239" rtl="0" eaLnBrk="1" latinLnBrk="0" hangingPunct="1">
              <a:defRPr kumimoji="1" sz="1800" kern="1200">
                <a:solidFill>
                  <a:schemeClr val="lt1"/>
                </a:solidFill>
                <a:latin typeface="+mn-lt"/>
                <a:ea typeface="+mn-ea"/>
                <a:cs typeface="+mn-cs"/>
              </a:defRPr>
            </a:lvl2pPr>
            <a:lvl3pPr marL="914239" algn="l" defTabSz="914239" rtl="0" eaLnBrk="1" latinLnBrk="0" hangingPunct="1">
              <a:defRPr kumimoji="1" sz="1800" kern="1200">
                <a:solidFill>
                  <a:schemeClr val="lt1"/>
                </a:solidFill>
                <a:latin typeface="+mn-lt"/>
                <a:ea typeface="+mn-ea"/>
                <a:cs typeface="+mn-cs"/>
              </a:defRPr>
            </a:lvl3pPr>
            <a:lvl4pPr marL="1371358" algn="l" defTabSz="914239" rtl="0" eaLnBrk="1" latinLnBrk="0" hangingPunct="1">
              <a:defRPr kumimoji="1" sz="1800" kern="1200">
                <a:solidFill>
                  <a:schemeClr val="lt1"/>
                </a:solidFill>
                <a:latin typeface="+mn-lt"/>
                <a:ea typeface="+mn-ea"/>
                <a:cs typeface="+mn-cs"/>
              </a:defRPr>
            </a:lvl4pPr>
            <a:lvl5pPr marL="1828477" algn="l" defTabSz="914239" rtl="0" eaLnBrk="1" latinLnBrk="0" hangingPunct="1">
              <a:defRPr kumimoji="1" sz="1800" kern="1200">
                <a:solidFill>
                  <a:schemeClr val="lt1"/>
                </a:solidFill>
                <a:latin typeface="+mn-lt"/>
                <a:ea typeface="+mn-ea"/>
                <a:cs typeface="+mn-cs"/>
              </a:defRPr>
            </a:lvl5pPr>
            <a:lvl6pPr marL="2285596" algn="l" defTabSz="914239" rtl="0" eaLnBrk="1" latinLnBrk="0" hangingPunct="1">
              <a:defRPr kumimoji="1" sz="1800" kern="1200">
                <a:solidFill>
                  <a:schemeClr val="lt1"/>
                </a:solidFill>
                <a:latin typeface="+mn-lt"/>
                <a:ea typeface="+mn-ea"/>
                <a:cs typeface="+mn-cs"/>
              </a:defRPr>
            </a:lvl6pPr>
            <a:lvl7pPr marL="2742716" algn="l" defTabSz="914239" rtl="0" eaLnBrk="1" latinLnBrk="0" hangingPunct="1">
              <a:defRPr kumimoji="1" sz="1800" kern="1200">
                <a:solidFill>
                  <a:schemeClr val="lt1"/>
                </a:solidFill>
                <a:latin typeface="+mn-lt"/>
                <a:ea typeface="+mn-ea"/>
                <a:cs typeface="+mn-cs"/>
              </a:defRPr>
            </a:lvl7pPr>
            <a:lvl8pPr marL="3199835" algn="l" defTabSz="914239" rtl="0" eaLnBrk="1" latinLnBrk="0" hangingPunct="1">
              <a:defRPr kumimoji="1" sz="1800" kern="1200">
                <a:solidFill>
                  <a:schemeClr val="lt1"/>
                </a:solidFill>
                <a:latin typeface="+mn-lt"/>
                <a:ea typeface="+mn-ea"/>
                <a:cs typeface="+mn-cs"/>
              </a:defRPr>
            </a:lvl8pPr>
            <a:lvl9pPr marL="3656954" algn="l" defTabSz="914239"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67" name="楕円 66"/>
          <p:cNvSpPr/>
          <p:nvPr/>
        </p:nvSpPr>
        <p:spPr>
          <a:xfrm flipH="1">
            <a:off x="6521262" y="4687009"/>
            <a:ext cx="61916" cy="652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239" rtl="0" eaLnBrk="1" latinLnBrk="0" hangingPunct="1">
              <a:defRPr kumimoji="1" sz="1800" kern="1200">
                <a:solidFill>
                  <a:schemeClr val="lt1"/>
                </a:solidFill>
                <a:latin typeface="+mn-lt"/>
                <a:ea typeface="+mn-ea"/>
                <a:cs typeface="+mn-cs"/>
              </a:defRPr>
            </a:lvl1pPr>
            <a:lvl2pPr marL="457119" algn="l" defTabSz="914239" rtl="0" eaLnBrk="1" latinLnBrk="0" hangingPunct="1">
              <a:defRPr kumimoji="1" sz="1800" kern="1200">
                <a:solidFill>
                  <a:schemeClr val="lt1"/>
                </a:solidFill>
                <a:latin typeface="+mn-lt"/>
                <a:ea typeface="+mn-ea"/>
                <a:cs typeface="+mn-cs"/>
              </a:defRPr>
            </a:lvl2pPr>
            <a:lvl3pPr marL="914239" algn="l" defTabSz="914239" rtl="0" eaLnBrk="1" latinLnBrk="0" hangingPunct="1">
              <a:defRPr kumimoji="1" sz="1800" kern="1200">
                <a:solidFill>
                  <a:schemeClr val="lt1"/>
                </a:solidFill>
                <a:latin typeface="+mn-lt"/>
                <a:ea typeface="+mn-ea"/>
                <a:cs typeface="+mn-cs"/>
              </a:defRPr>
            </a:lvl3pPr>
            <a:lvl4pPr marL="1371358" algn="l" defTabSz="914239" rtl="0" eaLnBrk="1" latinLnBrk="0" hangingPunct="1">
              <a:defRPr kumimoji="1" sz="1800" kern="1200">
                <a:solidFill>
                  <a:schemeClr val="lt1"/>
                </a:solidFill>
                <a:latin typeface="+mn-lt"/>
                <a:ea typeface="+mn-ea"/>
                <a:cs typeface="+mn-cs"/>
              </a:defRPr>
            </a:lvl4pPr>
            <a:lvl5pPr marL="1828477" algn="l" defTabSz="914239" rtl="0" eaLnBrk="1" latinLnBrk="0" hangingPunct="1">
              <a:defRPr kumimoji="1" sz="1800" kern="1200">
                <a:solidFill>
                  <a:schemeClr val="lt1"/>
                </a:solidFill>
                <a:latin typeface="+mn-lt"/>
                <a:ea typeface="+mn-ea"/>
                <a:cs typeface="+mn-cs"/>
              </a:defRPr>
            </a:lvl5pPr>
            <a:lvl6pPr marL="2285596" algn="l" defTabSz="914239" rtl="0" eaLnBrk="1" latinLnBrk="0" hangingPunct="1">
              <a:defRPr kumimoji="1" sz="1800" kern="1200">
                <a:solidFill>
                  <a:schemeClr val="lt1"/>
                </a:solidFill>
                <a:latin typeface="+mn-lt"/>
                <a:ea typeface="+mn-ea"/>
                <a:cs typeface="+mn-cs"/>
              </a:defRPr>
            </a:lvl6pPr>
            <a:lvl7pPr marL="2742716" algn="l" defTabSz="914239" rtl="0" eaLnBrk="1" latinLnBrk="0" hangingPunct="1">
              <a:defRPr kumimoji="1" sz="1800" kern="1200">
                <a:solidFill>
                  <a:schemeClr val="lt1"/>
                </a:solidFill>
                <a:latin typeface="+mn-lt"/>
                <a:ea typeface="+mn-ea"/>
                <a:cs typeface="+mn-cs"/>
              </a:defRPr>
            </a:lvl7pPr>
            <a:lvl8pPr marL="3199835" algn="l" defTabSz="914239" rtl="0" eaLnBrk="1" latinLnBrk="0" hangingPunct="1">
              <a:defRPr kumimoji="1" sz="1800" kern="1200">
                <a:solidFill>
                  <a:schemeClr val="lt1"/>
                </a:solidFill>
                <a:latin typeface="+mn-lt"/>
                <a:ea typeface="+mn-ea"/>
                <a:cs typeface="+mn-cs"/>
              </a:defRPr>
            </a:lvl8pPr>
            <a:lvl9pPr marL="3656954" algn="l" defTabSz="914239" rtl="0" eaLnBrk="1" latinLnBrk="0" hangingPunct="1">
              <a:defRPr kumimoji="1"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78063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）東西二極の一極としての社会経済構造の構築</a:t>
            </a:r>
            <a:endParaRPr lang="ja-JP" altLang="en-US" sz="3200" b="1" dirty="0">
              <a:solidFill>
                <a:schemeClr val="bg1"/>
              </a:solidFill>
              <a:latin typeface="+mj-ea"/>
              <a:cs typeface="Meiryo UI" panose="020B0604030504040204" pitchFamily="50" charset="-128"/>
            </a:endParaRPr>
          </a:p>
        </p:txBody>
      </p:sp>
      <p:sp>
        <p:nvSpPr>
          <p:cNvPr id="11" name="テキスト ボックス 10"/>
          <p:cNvSpPr txBox="1"/>
          <p:nvPr/>
        </p:nvSpPr>
        <p:spPr>
          <a:xfrm>
            <a:off x="252544" y="6269829"/>
            <a:ext cx="6336704" cy="400093"/>
          </a:xfrm>
          <a:prstGeom prst="rect">
            <a:avLst/>
          </a:prstGeom>
          <a:noFill/>
        </p:spPr>
        <p:txBody>
          <a:bodyPr wrap="square" lIns="91424" tIns="45712" rIns="91424" bIns="45712" rtlCol="0">
            <a:spAutoFit/>
          </a:bodyPr>
          <a:lstStyle/>
          <a:p>
            <a:r>
              <a:rPr lang="ja-JP" altLang="en-US" sz="1000" dirty="0"/>
              <a:t>資料</a:t>
            </a:r>
            <a:r>
              <a:rPr lang="ja-JP" altLang="en-US" sz="1000" dirty="0" smtClean="0"/>
              <a:t>：大阪府統計課「平成</a:t>
            </a:r>
            <a:r>
              <a:rPr lang="en-US" altLang="ja-JP" sz="1000" dirty="0" smtClean="0"/>
              <a:t>28</a:t>
            </a:r>
            <a:r>
              <a:rPr lang="ja-JP" altLang="en-US" sz="1000" dirty="0" smtClean="0"/>
              <a:t>年度大阪府民経済計算≪確報≫」より作成</a:t>
            </a:r>
            <a:endParaRPr lang="en-US" altLang="ja-JP" sz="1000" dirty="0" smtClean="0"/>
          </a:p>
          <a:p>
            <a:r>
              <a:rPr lang="en-US" altLang="ja-JP" sz="1000" dirty="0" smtClean="0"/>
              <a:t>※</a:t>
            </a:r>
            <a:r>
              <a:rPr lang="ja-JP" altLang="en-US" sz="1000" dirty="0"/>
              <a:t> 「県民経済計算標準方式（平成</a:t>
            </a:r>
            <a:r>
              <a:rPr lang="en-US" altLang="ja-JP" sz="1000" dirty="0"/>
              <a:t>23</a:t>
            </a:r>
            <a:r>
              <a:rPr lang="ja-JP" altLang="en-US" sz="1000" dirty="0"/>
              <a:t>年基準版）」に準拠した実質経済</a:t>
            </a:r>
            <a:r>
              <a:rPr lang="ja-JP" altLang="en-US" sz="1000" dirty="0" smtClean="0"/>
              <a:t>成長率を</a:t>
            </a:r>
            <a:r>
              <a:rPr lang="ja-JP" altLang="en-US" sz="1000" dirty="0"/>
              <a:t>記載。</a:t>
            </a:r>
          </a:p>
        </p:txBody>
      </p:sp>
      <p:sp>
        <p:nvSpPr>
          <p:cNvPr id="10" name="テキスト ボックス 9"/>
          <p:cNvSpPr txBox="1"/>
          <p:nvPr/>
        </p:nvSpPr>
        <p:spPr>
          <a:xfrm>
            <a:off x="107504" y="688653"/>
            <a:ext cx="3672408" cy="307761"/>
          </a:xfrm>
          <a:prstGeom prst="rect">
            <a:avLst/>
          </a:prstGeom>
          <a:noFill/>
        </p:spPr>
        <p:txBody>
          <a:bodyPr wrap="square" lIns="91424" tIns="45712" rIns="91424" bIns="45712" rtlCol="0">
            <a:spAutoFit/>
          </a:bodyPr>
          <a:lstStyle/>
          <a:p>
            <a:r>
              <a:rPr lang="ja-JP" altLang="en-US" sz="1400" b="1" dirty="0"/>
              <a:t>■ </a:t>
            </a:r>
            <a:r>
              <a:rPr lang="ja-JP" altLang="en-US" sz="1400" b="1" u="sng" dirty="0"/>
              <a:t>経済</a:t>
            </a:r>
            <a:r>
              <a:rPr lang="ja-JP" altLang="en-US" sz="1400" b="1" u="sng" dirty="0" smtClean="0"/>
              <a:t>成長率（</a:t>
            </a:r>
            <a:r>
              <a:rPr lang="ja-JP" altLang="en-US" sz="1400" b="1" u="sng" dirty="0"/>
              <a:t>実質</a:t>
            </a:r>
            <a:r>
              <a:rPr lang="ja-JP" altLang="en-US" sz="1400" b="1" u="sng" dirty="0" smtClean="0"/>
              <a:t>）の推移</a:t>
            </a:r>
            <a:endParaRPr lang="en-US" altLang="ja-JP" sz="1400" b="1" u="sng" dirty="0"/>
          </a:p>
        </p:txBody>
      </p:sp>
      <p:sp>
        <p:nvSpPr>
          <p:cNvPr id="1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16</a:t>
            </a:fld>
            <a:endParaRPr lang="ja-JP" altLang="en-US" sz="1800" dirty="0">
              <a:solidFill>
                <a:schemeClr val="tx1"/>
              </a:solidFill>
            </a:endParaRPr>
          </a:p>
        </p:txBody>
      </p:sp>
      <p:pic>
        <p:nvPicPr>
          <p:cNvPr id="4" name="図 3"/>
          <p:cNvPicPr>
            <a:picLocks noChangeAspect="1"/>
          </p:cNvPicPr>
          <p:nvPr/>
        </p:nvPicPr>
        <p:blipFill>
          <a:blip r:embed="rId3"/>
          <a:stretch>
            <a:fillRect/>
          </a:stretch>
        </p:blipFill>
        <p:spPr>
          <a:xfrm>
            <a:off x="1255488" y="1083498"/>
            <a:ext cx="6633023" cy="4145639"/>
          </a:xfrm>
          <a:prstGeom prst="rect">
            <a:avLst/>
          </a:prstGeom>
        </p:spPr>
      </p:pic>
      <p:pic>
        <p:nvPicPr>
          <p:cNvPr id="5" name="図 4"/>
          <p:cNvPicPr>
            <a:picLocks noChangeAspect="1"/>
          </p:cNvPicPr>
          <p:nvPr/>
        </p:nvPicPr>
        <p:blipFill>
          <a:blip r:embed="rId4"/>
          <a:stretch>
            <a:fillRect/>
          </a:stretch>
        </p:blipFill>
        <p:spPr>
          <a:xfrm>
            <a:off x="395536" y="5294449"/>
            <a:ext cx="8352928" cy="880001"/>
          </a:xfrm>
          <a:prstGeom prst="rect">
            <a:avLst/>
          </a:prstGeom>
        </p:spPr>
      </p:pic>
      <p:sp>
        <p:nvSpPr>
          <p:cNvPr id="12"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Tree>
    <p:extLst>
      <p:ext uri="{BB962C8B-B14F-4D97-AF65-F5344CB8AC3E}">
        <p14:creationId xmlns:p14="http://schemas.microsoft.com/office/powerpoint/2010/main" val="334642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4682344" y="1104460"/>
            <a:ext cx="4346754" cy="2164268"/>
          </a:xfrm>
          <a:prstGeom prst="rect">
            <a:avLst/>
          </a:prstGeom>
        </p:spPr>
      </p:pic>
      <p:sp>
        <p:nvSpPr>
          <p:cNvPr id="50" name="正方形/長方形 49"/>
          <p:cNvSpPr/>
          <p:nvPr/>
        </p:nvSpPr>
        <p:spPr>
          <a:xfrm>
            <a:off x="242513" y="685525"/>
            <a:ext cx="3690504" cy="37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nSpc>
                <a:spcPts val="1400"/>
              </a:lnSpc>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大阪の開業数・廃業数の推移</a:t>
            </a:r>
            <a:endParaRPr lang="en-US" altLang="ja-JP" sz="1400" b="1" u="sng" dirty="0">
              <a:solidFill>
                <a:schemeClr val="tx1"/>
              </a:solidFill>
              <a:latin typeface="+mn-ea"/>
              <a:cs typeface="Meiryo UI" panose="020B0604030504040204" pitchFamily="50" charset="-128"/>
            </a:endParaRPr>
          </a:p>
        </p:txBody>
      </p:sp>
      <p:sp>
        <p:nvSpPr>
          <p:cNvPr id="51" name="正方形/長方形 50"/>
          <p:cNvSpPr/>
          <p:nvPr/>
        </p:nvSpPr>
        <p:spPr>
          <a:xfrm>
            <a:off x="4766258" y="6570565"/>
            <a:ext cx="3982206" cy="230816"/>
          </a:xfrm>
          <a:prstGeom prst="rect">
            <a:avLst/>
          </a:prstGeom>
        </p:spPr>
        <p:txBody>
          <a:bodyPr wrap="square" lIns="91424" tIns="45712" rIns="91424" bIns="45712">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資料</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厚生労働省「雇用保険事業</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年報」および「雇用保険事業月報」より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61" name="正方形/長方形 60"/>
          <p:cNvSpPr/>
          <p:nvPr/>
        </p:nvSpPr>
        <p:spPr>
          <a:xfrm>
            <a:off x="4572000" y="700447"/>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ja-JP" altLang="en-US" sz="1400" b="1" dirty="0">
                <a:solidFill>
                  <a:schemeClr val="tx1"/>
                </a:solidFill>
                <a:latin typeface="+mn-ea"/>
                <a:cs typeface="Meiryo UI" panose="020B0604030504040204" pitchFamily="50" charset="-128"/>
              </a:rPr>
              <a:t>■</a:t>
            </a:r>
            <a:r>
              <a:rPr lang="ja-JP" altLang="ja-JP" sz="1400" b="1" u="sng" dirty="0">
                <a:solidFill>
                  <a:schemeClr val="tx1"/>
                </a:solidFill>
                <a:latin typeface="+mn-ea"/>
                <a:cs typeface="Meiryo UI" panose="020B0604030504040204" pitchFamily="50" charset="-128"/>
              </a:rPr>
              <a:t>開業事業所数比較</a:t>
            </a:r>
            <a:endParaRPr lang="ja-JP" altLang="en-US" sz="1400" b="1" u="sng" dirty="0">
              <a:solidFill>
                <a:schemeClr val="tx1"/>
              </a:solidFill>
              <a:latin typeface="+mn-ea"/>
              <a:cs typeface="Meiryo UI" panose="020B0604030504040204" pitchFamily="50" charset="-128"/>
            </a:endParaRPr>
          </a:p>
        </p:txBody>
      </p:sp>
      <p:sp>
        <p:nvSpPr>
          <p:cNvPr id="62" name="正方形/長方形 61"/>
          <p:cNvSpPr/>
          <p:nvPr/>
        </p:nvSpPr>
        <p:spPr>
          <a:xfrm>
            <a:off x="4682344" y="3429000"/>
            <a:ext cx="24566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ja-JP" altLang="en-US" sz="1400" b="1" dirty="0">
                <a:solidFill>
                  <a:schemeClr val="tx1"/>
                </a:solidFill>
                <a:latin typeface="+mn-ea"/>
                <a:cs typeface="Meiryo UI" panose="020B0604030504040204" pitchFamily="50" charset="-128"/>
              </a:rPr>
              <a:t>■</a:t>
            </a:r>
            <a:r>
              <a:rPr lang="zh-TW" altLang="en-US" sz="1400" b="1" u="sng"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廃業事業所数比較</a:t>
            </a:r>
            <a:endParaRPr lang="ja-JP" altLang="en-US" sz="1400" b="1" u="sng"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67" name="正方形/長方形 66"/>
          <p:cNvSpPr/>
          <p:nvPr/>
        </p:nvSpPr>
        <p:spPr>
          <a:xfrm>
            <a:off x="4650641" y="1012924"/>
            <a:ext cx="432048" cy="221146"/>
          </a:xfrm>
          <a:prstGeom prst="rect">
            <a:avLst/>
          </a:prstGeom>
        </p:spPr>
        <p:txBody>
          <a:bodyPr wrap="square" lIns="91424" tIns="45712" rIns="91424" bIns="45712">
            <a:spAutoFit/>
          </a:bodyPr>
          <a:lstStyle/>
          <a:p>
            <a:r>
              <a:rPr lang="en-US" altLang="ja-JP" sz="800" dirty="0"/>
              <a:t>(</a:t>
            </a:r>
            <a:r>
              <a:rPr lang="ja-JP" altLang="en-US" sz="800" dirty="0"/>
              <a:t>所</a:t>
            </a:r>
            <a:r>
              <a:rPr lang="en-US" altLang="ja-JP" sz="800" dirty="0"/>
              <a:t>) </a:t>
            </a:r>
            <a:endParaRPr lang="ja-JP" altLang="ja-JP" sz="800" dirty="0"/>
          </a:p>
        </p:txBody>
      </p:sp>
      <p:sp>
        <p:nvSpPr>
          <p:cNvPr id="68" name="正方形/長方形 67"/>
          <p:cNvSpPr/>
          <p:nvPr/>
        </p:nvSpPr>
        <p:spPr>
          <a:xfrm>
            <a:off x="4860032" y="3711910"/>
            <a:ext cx="432048" cy="221146"/>
          </a:xfrm>
          <a:prstGeom prst="rect">
            <a:avLst/>
          </a:prstGeom>
        </p:spPr>
        <p:txBody>
          <a:bodyPr wrap="square" lIns="91424" tIns="45712" rIns="91424" bIns="45712">
            <a:spAutoFit/>
          </a:bodyPr>
          <a:lstStyle/>
          <a:p>
            <a:r>
              <a:rPr lang="en-US" altLang="ja-JP" sz="800" dirty="0"/>
              <a:t>(</a:t>
            </a:r>
            <a:r>
              <a:rPr lang="ja-JP" altLang="en-US" sz="800" dirty="0"/>
              <a:t>所</a:t>
            </a:r>
            <a:r>
              <a:rPr lang="en-US" altLang="ja-JP" sz="800" dirty="0"/>
              <a:t>) </a:t>
            </a:r>
            <a:endParaRPr lang="ja-JP" altLang="ja-JP" sz="800" dirty="0"/>
          </a:p>
        </p:txBody>
      </p:sp>
      <p:sp>
        <p:nvSpPr>
          <p:cNvPr id="23" name="正方形/長方形 22"/>
          <p:cNvSpPr/>
          <p:nvPr/>
        </p:nvSpPr>
        <p:spPr>
          <a:xfrm>
            <a:off x="270052" y="3140968"/>
            <a:ext cx="4013916" cy="252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ja-JP" altLang="en-US" sz="1400" b="1" dirty="0" smtClean="0">
                <a:solidFill>
                  <a:schemeClr val="tx1"/>
                </a:solidFill>
                <a:latin typeface="+mn-ea"/>
                <a:cs typeface="Meiryo UI" panose="020B0604030504040204" pitchFamily="50" charset="-128"/>
              </a:rPr>
              <a:t>■</a:t>
            </a:r>
            <a:r>
              <a:rPr lang="ja-JP" altLang="en-US" sz="1400" b="1" u="sng" dirty="0" smtClean="0">
                <a:solidFill>
                  <a:schemeClr val="tx1"/>
                </a:solidFill>
                <a:latin typeface="+mj-ea"/>
                <a:ea typeface="+mj-ea"/>
                <a:cs typeface="Meiryo UI" panose="020B0604030504040204" pitchFamily="50" charset="-128"/>
              </a:rPr>
              <a:t>８大都道府県開業数・全国</a:t>
            </a:r>
            <a:r>
              <a:rPr lang="ja-JP" altLang="en-US" sz="1400" b="1" u="sng" dirty="0">
                <a:solidFill>
                  <a:schemeClr val="tx1"/>
                </a:solidFill>
                <a:latin typeface="+mj-ea"/>
                <a:ea typeface="+mj-ea"/>
                <a:cs typeface="Meiryo UI" panose="020B0604030504040204" pitchFamily="50" charset="-128"/>
              </a:rPr>
              <a:t>シェア</a:t>
            </a:r>
            <a:r>
              <a:rPr lang="zh-TW" altLang="en-US" sz="1400" b="1" u="sng" dirty="0">
                <a:solidFill>
                  <a:schemeClr val="tx1"/>
                </a:solidFill>
                <a:latin typeface="+mj-ea"/>
                <a:ea typeface="+mj-ea"/>
                <a:cs typeface="Meiryo UI" panose="020B0604030504040204" pitchFamily="50" charset="-128"/>
              </a:rPr>
              <a:t>比較</a:t>
            </a:r>
            <a:endParaRPr lang="en-US" altLang="zh-TW" sz="1600" b="1" u="sng" dirty="0">
              <a:solidFill>
                <a:schemeClr val="tx1"/>
              </a:solidFill>
              <a:latin typeface="+mj-ea"/>
              <a:ea typeface="+mj-ea"/>
              <a:cs typeface="Meiryo UI" panose="020B0604030504040204" pitchFamily="50" charset="-128"/>
            </a:endParaRPr>
          </a:p>
        </p:txBody>
      </p:sp>
      <p:sp>
        <p:nvSpPr>
          <p:cNvPr id="26" name="正方形/長方形 25"/>
          <p:cNvSpPr/>
          <p:nvPr/>
        </p:nvSpPr>
        <p:spPr>
          <a:xfrm>
            <a:off x="251520" y="6500961"/>
            <a:ext cx="1916192" cy="332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上段：全国シェア率</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下段：新規開業事業所数</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タイトル 1"/>
          <p:cNvSpPr txBox="1">
            <a:spLocks/>
          </p:cNvSpPr>
          <p:nvPr/>
        </p:nvSpPr>
        <p:spPr>
          <a:xfrm>
            <a:off x="0" y="1"/>
            <a:ext cx="9144000" cy="620688"/>
          </a:xfrm>
          <a:prstGeom prst="rect">
            <a:avLst/>
          </a:prstGeom>
          <a:solidFill>
            <a:srgbClr val="3366FF"/>
          </a:solidFill>
          <a:ln>
            <a:solidFill>
              <a:srgbClr val="3366FF"/>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a:solidFill>
                  <a:schemeClr val="bg1"/>
                </a:solidFill>
                <a:latin typeface="+mj-ea"/>
                <a:cs typeface="Meiryo UI" panose="020B0604030504040204" pitchFamily="50" charset="-128"/>
              </a:rPr>
              <a:t>方向性</a:t>
            </a:r>
            <a:r>
              <a:rPr lang="en-US" altLang="ja-JP" sz="2000" b="1">
                <a:solidFill>
                  <a:schemeClr val="bg1"/>
                </a:solidFill>
                <a:latin typeface="+mj-ea"/>
                <a:cs typeface="Meiryo UI" panose="020B0604030504040204" pitchFamily="50" charset="-128"/>
              </a:rPr>
              <a:t>Ⅲ</a:t>
            </a:r>
            <a:r>
              <a:rPr lang="ja-JP" altLang="en-US" sz="2000" b="1">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21"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17</a:t>
            </a:fld>
            <a:endParaRPr lang="ja-JP" altLang="en-US" sz="1800" dirty="0">
              <a:solidFill>
                <a:schemeClr val="tx1"/>
              </a:solidFill>
            </a:endParaRPr>
          </a:p>
        </p:txBody>
      </p:sp>
      <p:pic>
        <p:nvPicPr>
          <p:cNvPr id="8" name="図 7"/>
          <p:cNvPicPr>
            <a:picLocks noChangeAspect="1"/>
          </p:cNvPicPr>
          <p:nvPr/>
        </p:nvPicPr>
        <p:blipFill>
          <a:blip r:embed="rId3"/>
          <a:stretch>
            <a:fillRect/>
          </a:stretch>
        </p:blipFill>
        <p:spPr>
          <a:xfrm>
            <a:off x="4840589" y="3907756"/>
            <a:ext cx="4014141" cy="2257548"/>
          </a:xfrm>
          <a:prstGeom prst="rect">
            <a:avLst/>
          </a:prstGeom>
        </p:spPr>
      </p:pic>
      <p:sp>
        <p:nvSpPr>
          <p:cNvPr id="24"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pic>
        <p:nvPicPr>
          <p:cNvPr id="5" name="図 4"/>
          <p:cNvPicPr>
            <a:picLocks noChangeAspect="1"/>
          </p:cNvPicPr>
          <p:nvPr/>
        </p:nvPicPr>
        <p:blipFill>
          <a:blip r:embed="rId4"/>
          <a:stretch>
            <a:fillRect/>
          </a:stretch>
        </p:blipFill>
        <p:spPr>
          <a:xfrm>
            <a:off x="197905" y="3412046"/>
            <a:ext cx="4158209" cy="3099418"/>
          </a:xfrm>
          <a:prstGeom prst="rect">
            <a:avLst/>
          </a:prstGeom>
        </p:spPr>
      </p:pic>
      <p:pic>
        <p:nvPicPr>
          <p:cNvPr id="6" name="図 5"/>
          <p:cNvPicPr>
            <a:picLocks noChangeAspect="1"/>
          </p:cNvPicPr>
          <p:nvPr/>
        </p:nvPicPr>
        <p:blipFill>
          <a:blip r:embed="rId5"/>
          <a:stretch>
            <a:fillRect/>
          </a:stretch>
        </p:blipFill>
        <p:spPr>
          <a:xfrm>
            <a:off x="-8445" y="1062212"/>
            <a:ext cx="4580445" cy="2019849"/>
          </a:xfrm>
          <a:prstGeom prst="rect">
            <a:avLst/>
          </a:prstGeom>
        </p:spPr>
      </p:pic>
    </p:spTree>
    <p:extLst>
      <p:ext uri="{BB962C8B-B14F-4D97-AF65-F5344CB8AC3E}">
        <p14:creationId xmlns:p14="http://schemas.microsoft.com/office/powerpoint/2010/main" val="270924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256026" y="1000297"/>
            <a:ext cx="6656514" cy="3848099"/>
          </a:xfrm>
          <a:prstGeom prst="rect">
            <a:avLst/>
          </a:prstGeom>
        </p:spPr>
      </p:pic>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670808"/>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来</a:t>
            </a:r>
            <a:r>
              <a:rPr lang="ja-JP" altLang="en-US" sz="1400" b="1" u="sng" dirty="0" smtClean="0"/>
              <a:t>阪外国人数の</a:t>
            </a:r>
            <a:r>
              <a:rPr lang="ja-JP" altLang="en-US" sz="1400" b="1" u="sng" dirty="0"/>
              <a:t>推移</a:t>
            </a:r>
            <a:endParaRPr lang="en-US" altLang="ja-JP" sz="1400" b="1" u="sng" dirty="0"/>
          </a:p>
        </p:txBody>
      </p:sp>
      <p:sp>
        <p:nvSpPr>
          <p:cNvPr id="14" name="テキスト ボックス 13"/>
          <p:cNvSpPr txBox="1"/>
          <p:nvPr/>
        </p:nvSpPr>
        <p:spPr>
          <a:xfrm>
            <a:off x="5148064" y="6616992"/>
            <a:ext cx="4536504" cy="230816"/>
          </a:xfrm>
          <a:prstGeom prst="rect">
            <a:avLst/>
          </a:prstGeom>
          <a:noFill/>
        </p:spPr>
        <p:txBody>
          <a:bodyPr wrap="square" lIns="91424" tIns="45712" rIns="91424" bIns="45712" rtlCol="0">
            <a:spAutoFit/>
          </a:bodyPr>
          <a:lstStyle/>
          <a:p>
            <a:r>
              <a:rPr lang="ja-JP" altLang="en-US" sz="900" dirty="0"/>
              <a:t>資料：国際観光統計（ＪＮＴＯ）及び消費動向調査（観光庁）より作成</a:t>
            </a:r>
          </a:p>
        </p:txBody>
      </p:sp>
      <p:sp>
        <p:nvSpPr>
          <p:cNvPr id="6"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18</a:t>
            </a:fld>
            <a:endParaRPr lang="ja-JP" altLang="en-US" sz="1800" dirty="0">
              <a:solidFill>
                <a:schemeClr val="tx1"/>
              </a:solidFill>
            </a:endParaRPr>
          </a:p>
        </p:txBody>
      </p:sp>
      <p:sp>
        <p:nvSpPr>
          <p:cNvPr id="15"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
        <p:nvSpPr>
          <p:cNvPr id="16" name="正方形/長方形 15"/>
          <p:cNvSpPr/>
          <p:nvPr/>
        </p:nvSpPr>
        <p:spPr>
          <a:xfrm>
            <a:off x="1547664" y="1000297"/>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smtClean="0">
                <a:solidFill>
                  <a:schemeClr val="tx1"/>
                </a:solidFill>
              </a:rPr>
              <a:t>（</a:t>
            </a:r>
            <a:r>
              <a:rPr lang="ja-JP" altLang="en-US" sz="800" dirty="0">
                <a:solidFill>
                  <a:schemeClr val="tx1"/>
                </a:solidFill>
              </a:rPr>
              <a:t>万人</a:t>
            </a:r>
            <a:r>
              <a:rPr lang="ja-JP" altLang="en-US" sz="800" dirty="0" smtClean="0">
                <a:solidFill>
                  <a:schemeClr val="tx1"/>
                </a:solidFill>
              </a:rPr>
              <a:t>）</a:t>
            </a:r>
            <a:endParaRPr kumimoji="1" lang="ja-JP" altLang="en-US" dirty="0">
              <a:solidFill>
                <a:schemeClr val="tx1"/>
              </a:solidFill>
            </a:endParaRPr>
          </a:p>
        </p:txBody>
      </p:sp>
      <p:pic>
        <p:nvPicPr>
          <p:cNvPr id="3" name="図 2"/>
          <p:cNvPicPr>
            <a:picLocks noChangeAspect="1"/>
          </p:cNvPicPr>
          <p:nvPr/>
        </p:nvPicPr>
        <p:blipFill>
          <a:blip r:embed="rId4"/>
          <a:stretch>
            <a:fillRect/>
          </a:stretch>
        </p:blipFill>
        <p:spPr>
          <a:xfrm>
            <a:off x="1376275" y="4903513"/>
            <a:ext cx="6391450" cy="1755094"/>
          </a:xfrm>
          <a:prstGeom prst="rect">
            <a:avLst/>
          </a:prstGeom>
        </p:spPr>
      </p:pic>
      <p:sp>
        <p:nvSpPr>
          <p:cNvPr id="4" name="テキスト ボックス 3"/>
          <p:cNvSpPr txBox="1"/>
          <p:nvPr/>
        </p:nvSpPr>
        <p:spPr>
          <a:xfrm>
            <a:off x="6648625" y="4345487"/>
            <a:ext cx="633507" cy="200055"/>
          </a:xfrm>
          <a:prstGeom prst="rect">
            <a:avLst/>
          </a:prstGeom>
          <a:noFill/>
        </p:spPr>
        <p:txBody>
          <a:bodyPr wrap="none" rtlCol="0">
            <a:spAutoFit/>
          </a:bodyPr>
          <a:lstStyle/>
          <a:p>
            <a:r>
              <a:rPr kumimoji="1" lang="ja-JP" altLang="en-US" sz="700" dirty="0" smtClean="0">
                <a:latin typeface="游ゴシック" panose="020B0400000000000000" pitchFamily="50" charset="-128"/>
                <a:ea typeface="游ゴシック" panose="020B0400000000000000" pitchFamily="50" charset="-128"/>
              </a:rPr>
              <a:t>（速報値）</a:t>
            </a:r>
            <a:endParaRPr kumimoji="1" lang="ja-JP" altLang="en-US" sz="7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8507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Ⅰ</a:t>
            </a:r>
            <a:r>
              <a:rPr lang="ja-JP" altLang="en-US" sz="2000" b="1" dirty="0">
                <a:solidFill>
                  <a:schemeClr val="bg1"/>
                </a:solidFill>
                <a:latin typeface="+mj-ea"/>
                <a:cs typeface="Meiryo UI" panose="020B0604030504040204" pitchFamily="50" charset="-128"/>
              </a:rPr>
              <a:t>）若者が活躍でき、子育て安心の都市「大阪」の実現</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775738"/>
            <a:ext cx="424847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男女</a:t>
            </a:r>
            <a:r>
              <a:rPr lang="ja-JP" altLang="en-US" sz="1400" b="1" u="sng" dirty="0"/>
              <a:t>別就業率（</a:t>
            </a:r>
            <a:r>
              <a:rPr lang="en-US" altLang="ja-JP" sz="1400" b="1" u="sng" dirty="0"/>
              <a:t>15</a:t>
            </a:r>
            <a:r>
              <a:rPr lang="ja-JP" altLang="en-US" sz="1400" b="1" u="sng" dirty="0"/>
              <a:t>～</a:t>
            </a:r>
            <a:r>
              <a:rPr lang="en-US" altLang="ja-JP" sz="1400" b="1" u="sng" dirty="0"/>
              <a:t>24</a:t>
            </a:r>
            <a:r>
              <a:rPr lang="ja-JP" altLang="en-US" sz="1400" b="1" u="sng" dirty="0"/>
              <a:t>歳）の推移</a:t>
            </a:r>
            <a:endParaRPr lang="en-US" altLang="ja-JP" sz="1400" b="1" u="sng" dirty="0"/>
          </a:p>
        </p:txBody>
      </p:sp>
      <p:sp>
        <p:nvSpPr>
          <p:cNvPr id="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a:t>
            </a:fld>
            <a:endParaRPr lang="ja-JP" altLang="en-US" sz="1800" dirty="0">
              <a:solidFill>
                <a:schemeClr val="tx1"/>
              </a:solidFill>
            </a:endParaRPr>
          </a:p>
        </p:txBody>
      </p:sp>
      <p:sp>
        <p:nvSpPr>
          <p:cNvPr id="7" name="テキスト ボックス 6"/>
          <p:cNvSpPr txBox="1"/>
          <p:nvPr/>
        </p:nvSpPr>
        <p:spPr>
          <a:xfrm>
            <a:off x="4427984" y="775738"/>
            <a:ext cx="424847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男女</a:t>
            </a:r>
            <a:r>
              <a:rPr lang="ja-JP" altLang="en-US" sz="1400" b="1" u="sng" dirty="0"/>
              <a:t>別就業率（</a:t>
            </a:r>
            <a:r>
              <a:rPr lang="en-US" altLang="ja-JP" sz="1400" b="1" u="sng" dirty="0"/>
              <a:t>25</a:t>
            </a:r>
            <a:r>
              <a:rPr lang="ja-JP" altLang="en-US" sz="1400" b="1" u="sng" dirty="0"/>
              <a:t>～</a:t>
            </a:r>
            <a:r>
              <a:rPr lang="en-US" altLang="ja-JP" sz="1400" b="1" u="sng" dirty="0"/>
              <a:t>34</a:t>
            </a:r>
            <a:r>
              <a:rPr lang="ja-JP" altLang="en-US" sz="1400" b="1" u="sng" dirty="0"/>
              <a:t>歳）の推移</a:t>
            </a:r>
            <a:endParaRPr lang="en-US" altLang="ja-JP" sz="1400" b="1" u="sng" dirty="0"/>
          </a:p>
        </p:txBody>
      </p:sp>
      <p:sp>
        <p:nvSpPr>
          <p:cNvPr id="11" name="正方形/長方形 4"/>
          <p:cNvSpPr>
            <a:spLocks noChangeArrowheads="1"/>
          </p:cNvSpPr>
          <p:nvPr/>
        </p:nvSpPr>
        <p:spPr bwMode="auto">
          <a:xfrm>
            <a:off x="4572000" y="6093296"/>
            <a:ext cx="4638784"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a:t>
            </a:r>
            <a:r>
              <a:rPr lang="ja-JP" altLang="en-US" sz="1000" dirty="0" smtClean="0">
                <a:latin typeface="+mj-ea"/>
                <a:ea typeface="+mj-ea"/>
              </a:rPr>
              <a:t>：大阪府「労働力調査地方集計結果」および</a:t>
            </a:r>
            <a:r>
              <a:rPr lang="ja-JP" altLang="en-US" sz="1000" dirty="0">
                <a:latin typeface="+mj-ea"/>
              </a:rPr>
              <a:t>総務省「労働力調査</a:t>
            </a:r>
            <a:r>
              <a:rPr lang="ja-JP" altLang="en-US" sz="1000" dirty="0" smtClean="0">
                <a:latin typeface="+mj-ea"/>
              </a:rPr>
              <a:t>」</a:t>
            </a:r>
            <a:r>
              <a:rPr lang="ja-JP" altLang="en-US" sz="1000" dirty="0" smtClean="0">
                <a:latin typeface="+mj-ea"/>
                <a:ea typeface="+mj-ea"/>
              </a:rPr>
              <a:t>より作成</a:t>
            </a:r>
            <a:endParaRPr lang="ja-JP" altLang="en-US" sz="800" dirty="0">
              <a:latin typeface="+mj-ea"/>
              <a:ea typeface="+mj-ea"/>
            </a:endParaRPr>
          </a:p>
        </p:txBody>
      </p:sp>
      <p:sp>
        <p:nvSpPr>
          <p:cNvPr id="12"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813897425"/>
              </p:ext>
            </p:extLst>
          </p:nvPr>
        </p:nvGraphicFramePr>
        <p:xfrm>
          <a:off x="179512" y="4364802"/>
          <a:ext cx="4248472" cy="1333500"/>
        </p:xfrm>
        <a:graphic>
          <a:graphicData uri="http://schemas.openxmlformats.org/drawingml/2006/table">
            <a:tbl>
              <a:tblPr/>
              <a:tblGrid>
                <a:gridCol w="935522">
                  <a:extLst>
                    <a:ext uri="{9D8B030D-6E8A-4147-A177-3AD203B41FA5}">
                      <a16:colId xmlns:a16="http://schemas.microsoft.com/office/drawing/2014/main" val="3453552305"/>
                    </a:ext>
                  </a:extLst>
                </a:gridCol>
                <a:gridCol w="660874">
                  <a:extLst>
                    <a:ext uri="{9D8B030D-6E8A-4147-A177-3AD203B41FA5}">
                      <a16:colId xmlns:a16="http://schemas.microsoft.com/office/drawing/2014/main" val="3885900334"/>
                    </a:ext>
                  </a:extLst>
                </a:gridCol>
                <a:gridCol w="660874">
                  <a:extLst>
                    <a:ext uri="{9D8B030D-6E8A-4147-A177-3AD203B41FA5}">
                      <a16:colId xmlns:a16="http://schemas.microsoft.com/office/drawing/2014/main" val="1084031649"/>
                    </a:ext>
                  </a:extLst>
                </a:gridCol>
                <a:gridCol w="663734">
                  <a:extLst>
                    <a:ext uri="{9D8B030D-6E8A-4147-A177-3AD203B41FA5}">
                      <a16:colId xmlns:a16="http://schemas.microsoft.com/office/drawing/2014/main" val="1415405932"/>
                    </a:ext>
                  </a:extLst>
                </a:gridCol>
                <a:gridCol w="663734">
                  <a:extLst>
                    <a:ext uri="{9D8B030D-6E8A-4147-A177-3AD203B41FA5}">
                      <a16:colId xmlns:a16="http://schemas.microsoft.com/office/drawing/2014/main" val="2522102348"/>
                    </a:ext>
                  </a:extLst>
                </a:gridCol>
                <a:gridCol w="663734">
                  <a:extLst>
                    <a:ext uri="{9D8B030D-6E8A-4147-A177-3AD203B41FA5}">
                      <a16:colId xmlns:a16="http://schemas.microsoft.com/office/drawing/2014/main" val="2025352049"/>
                    </a:ext>
                  </a:extLst>
                </a:gridCol>
              </a:tblGrid>
              <a:tr h="238125">
                <a:tc gridSpan="3">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■就業率の推移（</a:t>
                      </a: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904509"/>
                  </a:ext>
                </a:extLst>
              </a:tr>
              <a:tr h="219075">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310536886"/>
                  </a:ext>
                </a:extLst>
              </a:tr>
              <a:tr h="219075">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大阪府（男性）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37.95%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38.62%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38.39%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45.73%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89985"/>
                  </a:ext>
                </a:extLst>
              </a:tr>
              <a:tr h="219075">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全国（男性）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39.78%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40.67%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45.71%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54278625"/>
                  </a:ext>
                </a:extLst>
              </a:tr>
              <a:tr h="219075">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大阪府（女性）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47.64%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374872"/>
                  </a:ext>
                </a:extLst>
              </a:tr>
              <a:tr h="219075">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全国（女性）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40.74%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47.14%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4684741"/>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2669190926"/>
              </p:ext>
            </p:extLst>
          </p:nvPr>
        </p:nvGraphicFramePr>
        <p:xfrm>
          <a:off x="4611960" y="4364802"/>
          <a:ext cx="4392488" cy="1333500"/>
        </p:xfrm>
        <a:graphic>
          <a:graphicData uri="http://schemas.openxmlformats.org/drawingml/2006/table">
            <a:tbl>
              <a:tblPr/>
              <a:tblGrid>
                <a:gridCol w="967234">
                  <a:extLst>
                    <a:ext uri="{9D8B030D-6E8A-4147-A177-3AD203B41FA5}">
                      <a16:colId xmlns:a16="http://schemas.microsoft.com/office/drawing/2014/main" val="2795266639"/>
                    </a:ext>
                  </a:extLst>
                </a:gridCol>
                <a:gridCol w="683276">
                  <a:extLst>
                    <a:ext uri="{9D8B030D-6E8A-4147-A177-3AD203B41FA5}">
                      <a16:colId xmlns:a16="http://schemas.microsoft.com/office/drawing/2014/main" val="367686773"/>
                    </a:ext>
                  </a:extLst>
                </a:gridCol>
                <a:gridCol w="683276">
                  <a:extLst>
                    <a:ext uri="{9D8B030D-6E8A-4147-A177-3AD203B41FA5}">
                      <a16:colId xmlns:a16="http://schemas.microsoft.com/office/drawing/2014/main" val="450800785"/>
                    </a:ext>
                  </a:extLst>
                </a:gridCol>
                <a:gridCol w="686234">
                  <a:extLst>
                    <a:ext uri="{9D8B030D-6E8A-4147-A177-3AD203B41FA5}">
                      <a16:colId xmlns:a16="http://schemas.microsoft.com/office/drawing/2014/main" val="2621265527"/>
                    </a:ext>
                  </a:extLst>
                </a:gridCol>
                <a:gridCol w="686234">
                  <a:extLst>
                    <a:ext uri="{9D8B030D-6E8A-4147-A177-3AD203B41FA5}">
                      <a16:colId xmlns:a16="http://schemas.microsoft.com/office/drawing/2014/main" val="2418729038"/>
                    </a:ext>
                  </a:extLst>
                </a:gridCol>
                <a:gridCol w="686234">
                  <a:extLst>
                    <a:ext uri="{9D8B030D-6E8A-4147-A177-3AD203B41FA5}">
                      <a16:colId xmlns:a16="http://schemas.microsoft.com/office/drawing/2014/main" val="2958792280"/>
                    </a:ext>
                  </a:extLst>
                </a:gridCol>
              </a:tblGrid>
              <a:tr h="238125">
                <a:tc gridSpan="3">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■就業率の推移（</a:t>
                      </a: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25</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492838"/>
                  </a:ext>
                </a:extLst>
              </a:tr>
              <a:tr h="219075">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60755586"/>
                  </a:ext>
                </a:extLst>
              </a:tr>
              <a:tr h="219075">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大阪府（男性）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89.86%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87.32%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87.27%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88.96%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216292"/>
                  </a:ext>
                </a:extLst>
              </a:tr>
              <a:tr h="219075">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全国（男性）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75629137"/>
                  </a:ext>
                </a:extLst>
              </a:tr>
              <a:tr h="219075">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大阪府（女性）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68.48%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69.37%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73.44%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847653"/>
                  </a:ext>
                </a:extLst>
              </a:tr>
              <a:tr h="219075">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全国（女性）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77.76%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09793039"/>
                  </a:ext>
                </a:extLst>
              </a:tr>
            </a:tbl>
          </a:graphicData>
        </a:graphic>
      </p:graphicFrame>
      <p:graphicFrame>
        <p:nvGraphicFramePr>
          <p:cNvPr id="20" name="グラフ 19"/>
          <p:cNvGraphicFramePr>
            <a:graphicFrameLocks/>
          </p:cNvGraphicFramePr>
          <p:nvPr>
            <p:extLst>
              <p:ext uri="{D42A27DB-BD31-4B8C-83A1-F6EECF244321}">
                <p14:modId xmlns:p14="http://schemas.microsoft.com/office/powerpoint/2010/main" val="1682058648"/>
              </p:ext>
            </p:extLst>
          </p:nvPr>
        </p:nvGraphicFramePr>
        <p:xfrm>
          <a:off x="30547" y="1030677"/>
          <a:ext cx="4397437" cy="3334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p:cNvGraphicFramePr>
            <a:graphicFrameLocks/>
          </p:cNvGraphicFramePr>
          <p:nvPr>
            <p:extLst>
              <p:ext uri="{D42A27DB-BD31-4B8C-83A1-F6EECF244321}">
                <p14:modId xmlns:p14="http://schemas.microsoft.com/office/powerpoint/2010/main" val="1493986316"/>
              </p:ext>
            </p:extLst>
          </p:nvPr>
        </p:nvGraphicFramePr>
        <p:xfrm>
          <a:off x="4611960" y="1063770"/>
          <a:ext cx="4104456" cy="33010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6175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764704"/>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訪日外国人消費の</a:t>
            </a:r>
            <a:r>
              <a:rPr lang="ja-JP" altLang="en-US" sz="1400" b="1" u="sng" dirty="0" smtClean="0"/>
              <a:t>ＧＲＰ（関西の実質域内総生産）へ</a:t>
            </a:r>
            <a:r>
              <a:rPr lang="ja-JP" altLang="en-US" sz="1400" b="1" u="sng" dirty="0"/>
              <a:t>の波及効果</a:t>
            </a:r>
            <a:endParaRPr lang="en-US" altLang="ja-JP" sz="1400" b="1" u="sng" dirty="0"/>
          </a:p>
        </p:txBody>
      </p:sp>
      <p:sp>
        <p:nvSpPr>
          <p:cNvPr id="7" name="正方形/長方形 6"/>
          <p:cNvSpPr/>
          <p:nvPr/>
        </p:nvSpPr>
        <p:spPr>
          <a:xfrm>
            <a:off x="307424" y="3356992"/>
            <a:ext cx="4234934" cy="246205"/>
          </a:xfrm>
          <a:prstGeom prst="rect">
            <a:avLst/>
          </a:prstGeom>
        </p:spPr>
        <p:txBody>
          <a:bodyPr wrap="square" lIns="91424" tIns="45712" rIns="91424" bIns="45712">
            <a:spAutoFit/>
          </a:bodyPr>
          <a:lstStyle/>
          <a:p>
            <a:pPr marL="177768" indent="-177768"/>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APIR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Trend Watch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No.48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訪日外国人消費の経済効果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07424" y="6392377"/>
            <a:ext cx="4480600" cy="276983"/>
          </a:xfrm>
          <a:prstGeom prst="rect">
            <a:avLst/>
          </a:prstGeom>
        </p:spPr>
        <p:txBody>
          <a:bodyPr wrap="square" lIns="91424" tIns="45712" rIns="91424" bIns="45712">
            <a:spAutoFit/>
          </a:bodyPr>
          <a:lstStyle/>
          <a:p>
            <a:pPr marL="177768" indent="-177768"/>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APIR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Trend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Watch No.42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訪日外国人消費の経済効果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55092" y="1023889"/>
            <a:ext cx="7562673" cy="263019"/>
          </a:xfrm>
          <a:prstGeom prst="rect">
            <a:avLst/>
          </a:prstGeom>
        </p:spPr>
        <p:txBody>
          <a:bodyPr wrap="square" lIns="91424" tIns="45712" rIns="91424" bIns="45712">
            <a:spAutoFit/>
          </a:bodyPr>
          <a:lstStyle/>
          <a:p>
            <a:pPr marL="177768" indent="-177768"/>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関西では、大阪、京都の</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波及が大きく、大阪においては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年では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の押し上げ効果が</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+1.15%</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と推計されている</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79512" y="3800073"/>
            <a:ext cx="639043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訪日外国人消費の雇用への波及効果</a:t>
            </a:r>
            <a:endParaRPr lang="en-US" altLang="ja-JP" sz="1400" b="1" u="sng" dirty="0"/>
          </a:p>
        </p:txBody>
      </p:sp>
      <p:sp>
        <p:nvSpPr>
          <p:cNvPr id="15"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19</a:t>
            </a:fld>
            <a:endParaRPr lang="ja-JP" altLang="en-US" sz="1800" dirty="0">
              <a:solidFill>
                <a:schemeClr val="tx1"/>
              </a:solidFill>
            </a:endParaRPr>
          </a:p>
        </p:txBody>
      </p:sp>
      <p:sp>
        <p:nvSpPr>
          <p:cNvPr id="33"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272692" y="1280391"/>
            <a:ext cx="7986452" cy="2036240"/>
          </a:xfrm>
          <a:prstGeom prst="rect">
            <a:avLst/>
          </a:prstGeom>
        </p:spPr>
      </p:pic>
      <p:pic>
        <p:nvPicPr>
          <p:cNvPr id="9" name="図 8"/>
          <p:cNvPicPr>
            <a:picLocks noChangeAspect="1"/>
          </p:cNvPicPr>
          <p:nvPr/>
        </p:nvPicPr>
        <p:blipFill>
          <a:blip r:embed="rId4"/>
          <a:stretch>
            <a:fillRect/>
          </a:stretch>
        </p:blipFill>
        <p:spPr>
          <a:xfrm>
            <a:off x="246251" y="4197189"/>
            <a:ext cx="7980356" cy="2127688"/>
          </a:xfrm>
          <a:prstGeom prst="rect">
            <a:avLst/>
          </a:prstGeom>
        </p:spPr>
      </p:pic>
      <p:sp>
        <p:nvSpPr>
          <p:cNvPr id="12" name="正方形/長方形 11"/>
          <p:cNvSpPr/>
          <p:nvPr/>
        </p:nvSpPr>
        <p:spPr>
          <a:xfrm>
            <a:off x="2318544" y="1289082"/>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smtClean="0">
                <a:solidFill>
                  <a:schemeClr val="tx1"/>
                </a:solidFill>
              </a:rPr>
              <a:t>（</a:t>
            </a:r>
            <a:r>
              <a:rPr lang="ja-JP" altLang="en-US" sz="800" dirty="0">
                <a:solidFill>
                  <a:schemeClr val="tx1"/>
                </a:solidFill>
              </a:rPr>
              <a:t>百万円</a:t>
            </a:r>
            <a:r>
              <a:rPr lang="ja-JP" altLang="en-US" sz="800" dirty="0" smtClean="0">
                <a:solidFill>
                  <a:schemeClr val="tx1"/>
                </a:solidFill>
              </a:rPr>
              <a:t>）</a:t>
            </a:r>
            <a:endParaRPr kumimoji="1" lang="ja-JP" altLang="en-US" dirty="0">
              <a:solidFill>
                <a:schemeClr val="tx1"/>
              </a:solidFill>
            </a:endParaRPr>
          </a:p>
        </p:txBody>
      </p:sp>
      <p:sp>
        <p:nvSpPr>
          <p:cNvPr id="14" name="正方形/長方形 13"/>
          <p:cNvSpPr/>
          <p:nvPr/>
        </p:nvSpPr>
        <p:spPr>
          <a:xfrm>
            <a:off x="5592812" y="1281145"/>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smtClean="0">
                <a:solidFill>
                  <a:schemeClr val="tx1"/>
                </a:solidFill>
              </a:rPr>
              <a:t>（％）</a:t>
            </a:r>
            <a:endParaRPr kumimoji="1" lang="ja-JP" altLang="en-US" dirty="0">
              <a:solidFill>
                <a:schemeClr val="tx1"/>
              </a:solidFill>
            </a:endParaRPr>
          </a:p>
        </p:txBody>
      </p:sp>
      <p:sp>
        <p:nvSpPr>
          <p:cNvPr id="16" name="正方形/長方形 15"/>
          <p:cNvSpPr/>
          <p:nvPr/>
        </p:nvSpPr>
        <p:spPr>
          <a:xfrm>
            <a:off x="2183036" y="4260581"/>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smtClean="0">
                <a:solidFill>
                  <a:schemeClr val="tx1"/>
                </a:solidFill>
              </a:rPr>
              <a:t>（人）</a:t>
            </a:r>
            <a:endParaRPr kumimoji="1" lang="ja-JP" altLang="en-US" dirty="0">
              <a:solidFill>
                <a:schemeClr val="tx1"/>
              </a:solidFill>
            </a:endParaRPr>
          </a:p>
        </p:txBody>
      </p:sp>
      <p:sp>
        <p:nvSpPr>
          <p:cNvPr id="17" name="正方形/長方形 16"/>
          <p:cNvSpPr/>
          <p:nvPr/>
        </p:nvSpPr>
        <p:spPr>
          <a:xfrm>
            <a:off x="5580112" y="4253909"/>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smtClean="0">
                <a:solidFill>
                  <a:schemeClr val="tx1"/>
                </a:solidFill>
              </a:rPr>
              <a:t>（</a:t>
            </a:r>
            <a:r>
              <a:rPr lang="ja-JP" altLang="en-US" sz="800" dirty="0">
                <a:solidFill>
                  <a:schemeClr val="tx1"/>
                </a:solidFill>
              </a:rPr>
              <a:t>％</a:t>
            </a:r>
            <a:r>
              <a:rPr lang="ja-JP" altLang="en-US" sz="800" dirty="0" smtClean="0">
                <a:solidFill>
                  <a:schemeClr val="tx1"/>
                </a:solidFill>
              </a:rPr>
              <a:t>）</a:t>
            </a:r>
            <a:endParaRPr kumimoji="1" lang="ja-JP" altLang="en-US" dirty="0">
              <a:solidFill>
                <a:schemeClr val="tx1"/>
              </a:solidFill>
            </a:endParaRPr>
          </a:p>
        </p:txBody>
      </p:sp>
    </p:spTree>
    <p:extLst>
      <p:ext uri="{BB962C8B-B14F-4D97-AF65-F5344CB8AC3E}">
        <p14:creationId xmlns:p14="http://schemas.microsoft.com/office/powerpoint/2010/main" val="745689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txBox="1">
            <a:spLocks/>
          </p:cNvSpPr>
          <p:nvPr/>
        </p:nvSpPr>
        <p:spPr bwMode="auto">
          <a:xfrm>
            <a:off x="-900112" y="-647699"/>
            <a:ext cx="8229601" cy="647700"/>
          </a:xfrm>
          <a:prstGeom prst="rect">
            <a:avLst/>
          </a:prstGeom>
          <a:noFill/>
          <a:ln w="9525">
            <a:noFill/>
            <a:miter lim="800000"/>
            <a:headEnd/>
            <a:tailEnd/>
          </a:ln>
        </p:spPr>
        <p:txBody>
          <a:bodyPr lIns="91424" tIns="45712" rIns="91424" bIns="45712" anchor="ctr"/>
          <a:lstStyle/>
          <a:p>
            <a:endParaRPr lang="ja-JP" altLang="en-US" sz="1200">
              <a:latin typeface="Calibri" pitchFamily="34" charset="0"/>
            </a:endParaRPr>
          </a:p>
        </p:txBody>
      </p:sp>
      <p:sp>
        <p:nvSpPr>
          <p:cNvPr id="38" name="正方形/長方形 11"/>
          <p:cNvSpPr>
            <a:spLocks noChangeArrowheads="1"/>
          </p:cNvSpPr>
          <p:nvPr/>
        </p:nvSpPr>
        <p:spPr bwMode="auto">
          <a:xfrm>
            <a:off x="5961186" y="2865984"/>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39" name="正方形/長方形 38"/>
          <p:cNvSpPr/>
          <p:nvPr/>
        </p:nvSpPr>
        <p:spPr>
          <a:xfrm>
            <a:off x="21754" y="620688"/>
            <a:ext cx="3311860"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地方から大阪府への転入推移（人数）</a:t>
            </a:r>
          </a:p>
        </p:txBody>
      </p:sp>
      <p:sp>
        <p:nvSpPr>
          <p:cNvPr id="40" name="正方形/長方形 39"/>
          <p:cNvSpPr/>
          <p:nvPr/>
        </p:nvSpPr>
        <p:spPr>
          <a:xfrm>
            <a:off x="35496" y="3356992"/>
            <a:ext cx="408305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大阪府への転入元（地域別割合）の推移</a:t>
            </a:r>
          </a:p>
        </p:txBody>
      </p:sp>
      <p:sp>
        <p:nvSpPr>
          <p:cNvPr id="42" name="正方形/長方形 41"/>
          <p:cNvSpPr/>
          <p:nvPr/>
        </p:nvSpPr>
        <p:spPr>
          <a:xfrm>
            <a:off x="4361570" y="3359660"/>
            <a:ext cx="408305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地方からの大阪府への転入推移（人数）</a:t>
            </a:r>
          </a:p>
        </p:txBody>
      </p:sp>
      <p:sp>
        <p:nvSpPr>
          <p:cNvPr id="17"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18" name="正方形/長方形 11"/>
          <p:cNvSpPr>
            <a:spLocks noChangeArrowheads="1"/>
          </p:cNvSpPr>
          <p:nvPr/>
        </p:nvSpPr>
        <p:spPr bwMode="auto">
          <a:xfrm>
            <a:off x="1352674" y="6381908"/>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9" name="正方形/長方形 11"/>
          <p:cNvSpPr>
            <a:spLocks noChangeArrowheads="1"/>
          </p:cNvSpPr>
          <p:nvPr/>
        </p:nvSpPr>
        <p:spPr bwMode="auto">
          <a:xfrm>
            <a:off x="5961186" y="6381328"/>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07" y="966268"/>
            <a:ext cx="8727800" cy="20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8" y="3668442"/>
            <a:ext cx="4306558" cy="26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483" y="3668441"/>
            <a:ext cx="4594012" cy="26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20</a:t>
            </a:fld>
            <a:endParaRPr lang="ja-JP" altLang="en-US" sz="1800" dirty="0">
              <a:solidFill>
                <a:schemeClr val="tx1"/>
              </a:solidFill>
            </a:endParaRPr>
          </a:p>
        </p:txBody>
      </p:sp>
    </p:spTree>
    <p:extLst>
      <p:ext uri="{BB962C8B-B14F-4D97-AF65-F5344CB8AC3E}">
        <p14:creationId xmlns:p14="http://schemas.microsoft.com/office/powerpoint/2010/main" val="4222649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txBox="1">
            <a:spLocks/>
          </p:cNvSpPr>
          <p:nvPr/>
        </p:nvSpPr>
        <p:spPr bwMode="auto">
          <a:xfrm>
            <a:off x="-900112" y="-647699"/>
            <a:ext cx="8229601" cy="647700"/>
          </a:xfrm>
          <a:prstGeom prst="rect">
            <a:avLst/>
          </a:prstGeom>
          <a:noFill/>
          <a:ln w="9525">
            <a:noFill/>
            <a:miter lim="800000"/>
            <a:headEnd/>
            <a:tailEnd/>
          </a:ln>
        </p:spPr>
        <p:txBody>
          <a:bodyPr lIns="91424" tIns="45712" rIns="91424" bIns="45712" anchor="ctr"/>
          <a:lstStyle/>
          <a:p>
            <a:endParaRPr lang="ja-JP" altLang="en-US" sz="1200">
              <a:latin typeface="Calibri" pitchFamily="34" charset="0"/>
            </a:endParaRPr>
          </a:p>
        </p:txBody>
      </p:sp>
      <p:sp>
        <p:nvSpPr>
          <p:cNvPr id="38" name="正方形/長方形 11"/>
          <p:cNvSpPr>
            <a:spLocks noChangeArrowheads="1"/>
          </p:cNvSpPr>
          <p:nvPr/>
        </p:nvSpPr>
        <p:spPr bwMode="auto">
          <a:xfrm>
            <a:off x="5961186" y="2865984"/>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7"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18" name="正方形/長方形 11"/>
          <p:cNvSpPr>
            <a:spLocks noChangeArrowheads="1"/>
          </p:cNvSpPr>
          <p:nvPr/>
        </p:nvSpPr>
        <p:spPr bwMode="auto">
          <a:xfrm>
            <a:off x="1352674" y="6381908"/>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9" name="正方形/長方形 11"/>
          <p:cNvSpPr>
            <a:spLocks noChangeArrowheads="1"/>
          </p:cNvSpPr>
          <p:nvPr/>
        </p:nvSpPr>
        <p:spPr bwMode="auto">
          <a:xfrm>
            <a:off x="5961186" y="6381328"/>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4" name="正方形/長方形 13"/>
          <p:cNvSpPr/>
          <p:nvPr/>
        </p:nvSpPr>
        <p:spPr>
          <a:xfrm>
            <a:off x="21754" y="660307"/>
            <a:ext cx="3804586" cy="2663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大阪府から各地域への転出推移（人数）</a:t>
            </a:r>
          </a:p>
        </p:txBody>
      </p:sp>
      <p:sp>
        <p:nvSpPr>
          <p:cNvPr id="21" name="正方形/長方形 20"/>
          <p:cNvSpPr/>
          <p:nvPr/>
        </p:nvSpPr>
        <p:spPr>
          <a:xfrm>
            <a:off x="49369" y="3356992"/>
            <a:ext cx="391208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大阪府からの転出先（地域別割合）の推移</a:t>
            </a:r>
          </a:p>
        </p:txBody>
      </p:sp>
      <p:sp>
        <p:nvSpPr>
          <p:cNvPr id="23" name="正方形/長方形 22"/>
          <p:cNvSpPr/>
          <p:nvPr/>
        </p:nvSpPr>
        <p:spPr>
          <a:xfrm>
            <a:off x="4427984" y="3359660"/>
            <a:ext cx="3984270"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solidFill>
                  <a:schemeClr val="tx1"/>
                </a:solidFill>
                <a:latin typeface="+mn-ea"/>
                <a:cs typeface="Meiryo UI" panose="020B0604030504040204" pitchFamily="50" charset="-128"/>
              </a:rPr>
              <a:t>■</a:t>
            </a:r>
            <a:r>
              <a:rPr lang="ja-JP" altLang="en-US" sz="1400" b="1" u="sng" dirty="0">
                <a:solidFill>
                  <a:schemeClr val="tx1"/>
                </a:solidFill>
                <a:latin typeface="+mn-ea"/>
                <a:cs typeface="Meiryo UI" panose="020B0604030504040204" pitchFamily="50" charset="-128"/>
              </a:rPr>
              <a:t>大阪府からの各地域へ</a:t>
            </a:r>
            <a:r>
              <a:rPr lang="ja-JP" altLang="en-US" sz="1400" b="1" u="sng" dirty="0" smtClean="0">
                <a:solidFill>
                  <a:schemeClr val="tx1"/>
                </a:solidFill>
                <a:latin typeface="+mn-ea"/>
                <a:cs typeface="Meiryo UI" panose="020B0604030504040204" pitchFamily="50" charset="-128"/>
              </a:rPr>
              <a:t>の</a:t>
            </a:r>
            <a:r>
              <a:rPr lang="ja-JP" altLang="en-US" sz="1400" b="1" u="sng" dirty="0">
                <a:solidFill>
                  <a:schemeClr val="tx1"/>
                </a:solidFill>
                <a:latin typeface="+mn-ea"/>
                <a:cs typeface="Meiryo UI" panose="020B0604030504040204" pitchFamily="50" charset="-128"/>
              </a:rPr>
              <a:t>転出</a:t>
            </a:r>
            <a:r>
              <a:rPr lang="ja-JP" altLang="en-US" sz="1400" b="1" u="sng" dirty="0" smtClean="0">
                <a:solidFill>
                  <a:schemeClr val="tx1"/>
                </a:solidFill>
                <a:latin typeface="+mn-ea"/>
                <a:cs typeface="Meiryo UI" panose="020B0604030504040204" pitchFamily="50" charset="-128"/>
              </a:rPr>
              <a:t>推移</a:t>
            </a:r>
            <a:r>
              <a:rPr lang="ja-JP" altLang="en-US" sz="1400" b="1" u="sng" dirty="0">
                <a:solidFill>
                  <a:schemeClr val="tx1"/>
                </a:solidFill>
                <a:latin typeface="+mn-ea"/>
                <a:cs typeface="Meiryo UI" panose="020B0604030504040204" pitchFamily="50" charset="-128"/>
              </a:rPr>
              <a:t>（人数）</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8" y="3668442"/>
            <a:ext cx="4306608" cy="26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31" y="964586"/>
            <a:ext cx="8727676" cy="20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8" y="3668441"/>
            <a:ext cx="4306608" cy="26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2" y="3668441"/>
            <a:ext cx="4608513" cy="265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21</a:t>
            </a:fld>
            <a:endParaRPr lang="ja-JP" altLang="en-US" sz="1800" dirty="0">
              <a:solidFill>
                <a:schemeClr val="tx1"/>
              </a:solidFill>
            </a:endParaRPr>
          </a:p>
        </p:txBody>
      </p:sp>
    </p:spTree>
    <p:extLst>
      <p:ext uri="{BB962C8B-B14F-4D97-AF65-F5344CB8AC3E}">
        <p14:creationId xmlns:p14="http://schemas.microsoft.com/office/powerpoint/2010/main" val="3403025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txBox="1">
            <a:spLocks/>
          </p:cNvSpPr>
          <p:nvPr/>
        </p:nvSpPr>
        <p:spPr bwMode="auto">
          <a:xfrm>
            <a:off x="-900112" y="-647699"/>
            <a:ext cx="8229601" cy="647700"/>
          </a:xfrm>
          <a:prstGeom prst="rect">
            <a:avLst/>
          </a:prstGeom>
          <a:noFill/>
          <a:ln w="9525">
            <a:noFill/>
            <a:miter lim="800000"/>
            <a:headEnd/>
            <a:tailEnd/>
          </a:ln>
        </p:spPr>
        <p:txBody>
          <a:bodyPr lIns="91424" tIns="45712" rIns="91424" bIns="45712" anchor="ctr"/>
          <a:lstStyle/>
          <a:p>
            <a:endParaRPr lang="ja-JP" altLang="en-US" sz="1200">
              <a:latin typeface="Calibri" pitchFamily="34" charset="0"/>
            </a:endParaRPr>
          </a:p>
        </p:txBody>
      </p:sp>
      <p:sp>
        <p:nvSpPr>
          <p:cNvPr id="38" name="正方形/長方形 11"/>
          <p:cNvSpPr>
            <a:spLocks noChangeArrowheads="1"/>
          </p:cNvSpPr>
          <p:nvPr/>
        </p:nvSpPr>
        <p:spPr bwMode="auto">
          <a:xfrm>
            <a:off x="5961186" y="2865984"/>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7"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18" name="正方形/長方形 11"/>
          <p:cNvSpPr>
            <a:spLocks noChangeArrowheads="1"/>
          </p:cNvSpPr>
          <p:nvPr/>
        </p:nvSpPr>
        <p:spPr bwMode="auto">
          <a:xfrm>
            <a:off x="1352674" y="6381908"/>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9" name="正方形/長方形 11"/>
          <p:cNvSpPr>
            <a:spLocks noChangeArrowheads="1"/>
          </p:cNvSpPr>
          <p:nvPr/>
        </p:nvSpPr>
        <p:spPr bwMode="auto">
          <a:xfrm>
            <a:off x="5961186" y="6381328"/>
            <a:ext cx="3075310" cy="221146"/>
          </a:xfrm>
          <a:prstGeom prst="rect">
            <a:avLst/>
          </a:prstGeom>
          <a:noFill/>
          <a:ln w="9525">
            <a:noFill/>
            <a:miter lim="800000"/>
            <a:headEnd/>
            <a:tailEnd/>
          </a:ln>
        </p:spPr>
        <p:txBody>
          <a:bodyPr wrap="square" lIns="91424" tIns="45712" rIns="91424" bIns="45712">
            <a:spAutoFit/>
          </a:bodyPr>
          <a:lstStyle/>
          <a:p>
            <a:r>
              <a:rPr lang="ja-JP" altLang="en-US" sz="800" dirty="0">
                <a:latin typeface="ＭＳ Ｐゴシック" charset="-128"/>
              </a:rPr>
              <a:t>資料：「住民基本台帳人口移動報告」（総務省統計局）より作成</a:t>
            </a:r>
            <a:endParaRPr lang="ja-JP" altLang="en-US" sz="800" dirty="0">
              <a:latin typeface="Calibri" pitchFamily="34" charset="0"/>
            </a:endParaRPr>
          </a:p>
        </p:txBody>
      </p:sp>
      <p:sp>
        <p:nvSpPr>
          <p:cNvPr id="15" name="正方形/長方形 14"/>
          <p:cNvSpPr/>
          <p:nvPr/>
        </p:nvSpPr>
        <p:spPr>
          <a:xfrm>
            <a:off x="35497" y="685466"/>
            <a:ext cx="3888432"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latin typeface="+mn-ea"/>
                <a:cs typeface="Meiryo UI" panose="020B0604030504040204" pitchFamily="50" charset="-128"/>
              </a:rPr>
              <a:t>■</a:t>
            </a:r>
            <a:r>
              <a:rPr lang="ja-JP" altLang="en-US" sz="1400" b="1" u="sng" dirty="0">
                <a:latin typeface="+mn-ea"/>
                <a:cs typeface="Meiryo UI" panose="020B0604030504040204" pitchFamily="50" charset="-128"/>
              </a:rPr>
              <a:t>地方から東京圏への転入推移（人数）</a:t>
            </a: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07" y="964585"/>
            <a:ext cx="8727800" cy="203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35496" y="3359660"/>
            <a:ext cx="353643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latin typeface="+mn-ea"/>
                <a:cs typeface="Meiryo UI" panose="020B0604030504040204" pitchFamily="50" charset="-128"/>
              </a:rPr>
              <a:t>■</a:t>
            </a:r>
            <a:r>
              <a:rPr lang="ja-JP" altLang="en-US" sz="1400" b="1" u="sng" dirty="0">
                <a:latin typeface="+mn-ea"/>
                <a:cs typeface="Meiryo UI" panose="020B0604030504040204" pitchFamily="50" charset="-128"/>
              </a:rPr>
              <a:t>東京圏への転入元（地域別割合）の推移</a:t>
            </a:r>
          </a:p>
        </p:txBody>
      </p:sp>
      <p:sp>
        <p:nvSpPr>
          <p:cNvPr id="30" name="正方形/長方形 29"/>
          <p:cNvSpPr/>
          <p:nvPr/>
        </p:nvSpPr>
        <p:spPr>
          <a:xfrm>
            <a:off x="4427983" y="3359660"/>
            <a:ext cx="353643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latin typeface="+mn-ea"/>
                <a:cs typeface="Meiryo UI" panose="020B0604030504040204" pitchFamily="50" charset="-128"/>
              </a:rPr>
              <a:t>■</a:t>
            </a:r>
            <a:r>
              <a:rPr lang="ja-JP" altLang="en-US" sz="1400" b="1" u="sng" dirty="0">
                <a:latin typeface="+mn-ea"/>
                <a:cs typeface="Meiryo UI" panose="020B0604030504040204" pitchFamily="50" charset="-128"/>
              </a:rPr>
              <a:t>地方からの東京圏への転入推移（人数）</a:t>
            </a:r>
          </a:p>
        </p:txBody>
      </p: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2" y="3668441"/>
            <a:ext cx="4608513" cy="26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8" y="3663851"/>
            <a:ext cx="4306608" cy="26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22</a:t>
            </a:fld>
            <a:endParaRPr lang="ja-JP" altLang="en-US" sz="1800" dirty="0">
              <a:solidFill>
                <a:schemeClr val="tx1"/>
              </a:solidFill>
            </a:endParaRPr>
          </a:p>
        </p:txBody>
      </p:sp>
    </p:spTree>
    <p:extLst>
      <p:ext uri="{BB962C8B-B14F-4D97-AF65-F5344CB8AC3E}">
        <p14:creationId xmlns:p14="http://schemas.microsoft.com/office/powerpoint/2010/main" val="4129349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タイトル 1"/>
          <p:cNvSpPr txBox="1">
            <a:spLocks/>
          </p:cNvSpPr>
          <p:nvPr/>
        </p:nvSpPr>
        <p:spPr bwMode="auto">
          <a:xfrm>
            <a:off x="122238" y="-792163"/>
            <a:ext cx="8424862" cy="792163"/>
          </a:xfrm>
          <a:prstGeom prst="rect">
            <a:avLst/>
          </a:prstGeom>
          <a:noFill/>
          <a:ln w="9525">
            <a:noFill/>
            <a:miter lim="800000"/>
            <a:headEnd/>
            <a:tailEnd/>
          </a:ln>
        </p:spPr>
        <p:txBody>
          <a:bodyPr lIns="91424" tIns="45712" rIns="91424" bIns="45712" anchor="ctr"/>
          <a:lstStyle/>
          <a:p>
            <a:endParaRPr lang="ja-JP" altLang="en-US" sz="1200">
              <a:latin typeface="Calibri" pitchFamily="34" charset="0"/>
            </a:endParaRPr>
          </a:p>
        </p:txBody>
      </p:sp>
      <p:sp>
        <p:nvSpPr>
          <p:cNvPr id="2"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23</a:t>
            </a:fld>
            <a:endParaRPr lang="ja-JP" altLang="en-US" sz="1800" dirty="0">
              <a:solidFill>
                <a:schemeClr val="tx1"/>
              </a:solidFill>
            </a:endParaRPr>
          </a:p>
        </p:txBody>
      </p:sp>
      <p:sp>
        <p:nvSpPr>
          <p:cNvPr id="12" name="正方形/長方形 12"/>
          <p:cNvSpPr>
            <a:spLocks noChangeArrowheads="1"/>
          </p:cNvSpPr>
          <p:nvPr/>
        </p:nvSpPr>
        <p:spPr bwMode="auto">
          <a:xfrm>
            <a:off x="5292081" y="6597352"/>
            <a:ext cx="3435350" cy="221146"/>
          </a:xfrm>
          <a:prstGeom prst="rect">
            <a:avLst/>
          </a:prstGeom>
          <a:noFill/>
          <a:ln w="9525">
            <a:noFill/>
            <a:miter lim="800000"/>
            <a:headEnd/>
            <a:tailEnd/>
          </a:ln>
        </p:spPr>
        <p:txBody>
          <a:bodyPr lIns="91424" tIns="45712" rIns="91424" bIns="45712">
            <a:spAutoFit/>
          </a:bodyPr>
          <a:lstStyle/>
          <a:p>
            <a:pPr algn="r"/>
            <a:r>
              <a:rPr lang="ja-JP" altLang="en-US" sz="800" dirty="0">
                <a:latin typeface="ＭＳ Ｐゴシック" charset="-128"/>
              </a:rPr>
              <a:t>資料：「住民基本台帳人口移動報告」 （総務省統計局）より作成</a:t>
            </a:r>
            <a:endParaRPr lang="ja-JP" altLang="en-US" sz="800" dirty="0">
              <a:latin typeface="Calibri" pitchFamily="34" charset="0"/>
            </a:endParaRPr>
          </a:p>
        </p:txBody>
      </p:sp>
      <p:sp>
        <p:nvSpPr>
          <p:cNvPr id="659"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657" name="正方形/長方形 656"/>
          <p:cNvSpPr/>
          <p:nvPr/>
        </p:nvSpPr>
        <p:spPr>
          <a:xfrm>
            <a:off x="35497" y="685466"/>
            <a:ext cx="3888432"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latin typeface="+mn-ea"/>
                <a:cs typeface="Meiryo UI" panose="020B0604030504040204" pitchFamily="50" charset="-128"/>
              </a:rPr>
              <a:t>■</a:t>
            </a:r>
            <a:r>
              <a:rPr lang="ja-JP" altLang="en-US" sz="1400" b="1" u="sng" dirty="0">
                <a:latin typeface="+mn-ea"/>
                <a:cs typeface="Meiryo UI" panose="020B0604030504040204" pitchFamily="50" charset="-128"/>
              </a:rPr>
              <a:t>各地域の転入超過数（</a:t>
            </a:r>
            <a:r>
              <a:rPr lang="en-US" altLang="ja-JP" sz="1400" b="1" u="sng" dirty="0" smtClean="0">
                <a:latin typeface="+mn-ea"/>
                <a:cs typeface="Meiryo UI" panose="020B0604030504040204" pitchFamily="50" charset="-128"/>
              </a:rPr>
              <a:t>2018</a:t>
            </a:r>
            <a:r>
              <a:rPr lang="ja-JP" altLang="en-US" sz="1400" b="1" u="sng" dirty="0" smtClean="0">
                <a:latin typeface="+mn-ea"/>
                <a:cs typeface="Meiryo UI" panose="020B0604030504040204" pitchFamily="50" charset="-128"/>
              </a:rPr>
              <a:t>年</a:t>
            </a:r>
            <a:r>
              <a:rPr lang="ja-JP" altLang="en-US" sz="1400" b="1" u="sng" dirty="0">
                <a:latin typeface="+mn-ea"/>
                <a:cs typeface="Meiryo UI" panose="020B0604030504040204" pitchFamily="50" charset="-128"/>
              </a:rPr>
              <a:t>）</a:t>
            </a:r>
          </a:p>
        </p:txBody>
      </p:sp>
      <p:sp>
        <p:nvSpPr>
          <p:cNvPr id="658" name="正方形/長方形 657"/>
          <p:cNvSpPr/>
          <p:nvPr/>
        </p:nvSpPr>
        <p:spPr>
          <a:xfrm>
            <a:off x="35497" y="1844824"/>
            <a:ext cx="3888432"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defRPr/>
            </a:pPr>
            <a:r>
              <a:rPr lang="ja-JP" altLang="en-US" sz="1400" b="1" dirty="0">
                <a:latin typeface="+mn-ea"/>
                <a:cs typeface="Meiryo UI" panose="020B0604030504040204" pitchFamily="50" charset="-128"/>
              </a:rPr>
              <a:t>■</a:t>
            </a:r>
            <a:r>
              <a:rPr lang="ja-JP" altLang="en-US" sz="1400" b="1" u="sng" dirty="0">
                <a:latin typeface="+mn-ea"/>
                <a:cs typeface="Meiryo UI" panose="020B0604030504040204" pitchFamily="50" charset="-128"/>
              </a:rPr>
              <a:t>年齢階層別・男女別の転入超過数の推移</a:t>
            </a:r>
          </a:p>
        </p:txBody>
      </p:sp>
      <p:sp>
        <p:nvSpPr>
          <p:cNvPr id="13" name="タイトル 1"/>
          <p:cNvSpPr txBox="1">
            <a:spLocks/>
          </p:cNvSpPr>
          <p:nvPr/>
        </p:nvSpPr>
        <p:spPr>
          <a:xfrm>
            <a:off x="8314784" y="652134"/>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
        <p:nvSpPr>
          <p:cNvPr id="8" name="テキスト ボックス 7"/>
          <p:cNvSpPr txBox="1"/>
          <p:nvPr/>
        </p:nvSpPr>
        <p:spPr>
          <a:xfrm>
            <a:off x="3563888" y="1844824"/>
            <a:ext cx="4983212" cy="400110"/>
          </a:xfrm>
          <a:prstGeom prst="rect">
            <a:avLst/>
          </a:prstGeom>
          <a:noFill/>
        </p:spPr>
        <p:txBody>
          <a:bodyPr wrap="square" rtlCol="0">
            <a:spAutoFit/>
          </a:bodyPr>
          <a:lstStyle/>
          <a:p>
            <a:r>
              <a:rPr lang="en-US" altLang="ja-JP" sz="1000" dirty="0">
                <a:latin typeface="+mn-ea"/>
              </a:rPr>
              <a:t>※</a:t>
            </a:r>
            <a:r>
              <a:rPr lang="ja-JP" altLang="en-US" sz="1000" dirty="0">
                <a:latin typeface="+mn-ea"/>
              </a:rPr>
              <a:t>関東は東京圏（埼玉県・千葉県・東京都・神奈川県）を除き、近畿は大阪府を除く。						</a:t>
            </a:r>
          </a:p>
        </p:txBody>
      </p:sp>
      <p:pic>
        <p:nvPicPr>
          <p:cNvPr id="10" name="図 9"/>
          <p:cNvPicPr>
            <a:picLocks noChangeAspect="1"/>
          </p:cNvPicPr>
          <p:nvPr/>
        </p:nvPicPr>
        <p:blipFill>
          <a:blip r:embed="rId2"/>
          <a:stretch>
            <a:fillRect/>
          </a:stretch>
        </p:blipFill>
        <p:spPr>
          <a:xfrm>
            <a:off x="112204" y="1025825"/>
            <a:ext cx="8850651" cy="651375"/>
          </a:xfrm>
          <a:prstGeom prst="rect">
            <a:avLst/>
          </a:prstGeom>
        </p:spPr>
      </p:pic>
      <p:pic>
        <p:nvPicPr>
          <p:cNvPr id="11" name="図 10"/>
          <p:cNvPicPr>
            <a:picLocks noChangeAspect="1"/>
          </p:cNvPicPr>
          <p:nvPr/>
        </p:nvPicPr>
        <p:blipFill>
          <a:blip r:embed="rId3"/>
          <a:stretch>
            <a:fillRect/>
          </a:stretch>
        </p:blipFill>
        <p:spPr>
          <a:xfrm>
            <a:off x="112204" y="2039502"/>
            <a:ext cx="8850651" cy="1031344"/>
          </a:xfrm>
          <a:prstGeom prst="rect">
            <a:avLst/>
          </a:prstGeom>
        </p:spPr>
      </p:pic>
      <p:pic>
        <p:nvPicPr>
          <p:cNvPr id="14" name="図 13"/>
          <p:cNvPicPr>
            <a:picLocks noChangeAspect="1"/>
          </p:cNvPicPr>
          <p:nvPr/>
        </p:nvPicPr>
        <p:blipFill>
          <a:blip r:embed="rId4"/>
          <a:stretch>
            <a:fillRect/>
          </a:stretch>
        </p:blipFill>
        <p:spPr>
          <a:xfrm>
            <a:off x="122238" y="3187867"/>
            <a:ext cx="8840617" cy="1076578"/>
          </a:xfrm>
          <a:prstGeom prst="rect">
            <a:avLst/>
          </a:prstGeom>
        </p:spPr>
      </p:pic>
      <p:pic>
        <p:nvPicPr>
          <p:cNvPr id="15" name="図 14"/>
          <p:cNvPicPr>
            <a:picLocks noChangeAspect="1"/>
          </p:cNvPicPr>
          <p:nvPr/>
        </p:nvPicPr>
        <p:blipFill>
          <a:blip r:embed="rId5"/>
          <a:stretch>
            <a:fillRect/>
          </a:stretch>
        </p:blipFill>
        <p:spPr>
          <a:xfrm>
            <a:off x="122238" y="4336257"/>
            <a:ext cx="8840617" cy="1031344"/>
          </a:xfrm>
          <a:prstGeom prst="rect">
            <a:avLst/>
          </a:prstGeom>
        </p:spPr>
      </p:pic>
      <p:pic>
        <p:nvPicPr>
          <p:cNvPr id="17" name="図 16"/>
          <p:cNvPicPr>
            <a:picLocks noChangeAspect="1"/>
          </p:cNvPicPr>
          <p:nvPr/>
        </p:nvPicPr>
        <p:blipFill>
          <a:blip r:embed="rId6"/>
          <a:stretch>
            <a:fillRect/>
          </a:stretch>
        </p:blipFill>
        <p:spPr>
          <a:xfrm>
            <a:off x="122238" y="5463749"/>
            <a:ext cx="8840617" cy="1076578"/>
          </a:xfrm>
          <a:prstGeom prst="rect">
            <a:avLst/>
          </a:prstGeom>
        </p:spPr>
      </p:pic>
    </p:spTree>
    <p:extLst>
      <p:ext uri="{BB962C8B-B14F-4D97-AF65-F5344CB8AC3E}">
        <p14:creationId xmlns:p14="http://schemas.microsoft.com/office/powerpoint/2010/main" val="3448852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817802" y="3878050"/>
            <a:ext cx="5152239" cy="2867860"/>
          </a:xfrm>
          <a:prstGeom prst="rect">
            <a:avLst/>
          </a:prstGeom>
        </p:spPr>
      </p:pic>
      <p:pic>
        <p:nvPicPr>
          <p:cNvPr id="6" name="図 5"/>
          <p:cNvPicPr>
            <a:picLocks noChangeAspect="1"/>
          </p:cNvPicPr>
          <p:nvPr/>
        </p:nvPicPr>
        <p:blipFill>
          <a:blip r:embed="rId4"/>
          <a:stretch>
            <a:fillRect/>
          </a:stretch>
        </p:blipFill>
        <p:spPr>
          <a:xfrm>
            <a:off x="817802" y="1116936"/>
            <a:ext cx="5152239" cy="2867860"/>
          </a:xfrm>
          <a:prstGeom prst="rect">
            <a:avLst/>
          </a:prstGeom>
        </p:spPr>
      </p:pic>
      <p:sp>
        <p:nvSpPr>
          <p:cNvPr id="7" name="正方形/長方形 6"/>
          <p:cNvSpPr/>
          <p:nvPr/>
        </p:nvSpPr>
        <p:spPr>
          <a:xfrm>
            <a:off x="4499992" y="6639164"/>
            <a:ext cx="4320480" cy="246205"/>
          </a:xfrm>
          <a:prstGeom prst="rect">
            <a:avLst/>
          </a:prstGeom>
        </p:spPr>
        <p:txBody>
          <a:bodyPr wrap="square" lIns="91424" tIns="45712" rIns="91424" bIns="45712">
            <a:spAutoFit/>
          </a:bodyPr>
          <a:lstStyle/>
          <a:p>
            <a:pPr marL="177768" indent="-177768"/>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「大阪・関西Ｕ</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アンケート（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Ⅲ</a:t>
            </a:r>
            <a:r>
              <a:rPr lang="ja-JP" altLang="en-US" sz="2000" b="1" dirty="0">
                <a:solidFill>
                  <a:schemeClr val="bg1"/>
                </a:solidFill>
                <a:latin typeface="+mj-ea"/>
                <a:cs typeface="Meiryo UI" panose="020B0604030504040204" pitchFamily="50" charset="-128"/>
              </a:rPr>
              <a:t>）大阪府の経済成長率の推移</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703730"/>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大阪府から東京圏への転出理由（年代別）</a:t>
            </a:r>
            <a:endParaRPr lang="en-US" altLang="ja-JP" sz="1400" b="1" u="sng" dirty="0"/>
          </a:p>
        </p:txBody>
      </p:sp>
      <p:sp>
        <p:nvSpPr>
          <p:cNvPr id="8" name="テキスト ボックス 7"/>
          <p:cNvSpPr txBox="1"/>
          <p:nvPr/>
        </p:nvSpPr>
        <p:spPr>
          <a:xfrm>
            <a:off x="755576" y="1086853"/>
            <a:ext cx="711696" cy="263019"/>
          </a:xfrm>
          <a:prstGeom prst="rect">
            <a:avLst/>
          </a:prstGeom>
          <a:noFill/>
        </p:spPr>
        <p:txBody>
          <a:bodyPr wrap="square" lIns="91424" tIns="45712" rIns="91424" bIns="45712" rtlCol="0">
            <a:spAutoFit/>
          </a:bodyPr>
          <a:lstStyle/>
          <a:p>
            <a:r>
              <a:rPr lang="en-US" altLang="ja-JP" sz="1100" b="1" dirty="0"/>
              <a:t>【</a:t>
            </a:r>
            <a:r>
              <a:rPr lang="ja-JP" altLang="en-US" sz="1100" b="1" dirty="0"/>
              <a:t>男性</a:t>
            </a:r>
            <a:r>
              <a:rPr lang="en-US" altLang="ja-JP" sz="1100" b="1" dirty="0"/>
              <a:t>】</a:t>
            </a:r>
            <a:endParaRPr lang="en-US" altLang="ja-JP" sz="1100" b="1" u="sng" dirty="0"/>
          </a:p>
        </p:txBody>
      </p:sp>
      <p:sp>
        <p:nvSpPr>
          <p:cNvPr id="9" name="テキスト ボックス 8"/>
          <p:cNvSpPr txBox="1"/>
          <p:nvPr/>
        </p:nvSpPr>
        <p:spPr>
          <a:xfrm>
            <a:off x="755576" y="3933057"/>
            <a:ext cx="711696" cy="263019"/>
          </a:xfrm>
          <a:prstGeom prst="rect">
            <a:avLst/>
          </a:prstGeom>
          <a:noFill/>
        </p:spPr>
        <p:txBody>
          <a:bodyPr wrap="square" lIns="91424" tIns="45712" rIns="91424" bIns="45712" rtlCol="0">
            <a:spAutoFit/>
          </a:bodyPr>
          <a:lstStyle/>
          <a:p>
            <a:r>
              <a:rPr lang="en-US" altLang="ja-JP" sz="1100" b="1" dirty="0"/>
              <a:t>【</a:t>
            </a:r>
            <a:r>
              <a:rPr lang="ja-JP" altLang="en-US" sz="1100" b="1" dirty="0"/>
              <a:t>女性</a:t>
            </a:r>
            <a:r>
              <a:rPr lang="en-US" altLang="ja-JP" sz="1100" b="1" dirty="0"/>
              <a:t>】</a:t>
            </a:r>
            <a:endParaRPr lang="en-US" altLang="ja-JP" sz="1100" b="1" u="sng" dirty="0"/>
          </a:p>
        </p:txBody>
      </p:sp>
      <p:sp>
        <p:nvSpPr>
          <p:cNvPr id="11" name="角丸四角形 10"/>
          <p:cNvSpPr/>
          <p:nvPr/>
        </p:nvSpPr>
        <p:spPr>
          <a:xfrm>
            <a:off x="6156176" y="1236995"/>
            <a:ext cx="2843808" cy="240803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ja-JP" altLang="en-US" sz="1050" u="sng" dirty="0" smtClean="0">
                <a:solidFill>
                  <a:schemeClr val="tx1"/>
                </a:solidFill>
              </a:rPr>
              <a:t>大阪・関西</a:t>
            </a:r>
            <a:r>
              <a:rPr lang="en-US" altLang="ja-JP" sz="1050" u="sng" dirty="0" smtClean="0">
                <a:solidFill>
                  <a:schemeClr val="tx1"/>
                </a:solidFill>
              </a:rPr>
              <a:t>U</a:t>
            </a:r>
            <a:r>
              <a:rPr lang="ja-JP" altLang="en-US" sz="1050" u="sng" dirty="0">
                <a:solidFill>
                  <a:schemeClr val="tx1"/>
                </a:solidFill>
              </a:rPr>
              <a:t>ターンに関する</a:t>
            </a:r>
            <a:r>
              <a:rPr lang="en-US" altLang="ja-JP" sz="1050" u="sng" dirty="0">
                <a:solidFill>
                  <a:schemeClr val="tx1"/>
                </a:solidFill>
              </a:rPr>
              <a:t>WEB</a:t>
            </a:r>
            <a:r>
              <a:rPr lang="ja-JP" altLang="en-US" sz="1050" u="sng" dirty="0">
                <a:solidFill>
                  <a:schemeClr val="tx1"/>
                </a:solidFill>
              </a:rPr>
              <a:t>アンケートの概要</a:t>
            </a:r>
          </a:p>
          <a:p>
            <a:r>
              <a:rPr lang="ja-JP" altLang="en-US" sz="1050" dirty="0">
                <a:solidFill>
                  <a:schemeClr val="tx1"/>
                </a:solidFill>
              </a:rPr>
              <a:t>・調査対象</a:t>
            </a:r>
            <a:endParaRPr lang="en-US" altLang="ja-JP" sz="1050" dirty="0">
              <a:solidFill>
                <a:schemeClr val="tx1"/>
              </a:solidFill>
            </a:endParaRPr>
          </a:p>
          <a:p>
            <a:r>
              <a:rPr lang="ja-JP" altLang="en-US" sz="1050" dirty="0">
                <a:solidFill>
                  <a:schemeClr val="tx1"/>
                </a:solidFill>
              </a:rPr>
              <a:t>　大阪府出身の東京圏（東京都、神奈川</a:t>
            </a:r>
            <a:endParaRPr lang="en-US" altLang="ja-JP" sz="1050" dirty="0">
              <a:solidFill>
                <a:schemeClr val="tx1"/>
              </a:solidFill>
            </a:endParaRPr>
          </a:p>
          <a:p>
            <a:r>
              <a:rPr lang="ja-JP" altLang="en-US" sz="1050" dirty="0">
                <a:solidFill>
                  <a:schemeClr val="tx1"/>
                </a:solidFill>
              </a:rPr>
              <a:t>　県、埼玉県、千葉県）在住生活者のうち、</a:t>
            </a:r>
            <a:endParaRPr lang="en-US" altLang="ja-JP" sz="1050" dirty="0">
              <a:solidFill>
                <a:schemeClr val="tx1"/>
              </a:solidFill>
            </a:endParaRPr>
          </a:p>
          <a:p>
            <a:r>
              <a:rPr lang="ja-JP" altLang="en-US" sz="1050" dirty="0">
                <a:solidFill>
                  <a:schemeClr val="tx1"/>
                </a:solidFill>
              </a:rPr>
              <a:t>　</a:t>
            </a:r>
            <a:r>
              <a:rPr lang="en-US" altLang="ja-JP" sz="1050" dirty="0">
                <a:solidFill>
                  <a:schemeClr val="tx1"/>
                </a:solidFill>
              </a:rPr>
              <a:t>20</a:t>
            </a:r>
            <a:r>
              <a:rPr lang="ja-JP" altLang="en-US" sz="1050" dirty="0">
                <a:solidFill>
                  <a:schemeClr val="tx1"/>
                </a:solidFill>
              </a:rPr>
              <a:t>代以下、</a:t>
            </a:r>
            <a:r>
              <a:rPr lang="en-US" altLang="ja-JP" sz="1050" dirty="0">
                <a:solidFill>
                  <a:schemeClr val="tx1"/>
                </a:solidFill>
              </a:rPr>
              <a:t>30</a:t>
            </a:r>
            <a:r>
              <a:rPr lang="ja-JP" altLang="en-US" sz="1050" dirty="0">
                <a:solidFill>
                  <a:schemeClr val="tx1"/>
                </a:solidFill>
              </a:rPr>
              <a:t>代、</a:t>
            </a:r>
            <a:r>
              <a:rPr lang="en-US" altLang="ja-JP" sz="1050" dirty="0">
                <a:solidFill>
                  <a:schemeClr val="tx1"/>
                </a:solidFill>
              </a:rPr>
              <a:t>40</a:t>
            </a:r>
            <a:r>
              <a:rPr lang="ja-JP" altLang="en-US" sz="1050" dirty="0">
                <a:solidFill>
                  <a:schemeClr val="tx1"/>
                </a:solidFill>
              </a:rPr>
              <a:t>代、</a:t>
            </a:r>
            <a:r>
              <a:rPr lang="en-US" altLang="ja-JP" sz="1050" dirty="0">
                <a:solidFill>
                  <a:schemeClr val="tx1"/>
                </a:solidFill>
              </a:rPr>
              <a:t>50</a:t>
            </a:r>
            <a:r>
              <a:rPr lang="ja-JP" altLang="en-US" sz="1050" dirty="0">
                <a:solidFill>
                  <a:schemeClr val="tx1"/>
                </a:solidFill>
              </a:rPr>
              <a:t>代、</a:t>
            </a:r>
            <a:r>
              <a:rPr lang="en-US" altLang="ja-JP" sz="1050" dirty="0">
                <a:solidFill>
                  <a:schemeClr val="tx1"/>
                </a:solidFill>
              </a:rPr>
              <a:t>60</a:t>
            </a:r>
            <a:r>
              <a:rPr lang="ja-JP" altLang="en-US" sz="1050" dirty="0">
                <a:solidFill>
                  <a:schemeClr val="tx1"/>
                </a:solidFill>
              </a:rPr>
              <a:t>代以上</a:t>
            </a:r>
            <a:endParaRPr lang="en-US" altLang="ja-JP" sz="1050" dirty="0">
              <a:solidFill>
                <a:schemeClr val="tx1"/>
              </a:solidFill>
            </a:endParaRPr>
          </a:p>
          <a:p>
            <a:r>
              <a:rPr lang="ja-JP" altLang="en-US" sz="1050" dirty="0">
                <a:solidFill>
                  <a:schemeClr val="tx1"/>
                </a:solidFill>
              </a:rPr>
              <a:t>　の男女</a:t>
            </a:r>
          </a:p>
          <a:p>
            <a:r>
              <a:rPr lang="ja-JP" altLang="en-US" sz="1050" dirty="0">
                <a:solidFill>
                  <a:schemeClr val="tx1"/>
                </a:solidFill>
              </a:rPr>
              <a:t>・調査時期</a:t>
            </a:r>
            <a:endParaRPr lang="en-US" altLang="ja-JP" sz="1050" dirty="0">
              <a:solidFill>
                <a:schemeClr val="tx1"/>
              </a:solidFill>
            </a:endParaRPr>
          </a:p>
          <a:p>
            <a:r>
              <a:rPr lang="ja-JP" altLang="en-US" sz="1050" dirty="0">
                <a:solidFill>
                  <a:schemeClr val="tx1"/>
                </a:solidFill>
              </a:rPr>
              <a:t>　</a:t>
            </a:r>
            <a:r>
              <a:rPr lang="en-US" altLang="ja-JP" sz="1050" dirty="0" smtClean="0">
                <a:solidFill>
                  <a:schemeClr val="tx1"/>
                </a:solidFill>
              </a:rPr>
              <a:t>2019</a:t>
            </a:r>
            <a:r>
              <a:rPr lang="ja-JP" altLang="en-US" sz="1050" dirty="0" smtClean="0">
                <a:solidFill>
                  <a:schemeClr val="tx1"/>
                </a:solidFill>
              </a:rPr>
              <a:t>年</a:t>
            </a:r>
            <a:r>
              <a:rPr lang="en-US" altLang="ja-JP" sz="1050" dirty="0">
                <a:solidFill>
                  <a:schemeClr val="tx1"/>
                </a:solidFill>
              </a:rPr>
              <a:t>3</a:t>
            </a:r>
            <a:r>
              <a:rPr lang="ja-JP" altLang="en-US" sz="1050" dirty="0" smtClean="0">
                <a:solidFill>
                  <a:schemeClr val="tx1"/>
                </a:solidFill>
              </a:rPr>
              <a:t>月</a:t>
            </a:r>
            <a:r>
              <a:rPr lang="en-US" altLang="ja-JP" sz="1050" dirty="0">
                <a:solidFill>
                  <a:schemeClr val="tx1"/>
                </a:solidFill>
              </a:rPr>
              <a:t>25</a:t>
            </a:r>
            <a:r>
              <a:rPr lang="ja-JP" altLang="en-US" sz="1050" dirty="0">
                <a:solidFill>
                  <a:schemeClr val="tx1"/>
                </a:solidFill>
              </a:rPr>
              <a:t>日</a:t>
            </a:r>
            <a:r>
              <a:rPr lang="ja-JP" altLang="en-US" sz="1050" dirty="0" smtClean="0">
                <a:solidFill>
                  <a:schemeClr val="tx1"/>
                </a:solidFill>
              </a:rPr>
              <a:t>から</a:t>
            </a:r>
            <a:r>
              <a:rPr lang="en-US" altLang="ja-JP" sz="1050" dirty="0" smtClean="0">
                <a:solidFill>
                  <a:schemeClr val="tx1"/>
                </a:solidFill>
              </a:rPr>
              <a:t>3</a:t>
            </a:r>
            <a:r>
              <a:rPr lang="ja-JP" altLang="en-US" sz="1050" dirty="0" smtClean="0">
                <a:solidFill>
                  <a:schemeClr val="tx1"/>
                </a:solidFill>
              </a:rPr>
              <a:t>月</a:t>
            </a:r>
            <a:r>
              <a:rPr lang="en-US" altLang="ja-JP" sz="1050" dirty="0" smtClean="0">
                <a:solidFill>
                  <a:schemeClr val="tx1"/>
                </a:solidFill>
              </a:rPr>
              <a:t>27</a:t>
            </a:r>
            <a:r>
              <a:rPr lang="ja-JP" altLang="en-US" sz="1050" dirty="0" smtClean="0">
                <a:solidFill>
                  <a:schemeClr val="tx1"/>
                </a:solidFill>
              </a:rPr>
              <a:t>日</a:t>
            </a:r>
            <a:r>
              <a:rPr lang="ja-JP" altLang="en-US" sz="1050" dirty="0">
                <a:solidFill>
                  <a:schemeClr val="tx1"/>
                </a:solidFill>
              </a:rPr>
              <a:t>まで</a:t>
            </a:r>
          </a:p>
          <a:p>
            <a:r>
              <a:rPr lang="ja-JP" altLang="en-US" sz="1050" dirty="0">
                <a:solidFill>
                  <a:schemeClr val="tx1"/>
                </a:solidFill>
              </a:rPr>
              <a:t>・回収サンプル数</a:t>
            </a:r>
            <a:endParaRPr lang="en-US" altLang="ja-JP" sz="1050" dirty="0">
              <a:solidFill>
                <a:schemeClr val="tx1"/>
              </a:solidFill>
            </a:endParaRPr>
          </a:p>
          <a:p>
            <a:r>
              <a:rPr lang="ja-JP" altLang="en-US" sz="1050" dirty="0">
                <a:solidFill>
                  <a:schemeClr val="tx1"/>
                </a:solidFill>
              </a:rPr>
              <a:t>　</a:t>
            </a:r>
            <a:r>
              <a:rPr lang="en-US" altLang="ja-JP" sz="1050" dirty="0">
                <a:solidFill>
                  <a:schemeClr val="tx1"/>
                </a:solidFill>
              </a:rPr>
              <a:t>2000</a:t>
            </a:r>
          </a:p>
        </p:txBody>
      </p:sp>
      <p:sp>
        <p:nvSpPr>
          <p:cNvPr id="12"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24</a:t>
            </a:fld>
            <a:endParaRPr lang="ja-JP" altLang="en-US" sz="1800" dirty="0">
              <a:solidFill>
                <a:schemeClr val="tx1"/>
              </a:solidFill>
            </a:endParaRPr>
          </a:p>
        </p:txBody>
      </p:sp>
      <p:sp>
        <p:nvSpPr>
          <p:cNvPr id="17" name="タイトル 1"/>
          <p:cNvSpPr txBox="1">
            <a:spLocks/>
          </p:cNvSpPr>
          <p:nvPr/>
        </p:nvSpPr>
        <p:spPr>
          <a:xfrm>
            <a:off x="8172401" y="703730"/>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Tree>
    <p:extLst>
      <p:ext uri="{BB962C8B-B14F-4D97-AF65-F5344CB8AC3E}">
        <p14:creationId xmlns:p14="http://schemas.microsoft.com/office/powerpoint/2010/main" val="3341886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Ⅰ</a:t>
            </a:r>
            <a:r>
              <a:rPr lang="ja-JP" altLang="en-US" sz="2000" b="1" dirty="0">
                <a:solidFill>
                  <a:schemeClr val="bg1"/>
                </a:solidFill>
                <a:latin typeface="+mj-ea"/>
                <a:cs typeface="Meiryo UI" panose="020B0604030504040204" pitchFamily="50" charset="-128"/>
              </a:rPr>
              <a:t>）若者が活躍でき、子育て安心の都市「大阪」の実現</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775738"/>
            <a:ext cx="388843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女性の就業率の推移（大阪府）</a:t>
            </a:r>
            <a:endParaRPr lang="en-US" altLang="ja-JP" sz="1400" b="1" u="sng" dirty="0"/>
          </a:p>
        </p:txBody>
      </p:sp>
      <p:sp>
        <p:nvSpPr>
          <p:cNvPr id="15" name="正方形/長方形 4"/>
          <p:cNvSpPr>
            <a:spLocks noChangeArrowheads="1"/>
          </p:cNvSpPr>
          <p:nvPr/>
        </p:nvSpPr>
        <p:spPr bwMode="auto">
          <a:xfrm>
            <a:off x="111140" y="6367750"/>
            <a:ext cx="4638784"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a:t>
            </a:r>
            <a:r>
              <a:rPr lang="ja-JP" altLang="en-US" sz="1000" dirty="0" smtClean="0">
                <a:latin typeface="+mj-ea"/>
                <a:ea typeface="+mj-ea"/>
              </a:rPr>
              <a:t>：大阪府「労働力調査地方集計結果（年平均）」より作成</a:t>
            </a:r>
            <a:endParaRPr lang="ja-JP" altLang="en-US" sz="800" dirty="0">
              <a:latin typeface="+mj-ea"/>
              <a:ea typeface="+mj-ea"/>
            </a:endParaRPr>
          </a:p>
        </p:txBody>
      </p:sp>
      <p:sp>
        <p:nvSpPr>
          <p:cNvPr id="6"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2</a:t>
            </a:fld>
            <a:endParaRPr lang="ja-JP" altLang="en-US" sz="1800" dirty="0">
              <a:solidFill>
                <a:schemeClr val="tx1"/>
              </a:solidFill>
            </a:endParaRPr>
          </a:p>
        </p:txBody>
      </p:sp>
      <p:sp>
        <p:nvSpPr>
          <p:cNvPr id="11" name="テキスト ボックス 10"/>
          <p:cNvSpPr txBox="1"/>
          <p:nvPr/>
        </p:nvSpPr>
        <p:spPr>
          <a:xfrm>
            <a:off x="4781252" y="775738"/>
            <a:ext cx="3888432" cy="307760"/>
          </a:xfrm>
          <a:prstGeom prst="rect">
            <a:avLst/>
          </a:prstGeom>
          <a:noFill/>
        </p:spPr>
        <p:txBody>
          <a:bodyPr wrap="square" lIns="91424" tIns="45712" rIns="91424" bIns="45712" rtlCol="0">
            <a:spAutoFit/>
          </a:bodyPr>
          <a:lstStyle/>
          <a:p>
            <a:r>
              <a:rPr lang="ja-JP" altLang="en-US" sz="1400" b="1" dirty="0" smtClean="0"/>
              <a:t>■</a:t>
            </a:r>
            <a:r>
              <a:rPr lang="ja-JP" altLang="en-US" sz="1400" b="1" u="sng" dirty="0"/>
              <a:t>女性の</a:t>
            </a:r>
            <a:r>
              <a:rPr lang="ja-JP" altLang="en-US" sz="1400" b="1" u="sng" dirty="0" smtClean="0"/>
              <a:t>就業率の推移（全国）</a:t>
            </a:r>
            <a:endParaRPr lang="en-US" altLang="ja-JP" sz="1400" b="1" u="sng" dirty="0"/>
          </a:p>
        </p:txBody>
      </p:sp>
      <p:sp>
        <p:nvSpPr>
          <p:cNvPr id="13" name="正方形/長方形 4"/>
          <p:cNvSpPr>
            <a:spLocks noChangeArrowheads="1"/>
          </p:cNvSpPr>
          <p:nvPr/>
        </p:nvSpPr>
        <p:spPr bwMode="auto">
          <a:xfrm>
            <a:off x="4749924" y="6380949"/>
            <a:ext cx="4638784"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a:t>
            </a:r>
            <a:r>
              <a:rPr lang="ja-JP" altLang="en-US" sz="1000" dirty="0" smtClean="0">
                <a:latin typeface="+mj-ea"/>
                <a:ea typeface="+mj-ea"/>
              </a:rPr>
              <a:t>：総務省「労働力調査」より作成</a:t>
            </a:r>
            <a:endParaRPr lang="ja-JP" altLang="en-US" sz="800" dirty="0">
              <a:latin typeface="+mj-ea"/>
              <a:ea typeface="+mj-ea"/>
            </a:endParaRPr>
          </a:p>
        </p:txBody>
      </p:sp>
      <p:sp>
        <p:nvSpPr>
          <p:cNvPr id="12"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624004149"/>
              </p:ext>
            </p:extLst>
          </p:nvPr>
        </p:nvGraphicFramePr>
        <p:xfrm>
          <a:off x="179512" y="4183905"/>
          <a:ext cx="4351736" cy="1909388"/>
        </p:xfrm>
        <a:graphic>
          <a:graphicData uri="http://schemas.openxmlformats.org/drawingml/2006/table">
            <a:tbl>
              <a:tblPr/>
              <a:tblGrid>
                <a:gridCol w="958261">
                  <a:extLst>
                    <a:ext uri="{9D8B030D-6E8A-4147-A177-3AD203B41FA5}">
                      <a16:colId xmlns:a16="http://schemas.microsoft.com/office/drawing/2014/main" val="1558158625"/>
                    </a:ext>
                  </a:extLst>
                </a:gridCol>
                <a:gridCol w="676937">
                  <a:extLst>
                    <a:ext uri="{9D8B030D-6E8A-4147-A177-3AD203B41FA5}">
                      <a16:colId xmlns:a16="http://schemas.microsoft.com/office/drawing/2014/main" val="1479249858"/>
                    </a:ext>
                  </a:extLst>
                </a:gridCol>
                <a:gridCol w="676937">
                  <a:extLst>
                    <a:ext uri="{9D8B030D-6E8A-4147-A177-3AD203B41FA5}">
                      <a16:colId xmlns:a16="http://schemas.microsoft.com/office/drawing/2014/main" val="2541752044"/>
                    </a:ext>
                  </a:extLst>
                </a:gridCol>
                <a:gridCol w="679867">
                  <a:extLst>
                    <a:ext uri="{9D8B030D-6E8A-4147-A177-3AD203B41FA5}">
                      <a16:colId xmlns:a16="http://schemas.microsoft.com/office/drawing/2014/main" val="2137757892"/>
                    </a:ext>
                  </a:extLst>
                </a:gridCol>
                <a:gridCol w="679867">
                  <a:extLst>
                    <a:ext uri="{9D8B030D-6E8A-4147-A177-3AD203B41FA5}">
                      <a16:colId xmlns:a16="http://schemas.microsoft.com/office/drawing/2014/main" val="2917446061"/>
                    </a:ext>
                  </a:extLst>
                </a:gridCol>
                <a:gridCol w="679867">
                  <a:extLst>
                    <a:ext uri="{9D8B030D-6E8A-4147-A177-3AD203B41FA5}">
                      <a16:colId xmlns:a16="http://schemas.microsoft.com/office/drawing/2014/main" val="656708646"/>
                    </a:ext>
                  </a:extLst>
                </a:gridCol>
              </a:tblGrid>
              <a:tr h="228396">
                <a:tc gridSpan="3">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■就業率の</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推移</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382009"/>
                  </a:ext>
                </a:extLst>
              </a:tr>
              <a:tr h="21012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282888781"/>
                  </a:ext>
                </a:extLst>
              </a:tr>
              <a:tr h="210124">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47.64%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615095"/>
                  </a:ext>
                </a:extLst>
              </a:tr>
              <a:tr h="210124">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68.48%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69.37%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73.44%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791050"/>
                  </a:ext>
                </a:extLst>
              </a:tr>
              <a:tr h="210124">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44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64.66%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66.11%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66.87%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69.39%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69.83%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069839"/>
                  </a:ext>
                </a:extLst>
              </a:tr>
              <a:tr h="210124">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45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68.78%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318998"/>
                  </a:ext>
                </a:extLst>
              </a:tr>
              <a:tr h="210124">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54.58%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59.51%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094404"/>
                  </a:ext>
                </a:extLst>
              </a:tr>
              <a:tr h="210124">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291266"/>
                  </a:ext>
                </a:extLst>
              </a:tr>
              <a:tr h="210124">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総数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45.29%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47.66%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48.65%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83372750"/>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957128756"/>
              </p:ext>
            </p:extLst>
          </p:nvPr>
        </p:nvGraphicFramePr>
        <p:xfrm>
          <a:off x="4749924" y="4145368"/>
          <a:ext cx="4286572" cy="1990725"/>
        </p:xfrm>
        <a:graphic>
          <a:graphicData uri="http://schemas.openxmlformats.org/drawingml/2006/table">
            <a:tbl>
              <a:tblPr/>
              <a:tblGrid>
                <a:gridCol w="943912">
                  <a:extLst>
                    <a:ext uri="{9D8B030D-6E8A-4147-A177-3AD203B41FA5}">
                      <a16:colId xmlns:a16="http://schemas.microsoft.com/office/drawing/2014/main" val="82926751"/>
                    </a:ext>
                  </a:extLst>
                </a:gridCol>
                <a:gridCol w="666801">
                  <a:extLst>
                    <a:ext uri="{9D8B030D-6E8A-4147-A177-3AD203B41FA5}">
                      <a16:colId xmlns:a16="http://schemas.microsoft.com/office/drawing/2014/main" val="1224121015"/>
                    </a:ext>
                  </a:extLst>
                </a:gridCol>
                <a:gridCol w="666801">
                  <a:extLst>
                    <a:ext uri="{9D8B030D-6E8A-4147-A177-3AD203B41FA5}">
                      <a16:colId xmlns:a16="http://schemas.microsoft.com/office/drawing/2014/main" val="3221348814"/>
                    </a:ext>
                  </a:extLst>
                </a:gridCol>
                <a:gridCol w="669686">
                  <a:extLst>
                    <a:ext uri="{9D8B030D-6E8A-4147-A177-3AD203B41FA5}">
                      <a16:colId xmlns:a16="http://schemas.microsoft.com/office/drawing/2014/main" val="576662897"/>
                    </a:ext>
                  </a:extLst>
                </a:gridCol>
                <a:gridCol w="669686">
                  <a:extLst>
                    <a:ext uri="{9D8B030D-6E8A-4147-A177-3AD203B41FA5}">
                      <a16:colId xmlns:a16="http://schemas.microsoft.com/office/drawing/2014/main" val="2601817575"/>
                    </a:ext>
                  </a:extLst>
                </a:gridCol>
                <a:gridCol w="669686">
                  <a:extLst>
                    <a:ext uri="{9D8B030D-6E8A-4147-A177-3AD203B41FA5}">
                      <a16:colId xmlns:a16="http://schemas.microsoft.com/office/drawing/2014/main" val="1741705230"/>
                    </a:ext>
                  </a:extLst>
                </a:gridCol>
              </a:tblGrid>
              <a:tr h="238125">
                <a:tc gridSpan="3">
                  <a:txBody>
                    <a:bodyPr/>
                    <a:lstStyle/>
                    <a:p>
                      <a:pPr algn="l"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■就業率の</a:t>
                      </a:r>
                      <a:r>
                        <a:rPr lang="ja-JP" altLang="en-US" sz="1100" b="0" i="0" u="none" strike="noStrike" dirty="0" smtClean="0">
                          <a:solidFill>
                            <a:srgbClr val="000000"/>
                          </a:solidFill>
                          <a:effectLst/>
                          <a:latin typeface="游ゴシック" panose="020B0400000000000000" pitchFamily="50" charset="-128"/>
                          <a:ea typeface="游ゴシック" panose="020B0400000000000000" pitchFamily="50" charset="-128"/>
                        </a:rPr>
                        <a:t>推移</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148192"/>
                  </a:ext>
                </a:extLst>
              </a:tr>
              <a:tr h="219075">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2015</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2016</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2018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71180899"/>
                  </a:ext>
                </a:extLst>
              </a:tr>
              <a:tr h="219075">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40.74%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47.14%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423716"/>
                  </a:ext>
                </a:extLst>
              </a:tr>
              <a:tr h="219075">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25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77.76%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238241"/>
                  </a:ext>
                </a:extLst>
              </a:tr>
              <a:tr h="219075">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44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75.94%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937233"/>
                  </a:ext>
                </a:extLst>
              </a:tr>
              <a:tr h="219075">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45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74.05%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75.12%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78.30%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014493"/>
                  </a:ext>
                </a:extLst>
              </a:tr>
              <a:tr h="219075">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58.32%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64.84%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532229"/>
                  </a:ext>
                </a:extLst>
              </a:tr>
              <a:tr h="219075">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16.68%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17.59%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64207"/>
                  </a:ext>
                </a:extLst>
              </a:tr>
              <a:tr h="219075">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総数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47.72%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48.24%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49.05%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51.55%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40124363"/>
                  </a:ext>
                </a:extLst>
              </a:tr>
            </a:tbl>
          </a:graphicData>
        </a:graphic>
      </p:graphicFrame>
      <p:graphicFrame>
        <p:nvGraphicFramePr>
          <p:cNvPr id="16" name="グラフ 15"/>
          <p:cNvGraphicFramePr>
            <a:graphicFrameLocks/>
          </p:cNvGraphicFramePr>
          <p:nvPr>
            <p:extLst>
              <p:ext uri="{D42A27DB-BD31-4B8C-83A1-F6EECF244321}">
                <p14:modId xmlns:p14="http://schemas.microsoft.com/office/powerpoint/2010/main" val="1090195326"/>
              </p:ext>
            </p:extLst>
          </p:nvPr>
        </p:nvGraphicFramePr>
        <p:xfrm>
          <a:off x="111140" y="1114201"/>
          <a:ext cx="4356929" cy="306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1973049885"/>
              </p:ext>
            </p:extLst>
          </p:nvPr>
        </p:nvGraphicFramePr>
        <p:xfrm>
          <a:off x="4725935" y="1135777"/>
          <a:ext cx="4137620" cy="29963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464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Ⅰ</a:t>
            </a:r>
            <a:r>
              <a:rPr lang="ja-JP" altLang="en-US" sz="2000" b="1" dirty="0">
                <a:solidFill>
                  <a:schemeClr val="bg1"/>
                </a:solidFill>
                <a:latin typeface="+mj-ea"/>
                <a:cs typeface="Meiryo UI" panose="020B0604030504040204" pitchFamily="50" charset="-128"/>
              </a:rPr>
              <a:t>）若者が活躍でき、子育て安心の都市「大阪」の実現</a:t>
            </a:r>
            <a:endParaRPr lang="ja-JP" altLang="en-US" sz="3200" b="1" dirty="0">
              <a:solidFill>
                <a:schemeClr val="bg1"/>
              </a:solidFill>
              <a:latin typeface="+mj-ea"/>
              <a:cs typeface="Meiryo UI" panose="020B0604030504040204" pitchFamily="50" charset="-128"/>
            </a:endParaRPr>
          </a:p>
        </p:txBody>
      </p:sp>
      <p:sp>
        <p:nvSpPr>
          <p:cNvPr id="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3</a:t>
            </a:fld>
            <a:endParaRPr lang="ja-JP" altLang="en-US" sz="1800" dirty="0">
              <a:solidFill>
                <a:schemeClr val="tx1"/>
              </a:solidFill>
            </a:endParaRPr>
          </a:p>
        </p:txBody>
      </p:sp>
      <p:sp>
        <p:nvSpPr>
          <p:cNvPr id="6" name="テキスト ボックス 5"/>
          <p:cNvSpPr txBox="1"/>
          <p:nvPr/>
        </p:nvSpPr>
        <p:spPr>
          <a:xfrm>
            <a:off x="72008" y="692696"/>
            <a:ext cx="4283968"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女性</a:t>
            </a:r>
            <a:r>
              <a:rPr lang="ja-JP" altLang="en-US" sz="1400" b="1" u="sng" dirty="0"/>
              <a:t>の有業率・潜在的</a:t>
            </a:r>
            <a:r>
              <a:rPr lang="ja-JP" altLang="en-US" sz="1400" b="1" u="sng" dirty="0" smtClean="0"/>
              <a:t>有業率（大阪府）</a:t>
            </a:r>
            <a:endParaRPr lang="en-US" altLang="ja-JP" sz="1400" b="1" u="sng" dirty="0"/>
          </a:p>
        </p:txBody>
      </p:sp>
      <p:sp>
        <p:nvSpPr>
          <p:cNvPr id="7" name="正方形/長方形 4"/>
          <p:cNvSpPr>
            <a:spLocks noChangeArrowheads="1"/>
          </p:cNvSpPr>
          <p:nvPr/>
        </p:nvSpPr>
        <p:spPr bwMode="auto">
          <a:xfrm>
            <a:off x="5657344" y="6636322"/>
            <a:ext cx="3235136"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a:t>
            </a:r>
            <a:r>
              <a:rPr lang="ja-JP" altLang="en-US" sz="1000" dirty="0" smtClean="0">
                <a:latin typeface="+mj-ea"/>
                <a:ea typeface="+mj-ea"/>
              </a:rPr>
              <a:t>：</a:t>
            </a:r>
            <a:r>
              <a:rPr lang="en-US" altLang="ja-JP" sz="1000" dirty="0" smtClean="0"/>
              <a:t>2017</a:t>
            </a:r>
            <a:r>
              <a:rPr lang="ja-JP" altLang="en-US" sz="1000" dirty="0" smtClean="0"/>
              <a:t>年</a:t>
            </a:r>
            <a:r>
              <a:rPr lang="ja-JP" altLang="en-US" sz="1000" dirty="0"/>
              <a:t>　総務省「就業構造基本調査</a:t>
            </a:r>
            <a:r>
              <a:rPr lang="ja-JP" altLang="en-US" sz="1000" dirty="0" smtClean="0"/>
              <a:t>」より作成</a:t>
            </a:r>
            <a:endParaRPr lang="ja-JP" altLang="en-US" sz="800" dirty="0">
              <a:latin typeface="+mj-ea"/>
              <a:ea typeface="+mj-ea"/>
            </a:endParaRPr>
          </a:p>
        </p:txBody>
      </p:sp>
      <p:sp>
        <p:nvSpPr>
          <p:cNvPr id="8" name="テキスト ボックス 7"/>
          <p:cNvSpPr txBox="1"/>
          <p:nvPr/>
        </p:nvSpPr>
        <p:spPr>
          <a:xfrm>
            <a:off x="4572000" y="692696"/>
            <a:ext cx="4283968"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女性</a:t>
            </a:r>
            <a:r>
              <a:rPr lang="ja-JP" altLang="en-US" sz="1400" b="1" u="sng" dirty="0"/>
              <a:t>の有業率・潜在的</a:t>
            </a:r>
            <a:r>
              <a:rPr lang="ja-JP" altLang="en-US" sz="1400" b="1" u="sng" dirty="0" smtClean="0"/>
              <a:t>有業率（全国）</a:t>
            </a:r>
            <a:endParaRPr lang="en-US" altLang="ja-JP" sz="1400" b="1" u="sng" dirty="0"/>
          </a:p>
        </p:txBody>
      </p:sp>
      <p:sp>
        <p:nvSpPr>
          <p:cNvPr id="9" name="テキスト ボックス 8"/>
          <p:cNvSpPr txBox="1"/>
          <p:nvPr/>
        </p:nvSpPr>
        <p:spPr>
          <a:xfrm>
            <a:off x="72008" y="3717032"/>
            <a:ext cx="4283968"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女性</a:t>
            </a:r>
            <a:r>
              <a:rPr lang="ja-JP" altLang="en-US" sz="1400" b="1" u="sng" dirty="0"/>
              <a:t>の有業率・潜在的</a:t>
            </a:r>
            <a:r>
              <a:rPr lang="ja-JP" altLang="en-US" sz="1400" b="1" u="sng" dirty="0" smtClean="0"/>
              <a:t>有業率（大阪市）</a:t>
            </a:r>
            <a:endParaRPr lang="en-US" altLang="ja-JP" sz="1400" b="1" u="sng" dirty="0"/>
          </a:p>
        </p:txBody>
      </p:sp>
      <p:sp>
        <p:nvSpPr>
          <p:cNvPr id="12" name="テキスト ボックス 11"/>
          <p:cNvSpPr txBox="1"/>
          <p:nvPr/>
        </p:nvSpPr>
        <p:spPr>
          <a:xfrm>
            <a:off x="4608512" y="3717032"/>
            <a:ext cx="4283968"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女性</a:t>
            </a:r>
            <a:r>
              <a:rPr lang="ja-JP" altLang="en-US" sz="1400" b="1" u="sng" dirty="0"/>
              <a:t>の有業率・潜在的</a:t>
            </a:r>
            <a:r>
              <a:rPr lang="ja-JP" altLang="en-US" sz="1400" b="1" u="sng" dirty="0" smtClean="0"/>
              <a:t>有業率（</a:t>
            </a:r>
            <a:r>
              <a:rPr lang="ja-JP" altLang="en-US" sz="1400" b="1" u="sng" dirty="0"/>
              <a:t>大阪市を除く府域</a:t>
            </a:r>
            <a:r>
              <a:rPr lang="ja-JP" altLang="en-US" sz="1400" b="1" u="sng" dirty="0" smtClean="0"/>
              <a:t>）</a:t>
            </a:r>
            <a:endParaRPr lang="en-US" altLang="ja-JP" sz="1400" b="1" u="sng"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2" y="4024792"/>
            <a:ext cx="4307305" cy="273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859" y="4021964"/>
            <a:ext cx="4284637" cy="263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03" y="978775"/>
            <a:ext cx="4304193" cy="273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23" y="978775"/>
            <a:ext cx="4320633" cy="274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24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Ⅰ</a:t>
            </a:r>
            <a:r>
              <a:rPr lang="ja-JP" altLang="en-US" sz="2000" b="1" dirty="0">
                <a:solidFill>
                  <a:schemeClr val="bg1"/>
                </a:solidFill>
                <a:latin typeface="+mj-ea"/>
                <a:cs typeface="Meiryo UI" panose="020B0604030504040204" pitchFamily="50" charset="-128"/>
              </a:rPr>
              <a:t>）若者が活躍でき、子育て安心の都市「大阪」の実現</a:t>
            </a:r>
            <a:endParaRPr lang="ja-JP" altLang="en-US" sz="3200" b="1" dirty="0">
              <a:solidFill>
                <a:schemeClr val="bg1"/>
              </a:solidFill>
              <a:latin typeface="+mj-ea"/>
              <a:cs typeface="Meiryo UI" panose="020B0604030504040204" pitchFamily="50" charset="-128"/>
            </a:endParaRPr>
          </a:p>
        </p:txBody>
      </p:sp>
      <p:sp>
        <p:nvSpPr>
          <p:cNvPr id="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4</a:t>
            </a:fld>
            <a:endParaRPr lang="ja-JP" altLang="en-US" sz="1800" dirty="0">
              <a:solidFill>
                <a:schemeClr val="tx1"/>
              </a:solidFill>
            </a:endParaRPr>
          </a:p>
        </p:txBody>
      </p:sp>
      <p:sp>
        <p:nvSpPr>
          <p:cNvPr id="5" name="テキスト ボックス 4"/>
          <p:cNvSpPr txBox="1"/>
          <p:nvPr/>
        </p:nvSpPr>
        <p:spPr>
          <a:xfrm>
            <a:off x="179512" y="764704"/>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出生数の推移</a:t>
            </a:r>
            <a:endParaRPr lang="en-US" altLang="ja-JP" sz="1400" b="1" u="sng" dirty="0"/>
          </a:p>
        </p:txBody>
      </p:sp>
      <p:sp>
        <p:nvSpPr>
          <p:cNvPr id="8" name="テキスト ボックス 7"/>
          <p:cNvSpPr txBox="1"/>
          <p:nvPr/>
        </p:nvSpPr>
        <p:spPr>
          <a:xfrm>
            <a:off x="4644008" y="764703"/>
            <a:ext cx="424847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合計特殊</a:t>
            </a:r>
            <a:r>
              <a:rPr lang="ja-JP" altLang="en-US" sz="1400" b="1" u="sng" dirty="0"/>
              <a:t>出生率</a:t>
            </a:r>
            <a:r>
              <a:rPr lang="ja-JP" altLang="en-US" sz="1400" b="1" u="sng" dirty="0" smtClean="0"/>
              <a:t>の</a:t>
            </a:r>
            <a:r>
              <a:rPr lang="ja-JP" altLang="en-US" sz="1400" b="1" u="sng" dirty="0"/>
              <a:t>推移</a:t>
            </a:r>
            <a:endParaRPr lang="en-US" altLang="ja-JP" sz="1400" b="1" u="sng" dirty="0"/>
          </a:p>
        </p:txBody>
      </p:sp>
      <p:sp>
        <p:nvSpPr>
          <p:cNvPr id="10" name="正方形/長方形 4"/>
          <p:cNvSpPr>
            <a:spLocks noChangeArrowheads="1"/>
          </p:cNvSpPr>
          <p:nvPr/>
        </p:nvSpPr>
        <p:spPr bwMode="auto">
          <a:xfrm>
            <a:off x="6377424" y="5991107"/>
            <a:ext cx="2766576" cy="24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smtClean="0">
                <a:latin typeface="+mj-ea"/>
                <a:ea typeface="+mj-ea"/>
              </a:rPr>
              <a:t>資料：</a:t>
            </a:r>
            <a:r>
              <a:rPr lang="ja-JP" altLang="en-US" sz="1000" dirty="0">
                <a:latin typeface="+mj-ea"/>
                <a:ea typeface="+mj-ea"/>
              </a:rPr>
              <a:t>厚生</a:t>
            </a:r>
            <a:r>
              <a:rPr lang="ja-JP" altLang="en-US" sz="1000" dirty="0" smtClean="0">
                <a:latin typeface="+mj-ea"/>
                <a:ea typeface="+mj-ea"/>
              </a:rPr>
              <a:t>労働省</a:t>
            </a:r>
            <a:r>
              <a:rPr lang="ja-JP" altLang="en-US" sz="1000" dirty="0" smtClean="0"/>
              <a:t>「人口動態統計」より作成</a:t>
            </a:r>
            <a:endParaRPr lang="ja-JP" altLang="en-US" sz="800" dirty="0">
              <a:latin typeface="+mj-ea"/>
              <a:ea typeface="+mj-ea"/>
            </a:endParaRPr>
          </a:p>
        </p:txBody>
      </p:sp>
      <p:sp>
        <p:nvSpPr>
          <p:cNvPr id="12"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pic>
        <p:nvPicPr>
          <p:cNvPr id="9" name="図 8"/>
          <p:cNvPicPr>
            <a:picLocks noChangeAspect="1"/>
          </p:cNvPicPr>
          <p:nvPr/>
        </p:nvPicPr>
        <p:blipFill>
          <a:blip r:embed="rId3"/>
          <a:stretch>
            <a:fillRect/>
          </a:stretch>
        </p:blipFill>
        <p:spPr>
          <a:xfrm>
            <a:off x="179512" y="1079334"/>
            <a:ext cx="4234523" cy="3000124"/>
          </a:xfrm>
          <a:prstGeom prst="rect">
            <a:avLst/>
          </a:prstGeom>
          <a:ln w="3175">
            <a:solidFill>
              <a:schemeClr val="bg1">
                <a:lumMod val="75000"/>
              </a:schemeClr>
            </a:solidFill>
          </a:ln>
        </p:spPr>
      </p:pic>
      <p:pic>
        <p:nvPicPr>
          <p:cNvPr id="24" name="図 23"/>
          <p:cNvPicPr>
            <a:picLocks noChangeAspect="1"/>
          </p:cNvPicPr>
          <p:nvPr/>
        </p:nvPicPr>
        <p:blipFill>
          <a:blip r:embed="rId4"/>
          <a:stretch>
            <a:fillRect/>
          </a:stretch>
        </p:blipFill>
        <p:spPr>
          <a:xfrm>
            <a:off x="63994" y="4584787"/>
            <a:ext cx="4448971" cy="1363366"/>
          </a:xfrm>
          <a:prstGeom prst="rect">
            <a:avLst/>
          </a:prstGeom>
        </p:spPr>
      </p:pic>
      <p:pic>
        <p:nvPicPr>
          <p:cNvPr id="26" name="図 25"/>
          <p:cNvPicPr>
            <a:picLocks noChangeAspect="1"/>
          </p:cNvPicPr>
          <p:nvPr/>
        </p:nvPicPr>
        <p:blipFill>
          <a:blip r:embed="rId5"/>
          <a:stretch>
            <a:fillRect/>
          </a:stretch>
        </p:blipFill>
        <p:spPr>
          <a:xfrm>
            <a:off x="4724663" y="1144470"/>
            <a:ext cx="4141499" cy="3108841"/>
          </a:xfrm>
          <a:prstGeom prst="rect">
            <a:avLst/>
          </a:prstGeom>
        </p:spPr>
      </p:pic>
      <p:pic>
        <p:nvPicPr>
          <p:cNvPr id="27" name="図 26"/>
          <p:cNvPicPr>
            <a:picLocks noChangeAspect="1"/>
          </p:cNvPicPr>
          <p:nvPr/>
        </p:nvPicPr>
        <p:blipFill>
          <a:blip r:embed="rId6"/>
          <a:stretch>
            <a:fillRect/>
          </a:stretch>
        </p:blipFill>
        <p:spPr>
          <a:xfrm>
            <a:off x="4834812" y="4584624"/>
            <a:ext cx="4086696" cy="1353075"/>
          </a:xfrm>
          <a:prstGeom prst="rect">
            <a:avLst/>
          </a:prstGeom>
        </p:spPr>
      </p:pic>
    </p:spTree>
    <p:extLst>
      <p:ext uri="{BB962C8B-B14F-4D97-AF65-F5344CB8AC3E}">
        <p14:creationId xmlns:p14="http://schemas.microsoft.com/office/powerpoint/2010/main" val="313748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301230" y="4168808"/>
            <a:ext cx="4270770" cy="2565111"/>
          </a:xfrm>
          <a:prstGeom prst="rect">
            <a:avLst/>
          </a:prstGeom>
        </p:spPr>
      </p:pic>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Ⅰ</a:t>
            </a:r>
            <a:r>
              <a:rPr lang="ja-JP" altLang="en-US" sz="2000" b="1" dirty="0">
                <a:solidFill>
                  <a:schemeClr val="bg1"/>
                </a:solidFill>
                <a:latin typeface="+mj-ea"/>
                <a:cs typeface="Meiryo UI" panose="020B0604030504040204" pitchFamily="50" charset="-128"/>
              </a:rPr>
              <a:t>）若者が活躍でき、子育て安心の都市「大阪」の実現</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775738"/>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smtClean="0"/>
              <a:t>初婚年齢および第一子</a:t>
            </a:r>
            <a:r>
              <a:rPr lang="ja-JP" altLang="en-US" sz="1400" b="1" u="sng" dirty="0"/>
              <a:t>出生年齢の</a:t>
            </a:r>
            <a:r>
              <a:rPr lang="ja-JP" altLang="en-US" sz="1400" b="1" u="sng" dirty="0" smtClean="0"/>
              <a:t>推移（女性）</a:t>
            </a:r>
            <a:endParaRPr lang="en-US" altLang="ja-JP" sz="1400" b="1" u="sng" dirty="0"/>
          </a:p>
        </p:txBody>
      </p:sp>
      <p:sp>
        <p:nvSpPr>
          <p:cNvPr id="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5</a:t>
            </a:fld>
            <a:endParaRPr lang="ja-JP" altLang="en-US" sz="1800" dirty="0">
              <a:solidFill>
                <a:schemeClr val="tx1"/>
              </a:solidFill>
            </a:endParaRPr>
          </a:p>
        </p:txBody>
      </p:sp>
      <p:sp>
        <p:nvSpPr>
          <p:cNvPr id="5" name="テキスト ボックス 4"/>
          <p:cNvSpPr txBox="1"/>
          <p:nvPr/>
        </p:nvSpPr>
        <p:spPr>
          <a:xfrm>
            <a:off x="189980" y="3861048"/>
            <a:ext cx="6336704"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初婚年齢の</a:t>
            </a:r>
            <a:r>
              <a:rPr lang="ja-JP" altLang="en-US" sz="1400" b="1" u="sng" dirty="0" smtClean="0"/>
              <a:t>推移（男性）</a:t>
            </a:r>
            <a:endParaRPr lang="en-US" altLang="ja-JP" sz="1400" b="1" u="sng" dirty="0"/>
          </a:p>
        </p:txBody>
      </p:sp>
      <p:sp>
        <p:nvSpPr>
          <p:cNvPr id="12" name="正方形/長方形 4"/>
          <p:cNvSpPr>
            <a:spLocks noChangeArrowheads="1"/>
          </p:cNvSpPr>
          <p:nvPr/>
        </p:nvSpPr>
        <p:spPr bwMode="auto">
          <a:xfrm>
            <a:off x="6156176" y="6567171"/>
            <a:ext cx="2766576" cy="24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smtClean="0">
                <a:latin typeface="+mj-ea"/>
                <a:ea typeface="+mj-ea"/>
              </a:rPr>
              <a:t>資料：</a:t>
            </a:r>
            <a:r>
              <a:rPr lang="ja-JP" altLang="en-US" sz="1000" dirty="0">
                <a:latin typeface="+mj-ea"/>
                <a:ea typeface="+mj-ea"/>
              </a:rPr>
              <a:t>厚生</a:t>
            </a:r>
            <a:r>
              <a:rPr lang="ja-JP" altLang="en-US" sz="1000" dirty="0" smtClean="0">
                <a:latin typeface="+mj-ea"/>
                <a:ea typeface="+mj-ea"/>
              </a:rPr>
              <a:t>労働省</a:t>
            </a:r>
            <a:r>
              <a:rPr lang="ja-JP" altLang="en-US" sz="1000" dirty="0" smtClean="0"/>
              <a:t>「人口動態統計」より作成</a:t>
            </a:r>
            <a:endParaRPr lang="ja-JP" altLang="en-US" sz="800" dirty="0">
              <a:latin typeface="+mj-ea"/>
              <a:ea typeface="+mj-ea"/>
            </a:endParaRPr>
          </a:p>
        </p:txBody>
      </p:sp>
      <p:sp>
        <p:nvSpPr>
          <p:cNvPr id="14" name="テキスト ボックス 13"/>
          <p:cNvSpPr txBox="1"/>
          <p:nvPr/>
        </p:nvSpPr>
        <p:spPr>
          <a:xfrm>
            <a:off x="4932040" y="3861048"/>
            <a:ext cx="3528392" cy="307760"/>
          </a:xfrm>
          <a:prstGeom prst="rect">
            <a:avLst/>
          </a:prstGeom>
          <a:noFill/>
        </p:spPr>
        <p:txBody>
          <a:bodyPr wrap="square" lIns="91424" tIns="45712" rIns="91424" bIns="45712" rtlCol="0">
            <a:spAutoFit/>
          </a:bodyPr>
          <a:lstStyle/>
          <a:p>
            <a:r>
              <a:rPr lang="en-US" altLang="ja-JP" sz="1400" b="1" u="sng" dirty="0"/>
              <a:t>【</a:t>
            </a:r>
            <a:r>
              <a:rPr lang="ja-JP" altLang="en-US" sz="1400" b="1" u="sng" dirty="0" smtClean="0"/>
              <a:t>参考</a:t>
            </a:r>
            <a:r>
              <a:rPr lang="en-US" altLang="ja-JP" sz="1400" b="1" u="sng" dirty="0" smtClean="0"/>
              <a:t>】</a:t>
            </a:r>
            <a:r>
              <a:rPr lang="ja-JP" altLang="en-US" sz="1400" b="1" u="sng" dirty="0" smtClean="0"/>
              <a:t>　初婚年齢　</a:t>
            </a:r>
            <a:r>
              <a:rPr lang="en-US" altLang="ja-JP" sz="1400" b="1" u="sng" dirty="0" smtClean="0"/>
              <a:t>2018</a:t>
            </a:r>
            <a:r>
              <a:rPr lang="ja-JP" altLang="en-US" sz="1400" b="1" u="sng" dirty="0" smtClean="0"/>
              <a:t>年（概数）</a:t>
            </a:r>
            <a:endParaRPr lang="en-US" altLang="ja-JP" sz="1400" b="1" u="sng" dirty="0"/>
          </a:p>
        </p:txBody>
      </p:sp>
      <p:sp>
        <p:nvSpPr>
          <p:cNvPr id="25"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sp>
        <p:nvSpPr>
          <p:cNvPr id="15" name="テキスト ボックス 14"/>
          <p:cNvSpPr txBox="1"/>
          <p:nvPr/>
        </p:nvSpPr>
        <p:spPr>
          <a:xfrm>
            <a:off x="8316416" y="942642"/>
            <a:ext cx="1152128" cy="253916"/>
          </a:xfrm>
          <a:prstGeom prst="rect">
            <a:avLst/>
          </a:prstGeom>
          <a:noFill/>
        </p:spPr>
        <p:txBody>
          <a:bodyPr wrap="square" rtlCol="0">
            <a:spAutoFit/>
          </a:bodyPr>
          <a:lstStyle/>
          <a:p>
            <a:r>
              <a:rPr lang="ja-JP" altLang="en-US" sz="1050" dirty="0"/>
              <a:t>（</a:t>
            </a:r>
            <a:r>
              <a:rPr kumimoji="1" lang="ja-JP" altLang="en-US" sz="1050" dirty="0" smtClean="0"/>
              <a:t>単位：歳）</a:t>
            </a:r>
            <a:endParaRPr kumimoji="1" lang="ja-JP" altLang="en-US" sz="1050" dirty="0"/>
          </a:p>
        </p:txBody>
      </p:sp>
      <p:pic>
        <p:nvPicPr>
          <p:cNvPr id="20" name="図 19"/>
          <p:cNvPicPr>
            <a:picLocks noChangeAspect="1"/>
          </p:cNvPicPr>
          <p:nvPr/>
        </p:nvPicPr>
        <p:blipFill>
          <a:blip r:embed="rId4"/>
          <a:stretch>
            <a:fillRect/>
          </a:stretch>
        </p:blipFill>
        <p:spPr>
          <a:xfrm>
            <a:off x="236457" y="1125758"/>
            <a:ext cx="1795046" cy="2581410"/>
          </a:xfrm>
          <a:prstGeom prst="rect">
            <a:avLst/>
          </a:prstGeom>
        </p:spPr>
      </p:pic>
      <p:pic>
        <p:nvPicPr>
          <p:cNvPr id="21" name="図 20"/>
          <p:cNvPicPr>
            <a:picLocks noChangeAspect="1"/>
          </p:cNvPicPr>
          <p:nvPr/>
        </p:nvPicPr>
        <p:blipFill>
          <a:blip r:embed="rId5"/>
          <a:stretch>
            <a:fillRect/>
          </a:stretch>
        </p:blipFill>
        <p:spPr>
          <a:xfrm>
            <a:off x="2060755" y="1141413"/>
            <a:ext cx="1761602" cy="2578048"/>
          </a:xfrm>
          <a:prstGeom prst="rect">
            <a:avLst/>
          </a:prstGeom>
        </p:spPr>
      </p:pic>
      <p:pic>
        <p:nvPicPr>
          <p:cNvPr id="22" name="図 21"/>
          <p:cNvPicPr>
            <a:picLocks noChangeAspect="1"/>
          </p:cNvPicPr>
          <p:nvPr/>
        </p:nvPicPr>
        <p:blipFill>
          <a:blip r:embed="rId6"/>
          <a:stretch>
            <a:fillRect/>
          </a:stretch>
        </p:blipFill>
        <p:spPr>
          <a:xfrm>
            <a:off x="3858360" y="1141413"/>
            <a:ext cx="1758782" cy="2597015"/>
          </a:xfrm>
          <a:prstGeom prst="rect">
            <a:avLst/>
          </a:prstGeom>
        </p:spPr>
      </p:pic>
      <p:pic>
        <p:nvPicPr>
          <p:cNvPr id="23" name="図 22"/>
          <p:cNvPicPr>
            <a:picLocks noChangeAspect="1"/>
          </p:cNvPicPr>
          <p:nvPr/>
        </p:nvPicPr>
        <p:blipFill>
          <a:blip r:embed="rId7"/>
          <a:stretch>
            <a:fillRect/>
          </a:stretch>
        </p:blipFill>
        <p:spPr>
          <a:xfrm>
            <a:off x="5657130" y="1159568"/>
            <a:ext cx="1695321" cy="2594857"/>
          </a:xfrm>
          <a:prstGeom prst="rect">
            <a:avLst/>
          </a:prstGeom>
        </p:spPr>
      </p:pic>
      <p:pic>
        <p:nvPicPr>
          <p:cNvPr id="24" name="図 23"/>
          <p:cNvPicPr>
            <a:picLocks noChangeAspect="1"/>
          </p:cNvPicPr>
          <p:nvPr/>
        </p:nvPicPr>
        <p:blipFill>
          <a:blip r:embed="rId8"/>
          <a:stretch>
            <a:fillRect/>
          </a:stretch>
        </p:blipFill>
        <p:spPr>
          <a:xfrm>
            <a:off x="7395935" y="1158493"/>
            <a:ext cx="1712570" cy="2593113"/>
          </a:xfrm>
          <a:prstGeom prst="rect">
            <a:avLst/>
          </a:prstGeom>
        </p:spPr>
      </p:pic>
      <p:pic>
        <p:nvPicPr>
          <p:cNvPr id="3" name="図 2"/>
          <p:cNvPicPr>
            <a:picLocks noChangeAspect="1"/>
          </p:cNvPicPr>
          <p:nvPr/>
        </p:nvPicPr>
        <p:blipFill>
          <a:blip r:embed="rId9"/>
          <a:stretch>
            <a:fillRect/>
          </a:stretch>
        </p:blipFill>
        <p:spPr>
          <a:xfrm>
            <a:off x="4957885" y="4250568"/>
            <a:ext cx="3934595" cy="700219"/>
          </a:xfrm>
          <a:prstGeom prst="rect">
            <a:avLst/>
          </a:prstGeom>
        </p:spPr>
      </p:pic>
    </p:spTree>
    <p:extLst>
      <p:ext uri="{BB962C8B-B14F-4D97-AF65-F5344CB8AC3E}">
        <p14:creationId xmlns:p14="http://schemas.microsoft.com/office/powerpoint/2010/main" val="11719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
            <a:ext cx="9144000" cy="620688"/>
          </a:xfrm>
          <a:solidFill>
            <a:srgbClr val="3366FF"/>
          </a:solidFill>
          <a:ln>
            <a:solidFill>
              <a:srgbClr val="3366FF"/>
            </a:solidFill>
          </a:ln>
        </p:spPr>
        <p:txBody>
          <a:bodyPr>
            <a:noAutofit/>
          </a:body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Ⅰ</a:t>
            </a:r>
            <a:r>
              <a:rPr lang="ja-JP" altLang="en-US" sz="2000" b="1" dirty="0">
                <a:solidFill>
                  <a:schemeClr val="bg1"/>
                </a:solidFill>
                <a:latin typeface="+mj-ea"/>
                <a:cs typeface="Meiryo UI" panose="020B0604030504040204" pitchFamily="50" charset="-128"/>
              </a:rPr>
              <a:t>）若者が活躍でき、子育て安心の都市「大阪」の実現</a:t>
            </a:r>
            <a:endParaRPr lang="ja-JP" altLang="en-US" sz="3200" b="1" dirty="0">
              <a:solidFill>
                <a:schemeClr val="bg1"/>
              </a:solidFill>
              <a:latin typeface="+mj-ea"/>
              <a:cs typeface="Meiryo UI" panose="020B0604030504040204" pitchFamily="50" charset="-128"/>
            </a:endParaRPr>
          </a:p>
        </p:txBody>
      </p:sp>
      <p:sp>
        <p:nvSpPr>
          <p:cNvPr id="10" name="テキスト ボックス 9"/>
          <p:cNvSpPr txBox="1"/>
          <p:nvPr/>
        </p:nvSpPr>
        <p:spPr>
          <a:xfrm>
            <a:off x="179512" y="775738"/>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学力</a:t>
            </a:r>
            <a:r>
              <a:rPr lang="ja-JP" altLang="en-US" sz="1400" b="1" u="sng" dirty="0" smtClean="0"/>
              <a:t>調査　対全国比（小学校・国語）</a:t>
            </a:r>
            <a:endParaRPr lang="en-US" altLang="ja-JP" sz="1400" b="1" u="sng" dirty="0" smtClean="0"/>
          </a:p>
        </p:txBody>
      </p:sp>
      <p:sp>
        <p:nvSpPr>
          <p:cNvPr id="4"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6</a:t>
            </a:fld>
            <a:endParaRPr lang="ja-JP" altLang="en-US" sz="1800" dirty="0">
              <a:solidFill>
                <a:schemeClr val="tx1"/>
              </a:solidFill>
            </a:endParaRPr>
          </a:p>
        </p:txBody>
      </p:sp>
      <p:sp>
        <p:nvSpPr>
          <p:cNvPr id="7" name="テキスト ボックス 6"/>
          <p:cNvSpPr txBox="1"/>
          <p:nvPr/>
        </p:nvSpPr>
        <p:spPr>
          <a:xfrm>
            <a:off x="4702076" y="775738"/>
            <a:ext cx="354233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学力</a:t>
            </a:r>
            <a:r>
              <a:rPr lang="ja-JP" altLang="en-US" sz="1400" b="1" u="sng" dirty="0" smtClean="0"/>
              <a:t>調査　対全国比（</a:t>
            </a:r>
            <a:r>
              <a:rPr lang="ja-JP" altLang="en-US" sz="1400" b="1" u="sng" dirty="0"/>
              <a:t>小学校・</a:t>
            </a:r>
            <a:r>
              <a:rPr lang="ja-JP" altLang="en-US" sz="1400" b="1" u="sng" dirty="0" smtClean="0"/>
              <a:t>算数）</a:t>
            </a:r>
            <a:endParaRPr lang="en-US" altLang="ja-JP" sz="1400" b="1" u="sng" dirty="0" smtClean="0"/>
          </a:p>
        </p:txBody>
      </p:sp>
      <p:sp>
        <p:nvSpPr>
          <p:cNvPr id="8" name="テキスト ボックス 7"/>
          <p:cNvSpPr txBox="1"/>
          <p:nvPr/>
        </p:nvSpPr>
        <p:spPr>
          <a:xfrm>
            <a:off x="179512" y="3645024"/>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学力</a:t>
            </a:r>
            <a:r>
              <a:rPr lang="ja-JP" altLang="en-US" sz="1400" b="1" u="sng" dirty="0" smtClean="0"/>
              <a:t>調査　対全国比（中学校・国語）</a:t>
            </a:r>
            <a:endParaRPr lang="en-US" altLang="ja-JP" sz="1400" b="1" u="sng" dirty="0" smtClean="0"/>
          </a:p>
        </p:txBody>
      </p:sp>
      <p:sp>
        <p:nvSpPr>
          <p:cNvPr id="9" name="テキスト ボックス 8"/>
          <p:cNvSpPr txBox="1"/>
          <p:nvPr/>
        </p:nvSpPr>
        <p:spPr>
          <a:xfrm>
            <a:off x="4702076" y="3645024"/>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学力</a:t>
            </a:r>
            <a:r>
              <a:rPr lang="ja-JP" altLang="en-US" sz="1400" b="1" u="sng" dirty="0" smtClean="0"/>
              <a:t>調査　対全国比（中学校・数学）</a:t>
            </a:r>
            <a:endParaRPr lang="en-US" altLang="ja-JP" sz="1400" b="1" u="sng" dirty="0" smtClean="0"/>
          </a:p>
        </p:txBody>
      </p:sp>
      <p:sp>
        <p:nvSpPr>
          <p:cNvPr id="12" name="正方形/長方形 4"/>
          <p:cNvSpPr>
            <a:spLocks noChangeArrowheads="1"/>
          </p:cNvSpPr>
          <p:nvPr/>
        </p:nvSpPr>
        <p:spPr bwMode="auto">
          <a:xfrm>
            <a:off x="5729352" y="6482693"/>
            <a:ext cx="3235136"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smtClean="0">
                <a:latin typeface="+mj-ea"/>
                <a:ea typeface="+mj-ea"/>
              </a:rPr>
              <a:t>資料：文部科学省</a:t>
            </a:r>
            <a:r>
              <a:rPr lang="ja-JP" altLang="en-US" sz="1000" dirty="0" smtClean="0"/>
              <a:t>「全国学力・学習状況調査」より作成</a:t>
            </a:r>
            <a:endParaRPr lang="ja-JP" altLang="en-US" sz="800" dirty="0">
              <a:latin typeface="+mj-ea"/>
              <a:ea typeface="+mj-ea"/>
            </a:endParaRPr>
          </a:p>
        </p:txBody>
      </p:sp>
      <p:sp>
        <p:nvSpPr>
          <p:cNvPr id="13" name="正方形/長方形 4"/>
          <p:cNvSpPr>
            <a:spLocks noChangeArrowheads="1"/>
          </p:cNvSpPr>
          <p:nvPr/>
        </p:nvSpPr>
        <p:spPr bwMode="auto">
          <a:xfrm>
            <a:off x="251520" y="6525344"/>
            <a:ext cx="5040560" cy="24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smtClean="0">
                <a:latin typeface="+mj-ea"/>
                <a:ea typeface="+mj-ea"/>
              </a:rPr>
              <a:t>区分Ａ：主として「知識」に関する調査　　　　　　区分Ｂ：主として「活用」に関する調査</a:t>
            </a:r>
            <a:endParaRPr lang="ja-JP" altLang="en-US" sz="1000" dirty="0">
              <a:latin typeface="+mj-ea"/>
              <a:ea typeface="+mj-ea"/>
            </a:endParaRPr>
          </a:p>
        </p:txBody>
      </p:sp>
      <p:sp>
        <p:nvSpPr>
          <p:cNvPr id="20"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pic>
        <p:nvPicPr>
          <p:cNvPr id="14" name="図 13"/>
          <p:cNvPicPr>
            <a:picLocks noChangeAspect="1"/>
          </p:cNvPicPr>
          <p:nvPr/>
        </p:nvPicPr>
        <p:blipFill>
          <a:blip r:embed="rId3"/>
          <a:stretch>
            <a:fillRect/>
          </a:stretch>
        </p:blipFill>
        <p:spPr>
          <a:xfrm>
            <a:off x="285528" y="1072464"/>
            <a:ext cx="3894765" cy="2500552"/>
          </a:xfrm>
          <a:prstGeom prst="rect">
            <a:avLst/>
          </a:prstGeom>
        </p:spPr>
      </p:pic>
      <p:pic>
        <p:nvPicPr>
          <p:cNvPr id="21" name="図 20"/>
          <p:cNvPicPr>
            <a:picLocks noChangeAspect="1"/>
          </p:cNvPicPr>
          <p:nvPr/>
        </p:nvPicPr>
        <p:blipFill>
          <a:blip r:embed="rId4"/>
          <a:stretch>
            <a:fillRect/>
          </a:stretch>
        </p:blipFill>
        <p:spPr>
          <a:xfrm>
            <a:off x="4849449" y="1075665"/>
            <a:ext cx="3798747" cy="2528718"/>
          </a:xfrm>
          <a:prstGeom prst="rect">
            <a:avLst/>
          </a:prstGeom>
        </p:spPr>
      </p:pic>
      <p:pic>
        <p:nvPicPr>
          <p:cNvPr id="22" name="図 21"/>
          <p:cNvPicPr>
            <a:picLocks noChangeAspect="1"/>
          </p:cNvPicPr>
          <p:nvPr/>
        </p:nvPicPr>
        <p:blipFill>
          <a:blip r:embed="rId5"/>
          <a:stretch>
            <a:fillRect/>
          </a:stretch>
        </p:blipFill>
        <p:spPr>
          <a:xfrm>
            <a:off x="285528" y="3932352"/>
            <a:ext cx="3838436" cy="2511709"/>
          </a:xfrm>
          <a:prstGeom prst="rect">
            <a:avLst/>
          </a:prstGeom>
        </p:spPr>
      </p:pic>
      <p:pic>
        <p:nvPicPr>
          <p:cNvPr id="23" name="図 22"/>
          <p:cNvPicPr>
            <a:picLocks noChangeAspect="1"/>
          </p:cNvPicPr>
          <p:nvPr/>
        </p:nvPicPr>
        <p:blipFill>
          <a:blip r:embed="rId6"/>
          <a:stretch>
            <a:fillRect/>
          </a:stretch>
        </p:blipFill>
        <p:spPr>
          <a:xfrm>
            <a:off x="4868669" y="3932352"/>
            <a:ext cx="3730031" cy="2511709"/>
          </a:xfrm>
          <a:prstGeom prst="rect">
            <a:avLst/>
          </a:prstGeom>
        </p:spPr>
      </p:pic>
    </p:spTree>
    <p:extLst>
      <p:ext uri="{BB962C8B-B14F-4D97-AF65-F5344CB8AC3E}">
        <p14:creationId xmlns:p14="http://schemas.microsoft.com/office/powerpoint/2010/main" val="357954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51520" y="775738"/>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平均寿命の推移（男性）</a:t>
            </a:r>
            <a:endParaRPr lang="en-US" altLang="ja-JP" sz="1400" b="1" u="sng" dirty="0"/>
          </a:p>
        </p:txBody>
      </p:sp>
      <p:sp>
        <p:nvSpPr>
          <p:cNvPr id="8"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4" name="テキスト ボックス 3"/>
          <p:cNvSpPr txBox="1"/>
          <p:nvPr/>
        </p:nvSpPr>
        <p:spPr>
          <a:xfrm>
            <a:off x="4572000" y="775738"/>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健康寿命の推移（男性）</a:t>
            </a:r>
            <a:endParaRPr lang="en-US" altLang="ja-JP" sz="1400" b="1" u="sng" dirty="0"/>
          </a:p>
        </p:txBody>
      </p:sp>
      <p:sp>
        <p:nvSpPr>
          <p:cNvPr id="5" name="テキスト ボックス 4"/>
          <p:cNvSpPr txBox="1"/>
          <p:nvPr/>
        </p:nvSpPr>
        <p:spPr>
          <a:xfrm>
            <a:off x="251520" y="3789041"/>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平均寿命の推移（女性）</a:t>
            </a:r>
            <a:endParaRPr lang="en-US" altLang="ja-JP" sz="1400" b="1" u="sng" dirty="0"/>
          </a:p>
        </p:txBody>
      </p:sp>
      <p:sp>
        <p:nvSpPr>
          <p:cNvPr id="6" name="テキスト ボックス 5"/>
          <p:cNvSpPr txBox="1"/>
          <p:nvPr/>
        </p:nvSpPr>
        <p:spPr>
          <a:xfrm>
            <a:off x="4572000" y="3789040"/>
            <a:ext cx="316835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健康寿命の推移（女性）</a:t>
            </a:r>
            <a:endParaRPr lang="en-US" altLang="ja-JP" sz="1400" b="1" u="sng" dirty="0"/>
          </a:p>
        </p:txBody>
      </p:sp>
      <p:sp>
        <p:nvSpPr>
          <p:cNvPr id="13" name="正方形/長方形 12"/>
          <p:cNvSpPr>
            <a:spLocks noChangeArrowheads="1"/>
          </p:cNvSpPr>
          <p:nvPr/>
        </p:nvSpPr>
        <p:spPr bwMode="auto">
          <a:xfrm>
            <a:off x="4901768" y="6593215"/>
            <a:ext cx="4242232"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資料：厚生労働省「健康日本</a:t>
            </a:r>
            <a:r>
              <a:rPr lang="en-US" altLang="ja-JP" sz="1000" dirty="0">
                <a:latin typeface="+mj-ea"/>
                <a:ea typeface="+mj-ea"/>
              </a:rPr>
              <a:t>21</a:t>
            </a:r>
            <a:r>
              <a:rPr lang="ja-JP" altLang="en-US" sz="1000" dirty="0">
                <a:latin typeface="+mj-ea"/>
                <a:ea typeface="+mj-ea"/>
              </a:rPr>
              <a:t>（第二次）の推進に関する研究」より作成</a:t>
            </a:r>
            <a:endParaRPr lang="ja-JP" altLang="en-US" sz="800" dirty="0">
              <a:latin typeface="+mj-ea"/>
              <a:ea typeface="+mj-ea"/>
            </a:endParaRPr>
          </a:p>
        </p:txBody>
      </p:sp>
      <p:sp>
        <p:nvSpPr>
          <p:cNvPr id="2" name="正方形/長方形 1"/>
          <p:cNvSpPr/>
          <p:nvPr/>
        </p:nvSpPr>
        <p:spPr>
          <a:xfrm>
            <a:off x="3779912" y="819696"/>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r>
              <a:rPr lang="ja-JP" altLang="en-US" sz="800" dirty="0" smtClean="0">
                <a:solidFill>
                  <a:schemeClr val="tx1"/>
                </a:solidFill>
              </a:rPr>
              <a:t>：歳）</a:t>
            </a:r>
            <a:endParaRPr kumimoji="1" lang="ja-JP" altLang="en-US" dirty="0">
              <a:solidFill>
                <a:schemeClr val="tx1"/>
              </a:solidFill>
            </a:endParaRPr>
          </a:p>
        </p:txBody>
      </p:sp>
      <p:sp>
        <p:nvSpPr>
          <p:cNvPr id="15" name="正方形/長方形 14"/>
          <p:cNvSpPr/>
          <p:nvPr/>
        </p:nvSpPr>
        <p:spPr>
          <a:xfrm>
            <a:off x="3779912" y="3819526"/>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r>
              <a:rPr lang="ja-JP" altLang="en-US" sz="800" dirty="0" smtClean="0">
                <a:solidFill>
                  <a:schemeClr val="tx1"/>
                </a:solidFill>
              </a:rPr>
              <a:t>：歳）</a:t>
            </a:r>
            <a:endParaRPr kumimoji="1" lang="ja-JP" altLang="en-US" dirty="0">
              <a:solidFill>
                <a:schemeClr val="tx1"/>
              </a:solidFill>
            </a:endParaRPr>
          </a:p>
        </p:txBody>
      </p:sp>
      <p:sp>
        <p:nvSpPr>
          <p:cNvPr id="16" name="正方形/長方形 15"/>
          <p:cNvSpPr/>
          <p:nvPr/>
        </p:nvSpPr>
        <p:spPr>
          <a:xfrm>
            <a:off x="8130141" y="3819527"/>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r>
              <a:rPr lang="ja-JP" altLang="en-US" sz="800" dirty="0" smtClean="0">
                <a:solidFill>
                  <a:schemeClr val="tx1"/>
                </a:solidFill>
              </a:rPr>
              <a:t>：歳）</a:t>
            </a:r>
            <a:endParaRPr kumimoji="1" lang="ja-JP" altLang="en-US" dirty="0">
              <a:solidFill>
                <a:schemeClr val="tx1"/>
              </a:solidFill>
            </a:endParaRPr>
          </a:p>
        </p:txBody>
      </p:sp>
      <p:sp>
        <p:nvSpPr>
          <p:cNvPr id="17" name="正方形/長方形 16"/>
          <p:cNvSpPr/>
          <p:nvPr/>
        </p:nvSpPr>
        <p:spPr>
          <a:xfrm>
            <a:off x="7524328" y="819696"/>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r>
              <a:rPr lang="ja-JP" altLang="en-US" sz="800" dirty="0" smtClean="0">
                <a:solidFill>
                  <a:schemeClr val="tx1"/>
                </a:solidFill>
              </a:rPr>
              <a:t>：歳）</a:t>
            </a:r>
            <a:endParaRPr kumimoji="1" lang="ja-JP" altLang="en-US" dirty="0">
              <a:solidFill>
                <a:schemeClr val="tx1"/>
              </a:solidFill>
            </a:endParaRPr>
          </a:p>
        </p:txBody>
      </p:sp>
      <p:sp>
        <p:nvSpPr>
          <p:cNvPr id="19"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7</a:t>
            </a:fld>
            <a:endParaRPr lang="ja-JP" altLang="en-US" sz="1800" dirty="0">
              <a:solidFill>
                <a:schemeClr val="tx1"/>
              </a:solidFill>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8" y="1056804"/>
            <a:ext cx="4206212" cy="25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8" y="4066039"/>
            <a:ext cx="4206211" cy="25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1" y="1056804"/>
            <a:ext cx="4211959" cy="25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41" y="4066040"/>
            <a:ext cx="4211959" cy="25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70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79512" y="775738"/>
            <a:ext cx="3240360"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死因別死亡確率</a:t>
            </a:r>
            <a:r>
              <a:rPr lang="ja-JP" altLang="en-US" sz="1400" b="1" u="sng" dirty="0" smtClean="0"/>
              <a:t>（</a:t>
            </a:r>
            <a:r>
              <a:rPr lang="en-US" altLang="ja-JP" sz="1400" b="1" u="sng" dirty="0" smtClean="0"/>
              <a:t>2015</a:t>
            </a:r>
            <a:r>
              <a:rPr lang="ja-JP" altLang="en-US" sz="1400" b="1" u="sng" dirty="0" smtClean="0"/>
              <a:t>年　男性</a:t>
            </a:r>
            <a:r>
              <a:rPr lang="ja-JP" altLang="en-US" sz="1400" b="1" u="sng" dirty="0"/>
              <a:t>）</a:t>
            </a:r>
            <a:endParaRPr lang="en-US" altLang="ja-JP" sz="1400" b="1" u="sng" dirty="0"/>
          </a:p>
        </p:txBody>
      </p:sp>
      <p:sp>
        <p:nvSpPr>
          <p:cNvPr id="8" name="タイトル 1"/>
          <p:cNvSpPr txBox="1">
            <a:spLocks/>
          </p:cNvSpPr>
          <p:nvPr/>
        </p:nvSpPr>
        <p:spPr>
          <a:xfrm>
            <a:off x="0" y="1"/>
            <a:ext cx="9144000" cy="620688"/>
          </a:xfrm>
          <a:prstGeom prst="rect">
            <a:avLst/>
          </a:prstGeom>
          <a:solidFill>
            <a:srgbClr val="3366FF"/>
          </a:solidFill>
          <a:ln>
            <a:solidFill>
              <a:srgbClr val="3366FF"/>
            </a:solidFill>
          </a:ln>
        </p:spPr>
        <p:txBody>
          <a:bodyPr lIns="91424" tIns="45712" rIns="91424" bIns="45712"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a:solidFill>
                  <a:schemeClr val="bg1"/>
                </a:solidFill>
                <a:latin typeface="+mj-ea"/>
                <a:cs typeface="Meiryo UI" panose="020B0604030504040204" pitchFamily="50" charset="-128"/>
              </a:rPr>
              <a:t>方向性</a:t>
            </a:r>
            <a:r>
              <a:rPr lang="en-US" altLang="ja-JP" sz="2000" b="1" dirty="0">
                <a:solidFill>
                  <a:schemeClr val="bg1"/>
                </a:solidFill>
                <a:latin typeface="+mj-ea"/>
                <a:cs typeface="Meiryo UI" panose="020B0604030504040204" pitchFamily="50" charset="-128"/>
              </a:rPr>
              <a:t>Ⅱ</a:t>
            </a:r>
            <a:r>
              <a:rPr lang="ja-JP" altLang="en-US" sz="2000" b="1" dirty="0">
                <a:solidFill>
                  <a:schemeClr val="bg1"/>
                </a:solidFill>
                <a:latin typeface="+mj-ea"/>
                <a:cs typeface="Meiryo UI" panose="020B0604030504040204" pitchFamily="50" charset="-128"/>
              </a:rPr>
              <a:t>）人口減少・超高齢社会でも持続可能な地域づくり</a:t>
            </a:r>
            <a:endParaRPr lang="ja-JP" altLang="en-US" sz="3200" b="1" dirty="0">
              <a:solidFill>
                <a:schemeClr val="bg1"/>
              </a:solidFill>
              <a:latin typeface="+mj-ea"/>
              <a:cs typeface="Meiryo UI" panose="020B0604030504040204" pitchFamily="50" charset="-128"/>
            </a:endParaRPr>
          </a:p>
        </p:txBody>
      </p:sp>
      <p:sp>
        <p:nvSpPr>
          <p:cNvPr id="4" name="テキスト ボックス 3"/>
          <p:cNvSpPr txBox="1"/>
          <p:nvPr/>
        </p:nvSpPr>
        <p:spPr>
          <a:xfrm>
            <a:off x="179512" y="3789041"/>
            <a:ext cx="280831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特定健康診査の受診率</a:t>
            </a:r>
          </a:p>
        </p:txBody>
      </p:sp>
      <p:sp>
        <p:nvSpPr>
          <p:cNvPr id="6" name="テキスト ボックス 5"/>
          <p:cNvSpPr txBox="1"/>
          <p:nvPr/>
        </p:nvSpPr>
        <p:spPr>
          <a:xfrm>
            <a:off x="4583214" y="3789041"/>
            <a:ext cx="2808312"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特定保健指導の実施率</a:t>
            </a:r>
          </a:p>
        </p:txBody>
      </p:sp>
      <p:sp>
        <p:nvSpPr>
          <p:cNvPr id="9" name="正方形/長方形 8"/>
          <p:cNvSpPr/>
          <p:nvPr/>
        </p:nvSpPr>
        <p:spPr>
          <a:xfrm>
            <a:off x="3779912" y="3819526"/>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endParaRPr kumimoji="1" lang="ja-JP" altLang="en-US" dirty="0">
              <a:solidFill>
                <a:schemeClr val="tx1"/>
              </a:solidFill>
            </a:endParaRPr>
          </a:p>
        </p:txBody>
      </p:sp>
      <p:sp>
        <p:nvSpPr>
          <p:cNvPr id="11" name="正方形/長方形 10"/>
          <p:cNvSpPr/>
          <p:nvPr/>
        </p:nvSpPr>
        <p:spPr>
          <a:xfrm>
            <a:off x="8135888" y="3819526"/>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endParaRPr kumimoji="1" lang="ja-JP" altLang="en-US" dirty="0">
              <a:solidFill>
                <a:schemeClr val="tx1"/>
              </a:solidFill>
            </a:endParaRPr>
          </a:p>
        </p:txBody>
      </p:sp>
      <p:sp>
        <p:nvSpPr>
          <p:cNvPr id="12" name="正方形/長方形 11"/>
          <p:cNvSpPr>
            <a:spLocks noChangeArrowheads="1"/>
          </p:cNvSpPr>
          <p:nvPr/>
        </p:nvSpPr>
        <p:spPr bwMode="auto">
          <a:xfrm>
            <a:off x="6730680" y="3300188"/>
            <a:ext cx="2334528" cy="2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資料：厚生労働省「生命表」より作成</a:t>
            </a:r>
            <a:endParaRPr lang="ja-JP" altLang="en-US" sz="800" dirty="0">
              <a:latin typeface="+mj-ea"/>
              <a:ea typeface="+mj-ea"/>
            </a:endParaRPr>
          </a:p>
        </p:txBody>
      </p:sp>
      <p:sp>
        <p:nvSpPr>
          <p:cNvPr id="13" name="テキスト ボックス 12"/>
          <p:cNvSpPr txBox="1"/>
          <p:nvPr/>
        </p:nvSpPr>
        <p:spPr>
          <a:xfrm>
            <a:off x="165696" y="1970901"/>
            <a:ext cx="3110160" cy="307760"/>
          </a:xfrm>
          <a:prstGeom prst="rect">
            <a:avLst/>
          </a:prstGeom>
          <a:noFill/>
        </p:spPr>
        <p:txBody>
          <a:bodyPr wrap="square" lIns="91424" tIns="45712" rIns="91424" bIns="45712" rtlCol="0">
            <a:spAutoFit/>
          </a:bodyPr>
          <a:lstStyle/>
          <a:p>
            <a:r>
              <a:rPr lang="ja-JP" altLang="en-US" sz="1400" b="1" dirty="0"/>
              <a:t>■ </a:t>
            </a:r>
            <a:r>
              <a:rPr lang="ja-JP" altLang="en-US" sz="1400" b="1" u="sng" dirty="0"/>
              <a:t>死因別死亡確率</a:t>
            </a:r>
            <a:r>
              <a:rPr lang="ja-JP" altLang="en-US" sz="1400" b="1" u="sng" dirty="0" smtClean="0"/>
              <a:t>（</a:t>
            </a:r>
            <a:r>
              <a:rPr lang="en-US" altLang="ja-JP" sz="1400" b="1" u="sng" dirty="0" smtClean="0"/>
              <a:t>2015</a:t>
            </a:r>
            <a:r>
              <a:rPr lang="ja-JP" altLang="en-US" sz="1400" b="1" u="sng" dirty="0" smtClean="0"/>
              <a:t>年　女性</a:t>
            </a:r>
            <a:r>
              <a:rPr lang="ja-JP" altLang="en-US" sz="1400" b="1" u="sng" dirty="0"/>
              <a:t>）</a:t>
            </a:r>
            <a:endParaRPr lang="en-US" altLang="ja-JP" sz="1400" b="1" u="sng" dirty="0"/>
          </a:p>
        </p:txBody>
      </p:sp>
      <p:sp>
        <p:nvSpPr>
          <p:cNvPr id="15" name="正方形/長方形 14"/>
          <p:cNvSpPr/>
          <p:nvPr/>
        </p:nvSpPr>
        <p:spPr>
          <a:xfrm>
            <a:off x="8273120" y="806224"/>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endParaRPr kumimoji="1" lang="ja-JP" altLang="en-US" dirty="0">
              <a:solidFill>
                <a:schemeClr val="tx1"/>
              </a:solidFill>
            </a:endParaRPr>
          </a:p>
        </p:txBody>
      </p:sp>
      <p:sp>
        <p:nvSpPr>
          <p:cNvPr id="16" name="正方形/長方形 15"/>
          <p:cNvSpPr/>
          <p:nvPr/>
        </p:nvSpPr>
        <p:spPr>
          <a:xfrm>
            <a:off x="8273120" y="2001388"/>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a:r>
              <a:rPr lang="ja-JP" altLang="en-US" sz="800" dirty="0">
                <a:solidFill>
                  <a:schemeClr val="tx1"/>
                </a:solidFill>
              </a:rPr>
              <a:t>（単位：％）</a:t>
            </a:r>
            <a:endParaRPr kumimoji="1" lang="ja-JP" altLang="en-US" dirty="0">
              <a:solidFill>
                <a:schemeClr val="tx1"/>
              </a:solidFill>
            </a:endParaRPr>
          </a:p>
        </p:txBody>
      </p:sp>
      <p:sp>
        <p:nvSpPr>
          <p:cNvPr id="17" name="正方形/長方形 16"/>
          <p:cNvSpPr/>
          <p:nvPr/>
        </p:nvSpPr>
        <p:spPr>
          <a:xfrm>
            <a:off x="179512" y="2996952"/>
            <a:ext cx="8309124" cy="426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r>
              <a:rPr lang="en-US" altLang="ja-JP" sz="900" dirty="0">
                <a:solidFill>
                  <a:schemeClr val="tx1"/>
                </a:solidFill>
              </a:rPr>
              <a:t>※ </a:t>
            </a:r>
            <a:r>
              <a:rPr lang="ja-JP" altLang="en-US" sz="900" dirty="0">
                <a:solidFill>
                  <a:schemeClr val="tx1"/>
                </a:solidFill>
              </a:rPr>
              <a:t>死因別死亡確率とは、生命表の上で、ある年齢の者が将来どの死因で死亡するかを計算し、確率の形で表したものであり、実際の死亡割合とは異なる。</a:t>
            </a:r>
            <a:endParaRPr lang="en-US" altLang="ja-JP" sz="900" dirty="0">
              <a:solidFill>
                <a:schemeClr val="tx1"/>
              </a:solidFill>
            </a:endParaRPr>
          </a:p>
          <a:p>
            <a:r>
              <a:rPr lang="en-US" altLang="ja-JP" sz="900" dirty="0">
                <a:solidFill>
                  <a:schemeClr val="tx1"/>
                </a:solidFill>
              </a:rPr>
              <a:t>※ </a:t>
            </a:r>
            <a:r>
              <a:rPr lang="ja-JP" altLang="en-US" sz="900" dirty="0">
                <a:solidFill>
                  <a:schemeClr val="tx1"/>
                </a:solidFill>
              </a:rPr>
              <a:t>表中の死因別死亡確率は、０歳における数値である。</a:t>
            </a:r>
            <a:endParaRPr lang="ja-JP" altLang="en-US" sz="2000" dirty="0">
              <a:solidFill>
                <a:schemeClr val="tx1"/>
              </a:solidFill>
            </a:endParaRPr>
          </a:p>
        </p:txBody>
      </p:sp>
      <p:sp>
        <p:nvSpPr>
          <p:cNvPr id="19" name="スライド番号プレースホルダー 1"/>
          <p:cNvSpPr>
            <a:spLocks noGrp="1"/>
          </p:cNvSpPr>
          <p:nvPr>
            <p:ph type="sldNum" sz="quarter" idx="12"/>
          </p:nvPr>
        </p:nvSpPr>
        <p:spPr>
          <a:xfrm>
            <a:off x="6974905" y="6520260"/>
            <a:ext cx="2133600" cy="365125"/>
          </a:xfrm>
        </p:spPr>
        <p:txBody>
          <a:bodyPr/>
          <a:lstStyle/>
          <a:p>
            <a:pPr>
              <a:defRPr/>
            </a:pPr>
            <a:fld id="{C77793C5-38B7-48A6-8306-0FF47ECB2C84}" type="slidenum">
              <a:rPr lang="ja-JP" altLang="en-US" sz="1800">
                <a:solidFill>
                  <a:schemeClr val="tx1"/>
                </a:solidFill>
              </a:rPr>
              <a:pPr>
                <a:defRPr/>
              </a:pPr>
              <a:t>8</a:t>
            </a:fld>
            <a:endParaRPr lang="ja-JP" altLang="en-US" sz="1800" dirty="0">
              <a:solidFill>
                <a:schemeClr val="tx1"/>
              </a:solidFill>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83498"/>
            <a:ext cx="89249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96" y="2278661"/>
            <a:ext cx="89249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a:spLocks noChangeArrowheads="1"/>
          </p:cNvSpPr>
          <p:nvPr/>
        </p:nvSpPr>
        <p:spPr bwMode="auto">
          <a:xfrm>
            <a:off x="4583214" y="6567155"/>
            <a:ext cx="4267531" cy="24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marL="177768" indent="-177768"/>
            <a:r>
              <a:rPr lang="ja-JP" altLang="en-US" sz="1000" dirty="0">
                <a:latin typeface="+mj-ea"/>
                <a:ea typeface="+mj-ea"/>
              </a:rPr>
              <a:t>資料：厚生労働省「特定健康診査・特定保健指導に関するデータ」より作成</a:t>
            </a:r>
            <a:endParaRPr lang="ja-JP" altLang="en-US" sz="800" dirty="0">
              <a:latin typeface="+mj-ea"/>
              <a:ea typeface="+mj-ea"/>
            </a:endParaRPr>
          </a:p>
        </p:txBody>
      </p:sp>
      <p:sp>
        <p:nvSpPr>
          <p:cNvPr id="23" name="タイトル 1"/>
          <p:cNvSpPr txBox="1">
            <a:spLocks/>
          </p:cNvSpPr>
          <p:nvPr/>
        </p:nvSpPr>
        <p:spPr>
          <a:xfrm>
            <a:off x="8244409" y="692696"/>
            <a:ext cx="648071" cy="288032"/>
          </a:xfrm>
          <a:prstGeom prst="rect">
            <a:avLst/>
          </a:prstGeom>
          <a:solidFill>
            <a:schemeClr val="bg1"/>
          </a:solidFill>
          <a:ln>
            <a:solidFill>
              <a:schemeClr val="tx1"/>
            </a:solidFill>
          </a:ln>
        </p:spPr>
        <p:txBody>
          <a:bodyPr vert="horz" lIns="91424" tIns="45712" rIns="91424" bIns="45712"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smtClean="0">
                <a:latin typeface="+mj-ea"/>
                <a:cs typeface="Meiryo UI" panose="020B0604030504040204" pitchFamily="50" charset="-128"/>
              </a:rPr>
              <a:t>更新</a:t>
            </a:r>
            <a:endParaRPr lang="ja-JP" altLang="en-US" sz="2000" b="1" dirty="0">
              <a:latin typeface="+mj-ea"/>
              <a:cs typeface="Meiryo UI" panose="020B0604030504040204" pitchFamily="50" charset="-128"/>
            </a:endParaRPr>
          </a:p>
        </p:txBody>
      </p:sp>
      <p:pic>
        <p:nvPicPr>
          <p:cNvPr id="3" name="図 2"/>
          <p:cNvPicPr>
            <a:picLocks noChangeAspect="1"/>
          </p:cNvPicPr>
          <p:nvPr/>
        </p:nvPicPr>
        <p:blipFill>
          <a:blip r:embed="rId5"/>
          <a:stretch>
            <a:fillRect/>
          </a:stretch>
        </p:blipFill>
        <p:spPr>
          <a:xfrm>
            <a:off x="258412" y="4069733"/>
            <a:ext cx="4075662" cy="2450528"/>
          </a:xfrm>
          <a:prstGeom prst="rect">
            <a:avLst/>
          </a:prstGeom>
        </p:spPr>
      </p:pic>
      <p:pic>
        <p:nvPicPr>
          <p:cNvPr id="7" name="図 6"/>
          <p:cNvPicPr>
            <a:picLocks noChangeAspect="1"/>
          </p:cNvPicPr>
          <p:nvPr/>
        </p:nvPicPr>
        <p:blipFill>
          <a:blip r:embed="rId6"/>
          <a:stretch>
            <a:fillRect/>
          </a:stretch>
        </p:blipFill>
        <p:spPr>
          <a:xfrm>
            <a:off x="4727479" y="4069732"/>
            <a:ext cx="4020985" cy="2473975"/>
          </a:xfrm>
          <a:prstGeom prst="rect">
            <a:avLst/>
          </a:prstGeom>
        </p:spPr>
      </p:pic>
    </p:spTree>
    <p:extLst>
      <p:ext uri="{BB962C8B-B14F-4D97-AF65-F5344CB8AC3E}">
        <p14:creationId xmlns:p14="http://schemas.microsoft.com/office/powerpoint/2010/main" val="37943597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4878</TotalTime>
  <Words>2714</Words>
  <Application>Microsoft Office PowerPoint</Application>
  <PresentationFormat>画面に合わせる (4:3)</PresentationFormat>
  <Paragraphs>535</Paragraphs>
  <Slides>25</Slides>
  <Notes>20</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25</vt:i4>
      </vt:variant>
    </vt:vector>
  </HeadingPairs>
  <TitlesOfParts>
    <vt:vector size="34" baseType="lpstr">
      <vt:lpstr>Meiryo UI</vt:lpstr>
      <vt:lpstr>ＭＳ Ｐゴシック</vt:lpstr>
      <vt:lpstr>ＭＳ ゴシック</vt:lpstr>
      <vt:lpstr>新細明體</vt:lpstr>
      <vt:lpstr>游ゴシック</vt:lpstr>
      <vt:lpstr>Arial</vt:lpstr>
      <vt:lpstr>Calibri</vt:lpstr>
      <vt:lpstr>Office テーマ</vt:lpstr>
      <vt:lpstr>Office ​​テーマ</vt:lpstr>
      <vt:lpstr>具体的目標の進捗管理に係る参考指標＜目次＞</vt:lpstr>
      <vt:lpstr>方向性Ⅰ）若者が活躍でき、子育て安心の都市「大阪」の実現</vt:lpstr>
      <vt:lpstr>方向性Ⅰ）若者が活躍でき、子育て安心の都市「大阪」の実現</vt:lpstr>
      <vt:lpstr>方向性Ⅰ）若者が活躍でき、子育て安心の都市「大阪」の実現</vt:lpstr>
      <vt:lpstr>方向性Ⅰ）若者が活躍でき、子育て安心の都市「大阪」の実現</vt:lpstr>
      <vt:lpstr>方向性Ⅰ）若者が活躍でき、子育て安心の都市「大阪」の実現</vt:lpstr>
      <vt:lpstr>方向性Ⅰ）若者が活躍でき、子育て安心の都市「大阪」の実現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方向性Ⅲ）東西二極の一極としての社会経済構造の構築</vt:lpstr>
      <vt:lpstr>PowerPoint プレゼンテーション</vt:lpstr>
      <vt:lpstr>方向性Ⅲ）大阪府の経済成長率の推移</vt:lpstr>
      <vt:lpstr>方向性Ⅲ）大阪府の経済成長率の推移</vt:lpstr>
      <vt:lpstr>方向性Ⅲ）大阪府の経済成長率の推移</vt:lpstr>
      <vt:lpstr>方向性Ⅲ）大阪府の経済成長率の推移</vt:lpstr>
      <vt:lpstr>方向性Ⅲ）大阪府の経済成長率の推移</vt:lpstr>
      <vt:lpstr>方向性Ⅲ）大阪府の経済成長率の推移</vt:lpstr>
      <vt:lpstr>方向性Ⅲ）大阪府の経済成長率の推移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方向性Ⅰ）若者が活躍でき、子育て安心の都市「大阪」の実現</dc:title>
  <dc:creator>中村　亮太</dc:creator>
  <cp:lastModifiedBy>平岡　沙紀</cp:lastModifiedBy>
  <cp:revision>188</cp:revision>
  <cp:lastPrinted>2019-08-16T05:40:13Z</cp:lastPrinted>
  <dcterms:created xsi:type="dcterms:W3CDTF">2018-01-15T02:18:04Z</dcterms:created>
  <dcterms:modified xsi:type="dcterms:W3CDTF">2019-09-19T05:03:16Z</dcterms:modified>
</cp:coreProperties>
</file>