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2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4128-077F-4FC8-AED6-C20F05F1DA79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3C62-46AA-43DA-B65A-A529EEB96E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208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4128-077F-4FC8-AED6-C20F05F1DA79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3C62-46AA-43DA-B65A-A529EEB96E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435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4128-077F-4FC8-AED6-C20F05F1DA79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3C62-46AA-43DA-B65A-A529EEB96E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655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4128-077F-4FC8-AED6-C20F05F1DA79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3C62-46AA-43DA-B65A-A529EEB96E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79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4128-077F-4FC8-AED6-C20F05F1DA79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3C62-46AA-43DA-B65A-A529EEB96E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989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4128-077F-4FC8-AED6-C20F05F1DA79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3C62-46AA-43DA-B65A-A529EEB96E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096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4128-077F-4FC8-AED6-C20F05F1DA79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3C62-46AA-43DA-B65A-A529EEB96E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206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4128-077F-4FC8-AED6-C20F05F1DA79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3C62-46AA-43DA-B65A-A529EEB96E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106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4128-077F-4FC8-AED6-C20F05F1DA79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3C62-46AA-43DA-B65A-A529EEB96E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96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4128-077F-4FC8-AED6-C20F05F1DA79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3C62-46AA-43DA-B65A-A529EEB96E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854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4128-077F-4FC8-AED6-C20F05F1DA79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3C62-46AA-43DA-B65A-A529EEB96E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229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34128-077F-4FC8-AED6-C20F05F1DA79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3C62-46AA-43DA-B65A-A529EEB96E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381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540913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ctr" anchorCtr="0">
            <a:normAutofit/>
          </a:bodyPr>
          <a:lstStyle/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期「大阪府まち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・ひと・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しごと創生総合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戦略」の策定スケ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ジュール（案）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919736"/>
              </p:ext>
            </p:extLst>
          </p:nvPr>
        </p:nvGraphicFramePr>
        <p:xfrm>
          <a:off x="630843" y="1496721"/>
          <a:ext cx="10674278" cy="4658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048">
                  <a:extLst>
                    <a:ext uri="{9D8B030D-6E8A-4147-A177-3AD203B41FA5}">
                      <a16:colId xmlns:a16="http://schemas.microsoft.com/office/drawing/2014/main" val="3670153863"/>
                    </a:ext>
                  </a:extLst>
                </a:gridCol>
                <a:gridCol w="1010623">
                  <a:extLst>
                    <a:ext uri="{9D8B030D-6E8A-4147-A177-3AD203B41FA5}">
                      <a16:colId xmlns:a16="http://schemas.microsoft.com/office/drawing/2014/main" val="3238963168"/>
                    </a:ext>
                  </a:extLst>
                </a:gridCol>
                <a:gridCol w="1010623">
                  <a:extLst>
                    <a:ext uri="{9D8B030D-6E8A-4147-A177-3AD203B41FA5}">
                      <a16:colId xmlns:a16="http://schemas.microsoft.com/office/drawing/2014/main" val="1152057970"/>
                    </a:ext>
                  </a:extLst>
                </a:gridCol>
                <a:gridCol w="1010623">
                  <a:extLst>
                    <a:ext uri="{9D8B030D-6E8A-4147-A177-3AD203B41FA5}">
                      <a16:colId xmlns:a16="http://schemas.microsoft.com/office/drawing/2014/main" val="1618771637"/>
                    </a:ext>
                  </a:extLst>
                </a:gridCol>
                <a:gridCol w="1010623">
                  <a:extLst>
                    <a:ext uri="{9D8B030D-6E8A-4147-A177-3AD203B41FA5}">
                      <a16:colId xmlns:a16="http://schemas.microsoft.com/office/drawing/2014/main" val="3347523499"/>
                    </a:ext>
                  </a:extLst>
                </a:gridCol>
                <a:gridCol w="1010623">
                  <a:extLst>
                    <a:ext uri="{9D8B030D-6E8A-4147-A177-3AD203B41FA5}">
                      <a16:colId xmlns:a16="http://schemas.microsoft.com/office/drawing/2014/main" val="3623789135"/>
                    </a:ext>
                  </a:extLst>
                </a:gridCol>
                <a:gridCol w="1010623">
                  <a:extLst>
                    <a:ext uri="{9D8B030D-6E8A-4147-A177-3AD203B41FA5}">
                      <a16:colId xmlns:a16="http://schemas.microsoft.com/office/drawing/2014/main" val="3598832049"/>
                    </a:ext>
                  </a:extLst>
                </a:gridCol>
                <a:gridCol w="1010623">
                  <a:extLst>
                    <a:ext uri="{9D8B030D-6E8A-4147-A177-3AD203B41FA5}">
                      <a16:colId xmlns:a16="http://schemas.microsoft.com/office/drawing/2014/main" val="3433679205"/>
                    </a:ext>
                  </a:extLst>
                </a:gridCol>
                <a:gridCol w="1010623">
                  <a:extLst>
                    <a:ext uri="{9D8B030D-6E8A-4147-A177-3AD203B41FA5}">
                      <a16:colId xmlns:a16="http://schemas.microsoft.com/office/drawing/2014/main" val="887566611"/>
                    </a:ext>
                  </a:extLst>
                </a:gridCol>
                <a:gridCol w="1010623">
                  <a:extLst>
                    <a:ext uri="{9D8B030D-6E8A-4147-A177-3AD203B41FA5}">
                      <a16:colId xmlns:a16="http://schemas.microsoft.com/office/drawing/2014/main" val="3562483142"/>
                    </a:ext>
                  </a:extLst>
                </a:gridCol>
                <a:gridCol w="1010623">
                  <a:extLst>
                    <a:ext uri="{9D8B030D-6E8A-4147-A177-3AD203B41FA5}">
                      <a16:colId xmlns:a16="http://schemas.microsoft.com/office/drawing/2014/main" val="2989286465"/>
                    </a:ext>
                  </a:extLst>
                </a:gridCol>
              </a:tblGrid>
              <a:tr h="346140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6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7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8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9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10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11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12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１月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２月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３月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4555451"/>
                  </a:ext>
                </a:extLst>
              </a:tr>
              <a:tr h="2391514">
                <a:tc>
                  <a:txBody>
                    <a:bodyPr/>
                    <a:lstStyle/>
                    <a:p>
                      <a:pPr algn="ctr"/>
                      <a:endParaRPr kumimoji="1" lang="en-US" altLang="ja-JP" sz="2000" b="1" dirty="0" smtClean="0"/>
                    </a:p>
                    <a:p>
                      <a:pPr algn="ctr"/>
                      <a:endParaRPr kumimoji="1" lang="en-US" altLang="ja-JP" sz="1600" b="1" dirty="0" smtClean="0"/>
                    </a:p>
                    <a:p>
                      <a:pPr algn="ctr"/>
                      <a:endParaRPr kumimoji="1" lang="en-US" altLang="ja-JP" sz="1600" b="1" dirty="0" smtClean="0"/>
                    </a:p>
                    <a:p>
                      <a:pPr algn="ctr"/>
                      <a:endParaRPr kumimoji="1" lang="en-US" altLang="ja-JP" sz="900" b="1" dirty="0" smtClean="0"/>
                    </a:p>
                    <a:p>
                      <a:pPr algn="ctr"/>
                      <a:r>
                        <a:rPr kumimoji="1" lang="ja-JP" altLang="en-US" sz="1600" b="1" dirty="0" smtClean="0"/>
                        <a:t>審議</a:t>
                      </a:r>
                      <a:endParaRPr kumimoji="1" lang="en-US" altLang="ja-JP" sz="1600" b="1" dirty="0" smtClean="0"/>
                    </a:p>
                    <a:p>
                      <a:pPr algn="ctr"/>
                      <a:r>
                        <a:rPr kumimoji="1" lang="ja-JP" altLang="en-US" sz="1600" b="1" dirty="0" smtClean="0"/>
                        <a:t>会</a:t>
                      </a:r>
                      <a:endParaRPr kumimoji="1" lang="ja-JP" alt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0776729"/>
                  </a:ext>
                </a:extLst>
              </a:tr>
              <a:tr h="1920903">
                <a:tc>
                  <a:txBody>
                    <a:bodyPr/>
                    <a:lstStyle/>
                    <a:p>
                      <a:pPr algn="ctr"/>
                      <a:endParaRPr kumimoji="1" lang="en-US" altLang="ja-JP" sz="1600" b="1" dirty="0" smtClean="0"/>
                    </a:p>
                    <a:p>
                      <a:pPr algn="ctr"/>
                      <a:endParaRPr kumimoji="1" lang="en-US" altLang="ja-JP" sz="1000" b="1" dirty="0" smtClean="0"/>
                    </a:p>
                    <a:p>
                      <a:pPr algn="ctr"/>
                      <a:r>
                        <a:rPr kumimoji="1" lang="ja-JP" altLang="en-US" sz="1600" b="1" dirty="0" smtClean="0"/>
                        <a:t>国</a:t>
                      </a:r>
                      <a:endParaRPr kumimoji="1" lang="en-US" altLang="ja-JP" sz="1600" b="1" dirty="0" smtClean="0"/>
                    </a:p>
                    <a:p>
                      <a:pPr algn="ctr"/>
                      <a:r>
                        <a:rPr kumimoji="1" lang="ja-JP" altLang="en-US" sz="1600" b="1" dirty="0" smtClean="0"/>
                        <a:t>の</a:t>
                      </a:r>
                      <a:endParaRPr kumimoji="1" lang="en-US" altLang="ja-JP" sz="1600" b="1" dirty="0" smtClean="0"/>
                    </a:p>
                    <a:p>
                      <a:pPr algn="ctr"/>
                      <a:r>
                        <a:rPr kumimoji="1" lang="ja-JP" altLang="en-US" sz="1600" b="1" dirty="0" smtClean="0"/>
                        <a:t>動</a:t>
                      </a:r>
                      <a:endParaRPr kumimoji="1" lang="en-US" altLang="ja-JP" sz="1600" b="1" dirty="0" smtClean="0"/>
                    </a:p>
                    <a:p>
                      <a:pPr algn="ctr"/>
                      <a:r>
                        <a:rPr kumimoji="1" lang="ja-JP" altLang="en-US" sz="1600" b="1" dirty="0" smtClean="0"/>
                        <a:t>き</a:t>
                      </a:r>
                      <a:endParaRPr kumimoji="1" lang="en-US" altLang="ja-JP" sz="1600" b="1" dirty="0" smtClean="0"/>
                    </a:p>
                    <a:p>
                      <a:pPr algn="ctr"/>
                      <a:endParaRPr kumimoji="1" lang="ja-JP" alt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6768722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424724" y="4388197"/>
            <a:ext cx="584775" cy="15536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r>
              <a:rPr kumimoji="1" lang="ja-JP" altLang="en-US" sz="1400" dirty="0" smtClean="0"/>
              <a:t>基本方針</a:t>
            </a:r>
            <a:endParaRPr kumimoji="1" lang="en-US" altLang="ja-JP" sz="1400" dirty="0" smtClean="0"/>
          </a:p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kumimoji="1" lang="ja-JP" altLang="en-US" sz="1100" dirty="0" smtClean="0"/>
              <a:t>閣議決定</a:t>
            </a:r>
            <a:r>
              <a:rPr lang="ja-JP" altLang="en-US" sz="1100" dirty="0"/>
              <a:t>６</a:t>
            </a:r>
            <a:r>
              <a:rPr lang="ja-JP" altLang="en-US" sz="1100" dirty="0" smtClean="0"/>
              <a:t>／</a:t>
            </a:r>
            <a:r>
              <a:rPr lang="en-US" altLang="ja-JP" sz="1100" dirty="0" smtClean="0"/>
              <a:t>21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397015" y="4770645"/>
            <a:ext cx="3498774" cy="7386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vert="horz" wrap="square" rtlCol="0" anchor="ctr">
            <a:spAutoFit/>
          </a:bodyPr>
          <a:lstStyle/>
          <a:p>
            <a:pPr algn="ctr"/>
            <a:endParaRPr kumimoji="1" lang="en-US" altLang="ja-JP" sz="1400" dirty="0" smtClean="0"/>
          </a:p>
          <a:p>
            <a:pPr algn="ctr"/>
            <a:r>
              <a:rPr kumimoji="1" lang="ja-JP" altLang="en-US" sz="1400" dirty="0" smtClean="0"/>
              <a:t>来年度予算要求・税制改正要望</a:t>
            </a:r>
            <a:endParaRPr kumimoji="1" lang="en-US" altLang="ja-JP" sz="1400" dirty="0" smtClean="0"/>
          </a:p>
          <a:p>
            <a:pPr algn="ctr"/>
            <a:endParaRPr kumimoji="1" lang="en-US" altLang="ja-JP" sz="1400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452497" y="4478818"/>
            <a:ext cx="615553" cy="1463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400" dirty="0" smtClean="0"/>
              <a:t>第２期総合戦略</a:t>
            </a:r>
            <a:endParaRPr kumimoji="1" lang="en-US" altLang="ja-JP" sz="1400" dirty="0" smtClean="0"/>
          </a:p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kumimoji="1" lang="ja-JP" altLang="en-US" sz="1400" dirty="0" smtClean="0"/>
              <a:t>閣議決定</a:t>
            </a:r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612234" y="2334540"/>
            <a:ext cx="40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◎</a:t>
            </a:r>
            <a:endParaRPr kumimoji="1" lang="ja-JP" altLang="en-US" sz="28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733762" y="2334540"/>
            <a:ext cx="40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◎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635912" y="2334540"/>
            <a:ext cx="40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◎</a:t>
            </a:r>
            <a:endParaRPr kumimoji="1" lang="ja-JP" altLang="en-US" sz="2800" dirty="0"/>
          </a:p>
        </p:txBody>
      </p:sp>
      <p:sp>
        <p:nvSpPr>
          <p:cNvPr id="10" name="正方形/長方形 9"/>
          <p:cNvSpPr/>
          <p:nvPr/>
        </p:nvSpPr>
        <p:spPr>
          <a:xfrm>
            <a:off x="9253549" y="2266950"/>
            <a:ext cx="1279507" cy="6193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ysClr val="windowText" lastClr="000000"/>
                </a:solidFill>
              </a:rPr>
              <a:t>パブコメ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301225" y="3347006"/>
            <a:ext cx="2191581" cy="758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・</a:t>
            </a:r>
            <a:r>
              <a:rPr lang="ja-JP" altLang="en-US" sz="1400" dirty="0">
                <a:solidFill>
                  <a:schemeClr val="tx1"/>
                </a:solidFill>
              </a:rPr>
              <a:t>第１期戦略の振返り</a:t>
            </a:r>
            <a:endParaRPr lang="en-US" altLang="ja-JP" sz="1400" dirty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・第２期戦略の方向性等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4835156" y="3347006"/>
            <a:ext cx="2175645" cy="758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・基本目標・基本的方向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7546331" y="3347005"/>
            <a:ext cx="1991369" cy="758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・戦略（案）について</a:t>
            </a:r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　　　　　　等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266820" y="4372790"/>
            <a:ext cx="615553" cy="16407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txBody>
          <a:bodyPr vert="eaVert" wrap="square" tIns="36000" bIns="36000" rtlCol="0" anchor="ctr">
            <a:spAutoFit/>
          </a:bodyPr>
          <a:lstStyle/>
          <a:p>
            <a:r>
              <a:rPr lang="ja-JP" altLang="en-US" sz="1400" dirty="0" smtClean="0"/>
              <a:t>地方版戦略策定の</a:t>
            </a:r>
            <a:endParaRPr lang="en-US" altLang="ja-JP" sz="1400" dirty="0" smtClean="0"/>
          </a:p>
          <a:p>
            <a:r>
              <a:rPr lang="ja-JP" altLang="en-US" sz="1400" dirty="0" smtClean="0"/>
              <a:t>　　　手引き公表</a:t>
            </a:r>
            <a:endParaRPr lang="en-US" altLang="ja-JP" sz="14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506071" y="2093353"/>
            <a:ext cx="850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ea typeface="Meiryo UI" panose="020B0604030504040204" pitchFamily="50" charset="-128"/>
              </a:rPr>
              <a:t>第１回</a:t>
            </a:r>
            <a:endParaRPr kumimoji="1" lang="ja-JP" altLang="en-US" sz="1400" dirty="0">
              <a:ea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10809574" y="44390"/>
            <a:ext cx="1279507" cy="42087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資料５</a:t>
            </a:r>
            <a:endParaRPr kumimoji="1" lang="ja-JP" altLang="en-US" dirty="0">
              <a:solidFill>
                <a:sysClr val="windowText" lastClr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305006" y="2989082"/>
            <a:ext cx="670115" cy="369332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骨子</a:t>
            </a:r>
            <a:endParaRPr kumimoji="1" lang="ja-JP" altLang="en-US" b="1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847716" y="2977675"/>
            <a:ext cx="670115" cy="369332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b="1" dirty="0"/>
              <a:t>素案</a:t>
            </a:r>
            <a:endParaRPr kumimoji="1" lang="ja-JP" altLang="en-US" b="1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545548" y="2989082"/>
            <a:ext cx="670115" cy="369332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/>
              <a:t>案</a:t>
            </a:r>
            <a:endParaRPr kumimoji="1" lang="ja-JP" altLang="en-US" b="1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643117" y="2122807"/>
            <a:ext cx="850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ea typeface="Meiryo UI" panose="020B0604030504040204" pitchFamily="50" charset="-128"/>
              </a:rPr>
              <a:t>第</a:t>
            </a:r>
            <a:r>
              <a:rPr lang="ja-JP" altLang="en-US" sz="1400" dirty="0">
                <a:ea typeface="Meiryo UI" panose="020B0604030504040204" pitchFamily="50" charset="-128"/>
              </a:rPr>
              <a:t>２</a:t>
            </a:r>
            <a:r>
              <a:rPr kumimoji="1" lang="ja-JP" altLang="en-US" sz="1400" dirty="0" smtClean="0">
                <a:ea typeface="Meiryo UI" panose="020B0604030504040204" pitchFamily="50" charset="-128"/>
              </a:rPr>
              <a:t>回</a:t>
            </a:r>
            <a:endParaRPr kumimoji="1" lang="ja-JP" altLang="en-US" sz="1400" dirty="0"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508360" y="2091865"/>
            <a:ext cx="850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ea typeface="Meiryo UI" panose="020B0604030504040204" pitchFamily="50" charset="-128"/>
              </a:rPr>
              <a:t>第３回</a:t>
            </a:r>
            <a:endParaRPr kumimoji="1" lang="ja-JP" altLang="en-US" sz="1400" dirty="0"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726935" y="2008534"/>
            <a:ext cx="492443" cy="19683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2000" b="1" dirty="0" smtClean="0"/>
              <a:t>成案化</a:t>
            </a:r>
            <a:endParaRPr kumimoji="1" lang="ja-JP" altLang="en-US" sz="20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21" name="直線コネクタ 20"/>
          <p:cNvCxnSpPr>
            <a:endCxn id="39" idx="0"/>
          </p:cNvCxnSpPr>
          <p:nvPr/>
        </p:nvCxnSpPr>
        <p:spPr>
          <a:xfrm flipH="1">
            <a:off x="3397016" y="2754599"/>
            <a:ext cx="372496" cy="5924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線コネクタ 41"/>
          <p:cNvCxnSpPr>
            <a:endCxn id="40" idx="0"/>
          </p:cNvCxnSpPr>
          <p:nvPr/>
        </p:nvCxnSpPr>
        <p:spPr>
          <a:xfrm flipH="1">
            <a:off x="5922979" y="2754599"/>
            <a:ext cx="58330" cy="5924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endCxn id="41" idx="0"/>
          </p:cNvCxnSpPr>
          <p:nvPr/>
        </p:nvCxnSpPr>
        <p:spPr>
          <a:xfrm flipH="1">
            <a:off x="8542016" y="2754599"/>
            <a:ext cx="259084" cy="5924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936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105</Words>
  <Application>Microsoft Office PowerPoint</Application>
  <PresentationFormat>ワイド画面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ＭＳ 明朝</vt:lpstr>
      <vt:lpstr>游ゴシック</vt:lpstr>
      <vt:lpstr>游ゴシック Light</vt:lpstr>
      <vt:lpstr>Arial</vt:lpstr>
      <vt:lpstr>Office テーマ</vt:lpstr>
      <vt:lpstr>第2期「大阪府まち・ひと・しごと創生総合戦略」の策定スケジュール（案）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「第２期まち・ひと・しごと総合戦略」の策定スケジュール</dc:title>
  <dc:creator>増田　哲也</dc:creator>
  <cp:lastModifiedBy>河瀬　庸平</cp:lastModifiedBy>
  <cp:revision>39</cp:revision>
  <cp:lastPrinted>2019-08-16T06:07:49Z</cp:lastPrinted>
  <dcterms:created xsi:type="dcterms:W3CDTF">2019-06-03T03:59:24Z</dcterms:created>
  <dcterms:modified xsi:type="dcterms:W3CDTF">2019-08-16T06:07:52Z</dcterms:modified>
</cp:coreProperties>
</file>