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801600" cy="9601200" type="A3"/>
  <p:notesSz cx="6807200" cy="9939338"/>
  <p:defaultTextStyle>
    <a:defPPr>
      <a:defRPr lang="ja-JP"/>
    </a:defPPr>
    <a:lvl1pPr marL="0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353" autoAdjust="0"/>
    <p:restoredTop sz="92580" autoAdjust="0"/>
  </p:normalViewPr>
  <p:slideViewPr>
    <p:cSldViewPr>
      <p:cViewPr>
        <p:scale>
          <a:sx n="75" d="100"/>
          <a:sy n="75" d="100"/>
        </p:scale>
        <p:origin x="-1008" y="-9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EE8-7AF6-4309-B407-0049DB8A5500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6BF6-6F5E-4DFA-AD06-5D0FF2DAC4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15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EE8-7AF6-4309-B407-0049DB8A5500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6BF6-6F5E-4DFA-AD06-5D0FF2DAC4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35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EE8-7AF6-4309-B407-0049DB8A5500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6BF6-6F5E-4DFA-AD06-5D0FF2DAC4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46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EE8-7AF6-4309-B407-0049DB8A5500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6BF6-6F5E-4DFA-AD06-5D0FF2DAC4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81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EE8-7AF6-4309-B407-0049DB8A5500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6BF6-6F5E-4DFA-AD06-5D0FF2DAC4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29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EE8-7AF6-4309-B407-0049DB8A5500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6BF6-6F5E-4DFA-AD06-5D0FF2DAC4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58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EE8-7AF6-4309-B407-0049DB8A5500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6BF6-6F5E-4DFA-AD06-5D0FF2DAC4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16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EE8-7AF6-4309-B407-0049DB8A5500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6BF6-6F5E-4DFA-AD06-5D0FF2DAC4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02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EE8-7AF6-4309-B407-0049DB8A5500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6BF6-6F5E-4DFA-AD06-5D0FF2DAC4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72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EE8-7AF6-4309-B407-0049DB8A5500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6BF6-6F5E-4DFA-AD06-5D0FF2DAC4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EE8-7AF6-4309-B407-0049DB8A5500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6BF6-6F5E-4DFA-AD06-5D0FF2DAC4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03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A3EE8-7AF6-4309-B407-0049DB8A5500}" type="datetimeFigureOut">
              <a:rPr kumimoji="1" lang="ja-JP" altLang="en-US" smtClean="0"/>
              <a:t>2016/7/7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46BF6-6F5E-4DFA-AD06-5D0FF2DAC4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87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006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03" indent="-480003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005" indent="-40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microsoft.com/office/2007/relationships/hdphoto" Target="../media/hdphoto1.wdp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0" y="0"/>
            <a:ext cx="12801600" cy="364907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128016" tIns="64008" rIns="128016" bIns="64008" rtlCol="0" anchor="ctr" anchorCtr="0">
            <a:no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大阪府人口</a:t>
            </a:r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ビジョン</a:t>
            </a:r>
            <a:r>
              <a:rPr lang="en-US" altLang="ja-JP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の概要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5073" y="2353629"/>
            <a:ext cx="9219417" cy="488060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28016" tIns="0" rIns="128016" bIns="640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240"/>
              </a:lnSpc>
            </a:pPr>
            <a:r>
              <a:rPr lang="ja-JP" altLang="en-US" sz="15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■大阪府の人口の潮流</a:t>
            </a:r>
            <a:endParaRPr lang="ja-JP" altLang="en-US" sz="15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20"/>
              </a:lnSpc>
            </a:pPr>
            <a:r>
              <a:rPr lang="ja-JP" altLang="en-US" sz="15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</a:t>
            </a:r>
          </a:p>
          <a:p>
            <a:pPr indent="9521190">
              <a:lnSpc>
                <a:spcPts val="2520"/>
              </a:lnSpc>
            </a:pPr>
            <a:r>
              <a:rPr lang="en-US" sz="15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 </a:t>
            </a:r>
            <a:endParaRPr lang="ja-JP" altLang="en-US" sz="15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sz="15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 </a:t>
            </a:r>
            <a:endParaRPr lang="ja-JP" altLang="en-US" sz="15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5075" y="7314249"/>
            <a:ext cx="9219416" cy="225694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28016" tIns="0" rIns="128016" bIns="640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2520"/>
              </a:lnSpc>
            </a:pPr>
            <a:r>
              <a:rPr lang="ja-JP" altLang="en-US" sz="15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■人口減少・超高齢社会の影響</a:t>
            </a:r>
            <a:endParaRPr lang="ja-JP" altLang="en-US" sz="15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6690" algn="just">
              <a:lnSpc>
                <a:spcPts val="2520"/>
              </a:lnSpc>
            </a:pPr>
            <a:r>
              <a:rPr lang="en-US" sz="15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 </a:t>
            </a:r>
            <a:endParaRPr lang="ja-JP" altLang="en-US" sz="15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endParaRPr lang="ja-JP" altLang="en-US" sz="11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457284" y="426720"/>
            <a:ext cx="3290974" cy="3365768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00800" tIns="100800" rIns="100800" bIns="640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680"/>
              </a:lnSpc>
            </a:pPr>
            <a:r>
              <a:rPr lang="ja-JP" altLang="en-US" sz="15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■人口の将来見通し（ｼﾐｭﾚｰｼｮﾝ）</a:t>
            </a:r>
            <a:endParaRPr lang="ja-JP" altLang="en-US" sz="15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出生率を改善し、東京圏への一極集中を解消することにより、人口減少傾向</a:t>
            </a:r>
            <a:r>
              <a:rPr lang="ja-JP" altLang="en-US" sz="1100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が抑制できれば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823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万人～</a:t>
            </a: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837</a:t>
            </a:r>
            <a:r>
              <a:rPr lang="ja-JP" altLang="en-US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万人の間になると推計</a:t>
            </a:r>
          </a:p>
          <a:p>
            <a:pPr>
              <a:lnSpc>
                <a:spcPts val="1400"/>
              </a:lnSpc>
            </a:pPr>
            <a:endParaRPr lang="ja-JP" altLang="en-US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77185" y="7599911"/>
            <a:ext cx="2996846" cy="1938815"/>
          </a:xfrm>
          <a:prstGeom prst="roundRect">
            <a:avLst>
              <a:gd name="adj" fmla="val 6020"/>
            </a:avLst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4008" rtlCol="0" anchor="t" anchorCtr="0"/>
          <a:lstStyle/>
          <a:p>
            <a:pPr algn="ctr"/>
            <a:r>
              <a:rPr lang="ja-JP" altLang="en-US" sz="1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府民生活</a:t>
            </a:r>
            <a:endParaRPr lang="en-US" altLang="ja-JP" sz="1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420"/>
              </a:lnSpc>
            </a:pPr>
            <a:endParaRPr lang="en-US" altLang="ja-JP" sz="1300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◇高齢化の急速な進展</a:t>
            </a:r>
          </a:p>
          <a:p>
            <a:pPr>
              <a:lnSpc>
                <a:spcPts val="1400"/>
              </a:lnSpc>
            </a:pPr>
            <a:r>
              <a:rPr lang="ja-JP" altLang="en-US" sz="1100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➡医療･介護需要の増大、　</a:t>
            </a:r>
          </a:p>
          <a:p>
            <a:pPr>
              <a:lnSpc>
                <a:spcPts val="1400"/>
              </a:lnSpc>
            </a:pPr>
            <a:r>
              <a:rPr lang="ja-JP" altLang="en-US" sz="1100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➡医療・福祉人材の</a:t>
            </a:r>
            <a:r>
              <a:rPr lang="ja-JP" altLang="en-US" sz="1100" kern="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不足、社会</a:t>
            </a:r>
            <a:r>
              <a:rPr lang="ja-JP" altLang="en-US" sz="1100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保障経費の</a:t>
            </a:r>
            <a:r>
              <a:rPr lang="ja-JP" altLang="en-US" sz="1100" kern="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増大</a:t>
            </a:r>
            <a:endParaRPr lang="ja-JP" altLang="en-US" sz="1100" u="sng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</a:t>
            </a:r>
            <a:r>
              <a:rPr lang="ja-JP" altLang="en-US" sz="1100" kern="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高齢単独</a:t>
            </a:r>
            <a:r>
              <a:rPr lang="ja-JP" altLang="en-US" sz="1100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世帯の増加</a:t>
            </a:r>
          </a:p>
          <a:p>
            <a:pPr>
              <a:lnSpc>
                <a:spcPts val="1400"/>
              </a:lnSpc>
            </a:pPr>
            <a:r>
              <a:rPr lang="ja-JP" altLang="en-US" sz="1100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➡高齢者の社会的孤立、コミュニティの弱体化</a:t>
            </a:r>
          </a:p>
          <a:p>
            <a:pPr>
              <a:lnSpc>
                <a:spcPts val="1400"/>
              </a:lnSpc>
            </a:pPr>
            <a:r>
              <a:rPr lang="ja-JP" altLang="en-US" sz="1100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➡地域の防犯力・防災力の低下</a:t>
            </a:r>
          </a:p>
          <a:p>
            <a:pPr>
              <a:lnSpc>
                <a:spcPts val="1400"/>
              </a:lnSpc>
            </a:pPr>
            <a:r>
              <a:rPr lang="ja-JP" altLang="en-US" sz="1100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◇回復しない出生数</a:t>
            </a:r>
          </a:p>
          <a:p>
            <a:pPr>
              <a:lnSpc>
                <a:spcPts val="1400"/>
              </a:lnSpc>
            </a:pPr>
            <a:r>
              <a:rPr lang="ja-JP" altLang="en-US" sz="1100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➡出産年齢を迎える女性の減少</a:t>
            </a:r>
          </a:p>
          <a:p>
            <a:pPr>
              <a:lnSpc>
                <a:spcPts val="1400"/>
              </a:lnSpc>
            </a:pPr>
            <a:r>
              <a:rPr lang="ja-JP" altLang="en-US" sz="1100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➡きめ細かな教育の推進など教育環境の変化</a:t>
            </a:r>
          </a:p>
          <a:p>
            <a:endParaRPr lang="en-US" altLang="ja-JP" sz="15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3116818" y="7599911"/>
            <a:ext cx="3172931" cy="1938815"/>
          </a:xfrm>
          <a:prstGeom prst="roundRect">
            <a:avLst>
              <a:gd name="adj" fmla="val 6322"/>
            </a:avLst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ja-JP" altLang="en-US" sz="1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経済・雇用</a:t>
            </a:r>
            <a:endParaRPr lang="en-US" altLang="ja-JP" sz="1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420"/>
              </a:lnSpc>
            </a:pPr>
            <a:endParaRPr lang="en-US" altLang="ja-JP" sz="13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◇生産年齢人口の減少</a:t>
            </a: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➡労働力の絶対数の不足、高齢者等の雇用拡大</a:t>
            </a: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➡中小企業の人材確保が困難</a:t>
            </a: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◇東京一極集中による人材の流出</a:t>
            </a: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➡中枢を担う人材（プロフェッショナル人材）の流出</a:t>
            </a: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➡厳しい若年層の雇用環境（収入）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◇雇用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環境・国内市場の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変化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➡非正規職員・従業員の増加</a:t>
            </a: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➡医療・福祉分野の市場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拡大、新た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な産業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創出</a:t>
            </a:r>
            <a:endParaRPr lang="ja-JP" altLang="en-US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ja-JP" altLang="en-US" sz="13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6330713" y="7599911"/>
            <a:ext cx="2907829" cy="1938815"/>
          </a:xfrm>
          <a:prstGeom prst="roundRect">
            <a:avLst>
              <a:gd name="adj" fmla="val 6322"/>
            </a:avLst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ja-JP" altLang="en-US" sz="1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都市・まちづくり</a:t>
            </a:r>
            <a:endParaRPr lang="en-US" altLang="ja-JP" sz="1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420"/>
              </a:lnSpc>
            </a:pPr>
            <a:endParaRPr lang="en-US" altLang="ja-JP" sz="15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◇都市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構造の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変化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➡都市インフラ需要、公共交通需要の変化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➡都市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インフラの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集約化、新たな社会づくり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➡高齢者に対応したまちづくり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空家・空地の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増加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➡住環境等の悪化の</a:t>
            </a:r>
            <a:r>
              <a:rPr lang="ja-JP" altLang="en-US" sz="11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可能性</a:t>
            </a:r>
            <a:r>
              <a:rPr lang="ja-JP" altLang="en-US" sz="11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、空家・空地の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有効活用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◇農地・森林の荒廃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◇都市のにぎわいの低下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1400"/>
              </a:lnSpc>
            </a:pPr>
            <a:endParaRPr lang="ja-JP" altLang="en-US" sz="11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851" y="1373022"/>
            <a:ext cx="3167647" cy="231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四角形吹き出し 52"/>
          <p:cNvSpPr/>
          <p:nvPr/>
        </p:nvSpPr>
        <p:spPr>
          <a:xfrm>
            <a:off x="11534705" y="1527972"/>
            <a:ext cx="678945" cy="201621"/>
          </a:xfrm>
          <a:prstGeom prst="wedgeRectCallout">
            <a:avLst>
              <a:gd name="adj1" fmla="val -70328"/>
              <a:gd name="adj2" fmla="val 78366"/>
            </a:avLst>
          </a:prstGeom>
          <a:ln w="952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87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増</a:t>
            </a:r>
          </a:p>
        </p:txBody>
      </p:sp>
      <p:sp>
        <p:nvSpPr>
          <p:cNvPr id="54" name="四角形吹き出し 53"/>
          <p:cNvSpPr/>
          <p:nvPr/>
        </p:nvSpPr>
        <p:spPr>
          <a:xfrm>
            <a:off x="11608481" y="2325684"/>
            <a:ext cx="740180" cy="177736"/>
          </a:xfrm>
          <a:prstGeom prst="wedgeRectCallout">
            <a:avLst>
              <a:gd name="adj1" fmla="val -83196"/>
              <a:gd name="adj2" fmla="val -132384"/>
            </a:avLst>
          </a:prstGeom>
          <a:ln w="952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73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増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9457284" y="6514390"/>
            <a:ext cx="3290974" cy="305680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50400" tIns="100800" rIns="50400" bIns="504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680"/>
              </a:lnSpc>
            </a:pPr>
            <a:r>
              <a:rPr lang="ja-JP" altLang="en-US" sz="15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■取組みの方向性</a:t>
            </a:r>
            <a:endParaRPr lang="en-US" altLang="ja-JP" sz="1500" b="1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420"/>
              </a:lnSpc>
            </a:pPr>
            <a:endParaRPr lang="en-US" altLang="ja-JP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1400"/>
              </a:lnSpc>
              <a:tabLst>
                <a:tab pos="2635885" algn="l"/>
              </a:tabLst>
            </a:pPr>
            <a:endParaRPr lang="ja-JP" altLang="en-US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 </a:t>
            </a:r>
            <a:endParaRPr lang="ja-JP" altLang="en-US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9611371" y="6917636"/>
            <a:ext cx="3039723" cy="2526600"/>
            <a:chOff x="6820369" y="5018878"/>
            <a:chExt cx="2171231" cy="1804714"/>
          </a:xfrm>
        </p:grpSpPr>
        <p:sp>
          <p:nvSpPr>
            <p:cNvPr id="55" name="円/楕円 54"/>
            <p:cNvSpPr>
              <a:spLocks noChangeAspect="1"/>
            </p:cNvSpPr>
            <p:nvPr/>
          </p:nvSpPr>
          <p:spPr>
            <a:xfrm>
              <a:off x="6820369" y="5018878"/>
              <a:ext cx="1204268" cy="1102804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3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Ⅰ</a:t>
              </a:r>
              <a:r>
                <a:rPr lang="ja-JP" altLang="en-US" sz="1300" spc="-112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若者が活躍でき、</a:t>
              </a:r>
              <a:r>
                <a:rPr lang="ja-JP" altLang="en-US" sz="13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子育て安心の都市「大阪」</a:t>
              </a:r>
              <a:r>
                <a:rPr lang="ja-JP" altLang="en-US" sz="13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</a:t>
              </a:r>
              <a:endParaRPr lang="en-US" altLang="ja-JP" sz="13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3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実現</a:t>
              </a:r>
              <a:r>
                <a:rPr lang="ja-JP" altLang="en-US" sz="13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</a:t>
              </a:r>
            </a:p>
          </p:txBody>
        </p:sp>
        <p:sp>
          <p:nvSpPr>
            <p:cNvPr id="56" name="円/楕円 55"/>
            <p:cNvSpPr>
              <a:spLocks noChangeAspect="1"/>
            </p:cNvSpPr>
            <p:nvPr/>
          </p:nvSpPr>
          <p:spPr>
            <a:xfrm>
              <a:off x="7380312" y="5738957"/>
              <a:ext cx="1157090" cy="1084635"/>
            </a:xfrm>
            <a:prstGeom prst="ellipse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ja-JP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en-US" altLang="ja-JP" sz="13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Ⅲ</a:t>
              </a:r>
              <a:r>
                <a:rPr lang="ja-JP" altLang="en-US" sz="13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東西二極の一極として</a:t>
              </a:r>
              <a:r>
                <a:rPr lang="ja-JP" altLang="en-US" sz="13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</a:t>
              </a:r>
              <a:endParaRPr lang="en-US" altLang="ja-JP" sz="13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3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社会</a:t>
              </a:r>
              <a:r>
                <a:rPr lang="ja-JP" altLang="en-US" sz="13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経済構造</a:t>
              </a:r>
              <a:r>
                <a:rPr lang="ja-JP" altLang="en-US" sz="13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</a:t>
              </a:r>
              <a:endParaRPr lang="en-US" altLang="ja-JP" sz="13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3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構築</a:t>
              </a:r>
              <a:endPara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7879406" y="5018878"/>
              <a:ext cx="1112194" cy="1102804"/>
            </a:xfrm>
            <a:prstGeom prst="ellipse">
              <a:avLst/>
            </a:prstGeom>
            <a:solidFill>
              <a:srgbClr val="04D3F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3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Ⅱ</a:t>
              </a:r>
              <a:r>
                <a:rPr lang="ja-JP" altLang="en-US" sz="13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人口減少・超高齢社会でも持続可能</a:t>
              </a:r>
              <a:r>
                <a:rPr lang="ja-JP" altLang="en-US" sz="13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</a:t>
              </a:r>
              <a:endParaRPr lang="en-US" altLang="ja-JP" sz="13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3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地域づくり</a:t>
              </a:r>
              <a:endParaRPr lang="ja-JP" altLang="en-US" sz="13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62" name="正方形/長方形 61"/>
          <p:cNvSpPr/>
          <p:nvPr/>
        </p:nvSpPr>
        <p:spPr>
          <a:xfrm>
            <a:off x="9395573" y="6866955"/>
            <a:ext cx="3192668" cy="2531553"/>
          </a:xfrm>
          <a:prstGeom prst="rect">
            <a:avLst/>
          </a:prstGeom>
          <a:noFill/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2" name="Picture 8" descr="D:\TanakaAs\Documents\My Pictures\図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89" t="16560" r="-9608" b="22605"/>
          <a:stretch/>
        </p:blipFill>
        <p:spPr bwMode="auto">
          <a:xfrm>
            <a:off x="11391257" y="1903703"/>
            <a:ext cx="1461460" cy="47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テキスト ボックス 68"/>
          <p:cNvSpPr txBox="1"/>
          <p:nvPr/>
        </p:nvSpPr>
        <p:spPr>
          <a:xfrm>
            <a:off x="7005667" y="2675889"/>
            <a:ext cx="2168524" cy="9245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○出生数･出生率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・出生数は今後も減少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・人口維持に必要な水準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[2.07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下回る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出生率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9457284" y="3874828"/>
            <a:ext cx="3290974" cy="252572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50400" tIns="100800" rIns="50400" bIns="504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680"/>
              </a:lnSpc>
            </a:pPr>
            <a:r>
              <a:rPr lang="ja-JP" altLang="en-US" sz="15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■基本的な視点</a:t>
            </a:r>
            <a:endParaRPr lang="en-US" altLang="ja-JP" sz="1500" b="1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420"/>
              </a:lnSpc>
            </a:pPr>
            <a:endParaRPr lang="en-US" altLang="ja-JP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lnSpc>
                <a:spcPts val="1400"/>
              </a:lnSpc>
              <a:tabLst>
                <a:tab pos="2635885" algn="l"/>
              </a:tabLst>
            </a:pPr>
            <a:endParaRPr lang="ja-JP" altLang="en-US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 </a:t>
            </a:r>
            <a:endParaRPr lang="ja-JP" altLang="en-US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9425135" y="4195733"/>
            <a:ext cx="3323123" cy="2117035"/>
          </a:xfrm>
          <a:prstGeom prst="rect">
            <a:avLst/>
          </a:prstGeom>
          <a:noFill/>
          <a:ln w="6350">
            <a:noFill/>
            <a:prstDash val="solid"/>
          </a:ln>
        </p:spPr>
        <p:txBody>
          <a:bodyPr wrap="square" lIns="100800" tIns="64008" rIns="100800" bIns="64008" rtlCol="0" anchor="ctr" anchorCtr="0">
            <a:noAutofit/>
          </a:bodyPr>
          <a:lstStyle/>
          <a:p>
            <a:pPr algn="just">
              <a:tabLst>
                <a:tab pos="2635885" algn="l"/>
              </a:tabLst>
            </a:pP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人口減少傾向を抑制し、将来予想される</a:t>
            </a:r>
            <a:endParaRPr lang="en-US" altLang="ja-JP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tabLst>
                <a:tab pos="2635885" algn="l"/>
              </a:tabLst>
            </a:pPr>
            <a:r>
              <a:rPr lang="ja-JP" alt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人口構造を変えていく</a:t>
            </a:r>
          </a:p>
          <a:p>
            <a:pPr algn="just"/>
            <a:endParaRPr lang="en-US" altLang="ja-JP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ja-JP" alt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●すべての人が活躍できる持続可能な社会シス</a:t>
            </a:r>
            <a:endParaRPr lang="en-US" altLang="ja-JP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ja-JP" alt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テムを再構築</a:t>
            </a:r>
          </a:p>
          <a:p>
            <a:pPr algn="just"/>
            <a:endParaRPr lang="en-US" altLang="ja-JP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ja-JP" alt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●都市としての経済機能や魅力を高め、活気</a:t>
            </a:r>
            <a:endParaRPr lang="en-US" altLang="ja-JP" sz="13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ja-JP" altLang="en-US" sz="13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あふれる「大阪」を実現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35072" y="426721"/>
            <a:ext cx="9219419" cy="1865543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28016" tIns="0" rIns="128016" bIns="640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240"/>
              </a:lnSpc>
            </a:pPr>
            <a:r>
              <a:rPr lang="ja-JP" altLang="en-US" sz="15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■はじめに</a:t>
            </a:r>
            <a:endParaRPr lang="ja-JP" altLang="en-US" sz="15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indent="9521190">
              <a:lnSpc>
                <a:spcPts val="2520"/>
              </a:lnSpc>
            </a:pPr>
            <a:r>
              <a:rPr lang="en-US" sz="15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 </a:t>
            </a:r>
            <a:endParaRPr lang="ja-JP" altLang="en-US" sz="15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sz="15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 </a:t>
            </a:r>
            <a:endParaRPr lang="ja-JP" altLang="en-US" sz="15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687010" y="868963"/>
            <a:ext cx="1713790" cy="1285973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0400" tIns="64001" rIns="50400" bIns="640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100" u="sng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今後の基本的視点</a:t>
            </a:r>
            <a:endParaRPr lang="en-US" altLang="ja-JP" sz="11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①「東京一極集中」の是正</a:t>
            </a:r>
            <a:endParaRPr lang="ja-JP" altLang="en-US" sz="11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②若い世代の就労・結婚・　</a:t>
            </a:r>
            <a:endParaRPr lang="en-US" altLang="ja-JP" sz="11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子育ての希望の実現</a:t>
            </a:r>
            <a:endParaRPr lang="ja-JP" altLang="en-US" sz="11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③地域の特性に即した</a:t>
            </a:r>
            <a:endParaRPr lang="en-US" altLang="ja-JP" sz="11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地域課題の解決</a:t>
            </a:r>
            <a:r>
              <a:rPr 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 </a:t>
            </a:r>
            <a:endParaRPr lang="ja-JP" altLang="en-US" sz="11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150504" y="868963"/>
            <a:ext cx="4472794" cy="1296642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0400" tIns="64001" rIns="50400" bIns="640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u="sng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目指すべき将来の方向　</a:t>
            </a:r>
            <a:endParaRPr lang="ja-JP" altLang="en-US" sz="11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「活力ある日本社会」の維持のために</a:t>
            </a:r>
            <a:endParaRPr lang="ja-JP" altLang="en-US" sz="11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◇人口減少に歯止めをかけ、</a:t>
            </a:r>
            <a:r>
              <a:rPr 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2060</a:t>
            </a:r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億人程度の人口を確保</a:t>
            </a:r>
            <a:endParaRPr lang="ja-JP" altLang="en-US" sz="11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◇若い世代の希望が実現すると、出生率は</a:t>
            </a:r>
            <a:r>
              <a:rPr lang="en-US" altLang="ja-JP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1.8</a:t>
            </a:r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程度に向上</a:t>
            </a:r>
            <a:endParaRPr lang="ja-JP" altLang="en-US" sz="11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ja-JP" altLang="en-US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en-US" altLang="ja-JP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en-US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1.6</a:t>
            </a:r>
            <a:r>
              <a:rPr lang="ja-JP" altLang="en-US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程度、</a:t>
            </a:r>
            <a:r>
              <a:rPr lang="en-US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1.8</a:t>
            </a:r>
            <a:r>
              <a:rPr lang="ja-JP" altLang="en-US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程度、</a:t>
            </a:r>
            <a:r>
              <a:rPr lang="en-US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2040</a:t>
            </a:r>
            <a:r>
              <a:rPr lang="ja-JP" altLang="en-US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2.07</a:t>
            </a:r>
            <a:r>
              <a:rPr lang="ja-JP" altLang="en-US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が達成されると想定</a:t>
            </a:r>
            <a:endParaRPr lang="ja-JP" altLang="en-US" sz="10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◇「人口の安定化」と「生産性の向上」が実現するならば、</a:t>
            </a:r>
            <a:r>
              <a:rPr 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2050</a:t>
            </a:r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年代の</a:t>
            </a:r>
            <a:endParaRPr lang="en-US" altLang="ja-JP" sz="11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実質</a:t>
            </a:r>
            <a:r>
              <a:rPr 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GDP</a:t>
            </a:r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成長率は、</a:t>
            </a:r>
            <a:r>
              <a:rPr 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1.5</a:t>
            </a:r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％程度の維持が可能</a:t>
            </a:r>
            <a:endParaRPr lang="ja-JP" altLang="en-US" sz="11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r>
              <a:rPr lang="en-US" sz="11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 </a:t>
            </a:r>
            <a:endParaRPr lang="ja-JP" altLang="en-US" sz="11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3346" y="720090"/>
            <a:ext cx="6403467" cy="152019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864296" y="577850"/>
            <a:ext cx="3250204" cy="24892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ja-JP" altLang="en-US" sz="13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国の長期人口ビジョン</a:t>
            </a:r>
            <a:r>
              <a:rPr lang="ja-JP" altLang="en-US" sz="13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(H26.12.27</a:t>
            </a:r>
            <a:r>
              <a:rPr lang="ja-JP" altLang="en-US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策定</a:t>
            </a:r>
            <a:r>
              <a:rPr lang="en-US" altLang="ja-JP" sz="1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10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6703236" y="720091"/>
            <a:ext cx="2470957" cy="1483306"/>
          </a:xfrm>
          <a:prstGeom prst="roundRect">
            <a:avLst>
              <a:gd name="adj" fmla="val 0"/>
            </a:avLst>
          </a:prstGeom>
          <a:noFill/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</a:pPr>
            <a:r>
              <a:rPr lang="ja-JP" altLang="en-US" sz="13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◆府においても人口の将来展望を</a:t>
            </a:r>
            <a:endParaRPr lang="en-US" altLang="ja-JP" sz="1300" b="1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3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見通し、それを踏まえて取組み　</a:t>
            </a:r>
            <a:endParaRPr lang="en-US" altLang="ja-JP" sz="1300" b="1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3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を進めていくことが必要</a:t>
            </a:r>
            <a:endParaRPr lang="en-US" altLang="ja-JP" sz="1300" b="1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endParaRPr lang="en-US" altLang="ja-JP" sz="1300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3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en-US" altLang="ja-JP" sz="13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3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3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H27</a:t>
            </a:r>
            <a:r>
              <a:rPr lang="ja-JP" altLang="en-US" sz="13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）年から</a:t>
            </a:r>
            <a:r>
              <a:rPr lang="en-US" altLang="ja-JP" sz="13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2040</a:t>
            </a:r>
          </a:p>
          <a:p>
            <a:pPr>
              <a:lnSpc>
                <a:spcPts val="1400"/>
              </a:lnSpc>
            </a:pPr>
            <a:r>
              <a:rPr lang="ja-JP" altLang="en-US" sz="13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（</a:t>
            </a:r>
            <a:r>
              <a:rPr lang="en-US" altLang="ja-JP" sz="13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H52</a:t>
            </a:r>
            <a:r>
              <a:rPr lang="ja-JP" altLang="en-US" sz="13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）年を見通し、ビジョン</a:t>
            </a:r>
            <a:endParaRPr lang="en-US" altLang="ja-JP" sz="1300" b="1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3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を策定</a:t>
            </a:r>
          </a:p>
        </p:txBody>
      </p:sp>
      <p:sp>
        <p:nvSpPr>
          <p:cNvPr id="5" name="二等辺三角形 4"/>
          <p:cNvSpPr/>
          <p:nvPr/>
        </p:nvSpPr>
        <p:spPr>
          <a:xfrm rot="16200000" flipV="1">
            <a:off x="6068427" y="1402960"/>
            <a:ext cx="1038761" cy="17239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06102" y="2675889"/>
            <a:ext cx="1902209" cy="7135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ja-JP"/>
            </a:defPPr>
            <a:lvl1pPr>
              <a:defRPr sz="13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○人口総数の推移</a:t>
            </a:r>
            <a:endParaRPr lang="en-US" altLang="ja-JP" sz="1100" dirty="0"/>
          </a:p>
          <a:p>
            <a:r>
              <a:rPr lang="ja-JP" altLang="en-US" sz="1100" dirty="0"/>
              <a:t>・</a:t>
            </a:r>
            <a:r>
              <a:rPr lang="en-US" altLang="ja-JP" sz="1100" dirty="0"/>
              <a:t>2040</a:t>
            </a:r>
            <a:r>
              <a:rPr lang="ja-JP" altLang="en-US" sz="1100" dirty="0"/>
              <a:t>年には</a:t>
            </a:r>
            <a:r>
              <a:rPr lang="en-US" altLang="ja-JP" sz="1100" dirty="0"/>
              <a:t>750</a:t>
            </a:r>
            <a:r>
              <a:rPr lang="ja-JP" altLang="en-US" sz="1100" dirty="0"/>
              <a:t>万人</a:t>
            </a:r>
            <a:endParaRPr lang="en-US" altLang="ja-JP" sz="1100" dirty="0"/>
          </a:p>
          <a:p>
            <a:r>
              <a:rPr lang="ja-JP" altLang="en-US" sz="1100" dirty="0"/>
              <a:t>・今後</a:t>
            </a:r>
            <a:r>
              <a:rPr lang="en-US" altLang="ja-JP" sz="1100" dirty="0"/>
              <a:t>30</a:t>
            </a:r>
            <a:r>
              <a:rPr lang="ja-JP" altLang="en-US" sz="1100" dirty="0"/>
              <a:t>年間で</a:t>
            </a:r>
            <a:r>
              <a:rPr lang="en-US" altLang="ja-JP" sz="1100" dirty="0"/>
              <a:t>137</a:t>
            </a:r>
            <a:r>
              <a:rPr lang="ja-JP" altLang="en-US" sz="1100" dirty="0"/>
              <a:t>万人減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464282" y="2675889"/>
            <a:ext cx="2323539" cy="7135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○人口構成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2040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には高齢者が全体の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35.9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06103" y="4850702"/>
            <a:ext cx="2249472" cy="6291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ja-JP"/>
            </a:defPPr>
            <a:lvl1pPr>
              <a:defRPr sz="13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○人口の社会増減</a:t>
            </a:r>
            <a:endParaRPr lang="en-US" altLang="ja-JP" sz="1100" dirty="0"/>
          </a:p>
          <a:p>
            <a:r>
              <a:rPr lang="ja-JP" altLang="en-US" sz="1100" dirty="0"/>
              <a:t>・圏域別での転出超過は東京圏のみ</a:t>
            </a:r>
            <a:endParaRPr lang="en-US" altLang="ja-JP" sz="1100" dirty="0"/>
          </a:p>
          <a:p>
            <a:r>
              <a:rPr lang="ja-JP" altLang="en-US" sz="1100" dirty="0"/>
              <a:t>　（特に</a:t>
            </a:r>
            <a:r>
              <a:rPr lang="en-US" altLang="ja-JP" sz="1100" dirty="0"/>
              <a:t>､</a:t>
            </a:r>
            <a:r>
              <a:rPr lang="ja-JP" altLang="en-US" sz="1100" dirty="0"/>
              <a:t>進学･就職時から</a:t>
            </a:r>
            <a:r>
              <a:rPr lang="en-US" altLang="ja-JP" sz="1100" dirty="0"/>
              <a:t>30</a:t>
            </a:r>
            <a:r>
              <a:rPr lang="ja-JP" altLang="en-US" sz="1100" dirty="0"/>
              <a:t>代）</a:t>
            </a: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976864" y="4850700"/>
            <a:ext cx="2299169" cy="5979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ja-JP"/>
            </a:defPPr>
            <a:lvl1pPr>
              <a:defRPr sz="13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○昼間･交流人口</a:t>
            </a:r>
            <a:endParaRPr lang="en-US" altLang="ja-JP" sz="1100" dirty="0"/>
          </a:p>
          <a:p>
            <a:r>
              <a:rPr lang="ja-JP" altLang="en-US" sz="1100" dirty="0"/>
              <a:t>・昼夜間人口比率は緩やかな低下傾向</a:t>
            </a:r>
            <a:endParaRPr lang="en-US" altLang="ja-JP" sz="1100" dirty="0"/>
          </a:p>
          <a:p>
            <a:r>
              <a:rPr lang="ja-JP" altLang="en-US" sz="1100" dirty="0"/>
              <a:t>・外国人訪問者数は引き続き高い伸び</a:t>
            </a:r>
            <a:endParaRPr lang="en-US" altLang="ja-JP" sz="11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9364330" y="1877075"/>
            <a:ext cx="0" cy="588870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82" y="3163865"/>
            <a:ext cx="2222728" cy="163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68" y="3401336"/>
            <a:ext cx="2175481" cy="139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4" name="直線矢印コネクタ 73"/>
          <p:cNvCxnSpPr>
            <a:endCxn id="47" idx="0"/>
          </p:cNvCxnSpPr>
          <p:nvPr/>
        </p:nvCxnSpPr>
        <p:spPr>
          <a:xfrm flipH="1">
            <a:off x="3567346" y="5891800"/>
            <a:ext cx="361755" cy="319449"/>
          </a:xfrm>
          <a:prstGeom prst="straightConnector1">
            <a:avLst/>
          </a:prstGeom>
          <a:ln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4989442" y="2675889"/>
            <a:ext cx="1949900" cy="686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○世帯数･世帯構成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高齢者世帯数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（特に単独）が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増加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する見込み</a:t>
            </a:r>
            <a:endParaRPr lang="en-US" altLang="ja-JP" sz="1100" spc="-14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355574" y="4933950"/>
            <a:ext cx="2633868" cy="5575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ja-JP" altLang="en-US" sz="1100" spc="-8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年齢階層別では、進学･就職時に転入超過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（特に女性）。男女とも学齢期前と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代、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前後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転出超過。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" y="3216424"/>
            <a:ext cx="2258543" cy="156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4090517" y="5473119"/>
            <a:ext cx="881322" cy="133970"/>
          </a:xfrm>
          <a:prstGeom prst="rect">
            <a:avLst/>
          </a:prstGeom>
          <a:noFill/>
        </p:spPr>
        <p:txBody>
          <a:bodyPr wrap="square" lIns="128016" tIns="64008" rIns="128016" bIns="64008" rtlCol="0" anchor="ctr" anchorCtr="0">
            <a:noAutofit/>
          </a:bodyPr>
          <a:lstStyle/>
          <a:p>
            <a:pPr algn="r"/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大阪府：女性</a:t>
            </a: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67" y="5422349"/>
            <a:ext cx="2232874" cy="182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24" y="3216424"/>
            <a:ext cx="2091745" cy="165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56" y="5592688"/>
            <a:ext cx="2548292" cy="158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テキスト ボックス 70"/>
          <p:cNvSpPr txBox="1"/>
          <p:nvPr/>
        </p:nvSpPr>
        <p:spPr>
          <a:xfrm>
            <a:off x="5045910" y="4850701"/>
            <a:ext cx="1893431" cy="6291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○地域別人口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・東部大阪地域、南河内地域で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減少率が高い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6" y="5442891"/>
            <a:ext cx="2245454" cy="176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円/楕円 46"/>
          <p:cNvSpPr/>
          <p:nvPr/>
        </p:nvSpPr>
        <p:spPr>
          <a:xfrm rot="3638374">
            <a:off x="3127789" y="6171375"/>
            <a:ext cx="741784" cy="15756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円/楕円 63"/>
          <p:cNvSpPr/>
          <p:nvPr/>
        </p:nvSpPr>
        <p:spPr>
          <a:xfrm rot="3060000">
            <a:off x="2603210" y="6553034"/>
            <a:ext cx="325394" cy="118008"/>
          </a:xfrm>
          <a:prstGeom prst="ellipse">
            <a:avLst/>
          </a:prstGeom>
          <a:noFill/>
          <a:ln w="6350">
            <a:solidFill>
              <a:srgbClr val="FF000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右中かっこ 66"/>
          <p:cNvSpPr/>
          <p:nvPr/>
        </p:nvSpPr>
        <p:spPr>
          <a:xfrm rot="720000" flipH="1">
            <a:off x="2978198" y="5820855"/>
            <a:ext cx="79957" cy="860331"/>
          </a:xfrm>
          <a:prstGeom prst="rightBrace">
            <a:avLst>
              <a:gd name="adj1" fmla="val 8333"/>
              <a:gd name="adj2" fmla="val 325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8" name="直線矢印コネクタ 67"/>
          <p:cNvCxnSpPr/>
          <p:nvPr/>
        </p:nvCxnSpPr>
        <p:spPr>
          <a:xfrm>
            <a:off x="2825590" y="5745939"/>
            <a:ext cx="215932" cy="373713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>
            <a:stCxn id="76" idx="1"/>
            <a:endCxn id="64" idx="0"/>
          </p:cNvCxnSpPr>
          <p:nvPr/>
        </p:nvCxnSpPr>
        <p:spPr>
          <a:xfrm flipH="1">
            <a:off x="2811762" y="6289394"/>
            <a:ext cx="894302" cy="285512"/>
          </a:xfrm>
          <a:prstGeom prst="straightConnector1">
            <a:avLst/>
          </a:prstGeom>
          <a:ln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/>
          <p:cNvSpPr/>
          <p:nvPr/>
        </p:nvSpPr>
        <p:spPr>
          <a:xfrm>
            <a:off x="3706064" y="6175453"/>
            <a:ext cx="1129914" cy="227881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結婚後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、主に子ども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が学齢期に入るまでの間に家族で転出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2711138" y="5637354"/>
            <a:ext cx="537029" cy="130381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進学・就職</a:t>
            </a:r>
          </a:p>
        </p:txBody>
      </p:sp>
      <p:cxnSp>
        <p:nvCxnSpPr>
          <p:cNvPr id="73" name="直線矢印コネクタ 72"/>
          <p:cNvCxnSpPr>
            <a:stCxn id="76" idx="0"/>
          </p:cNvCxnSpPr>
          <p:nvPr/>
        </p:nvCxnSpPr>
        <p:spPr>
          <a:xfrm flipH="1" flipV="1">
            <a:off x="3489398" y="6119652"/>
            <a:ext cx="781623" cy="55801"/>
          </a:xfrm>
          <a:prstGeom prst="straightConnector1">
            <a:avLst/>
          </a:prstGeom>
          <a:ln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42" y="5448633"/>
            <a:ext cx="1949900" cy="173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11061522" y="48072"/>
            <a:ext cx="1531966" cy="3409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</a:rPr>
              <a:t>資料</a:t>
            </a:r>
            <a:r>
              <a:rPr lang="ja-JP" altLang="en-US" sz="1800" dirty="0" smtClean="0">
                <a:solidFill>
                  <a:schemeClr val="tx1"/>
                </a:solidFill>
              </a:rPr>
              <a:t>１－１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328</Words>
  <Application>Microsoft Office PowerPoint</Application>
  <PresentationFormat>A3 297x420 mm</PresentationFormat>
  <Paragraphs>120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HOSTNAME</dc:creator>
  <cp:lastModifiedBy>HOSTNAME</cp:lastModifiedBy>
  <cp:revision>123</cp:revision>
  <cp:lastPrinted>2016-07-07T01:35:43Z</cp:lastPrinted>
  <dcterms:created xsi:type="dcterms:W3CDTF">2015-08-17T04:59:07Z</dcterms:created>
  <dcterms:modified xsi:type="dcterms:W3CDTF">2016-07-07T01:35:44Z</dcterms:modified>
</cp:coreProperties>
</file>