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4"/>
  </p:sldMasterIdLst>
  <p:sldIdLst>
    <p:sldId id="1801" r:id="rId5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65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08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ziden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37EAF87-0426-4F42-AA4D-9F8BDC1F4569}"/>
              </a:ext>
            </a:extLst>
          </p:cNvPr>
          <p:cNvSpPr/>
          <p:nvPr userDrawn="1"/>
        </p:nvSpPr>
        <p:spPr>
          <a:xfrm>
            <a:off x="-5393" y="1"/>
            <a:ext cx="9911393" cy="620688"/>
          </a:xfrm>
          <a:prstGeom prst="rect">
            <a:avLst/>
          </a:prstGeom>
          <a:solidFill>
            <a:schemeClr val="accent2">
              <a:alpha val="40000"/>
            </a:schemeClr>
          </a:solidFill>
          <a:ln w="9525"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1" name="テキスト プレースホルダー 10">
            <a:extLst>
              <a:ext uri="{FF2B5EF4-FFF2-40B4-BE49-F238E27FC236}">
                <a16:creationId xmlns:a16="http://schemas.microsoft.com/office/drawing/2014/main" id="{BDAAC19C-5907-48FD-8BFF-C821FD2FE06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94472" y="188642"/>
            <a:ext cx="9517057" cy="432046"/>
          </a:xfrm>
        </p:spPr>
        <p:txBody>
          <a:bodyPr/>
          <a:lstStyle>
            <a:lvl1pPr>
              <a:spcAft>
                <a:spcPts val="600"/>
              </a:spcAft>
              <a:defRPr sz="20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  <a:endParaRPr kumimoji="1" lang="en-US" altLang="ja-JP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BBA7BEE0-9CFE-417F-9899-BCA0080D20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554435" y="6597352"/>
            <a:ext cx="157094" cy="153888"/>
          </a:xfrm>
          <a:prstGeom prst="rect">
            <a:avLst/>
          </a:prstGeom>
        </p:spPr>
        <p:txBody>
          <a:bodyPr vert="horz" wrap="none" lIns="0" tIns="0" rIns="0" bIns="0" rtlCol="0" anchor="b" anchorCtr="0">
            <a:spAutoFit/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5690B957-8A5D-4B27-B4CA-1738C7C46B16}"/>
              </a:ext>
            </a:extLst>
          </p:cNvPr>
          <p:cNvCxnSpPr/>
          <p:nvPr userDrawn="1"/>
        </p:nvCxnSpPr>
        <p:spPr>
          <a:xfrm>
            <a:off x="0" y="620688"/>
            <a:ext cx="9906000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8637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ziden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37EAF87-0426-4F42-AA4D-9F8BDC1F4569}"/>
              </a:ext>
            </a:extLst>
          </p:cNvPr>
          <p:cNvSpPr/>
          <p:nvPr userDrawn="1"/>
        </p:nvSpPr>
        <p:spPr>
          <a:xfrm>
            <a:off x="-5393" y="1"/>
            <a:ext cx="9911393" cy="620688"/>
          </a:xfrm>
          <a:prstGeom prst="rect">
            <a:avLst/>
          </a:prstGeom>
          <a:solidFill>
            <a:srgbClr val="0060D7">
              <a:alpha val="40000"/>
            </a:srgbClr>
          </a:solidFill>
          <a:ln w="9525"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1" name="テキスト プレースホルダー 10">
            <a:extLst>
              <a:ext uri="{FF2B5EF4-FFF2-40B4-BE49-F238E27FC236}">
                <a16:creationId xmlns:a16="http://schemas.microsoft.com/office/drawing/2014/main" id="{BDAAC19C-5907-48FD-8BFF-C821FD2FE06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94472" y="188642"/>
            <a:ext cx="9517057" cy="432046"/>
          </a:xfrm>
        </p:spPr>
        <p:txBody>
          <a:bodyPr/>
          <a:lstStyle>
            <a:lvl1pPr>
              <a:spcAft>
                <a:spcPts val="600"/>
              </a:spcAft>
              <a:defRPr sz="20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  <a:endParaRPr kumimoji="1" lang="en-US" altLang="ja-JP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BBA7BEE0-9CFE-417F-9899-BCA0080D20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554435" y="6597352"/>
            <a:ext cx="157094" cy="153888"/>
          </a:xfrm>
          <a:prstGeom prst="rect">
            <a:avLst/>
          </a:prstGeom>
        </p:spPr>
        <p:txBody>
          <a:bodyPr vert="horz" wrap="none" lIns="0" tIns="0" rIns="0" bIns="0" rtlCol="0" anchor="b" anchorCtr="0">
            <a:spAutoFit/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5690B957-8A5D-4B27-B4CA-1738C7C46B16}"/>
              </a:ext>
            </a:extLst>
          </p:cNvPr>
          <p:cNvCxnSpPr/>
          <p:nvPr userDrawn="1"/>
        </p:nvCxnSpPr>
        <p:spPr>
          <a:xfrm>
            <a:off x="0" y="620688"/>
            <a:ext cx="9906000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3084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07000" y="2060576"/>
            <a:ext cx="8892000" cy="410527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33AD6-7E25-3440-A0A8-374B46CA70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76FB90E-F37C-5341-AEB0-5E882FB00C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7000" y="404813"/>
            <a:ext cx="8892000" cy="13684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</a:p>
        </p:txBody>
      </p:sp>
    </p:spTree>
    <p:extLst>
      <p:ext uri="{BB962C8B-B14F-4D97-AF65-F5344CB8AC3E}">
        <p14:creationId xmlns:p14="http://schemas.microsoft.com/office/powerpoint/2010/main" val="2727287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E750E3-3DF6-B94E-959B-C6E962A30C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CC116CF-C359-0344-A999-AE9F54D6B3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</a:p>
        </p:txBody>
      </p:sp>
    </p:spTree>
    <p:extLst>
      <p:ext uri="{BB962C8B-B14F-4D97-AF65-F5344CB8AC3E}">
        <p14:creationId xmlns:p14="http://schemas.microsoft.com/office/powerpoint/2010/main" val="4204234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E9B7AB-8379-3341-BEF5-2E85A7299A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テキスト プレースホルダー 10">
            <a:extLst>
              <a:ext uri="{FF2B5EF4-FFF2-40B4-BE49-F238E27FC236}">
                <a16:creationId xmlns:a16="http://schemas.microsoft.com/office/drawing/2014/main" id="{3B05E39B-8BE4-42A3-9767-1A31E82336B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40532" y="2636912"/>
            <a:ext cx="7956884" cy="432046"/>
          </a:xfrm>
        </p:spPr>
        <p:txBody>
          <a:bodyPr/>
          <a:lstStyle>
            <a:lvl1pPr>
              <a:spcAft>
                <a:spcPts val="600"/>
              </a:spcAft>
              <a:defRPr sz="2400" b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  <a:endParaRPr kumimoji="1" lang="en-US" altLang="ja-JP" dirty="0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C927317A-4728-4709-9304-87479DCCF03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62524" y="3068959"/>
            <a:ext cx="5304589" cy="226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420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E9B7AB-8379-3341-BEF5-2E85A7299A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9660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（基本版） コンテンツ全面_レベル_A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think-cell スライド" r:id="rId4" imgW="563" imgH="564" progId="TCLayout.ActiveDocument.1">
                  <p:embed/>
                </p:oleObj>
              </mc:Choice>
              <mc:Fallback>
                <p:oleObj name="think-cell スライド" r:id="rId4" imgW="563" imgH="564" progId="TCLayout.ActiveDocument.1">
                  <p:embed/>
                  <p:pic>
                    <p:nvPicPr>
                      <p:cNvPr id="2" name="オブジェクト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999" y="1476000"/>
            <a:ext cx="9072000" cy="4824000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spcBef>
                <a:spcPts val="600"/>
              </a:spcBef>
              <a:buFont typeface="Arial" pitchFamily="34" charset="0"/>
              <a:buNone/>
              <a:defRPr sz="1200" baseline="0">
                <a:latin typeface="+mn-lt"/>
                <a:ea typeface="+mn-ea"/>
                <a:cs typeface="+mn-cs"/>
                <a:sym typeface="+mn-lt"/>
              </a:defRPr>
            </a:lvl1pPr>
            <a:lvl2pPr marL="180000" indent="-180000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n"/>
              <a:defRPr sz="1200" baseline="0">
                <a:latin typeface="+mn-lt"/>
                <a:ea typeface="+mn-ea"/>
                <a:cs typeface="+mn-cs"/>
                <a:sym typeface="+mn-lt"/>
              </a:defRPr>
            </a:lvl2pPr>
            <a:lvl3pPr marL="360000" indent="-180000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Ø"/>
              <a:defRPr sz="1200" baseline="0">
                <a:latin typeface="+mn-lt"/>
                <a:ea typeface="+mn-ea"/>
                <a:cs typeface="+mn-cs"/>
                <a:sym typeface="+mn-lt"/>
              </a:defRPr>
            </a:lvl3pPr>
            <a:lvl4pPr marL="504000" indent="-144000">
              <a:lnSpc>
                <a:spcPct val="110000"/>
              </a:lnSpc>
              <a:spcBef>
                <a:spcPts val="600"/>
              </a:spcBef>
              <a:buFont typeface="Arial" pitchFamily="34" charset="0"/>
              <a:buChar char="•"/>
              <a:defRPr sz="1200" baseline="0">
                <a:latin typeface="+mn-lt"/>
                <a:ea typeface="+mn-ea"/>
                <a:cs typeface="+mn-cs"/>
                <a:sym typeface="+mn-lt"/>
              </a:defRPr>
            </a:lvl4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0"/>
          </p:nvPr>
        </p:nvSpPr>
        <p:spPr bwMode="gray">
          <a:xfrm>
            <a:off x="236496" y="6593400"/>
            <a:ext cx="180000" cy="169200"/>
          </a:xfrm>
        </p:spPr>
        <p:txBody>
          <a:bodyPr anchor="ctr"/>
          <a:lstStyle>
            <a:lvl1pPr>
              <a:defRPr sz="105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  <a:sym typeface="+mn-lt"/>
              </a:defRPr>
            </a:lvl1pPr>
          </a:lstStyle>
          <a:p>
            <a:pPr marL="0" marR="0" lvl="0" indent="0" algn="l" defTabSz="4570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3A0986-838B-4D2A-A95C-8CB1738263FE}" type="slidenum">
              <a:rPr kumimoji="0" lang="ja-JP" alt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  <a:sym typeface="+mn-lt"/>
              </a:rPr>
              <a:pPr marL="0" marR="0" lvl="0" indent="0" algn="l" defTabSz="4570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ja-JP" alt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  <a:sym typeface="+mn-lt"/>
            </a:endParaRPr>
          </a:p>
        </p:txBody>
      </p:sp>
      <p:sp>
        <p:nvSpPr>
          <p:cNvPr id="8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6496" y="1008000"/>
            <a:ext cx="4356000" cy="468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600" b="1" baseline="0">
                <a:solidFill>
                  <a:schemeClr val="accent1"/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 hasCustomPrompt="1"/>
          </p:nvPr>
        </p:nvSpPr>
        <p:spPr bwMode="gray"/>
        <p:txBody>
          <a:bodyPr vert="horz"/>
          <a:lstStyle>
            <a:lvl1pPr>
              <a:defRPr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04992424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6662" y="404813"/>
            <a:ext cx="8892000" cy="136842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[Slide title]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000" y="2060576"/>
            <a:ext cx="8892000" cy="41052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54435" y="6597352"/>
            <a:ext cx="157094" cy="153888"/>
          </a:xfrm>
          <a:prstGeom prst="rect">
            <a:avLst/>
          </a:prstGeom>
        </p:spPr>
        <p:txBody>
          <a:bodyPr vert="horz" wrap="none" lIns="0" tIns="0" rIns="0" bIns="0" rtlCol="0" anchor="b" anchorCtr="0">
            <a:spAutoFit/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5875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</p:sldLayoutIdLst>
  <p:hf hdr="0" ftr="0" dt="0"/>
  <p:txStyles>
    <p:titleStyle>
      <a:lvl1pPr algn="l" defTabSz="685800" rtl="0" eaLnBrk="1" latinLnBrk="0" hangingPunct="1">
        <a:lnSpc>
          <a:spcPct val="10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1600" b="1" kern="1200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" indent="-18288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365760" indent="-18288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" indent="-18288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" indent="-18288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914400" indent="-18288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" indent="-18288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280160" indent="-18288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298">
          <p15:clr>
            <a:srgbClr val="A4A3A4"/>
          </p15:clr>
        </p15:guide>
        <p15:guide id="2" pos="295">
          <p15:clr>
            <a:srgbClr val="A4A3A4"/>
          </p15:clr>
        </p15:guide>
        <p15:guide id="3" orient="horz" pos="255">
          <p15:clr>
            <a:srgbClr val="A4A3A4"/>
          </p15:clr>
        </p15:guide>
        <p15:guide id="4" orient="horz" pos="1117">
          <p15:clr>
            <a:srgbClr val="A4A3A4"/>
          </p15:clr>
        </p15:guide>
        <p15:guide id="5" orient="horz" pos="2160">
          <p15:clr>
            <a:srgbClr val="A4A3A4"/>
          </p15:clr>
        </p15:guide>
        <p15:guide id="6" orient="horz" pos="3884">
          <p15:clr>
            <a:srgbClr val="A4A3A4"/>
          </p15:clr>
        </p15:guide>
        <p15:guide id="7" pos="5465">
          <p15:clr>
            <a:srgbClr val="A4A3A4"/>
          </p15:clr>
        </p15:guide>
        <p15:guide id="8" pos="1882">
          <p15:clr>
            <a:srgbClr val="A4A3A4"/>
          </p15:clr>
        </p15:guide>
        <p15:guide id="9" pos="2064">
          <p15:clr>
            <a:srgbClr val="A4A3A4"/>
          </p15:clr>
        </p15:guide>
        <p15:guide id="10" pos="3878">
          <p15:clr>
            <a:srgbClr val="A4A3A4"/>
          </p15:clr>
        </p15:guide>
        <p15:guide id="11" pos="3696">
          <p15:clr>
            <a:srgbClr val="A4A3A4"/>
          </p15:clr>
        </p15:guide>
        <p15:guide id="12" pos="2789">
          <p15:clr>
            <a:srgbClr val="A4A3A4"/>
          </p15:clr>
        </p15:guide>
        <p15:guide id="13" pos="2880">
          <p15:clr>
            <a:srgbClr val="A4A3A4"/>
          </p15:clr>
        </p15:guide>
        <p15:guide id="14" pos="297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1"/>
          <p:cNvSpPr txBox="1">
            <a:spLocks/>
          </p:cNvSpPr>
          <p:nvPr/>
        </p:nvSpPr>
        <p:spPr>
          <a:xfrm>
            <a:off x="7880404" y="6516728"/>
            <a:ext cx="2057400" cy="365125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607F70-A63D-42D2-992F-C80529FBC2AA}" type="slidenum">
              <a:rPr kumimoji="1" lang="ja-JP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740BA51-ED12-9398-0D70-8BBF4316148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94472" y="13715"/>
            <a:ext cx="9517057" cy="432046"/>
          </a:xfrm>
        </p:spPr>
        <p:txBody>
          <a:bodyPr/>
          <a:lstStyle/>
          <a:p>
            <a:r>
              <a:rPr lang="ja-JP" altLang="en-US" dirty="0"/>
              <a:t>事業概要</a:t>
            </a:r>
            <a:r>
              <a:rPr lang="en-US" altLang="ja-JP" dirty="0"/>
              <a:t>【</a:t>
            </a:r>
            <a:r>
              <a:rPr lang="ja-JP" altLang="en-US" dirty="0"/>
              <a:t>「次世代スマートヘルスシティ大阪」の実現（次世代スマートヘルス分野のスタートアップ支援機能の確保）プロジェクト</a:t>
            </a:r>
            <a:r>
              <a:rPr lang="en-US" altLang="ja-JP" dirty="0"/>
              <a:t>】</a:t>
            </a:r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37C17ED4-31B5-BE1E-4D38-25AA300C4F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6626878"/>
              </p:ext>
            </p:extLst>
          </p:nvPr>
        </p:nvGraphicFramePr>
        <p:xfrm>
          <a:off x="78378" y="687451"/>
          <a:ext cx="9753599" cy="59658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7279">
                  <a:extLst>
                    <a:ext uri="{9D8B030D-6E8A-4147-A177-3AD203B41FA5}">
                      <a16:colId xmlns:a16="http://schemas.microsoft.com/office/drawing/2014/main" val="1574572698"/>
                    </a:ext>
                  </a:extLst>
                </a:gridCol>
                <a:gridCol w="3628261">
                  <a:extLst>
                    <a:ext uri="{9D8B030D-6E8A-4147-A177-3AD203B41FA5}">
                      <a16:colId xmlns:a16="http://schemas.microsoft.com/office/drawing/2014/main" val="3623488850"/>
                    </a:ext>
                  </a:extLst>
                </a:gridCol>
                <a:gridCol w="514299">
                  <a:extLst>
                    <a:ext uri="{9D8B030D-6E8A-4147-A177-3AD203B41FA5}">
                      <a16:colId xmlns:a16="http://schemas.microsoft.com/office/drawing/2014/main" val="48331999"/>
                    </a:ext>
                  </a:extLst>
                </a:gridCol>
                <a:gridCol w="686343">
                  <a:extLst>
                    <a:ext uri="{9D8B030D-6E8A-4147-A177-3AD203B41FA5}">
                      <a16:colId xmlns:a16="http://schemas.microsoft.com/office/drawing/2014/main" val="1441618697"/>
                    </a:ext>
                  </a:extLst>
                </a:gridCol>
                <a:gridCol w="644618">
                  <a:extLst>
                    <a:ext uri="{9D8B030D-6E8A-4147-A177-3AD203B41FA5}">
                      <a16:colId xmlns:a16="http://schemas.microsoft.com/office/drawing/2014/main" val="876268225"/>
                    </a:ext>
                  </a:extLst>
                </a:gridCol>
                <a:gridCol w="3182799">
                  <a:extLst>
                    <a:ext uri="{9D8B030D-6E8A-4147-A177-3AD203B41FA5}">
                      <a16:colId xmlns:a16="http://schemas.microsoft.com/office/drawing/2014/main" val="3168901572"/>
                    </a:ext>
                  </a:extLst>
                </a:gridCol>
              </a:tblGrid>
              <a:tr h="2829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申請者</a:t>
                      </a:r>
                      <a:endParaRPr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大阪府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初回採択回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令和６年度第２回募集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42898722"/>
                  </a:ext>
                </a:extLst>
              </a:tr>
              <a:tr h="3889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事業計画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期間</a:t>
                      </a:r>
                      <a:endParaRPr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R6-R7</a:t>
                      </a:r>
                      <a:r>
                        <a:rPr kumimoji="1" lang="ja-JP" altLang="en-US" sz="140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期間中の総事業費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（カッコ内は</a:t>
                      </a:r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R6</a:t>
                      </a: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年度事業費）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160,307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千円（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60,307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01150482"/>
                  </a:ext>
                </a:extLst>
              </a:tr>
              <a:tr h="43357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事業タイプ・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類型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地方創生推進タイプ・横展開型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事業分野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ローカルイノベーション分野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87406978"/>
                  </a:ext>
                </a:extLst>
              </a:tr>
              <a:tr h="7906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目的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（効果）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95250" indent="-95250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110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大阪という地方の創生を図るため、府民の自発的な健康づくりを促進する効果の高い治療・予防アプリ等の「デジタルヘルス分野を専門領域とする支援機関」を確保。治療・予防アプリ等の社会実装支援等を展開。</a:t>
                      </a:r>
                      <a:endParaRPr lang="en-US" altLang="ja-JP" sz="1100" b="0" i="0" u="none" strike="noStrike" kern="1200" baseline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95250" indent="-952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10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これにより、大阪における「デジタルヘルス分野のスタートアップ・エコシステム」を確立させるとともに、治療・予防アプリ等を活用した健康づくり人口を増加させ、府民ＱＯＬの向上を図る「次世代スマートヘルスシティ大阪」を実現。</a:t>
                      </a:r>
                      <a:endParaRPr kumimoji="1" lang="en-US" altLang="ja-JP" sz="1100" b="0" i="0" u="none" strike="noStrike" kern="1200" baseline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  <a:buFontTx/>
                        <a:buNone/>
                      </a:pPr>
                      <a:endParaRPr kumimoji="1" lang="en-US" altLang="ja-JP" sz="1400" i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  <a:buFontTx/>
                        <a:buNone/>
                      </a:pPr>
                      <a:endParaRPr kumimoji="1" lang="en-US" altLang="ja-JP" sz="1400" i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33888693"/>
                  </a:ext>
                </a:extLst>
              </a:tr>
              <a:tr h="242586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具体的使途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経費内訳は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R6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年度事業費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ja-JP" altLang="en-US" sz="110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〇デジタルヘルス分野を専門領域とするスタートアップ支援機関の確保</a:t>
                      </a:r>
                      <a:endParaRPr lang="en-US" altLang="ja-JP" sz="1100" b="0" i="0" u="none" strike="noStrike" kern="1200" baseline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r>
                        <a:rPr lang="ja-JP" altLang="en-US" sz="110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・プロポーザル公募の実施に係る必要経費 </a:t>
                      </a:r>
                      <a:r>
                        <a:rPr lang="en-US" altLang="ja-JP" sz="110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307</a:t>
                      </a:r>
                      <a:r>
                        <a:rPr lang="ja-JP" altLang="en-US" sz="110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千円</a:t>
                      </a:r>
                      <a:endParaRPr lang="en-US" altLang="ja-JP" sz="1100" b="0" i="0" u="none" strike="noStrike" kern="1200" baseline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r>
                        <a:rPr lang="ja-JP" altLang="en-US" sz="110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・ナレッジ蓄積・戦略化、エコシステム等のハブ機能に係る人件費</a:t>
                      </a:r>
                      <a:endParaRPr lang="en-US" altLang="ja-JP" sz="1100" b="0" i="0" u="none" strike="noStrike" kern="1200" baseline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r>
                        <a:rPr lang="ja-JP" altLang="en-US" sz="110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（委託料）</a:t>
                      </a:r>
                      <a:r>
                        <a:rPr lang="en-US" altLang="ja-JP" sz="110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16,817</a:t>
                      </a:r>
                      <a:r>
                        <a:rPr lang="ja-JP" altLang="en-US" sz="110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千円</a:t>
                      </a:r>
                    </a:p>
                    <a:p>
                      <a:r>
                        <a:rPr lang="ja-JP" altLang="en-US" sz="110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〇デジタルヘルス分野のスタートアップの社会実装を中心とした伴走支援</a:t>
                      </a:r>
                      <a:endParaRPr lang="en-US" altLang="ja-JP" sz="1100" b="0" i="0" u="none" strike="noStrike" kern="1200" baseline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r>
                        <a:rPr lang="ja-JP" altLang="en-US" sz="110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・伴走支援を担うコンサルタントチームに係る人件費（委託料）　　</a:t>
                      </a:r>
                      <a:endParaRPr lang="en-US" altLang="ja-JP" sz="1100" b="0" i="0" u="none" strike="noStrike" kern="1200" baseline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r>
                        <a:rPr lang="ja-JP" altLang="en-US" sz="110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　</a:t>
                      </a:r>
                      <a:r>
                        <a:rPr lang="en-US" altLang="ja-JP" sz="110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31,421</a:t>
                      </a:r>
                      <a:r>
                        <a:rPr lang="ja-JP" altLang="en-US" sz="110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千円</a:t>
                      </a:r>
                    </a:p>
                    <a:p>
                      <a:r>
                        <a:rPr lang="ja-JP" altLang="en-US" sz="110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〇治療・予防アプリ等のデジタルヘルスに係るマーケットプレイスの展開</a:t>
                      </a:r>
                      <a:endParaRPr lang="en-US" altLang="ja-JP" sz="1100" b="0" i="0" u="none" strike="noStrike" kern="1200" baseline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r>
                        <a:rPr lang="ja-JP" altLang="en-US" sz="110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・デジタルヘルスマーケットプレイスの構築・運用に係る経費（委託料）　</a:t>
                      </a:r>
                      <a:endParaRPr lang="en-US" altLang="ja-JP" sz="1100" b="0" i="0" u="none" strike="noStrike" kern="1200" baseline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r>
                        <a:rPr lang="ja-JP" altLang="en-US" sz="110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　</a:t>
                      </a:r>
                      <a:r>
                        <a:rPr lang="en-US" altLang="ja-JP" sz="110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5,005</a:t>
                      </a:r>
                      <a:r>
                        <a:rPr lang="ja-JP" altLang="en-US" sz="110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千円</a:t>
                      </a:r>
                    </a:p>
                    <a:p>
                      <a:r>
                        <a:rPr lang="ja-JP" altLang="en-US" sz="110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・上記取組みの効果を極大化するためのＰＲ経費（委託料）</a:t>
                      </a:r>
                      <a:endParaRPr lang="en-US" altLang="ja-JP" sz="1100" b="0" i="0" u="none" strike="noStrike" kern="1200" baseline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r>
                        <a:rPr lang="ja-JP" altLang="en-US" sz="110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　</a:t>
                      </a:r>
                      <a:r>
                        <a:rPr lang="en-US" altLang="ja-JP" sz="110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6,757</a:t>
                      </a:r>
                      <a:r>
                        <a:rPr lang="ja-JP" altLang="en-US" sz="110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千円</a:t>
                      </a:r>
                      <a:endParaRPr kumimoji="1" lang="en-US" altLang="ja-JP" sz="1100" i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  <a:buFontTx/>
                        <a:buNone/>
                      </a:pPr>
                      <a:endParaRPr kumimoji="1" lang="en-US" altLang="ja-JP" sz="1400" i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実施体制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  <a:buFontTx/>
                        <a:buNone/>
                      </a:pPr>
                      <a:endParaRPr kumimoji="1" lang="en-US" altLang="ja-JP" sz="1400" i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27494687"/>
                  </a:ext>
                </a:extLst>
              </a:tr>
              <a:tr h="140827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KPI</a:t>
                      </a:r>
                      <a:endParaRPr kumimoji="1" lang="en-US" altLang="ja-JP" sz="3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85725" indent="-85725" algn="just"/>
                      <a:endParaRPr kumimoji="1" lang="en-US" altLang="ja-JP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85725" indent="-85725" algn="just"/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カッコ内の数値は最終事業年度までの「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KPI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増加分の累計」の目標値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①地域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における新規雇用者数　（＋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177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人）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②大阪府内で事業実施するスマートヘルス分野のスタートアップ数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（＋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81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社）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③治療・予防アプリ等によって健康づくりに取り組む府民の数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（＋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371,220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人）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④「デジタルヘルスマーケットプレイス」の閲覧数（＋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193,712PV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ctr"/>
                      <a:endParaRPr kumimoji="1" lang="en-US" altLang="ja-JP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i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67952532"/>
                  </a:ext>
                </a:extLst>
              </a:tr>
            </a:tbl>
          </a:graphicData>
        </a:graphic>
      </p:graphicFrame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A131B77-FC94-4321-85B4-FDAF4D555615}"/>
              </a:ext>
            </a:extLst>
          </p:cNvPr>
          <p:cNvSpPr/>
          <p:nvPr/>
        </p:nvSpPr>
        <p:spPr>
          <a:xfrm>
            <a:off x="7127731" y="3068367"/>
            <a:ext cx="720000" cy="234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</a:t>
            </a: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B3944F31-0363-425B-B94C-0AB92DC26F7C}"/>
              </a:ext>
            </a:extLst>
          </p:cNvPr>
          <p:cNvCxnSpPr>
            <a:cxnSpLocks/>
            <a:stCxn id="7" idx="3"/>
            <a:endCxn id="16" idx="1"/>
          </p:cNvCxnSpPr>
          <p:nvPr/>
        </p:nvCxnSpPr>
        <p:spPr>
          <a:xfrm>
            <a:off x="7847731" y="3185367"/>
            <a:ext cx="506947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97DB7E16-2F9E-4DB3-8BB5-BE1E19C3E4DA}"/>
              </a:ext>
            </a:extLst>
          </p:cNvPr>
          <p:cNvCxnSpPr>
            <a:cxnSpLocks/>
            <a:stCxn id="7" idx="2"/>
            <a:endCxn id="20" idx="0"/>
          </p:cNvCxnSpPr>
          <p:nvPr/>
        </p:nvCxnSpPr>
        <p:spPr>
          <a:xfrm flipH="1">
            <a:off x="7487477" y="3302367"/>
            <a:ext cx="254" cy="463936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58627E44-22D4-45F6-BAE5-156CDD8C7E07}"/>
              </a:ext>
            </a:extLst>
          </p:cNvPr>
          <p:cNvSpPr/>
          <p:nvPr/>
        </p:nvSpPr>
        <p:spPr>
          <a:xfrm>
            <a:off x="8354678" y="3068367"/>
            <a:ext cx="1224000" cy="234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事業者選定委員会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B4C4D3F8-218D-4381-B8D1-C55CAD545C6A}"/>
              </a:ext>
            </a:extLst>
          </p:cNvPr>
          <p:cNvSpPr txBox="1"/>
          <p:nvPr/>
        </p:nvSpPr>
        <p:spPr>
          <a:xfrm>
            <a:off x="7844120" y="3191816"/>
            <a:ext cx="468000" cy="230832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委嘱</a:t>
            </a:r>
            <a:endParaRPr kumimoji="1"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6F2B5C3A-84FD-491B-A11C-2AE7052630F3}"/>
              </a:ext>
            </a:extLst>
          </p:cNvPr>
          <p:cNvSpPr txBox="1"/>
          <p:nvPr/>
        </p:nvSpPr>
        <p:spPr>
          <a:xfrm>
            <a:off x="6798287" y="3389005"/>
            <a:ext cx="681824" cy="23083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委託契約</a:t>
            </a:r>
            <a:endParaRPr kumimoji="1"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561E7F73-3804-41DC-8890-E13C1C0ACFC4}"/>
              </a:ext>
            </a:extLst>
          </p:cNvPr>
          <p:cNvSpPr/>
          <p:nvPr/>
        </p:nvSpPr>
        <p:spPr>
          <a:xfrm>
            <a:off x="6515477" y="3766303"/>
            <a:ext cx="1944000" cy="29778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共同企業体</a:t>
            </a:r>
            <a:endParaRPr kumimoji="1"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Osaka Smart Health Alliance</a:t>
            </a:r>
            <a:endParaRPr kumimoji="1"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F338E1E1-23AE-4B6B-AA6B-69D5659531AE}"/>
              </a:ext>
            </a:extLst>
          </p:cNvPr>
          <p:cNvSpPr/>
          <p:nvPr/>
        </p:nvSpPr>
        <p:spPr>
          <a:xfrm>
            <a:off x="6873292" y="4528514"/>
            <a:ext cx="1226947" cy="39986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再委託先</a:t>
            </a:r>
            <a:r>
              <a:rPr kumimoji="1"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（調整中）</a:t>
            </a:r>
            <a:endParaRPr kumimoji="1"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D7898F08-4DC7-4509-B461-A769D61FA4F6}"/>
              </a:ext>
            </a:extLst>
          </p:cNvPr>
          <p:cNvCxnSpPr>
            <a:cxnSpLocks/>
            <a:stCxn id="20" idx="2"/>
            <a:endCxn id="21" idx="0"/>
          </p:cNvCxnSpPr>
          <p:nvPr/>
        </p:nvCxnSpPr>
        <p:spPr>
          <a:xfrm flipH="1">
            <a:off x="7486766" y="4064088"/>
            <a:ext cx="711" cy="464426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9BE3A04A-1A1B-4ED8-B71C-E45FF47D466B}"/>
              </a:ext>
            </a:extLst>
          </p:cNvPr>
          <p:cNvSpPr txBox="1"/>
          <p:nvPr/>
        </p:nvSpPr>
        <p:spPr>
          <a:xfrm>
            <a:off x="6716789" y="4151551"/>
            <a:ext cx="769277" cy="23083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一部再委託</a:t>
            </a:r>
            <a:endParaRPr kumimoji="1"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4" name="表 45">
            <a:extLst>
              <a:ext uri="{FF2B5EF4-FFF2-40B4-BE49-F238E27FC236}">
                <a16:creationId xmlns:a16="http://schemas.microsoft.com/office/drawing/2014/main" id="{C056A8E7-08E6-403C-9CED-D767A5F8E1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1184986"/>
              </p:ext>
            </p:extLst>
          </p:nvPr>
        </p:nvGraphicFramePr>
        <p:xfrm>
          <a:off x="6050944" y="5108274"/>
          <a:ext cx="3728972" cy="1447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97279">
                  <a:extLst>
                    <a:ext uri="{9D8B030D-6E8A-4147-A177-3AD203B41FA5}">
                      <a16:colId xmlns:a16="http://schemas.microsoft.com/office/drawing/2014/main" val="2758442477"/>
                    </a:ext>
                  </a:extLst>
                </a:gridCol>
                <a:gridCol w="2631693">
                  <a:extLst>
                    <a:ext uri="{9D8B030D-6E8A-4147-A177-3AD203B41FA5}">
                      <a16:colId xmlns:a16="http://schemas.microsoft.com/office/drawing/2014/main" val="3363882439"/>
                    </a:ext>
                  </a:extLst>
                </a:gridCol>
              </a:tblGrid>
              <a:tr h="243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役割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63738176"/>
                  </a:ext>
                </a:extLst>
              </a:tr>
              <a:tr h="243000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事業者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選定委員会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受託事業者の選定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87261463"/>
                  </a:ext>
                </a:extLst>
              </a:tr>
              <a:tr h="243000"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Osaka Smart Health Alliance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ナレッジ蓄積・戦略化、エコシステム等のハブ機能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コンサルタントチームによる伴走支援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取組みの効果を極大化するためのＰＲ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96476272"/>
                  </a:ext>
                </a:extLst>
              </a:tr>
              <a:tr h="243000">
                <a:tc>
                  <a:txBody>
                    <a:bodyPr/>
                    <a:lstStyle/>
                    <a:p>
                      <a:r>
                        <a:rPr kumimoji="1" lang="zh-TW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再委託先</a:t>
                      </a:r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調整中</a:t>
                      </a:r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デジタルヘルスマーケットプレイスの構築・運用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34477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106268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Pw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1">
      <a:majorFont>
        <a:latin typeface="Georgia"/>
        <a:ea typeface="HGP明朝B"/>
        <a:cs typeface=""/>
      </a:majorFont>
      <a:minorFont>
        <a:latin typeface="Arial"/>
        <a:ea typeface="ＭＳ Ｐゴシック"/>
        <a:cs typeface=""/>
      </a:minorFont>
    </a:fontScheme>
    <a:fmtScheme name="PwC Effects"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12700" cap="sq" cmpd="sng" algn="ctr">
          <a:solidFill>
            <a:schemeClr val="phClr"/>
          </a:solidFill>
          <a:prstDash val="solid"/>
        </a:ln>
        <a:ln w="12700" cap="sq" cmpd="sng" algn="ctr">
          <a:solidFill>
            <a:schemeClr val="phClr"/>
          </a:solidFill>
          <a:prstDash val="solid"/>
        </a:ln>
        <a:ln w="12700" cap="sq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127000" dist="63500" dir="2700000" algn="b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accent1"/>
          </a:solidFill>
        </a:ln>
      </a:spPr>
      <a:bodyPr rtlCol="0" anchor="ctr"/>
      <a:lstStyle>
        <a:defPPr algn="ctr">
          <a:lnSpc>
            <a:spcPct val="100000"/>
          </a:lnSpc>
          <a:defRPr kumimoji="1" sz="1400" dirty="0" smtClean="0">
            <a:solidFill>
              <a:schemeClr val="tx1"/>
            </a:solidFill>
          </a:defRPr>
        </a:defPPr>
      </a:lstStyle>
      <a:style>
        <a:lnRef idx="0">
          <a:schemeClr val="accent1"/>
        </a:lnRef>
        <a:fillRef idx="1">
          <a:schemeClr val="accent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9525" cap="sq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dk1"/>
        </a:effectRef>
        <a:fontRef idx="minor">
          <a:schemeClr val="lt1"/>
        </a:fontRef>
      </a:style>
    </a:lnDef>
    <a:txDef>
      <a:spPr>
        <a:noFill/>
      </a:spPr>
      <a:bodyPr wrap="square" lIns="0" tIns="0" rIns="0" bIns="0" rtlCol="0" anchor="ctr" anchorCtr="0">
        <a:spAutoFit/>
      </a:bodyPr>
      <a:lstStyle>
        <a:defPPr algn="l">
          <a:defRPr kumimoji="1" sz="1400" b="0" smtClean="0">
            <a:solidFill>
              <a:schemeClr val="tx1"/>
            </a:solidFill>
          </a:defRPr>
        </a:defPPr>
      </a:lstStyle>
    </a:txDef>
  </a:objectDefaults>
  <a:extraClrSchemeLst/>
  <a:custClrLst>
    <a:custClr name="Dark Orange 2">
      <a:srgbClr val="571F01"/>
    </a:custClr>
    <a:custClr name="Dark Orange 1">
      <a:srgbClr val="933401"/>
    </a:custClr>
    <a:custClr name="Primary Orange">
      <a:srgbClr val="D04A02"/>
    </a:custClr>
    <a:custClr name="Light Orange 1">
      <a:srgbClr val="FD6412"/>
    </a:custClr>
    <a:custClr name="Light Orange 2">
      <a:srgbClr val="FEB791"/>
    </a:custClr>
    <a:custClr name="Dark Tangerine 2">
      <a:srgbClr val="714300"/>
    </a:custClr>
    <a:custClr name="Dark Tangerine 1">
      <a:srgbClr val="AE6800"/>
    </a:custClr>
    <a:custClr name="Primary Tangerine">
      <a:srgbClr val="EB8C00"/>
    </a:custClr>
    <a:custClr name="Light Tangerine 1">
      <a:srgbClr val="FFA929"/>
    </a:custClr>
    <a:custClr name="Light Tangerine 2">
      <a:srgbClr val="FFDCA9"/>
    </a:custClr>
    <a:custClr name="Dark Yellow 2">
      <a:srgbClr val="855F00"/>
    </a:custClr>
    <a:custClr name="Dark Yellow 1">
      <a:srgbClr val="C28A00"/>
    </a:custClr>
    <a:custClr name="Primary Yellow">
      <a:srgbClr val="FFB600"/>
    </a:custClr>
    <a:custClr name="Light Yellow 1">
      <a:srgbClr val="FFC83D"/>
    </a:custClr>
    <a:custClr name="Light Yellow 2">
      <a:srgbClr val="FFECBD"/>
    </a:custClr>
    <a:custClr name="Dark Rose 2">
      <a:srgbClr val="6E2A35"/>
    </a:custClr>
    <a:custClr name="Dark Rose 1">
      <a:srgbClr val="A43E50"/>
    </a:custClr>
    <a:custClr name="Primary Rose">
      <a:srgbClr val="DB536A"/>
    </a:custClr>
    <a:custClr name="Light Rose 1">
      <a:srgbClr val="E27588"/>
    </a:custClr>
    <a:custClr name="Light Rose 2">
      <a:srgbClr val="F1BAC3"/>
    </a:custClr>
    <a:custClr name="Dark Red 2">
      <a:srgbClr val="741910"/>
    </a:custClr>
    <a:custClr name="Dark Red 1">
      <a:srgbClr val="AA2417"/>
    </a:custClr>
    <a:custClr name="Primary Red">
      <a:srgbClr val="E0301E"/>
    </a:custClr>
    <a:custClr name="Light Red 1">
      <a:srgbClr val="E86153"/>
    </a:custClr>
    <a:custClr name="Light Red 2">
      <a:srgbClr val="F7C8C4"/>
    </a:custClr>
    <a:custClr name="Black">
      <a:srgbClr val="000000"/>
    </a:custClr>
    <a:custClr name="Dark Grey">
      <a:srgbClr val="2D2D2D"/>
    </a:custClr>
    <a:custClr name="Medium Grey">
      <a:srgbClr val="464646"/>
    </a:custClr>
    <a:custClr name="Grey">
      <a:srgbClr val="7D7D7D"/>
    </a:custClr>
    <a:custClr name="Light Grey">
      <a:srgbClr val="DEDEDE"/>
    </a:custClr>
    <a:custClr name="Dark Purple 2">
      <a:srgbClr val="4B06B2"/>
    </a:custClr>
    <a:custClr name="Dark Purple 1">
      <a:srgbClr val="6A1CE2"/>
    </a:custClr>
    <a:custClr name="Secondary Purple">
      <a:srgbClr val="9013FE"/>
    </a:custClr>
    <a:custClr name="Light Purple 1">
      <a:srgbClr val="B15AFE"/>
    </a:custClr>
    <a:custClr name="Light Purple 2">
      <a:srgbClr val="DEB8FF"/>
    </a:custClr>
    <a:custClr name="Dark Blue 2">
      <a:srgbClr val="003DAB"/>
    </a:custClr>
    <a:custClr name="Dark Blue 1">
      <a:srgbClr val="0060D7"/>
    </a:custClr>
    <a:custClr name="Secondary Blue">
      <a:srgbClr val="0089EB"/>
    </a:custClr>
    <a:custClr name="Light Blue 1">
      <a:srgbClr val="4DACF1"/>
    </a:custClr>
    <a:custClr name="Light Blue 2">
      <a:srgbClr val="B3DCF9"/>
    </a:custClr>
    <a:custClr name="Dark Green 2">
      <a:srgbClr val="175C2C"/>
    </a:custClr>
    <a:custClr name="Dark Green 1">
      <a:srgbClr val="2C8646"/>
    </a:custClr>
    <a:custClr name="Secondary Green">
      <a:srgbClr val="4EB523"/>
    </a:custClr>
    <a:custClr name="Light Green 1">
      <a:srgbClr val="86DB4F"/>
    </a:custClr>
    <a:custClr name="Light Green 2">
      <a:srgbClr val="C4FC9F"/>
    </a:custClr>
    <a:custClr name="Status Red">
      <a:srgbClr val="E0301E"/>
    </a:custClr>
    <a:custClr name="Status Yellow">
      <a:srgbClr val="FFB600"/>
    </a:custClr>
    <a:custClr name="Status Green">
      <a:srgbClr val="175C2C"/>
    </a:custClr>
  </a:custClrLst>
  <a:extLst>
    <a:ext uri="{05A4C25C-085E-4340-85A3-A5531E510DB2}">
      <thm15:themeFamily xmlns:thm15="http://schemas.microsoft.com/office/thememl/2012/main" name="Presentation1" id="{CCF45EB7-F9DF-47C5-AB85-48BC232BEAA9}" vid="{DFCB562E-E06E-4428-B9BF-980ED610BD2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A710B91F3F4C8741B4980356BA13F24F" ma:contentTypeVersion="12" ma:contentTypeDescription="新しいドキュメントを作成します。" ma:contentTypeScope="" ma:versionID="c2195b65263e9a4570e246d4c8b577e4">
  <xsd:schema xmlns:xsd="http://www.w3.org/2001/XMLSchema" xmlns:xs="http://www.w3.org/2001/XMLSchema" xmlns:p="http://schemas.microsoft.com/office/2006/metadata/properties" xmlns:ns2="15baf6f3-037f-47c4-8ce6-401f2145fe42" xmlns:ns3="5f1cb31e-0878-4583-824f-77bbdf5ced5f" targetNamespace="http://schemas.microsoft.com/office/2006/metadata/properties" ma:root="true" ma:fieldsID="e603e362c2f4bbda2ca65b8dfdf3e535" ns2:_="" ns3:_="">
    <xsd:import namespace="15baf6f3-037f-47c4-8ce6-401f2145fe42"/>
    <xsd:import namespace="5f1cb31e-0878-4583-824f-77bbdf5ced5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baf6f3-037f-47c4-8ce6-401f2145fe4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4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画像タグ" ma:readOnly="false" ma:fieldId="{5cf76f15-5ced-4ddc-b409-7134ff3c332f}" ma:taxonomyMulti="true" ma:sspId="1e1c6816-2a4f-4461-93c7-8dd281d622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1cb31e-0878-4583-824f-77bbdf5ced5f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ada75fde-06fd-4f09-8d13-58ff50df841a}" ma:internalName="TaxCatchAll" ma:showField="CatchAllData" ma:web="5f1cb31e-0878-4583-824f-77bbdf5ced5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5baf6f3-037f-47c4-8ce6-401f2145fe42">
      <Terms xmlns="http://schemas.microsoft.com/office/infopath/2007/PartnerControls"/>
    </lcf76f155ced4ddcb4097134ff3c332f>
    <TaxCatchAll xmlns="5f1cb31e-0878-4583-824f-77bbdf5ced5f" xsi:nil="true"/>
  </documentManagement>
</p:properties>
</file>

<file path=customXml/itemProps1.xml><?xml version="1.0" encoding="utf-8"?>
<ds:datastoreItem xmlns:ds="http://schemas.openxmlformats.org/officeDocument/2006/customXml" ds:itemID="{C80A50F6-895C-49AC-B73C-EE49518D74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5baf6f3-037f-47c4-8ce6-401f2145fe42"/>
    <ds:schemaRef ds:uri="5f1cb31e-0878-4583-824f-77bbdf5ced5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DCC2495-8A4F-4BA0-A19C-91B77DC5E78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0180633-03E3-40B4-B06F-C40EFB9E2519}">
  <ds:schemaRefs>
    <ds:schemaRef ds:uri="15baf6f3-037f-47c4-8ce6-401f2145fe42"/>
    <ds:schemaRef ds:uri="http://purl.org/dc/elements/1.1/"/>
    <ds:schemaRef ds:uri="http://www.w3.org/XML/1998/namespac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5f1cb31e-0878-4583-824f-77bbdf5ced5f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2144</TotalTime>
  <Words>461</Words>
  <Application>Microsoft Office PowerPoint</Application>
  <PresentationFormat>A4 210 x 297 mm</PresentationFormat>
  <Paragraphs>65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Arial</vt:lpstr>
      <vt:lpstr>Georgia</vt:lpstr>
      <vt:lpstr>Wingdings</vt:lpstr>
      <vt:lpstr>PwC</vt:lpstr>
      <vt:lpstr>think-cell スライド</vt:lpstr>
      <vt:lpstr>PowerPoint プレゼンテーション</vt:lpstr>
    </vt:vector>
  </TitlesOfParts>
  <Company>内閣府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佐々木 琢磨（デジ田会議事務局）</dc:creator>
  <cp:lastModifiedBy>阪口　智彦</cp:lastModifiedBy>
  <cp:revision>89</cp:revision>
  <cp:lastPrinted>2024-06-03T09:08:45Z</cp:lastPrinted>
  <dcterms:created xsi:type="dcterms:W3CDTF">2023-11-01T11:03:49Z</dcterms:created>
  <dcterms:modified xsi:type="dcterms:W3CDTF">2024-10-28T01:59:08Z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0x010100A710B91F3F4C8741B4980356BA13F24F</vt:lpwstr>
  </property>
  <property fmtid="{D5CDD505-2E9C-101B-9397-08002B2CF9AE}" pid="3" name="MediaServiceImageTags">
    <vt:lpwstr/>
  </property>
</Properties>
</file>