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5" r:id="rId1"/>
  </p:sldMasterIdLst>
  <p:sldIdLst>
    <p:sldId id="1794" r:id="rId2"/>
    <p:sldId id="1795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3CC6D3-4607-466C-8C07-56F8558D678D}" v="1" dt="2024-10-29T07:23:06.3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ziden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37EAF87-0426-4F42-AA4D-9F8BDC1F4569}"/>
              </a:ext>
            </a:extLst>
          </p:cNvPr>
          <p:cNvSpPr/>
          <p:nvPr userDrawn="1"/>
        </p:nvSpPr>
        <p:spPr>
          <a:xfrm>
            <a:off x="-5393" y="1"/>
            <a:ext cx="9911393" cy="620688"/>
          </a:xfrm>
          <a:prstGeom prst="rect">
            <a:avLst/>
          </a:prstGeom>
          <a:solidFill>
            <a:schemeClr val="accent2">
              <a:alpha val="40000"/>
            </a:schemeClr>
          </a:solidFill>
          <a:ln w="9525"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BDAAC19C-5907-48FD-8BFF-C821FD2FE06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94472" y="188642"/>
            <a:ext cx="9517057" cy="432046"/>
          </a:xfrm>
        </p:spPr>
        <p:txBody>
          <a:bodyPr/>
          <a:lstStyle>
            <a:lvl1pPr>
              <a:spcAft>
                <a:spcPts val="600"/>
              </a:spcAft>
              <a:defRPr sz="2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BA7BEE0-9CFE-417F-9899-BCA0080D20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54435" y="6597352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5690B957-8A5D-4B27-B4CA-1738C7C46B16}"/>
              </a:ext>
            </a:extLst>
          </p:cNvPr>
          <p:cNvCxnSpPr/>
          <p:nvPr userDrawn="1"/>
        </p:nvCxnSpPr>
        <p:spPr>
          <a:xfrm>
            <a:off x="0" y="620688"/>
            <a:ext cx="9906000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63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ziden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37EAF87-0426-4F42-AA4D-9F8BDC1F4569}"/>
              </a:ext>
            </a:extLst>
          </p:cNvPr>
          <p:cNvSpPr/>
          <p:nvPr userDrawn="1"/>
        </p:nvSpPr>
        <p:spPr>
          <a:xfrm>
            <a:off x="-5393" y="1"/>
            <a:ext cx="9911393" cy="620688"/>
          </a:xfrm>
          <a:prstGeom prst="rect">
            <a:avLst/>
          </a:prstGeom>
          <a:solidFill>
            <a:srgbClr val="0060D7">
              <a:alpha val="40000"/>
            </a:srgbClr>
          </a:solidFill>
          <a:ln w="9525"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BDAAC19C-5907-48FD-8BFF-C821FD2FE06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94472" y="188642"/>
            <a:ext cx="9517057" cy="432046"/>
          </a:xfrm>
        </p:spPr>
        <p:txBody>
          <a:bodyPr/>
          <a:lstStyle>
            <a:lvl1pPr>
              <a:spcAft>
                <a:spcPts val="600"/>
              </a:spcAft>
              <a:defRPr sz="2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BA7BEE0-9CFE-417F-9899-BCA0080D20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54435" y="6597352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5690B957-8A5D-4B27-B4CA-1738C7C46B16}"/>
              </a:ext>
            </a:extLst>
          </p:cNvPr>
          <p:cNvCxnSpPr/>
          <p:nvPr userDrawn="1"/>
        </p:nvCxnSpPr>
        <p:spPr>
          <a:xfrm>
            <a:off x="0" y="620688"/>
            <a:ext cx="9906000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308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07000" y="2060576"/>
            <a:ext cx="8892000" cy="41052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33AD6-7E25-3440-A0A8-374B46CA70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76FB90E-F37C-5341-AEB0-5E882FB00C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7000" y="404813"/>
            <a:ext cx="8892000" cy="13684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</p:spTree>
    <p:extLst>
      <p:ext uri="{BB962C8B-B14F-4D97-AF65-F5344CB8AC3E}">
        <p14:creationId xmlns:p14="http://schemas.microsoft.com/office/powerpoint/2010/main" val="272728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E750E3-3DF6-B94E-959B-C6E962A30C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CC116CF-C359-0344-A999-AE9F54D6B3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</p:spTree>
    <p:extLst>
      <p:ext uri="{BB962C8B-B14F-4D97-AF65-F5344CB8AC3E}">
        <p14:creationId xmlns:p14="http://schemas.microsoft.com/office/powerpoint/2010/main" val="4204234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E9B7AB-8379-3341-BEF5-2E85A7299A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テキスト プレースホルダー 10">
            <a:extLst>
              <a:ext uri="{FF2B5EF4-FFF2-40B4-BE49-F238E27FC236}">
                <a16:creationId xmlns:a16="http://schemas.microsoft.com/office/drawing/2014/main" id="{3B05E39B-8BE4-42A3-9767-1A31E82336B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40532" y="2636912"/>
            <a:ext cx="7956884" cy="432046"/>
          </a:xfrm>
        </p:spPr>
        <p:txBody>
          <a:bodyPr/>
          <a:lstStyle>
            <a:lvl1pPr>
              <a:spcAft>
                <a:spcPts val="600"/>
              </a:spcAft>
              <a:defRPr sz="2400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  <a:endParaRPr kumimoji="1" lang="en-US" altLang="ja-JP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C927317A-4728-4709-9304-87479DCCF0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2524" y="3068959"/>
            <a:ext cx="5304589" cy="22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420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E9B7AB-8379-3341-BEF5-2E85A7299A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9660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（基本版） コンテンツ全面_レベル_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オブジェクト 1"/>
          <p:cNvPicPr>
            <a:picLocks noChangeAspect="1"/>
          </p:cNvPicPr>
          <p:nvPr/>
        </p:nvPicPr>
        <p:blipFill>
          <a:blip cstate="print"/>
          <a:stretch>
            <a:fillRect/>
          </a:stretch>
        </p:blipFill>
        <p:spPr>
          <a:xfrm>
            <a:off x="1588" y="1588"/>
            <a:ext cx="1588" cy="1588"/>
          </a:xfrm>
          <a:prstGeom prst="rect">
            <a:avLst/>
          </a:prstGeom>
        </p:spPr>
      </p:pic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999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buFont typeface="Arial" pitchFamily="34" charset="0"/>
              <a:buNone/>
              <a:defRPr sz="1200" baseline="0">
                <a:latin typeface="+mn-lt"/>
                <a:ea typeface="+mn-ea"/>
                <a:cs typeface="+mn-cs"/>
                <a:sym typeface="+mn-lt"/>
              </a:defRPr>
            </a:lvl1pPr>
            <a:lvl2pPr marL="180000" indent="-18000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n"/>
              <a:defRPr sz="1200" baseline="0">
                <a:latin typeface="+mn-lt"/>
                <a:ea typeface="+mn-ea"/>
                <a:cs typeface="+mn-cs"/>
                <a:sym typeface="+mn-lt"/>
              </a:defRPr>
            </a:lvl2pPr>
            <a:lvl3pPr marL="360000" indent="-18000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  <a:defRPr sz="1200" baseline="0">
                <a:latin typeface="+mn-lt"/>
                <a:ea typeface="+mn-ea"/>
                <a:cs typeface="+mn-cs"/>
                <a:sym typeface="+mn-lt"/>
              </a:defRPr>
            </a:lvl3pPr>
            <a:lvl4pPr marL="504000" indent="-144000"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•"/>
              <a:defRPr sz="1200" baseline="0">
                <a:latin typeface="+mn-lt"/>
                <a:ea typeface="+mn-ea"/>
                <a:cs typeface="+mn-cs"/>
                <a:sym typeface="+mn-lt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>
          <a:xfrm>
            <a:off x="236496" y="6593400"/>
            <a:ext cx="180000" cy="169200"/>
          </a:xfrm>
        </p:spPr>
        <p:txBody>
          <a:bodyPr anchor="ctr"/>
          <a:lstStyle>
            <a:lvl1pPr>
              <a:defRPr sz="105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+mn-lt"/>
              </a:defRPr>
            </a:lvl1pPr>
          </a:lstStyle>
          <a:p>
            <a:pPr marL="0" marR="0" lvl="0" indent="0" algn="l" defTabSz="4570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3A0986-838B-4D2A-A95C-8CB1738263FE}" type="slidenum">
              <a:rPr kumimoji="0" lang="ja-JP" alt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+mn-lt"/>
              </a:rPr>
              <a:pPr marL="0" marR="0" lvl="0" indent="0" algn="l" defTabSz="4570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  <a:sym typeface="+mn-lt"/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6496" y="1008000"/>
            <a:ext cx="4356000" cy="468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600" b="1" baseline="0">
                <a:solidFill>
                  <a:schemeClr val="accent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/>
        <p:txBody>
          <a:bodyPr vert="horz"/>
          <a:lstStyle>
            <a:lvl1pPr>
              <a:defRPr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4992424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6662" y="404813"/>
            <a:ext cx="8892000" cy="13684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000" y="2060576"/>
            <a:ext cx="8892000" cy="41052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54435" y="6597352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5875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</p:sldLayoutIdLst>
  <p:hf hdr="0" ft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16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36576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91440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28016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98">
          <p15:clr>
            <a:srgbClr val="A4A3A4"/>
          </p15:clr>
        </p15:guide>
        <p15:guide id="2" pos="295">
          <p15:clr>
            <a:srgbClr val="A4A3A4"/>
          </p15:clr>
        </p15:guide>
        <p15:guide id="3" orient="horz" pos="255">
          <p15:clr>
            <a:srgbClr val="A4A3A4"/>
          </p15:clr>
        </p15:guide>
        <p15:guide id="4" orient="horz" pos="1117">
          <p15:clr>
            <a:srgbClr val="A4A3A4"/>
          </p15:clr>
        </p15:guide>
        <p15:guide id="5" orient="horz" pos="2160">
          <p15:clr>
            <a:srgbClr val="A4A3A4"/>
          </p15:clr>
        </p15:guide>
        <p15:guide id="6" orient="horz" pos="3884">
          <p15:clr>
            <a:srgbClr val="A4A3A4"/>
          </p15:clr>
        </p15:guide>
        <p15:guide id="7" pos="5465">
          <p15:clr>
            <a:srgbClr val="A4A3A4"/>
          </p15:clr>
        </p15:guide>
        <p15:guide id="8" pos="1882">
          <p15:clr>
            <a:srgbClr val="A4A3A4"/>
          </p15:clr>
        </p15:guide>
        <p15:guide id="9" pos="2064">
          <p15:clr>
            <a:srgbClr val="A4A3A4"/>
          </p15:clr>
        </p15:guide>
        <p15:guide id="10" pos="3878">
          <p15:clr>
            <a:srgbClr val="A4A3A4"/>
          </p15:clr>
        </p15:guide>
        <p15:guide id="11" pos="3696">
          <p15:clr>
            <a:srgbClr val="A4A3A4"/>
          </p15:clr>
        </p15:guide>
        <p15:guide id="12" pos="2789">
          <p15:clr>
            <a:srgbClr val="A4A3A4"/>
          </p15:clr>
        </p15:guide>
        <p15:guide id="13" pos="2880">
          <p15:clr>
            <a:srgbClr val="A4A3A4"/>
          </p15:clr>
        </p15:guide>
        <p15:guide id="14" pos="297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1"/>
          <p:cNvSpPr txBox="1">
            <a:spLocks/>
          </p:cNvSpPr>
          <p:nvPr/>
        </p:nvSpPr>
        <p:spPr>
          <a:xfrm>
            <a:off x="7848600" y="6492875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607F70-A63D-42D2-992F-C80529FBC2AA}" type="slidenum">
              <a:rPr kumimoji="1" lang="ja-JP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740BA51-ED12-9398-0D70-8BBF4316148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94472" y="180861"/>
            <a:ext cx="9517057" cy="432046"/>
          </a:xfrm>
        </p:spPr>
        <p:txBody>
          <a:bodyPr/>
          <a:lstStyle/>
          <a:p>
            <a:r>
              <a:rPr lang="ja-JP" altLang="en-US" sz="1600" dirty="0"/>
              <a:t>事業概要</a:t>
            </a:r>
            <a:r>
              <a:rPr lang="en-US" altLang="ja-JP" sz="1600" dirty="0"/>
              <a:t>【</a:t>
            </a:r>
            <a:r>
              <a:rPr lang="ja-JP" altLang="en-US" sz="1600" dirty="0"/>
              <a:t>大阪ショーケース機能強化及び</a:t>
            </a:r>
            <a:r>
              <a:rPr lang="en-US" altLang="ja-JP" sz="1600" dirty="0"/>
              <a:t>SDGs</a:t>
            </a:r>
            <a:r>
              <a:rPr lang="ja-JP" altLang="en-US" sz="1600" dirty="0"/>
              <a:t>の実現に向けた観光推進・地域活性化事業</a:t>
            </a:r>
            <a:r>
              <a:rPr lang="en-US" altLang="ja-JP" sz="1600" dirty="0"/>
              <a:t>】</a:t>
            </a:r>
            <a:endParaRPr lang="ja-JP" altLang="en-US" sz="1600" dirty="0"/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37C17ED4-31B5-BE1E-4D38-25AA300C4F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352830"/>
              </p:ext>
            </p:extLst>
          </p:nvPr>
        </p:nvGraphicFramePr>
        <p:xfrm>
          <a:off x="194472" y="656253"/>
          <a:ext cx="9540343" cy="61571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1729">
                  <a:extLst>
                    <a:ext uri="{9D8B030D-6E8A-4147-A177-3AD203B41FA5}">
                      <a16:colId xmlns:a16="http://schemas.microsoft.com/office/drawing/2014/main" val="1574572698"/>
                    </a:ext>
                  </a:extLst>
                </a:gridCol>
                <a:gridCol w="3348348">
                  <a:extLst>
                    <a:ext uri="{9D8B030D-6E8A-4147-A177-3AD203B41FA5}">
                      <a16:colId xmlns:a16="http://schemas.microsoft.com/office/drawing/2014/main" val="3623488850"/>
                    </a:ext>
                  </a:extLst>
                </a:gridCol>
                <a:gridCol w="1889760">
                  <a:extLst>
                    <a:ext uri="{9D8B030D-6E8A-4147-A177-3AD203B41FA5}">
                      <a16:colId xmlns:a16="http://schemas.microsoft.com/office/drawing/2014/main" val="48331999"/>
                    </a:ext>
                  </a:extLst>
                </a:gridCol>
                <a:gridCol w="3020506">
                  <a:extLst>
                    <a:ext uri="{9D8B030D-6E8A-4147-A177-3AD203B41FA5}">
                      <a16:colId xmlns:a16="http://schemas.microsoft.com/office/drawing/2014/main" val="3168901572"/>
                    </a:ext>
                  </a:extLst>
                </a:gridCol>
              </a:tblGrid>
              <a:tr h="3498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申請者</a:t>
                      </a:r>
                      <a:endParaRPr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4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大阪府、大阪市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初回採択回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令和３年度第１回募集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2898722"/>
                  </a:ext>
                </a:extLst>
              </a:tr>
              <a:tr h="5132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事業計画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期間</a:t>
                      </a:r>
                      <a:endParaRPr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R3-R7</a:t>
                      </a:r>
                      <a:r>
                        <a:rPr lang="ja-JP" altLang="en-US" sz="14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期間中の総事業費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（カッコ内は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R6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年度事業費）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276,350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千円（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48,450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千円）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1150482"/>
                  </a:ext>
                </a:extLst>
              </a:tr>
              <a:tr h="4596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事業タイプ・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類型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地方創生推進タイプ・横展開型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事業分野（詳細）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観光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分野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7406978"/>
                  </a:ext>
                </a:extLst>
              </a:tr>
              <a:tr h="9199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目的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（効果）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buFontTx/>
                        <a:buNone/>
                      </a:pPr>
                      <a:r>
                        <a:rPr kumimoji="1" lang="ja-JP" altLang="en-US" sz="11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・オーバーツーリズム対策と観光客消費単価の向上</a:t>
                      </a:r>
                      <a:endParaRPr kumimoji="1" lang="en-US" altLang="ja-JP" sz="1100" i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>
                        <a:lnSpc>
                          <a:spcPts val="1700"/>
                        </a:lnSpc>
                        <a:buFontTx/>
                        <a:buNone/>
                      </a:pPr>
                      <a:r>
                        <a:rPr kumimoji="1" lang="ja-JP" altLang="en-US" sz="11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・多様化するニーズに対応した、地域資源を活かした誘客促進</a:t>
                      </a:r>
                      <a:endParaRPr kumimoji="1" lang="en-US" altLang="ja-JP" sz="1100" i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>
                        <a:lnSpc>
                          <a:spcPts val="1700"/>
                        </a:lnSpc>
                        <a:buFontTx/>
                        <a:buNone/>
                      </a:pPr>
                      <a:r>
                        <a:rPr kumimoji="1" lang="ja-JP" altLang="en-US" sz="11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・国際交流や誘客促進を目的とした、教育旅行の活性化</a:t>
                      </a:r>
                      <a:endParaRPr kumimoji="1" lang="en-US" altLang="ja-JP" sz="1100" i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>
                        <a:lnSpc>
                          <a:spcPts val="1700"/>
                        </a:lnSpc>
                        <a:buFontTx/>
                        <a:buNone/>
                      </a:pPr>
                      <a:r>
                        <a:rPr kumimoji="1" lang="ja-JP" altLang="en-US" sz="11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・</a:t>
                      </a:r>
                      <a:r>
                        <a:rPr kumimoji="1" lang="en-US" altLang="ja-JP" sz="11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SDGs</a:t>
                      </a:r>
                      <a:r>
                        <a:rPr kumimoji="1" lang="ja-JP" altLang="en-US" sz="11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への取組みの推進によるブランディング、魅力創造</a:t>
                      </a:r>
                      <a:endParaRPr kumimoji="1" lang="en-US" altLang="ja-JP" sz="1100" i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buFontTx/>
                        <a:buNone/>
                      </a:pPr>
                      <a:endParaRPr kumimoji="1" lang="en-US" altLang="ja-JP" sz="1400" i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buFontTx/>
                        <a:buNone/>
                      </a:pPr>
                      <a:endParaRPr kumimoji="1" lang="en-US" altLang="ja-JP" sz="1400" i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3888693"/>
                  </a:ext>
                </a:extLst>
              </a:tr>
              <a:tr h="305090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具体的使途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経費内訳は</a:t>
                      </a:r>
                      <a:r>
                        <a:rPr kumimoji="1" lang="en-US" altLang="ja-JP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R6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年度</a:t>
                      </a:r>
                      <a:endParaRPr kumimoji="1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事業費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buFontTx/>
                        <a:buNone/>
                      </a:pPr>
                      <a:r>
                        <a:rPr kumimoji="1" lang="ja-JP" altLang="en-US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○大阪・関西万博に向けた地域消費＆ショーケース機能強化</a:t>
                      </a:r>
                      <a:endParaRPr kumimoji="1" lang="en-US" altLang="ja-JP" sz="800" i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　・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WEB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サイト構築・運用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〔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委託費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〕1,000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千円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/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ファム・研修開催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〔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委託費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〕3,000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千円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/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コンテンツ開拓・磨き上げ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〔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委託費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〕2,500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千円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/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コース造成・記事化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〔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委託費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〕8,000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千円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/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デジタルプラットフォーム（アプリ）構築　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〔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委託費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〕15,000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千円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>
                        <a:lnSpc>
                          <a:spcPts val="1700"/>
                        </a:lnSpc>
                        <a:buFontTx/>
                        <a:buNone/>
                      </a:pPr>
                      <a:r>
                        <a:rPr kumimoji="1" lang="ja-JP" altLang="en-US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○誰もが楽しめる多様性をもったまちづくり</a:t>
                      </a:r>
                      <a:endParaRPr kumimoji="1" lang="en-US" altLang="ja-JP" sz="800" i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>
                        <a:lnSpc>
                          <a:spcPts val="1700"/>
                        </a:lnSpc>
                        <a:buFontTx/>
                        <a:buNone/>
                      </a:pPr>
                      <a:r>
                        <a:rPr kumimoji="1" lang="ja-JP" altLang="en-US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　・</a:t>
                      </a:r>
                      <a:r>
                        <a:rPr kumimoji="1" lang="en-US" altLang="ja-JP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LGBTQ</a:t>
                      </a:r>
                      <a:r>
                        <a:rPr kumimoji="1" lang="ja-JP" altLang="en-US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受入機運醸成イベントや地域ミーティング等開催</a:t>
                      </a:r>
                      <a:r>
                        <a:rPr kumimoji="1" lang="en-US" altLang="ja-JP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〔</a:t>
                      </a:r>
                      <a:r>
                        <a:rPr kumimoji="1" lang="ja-JP" altLang="en-US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セミナー開催費・委託費</a:t>
                      </a:r>
                      <a:r>
                        <a:rPr kumimoji="1" lang="en-US" altLang="ja-JP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〕4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,000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千円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/</a:t>
                      </a:r>
                      <a:r>
                        <a:rPr kumimoji="1" lang="en-US" altLang="ja-JP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LGBTQ</a:t>
                      </a:r>
                      <a:r>
                        <a:rPr kumimoji="1" lang="ja-JP" altLang="en-US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受入機運醸成を大阪・関西万博へつなげるセミナー、プロモーション等</a:t>
                      </a:r>
                      <a:r>
                        <a:rPr kumimoji="1" lang="en-US" altLang="ja-JP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〔</a:t>
                      </a:r>
                      <a:r>
                        <a:rPr kumimoji="1" lang="ja-JP" altLang="en-US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セミナー開催費・委託費</a:t>
                      </a:r>
                      <a:r>
                        <a:rPr kumimoji="1" lang="en-US" altLang="ja-JP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〕3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,000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千円</a:t>
                      </a:r>
                      <a:r>
                        <a:rPr kumimoji="1" lang="en-US" altLang="ja-JP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/LGBTQ</a:t>
                      </a:r>
                      <a:r>
                        <a:rPr kumimoji="1" lang="ja-JP" altLang="en-US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ツーリストが使いやすい</a:t>
                      </a:r>
                      <a:r>
                        <a:rPr kumimoji="1" lang="en-US" altLang="ja-JP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WEB</a:t>
                      </a:r>
                      <a:r>
                        <a:rPr kumimoji="1" lang="ja-JP" altLang="en-US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サイト構築や参加しやすい旅行商品の情報発信</a:t>
                      </a:r>
                      <a:r>
                        <a:rPr kumimoji="1" lang="en-US" altLang="ja-JP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〔</a:t>
                      </a:r>
                      <a:r>
                        <a:rPr kumimoji="1" lang="ja-JP" altLang="en-US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委託費</a:t>
                      </a:r>
                      <a:r>
                        <a:rPr kumimoji="1" lang="en-US" altLang="ja-JP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〕1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,000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千円</a:t>
                      </a:r>
                      <a:endParaRPr kumimoji="1" lang="en-US" altLang="ja-JP" sz="800" i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>
                        <a:lnSpc>
                          <a:spcPts val="1700"/>
                        </a:lnSpc>
                        <a:buFontTx/>
                        <a:buNone/>
                      </a:pPr>
                      <a:r>
                        <a:rPr kumimoji="1" lang="ja-JP" altLang="en-US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○観光と教育の連携による事業拡大および自立化</a:t>
                      </a:r>
                      <a:endParaRPr kumimoji="1" lang="en-US" altLang="ja-JP" sz="800" i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　・</a:t>
                      </a:r>
                      <a:r>
                        <a:rPr kumimoji="1" lang="en-US" altLang="ja-JP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Web</a:t>
                      </a:r>
                      <a:r>
                        <a:rPr kumimoji="1" lang="ja-JP" altLang="en-US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交流の促進</a:t>
                      </a:r>
                      <a:r>
                        <a:rPr kumimoji="1" lang="en-US" altLang="ja-JP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〔</a:t>
                      </a:r>
                      <a:r>
                        <a:rPr kumimoji="1" lang="ja-JP" altLang="en-US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委託費</a:t>
                      </a:r>
                      <a:r>
                        <a:rPr kumimoji="1" lang="en-US" altLang="ja-JP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〕5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00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千円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/</a:t>
                      </a:r>
                      <a:r>
                        <a:rPr kumimoji="1" lang="ja-JP" altLang="en-US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大阪</a:t>
                      </a:r>
                      <a:r>
                        <a:rPr kumimoji="1" lang="en-US" altLang="ja-JP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B&amp;S</a:t>
                      </a:r>
                      <a:r>
                        <a:rPr kumimoji="1" lang="ja-JP" altLang="en-US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プログラム等教育旅行プログラムの推進</a:t>
                      </a:r>
                      <a:r>
                        <a:rPr kumimoji="1" lang="en-US" altLang="ja-JP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〔</a:t>
                      </a:r>
                      <a:r>
                        <a:rPr kumimoji="1" lang="ja-JP" altLang="en-US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委託費・セミナー開催費</a:t>
                      </a:r>
                      <a:r>
                        <a:rPr kumimoji="1" lang="en-US" altLang="ja-JP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〕1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,500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千円</a:t>
                      </a:r>
                      <a:r>
                        <a:rPr kumimoji="1" lang="en-US" altLang="ja-JP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/</a:t>
                      </a:r>
                      <a:r>
                        <a:rPr kumimoji="1" lang="ja-JP" altLang="en-US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留学生活性化イベント開催</a:t>
                      </a:r>
                      <a:r>
                        <a:rPr kumimoji="1" lang="en-US" altLang="ja-JP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〔</a:t>
                      </a:r>
                      <a:r>
                        <a:rPr kumimoji="1" lang="ja-JP" altLang="en-US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委託費</a:t>
                      </a:r>
                      <a:r>
                        <a:rPr kumimoji="1" lang="en-US" altLang="ja-JP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〕1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,500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千円</a:t>
                      </a:r>
                      <a:endParaRPr kumimoji="1" lang="en-US" altLang="ja-JP" sz="800" i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>
                        <a:lnSpc>
                          <a:spcPts val="1700"/>
                        </a:lnSpc>
                        <a:buFontTx/>
                        <a:buNone/>
                      </a:pPr>
                      <a:r>
                        <a:rPr kumimoji="1" lang="ja-JP" altLang="en-US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○大阪・関西万博に向けた</a:t>
                      </a:r>
                      <a:r>
                        <a:rPr kumimoji="1" lang="en-US" altLang="ja-JP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SDGs</a:t>
                      </a:r>
                      <a:r>
                        <a:rPr kumimoji="1" lang="ja-JP" altLang="en-US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対策</a:t>
                      </a:r>
                      <a:endParaRPr kumimoji="1" lang="en-US" altLang="ja-JP" sz="800" i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　●</a:t>
                      </a:r>
                      <a:r>
                        <a:rPr kumimoji="1" lang="en-US" altLang="ja-JP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MICE SDGs</a:t>
                      </a:r>
                      <a:r>
                        <a:rPr kumimoji="1" lang="ja-JP" altLang="en-US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認証制度の構築　</a:t>
                      </a:r>
                      <a:endParaRPr kumimoji="1" lang="en-US" altLang="ja-JP" sz="800" i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　　・制度設計アドバイザー委嘱</a:t>
                      </a:r>
                      <a:r>
                        <a:rPr kumimoji="1" lang="en-US" altLang="ja-JP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〔</a:t>
                      </a:r>
                      <a:r>
                        <a:rPr kumimoji="1" lang="ja-JP" altLang="en-US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委託費</a:t>
                      </a:r>
                      <a:r>
                        <a:rPr kumimoji="1" lang="en-US" altLang="ja-JP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〕1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,000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千円</a:t>
                      </a:r>
                      <a:r>
                        <a:rPr kumimoji="1" lang="en-US" altLang="ja-JP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/</a:t>
                      </a:r>
                      <a:r>
                        <a:rPr kumimoji="1" lang="ja-JP" altLang="en-US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第三者機関による大阪観光局のイベント認証取得</a:t>
                      </a:r>
                      <a:r>
                        <a:rPr kumimoji="1" lang="en-US" altLang="ja-JP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〔</a:t>
                      </a:r>
                      <a:r>
                        <a:rPr kumimoji="1" lang="ja-JP" altLang="en-US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諸会費・委託費</a:t>
                      </a:r>
                      <a:r>
                        <a:rPr kumimoji="1" lang="en-US" altLang="ja-JP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〕5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00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千円</a:t>
                      </a:r>
                      <a:r>
                        <a:rPr kumimoji="1" lang="en-US" altLang="ja-JP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/</a:t>
                      </a:r>
                      <a:r>
                        <a:rPr kumimoji="1" lang="ja-JP" altLang="en-US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事業者参画推進活動（情報発信・セミナー開催）</a:t>
                      </a:r>
                      <a:r>
                        <a:rPr kumimoji="1" lang="en-US" altLang="ja-JP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〔</a:t>
                      </a:r>
                      <a:r>
                        <a:rPr kumimoji="1" lang="ja-JP" altLang="en-US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委託費・セミナー開催費</a:t>
                      </a:r>
                      <a:r>
                        <a:rPr kumimoji="1" lang="en-US" altLang="ja-JP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〕1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,000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千円</a:t>
                      </a:r>
                      <a:r>
                        <a:rPr kumimoji="1" lang="en-US" altLang="ja-JP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/SDGs</a:t>
                      </a:r>
                      <a:r>
                        <a:rPr kumimoji="1" lang="ja-JP" altLang="en-US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貢献メニュー助成費用</a:t>
                      </a:r>
                      <a:r>
                        <a:rPr kumimoji="1" lang="en-US" altLang="ja-JP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〔</a:t>
                      </a:r>
                      <a:r>
                        <a:rPr kumimoji="1" lang="ja-JP" altLang="en-US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助成金</a:t>
                      </a:r>
                      <a:r>
                        <a:rPr kumimoji="1" lang="en-US" altLang="ja-JP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〕4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,000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千円</a:t>
                      </a:r>
                      <a:endParaRPr kumimoji="1" lang="en-US" altLang="ja-JP" sz="800" i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>
                        <a:lnSpc>
                          <a:spcPts val="1700"/>
                        </a:lnSpc>
                        <a:buFontTx/>
                        <a:buNone/>
                      </a:pPr>
                      <a:r>
                        <a:rPr kumimoji="1" lang="ja-JP" altLang="en-US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　●食による交流促進事業の構築　</a:t>
                      </a:r>
                      <a:endParaRPr kumimoji="1" lang="en-US" altLang="ja-JP" sz="800" i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>
                        <a:lnSpc>
                          <a:spcPts val="1700"/>
                        </a:lnSpc>
                        <a:buFontTx/>
                        <a:buNone/>
                      </a:pPr>
                      <a:r>
                        <a:rPr kumimoji="1" lang="ja-JP" altLang="en-US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　　・関連セミナー開催</a:t>
                      </a:r>
                      <a:r>
                        <a:rPr kumimoji="1" lang="en-US" altLang="ja-JP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〔</a:t>
                      </a:r>
                      <a:r>
                        <a:rPr kumimoji="1" lang="ja-JP" altLang="en-US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委託費</a:t>
                      </a:r>
                      <a:r>
                        <a:rPr kumimoji="1" lang="en-US" altLang="ja-JP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〕45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0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千円</a:t>
                      </a:r>
                      <a:r>
                        <a:rPr kumimoji="1" lang="en-US" altLang="ja-JP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/</a:t>
                      </a:r>
                      <a:r>
                        <a:rPr kumimoji="1" lang="ja-JP" altLang="en-US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グローバル情報発信　</a:t>
                      </a:r>
                      <a:r>
                        <a:rPr kumimoji="1" lang="en-US" altLang="ja-JP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〔</a:t>
                      </a:r>
                      <a:r>
                        <a:rPr kumimoji="1" lang="ja-JP" altLang="en-US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委託費</a:t>
                      </a:r>
                      <a:r>
                        <a:rPr kumimoji="1" lang="en-US" altLang="ja-JP" sz="8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〕5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00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千円</a:t>
                      </a:r>
                      <a:endParaRPr kumimoji="1" lang="en-US" altLang="ja-JP" sz="800" i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buFontTx/>
                        <a:buNone/>
                      </a:pPr>
                      <a:endParaRPr kumimoji="1" lang="en-US" altLang="ja-JP" sz="1400" i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buFontTx/>
                        <a:buNone/>
                      </a:pPr>
                      <a:endParaRPr kumimoji="1" lang="en-US" altLang="ja-JP" sz="1400" i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7494687"/>
                  </a:ext>
                </a:extLst>
              </a:tr>
              <a:tr h="75548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KPI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①大阪・関西万博に向けたショーケース機能強化事業における消費額（＋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2,413,300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万円）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②大阪・関西万博に向けたショーケース機能強化事業における新規ビジネス件数（＋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77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件）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③大阪・関西万博に向けた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SDGs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対策における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MICE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参画事業社数（＋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190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社）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④大阪・関西万博に向けた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SDGs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対策における食の交流事業件数（＋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550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件）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7952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3494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1"/>
          <p:cNvSpPr txBox="1">
            <a:spLocks/>
          </p:cNvSpPr>
          <p:nvPr/>
        </p:nvSpPr>
        <p:spPr>
          <a:xfrm>
            <a:off x="7848600" y="6492875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607F70-A63D-42D2-992F-C80529FBC2AA}" type="slidenum">
              <a:rPr kumimoji="1" lang="ja-JP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740BA51-ED12-9398-0D70-8BBF4316148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94472" y="180861"/>
            <a:ext cx="9517057" cy="432046"/>
          </a:xfrm>
        </p:spPr>
        <p:txBody>
          <a:bodyPr/>
          <a:lstStyle/>
          <a:p>
            <a:r>
              <a:rPr lang="ja-JP" altLang="en-US" sz="1600" dirty="0"/>
              <a:t>事業概要</a:t>
            </a:r>
            <a:r>
              <a:rPr lang="en-US" altLang="ja-JP" sz="1600" dirty="0"/>
              <a:t>【</a:t>
            </a:r>
            <a:r>
              <a:rPr lang="ja-JP" altLang="en-US" sz="1600" dirty="0"/>
              <a:t>大阪ショーケース機能強化及び</a:t>
            </a:r>
            <a:r>
              <a:rPr lang="en-US" altLang="ja-JP" sz="1600" dirty="0"/>
              <a:t>SDGs</a:t>
            </a:r>
            <a:r>
              <a:rPr lang="ja-JP" altLang="en-US" sz="1600" dirty="0"/>
              <a:t>の実現に向けた観光推進・地域活性化事業</a:t>
            </a:r>
            <a:r>
              <a:rPr lang="en-US" altLang="ja-JP" sz="1600" dirty="0"/>
              <a:t>】</a:t>
            </a:r>
            <a:endParaRPr lang="ja-JP" altLang="en-US" sz="1600" dirty="0"/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37C17ED4-31B5-BE1E-4D38-25AA300C4F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781999"/>
              </p:ext>
            </p:extLst>
          </p:nvPr>
        </p:nvGraphicFramePr>
        <p:xfrm>
          <a:off x="217758" y="682113"/>
          <a:ext cx="9540343" cy="60550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1729">
                  <a:extLst>
                    <a:ext uri="{9D8B030D-6E8A-4147-A177-3AD203B41FA5}">
                      <a16:colId xmlns:a16="http://schemas.microsoft.com/office/drawing/2014/main" val="1574572698"/>
                    </a:ext>
                  </a:extLst>
                </a:gridCol>
                <a:gridCol w="8258614">
                  <a:extLst>
                    <a:ext uri="{9D8B030D-6E8A-4147-A177-3AD203B41FA5}">
                      <a16:colId xmlns:a16="http://schemas.microsoft.com/office/drawing/2014/main" val="3623488850"/>
                    </a:ext>
                  </a:extLst>
                </a:gridCol>
              </a:tblGrid>
              <a:tr h="60550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実施体制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60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2898722"/>
                  </a:ext>
                </a:extLst>
              </a:tr>
            </a:tbl>
          </a:graphicData>
        </a:graphic>
      </p:graphicFrame>
      <p:pic>
        <p:nvPicPr>
          <p:cNvPr id="12" name="図 11">
            <a:extLst>
              <a:ext uri="{FF2B5EF4-FFF2-40B4-BE49-F238E27FC236}">
                <a16:creationId xmlns:a16="http://schemas.microsoft.com/office/drawing/2014/main" id="{E1083A38-5D75-C0D5-569E-BF3DD73DA0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3623" y="4065556"/>
            <a:ext cx="2728236" cy="260280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3AF7855E-5F1E-FC91-9210-0F70F3B082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2925" y="4066694"/>
            <a:ext cx="2602800" cy="2602800"/>
          </a:xfrm>
          <a:prstGeom prst="rect">
            <a:avLst/>
          </a:prstGeom>
        </p:spPr>
      </p:pic>
      <p:pic>
        <p:nvPicPr>
          <p:cNvPr id="67" name="図 66">
            <a:extLst>
              <a:ext uri="{FF2B5EF4-FFF2-40B4-BE49-F238E27FC236}">
                <a16:creationId xmlns:a16="http://schemas.microsoft.com/office/drawing/2014/main" id="{796550FD-17BC-1FFB-EDEF-F3D96DC15F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5525" y="981683"/>
            <a:ext cx="2602800" cy="2602800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304613AB-A6B0-9C28-6ED0-0DF32B642C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79045" y="981683"/>
            <a:ext cx="2602859" cy="2602859"/>
          </a:xfrm>
          <a:prstGeom prst="rect">
            <a:avLst/>
          </a:prstGeom>
        </p:spPr>
      </p:pic>
      <p:sp>
        <p:nvSpPr>
          <p:cNvPr id="84" name="スライド番号プレースホルダー 1">
            <a:extLst>
              <a:ext uri="{FF2B5EF4-FFF2-40B4-BE49-F238E27FC236}">
                <a16:creationId xmlns:a16="http://schemas.microsoft.com/office/drawing/2014/main" id="{72D8BA84-1AB8-E588-8FF2-B5408A3D29E0}"/>
              </a:ext>
            </a:extLst>
          </p:cNvPr>
          <p:cNvSpPr txBox="1">
            <a:spLocks/>
          </p:cNvSpPr>
          <p:nvPr/>
        </p:nvSpPr>
        <p:spPr>
          <a:xfrm>
            <a:off x="1562100" y="682113"/>
            <a:ext cx="2666225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00"/>
              </a:lnSpc>
              <a:buFontTx/>
              <a:buNone/>
            </a:pPr>
            <a:r>
              <a:rPr lang="ja-JP" altLang="en-US" sz="800" dirty="0">
                <a:latin typeface="Meiryo UI"/>
                <a:ea typeface="Meiryo UI"/>
              </a:rPr>
              <a:t>〇</a:t>
            </a:r>
            <a:r>
              <a:rPr kumimoji="1" lang="ja-JP" altLang="en-US" sz="800" i="0" dirty="0">
                <a:latin typeface="Meiryo UI"/>
                <a:ea typeface="Meiryo UI"/>
              </a:rPr>
              <a:t>大阪・関西万博に向けた地域消費＆ショーケース機能強化</a:t>
            </a:r>
            <a:endParaRPr kumimoji="1" lang="en-US" altLang="ja-JP" sz="800" i="0" dirty="0">
              <a:latin typeface="Meiryo UI"/>
              <a:ea typeface="Meiryo UI"/>
            </a:endParaRPr>
          </a:p>
        </p:txBody>
      </p:sp>
      <p:sp>
        <p:nvSpPr>
          <p:cNvPr id="85" name="スライド番号プレースホルダー 1">
            <a:extLst>
              <a:ext uri="{FF2B5EF4-FFF2-40B4-BE49-F238E27FC236}">
                <a16:creationId xmlns:a16="http://schemas.microsoft.com/office/drawing/2014/main" id="{6400DB83-5058-CABF-1289-24526C7ABCA8}"/>
              </a:ext>
            </a:extLst>
          </p:cNvPr>
          <p:cNvSpPr txBox="1">
            <a:spLocks/>
          </p:cNvSpPr>
          <p:nvPr/>
        </p:nvSpPr>
        <p:spPr>
          <a:xfrm>
            <a:off x="4316508" y="682113"/>
            <a:ext cx="2602859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00"/>
              </a:lnSpc>
              <a:buFontTx/>
              <a:buNone/>
            </a:pPr>
            <a:r>
              <a:rPr kumimoji="1" lang="ja-JP" altLang="en-US" sz="800" i="0" dirty="0">
                <a:latin typeface="Meiryo UI"/>
                <a:ea typeface="Meiryo UI"/>
              </a:rPr>
              <a:t>○誰もが楽しめる多様性をもったまちづくり</a:t>
            </a:r>
            <a:endParaRPr kumimoji="1" lang="en-US" altLang="ja-JP" sz="800" b="1" i="0" dirty="0">
              <a:latin typeface="Meiryo UI"/>
              <a:ea typeface="Meiryo UI"/>
            </a:endParaRPr>
          </a:p>
        </p:txBody>
      </p:sp>
      <p:sp>
        <p:nvSpPr>
          <p:cNvPr id="86" name="スライド番号プレースホルダー 1">
            <a:extLst>
              <a:ext uri="{FF2B5EF4-FFF2-40B4-BE49-F238E27FC236}">
                <a16:creationId xmlns:a16="http://schemas.microsoft.com/office/drawing/2014/main" id="{30E6C3FC-EE22-35D2-881D-490FD8773DB3}"/>
              </a:ext>
            </a:extLst>
          </p:cNvPr>
          <p:cNvSpPr txBox="1">
            <a:spLocks/>
          </p:cNvSpPr>
          <p:nvPr/>
        </p:nvSpPr>
        <p:spPr>
          <a:xfrm>
            <a:off x="6979045" y="682113"/>
            <a:ext cx="2602859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00"/>
              </a:lnSpc>
              <a:buFontTx/>
              <a:buNone/>
            </a:pPr>
            <a:r>
              <a:rPr kumimoji="1" lang="ja-JP" altLang="en-US" sz="800" i="0" dirty="0">
                <a:latin typeface="Meiryo UI"/>
                <a:ea typeface="Meiryo UI"/>
              </a:rPr>
              <a:t>○観光と教育の連携による事業拡大および自立化</a:t>
            </a:r>
            <a:endParaRPr kumimoji="1" lang="en-US" altLang="ja-JP" sz="800" i="0" dirty="0">
              <a:latin typeface="Meiryo UI"/>
              <a:ea typeface="Meiryo UI"/>
            </a:endParaRPr>
          </a:p>
        </p:txBody>
      </p:sp>
      <p:sp>
        <p:nvSpPr>
          <p:cNvPr id="87" name="スライド番号プレースホルダー 1">
            <a:extLst>
              <a:ext uri="{FF2B5EF4-FFF2-40B4-BE49-F238E27FC236}">
                <a16:creationId xmlns:a16="http://schemas.microsoft.com/office/drawing/2014/main" id="{B4169F78-BF8D-76BF-9539-89AB4F6F92F0}"/>
              </a:ext>
            </a:extLst>
          </p:cNvPr>
          <p:cNvSpPr txBox="1">
            <a:spLocks/>
          </p:cNvSpPr>
          <p:nvPr/>
        </p:nvSpPr>
        <p:spPr>
          <a:xfrm>
            <a:off x="1454483" y="3629945"/>
            <a:ext cx="2773842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00"/>
              </a:lnSpc>
              <a:buFontTx/>
              <a:buNone/>
            </a:pPr>
            <a:r>
              <a:rPr kumimoji="1" lang="ja-JP" altLang="en-US" sz="800" i="0" dirty="0">
                <a:latin typeface="Meiryo UI"/>
                <a:ea typeface="Meiryo UI"/>
              </a:rPr>
              <a:t>○大阪・関西万博に向けた</a:t>
            </a:r>
            <a:r>
              <a:rPr kumimoji="1" lang="en-US" altLang="ja-JP" sz="800" i="0" dirty="0">
                <a:latin typeface="Meiryo UI"/>
                <a:ea typeface="Meiryo UI"/>
              </a:rPr>
              <a:t>SDGs</a:t>
            </a:r>
            <a:r>
              <a:rPr kumimoji="1" lang="ja-JP" altLang="en-US" sz="800" i="0" dirty="0">
                <a:latin typeface="Meiryo UI"/>
                <a:ea typeface="Meiryo UI"/>
              </a:rPr>
              <a:t>対策</a:t>
            </a:r>
            <a:endParaRPr kumimoji="1" lang="en-US" altLang="ja-JP" sz="800" i="0" dirty="0">
              <a:latin typeface="Meiryo UI"/>
              <a:ea typeface="Meiryo UI"/>
            </a:endParaRPr>
          </a:p>
        </p:txBody>
      </p:sp>
      <p:sp>
        <p:nvSpPr>
          <p:cNvPr id="88" name="スライド番号プレースホルダー 1">
            <a:extLst>
              <a:ext uri="{FF2B5EF4-FFF2-40B4-BE49-F238E27FC236}">
                <a16:creationId xmlns:a16="http://schemas.microsoft.com/office/drawing/2014/main" id="{A27F75C1-BE1E-33B8-25D9-B807547C1DAB}"/>
              </a:ext>
            </a:extLst>
          </p:cNvPr>
          <p:cNvSpPr txBox="1">
            <a:spLocks/>
          </p:cNvSpPr>
          <p:nvPr/>
        </p:nvSpPr>
        <p:spPr>
          <a:xfrm>
            <a:off x="2422303" y="3795335"/>
            <a:ext cx="2707644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00"/>
              </a:lnSpc>
              <a:buFontTx/>
              <a:buNone/>
            </a:pPr>
            <a:r>
              <a:rPr kumimoji="1" lang="ja-JP" altLang="en-US" sz="800" i="0" dirty="0">
                <a:latin typeface="Meiryo UI"/>
                <a:ea typeface="Meiryo UI"/>
              </a:rPr>
              <a:t>●</a:t>
            </a:r>
            <a:r>
              <a:rPr kumimoji="1" lang="en-US" altLang="ja-JP" sz="800" i="0" dirty="0">
                <a:latin typeface="Meiryo UI"/>
                <a:ea typeface="Meiryo UI"/>
              </a:rPr>
              <a:t>MICE SDGs</a:t>
            </a:r>
            <a:r>
              <a:rPr kumimoji="1" lang="ja-JP" altLang="en-US" sz="800" i="0" dirty="0">
                <a:latin typeface="Meiryo UI"/>
                <a:ea typeface="Meiryo UI"/>
              </a:rPr>
              <a:t>認証制度の構築　</a:t>
            </a:r>
            <a:endParaRPr kumimoji="1" lang="en-US" altLang="ja-JP" sz="800" i="0" dirty="0">
              <a:latin typeface="Meiryo UI"/>
              <a:ea typeface="Meiryo UI"/>
            </a:endParaRPr>
          </a:p>
        </p:txBody>
      </p:sp>
      <p:sp>
        <p:nvSpPr>
          <p:cNvPr id="89" name="スライド番号プレースホルダー 1">
            <a:extLst>
              <a:ext uri="{FF2B5EF4-FFF2-40B4-BE49-F238E27FC236}">
                <a16:creationId xmlns:a16="http://schemas.microsoft.com/office/drawing/2014/main" id="{37956A2A-5E6A-AFC5-4313-4D2D6DFF4839}"/>
              </a:ext>
            </a:extLst>
          </p:cNvPr>
          <p:cNvSpPr txBox="1">
            <a:spLocks/>
          </p:cNvSpPr>
          <p:nvPr/>
        </p:nvSpPr>
        <p:spPr>
          <a:xfrm>
            <a:off x="5292325" y="3795335"/>
            <a:ext cx="264592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00"/>
              </a:lnSpc>
              <a:buFontTx/>
              <a:buNone/>
            </a:pPr>
            <a:r>
              <a:rPr kumimoji="1" lang="ja-JP" altLang="en-US" sz="800" i="0" dirty="0">
                <a:latin typeface="Meiryo UI"/>
                <a:ea typeface="Meiryo UI"/>
              </a:rPr>
              <a:t>●食による交流促進事業の構築　</a:t>
            </a:r>
            <a:endParaRPr kumimoji="1" lang="en-US" altLang="ja-JP" sz="800" i="0" dirty="0">
              <a:latin typeface="Meiryo UI"/>
              <a:ea typeface="Meiryo UI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A8FA080C-E369-3F1A-24EB-2F49F10C0F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16567" y="981683"/>
            <a:ext cx="2602800" cy="260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22314"/>
      </p:ext>
    </p:extLst>
  </p:cSld>
  <p:clrMapOvr>
    <a:masterClrMapping/>
  </p:clrMapOvr>
</p:sld>
</file>

<file path=ppt/theme/theme1.xml><?xml version="1.0" encoding="utf-8"?>
<a:theme xmlns:a="http://schemas.openxmlformats.org/drawingml/2006/main" name="Pw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1">
      <a:majorFont>
        <a:latin typeface="Georgia"/>
        <a:ea typeface="HGP明朝B"/>
        <a:cs typeface=""/>
      </a:majorFont>
      <a:minorFont>
        <a:latin typeface="Arial"/>
        <a:ea typeface="ＭＳ Ｐゴシック"/>
        <a:cs typeface=""/>
      </a:minorFont>
    </a:fontScheme>
    <a:fmtScheme name="PwC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accent1"/>
          </a:solidFill>
        </a:ln>
      </a:spPr>
      <a:bodyPr rtlCol="0" anchor="ctr"/>
      <a:lstStyle>
        <a:defPPr algn="ctr">
          <a:lnSpc>
            <a:spcPct val="100000"/>
          </a:lnSpc>
          <a:defRPr kumimoji="1" sz="1400" dirty="0" smtClean="0">
            <a:solidFill>
              <a:schemeClr val="tx1"/>
            </a:solidFill>
          </a:defRPr>
        </a:defPPr>
      </a:lstStyle>
      <a:style>
        <a:lnRef idx="0">
          <a:schemeClr val="accent1"/>
        </a:lnRef>
        <a:fillRef idx="1">
          <a:schemeClr val="accent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9525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dk1"/>
        </a:effectRef>
        <a:fontRef idx="minor">
          <a:schemeClr val="lt1"/>
        </a:fontRef>
      </a:style>
    </a:lnDef>
    <a:txDef>
      <a:spPr>
        <a:noFill/>
      </a:spPr>
      <a:bodyPr wrap="square" lIns="0" tIns="0" rIns="0" bIns="0" rtlCol="0" anchor="ctr" anchorCtr="0">
        <a:spAutoFit/>
      </a:bodyPr>
      <a:lstStyle>
        <a:defPPr algn="l">
          <a:defRPr kumimoji="1" sz="1400" b="0" smtClean="0">
            <a:solidFill>
              <a:schemeClr val="tx1"/>
            </a:solidFill>
          </a:defRPr>
        </a:defPPr>
      </a:lstStyle>
    </a:txDef>
  </a:objectDefaults>
  <a:extraClrSchemeLst/>
  <a:custClrLst>
    <a:custClr name="Dark Orange 2">
      <a:srgbClr val="571F01"/>
    </a:custClr>
    <a:custClr name="Dark Orange 1">
      <a:srgbClr val="933401"/>
    </a:custClr>
    <a:custClr name="Primary Orange">
      <a:srgbClr val="D04A02"/>
    </a:custClr>
    <a:custClr name="Light Orange 1">
      <a:srgbClr val="FD6412"/>
    </a:custClr>
    <a:custClr name="Light Orange 2">
      <a:srgbClr val="FEB791"/>
    </a:custClr>
    <a:custClr name="Dark Tangerine 2">
      <a:srgbClr val="714300"/>
    </a:custClr>
    <a:custClr name="Dark Tangerine 1">
      <a:srgbClr val="AE6800"/>
    </a:custClr>
    <a:custClr name="Primary Tangerine">
      <a:srgbClr val="EB8C00"/>
    </a:custClr>
    <a:custClr name="Light Tangerine 1">
      <a:srgbClr val="FFA929"/>
    </a:custClr>
    <a:custClr name="Light Tangerine 2">
      <a:srgbClr val="FFDCA9"/>
    </a:custClr>
    <a:custClr name="Dark Yellow 2">
      <a:srgbClr val="855F00"/>
    </a:custClr>
    <a:custClr name="Dark Yellow 1">
      <a:srgbClr val="C28A00"/>
    </a:custClr>
    <a:custClr name="Primary Yellow">
      <a:srgbClr val="FFB600"/>
    </a:custClr>
    <a:custClr name="Light Yellow 1">
      <a:srgbClr val="FFC83D"/>
    </a:custClr>
    <a:custClr name="Light Yellow 2">
      <a:srgbClr val="FFECBD"/>
    </a:custClr>
    <a:custClr name="Dark Rose 2">
      <a:srgbClr val="6E2A35"/>
    </a:custClr>
    <a:custClr name="Dark Rose 1">
      <a:srgbClr val="A43E50"/>
    </a:custClr>
    <a:custClr name="Primary Rose">
      <a:srgbClr val="DB536A"/>
    </a:custClr>
    <a:custClr name="Light Rose 1">
      <a:srgbClr val="E27588"/>
    </a:custClr>
    <a:custClr name="Light Rose 2">
      <a:srgbClr val="F1BAC3"/>
    </a:custClr>
    <a:custClr name="Dark Red 2">
      <a:srgbClr val="741910"/>
    </a:custClr>
    <a:custClr name="Dark Red 1">
      <a:srgbClr val="AA2417"/>
    </a:custClr>
    <a:custClr name="Primary Red">
      <a:srgbClr val="E0301E"/>
    </a:custClr>
    <a:custClr name="Light Red 1">
      <a:srgbClr val="E86153"/>
    </a:custClr>
    <a:custClr name="Light Red 2">
      <a:srgbClr val="F7C8C4"/>
    </a:custClr>
    <a:custClr name="Black">
      <a:srgbClr val="000000"/>
    </a:custClr>
    <a:custClr name="Dark Grey">
      <a:srgbClr val="2D2D2D"/>
    </a:custClr>
    <a:custClr name="Medium Grey">
      <a:srgbClr val="464646"/>
    </a:custClr>
    <a:custClr name="Grey">
      <a:srgbClr val="7D7D7D"/>
    </a:custClr>
    <a:custClr name="Light Grey">
      <a:srgbClr val="DEDEDE"/>
    </a:custClr>
    <a:custClr name="Dark Purple 2">
      <a:srgbClr val="4B06B2"/>
    </a:custClr>
    <a:custClr name="Dark Purple 1">
      <a:srgbClr val="6A1CE2"/>
    </a:custClr>
    <a:custClr name="Secondary Purple">
      <a:srgbClr val="9013FE"/>
    </a:custClr>
    <a:custClr name="Light Purple 1">
      <a:srgbClr val="B15AFE"/>
    </a:custClr>
    <a:custClr name="Light Purple 2">
      <a:srgbClr val="DEB8FF"/>
    </a:custClr>
    <a:custClr name="Dark Blue 2">
      <a:srgbClr val="003DAB"/>
    </a:custClr>
    <a:custClr name="Dark Blue 1">
      <a:srgbClr val="0060D7"/>
    </a:custClr>
    <a:custClr name="Secondary Blue">
      <a:srgbClr val="0089EB"/>
    </a:custClr>
    <a:custClr name="Light Blue 1">
      <a:srgbClr val="4DACF1"/>
    </a:custClr>
    <a:custClr name="Light Blue 2">
      <a:srgbClr val="B3DCF9"/>
    </a:custClr>
    <a:custClr name="Dark Green 2">
      <a:srgbClr val="175C2C"/>
    </a:custClr>
    <a:custClr name="Dark Green 1">
      <a:srgbClr val="2C8646"/>
    </a:custClr>
    <a:custClr name="Secondary Green">
      <a:srgbClr val="4EB523"/>
    </a:custClr>
    <a:custClr name="Light Green 1">
      <a:srgbClr val="86DB4F"/>
    </a:custClr>
    <a:custClr name="Light Green 2">
      <a:srgbClr val="C4FC9F"/>
    </a:custClr>
    <a:custClr name="Status Red">
      <a:srgbClr val="E0301E"/>
    </a:custClr>
    <a:custClr name="Status Yellow">
      <a:srgbClr val="FFB600"/>
    </a:custClr>
    <a:custClr name="Status Green">
      <a:srgbClr val="175C2C"/>
    </a:custClr>
  </a:custClrLst>
  <a:extLst>
    <a:ext uri="{05A4C25C-085E-4340-85A3-A5531E510DB2}">
      <thm15:themeFamily xmlns:thm15="http://schemas.microsoft.com/office/thememl/2012/main" name="Presentation1" id="{CCF45EB7-F9DF-47C5-AB85-48BC232BEAA9}" vid="{DFCB562E-E06E-4428-B9BF-980ED610BD2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603</Words>
  <Application>Microsoft Office PowerPoint</Application>
  <PresentationFormat>A4 210 x 297 mm</PresentationFormat>
  <Paragraphs>52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Arial</vt:lpstr>
      <vt:lpstr>Georgia</vt:lpstr>
      <vt:lpstr>Wingdings</vt:lpstr>
      <vt:lpstr>PwC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2024-10-30T08:47:43Z</dcterms:modified>
</cp:coreProperties>
</file>