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7"/>
  </p:notesMasterIdLst>
  <p:sldIdLst>
    <p:sldId id="1801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CBFF-2C98-4C0B-80BE-02253EEE2A33}" v="7" dt="2025-05-09T05:58:22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17837479-F167-46A9-91DE-D29DC0E07EEF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A09B3C7-3239-4625-8436-E6A709F01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000" y="2060576"/>
            <a:ext cx="88920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000" y="404813"/>
            <a:ext cx="88920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532" y="2636912"/>
            <a:ext cx="7956884" cy="432046"/>
          </a:xfrm>
        </p:spPr>
        <p:txBody>
          <a:bodyPr/>
          <a:lstStyle>
            <a:lvl1pPr>
              <a:spcAft>
                <a:spcPts val="600"/>
              </a:spcAft>
              <a:defRPr sz="24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2524" y="3068959"/>
            <a:ext cx="5304589" cy="22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236496" y="6593400"/>
            <a:ext cx="180000" cy="169200"/>
          </a:xfrm>
        </p:spPr>
        <p:txBody>
          <a:bodyPr anchor="ctr"/>
          <a:lstStyle>
            <a:lvl1pPr>
              <a:defRPr sz="105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marL="0" marR="0" lvl="0" indent="0" algn="l" defTabSz="4570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3A0986-838B-4D2A-A95C-8CB1738263FE}" type="slidenum">
              <a:rPr kumimoji="0" lang="ja-JP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rPr>
              <a:pPr marL="0" marR="0" lvl="0" indent="0" algn="l" defTabSz="4570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+mn-lt"/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62" y="404813"/>
            <a:ext cx="8892000" cy="1368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000" y="2060576"/>
            <a:ext cx="8892000" cy="4105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pos="5465">
          <p15:clr>
            <a:srgbClr val="A4A3A4"/>
          </p15:clr>
        </p15:guide>
        <p15:guide id="8" pos="1882">
          <p15:clr>
            <a:srgbClr val="A4A3A4"/>
          </p15:clr>
        </p15:guide>
        <p15:guide id="9" pos="2064">
          <p15:clr>
            <a:srgbClr val="A4A3A4"/>
          </p15:clr>
        </p15:guide>
        <p15:guide id="10" pos="3878">
          <p15:clr>
            <a:srgbClr val="A4A3A4"/>
          </p15:clr>
        </p15:guide>
        <p15:guide id="11" pos="3696">
          <p15:clr>
            <a:srgbClr val="A4A3A4"/>
          </p15:clr>
        </p15:guide>
        <p15:guide id="12" pos="2789">
          <p15:clr>
            <a:srgbClr val="A4A3A4"/>
          </p15:clr>
        </p15:guide>
        <p15:guide id="13" pos="2880">
          <p15:clr>
            <a:srgbClr val="A4A3A4"/>
          </p15:clr>
        </p15:guide>
        <p15:guide id="14" pos="297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/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zh-TW" altLang="en-US" dirty="0"/>
              <a:t>水産業成長産業化事業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5AF216C-10D9-4280-9949-48DDE6B30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486804"/>
              </p:ext>
            </p:extLst>
          </p:nvPr>
        </p:nvGraphicFramePr>
        <p:xfrm>
          <a:off x="138486" y="717723"/>
          <a:ext cx="9602673" cy="59934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8522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789492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  <a:gridCol w="524294">
                  <a:extLst>
                    <a:ext uri="{9D8B030D-6E8A-4147-A177-3AD203B41FA5}">
                      <a16:colId xmlns:a16="http://schemas.microsoft.com/office/drawing/2014/main" val="3428141043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3266286335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281497586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780657523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3861910546"/>
                    </a:ext>
                  </a:extLst>
                </a:gridCol>
                <a:gridCol w="505706">
                  <a:extLst>
                    <a:ext uri="{9D8B030D-6E8A-4147-A177-3AD203B41FA5}">
                      <a16:colId xmlns:a16="http://schemas.microsoft.com/office/drawing/2014/main" val="48331999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876268225"/>
                    </a:ext>
                  </a:extLst>
                </a:gridCol>
                <a:gridCol w="702782">
                  <a:extLst>
                    <a:ext uri="{9D8B030D-6E8A-4147-A177-3AD203B41FA5}">
                      <a16:colId xmlns:a16="http://schemas.microsoft.com/office/drawing/2014/main" val="3168901572"/>
                    </a:ext>
                  </a:extLst>
                </a:gridCol>
                <a:gridCol w="2948473">
                  <a:extLst>
                    <a:ext uri="{9D8B030D-6E8A-4147-A177-3AD203B41FA5}">
                      <a16:colId xmlns:a16="http://schemas.microsoft.com/office/drawing/2014/main" val="3758133616"/>
                    </a:ext>
                  </a:extLst>
                </a:gridCol>
              </a:tblGrid>
              <a:tr h="3056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初回採択回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  <a:tr h="4838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R7-R8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年度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期間中の総事業費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（カッコ内は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年度事業費）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32,032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千円</a:t>
                      </a:r>
                      <a:endParaRPr kumimoji="1" lang="en-US" altLang="ja-JP" sz="1400" dirty="0">
                        <a:latin typeface="Meiryo UI"/>
                        <a:ea typeface="Meiryo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（</a:t>
                      </a: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16,016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150482"/>
                  </a:ext>
                </a:extLst>
              </a:tr>
              <a:tr h="403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経費の類型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ソフト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インフラ</a:t>
                      </a:r>
                      <a:endParaRPr kumimoji="1" lang="en-US" altLang="ja-JP" sz="1050" spc="-8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事業分野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観光分野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農林水産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06978"/>
                  </a:ext>
                </a:extLst>
              </a:tr>
              <a:tr h="1137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水産物の計画的・安定的な供給を可能とする養殖業への支援により、漁村の地域活性を図ることはもちろん、観光業への活性化にも寄与し、大阪府の更なる魅力向上につなげる。</a:t>
                      </a:r>
                      <a:endParaRPr lang="en-US" altLang="ja-JP" sz="14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養殖業への新規参入を促進させるとともに、新規参入者が事業継続はもとより、成長を加速化し、速やかに養殖ビジネスの拡大につなげていく。</a:t>
                      </a:r>
                      <a:endParaRPr lang="en-US" altLang="ja-JP" sz="14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endParaRPr kumimoji="1" lang="en-US" altLang="ja-JP" sz="1400" b="0" i="0" u="none" strike="noStrike" kern="1200" baseline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888693"/>
                  </a:ext>
                </a:extLst>
              </a:tr>
              <a:tr h="242566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事業概要・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主な経費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経費内訳は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R7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年度事業費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</a:t>
                      </a:r>
                      <a:r>
                        <a:rPr lang="zh-TW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養殖業新規参入補助事業</a:t>
                      </a:r>
                      <a:endParaRPr lang="en-US" altLang="zh-TW" sz="12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lang="zh-TW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・調査・研究費及び</a:t>
                      </a:r>
                      <a:r>
                        <a:rPr lang="zh-TW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資機材導入費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補助</a:t>
                      </a:r>
                      <a:endParaRPr lang="en-US" altLang="ja-JP" sz="12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（補助金）</a:t>
                      </a:r>
                      <a:r>
                        <a:rPr lang="en-US" altLang="ja-JP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9,000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2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○養殖ビジネスマッチングプラットフォーム構築事業</a:t>
                      </a:r>
                      <a:endParaRPr kumimoji="1" lang="en-US" altLang="ja-JP" sz="12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・コーディネーター関連経費　（委託料）</a:t>
                      </a:r>
                      <a:r>
                        <a:rPr kumimoji="1" lang="en-US" altLang="ja-JP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5,456</a:t>
                      </a:r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endParaRPr kumimoji="1" lang="en-US" altLang="ja-JP" sz="12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・マッチングイベントの開催（委託料）</a:t>
                      </a:r>
                      <a:r>
                        <a:rPr kumimoji="1" lang="en-US" altLang="ja-JP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560</a:t>
                      </a:r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  <a:p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・養殖業に関する研修会の開催（委託料）</a:t>
                      </a:r>
                      <a:r>
                        <a:rPr kumimoji="1" lang="en-US" altLang="ja-JP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1,000</a:t>
                      </a:r>
                      <a:r>
                        <a:rPr kumimoji="1" lang="ja-JP" altLang="en-US" sz="12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体制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494687"/>
                  </a:ext>
                </a:extLst>
              </a:tr>
              <a:tr h="119545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KPI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カッコ内の数値は最終事業年度までの「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KPI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増加分の累計」の目標値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養殖業の生産額（＋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39,000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新規事業数（＋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研修会実施回数（＋４回）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i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952532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68BBAA9-30AA-4013-B685-72CD654FD58F}"/>
              </a:ext>
            </a:extLst>
          </p:cNvPr>
          <p:cNvSpPr/>
          <p:nvPr/>
        </p:nvSpPr>
        <p:spPr>
          <a:xfrm>
            <a:off x="6390448" y="3463624"/>
            <a:ext cx="720000" cy="2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21621B-2143-4A5E-A56D-D173F3EFDB37}"/>
              </a:ext>
            </a:extLst>
          </p:cNvPr>
          <p:cNvSpPr/>
          <p:nvPr/>
        </p:nvSpPr>
        <p:spPr>
          <a:xfrm>
            <a:off x="8044183" y="3460698"/>
            <a:ext cx="1136452" cy="2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養殖事業者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46B543-7C61-4328-A917-0CECDA2427B0}"/>
              </a:ext>
            </a:extLst>
          </p:cNvPr>
          <p:cNvSpPr txBox="1"/>
          <p:nvPr/>
        </p:nvSpPr>
        <p:spPr>
          <a:xfrm>
            <a:off x="6224812" y="3194931"/>
            <a:ext cx="2039815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ja-JP" altLang="en-US" sz="1100" b="0" i="0" u="none" strike="noStrike" kern="1200" baseline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</a:t>
            </a:r>
            <a:r>
              <a:rPr lang="zh-TW" altLang="en-US" sz="1100" b="0" i="0" u="none" strike="noStrike" kern="1200" baseline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養殖業新規参入補助事業</a:t>
            </a:r>
            <a:endParaRPr kumimoji="1" lang="ja-JP" altLang="en-US" sz="1100" b="0" dirty="0">
              <a:solidFill>
                <a:schemeClr val="tx1"/>
              </a:solidFill>
            </a:endParaRPr>
          </a:p>
        </p:txBody>
      </p:sp>
      <p:graphicFrame>
        <p:nvGraphicFramePr>
          <p:cNvPr id="8" name="表 45">
            <a:extLst>
              <a:ext uri="{FF2B5EF4-FFF2-40B4-BE49-F238E27FC236}">
                <a16:creationId xmlns:a16="http://schemas.microsoft.com/office/drawing/2014/main" id="{C97EC113-745F-4104-8319-7A5796E78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396494"/>
              </p:ext>
            </p:extLst>
          </p:nvPr>
        </p:nvGraphicFramePr>
        <p:xfrm>
          <a:off x="6174734" y="5683077"/>
          <a:ext cx="3508131" cy="91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09217">
                  <a:extLst>
                    <a:ext uri="{9D8B030D-6E8A-4147-A177-3AD203B41FA5}">
                      <a16:colId xmlns:a16="http://schemas.microsoft.com/office/drawing/2014/main" val="2758442477"/>
                    </a:ext>
                  </a:extLst>
                </a:gridCol>
                <a:gridCol w="2298914">
                  <a:extLst>
                    <a:ext uri="{9D8B030D-6E8A-4147-A177-3AD203B41FA5}">
                      <a16:colId xmlns:a16="http://schemas.microsoft.com/office/drawing/2014/main" val="3363882439"/>
                    </a:ext>
                  </a:extLst>
                </a:gridCol>
              </a:tblGrid>
              <a:tr h="243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3738176"/>
                  </a:ext>
                </a:extLst>
              </a:tr>
              <a:tr h="2430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養殖事業者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養殖業を実施する事業者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7261463"/>
                  </a:ext>
                </a:extLst>
              </a:tr>
              <a:tr h="14716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委託先事業者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研修会やコーディネーター派遣など、プラットフォーム全体の事業を実施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6476272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09157F-F5B6-4B31-8EAB-E3923BE0C914}"/>
              </a:ext>
            </a:extLst>
          </p:cNvPr>
          <p:cNvSpPr txBox="1"/>
          <p:nvPr/>
        </p:nvSpPr>
        <p:spPr>
          <a:xfrm>
            <a:off x="6224811" y="4025593"/>
            <a:ext cx="3051074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ja-JP" altLang="en-US" sz="1100" b="0" i="0" u="none" strike="noStrike" kern="1200" baseline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</a:t>
            </a:r>
            <a:r>
              <a:rPr kumimoji="1" lang="ja-JP" altLang="en-US" sz="1100" i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養殖ビジネスマッチングプラットフォーム構築事業</a:t>
            </a:r>
            <a:endParaRPr kumimoji="1" lang="ja-JP" altLang="en-US" sz="1100" b="0" dirty="0">
              <a:solidFill>
                <a:schemeClr val="tx1"/>
              </a:solidFill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C19B642-7811-4EA2-9EFC-D10857C70C9D}"/>
              </a:ext>
            </a:extLst>
          </p:cNvPr>
          <p:cNvCxnSpPr>
            <a:cxnSpLocks/>
          </p:cNvCxnSpPr>
          <p:nvPr/>
        </p:nvCxnSpPr>
        <p:spPr>
          <a:xfrm>
            <a:off x="7189576" y="3577698"/>
            <a:ext cx="817047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CEDC42F-40EA-4680-8BFB-DF9968C62D3E}"/>
              </a:ext>
            </a:extLst>
          </p:cNvPr>
          <p:cNvSpPr txBox="1"/>
          <p:nvPr/>
        </p:nvSpPr>
        <p:spPr>
          <a:xfrm>
            <a:off x="7125503" y="4536330"/>
            <a:ext cx="573936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委託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819006-48B0-429C-9EA5-9884B185A419}"/>
              </a:ext>
            </a:extLst>
          </p:cNvPr>
          <p:cNvSpPr/>
          <p:nvPr/>
        </p:nvSpPr>
        <p:spPr>
          <a:xfrm>
            <a:off x="6405503" y="4380701"/>
            <a:ext cx="720000" cy="2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D6CC01C-4D2E-45DB-A096-9745133700C7}"/>
              </a:ext>
            </a:extLst>
          </p:cNvPr>
          <p:cNvSpPr/>
          <p:nvPr/>
        </p:nvSpPr>
        <p:spPr>
          <a:xfrm>
            <a:off x="7713331" y="4372809"/>
            <a:ext cx="991054" cy="2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委託先事業者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EDC4BF20-AE95-43C4-A358-9CD44510777F}"/>
              </a:ext>
            </a:extLst>
          </p:cNvPr>
          <p:cNvCxnSpPr>
            <a:cxnSpLocks/>
          </p:cNvCxnSpPr>
          <p:nvPr/>
        </p:nvCxnSpPr>
        <p:spPr>
          <a:xfrm>
            <a:off x="7191499" y="4453519"/>
            <a:ext cx="402679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ACD56E59-C052-47AB-8BC1-DE1637DC74A2}"/>
              </a:ext>
            </a:extLst>
          </p:cNvPr>
          <p:cNvGrpSpPr/>
          <p:nvPr/>
        </p:nvGrpSpPr>
        <p:grpSpPr>
          <a:xfrm>
            <a:off x="7169255" y="5235555"/>
            <a:ext cx="2190743" cy="235463"/>
            <a:chOff x="7150826" y="5255203"/>
            <a:chExt cx="2190743" cy="235463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548E33FC-A2F3-44B7-AAE8-1339A52995ED}"/>
                </a:ext>
              </a:extLst>
            </p:cNvPr>
            <p:cNvSpPr/>
            <p:nvPr/>
          </p:nvSpPr>
          <p:spPr>
            <a:xfrm>
              <a:off x="7150826" y="5255203"/>
              <a:ext cx="880651" cy="23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養殖事業者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4E53564D-9EAF-487D-AFB0-7CF6E6CA145E}"/>
                </a:ext>
              </a:extLst>
            </p:cNvPr>
            <p:cNvSpPr/>
            <p:nvPr/>
          </p:nvSpPr>
          <p:spPr>
            <a:xfrm>
              <a:off x="8179603" y="5256666"/>
              <a:ext cx="1161966" cy="23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養殖関連事業者</a:t>
              </a:r>
            </a:p>
          </p:txBody>
        </p:sp>
      </p:grp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FC34D218-1B11-4E48-B7AA-67AC91029164}"/>
              </a:ext>
            </a:extLst>
          </p:cNvPr>
          <p:cNvCxnSpPr>
            <a:cxnSpLocks/>
          </p:cNvCxnSpPr>
          <p:nvPr/>
        </p:nvCxnSpPr>
        <p:spPr>
          <a:xfrm flipV="1">
            <a:off x="8063760" y="4662494"/>
            <a:ext cx="0" cy="35896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E411AA4-796D-490E-9E45-47443D919CAC}"/>
              </a:ext>
            </a:extLst>
          </p:cNvPr>
          <p:cNvSpPr/>
          <p:nvPr/>
        </p:nvSpPr>
        <p:spPr>
          <a:xfrm>
            <a:off x="7060081" y="5157815"/>
            <a:ext cx="2409092" cy="390944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F4FBF58-6DDE-4A4F-9E20-60C5FFF2E4FE}"/>
              </a:ext>
            </a:extLst>
          </p:cNvPr>
          <p:cNvSpPr txBox="1"/>
          <p:nvPr/>
        </p:nvSpPr>
        <p:spPr>
          <a:xfrm>
            <a:off x="8158362" y="4744916"/>
            <a:ext cx="1109065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本事業への参加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8BC660C-FA3D-427C-BD9C-6CB9EAF1F55D}"/>
              </a:ext>
            </a:extLst>
          </p:cNvPr>
          <p:cNvSpPr txBox="1"/>
          <p:nvPr/>
        </p:nvSpPr>
        <p:spPr>
          <a:xfrm>
            <a:off x="7290347" y="3607872"/>
            <a:ext cx="573936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補助金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1062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3" ma:contentTypeDescription="新しいドキュメントを作成します。" ma:contentTypeScope="" ma:versionID="371c07bc1f009aff4d92e927acb7398c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4c143a26da35c8638e8b1d62de7f5745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180633-03E3-40B4-B06F-C40EFB9E2519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15baf6f3-037f-47c4-8ce6-401f2145fe42"/>
    <ds:schemaRef ds:uri="http://schemas.microsoft.com/office/infopath/2007/PartnerControls"/>
    <ds:schemaRef ds:uri="5f1cb31e-0878-4583-824f-77bbdf5ced5f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1ADEB1-864A-48B3-A184-90C48CCC7050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</TotalTime>
  <Words>312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落　理恵</cp:lastModifiedBy>
  <cp:revision>197</cp:revision>
  <cp:lastPrinted>2025-05-15T10:47:41Z</cp:lastPrinted>
  <dcterms:created xsi:type="dcterms:W3CDTF">2023-11-01T11:03:49Z</dcterms:created>
  <dcterms:modified xsi:type="dcterms:W3CDTF">2025-06-24T08:47:54Z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