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 id="2147483683" r:id="rId5"/>
  </p:sldMasterIdLst>
  <p:notesMasterIdLst>
    <p:notesMasterId r:id="rId7"/>
  </p:notesMasterIdLst>
  <p:sldIdLst>
    <p:sldId id="1805" r:id="rId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46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17837479-F167-46A9-91DE-D29DC0E07EEF}" type="datetimeFigureOut">
              <a:rPr kumimoji="1" lang="ja-JP" altLang="en-US" smtClean="0"/>
              <a:t>2025/7/8</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5A09B3C7-3239-4625-8436-E6A709F012B8}" type="slidenum">
              <a:rPr kumimoji="1" lang="ja-JP" altLang="en-US" smtClean="0"/>
              <a:t>‹#›</a:t>
            </a:fld>
            <a:endParaRPr kumimoji="1" lang="ja-JP" altLang="en-US"/>
          </a:p>
        </p:txBody>
      </p:sp>
    </p:spTree>
    <p:extLst>
      <p:ext uri="{BB962C8B-B14F-4D97-AF65-F5344CB8AC3E}">
        <p14:creationId xmlns:p14="http://schemas.microsoft.com/office/powerpoint/2010/main" val="7663638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A09B3C7-3239-4625-8436-E6A709F012B8}" type="slidenum">
              <a:rPr kumimoji="1" lang="ja-JP" altLang="en-US" smtClean="0"/>
              <a:t>1</a:t>
            </a:fld>
            <a:endParaRPr kumimoji="1" lang="ja-JP" altLang="en-US"/>
          </a:p>
        </p:txBody>
      </p:sp>
    </p:spTree>
    <p:extLst>
      <p:ext uri="{BB962C8B-B14F-4D97-AF65-F5344CB8AC3E}">
        <p14:creationId xmlns:p14="http://schemas.microsoft.com/office/powerpoint/2010/main" val="1958834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2">
              <a:alpha val="40000"/>
            </a:schemeClr>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018637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560C01-06A1-A163-D5BA-E32CF5899E12}"/>
              </a:ext>
            </a:extLst>
          </p:cNvPr>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42E7C34-522B-0110-F057-013D5CBFB299}"/>
              </a:ext>
            </a:extLst>
          </p:cNvPr>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8CB8276-2F02-86AA-4761-DEBD748E7DB8}"/>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5BDB391A-E4F3-16FE-0DB7-841361CCB5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F9B42A-EDA7-6410-5551-5CE3C2172192}"/>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827090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B08F37-66A6-7609-93B4-C672F569BFE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7FA8512-50F2-E102-C554-6D300C5ED0E8}"/>
              </a:ext>
            </a:extLst>
          </p:cNvPr>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59C3A24-C601-DD85-C23B-C05FA645EE52}"/>
              </a:ext>
            </a:extLst>
          </p:cNvPr>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5ABA329-96A0-CB63-EFE5-0654FC68B15D}"/>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6" name="フッター プレースホルダー 5">
            <a:extLst>
              <a:ext uri="{FF2B5EF4-FFF2-40B4-BE49-F238E27FC236}">
                <a16:creationId xmlns:a16="http://schemas.microsoft.com/office/drawing/2014/main" id="{3D897446-E052-D845-5C19-9E5932917A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3DE5295-93B3-6EF7-C4E3-AB9786089D1F}"/>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59693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545AC2-4C8F-2861-A9C8-BF01F1365DBE}"/>
              </a:ext>
            </a:extLst>
          </p:cNvPr>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57AEEFB-014D-05BB-4AF6-6B668CCEA027}"/>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A30470D-EFB2-CA9B-B124-4B1E65FE5D5A}"/>
              </a:ext>
            </a:extLst>
          </p:cNvPr>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82CE0DF-012A-6BD8-CC58-2E0EA9137581}"/>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3C3C357-0157-23E6-A181-CD77B66DA108}"/>
              </a:ext>
            </a:extLst>
          </p:cNvPr>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E2ACD90-711E-2946-DC15-35A0684D260D}"/>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8" name="フッター プレースホルダー 7">
            <a:extLst>
              <a:ext uri="{FF2B5EF4-FFF2-40B4-BE49-F238E27FC236}">
                <a16:creationId xmlns:a16="http://schemas.microsoft.com/office/drawing/2014/main" id="{C7E1B447-53AF-219C-7A27-884C303E22D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0C5A81E-5539-11E4-977C-2B67062559F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688510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8746C8-549D-EB75-5EC3-98E3C59C688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4D69DA2-213D-6BD3-DA5F-E7F836752E38}"/>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4" name="フッター プレースホルダー 3">
            <a:extLst>
              <a:ext uri="{FF2B5EF4-FFF2-40B4-BE49-F238E27FC236}">
                <a16:creationId xmlns:a16="http://schemas.microsoft.com/office/drawing/2014/main" id="{E421E2FD-94F6-E6B3-6438-0BC4176935D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01B44B2-3403-790E-2575-2373BA4B49C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76004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0EF4A14-9697-756C-DE1E-23F55F5199F7}"/>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3" name="フッター プレースホルダー 2">
            <a:extLst>
              <a:ext uri="{FF2B5EF4-FFF2-40B4-BE49-F238E27FC236}">
                <a16:creationId xmlns:a16="http://schemas.microsoft.com/office/drawing/2014/main" id="{41887799-4FDD-55FD-05C8-06427FEAF0E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4E043EA-6CA2-0360-EB86-AA459F204175}"/>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079250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83AB58-2E83-6A33-C3ED-21ADA5259AE2}"/>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67324E4-88FE-FCF6-D8A8-A74D1412B5A1}"/>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6957D19-F7C3-002F-93DD-626C828A775A}"/>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6D689F-5BE9-4036-BE9D-E5A303F353C4}"/>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6" name="フッター プレースホルダー 5">
            <a:extLst>
              <a:ext uri="{FF2B5EF4-FFF2-40B4-BE49-F238E27FC236}">
                <a16:creationId xmlns:a16="http://schemas.microsoft.com/office/drawing/2014/main" id="{0AEA9A97-31BB-681B-B611-84B0DC12187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942E953-695D-0D38-9E79-9E350761F49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53728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EACF9D-D1B3-532E-9BDF-C61331A6B426}"/>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BD5ACE6-9B17-FF3C-20F8-1156B0B629A6}"/>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FACCC17-C86E-83A3-27CC-80DC220F9EF1}"/>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3ABD50C-C609-8025-4856-9AA643B33965}"/>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6" name="フッター プレースホルダー 5">
            <a:extLst>
              <a:ext uri="{FF2B5EF4-FFF2-40B4-BE49-F238E27FC236}">
                <a16:creationId xmlns:a16="http://schemas.microsoft.com/office/drawing/2014/main" id="{72855E51-BD1E-489A-3A81-F33D06A43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EA793E5-2704-4559-EDA4-08584095AFA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729453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610385-3531-8BEB-FA75-B135E9EECAD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67CE8E6-977A-9F3A-D91D-2C018B381B7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7BDE191-EB0C-9956-4675-7B7C938DAA90}"/>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3B2469FB-AB60-FDD6-2951-D09C3598D1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19C0293-4FCA-EF66-ACEC-66EF66AE7F9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0398233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0FD8AE1-8568-4FCF-3859-B71EC4803358}"/>
              </a:ext>
            </a:extLst>
          </p:cNvPr>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679ED7F-5894-DEB0-35E7-EDF0A5FDBE8B}"/>
              </a:ext>
            </a:extLst>
          </p:cNvPr>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BBBEB66-3EF9-8911-3982-D9A96C225450}"/>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E8285B19-61AD-7DFC-FEC9-E2B76284F6D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0B56F2-A782-F5D3-AE71-4C70FCD49C1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27383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6">
              <a:lumMod val="40000"/>
              <a:lumOff val="60000"/>
              <a:alpha val="40000"/>
            </a:schemeClr>
          </a:solidFill>
          <a:ln w="9525">
            <a:solidFill>
              <a:schemeClr val="accent6">
                <a:lumMod val="40000"/>
                <a:lumOff val="60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233084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07000" y="2060576"/>
            <a:ext cx="8892000" cy="4105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6" name="Slide Number Placeholder 5">
            <a:extLst>
              <a:ext uri="{FF2B5EF4-FFF2-40B4-BE49-F238E27FC236}">
                <a16:creationId xmlns:a16="http://schemas.microsoft.com/office/drawing/2014/main" id="{D3433AD6-7E25-3440-A0A8-374B46CA701C}"/>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4" name="Title 3">
            <a:extLst>
              <a:ext uri="{FF2B5EF4-FFF2-40B4-BE49-F238E27FC236}">
                <a16:creationId xmlns:a16="http://schemas.microsoft.com/office/drawing/2014/main" id="{776FB90E-F37C-5341-AEB0-5E882FB00C69}"/>
              </a:ext>
            </a:extLst>
          </p:cNvPr>
          <p:cNvSpPr>
            <a:spLocks noGrp="1"/>
          </p:cNvSpPr>
          <p:nvPr>
            <p:ph type="title" hasCustomPrompt="1"/>
          </p:nvPr>
        </p:nvSpPr>
        <p:spPr>
          <a:xfrm>
            <a:off x="507000" y="404813"/>
            <a:ext cx="8892000" cy="1368425"/>
          </a:xfrm>
        </p:spPr>
        <p:txBody>
          <a:bodyPr/>
          <a:lstStyle>
            <a:lvl1pPr>
              <a:defRPr/>
            </a:lvl1pPr>
          </a:lstStyle>
          <a:p>
            <a:r>
              <a:rPr lang="en-US"/>
              <a:t>[Slide title]</a:t>
            </a:r>
          </a:p>
        </p:txBody>
      </p:sp>
    </p:spTree>
    <p:extLst>
      <p:ext uri="{BB962C8B-B14F-4D97-AF65-F5344CB8AC3E}">
        <p14:creationId xmlns:p14="http://schemas.microsoft.com/office/powerpoint/2010/main" val="2727287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AE750E3-3DF6-B94E-959B-C6E962A30CCF}"/>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3" name="Title 2">
            <a:extLst>
              <a:ext uri="{FF2B5EF4-FFF2-40B4-BE49-F238E27FC236}">
                <a16:creationId xmlns:a16="http://schemas.microsoft.com/office/drawing/2014/main" id="{8CC116CF-C359-0344-A999-AE9F54D6B302}"/>
              </a:ext>
            </a:extLst>
          </p:cNvPr>
          <p:cNvSpPr>
            <a:spLocks noGrp="1"/>
          </p:cNvSpPr>
          <p:nvPr>
            <p:ph type="title" hasCustomPrompt="1"/>
          </p:nvPr>
        </p:nvSpPr>
        <p:spPr/>
        <p:txBody>
          <a:bodyPr/>
          <a:lstStyle>
            <a:lvl1pPr>
              <a:defRPr/>
            </a:lvl1pPr>
          </a:lstStyle>
          <a:p>
            <a:r>
              <a:rPr lang="en-US"/>
              <a:t>[Slide title]</a:t>
            </a:r>
          </a:p>
        </p:txBody>
      </p:sp>
    </p:spTree>
    <p:extLst>
      <p:ext uri="{BB962C8B-B14F-4D97-AF65-F5344CB8AC3E}">
        <p14:creationId xmlns:p14="http://schemas.microsoft.com/office/powerpoint/2010/main" val="4204234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5" name="テキスト プレースホルダー 10">
            <a:extLst>
              <a:ext uri="{FF2B5EF4-FFF2-40B4-BE49-F238E27FC236}">
                <a16:creationId xmlns:a16="http://schemas.microsoft.com/office/drawing/2014/main" id="{3B05E39B-8BE4-42A3-9767-1A31E82336B7}"/>
              </a:ext>
            </a:extLst>
          </p:cNvPr>
          <p:cNvSpPr>
            <a:spLocks noGrp="1"/>
          </p:cNvSpPr>
          <p:nvPr>
            <p:ph type="body" sz="quarter" idx="12"/>
          </p:nvPr>
        </p:nvSpPr>
        <p:spPr>
          <a:xfrm>
            <a:off x="740532" y="2636912"/>
            <a:ext cx="7956884" cy="432046"/>
          </a:xfrm>
        </p:spPr>
        <p:txBody>
          <a:bodyPr/>
          <a:lstStyle>
            <a:lvl1pPr>
              <a:spcAft>
                <a:spcPts val="600"/>
              </a:spcAft>
              <a:defRPr sz="2400" b="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pic>
        <p:nvPicPr>
          <p:cNvPr id="8" name="図 7">
            <a:extLst>
              <a:ext uri="{FF2B5EF4-FFF2-40B4-BE49-F238E27FC236}">
                <a16:creationId xmlns:a16="http://schemas.microsoft.com/office/drawing/2014/main" id="{C927317A-4728-4709-9304-87479DCCF035}"/>
              </a:ext>
            </a:extLst>
          </p:cNvPr>
          <p:cNvPicPr>
            <a:picLocks noChangeAspect="1"/>
          </p:cNvPicPr>
          <p:nvPr userDrawn="1"/>
        </p:nvPicPr>
        <p:blipFill>
          <a:blip r:embed="rId2"/>
          <a:stretch>
            <a:fillRect/>
          </a:stretch>
        </p:blipFill>
        <p:spPr>
          <a:xfrm>
            <a:off x="662524" y="3068959"/>
            <a:ext cx="5304589" cy="226992"/>
          </a:xfrm>
          <a:prstGeom prst="rect">
            <a:avLst/>
          </a:prstGeom>
        </p:spPr>
      </p:pic>
    </p:spTree>
    <p:extLst>
      <p:ext uri="{BB962C8B-B14F-4D97-AF65-F5344CB8AC3E}">
        <p14:creationId xmlns:p14="http://schemas.microsoft.com/office/powerpoint/2010/main" val="3528420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白紙">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689660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38"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a:xfrm>
            <a:off x="236496" y="6593400"/>
            <a:ext cx="180000" cy="169200"/>
          </a:xfrm>
        </p:spPr>
        <p:txBody>
          <a:bodyPr anchor="ctr"/>
          <a:lstStyle>
            <a:lvl1pPr>
              <a:defRPr sz="1050" baseline="0">
                <a:solidFill>
                  <a:schemeClr val="tx1"/>
                </a:solidFill>
                <a:latin typeface="Meiryo UI" panose="020B0604030504040204" pitchFamily="50" charset="-128"/>
                <a:ea typeface="Meiryo UI" panose="020B0604030504040204" pitchFamily="50" charset="-128"/>
                <a:cs typeface="+mn-cs"/>
                <a:sym typeface="+mn-lt"/>
              </a:defRPr>
            </a:lvl1pPr>
          </a:lstStyle>
          <a:p>
            <a:pPr marL="0" marR="0" lvl="0" indent="0" algn="l" defTabSz="457034" rtl="0" eaLnBrk="1" fontAlgn="auto" latinLnBrk="0" hangingPunct="1">
              <a:lnSpc>
                <a:spcPct val="100000"/>
              </a:lnSpc>
              <a:spcBef>
                <a:spcPts val="0"/>
              </a:spcBef>
              <a:spcAft>
                <a:spcPts val="0"/>
              </a:spcAft>
              <a:buClrTx/>
              <a:buSzTx/>
              <a:buFontTx/>
              <a:buNone/>
              <a:tabLst/>
              <a:defRPr/>
            </a:pPr>
            <a:fld id="{543A0986-838B-4D2A-A95C-8CB1738263FE}" type="slidenum">
              <a:rPr kumimoji="0" lang="ja-JP" altLang="en-US" sz="105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sym typeface="+mn-lt"/>
              </a:rPr>
              <a:pPr marL="0" marR="0" lvl="0" indent="0" algn="l" defTabSz="457034" rtl="0" eaLnBrk="1" fontAlgn="auto" latinLnBrk="0" hangingPunct="1">
                <a:lnSpc>
                  <a:spcPct val="100000"/>
                </a:lnSpc>
                <a:spcBef>
                  <a:spcPts val="0"/>
                </a:spcBef>
                <a:spcAft>
                  <a:spcPts val="0"/>
                </a:spcAft>
                <a:buClrTx/>
                <a:buSzTx/>
                <a:buFontTx/>
                <a:buNone/>
                <a:tabLst/>
                <a:defRPr/>
              </a:pPr>
              <a:t>‹#›</a:t>
            </a:fld>
            <a:endParaRPr kumimoji="0"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mn-lt"/>
            </a:endParaRPr>
          </a:p>
        </p:txBody>
      </p:sp>
      <p:sp>
        <p:nvSpPr>
          <p:cNvPr id="8"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404992424"/>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568ACA-D2E4-4482-2BD9-DAB7633D8C3B}"/>
              </a:ext>
            </a:extLst>
          </p:cNvPr>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843FB25-6DB9-5AE9-EBA6-99776168CC59}"/>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13F7680-3B70-9DD4-230A-80D58E0EE3C5}"/>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76AB1268-44E9-715B-7017-C48D9593C42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D6E6843-8558-B6BE-AA8D-3DCEC0D7020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1243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2AE054-FE86-8B86-CAF4-19054049356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B280EA-5C0F-D77A-2D91-FA8F3FC15BF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C566547-7CC3-ADF8-FA2B-F8EA9CEA2B1E}"/>
              </a:ext>
            </a:extLst>
          </p:cNvPr>
          <p:cNvSpPr>
            <a:spLocks noGrp="1"/>
          </p:cNvSpPr>
          <p:nvPr>
            <p:ph type="dt" sz="half" idx="10"/>
          </p:nvPr>
        </p:nvSpPr>
        <p:spPr/>
        <p:txBody>
          <a:body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7F222A2C-79C8-D182-11D8-2635CA01B0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DF8E54A-E949-FF7E-E2BB-B2197248522A}"/>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31112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6662" y="404813"/>
            <a:ext cx="8892000" cy="1368425"/>
          </a:xfrm>
          <a:prstGeom prst="rect">
            <a:avLst/>
          </a:prstGeom>
        </p:spPr>
        <p:txBody>
          <a:bodyPr vert="horz" lIns="0" tIns="0" rIns="0" bIns="0" rtlCol="0" anchor="t" anchorCtr="0">
            <a:noAutofit/>
          </a:bodyPr>
          <a:lstStyle/>
          <a:p>
            <a:r>
              <a:rPr lang="en-US"/>
              <a:t>[Slide title]</a:t>
            </a:r>
            <a:endParaRPr lang="en-GB"/>
          </a:p>
        </p:txBody>
      </p:sp>
      <p:sp>
        <p:nvSpPr>
          <p:cNvPr id="3" name="Text Placeholder 2"/>
          <p:cNvSpPr>
            <a:spLocks noGrp="1"/>
          </p:cNvSpPr>
          <p:nvPr>
            <p:ph type="body" idx="1"/>
          </p:nvPr>
        </p:nvSpPr>
        <p:spPr>
          <a:xfrm>
            <a:off x="507000" y="2060576"/>
            <a:ext cx="8892000" cy="4105275"/>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spTree>
    <p:extLst>
      <p:ext uri="{BB962C8B-B14F-4D97-AF65-F5344CB8AC3E}">
        <p14:creationId xmlns:p14="http://schemas.microsoft.com/office/powerpoint/2010/main" val="64587584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Lst>
  <p:hf hdr="0" ftr="0" dt="0"/>
  <p:txStyles>
    <p:titleStyle>
      <a:lvl1pPr algn="l" defTabSz="685800" rtl="0" eaLnBrk="1" latinLnBrk="0" hangingPunct="1">
        <a:lnSpc>
          <a:spcPct val="100000"/>
        </a:lnSpc>
        <a:spcBef>
          <a:spcPct val="0"/>
        </a:spcBef>
        <a:buNone/>
        <a:defRPr sz="2800" kern="1200">
          <a:solidFill>
            <a:schemeClr val="tx1"/>
          </a:solidFill>
          <a:latin typeface="+mj-lt"/>
          <a:ea typeface="+mj-ea"/>
          <a:cs typeface="+mj-cs"/>
        </a:defRPr>
      </a:lvl1pPr>
    </p:titleStyle>
    <p:bodyStyle>
      <a:lvl1pPr marL="0" indent="0" algn="l" defTabSz="685800" rtl="0" eaLnBrk="1" latinLnBrk="0" hangingPunct="1">
        <a:lnSpc>
          <a:spcPct val="100000"/>
        </a:lnSpc>
        <a:spcBef>
          <a:spcPts val="0"/>
        </a:spcBef>
        <a:spcAft>
          <a:spcPts val="1200"/>
        </a:spcAft>
        <a:buFont typeface="Arial" panose="020B0604020202020204" pitchFamily="34" charset="0"/>
        <a:buNone/>
        <a:defRPr sz="1600" b="1" kern="1200">
          <a:solidFill>
            <a:schemeClr val="accent1"/>
          </a:solidFill>
          <a:latin typeface="+mn-lt"/>
          <a:ea typeface="+mn-ea"/>
          <a:cs typeface="+mn-cs"/>
        </a:defRPr>
      </a:lvl1pPr>
      <a:lvl2pPr marL="0" indent="0" algn="l" defTabSz="685800" rtl="0" eaLnBrk="1" latinLnBrk="0" hangingPunct="1">
        <a:lnSpc>
          <a:spcPct val="100000"/>
        </a:lnSpc>
        <a:spcBef>
          <a:spcPts val="0"/>
        </a:spcBef>
        <a:spcAft>
          <a:spcPts val="600"/>
        </a:spcAft>
        <a:buFont typeface="Arial" panose="020B0604020202020204" pitchFamily="34" charset="0"/>
        <a:buNone/>
        <a:defRPr sz="1400" kern="1200">
          <a:solidFill>
            <a:schemeClr val="tx1"/>
          </a:solidFill>
          <a:latin typeface="+mn-lt"/>
          <a:ea typeface="+mn-ea"/>
          <a:cs typeface="+mn-cs"/>
        </a:defRPr>
      </a:lvl2pPr>
      <a:lvl3pPr marL="1828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3pPr>
      <a:lvl4pPr marL="3657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4pPr>
      <a:lvl5pPr marL="54864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5pPr>
      <a:lvl6pPr marL="73152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6pPr>
      <a:lvl7pPr marL="91440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7pPr>
      <a:lvl8pPr marL="10972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8pPr>
      <a:lvl9pPr marL="12801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98">
          <p15:clr>
            <a:srgbClr val="A4A3A4"/>
          </p15:clr>
        </p15:guide>
        <p15:guide id="2" pos="295">
          <p15:clr>
            <a:srgbClr val="A4A3A4"/>
          </p15:clr>
        </p15:guide>
        <p15:guide id="3" orient="horz" pos="255">
          <p15:clr>
            <a:srgbClr val="A4A3A4"/>
          </p15:clr>
        </p15:guide>
        <p15:guide id="4" orient="horz" pos="1117">
          <p15:clr>
            <a:srgbClr val="A4A3A4"/>
          </p15:clr>
        </p15:guide>
        <p15:guide id="5" orient="horz" pos="2160">
          <p15:clr>
            <a:srgbClr val="A4A3A4"/>
          </p15:clr>
        </p15:guide>
        <p15:guide id="6" orient="horz" pos="3884">
          <p15:clr>
            <a:srgbClr val="A4A3A4"/>
          </p15:clr>
        </p15:guide>
        <p15:guide id="7" pos="5465">
          <p15:clr>
            <a:srgbClr val="A4A3A4"/>
          </p15:clr>
        </p15:guide>
        <p15:guide id="8" pos="1882">
          <p15:clr>
            <a:srgbClr val="A4A3A4"/>
          </p15:clr>
        </p15:guide>
        <p15:guide id="9" pos="2064">
          <p15:clr>
            <a:srgbClr val="A4A3A4"/>
          </p15:clr>
        </p15:guide>
        <p15:guide id="10" pos="3878">
          <p15:clr>
            <a:srgbClr val="A4A3A4"/>
          </p15:clr>
        </p15:guide>
        <p15:guide id="11" pos="3696">
          <p15:clr>
            <a:srgbClr val="A4A3A4"/>
          </p15:clr>
        </p15:guide>
        <p15:guide id="12" pos="2789">
          <p15:clr>
            <a:srgbClr val="A4A3A4"/>
          </p15:clr>
        </p15:guide>
        <p15:guide id="13" pos="2880">
          <p15:clr>
            <a:srgbClr val="A4A3A4"/>
          </p15:clr>
        </p15:guide>
        <p15:guide id="14" pos="297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787EE09-3D89-263E-08F5-13547C5209CB}"/>
              </a:ext>
            </a:extLst>
          </p:cNvPr>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BAED035-9903-74BC-40A8-C3ED6799E5AB}"/>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686E18-FAF3-EBDD-CD59-E12562EC4642}"/>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44AB3D-1057-4AB6-87D1-2B0FE264E624}" type="datetimeFigureOut">
              <a:rPr kumimoji="1" lang="ja-JP" altLang="en-US" smtClean="0"/>
              <a:t>2025/7/8</a:t>
            </a:fld>
            <a:endParaRPr kumimoji="1" lang="ja-JP" altLang="en-US"/>
          </a:p>
        </p:txBody>
      </p:sp>
      <p:sp>
        <p:nvSpPr>
          <p:cNvPr id="5" name="フッター プレースホルダー 4">
            <a:extLst>
              <a:ext uri="{FF2B5EF4-FFF2-40B4-BE49-F238E27FC236}">
                <a16:creationId xmlns:a16="http://schemas.microsoft.com/office/drawing/2014/main" id="{93B70AA6-1029-6E2A-B8DD-69108B0BADB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912B663-594D-AD94-FA51-FA6C03E215D5}"/>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59251366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プレースホルダー 4">
            <a:extLst>
              <a:ext uri="{FF2B5EF4-FFF2-40B4-BE49-F238E27FC236}">
                <a16:creationId xmlns:a16="http://schemas.microsoft.com/office/drawing/2014/main" id="{10D6903D-2E18-47A2-969E-5E4E3112CF27}"/>
              </a:ext>
            </a:extLst>
          </p:cNvPr>
          <p:cNvSpPr txBox="1">
            <a:spLocks/>
          </p:cNvSpPr>
          <p:nvPr/>
        </p:nvSpPr>
        <p:spPr>
          <a:xfrm>
            <a:off x="236423" y="228110"/>
            <a:ext cx="9517057" cy="432046"/>
          </a:xfrm>
          <a:prstGeom prst="rect">
            <a:avLst/>
          </a:prstGeom>
        </p:spPr>
        <p:txBody>
          <a:bodyPr vert="horz" lIns="0" tIns="0" rIns="0" bIns="0" rtlCol="0">
            <a:noAutofit/>
          </a:bodyPr>
          <a:lstStyle>
            <a:lvl1pPr marL="0" indent="0" algn="l" defTabSz="685800" rtl="0" eaLnBrk="1" latinLnBrk="0" hangingPunct="1">
              <a:lnSpc>
                <a:spcPct val="100000"/>
              </a:lnSpc>
              <a:spcBef>
                <a:spcPts val="0"/>
              </a:spcBef>
              <a:spcAft>
                <a:spcPts val="600"/>
              </a:spcAft>
              <a:buFont typeface="Arial" panose="020B0604020202020204" pitchFamily="34" charset="0"/>
              <a:buNone/>
              <a:defRPr sz="2000" b="1" kern="1200">
                <a:solidFill>
                  <a:schemeClr val="tx1"/>
                </a:solidFill>
                <a:latin typeface="Meiryo UI" panose="020B0604030504040204" pitchFamily="50" charset="-128"/>
                <a:ea typeface="Meiryo UI" panose="020B0604030504040204" pitchFamily="50" charset="-128"/>
                <a:cs typeface="+mn-cs"/>
              </a:defRPr>
            </a:lvl1pPr>
            <a:lvl2pPr marL="0" indent="0" algn="l" defTabSz="685800" rtl="0" eaLnBrk="1" latinLnBrk="0" hangingPunct="1">
              <a:lnSpc>
                <a:spcPct val="100000"/>
              </a:lnSpc>
              <a:spcBef>
                <a:spcPts val="0"/>
              </a:spcBef>
              <a:spcAft>
                <a:spcPts val="600"/>
              </a:spcAft>
              <a:buFont typeface="Arial" panose="020B0604020202020204" pitchFamily="34" charset="0"/>
              <a:buNone/>
              <a:defRPr sz="1400" kern="1200">
                <a:solidFill>
                  <a:schemeClr val="tx1"/>
                </a:solidFill>
                <a:latin typeface="+mn-lt"/>
                <a:ea typeface="+mn-ea"/>
                <a:cs typeface="+mn-cs"/>
              </a:defRPr>
            </a:lvl2pPr>
            <a:lvl3pPr marL="1828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3pPr>
            <a:lvl4pPr marL="3657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4pPr>
            <a:lvl5pPr marL="54864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5pPr>
            <a:lvl6pPr marL="73152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6pPr>
            <a:lvl7pPr marL="91440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7pPr>
            <a:lvl8pPr marL="10972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8pPr>
            <a:lvl9pPr marL="12801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9pPr>
          </a:lstStyle>
          <a:p>
            <a:r>
              <a:rPr lang="ja-JP" altLang="en-US" dirty="0"/>
              <a:t>事業概要</a:t>
            </a:r>
            <a:r>
              <a:rPr lang="en-US" altLang="ja-JP" dirty="0"/>
              <a:t>【</a:t>
            </a:r>
            <a:r>
              <a:rPr lang="ja-JP" altLang="en-US" dirty="0"/>
              <a:t>世界に伍するスタートアップ・エコシステム構築事業事業</a:t>
            </a:r>
            <a:r>
              <a:rPr lang="en-US" altLang="ja-JP" dirty="0"/>
              <a:t>】</a:t>
            </a:r>
            <a:endParaRPr lang="ja-JP" altLang="en-US" dirty="0"/>
          </a:p>
        </p:txBody>
      </p:sp>
      <p:sp>
        <p:nvSpPr>
          <p:cNvPr id="19" name="テキスト ボックス 18">
            <a:extLst>
              <a:ext uri="{FF2B5EF4-FFF2-40B4-BE49-F238E27FC236}">
                <a16:creationId xmlns:a16="http://schemas.microsoft.com/office/drawing/2014/main" id="{43D17366-363A-4144-ACD9-4F6089C51E67}"/>
              </a:ext>
            </a:extLst>
          </p:cNvPr>
          <p:cNvSpPr txBox="1"/>
          <p:nvPr/>
        </p:nvSpPr>
        <p:spPr>
          <a:xfrm>
            <a:off x="7807727" y="187939"/>
            <a:ext cx="1945753" cy="307777"/>
          </a:xfrm>
          <a:prstGeom prst="rect">
            <a:avLst/>
          </a:prstGeom>
          <a:solidFill>
            <a:schemeClr val="bg1"/>
          </a:solidFill>
          <a:ln>
            <a:solidFill>
              <a:srgbClr val="FF0000"/>
            </a:solidFill>
          </a:ln>
        </p:spPr>
        <p:txBody>
          <a:bodyPr wrap="square" lIns="108000" tIns="0" rIns="0" bIns="0" rtlCol="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旧制度（推進）</a:t>
            </a:r>
          </a:p>
        </p:txBody>
      </p:sp>
      <p:graphicFrame>
        <p:nvGraphicFramePr>
          <p:cNvPr id="13" name="表 12">
            <a:extLst>
              <a:ext uri="{FF2B5EF4-FFF2-40B4-BE49-F238E27FC236}">
                <a16:creationId xmlns:a16="http://schemas.microsoft.com/office/drawing/2014/main" id="{461CB1AC-C93A-403D-BC65-37447A813309}"/>
              </a:ext>
            </a:extLst>
          </p:cNvPr>
          <p:cNvGraphicFramePr>
            <a:graphicFrameLocks noGrp="1"/>
          </p:cNvGraphicFramePr>
          <p:nvPr>
            <p:extLst>
              <p:ext uri="{D42A27DB-BD31-4B8C-83A1-F6EECF244321}">
                <p14:modId xmlns:p14="http://schemas.microsoft.com/office/powerpoint/2010/main" val="2858416591"/>
              </p:ext>
            </p:extLst>
          </p:nvPr>
        </p:nvGraphicFramePr>
        <p:xfrm>
          <a:off x="117473" y="700327"/>
          <a:ext cx="9671054" cy="6099592"/>
        </p:xfrm>
        <a:graphic>
          <a:graphicData uri="http://schemas.openxmlformats.org/drawingml/2006/table">
            <a:tbl>
              <a:tblPr firstRow="1" bandRow="1">
                <a:tableStyleId>{5940675A-B579-460E-94D1-54222C63F5DA}</a:tableStyleId>
              </a:tblPr>
              <a:tblGrid>
                <a:gridCol w="1147687">
                  <a:extLst>
                    <a:ext uri="{9D8B030D-6E8A-4147-A177-3AD203B41FA5}">
                      <a16:colId xmlns:a16="http://schemas.microsoft.com/office/drawing/2014/main" val="1574572698"/>
                    </a:ext>
                  </a:extLst>
                </a:gridCol>
                <a:gridCol w="3613019">
                  <a:extLst>
                    <a:ext uri="{9D8B030D-6E8A-4147-A177-3AD203B41FA5}">
                      <a16:colId xmlns:a16="http://schemas.microsoft.com/office/drawing/2014/main" val="3623488850"/>
                    </a:ext>
                  </a:extLst>
                </a:gridCol>
                <a:gridCol w="670560">
                  <a:extLst>
                    <a:ext uri="{9D8B030D-6E8A-4147-A177-3AD203B41FA5}">
                      <a16:colId xmlns:a16="http://schemas.microsoft.com/office/drawing/2014/main" val="48331999"/>
                    </a:ext>
                  </a:extLst>
                </a:gridCol>
                <a:gridCol w="609600">
                  <a:extLst>
                    <a:ext uri="{9D8B030D-6E8A-4147-A177-3AD203B41FA5}">
                      <a16:colId xmlns:a16="http://schemas.microsoft.com/office/drawing/2014/main" val="876268225"/>
                    </a:ext>
                  </a:extLst>
                </a:gridCol>
                <a:gridCol w="558304">
                  <a:extLst>
                    <a:ext uri="{9D8B030D-6E8A-4147-A177-3AD203B41FA5}">
                      <a16:colId xmlns:a16="http://schemas.microsoft.com/office/drawing/2014/main" val="157108038"/>
                    </a:ext>
                  </a:extLst>
                </a:gridCol>
                <a:gridCol w="3071884">
                  <a:extLst>
                    <a:ext uri="{9D8B030D-6E8A-4147-A177-3AD203B41FA5}">
                      <a16:colId xmlns:a16="http://schemas.microsoft.com/office/drawing/2014/main" val="3268912774"/>
                    </a:ext>
                  </a:extLst>
                </a:gridCol>
              </a:tblGrid>
              <a:tr h="2873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申請者</a:t>
                      </a:r>
                      <a:endParaRPr lang="ja-JP" altLang="en-US" sz="14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Meiryo UI" panose="020B0604030504040204" pitchFamily="50" charset="-128"/>
                          <a:ea typeface="Meiryo UI" panose="020B0604030504040204" pitchFamily="50" charset="-128"/>
                        </a:rPr>
                        <a:t>大阪府、大阪市</a:t>
                      </a: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初回採択回</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令和３年度第１回募集</a:t>
                      </a:r>
                    </a:p>
                  </a:txBody>
                  <a:tcPr anchor="ctr"/>
                </a:tc>
                <a:extLst>
                  <a:ext uri="{0D108BD9-81ED-4DB2-BD59-A6C34878D82A}">
                    <a16:rowId xmlns:a16="http://schemas.microsoft.com/office/drawing/2014/main" val="2442898722"/>
                  </a:ext>
                </a:extLst>
              </a:tr>
              <a:tr h="6235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事業計画</a:t>
                      </a:r>
                      <a:endParaRPr kumimoji="1" lang="en-US" altLang="ja-JP" sz="14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期間</a:t>
                      </a:r>
                      <a:endParaRPr lang="ja-JP" altLang="en-US" sz="14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dirty="0">
                          <a:solidFill>
                            <a:schemeClr val="tx1"/>
                          </a:solidFill>
                          <a:latin typeface="Meiryo UI" panose="020B0604030504040204" pitchFamily="50" charset="-128"/>
                          <a:ea typeface="Meiryo UI" panose="020B0604030504040204" pitchFamily="50" charset="-128"/>
                        </a:rPr>
                        <a:t>R3-R7</a:t>
                      </a:r>
                      <a:r>
                        <a:rPr lang="ja-JP" altLang="en-US" sz="1400" dirty="0">
                          <a:solidFill>
                            <a:schemeClr val="tx1"/>
                          </a:solidFill>
                          <a:latin typeface="Meiryo UI" panose="020B0604030504040204" pitchFamily="50" charset="-128"/>
                          <a:ea typeface="Meiryo UI" panose="020B0604030504040204" pitchFamily="50" charset="-128"/>
                        </a:rPr>
                        <a:t>年度</a:t>
                      </a: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期間中の総事業費</a:t>
                      </a:r>
                      <a:endParaRPr kumimoji="1" lang="en-US" altLang="ja-JP" sz="14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（カッコ内は</a:t>
                      </a: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年度事業費）</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Meiryo UI" panose="020B0604030504040204" pitchFamily="50" charset="-128"/>
                          <a:ea typeface="Meiryo UI" panose="020B0604030504040204" pitchFamily="50" charset="-128"/>
                        </a:rPr>
                        <a:t>1,198,135</a:t>
                      </a:r>
                      <a:r>
                        <a:rPr kumimoji="1" lang="ja-JP" altLang="en-US" sz="1200" dirty="0">
                          <a:solidFill>
                            <a:schemeClr val="tx1"/>
                          </a:solidFill>
                          <a:latin typeface="Meiryo UI" panose="020B0604030504040204" pitchFamily="50" charset="-128"/>
                          <a:ea typeface="Meiryo UI" panose="020B0604030504040204" pitchFamily="50" charset="-128"/>
                        </a:rPr>
                        <a:t>千円（</a:t>
                      </a:r>
                      <a:r>
                        <a:rPr kumimoji="1" lang="en-US" altLang="ja-JP" sz="1200" dirty="0">
                          <a:solidFill>
                            <a:schemeClr val="tx1"/>
                          </a:solidFill>
                          <a:latin typeface="Meiryo UI" panose="020B0604030504040204" pitchFamily="50" charset="-128"/>
                          <a:ea typeface="Meiryo UI" panose="020B0604030504040204" pitchFamily="50" charset="-128"/>
                        </a:rPr>
                        <a:t>238,027</a:t>
                      </a:r>
                      <a:r>
                        <a:rPr kumimoji="1" lang="ja-JP" altLang="en-US" sz="1200" dirty="0">
                          <a:solidFill>
                            <a:schemeClr val="tx1"/>
                          </a:solidFill>
                          <a:latin typeface="Meiryo UI" panose="020B0604030504040204" pitchFamily="50" charset="-128"/>
                          <a:ea typeface="Meiryo UI" panose="020B0604030504040204" pitchFamily="50" charset="-128"/>
                        </a:rPr>
                        <a:t>千円）</a:t>
                      </a:r>
                    </a:p>
                  </a:txBody>
                  <a:tcPr anchor="ctr"/>
                </a:tc>
                <a:extLst>
                  <a:ext uri="{0D108BD9-81ED-4DB2-BD59-A6C34878D82A}">
                    <a16:rowId xmlns:a16="http://schemas.microsoft.com/office/drawing/2014/main" val="4201150482"/>
                  </a:ext>
                </a:extLst>
              </a:tr>
              <a:tr h="5831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事業タイプ・類型</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地方創生推進タイプ・先駆型</a:t>
                      </a: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事業分野（詳細）</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ローカルイノベーション分野</a:t>
                      </a:r>
                    </a:p>
                  </a:txBody>
                  <a:tcPr anchor="ctr"/>
                </a:tc>
                <a:extLst>
                  <a:ext uri="{0D108BD9-81ED-4DB2-BD59-A6C34878D82A}">
                    <a16:rowId xmlns:a16="http://schemas.microsoft.com/office/drawing/2014/main" val="4187406978"/>
                  </a:ext>
                </a:extLst>
              </a:tr>
              <a:tr h="1079342">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目的</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r>
                        <a:rPr kumimoji="1" lang="ja-JP" altLang="en-US" sz="1400" dirty="0">
                          <a:solidFill>
                            <a:schemeClr val="tx1"/>
                          </a:solidFill>
                          <a:latin typeface="Meiryo UI" panose="020B0604030504040204" pitchFamily="50" charset="-128"/>
                          <a:ea typeface="Meiryo UI" panose="020B0604030504040204" pitchFamily="50" charset="-128"/>
                        </a:rPr>
                        <a:t>（効果）</a:t>
                      </a:r>
                    </a:p>
                  </a:txBody>
                  <a:tcPr anchor="ctr">
                    <a:solidFill>
                      <a:schemeClr val="bg1">
                        <a:lumMod val="95000"/>
                      </a:schemeClr>
                    </a:solidFill>
                  </a:tcPr>
                </a:tc>
                <a:tc gridSpan="5">
                  <a:txBody>
                    <a:bodyPr/>
                    <a:lstStyle/>
                    <a:p>
                      <a:pPr>
                        <a:lnSpc>
                          <a:spcPts val="1700"/>
                        </a:lnSpc>
                        <a:buFontTx/>
                        <a:buNone/>
                      </a:pPr>
                      <a:r>
                        <a:rPr kumimoji="1" lang="ja-JP" altLang="en-US" sz="1100" i="0" dirty="0">
                          <a:solidFill>
                            <a:schemeClr val="tx1"/>
                          </a:solidFill>
                          <a:latin typeface="Meiryo UI" panose="020B0604030504040204" pitchFamily="50" charset="-128"/>
                          <a:ea typeface="Meiryo UI" panose="020B0604030504040204" pitchFamily="50" charset="-128"/>
                        </a:rPr>
                        <a:t>広域自治体である大阪府が大阪市とともに、京都府市、兵庫県・神戸市との連携、関西広域連合とも協働することで、産学官連携や地域間連携を強化し、東京や海外の先進都市に匹敵するトップクラスのスタートアップ・エコシステムの構築に取り組む。</a:t>
                      </a:r>
                    </a:p>
                    <a:p>
                      <a:pPr>
                        <a:lnSpc>
                          <a:spcPts val="1700"/>
                        </a:lnSpc>
                        <a:buFontTx/>
                        <a:buNone/>
                      </a:pPr>
                      <a:r>
                        <a:rPr kumimoji="1" lang="ja-JP" altLang="en-US" sz="1100" i="0" dirty="0">
                          <a:solidFill>
                            <a:schemeClr val="tx1"/>
                          </a:solidFill>
                          <a:latin typeface="Meiryo UI" panose="020B0604030504040204" pitchFamily="50" charset="-128"/>
                          <a:ea typeface="Meiryo UI" panose="020B0604030504040204" pitchFamily="50" charset="-128"/>
                        </a:rPr>
                        <a:t>また、本事業終了後においては、行政主導から民間主導の活動にシフトし、行政が地域・政策間連携など後方支援を担う、官民協調による自立したエコシステムとすることで、「副首都・大阪」の確立・発展に向けた新産業・イノベーションの推進、発展の環境を実現させ、まち・ひと・しごとの創生による持続的な発展を目指す。</a:t>
                      </a:r>
                      <a:endParaRPr kumimoji="1" lang="en-US" altLang="ja-JP" sz="1100" i="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nSpc>
                          <a:spcPts val="1700"/>
                        </a:lnSpc>
                        <a:buFontTx/>
                        <a:buNone/>
                      </a:pP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pPr>
                        <a:lnSpc>
                          <a:spcPts val="1700"/>
                        </a:lnSpc>
                        <a:buFontTx/>
                        <a:buNone/>
                      </a:pPr>
                      <a:endParaRPr kumimoji="1" lang="en-US" altLang="ja-JP" sz="1100" i="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33888693"/>
                  </a:ext>
                </a:extLst>
              </a:tr>
              <a:tr h="2570943">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事業概要・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主な経費</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経費内訳は</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R7</a:t>
                      </a: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年度事業費</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bg1">
                        <a:lumMod val="95000"/>
                      </a:schemeClr>
                    </a:solidFill>
                  </a:tcPr>
                </a:tc>
                <a:tc gridSpan="2">
                  <a:txBody>
                    <a:bodyPr/>
                    <a:lstStyle/>
                    <a:p>
                      <a:pPr>
                        <a:lnSpc>
                          <a:spcPts val="1700"/>
                        </a:lnSpc>
                        <a:buFontTx/>
                        <a:buNone/>
                      </a:pPr>
                      <a:r>
                        <a:rPr kumimoji="1" lang="ja-JP" altLang="en-US" sz="900" i="0" dirty="0">
                          <a:solidFill>
                            <a:schemeClr val="tx1"/>
                          </a:solidFill>
                          <a:latin typeface="Meiryo UI" panose="020B0604030504040204" pitchFamily="50" charset="-128"/>
                          <a:ea typeface="Meiryo UI" panose="020B0604030504040204" pitchFamily="50" charset="-128"/>
                        </a:rPr>
                        <a:t>〇大阪スタートアップ・エコシステムコンソーシアムによる取組み推進</a:t>
                      </a:r>
                      <a:endParaRPr kumimoji="1" lang="en-US" altLang="ja-JP" sz="900" i="0" dirty="0">
                        <a:solidFill>
                          <a:schemeClr val="tx1"/>
                        </a:solidFill>
                        <a:latin typeface="Meiryo UI" panose="020B0604030504040204" pitchFamily="50" charset="-128"/>
                        <a:ea typeface="Meiryo UI" panose="020B0604030504040204" pitchFamily="50" charset="-128"/>
                      </a:endParaRPr>
                    </a:p>
                    <a:p>
                      <a:pPr marL="0" indent="0">
                        <a:lnSpc>
                          <a:spcPts val="1700"/>
                        </a:lnSpc>
                        <a:buFont typeface="Arial" panose="020B0604020202020204" pitchFamily="34" charset="0"/>
                        <a:buNone/>
                      </a:pPr>
                      <a:r>
                        <a:rPr kumimoji="1" lang="ja-JP" altLang="en-US" sz="900" i="0" dirty="0">
                          <a:solidFill>
                            <a:schemeClr val="tx1"/>
                          </a:solidFill>
                          <a:latin typeface="Meiryo UI" panose="020B0604030504040204" pitchFamily="50" charset="-128"/>
                          <a:ea typeface="Meiryo UI" panose="020B0604030504040204" pitchFamily="50" charset="-128"/>
                        </a:rPr>
                        <a:t>　・エコシステム構築に向けた専門家の招聘費及び専門家交通費等（</a:t>
                      </a:r>
                      <a:r>
                        <a:rPr kumimoji="1" lang="en-US" altLang="ja-JP" sz="900" i="0" dirty="0">
                          <a:solidFill>
                            <a:schemeClr val="tx1"/>
                          </a:solidFill>
                          <a:latin typeface="Meiryo UI" panose="020B0604030504040204" pitchFamily="50" charset="-128"/>
                          <a:ea typeface="Meiryo UI" panose="020B0604030504040204" pitchFamily="50" charset="-128"/>
                        </a:rPr>
                        <a:t>51,833</a:t>
                      </a:r>
                      <a:r>
                        <a:rPr kumimoji="1" lang="ja-JP" altLang="en-US" sz="900" i="0" dirty="0">
                          <a:solidFill>
                            <a:schemeClr val="tx1"/>
                          </a:solidFill>
                          <a:latin typeface="Meiryo UI" panose="020B0604030504040204" pitchFamily="50" charset="-128"/>
                          <a:ea typeface="Meiryo UI" panose="020B0604030504040204" pitchFamily="50" charset="-128"/>
                        </a:rPr>
                        <a:t>千円）</a:t>
                      </a:r>
                      <a:endParaRPr kumimoji="1" lang="en-US" altLang="ja-JP" sz="900" i="0" dirty="0">
                        <a:solidFill>
                          <a:schemeClr val="tx1"/>
                        </a:solidFill>
                        <a:latin typeface="Meiryo UI" panose="020B0604030504040204" pitchFamily="50" charset="-128"/>
                        <a:ea typeface="Meiryo UI" panose="020B0604030504040204" pitchFamily="50" charset="-128"/>
                      </a:endParaRPr>
                    </a:p>
                    <a:p>
                      <a:pPr>
                        <a:lnSpc>
                          <a:spcPts val="1700"/>
                        </a:lnSpc>
                        <a:buFontTx/>
                        <a:buNone/>
                      </a:pPr>
                      <a:r>
                        <a:rPr kumimoji="1" lang="ja-JP" altLang="en-US" sz="900" i="0" dirty="0">
                          <a:solidFill>
                            <a:schemeClr val="tx1"/>
                          </a:solidFill>
                          <a:latin typeface="Meiryo UI" panose="020B0604030504040204" pitchFamily="50" charset="-128"/>
                          <a:ea typeface="Meiryo UI" panose="020B0604030504040204" pitchFamily="50" charset="-128"/>
                        </a:rPr>
                        <a:t>〇万博開催、うめきた２期まちびらきのインパクトを活用した世界で存在感を示すための情報発信</a:t>
                      </a:r>
                      <a:endParaRPr kumimoji="1" lang="en-US" altLang="ja-JP" sz="900" i="0" dirty="0">
                        <a:solidFill>
                          <a:schemeClr val="tx1"/>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ts val="1700"/>
                        </a:lnSpc>
                        <a:spcBef>
                          <a:spcPts val="0"/>
                        </a:spcBef>
                        <a:spcAft>
                          <a:spcPts val="0"/>
                        </a:spcAft>
                        <a:buClrTx/>
                        <a:buSzTx/>
                        <a:buFontTx/>
                        <a:buNone/>
                        <a:tabLst/>
                        <a:defRPr/>
                      </a:pPr>
                      <a:r>
                        <a:rPr kumimoji="1" lang="ja-JP" altLang="en-US" sz="900" i="0" dirty="0">
                          <a:solidFill>
                            <a:schemeClr val="tx1"/>
                          </a:solidFill>
                          <a:latin typeface="Meiryo UI" panose="020B0604030504040204" pitchFamily="50" charset="-128"/>
                          <a:ea typeface="Meiryo UI" panose="020B0604030504040204" pitchFamily="50" charset="-128"/>
                        </a:rPr>
                        <a:t>　・万博やうめきたに向けたブランディング計画の追加（</a:t>
                      </a:r>
                      <a:r>
                        <a:rPr kumimoji="1" lang="en-US" altLang="ja-JP" sz="900" i="0" dirty="0">
                          <a:solidFill>
                            <a:schemeClr val="tx1"/>
                          </a:solidFill>
                          <a:latin typeface="Meiryo UI" panose="020B0604030504040204" pitchFamily="50" charset="-128"/>
                          <a:ea typeface="Meiryo UI" panose="020B0604030504040204" pitchFamily="50" charset="-128"/>
                        </a:rPr>
                        <a:t>3,150</a:t>
                      </a:r>
                      <a:r>
                        <a:rPr kumimoji="1" lang="ja-JP" altLang="en-US" sz="900" i="0" dirty="0">
                          <a:solidFill>
                            <a:schemeClr val="tx1"/>
                          </a:solidFill>
                          <a:latin typeface="Meiryo UI" panose="020B0604030504040204" pitchFamily="50" charset="-128"/>
                          <a:ea typeface="Meiryo UI" panose="020B0604030504040204" pitchFamily="50" charset="-128"/>
                        </a:rPr>
                        <a:t>千円）</a:t>
                      </a:r>
                      <a:endParaRPr kumimoji="1" lang="en-US" altLang="ja-JP" sz="900" i="0" dirty="0">
                        <a:solidFill>
                          <a:schemeClr val="tx1"/>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ts val="1700"/>
                        </a:lnSpc>
                        <a:spcBef>
                          <a:spcPts val="0"/>
                        </a:spcBef>
                        <a:spcAft>
                          <a:spcPts val="0"/>
                        </a:spcAft>
                        <a:buClrTx/>
                        <a:buSzTx/>
                        <a:buFontTx/>
                        <a:buNone/>
                        <a:tabLst/>
                        <a:defRPr/>
                      </a:pPr>
                      <a:r>
                        <a:rPr kumimoji="1" lang="ja-JP" altLang="en-US" sz="900" i="0" dirty="0">
                          <a:solidFill>
                            <a:schemeClr val="tx1"/>
                          </a:solidFill>
                          <a:latin typeface="Meiryo UI" panose="020B0604030504040204" pitchFamily="50" charset="-128"/>
                          <a:ea typeface="Meiryo UI" panose="020B0604030504040204" pitchFamily="50" charset="-128"/>
                        </a:rPr>
                        <a:t>　・広報費、</a:t>
                      </a:r>
                      <a:r>
                        <a:rPr kumimoji="1" lang="en-US" altLang="ja-JP" sz="900" i="0" dirty="0">
                          <a:solidFill>
                            <a:schemeClr val="tx1"/>
                          </a:solidFill>
                          <a:latin typeface="Meiryo UI" panose="020B0604030504040204" pitchFamily="50" charset="-128"/>
                          <a:ea typeface="Meiryo UI" panose="020B0604030504040204" pitchFamily="50" charset="-128"/>
                        </a:rPr>
                        <a:t>PR</a:t>
                      </a:r>
                      <a:r>
                        <a:rPr kumimoji="1" lang="ja-JP" altLang="en-US" sz="900" i="0" dirty="0">
                          <a:solidFill>
                            <a:schemeClr val="tx1"/>
                          </a:solidFill>
                          <a:latin typeface="Meiryo UI" panose="020B0604030504040204" pitchFamily="50" charset="-128"/>
                          <a:ea typeface="Meiryo UI" panose="020B0604030504040204" pitchFamily="50" charset="-128"/>
                        </a:rPr>
                        <a:t>資料作成経費等（</a:t>
                      </a:r>
                      <a:r>
                        <a:rPr kumimoji="1" lang="en-US" altLang="ja-JP" sz="900" i="0" dirty="0">
                          <a:solidFill>
                            <a:schemeClr val="tx1"/>
                          </a:solidFill>
                          <a:latin typeface="Meiryo UI" panose="020B0604030504040204" pitchFamily="50" charset="-128"/>
                          <a:ea typeface="Meiryo UI" panose="020B0604030504040204" pitchFamily="50" charset="-128"/>
                        </a:rPr>
                        <a:t>9,987</a:t>
                      </a:r>
                      <a:r>
                        <a:rPr kumimoji="1" lang="ja-JP" altLang="en-US" sz="900" i="0" dirty="0">
                          <a:solidFill>
                            <a:schemeClr val="tx1"/>
                          </a:solidFill>
                          <a:latin typeface="Meiryo UI" panose="020B0604030504040204" pitchFamily="50" charset="-128"/>
                          <a:ea typeface="Meiryo UI" panose="020B0604030504040204" pitchFamily="50" charset="-128"/>
                        </a:rPr>
                        <a:t>千円）</a:t>
                      </a:r>
                      <a:endParaRPr kumimoji="1" lang="en-US" altLang="ja-JP" sz="900" i="0" dirty="0">
                        <a:solidFill>
                          <a:schemeClr val="tx1"/>
                        </a:solidFill>
                        <a:latin typeface="Meiryo UI" panose="020B0604030504040204" pitchFamily="50" charset="-128"/>
                        <a:ea typeface="Meiryo UI" panose="020B0604030504040204" pitchFamily="50" charset="-128"/>
                      </a:endParaRPr>
                    </a:p>
                    <a:p>
                      <a:pPr>
                        <a:lnSpc>
                          <a:spcPts val="1700"/>
                        </a:lnSpc>
                        <a:buFontTx/>
                        <a:buNone/>
                      </a:pPr>
                      <a:r>
                        <a:rPr kumimoji="1" lang="ja-JP" altLang="en-US" sz="900" i="0" dirty="0">
                          <a:solidFill>
                            <a:schemeClr val="tx1"/>
                          </a:solidFill>
                          <a:latin typeface="Meiryo UI" panose="020B0604030504040204" pitchFamily="50" charset="-128"/>
                          <a:ea typeface="Meiryo UI" panose="020B0604030504040204" pitchFamily="50" charset="-128"/>
                        </a:rPr>
                        <a:t>〇グローバルに活躍するスタートアップを輩出するための海外エコシステムとの接続</a:t>
                      </a:r>
                      <a:endParaRPr kumimoji="1" lang="en-US" altLang="ja-JP" sz="900" i="0" dirty="0">
                        <a:solidFill>
                          <a:schemeClr val="tx1"/>
                        </a:solidFill>
                        <a:latin typeface="Meiryo UI" panose="020B0604030504040204" pitchFamily="50" charset="-128"/>
                        <a:ea typeface="Meiryo UI" panose="020B0604030504040204" pitchFamily="50" charset="-128"/>
                      </a:endParaRPr>
                    </a:p>
                    <a:p>
                      <a:pPr marL="0" indent="0">
                        <a:lnSpc>
                          <a:spcPts val="1700"/>
                        </a:lnSpc>
                        <a:buFont typeface="Arial" panose="020B0604020202020204" pitchFamily="34" charset="0"/>
                        <a:buNone/>
                      </a:pPr>
                      <a:r>
                        <a:rPr kumimoji="1" lang="ja-JP" altLang="en-US" sz="900" i="0" dirty="0">
                          <a:solidFill>
                            <a:schemeClr val="tx1"/>
                          </a:solidFill>
                          <a:latin typeface="Meiryo UI" panose="020B0604030504040204" pitchFamily="50" charset="-128"/>
                          <a:ea typeface="Meiryo UI" panose="020B0604030504040204" pitchFamily="50" charset="-128"/>
                        </a:rPr>
                        <a:t>　・海外エコシステムとの連携（</a:t>
                      </a:r>
                      <a:r>
                        <a:rPr kumimoji="1" lang="en-US" altLang="ja-JP" sz="900" i="0" dirty="0">
                          <a:solidFill>
                            <a:schemeClr val="tx1"/>
                          </a:solidFill>
                          <a:latin typeface="Meiryo UI" panose="020B0604030504040204" pitchFamily="50" charset="-128"/>
                          <a:ea typeface="Meiryo UI" panose="020B0604030504040204" pitchFamily="50" charset="-128"/>
                        </a:rPr>
                        <a:t>35,145</a:t>
                      </a:r>
                      <a:r>
                        <a:rPr kumimoji="1" lang="ja-JP" altLang="en-US" sz="900" i="0" dirty="0">
                          <a:solidFill>
                            <a:schemeClr val="tx1"/>
                          </a:solidFill>
                          <a:latin typeface="Meiryo UI" panose="020B0604030504040204" pitchFamily="50" charset="-128"/>
                          <a:ea typeface="Meiryo UI" panose="020B0604030504040204" pitchFamily="50" charset="-128"/>
                        </a:rPr>
                        <a:t>千円）</a:t>
                      </a:r>
                      <a:endParaRPr kumimoji="1" lang="en-US" altLang="ja-JP" sz="900" i="0" dirty="0">
                        <a:solidFill>
                          <a:schemeClr val="tx1"/>
                        </a:solidFill>
                        <a:latin typeface="Meiryo UI" panose="020B0604030504040204" pitchFamily="50" charset="-128"/>
                        <a:ea typeface="Meiryo UI" panose="020B0604030504040204" pitchFamily="50" charset="-128"/>
                      </a:endParaRPr>
                    </a:p>
                    <a:p>
                      <a:pPr marL="0" indent="0">
                        <a:lnSpc>
                          <a:spcPts val="1700"/>
                        </a:lnSpc>
                        <a:buFont typeface="Arial" panose="020B0604020202020204" pitchFamily="34" charset="0"/>
                        <a:buNone/>
                      </a:pPr>
                      <a:r>
                        <a:rPr kumimoji="1" lang="ja-JP" altLang="en-US" sz="900" i="0" dirty="0">
                          <a:solidFill>
                            <a:schemeClr val="tx1"/>
                          </a:solidFill>
                          <a:latin typeface="Meiryo UI" panose="020B0604030504040204" pitchFamily="50" charset="-128"/>
                          <a:ea typeface="Meiryo UI" panose="020B0604030504040204" pitchFamily="50" charset="-128"/>
                        </a:rPr>
                        <a:t>　・国際的ピッチイベントの開催（</a:t>
                      </a:r>
                      <a:r>
                        <a:rPr kumimoji="1" lang="en-US" altLang="ja-JP" sz="900" i="0" dirty="0">
                          <a:solidFill>
                            <a:schemeClr val="tx1"/>
                          </a:solidFill>
                          <a:latin typeface="Meiryo UI" panose="020B0604030504040204" pitchFamily="50" charset="-128"/>
                          <a:ea typeface="Meiryo UI" panose="020B0604030504040204" pitchFamily="50" charset="-128"/>
                        </a:rPr>
                        <a:t>42,604</a:t>
                      </a:r>
                      <a:r>
                        <a:rPr kumimoji="1" lang="ja-JP" altLang="en-US" sz="900" i="0" dirty="0">
                          <a:solidFill>
                            <a:schemeClr val="tx1"/>
                          </a:solidFill>
                          <a:latin typeface="Meiryo UI" panose="020B0604030504040204" pitchFamily="50" charset="-128"/>
                          <a:ea typeface="Meiryo UI" panose="020B0604030504040204" pitchFamily="50" charset="-128"/>
                        </a:rPr>
                        <a:t>千円）</a:t>
                      </a:r>
                      <a:endParaRPr kumimoji="1" lang="en-US" altLang="ja-JP" sz="900" i="0" dirty="0">
                        <a:solidFill>
                          <a:schemeClr val="tx1"/>
                        </a:solidFill>
                        <a:latin typeface="Meiryo UI" panose="020B0604030504040204" pitchFamily="50" charset="-128"/>
                        <a:ea typeface="Meiryo UI" panose="020B0604030504040204" pitchFamily="50" charset="-128"/>
                      </a:endParaRPr>
                    </a:p>
                    <a:p>
                      <a:pPr>
                        <a:lnSpc>
                          <a:spcPts val="1700"/>
                        </a:lnSpc>
                        <a:buFontTx/>
                        <a:buNone/>
                      </a:pPr>
                      <a:r>
                        <a:rPr kumimoji="1" lang="ja-JP" altLang="en-US" sz="900" i="0" dirty="0">
                          <a:solidFill>
                            <a:schemeClr val="tx1"/>
                          </a:solidFill>
                          <a:latin typeface="Meiryo UI" panose="020B0604030504040204" pitchFamily="50" charset="-128"/>
                          <a:ea typeface="Meiryo UI" panose="020B0604030504040204" pitchFamily="50" charset="-128"/>
                        </a:rPr>
                        <a:t>〇ユニコーン企業の候補を輩出するための成長段階に応じた切れ目のないアクセラレーションプログラム</a:t>
                      </a:r>
                      <a:endParaRPr kumimoji="1" lang="en-US" altLang="ja-JP" sz="900" i="0" dirty="0">
                        <a:solidFill>
                          <a:schemeClr val="tx1"/>
                        </a:solidFill>
                        <a:latin typeface="Meiryo UI" panose="020B0604030504040204" pitchFamily="50" charset="-128"/>
                        <a:ea typeface="Meiryo UI" panose="020B0604030504040204" pitchFamily="50" charset="-128"/>
                      </a:endParaRPr>
                    </a:p>
                    <a:p>
                      <a:pPr marL="0" indent="0">
                        <a:lnSpc>
                          <a:spcPts val="1700"/>
                        </a:lnSpc>
                        <a:buFont typeface="Arial" panose="020B0604020202020204" pitchFamily="34" charset="0"/>
                        <a:buNone/>
                      </a:pPr>
                      <a:r>
                        <a:rPr kumimoji="1" lang="ja-JP" altLang="en-US" sz="900" i="0" dirty="0">
                          <a:solidFill>
                            <a:schemeClr val="tx1"/>
                          </a:solidFill>
                          <a:latin typeface="Meiryo UI" panose="020B0604030504040204" pitchFamily="50" charset="-128"/>
                          <a:ea typeface="Meiryo UI" panose="020B0604030504040204" pitchFamily="50" charset="-128"/>
                        </a:rPr>
                        <a:t>　・大阪独自のアクセラレーションプログラム（</a:t>
                      </a:r>
                      <a:r>
                        <a:rPr kumimoji="1" lang="en-US" altLang="ja-JP" sz="900" i="0" dirty="0">
                          <a:solidFill>
                            <a:schemeClr val="tx1"/>
                          </a:solidFill>
                          <a:latin typeface="Meiryo UI" panose="020B0604030504040204" pitchFamily="50" charset="-128"/>
                          <a:ea typeface="Meiryo UI" panose="020B0604030504040204" pitchFamily="50" charset="-128"/>
                        </a:rPr>
                        <a:t>95,308</a:t>
                      </a:r>
                      <a:r>
                        <a:rPr kumimoji="1" lang="ja-JP" altLang="en-US" sz="900" i="0" dirty="0">
                          <a:solidFill>
                            <a:schemeClr val="tx1"/>
                          </a:solidFill>
                          <a:latin typeface="Meiryo UI" panose="020B0604030504040204" pitchFamily="50" charset="-128"/>
                          <a:ea typeface="Meiryo UI" panose="020B0604030504040204" pitchFamily="50" charset="-128"/>
                        </a:rPr>
                        <a:t>千円）</a:t>
                      </a:r>
                      <a:endParaRPr kumimoji="1" lang="en-US" altLang="ja-JP" sz="900" i="0" dirty="0">
                        <a:solidFill>
                          <a:schemeClr val="tx1"/>
                        </a:solidFill>
                        <a:latin typeface="Meiryo UI" panose="020B0604030504040204" pitchFamily="50" charset="-128"/>
                        <a:ea typeface="Meiryo UI" panose="020B0604030504040204" pitchFamily="50" charset="-128"/>
                      </a:endParaRPr>
                    </a:p>
                  </a:txBody>
                  <a:tcPr anchor="ctr">
                    <a:noFill/>
                  </a:tcPr>
                </a:tc>
                <a:tc hMerge="1">
                  <a:txBody>
                    <a:bodyPr/>
                    <a:lstStyle/>
                    <a:p>
                      <a:pPr>
                        <a:lnSpc>
                          <a:spcPts val="1700"/>
                        </a:lnSpc>
                        <a:buFontTx/>
                        <a:buNone/>
                      </a:pP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tc>
                <a:tc rowSpan="2">
                  <a:txBody>
                    <a:bodyPr/>
                    <a:lstStyle/>
                    <a:p>
                      <a:pPr algn="ctr"/>
                      <a:r>
                        <a:rPr kumimoji="1" lang="ja-JP" altLang="en-US" dirty="0">
                          <a:latin typeface="Meiryo UI" panose="020B0604030504040204" pitchFamily="50" charset="-128"/>
                          <a:ea typeface="Meiryo UI" panose="020B0604030504040204" pitchFamily="50" charset="-128"/>
                        </a:rPr>
                        <a:t>実施</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体制</a:t>
                      </a:r>
                    </a:p>
                  </a:txBody>
                  <a:tcPr anchor="ctr">
                    <a:solidFill>
                      <a:schemeClr val="bg1">
                        <a:lumMod val="95000"/>
                      </a:schemeClr>
                    </a:solidFill>
                  </a:tcPr>
                </a:tc>
                <a:tc rowSpan="2" gridSpan="2">
                  <a:txBody>
                    <a:bodyPr/>
                    <a:lstStyle/>
                    <a:p>
                      <a:endParaRPr kumimoji="1" lang="ja-JP" altLang="en-US" dirty="0"/>
                    </a:p>
                  </a:txBody>
                  <a:tcPr anchor="ctr"/>
                </a:tc>
                <a:tc rowSpan="2" hMerge="1">
                  <a:txBody>
                    <a:bodyPr/>
                    <a:lstStyle/>
                    <a:p>
                      <a:endParaRPr kumimoji="1" lang="ja-JP" altLang="en-US" dirty="0"/>
                    </a:p>
                  </a:txBody>
                  <a:tcPr anchor="ctr"/>
                </a:tc>
                <a:extLst>
                  <a:ext uri="{0D108BD9-81ED-4DB2-BD59-A6C34878D82A}">
                    <a16:rowId xmlns:a16="http://schemas.microsoft.com/office/drawing/2014/main" val="827494687"/>
                  </a:ext>
                </a:extLst>
              </a:tr>
              <a:tr h="720000">
                <a:tc>
                  <a:txBody>
                    <a:bodyPr/>
                    <a:lstStyle/>
                    <a:p>
                      <a:pPr algn="ctr"/>
                      <a:r>
                        <a:rPr kumimoji="1" lang="en-US" altLang="ja-JP" sz="1400">
                          <a:latin typeface="Meiryo UI" panose="020B0604030504040204" pitchFamily="50" charset="-128"/>
                          <a:ea typeface="Meiryo UI" panose="020B0604030504040204" pitchFamily="50" charset="-128"/>
                        </a:rPr>
                        <a:t>KPI</a:t>
                      </a:r>
                      <a:endParaRPr kumimoji="1" lang="en-US" altLang="ja-JP" sz="800">
                        <a:latin typeface="Meiryo UI" panose="020B0604030504040204" pitchFamily="50" charset="-128"/>
                        <a:ea typeface="Meiryo UI" panose="020B0604030504040204" pitchFamily="50" charset="-128"/>
                      </a:endParaRPr>
                    </a:p>
                    <a:p>
                      <a:pPr marL="85725" indent="-85725" algn="just"/>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カッコ内の数値は最終事業年度までの「</a:t>
                      </a:r>
                      <a:r>
                        <a:rPr kumimoji="1" lang="en-US" altLang="ja-JP" sz="800" dirty="0">
                          <a:latin typeface="Meiryo UI" panose="020B0604030504040204" pitchFamily="50" charset="-128"/>
                          <a:ea typeface="Meiryo UI" panose="020B0604030504040204" pitchFamily="50" charset="-128"/>
                        </a:rPr>
                        <a:t>KPI</a:t>
                      </a:r>
                      <a:r>
                        <a:rPr kumimoji="1" lang="ja-JP" altLang="en-US" sz="800" dirty="0">
                          <a:latin typeface="Meiryo UI" panose="020B0604030504040204" pitchFamily="50" charset="-128"/>
                          <a:ea typeface="Meiryo UI" panose="020B0604030504040204" pitchFamily="50" charset="-128"/>
                        </a:rPr>
                        <a:t>増加分の累計」の目標値</a:t>
                      </a:r>
                    </a:p>
                  </a:txBody>
                  <a:tcPr anchor="ctr">
                    <a:solidFill>
                      <a:schemeClr val="bg1">
                        <a:lumMod val="95000"/>
                      </a:schemeClr>
                    </a:solidFill>
                  </a:tcPr>
                </a:tc>
                <a:tc gridSpan="2">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①ユニコーン輩出件数（＋３社）</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②</a:t>
                      </a:r>
                      <a:r>
                        <a:rPr kumimoji="1" lang="en-US" altLang="ja-JP" sz="1000" dirty="0">
                          <a:solidFill>
                            <a:schemeClr val="tx1"/>
                          </a:solidFill>
                          <a:latin typeface="Meiryo UI" panose="020B0604030504040204" pitchFamily="50" charset="-128"/>
                          <a:ea typeface="Meiryo UI" panose="020B0604030504040204" pitchFamily="50" charset="-128"/>
                        </a:rPr>
                        <a:t>5</a:t>
                      </a:r>
                      <a:r>
                        <a:rPr kumimoji="1" lang="ja-JP" altLang="en-US" sz="1000" dirty="0">
                          <a:solidFill>
                            <a:schemeClr val="tx1"/>
                          </a:solidFill>
                          <a:latin typeface="Meiryo UI" panose="020B0604030504040204" pitchFamily="50" charset="-128"/>
                          <a:ea typeface="Meiryo UI" panose="020B0604030504040204" pitchFamily="50" charset="-128"/>
                        </a:rPr>
                        <a:t>億円以上の資金調達を行うスタートアップ件数（＋</a:t>
                      </a:r>
                      <a:r>
                        <a:rPr kumimoji="1" lang="en-US" altLang="ja-JP" sz="1000" dirty="0">
                          <a:solidFill>
                            <a:schemeClr val="tx1"/>
                          </a:solidFill>
                          <a:latin typeface="Meiryo UI" panose="020B0604030504040204" pitchFamily="50" charset="-128"/>
                          <a:ea typeface="Meiryo UI" panose="020B0604030504040204" pitchFamily="50" charset="-128"/>
                        </a:rPr>
                        <a:t>35</a:t>
                      </a:r>
                      <a:r>
                        <a:rPr kumimoji="1" lang="ja-JP" altLang="en-US" sz="1000" dirty="0">
                          <a:solidFill>
                            <a:schemeClr val="tx1"/>
                          </a:solidFill>
                          <a:latin typeface="Meiryo UI" panose="020B0604030504040204" pitchFamily="50" charset="-128"/>
                          <a:ea typeface="Meiryo UI" panose="020B0604030504040204" pitchFamily="50" charset="-128"/>
                        </a:rPr>
                        <a:t>社）</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③スタートアップビザ活用数（</a:t>
                      </a:r>
                      <a:r>
                        <a:rPr kumimoji="1" lang="en-US" altLang="ja-JP" sz="1000" dirty="0">
                          <a:solidFill>
                            <a:schemeClr val="tx1"/>
                          </a:solidFill>
                          <a:latin typeface="Meiryo UI" panose="020B0604030504040204" pitchFamily="50" charset="-128"/>
                          <a:ea typeface="Meiryo UI" panose="020B0604030504040204" pitchFamily="50" charset="-128"/>
                        </a:rPr>
                        <a:t>+31</a:t>
                      </a:r>
                      <a:r>
                        <a:rPr kumimoji="1" lang="ja-JP" altLang="en-US" sz="1000" dirty="0">
                          <a:solidFill>
                            <a:schemeClr val="tx1"/>
                          </a:solidFill>
                          <a:latin typeface="Meiryo UI" panose="020B0604030504040204" pitchFamily="50" charset="-128"/>
                          <a:ea typeface="Meiryo UI" panose="020B0604030504040204" pitchFamily="50" charset="-128"/>
                        </a:rPr>
                        <a:t>者）</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en-US" altLang="ja-JP"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gridSpan="2"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3167952532"/>
                  </a:ext>
                </a:extLst>
              </a:tr>
            </a:tbl>
          </a:graphicData>
        </a:graphic>
      </p:graphicFrame>
      <p:sp>
        <p:nvSpPr>
          <p:cNvPr id="5" name="スライド番号プレースホルダー 1">
            <a:extLst>
              <a:ext uri="{FF2B5EF4-FFF2-40B4-BE49-F238E27FC236}">
                <a16:creationId xmlns:a16="http://schemas.microsoft.com/office/drawing/2014/main" id="{C8A3F849-0DB3-4EAA-966C-316CA5F16C51}"/>
              </a:ext>
            </a:extLst>
          </p:cNvPr>
          <p:cNvSpPr txBox="1">
            <a:spLocks/>
          </p:cNvSpPr>
          <p:nvPr/>
        </p:nvSpPr>
        <p:spPr>
          <a:xfrm>
            <a:off x="7848600" y="6571256"/>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2607F70-A63D-42D2-992F-C80529FBC2AA}" type="slidenum">
              <a:rPr kumimoji="1" lang="ja-JP" altLang="en-US" sz="16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8EDAD51B-19FB-45E5-9C5C-2F304FEA3E74}"/>
              </a:ext>
            </a:extLst>
          </p:cNvPr>
          <p:cNvSpPr/>
          <p:nvPr/>
        </p:nvSpPr>
        <p:spPr>
          <a:xfrm>
            <a:off x="6389465" y="3384080"/>
            <a:ext cx="545364" cy="24303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大阪府</a:t>
            </a:r>
          </a:p>
        </p:txBody>
      </p:sp>
      <p:sp>
        <p:nvSpPr>
          <p:cNvPr id="7" name="テキスト ボックス 6">
            <a:extLst>
              <a:ext uri="{FF2B5EF4-FFF2-40B4-BE49-F238E27FC236}">
                <a16:creationId xmlns:a16="http://schemas.microsoft.com/office/drawing/2014/main" id="{78C9DEB9-C4D0-4825-93F7-CFEAE4A467EF}"/>
              </a:ext>
            </a:extLst>
          </p:cNvPr>
          <p:cNvSpPr txBox="1"/>
          <p:nvPr/>
        </p:nvSpPr>
        <p:spPr>
          <a:xfrm>
            <a:off x="7166733" y="4676442"/>
            <a:ext cx="449446" cy="230832"/>
          </a:xfrm>
          <a:prstGeom prst="rect">
            <a:avLst/>
          </a:prstGeom>
          <a:noFill/>
          <a:ln w="9525">
            <a:noFill/>
          </a:ln>
        </p:spPr>
        <p:txBody>
          <a:bodyPr wrap="square" rtlCol="0">
            <a:spAutoFit/>
          </a:bodyPr>
          <a:lstStyle/>
          <a:p>
            <a:pPr algn="ctr"/>
            <a:r>
              <a:rPr kumimoji="1" lang="ja-JP" altLang="en-US" sz="900" dirty="0">
                <a:latin typeface="Meiryo UI" panose="020B0604030504040204" pitchFamily="50" charset="-128"/>
                <a:ea typeface="Meiryo UI" panose="020B0604030504040204" pitchFamily="50" charset="-128"/>
              </a:rPr>
              <a:t>委嘱</a:t>
            </a:r>
            <a:endParaRPr kumimoji="1" lang="en-US" altLang="ja-JP" sz="9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B7A6E6CA-7EAE-4D8B-A18A-52AFC9201B1A}"/>
              </a:ext>
            </a:extLst>
          </p:cNvPr>
          <p:cNvSpPr/>
          <p:nvPr/>
        </p:nvSpPr>
        <p:spPr>
          <a:xfrm>
            <a:off x="6455844" y="3903928"/>
            <a:ext cx="586037" cy="1107268"/>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a:solidFill>
                  <a:schemeClr val="tx1"/>
                </a:solidFill>
                <a:latin typeface="Meiryo UI" panose="020B0604030504040204" pitchFamily="50" charset="-128"/>
                <a:ea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rPr>
              <a:t>公財</a:t>
            </a:r>
            <a:r>
              <a:rPr kumimoji="1" lang="en-US" altLang="ja-JP" sz="1000" dirty="0">
                <a:solidFill>
                  <a:schemeClr val="tx1"/>
                </a:solidFill>
                <a:latin typeface="Meiryo UI" panose="020B0604030504040204" pitchFamily="50" charset="-128"/>
                <a:ea typeface="Meiryo UI" panose="020B0604030504040204" pitchFamily="50" charset="-128"/>
              </a:rPr>
              <a:t>)</a:t>
            </a:r>
          </a:p>
          <a:p>
            <a:pPr algn="ctr"/>
            <a:r>
              <a:rPr kumimoji="1" lang="ja-JP" altLang="en-US" sz="1000" dirty="0">
                <a:solidFill>
                  <a:schemeClr val="tx1"/>
                </a:solidFill>
                <a:latin typeface="Meiryo UI" panose="020B0604030504040204" pitchFamily="50" charset="-128"/>
                <a:ea typeface="Meiryo UI" panose="020B0604030504040204" pitchFamily="50" charset="-128"/>
              </a:rPr>
              <a:t>大阪産業局</a:t>
            </a:r>
          </a:p>
        </p:txBody>
      </p:sp>
      <p:sp>
        <p:nvSpPr>
          <p:cNvPr id="9" name="正方形/長方形 8">
            <a:extLst>
              <a:ext uri="{FF2B5EF4-FFF2-40B4-BE49-F238E27FC236}">
                <a16:creationId xmlns:a16="http://schemas.microsoft.com/office/drawing/2014/main" id="{8C094404-C5E2-4971-94B7-66232031F6DE}"/>
              </a:ext>
            </a:extLst>
          </p:cNvPr>
          <p:cNvSpPr/>
          <p:nvPr/>
        </p:nvSpPr>
        <p:spPr>
          <a:xfrm>
            <a:off x="7632084" y="4238181"/>
            <a:ext cx="1172394" cy="28624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アクセラレーター団体・企業</a:t>
            </a:r>
          </a:p>
        </p:txBody>
      </p:sp>
      <p:sp>
        <p:nvSpPr>
          <p:cNvPr id="10" name="テキスト ボックス 9">
            <a:extLst>
              <a:ext uri="{FF2B5EF4-FFF2-40B4-BE49-F238E27FC236}">
                <a16:creationId xmlns:a16="http://schemas.microsoft.com/office/drawing/2014/main" id="{4690F76F-5412-4733-9A47-A64237F74C64}"/>
              </a:ext>
            </a:extLst>
          </p:cNvPr>
          <p:cNvSpPr txBox="1"/>
          <p:nvPr/>
        </p:nvSpPr>
        <p:spPr>
          <a:xfrm>
            <a:off x="7139564" y="4170405"/>
            <a:ext cx="438732" cy="234001"/>
          </a:xfrm>
          <a:prstGeom prst="rect">
            <a:avLst/>
          </a:prstGeom>
          <a:noFill/>
          <a:ln w="9525">
            <a:noFill/>
          </a:ln>
        </p:spPr>
        <p:txBody>
          <a:bodyPr wrap="square" rtlCol="0">
            <a:spAutoFit/>
          </a:bodyPr>
          <a:lstStyle/>
          <a:p>
            <a:pPr algn="r"/>
            <a:r>
              <a:rPr kumimoji="1" lang="ja-JP" altLang="en-US" sz="900" dirty="0">
                <a:latin typeface="Meiryo UI" panose="020B0604030504040204" pitchFamily="50" charset="-128"/>
                <a:ea typeface="Meiryo UI" panose="020B0604030504040204" pitchFamily="50" charset="-128"/>
              </a:rPr>
              <a:t>委託</a:t>
            </a:r>
            <a:endParaRPr kumimoji="1" lang="en-US" altLang="ja-JP" sz="900" dirty="0">
              <a:latin typeface="Meiryo UI" panose="020B0604030504040204" pitchFamily="50" charset="-128"/>
              <a:ea typeface="Meiryo UI" panose="020B0604030504040204" pitchFamily="50" charset="-128"/>
            </a:endParaRPr>
          </a:p>
        </p:txBody>
      </p:sp>
      <p:graphicFrame>
        <p:nvGraphicFramePr>
          <p:cNvPr id="11" name="表 45">
            <a:extLst>
              <a:ext uri="{FF2B5EF4-FFF2-40B4-BE49-F238E27FC236}">
                <a16:creationId xmlns:a16="http://schemas.microsoft.com/office/drawing/2014/main" id="{2813BF3B-5563-420F-9433-B0EC2E9944BA}"/>
              </a:ext>
            </a:extLst>
          </p:cNvPr>
          <p:cNvGraphicFramePr>
            <a:graphicFrameLocks noGrp="1"/>
          </p:cNvGraphicFramePr>
          <p:nvPr>
            <p:extLst>
              <p:ext uri="{D42A27DB-BD31-4B8C-83A1-F6EECF244321}">
                <p14:modId xmlns:p14="http://schemas.microsoft.com/office/powerpoint/2010/main" val="2538375004"/>
              </p:ext>
            </p:extLst>
          </p:nvPr>
        </p:nvGraphicFramePr>
        <p:xfrm>
          <a:off x="6190121" y="5096830"/>
          <a:ext cx="3577230" cy="1509805"/>
        </p:xfrm>
        <a:graphic>
          <a:graphicData uri="http://schemas.openxmlformats.org/drawingml/2006/table">
            <a:tbl>
              <a:tblPr firstRow="1" bandRow="1">
                <a:tableStyleId>{F5AB1C69-6EDB-4FF4-983F-18BD219EF322}</a:tableStyleId>
              </a:tblPr>
              <a:tblGrid>
                <a:gridCol w="1401040">
                  <a:extLst>
                    <a:ext uri="{9D8B030D-6E8A-4147-A177-3AD203B41FA5}">
                      <a16:colId xmlns:a16="http://schemas.microsoft.com/office/drawing/2014/main" val="2758442477"/>
                    </a:ext>
                  </a:extLst>
                </a:gridCol>
                <a:gridCol w="2176190">
                  <a:extLst>
                    <a:ext uri="{9D8B030D-6E8A-4147-A177-3AD203B41FA5}">
                      <a16:colId xmlns:a16="http://schemas.microsoft.com/office/drawing/2014/main" val="3363882439"/>
                    </a:ext>
                  </a:extLst>
                </a:gridCol>
              </a:tblGrid>
              <a:tr h="257055">
                <a:tc>
                  <a:txBody>
                    <a:bodyPr/>
                    <a:lstStyle/>
                    <a:p>
                      <a:pPr algn="ctr"/>
                      <a:r>
                        <a:rPr kumimoji="1" lang="ja-JP" altLang="en-US" sz="1050" dirty="0">
                          <a:latin typeface="Meiryo UI" panose="020B0604030504040204" pitchFamily="50" charset="-128"/>
                          <a:ea typeface="Meiryo UI" panose="020B0604030504040204" pitchFamily="50" charset="-128"/>
                        </a:rPr>
                        <a:t>名称</a:t>
                      </a:r>
                    </a:p>
                  </a:txBody>
                  <a:tcPr anchor="ctr"/>
                </a:tc>
                <a:tc>
                  <a:txBody>
                    <a:bodyPr/>
                    <a:lstStyle/>
                    <a:p>
                      <a:pPr algn="ctr"/>
                      <a:r>
                        <a:rPr kumimoji="1" lang="ja-JP" altLang="en-US" sz="1050" dirty="0">
                          <a:latin typeface="Meiryo UI" panose="020B0604030504040204" pitchFamily="50" charset="-128"/>
                          <a:ea typeface="Meiryo UI" panose="020B0604030504040204" pitchFamily="50" charset="-128"/>
                        </a:rPr>
                        <a:t>役割</a:t>
                      </a:r>
                    </a:p>
                  </a:txBody>
                  <a:tcPr anchor="ctr"/>
                </a:tc>
                <a:extLst>
                  <a:ext uri="{0D108BD9-81ED-4DB2-BD59-A6C34878D82A}">
                    <a16:rowId xmlns:a16="http://schemas.microsoft.com/office/drawing/2014/main" val="2563738176"/>
                  </a:ext>
                </a:extLst>
              </a:tr>
              <a:tr h="420635">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公財</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大阪産業局</a:t>
                      </a:r>
                    </a:p>
                  </a:txBody>
                  <a:tcPr anchor="ct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中小企業支援施策の推進体制における中核的支援機関</a:t>
                      </a:r>
                    </a:p>
                  </a:txBody>
                  <a:tcPr anchor="ctr"/>
                </a:tc>
                <a:extLst>
                  <a:ext uri="{0D108BD9-81ED-4DB2-BD59-A6C34878D82A}">
                    <a16:rowId xmlns:a16="http://schemas.microsoft.com/office/drawing/2014/main" val="487261463"/>
                  </a:ext>
                </a:extLst>
              </a:tr>
              <a:tr h="257055">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アクセラレーター団体・企業</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アクセラレーションプログラムの提供等</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96476272"/>
                  </a:ext>
                </a:extLst>
              </a:tr>
              <a:tr h="420635">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専門人材</a:t>
                      </a:r>
                    </a:p>
                  </a:txBody>
                  <a:tcPr anchor="ct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エコシステム構築に向けた専門的知見による提案や提言等</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90617184"/>
                  </a:ext>
                </a:extLst>
              </a:tr>
            </a:tbl>
          </a:graphicData>
        </a:graphic>
      </p:graphicFrame>
      <p:sp>
        <p:nvSpPr>
          <p:cNvPr id="12" name="正方形/長方形 11">
            <a:extLst>
              <a:ext uri="{FF2B5EF4-FFF2-40B4-BE49-F238E27FC236}">
                <a16:creationId xmlns:a16="http://schemas.microsoft.com/office/drawing/2014/main" id="{63CF9C7E-1844-4CAB-9854-8CECEA15B3CE}"/>
              </a:ext>
            </a:extLst>
          </p:cNvPr>
          <p:cNvSpPr/>
          <p:nvPr/>
        </p:nvSpPr>
        <p:spPr>
          <a:xfrm>
            <a:off x="7160305" y="3393116"/>
            <a:ext cx="533218" cy="23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大阪市</a:t>
            </a:r>
          </a:p>
        </p:txBody>
      </p:sp>
      <p:sp>
        <p:nvSpPr>
          <p:cNvPr id="14" name="正方形/長方形 13">
            <a:extLst>
              <a:ext uri="{FF2B5EF4-FFF2-40B4-BE49-F238E27FC236}">
                <a16:creationId xmlns:a16="http://schemas.microsoft.com/office/drawing/2014/main" id="{DECA3F5E-5755-4C27-82A6-A9F5B1C93A64}"/>
              </a:ext>
            </a:extLst>
          </p:cNvPr>
          <p:cNvSpPr/>
          <p:nvPr/>
        </p:nvSpPr>
        <p:spPr>
          <a:xfrm>
            <a:off x="7648710" y="4726189"/>
            <a:ext cx="1172394" cy="28500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専門人材等</a:t>
            </a:r>
          </a:p>
        </p:txBody>
      </p:sp>
      <p:cxnSp>
        <p:nvCxnSpPr>
          <p:cNvPr id="15" name="直線コネクタ 14">
            <a:extLst>
              <a:ext uri="{FF2B5EF4-FFF2-40B4-BE49-F238E27FC236}">
                <a16:creationId xmlns:a16="http://schemas.microsoft.com/office/drawing/2014/main" id="{B03FFE04-7E4D-4030-A522-229D2A4E095C}"/>
              </a:ext>
            </a:extLst>
          </p:cNvPr>
          <p:cNvCxnSpPr>
            <a:cxnSpLocks/>
          </p:cNvCxnSpPr>
          <p:nvPr/>
        </p:nvCxnSpPr>
        <p:spPr>
          <a:xfrm>
            <a:off x="6991274" y="3513545"/>
            <a:ext cx="4583" cy="393329"/>
          </a:xfrm>
          <a:prstGeom prst="line">
            <a:avLst/>
          </a:prstGeom>
          <a:ln w="9525" cap="flat" cmpd="sng" algn="ctr">
            <a:solidFill>
              <a:schemeClr val="dk1"/>
            </a:solidFill>
            <a:prstDash val="solid"/>
            <a:round/>
            <a:headEnd type="none" w="med" len="med"/>
            <a:tailEnd type="triangle" w="med" len="med"/>
          </a:ln>
        </p:spPr>
        <p:style>
          <a:lnRef idx="0">
            <a:scrgbClr r="0" g="0" b="0"/>
          </a:lnRef>
          <a:fillRef idx="0">
            <a:scrgbClr r="0" g="0" b="0"/>
          </a:fillRef>
          <a:effectRef idx="0">
            <a:scrgbClr r="0" g="0" b="0"/>
          </a:effectRef>
          <a:fontRef idx="minor">
            <a:schemeClr val="tx1"/>
          </a:fontRef>
        </p:style>
      </p:cxnSp>
      <p:cxnSp>
        <p:nvCxnSpPr>
          <p:cNvPr id="16" name="直線コネクタ 15">
            <a:extLst>
              <a:ext uri="{FF2B5EF4-FFF2-40B4-BE49-F238E27FC236}">
                <a16:creationId xmlns:a16="http://schemas.microsoft.com/office/drawing/2014/main" id="{73C80EEB-084F-4B1D-80CB-9ECEDFC10F20}"/>
              </a:ext>
            </a:extLst>
          </p:cNvPr>
          <p:cNvCxnSpPr>
            <a:cxnSpLocks/>
          </p:cNvCxnSpPr>
          <p:nvPr/>
        </p:nvCxnSpPr>
        <p:spPr>
          <a:xfrm>
            <a:off x="6934829" y="3505598"/>
            <a:ext cx="203074" cy="0"/>
          </a:xfrm>
          <a:prstGeom prst="line">
            <a:avLst/>
          </a:prstGeom>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B4E8403B-8256-4BFB-AB7B-2029B97BB112}"/>
              </a:ext>
            </a:extLst>
          </p:cNvPr>
          <p:cNvCxnSpPr>
            <a:cxnSpLocks/>
          </p:cNvCxnSpPr>
          <p:nvPr/>
        </p:nvCxnSpPr>
        <p:spPr>
          <a:xfrm flipV="1">
            <a:off x="7157105" y="4399330"/>
            <a:ext cx="468000" cy="4866"/>
          </a:xfrm>
          <a:prstGeom prst="line">
            <a:avLst/>
          </a:prstGeom>
          <a:ln w="9525" cap="flat" cmpd="sng" algn="ctr">
            <a:solidFill>
              <a:schemeClr val="dk1"/>
            </a:solidFill>
            <a:prstDash val="solid"/>
            <a:round/>
            <a:headEnd type="none" w="med" len="med"/>
            <a:tailEnd type="triangle" w="med" len="med"/>
          </a:ln>
        </p:spPr>
        <p:style>
          <a:lnRef idx="0">
            <a:scrgbClr r="0" g="0" b="0"/>
          </a:lnRef>
          <a:fillRef idx="0">
            <a:scrgbClr r="0" g="0" b="0"/>
          </a:fillRef>
          <a:effectRef idx="0">
            <a:scrgbClr r="0" g="0" b="0"/>
          </a:effectRef>
          <a:fontRef idx="minor">
            <a:schemeClr val="tx1"/>
          </a:fontRef>
        </p:style>
      </p:cxnSp>
      <p:sp>
        <p:nvSpPr>
          <p:cNvPr id="20" name="テキスト ボックス 19">
            <a:extLst>
              <a:ext uri="{FF2B5EF4-FFF2-40B4-BE49-F238E27FC236}">
                <a16:creationId xmlns:a16="http://schemas.microsoft.com/office/drawing/2014/main" id="{292798E3-8483-40D0-A42D-DA5270D88941}"/>
              </a:ext>
            </a:extLst>
          </p:cNvPr>
          <p:cNvSpPr txBox="1"/>
          <p:nvPr/>
        </p:nvSpPr>
        <p:spPr>
          <a:xfrm>
            <a:off x="6428950" y="3673097"/>
            <a:ext cx="545364" cy="230831"/>
          </a:xfrm>
          <a:prstGeom prst="rect">
            <a:avLst/>
          </a:prstGeom>
          <a:noFill/>
          <a:ln w="9525">
            <a:noFill/>
          </a:ln>
        </p:spPr>
        <p:txBody>
          <a:bodyPr wrap="square" rtlCol="0">
            <a:spAutoFit/>
          </a:bodyPr>
          <a:lstStyle/>
          <a:p>
            <a:pPr algn="r"/>
            <a:r>
              <a:rPr kumimoji="1" lang="ja-JP" altLang="en-US" sz="900" dirty="0">
                <a:latin typeface="Meiryo UI" panose="020B0604030504040204" pitchFamily="50" charset="-128"/>
                <a:ea typeface="Meiryo UI" panose="020B0604030504040204" pitchFamily="50" charset="-128"/>
              </a:rPr>
              <a:t>交付金</a:t>
            </a:r>
            <a:endParaRPr kumimoji="1" lang="en-US" altLang="ja-JP" sz="900" dirty="0">
              <a:latin typeface="Meiryo UI" panose="020B0604030504040204" pitchFamily="50" charset="-128"/>
              <a:ea typeface="Meiryo UI" panose="020B0604030504040204" pitchFamily="50" charset="-128"/>
            </a:endParaRPr>
          </a:p>
        </p:txBody>
      </p:sp>
      <p:cxnSp>
        <p:nvCxnSpPr>
          <p:cNvPr id="21" name="直線コネクタ 20">
            <a:extLst>
              <a:ext uri="{FF2B5EF4-FFF2-40B4-BE49-F238E27FC236}">
                <a16:creationId xmlns:a16="http://schemas.microsoft.com/office/drawing/2014/main" id="{18C9EBDE-56EE-41AA-A3E5-EA418F9ECFAE}"/>
              </a:ext>
            </a:extLst>
          </p:cNvPr>
          <p:cNvCxnSpPr>
            <a:cxnSpLocks/>
          </p:cNvCxnSpPr>
          <p:nvPr/>
        </p:nvCxnSpPr>
        <p:spPr>
          <a:xfrm flipV="1">
            <a:off x="7147701" y="4876232"/>
            <a:ext cx="501009" cy="5498"/>
          </a:xfrm>
          <a:prstGeom prst="line">
            <a:avLst/>
          </a:prstGeom>
          <a:ln w="9525" cap="flat" cmpd="sng" algn="ctr">
            <a:solidFill>
              <a:schemeClr val="dk1"/>
            </a:solidFill>
            <a:prstDash val="solid"/>
            <a:round/>
            <a:headEnd type="none" w="med" len="med"/>
            <a:tailEnd type="triangle" w="med" len="med"/>
          </a:ln>
        </p:spPr>
        <p:style>
          <a:lnRef idx="0">
            <a:scrgbClr r="0" g="0" b="0"/>
          </a:lnRef>
          <a:fillRef idx="0">
            <a:scrgbClr r="0" g="0" b="0"/>
          </a:fillRef>
          <a:effectRef idx="0">
            <a:scrgbClr r="0" g="0" b="0"/>
          </a:effectRef>
          <a:fontRef idx="minor">
            <a:schemeClr val="tx1"/>
          </a:fontRef>
        </p:style>
      </p:cxnSp>
      <p:cxnSp>
        <p:nvCxnSpPr>
          <p:cNvPr id="22" name="直線コネクタ 21">
            <a:extLst>
              <a:ext uri="{FF2B5EF4-FFF2-40B4-BE49-F238E27FC236}">
                <a16:creationId xmlns:a16="http://schemas.microsoft.com/office/drawing/2014/main" id="{260748B4-A441-463E-BC88-2D0CC72729E5}"/>
              </a:ext>
            </a:extLst>
          </p:cNvPr>
          <p:cNvCxnSpPr>
            <a:cxnSpLocks/>
          </p:cNvCxnSpPr>
          <p:nvPr/>
        </p:nvCxnSpPr>
        <p:spPr>
          <a:xfrm>
            <a:off x="7068775" y="4032011"/>
            <a:ext cx="1901536" cy="6217"/>
          </a:xfrm>
          <a:prstGeom prst="line">
            <a:avLst/>
          </a:prstGeom>
          <a:ln w="9525" cap="flat" cmpd="sng" algn="ctr">
            <a:solidFill>
              <a:schemeClr val="dk1"/>
            </a:solidFill>
            <a:prstDash val="solid"/>
            <a:round/>
            <a:headEnd type="none" w="med" len="med"/>
            <a:tailEnd type="triangle" w="med" len="med"/>
          </a:ln>
        </p:spPr>
        <p:style>
          <a:lnRef idx="0">
            <a:scrgbClr r="0" g="0" b="0"/>
          </a:lnRef>
          <a:fillRef idx="0">
            <a:scrgbClr r="0" g="0" b="0"/>
          </a:fillRef>
          <a:effectRef idx="0">
            <a:scrgbClr r="0" g="0" b="0"/>
          </a:effectRef>
          <a:fontRef idx="minor">
            <a:schemeClr val="tx1"/>
          </a:fontRef>
        </p:style>
      </p:cxnSp>
      <p:sp>
        <p:nvSpPr>
          <p:cNvPr id="23" name="正方形/長方形 22">
            <a:extLst>
              <a:ext uri="{FF2B5EF4-FFF2-40B4-BE49-F238E27FC236}">
                <a16:creationId xmlns:a16="http://schemas.microsoft.com/office/drawing/2014/main" id="{B7D763FB-28EF-457B-9D66-C0196E79D757}"/>
              </a:ext>
            </a:extLst>
          </p:cNvPr>
          <p:cNvSpPr/>
          <p:nvPr/>
        </p:nvSpPr>
        <p:spPr>
          <a:xfrm>
            <a:off x="8970311" y="3898928"/>
            <a:ext cx="778853" cy="1107268"/>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スタートアップ</a:t>
            </a:r>
          </a:p>
        </p:txBody>
      </p:sp>
      <p:sp>
        <p:nvSpPr>
          <p:cNvPr id="24" name="正方形/長方形 23">
            <a:extLst>
              <a:ext uri="{FF2B5EF4-FFF2-40B4-BE49-F238E27FC236}">
                <a16:creationId xmlns:a16="http://schemas.microsoft.com/office/drawing/2014/main" id="{8582AD38-E9CE-4D91-B9A5-530D0A1F55D6}"/>
              </a:ext>
            </a:extLst>
          </p:cNvPr>
          <p:cNvSpPr/>
          <p:nvPr/>
        </p:nvSpPr>
        <p:spPr>
          <a:xfrm>
            <a:off x="7566293" y="3845277"/>
            <a:ext cx="863734" cy="19204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支援施策</a:t>
            </a:r>
            <a:r>
              <a:rPr kumimoji="1" lang="en-US" altLang="ja-JP" sz="900" dirty="0">
                <a:solidFill>
                  <a:schemeClr val="tx1"/>
                </a:solidFill>
                <a:latin typeface="Meiryo UI" panose="020B0604030504040204" pitchFamily="50" charset="-128"/>
                <a:ea typeface="Meiryo UI" panose="020B0604030504040204" pitchFamily="50" charset="-128"/>
              </a:rPr>
              <a:t>〉</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cxnSp>
        <p:nvCxnSpPr>
          <p:cNvPr id="25" name="直線コネクタ 24">
            <a:extLst>
              <a:ext uri="{FF2B5EF4-FFF2-40B4-BE49-F238E27FC236}">
                <a16:creationId xmlns:a16="http://schemas.microsoft.com/office/drawing/2014/main" id="{63461DF4-6C86-48E2-88DF-87B7F3452A82}"/>
              </a:ext>
            </a:extLst>
          </p:cNvPr>
          <p:cNvCxnSpPr>
            <a:cxnSpLocks/>
          </p:cNvCxnSpPr>
          <p:nvPr/>
        </p:nvCxnSpPr>
        <p:spPr>
          <a:xfrm>
            <a:off x="7150608" y="4038228"/>
            <a:ext cx="6330" cy="840753"/>
          </a:xfrm>
          <a:prstGeom prst="line">
            <a:avLst/>
          </a:prstGeom>
          <a:ln w="9525" cap="sq">
            <a:solidFill>
              <a:schemeClr val="tx1"/>
            </a:solidFill>
          </a:ln>
        </p:spPr>
        <p:style>
          <a:lnRef idx="1">
            <a:schemeClr val="accent1"/>
          </a:lnRef>
          <a:fillRef idx="0">
            <a:schemeClr val="accent1"/>
          </a:fillRef>
          <a:effectRef idx="0">
            <a:schemeClr val="dk1"/>
          </a:effectRef>
          <a:fontRef idx="minor">
            <a:schemeClr val="lt1"/>
          </a:fontRef>
        </p:style>
      </p:cxnSp>
    </p:spTree>
    <p:extLst>
      <p:ext uri="{BB962C8B-B14F-4D97-AF65-F5344CB8AC3E}">
        <p14:creationId xmlns:p14="http://schemas.microsoft.com/office/powerpoint/2010/main" val="34940485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w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1">
      <a:majorFont>
        <a:latin typeface="Georgia"/>
        <a:ea typeface="HGP明朝B"/>
        <a:cs typeface=""/>
      </a:majorFont>
      <a:minorFont>
        <a:latin typeface="Arial"/>
        <a:ea typeface="ＭＳ Ｐゴシック"/>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solidFill>
          <a:schemeClr val="bg1"/>
        </a:solidFill>
        <a:ln w="9525">
          <a:solidFill>
            <a:schemeClr val="accent1"/>
          </a:solidFill>
        </a:ln>
      </a:spPr>
      <a:bodyPr rtlCol="0" anchor="ctr"/>
      <a:lstStyle>
        <a:defPPr algn="ctr">
          <a:lnSpc>
            <a:spcPct val="100000"/>
          </a:lnSpc>
          <a:defRPr kumimoji="1" sz="1400" dirty="0" smtClean="0">
            <a:solidFill>
              <a:schemeClr val="tx1"/>
            </a:solidFill>
          </a:defRPr>
        </a:defPPr>
      </a:lstStyle>
      <a:style>
        <a:lnRef idx="0">
          <a:schemeClr val="accent1"/>
        </a:lnRef>
        <a:fillRef idx="1">
          <a:schemeClr val="accent1"/>
        </a:fillRef>
        <a:effectRef idx="0">
          <a:schemeClr val="dk1"/>
        </a:effectRef>
        <a:fontRef idx="minor">
          <a:schemeClr val="lt1"/>
        </a:fontRef>
      </a:style>
    </a:spDef>
    <a:lnDef>
      <a:spPr>
        <a:ln w="9525"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nchor="ctr" anchorCtr="0">
        <a:spAutoFit/>
      </a:bodyPr>
      <a:lstStyle>
        <a:defPPr algn="l">
          <a:defRPr kumimoji="1" sz="1400" b="0" smtClean="0">
            <a:solidFill>
              <a:schemeClr val="tx1"/>
            </a:solidFill>
          </a:defRPr>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extLst>
    <a:ext uri="{05A4C25C-085E-4340-85A3-A5531E510DB2}">
      <thm15:themeFamily xmlns:thm15="http://schemas.microsoft.com/office/thememl/2012/main" name="Presentation1" id="{CCF45EB7-F9DF-47C5-AB85-48BC232BEAA9}" vid="{DFCB562E-E06E-4428-B9BF-980ED610BD28}"/>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5baf6f3-037f-47c4-8ce6-401f2145fe42">
      <Terms xmlns="http://schemas.microsoft.com/office/infopath/2007/PartnerControls"/>
    </lcf76f155ced4ddcb4097134ff3c332f>
    <TaxCatchAll xmlns="5f1cb31e-0878-4583-824f-77bbdf5ced5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A710B91F3F4C8741B4980356BA13F24F" ma:contentTypeVersion="13" ma:contentTypeDescription="新しいドキュメントを作成します。" ma:contentTypeScope="" ma:versionID="371c07bc1f009aff4d92e927acb7398c">
  <xsd:schema xmlns:xsd="http://www.w3.org/2001/XMLSchema" xmlns:xs="http://www.w3.org/2001/XMLSchema" xmlns:p="http://schemas.microsoft.com/office/2006/metadata/properties" xmlns:ns2="15baf6f3-037f-47c4-8ce6-401f2145fe42" xmlns:ns3="5f1cb31e-0878-4583-824f-77bbdf5ced5f" targetNamespace="http://schemas.microsoft.com/office/2006/metadata/properties" ma:root="true" ma:fieldsID="4c143a26da35c8638e8b1d62de7f5745" ns2:_="" ns3:_="">
    <xsd:import namespace="15baf6f3-037f-47c4-8ce6-401f2145fe42"/>
    <xsd:import namespace="5f1cb31e-0878-4583-824f-77bbdf5ced5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SearchProperties"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baf6f3-037f-47c4-8ce6-401f2145fe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descriptio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1cb31e-0878-4583-824f-77bbdf5ced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da75fde-06fd-4f09-8d13-58ff50df841a}" ma:internalName="TaxCatchAll" ma:showField="CatchAllData" ma:web="5f1cb31e-0878-4583-824f-77bbdf5ced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0180633-03E3-40B4-B06F-C40EFB9E2519}">
  <ds:schemaRefs>
    <ds:schemaRef ds:uri="15baf6f3-037f-47c4-8ce6-401f2145fe42"/>
    <ds:schemaRef ds:uri="http://www.w3.org/XML/1998/namespace"/>
    <ds:schemaRef ds:uri="http://schemas.microsoft.com/office/infopath/2007/PartnerControls"/>
    <ds:schemaRef ds:uri="http://schemas.openxmlformats.org/package/2006/metadata/core-properties"/>
    <ds:schemaRef ds:uri="http://purl.org/dc/elements/1.1/"/>
    <ds:schemaRef ds:uri="http://schemas.microsoft.com/office/2006/documentManagement/types"/>
    <ds:schemaRef ds:uri="http://purl.org/dc/dcmitype/"/>
    <ds:schemaRef ds:uri="5f1cb31e-0878-4583-824f-77bbdf5ced5f"/>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861ADEB1-864A-48B3-A184-90C48CCC7050}">
  <ds:schemaRefs>
    <ds:schemaRef ds:uri="15baf6f3-037f-47c4-8ce6-401f2145fe42"/>
    <ds:schemaRef ds:uri="5f1cb31e-0878-4583-824f-77bbdf5ced5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DCC2495-8A4F-4BA0-A19C-91B77DC5E7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209</TotalTime>
  <Words>489</Words>
  <Application>Microsoft Office PowerPoint</Application>
  <PresentationFormat>A4 210 x 297 mm</PresentationFormat>
  <Paragraphs>61</Paragraphs>
  <Slides>1</Slides>
  <Notes>1</Notes>
  <HiddenSlides>0</HiddenSlides>
  <MMClips>0</MMClips>
  <ScaleCrop>false</ScaleCrop>
  <HeadingPairs>
    <vt:vector size="8" baseType="variant">
      <vt:variant>
        <vt:lpstr>使用されているフォント</vt:lpstr>
      </vt:variant>
      <vt:variant>
        <vt:i4>6</vt:i4>
      </vt:variant>
      <vt:variant>
        <vt:lpstr>テーマ</vt:lpstr>
      </vt:variant>
      <vt:variant>
        <vt:i4>2</vt:i4>
      </vt:variant>
      <vt:variant>
        <vt:lpstr>埋め込まれた OLE サーバー</vt:lpstr>
      </vt:variant>
      <vt:variant>
        <vt:i4>1</vt:i4>
      </vt:variant>
      <vt:variant>
        <vt:lpstr>スライド タイトル</vt:lpstr>
      </vt:variant>
      <vt:variant>
        <vt:i4>1</vt:i4>
      </vt:variant>
    </vt:vector>
  </HeadingPairs>
  <TitlesOfParts>
    <vt:vector size="10" baseType="lpstr">
      <vt:lpstr>Meiryo UI</vt:lpstr>
      <vt:lpstr>游ゴシック</vt:lpstr>
      <vt:lpstr>游ゴシック Light</vt:lpstr>
      <vt:lpstr>Arial</vt:lpstr>
      <vt:lpstr>Georgia</vt:lpstr>
      <vt:lpstr>Wingdings</vt:lpstr>
      <vt:lpstr>PwC</vt:lpstr>
      <vt:lpstr>デザインの設定</vt:lpstr>
      <vt:lpstr>think-cell スライド</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佐々木 琢磨（デジ田会議事務局）</dc:creator>
  <cp:lastModifiedBy>渡邉</cp:lastModifiedBy>
  <cp:revision>172</cp:revision>
  <cp:lastPrinted>2025-04-22T13:07:04Z</cp:lastPrinted>
  <dcterms:created xsi:type="dcterms:W3CDTF">2023-11-01T11:03:49Z</dcterms:created>
  <dcterms:modified xsi:type="dcterms:W3CDTF">2025-07-08T01:59:53Z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0x010100A710B91F3F4C8741B4980356BA13F24F</vt:lpwstr>
  </property>
  <property fmtid="{D5CDD505-2E9C-101B-9397-08002B2CF9AE}" pid="3" name="MediaServiceImageTags">
    <vt:lpwstr/>
  </property>
</Properties>
</file>