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30"/>
  </p:notesMasterIdLst>
  <p:sldIdLst>
    <p:sldId id="265" r:id="rId2"/>
    <p:sldId id="318" r:id="rId3"/>
    <p:sldId id="319" r:id="rId4"/>
    <p:sldId id="333" r:id="rId5"/>
    <p:sldId id="345" r:id="rId6"/>
    <p:sldId id="328" r:id="rId7"/>
    <p:sldId id="258" r:id="rId8"/>
    <p:sldId id="346" r:id="rId9"/>
    <p:sldId id="321" r:id="rId10"/>
    <p:sldId id="353" r:id="rId11"/>
    <p:sldId id="350" r:id="rId12"/>
    <p:sldId id="352" r:id="rId13"/>
    <p:sldId id="343" r:id="rId14"/>
    <p:sldId id="338" r:id="rId15"/>
    <p:sldId id="357" r:id="rId16"/>
    <p:sldId id="344" r:id="rId17"/>
    <p:sldId id="356" r:id="rId18"/>
    <p:sldId id="341" r:id="rId19"/>
    <p:sldId id="354" r:id="rId20"/>
    <p:sldId id="355" r:id="rId21"/>
    <p:sldId id="323" r:id="rId22"/>
    <p:sldId id="348" r:id="rId23"/>
    <p:sldId id="320" r:id="rId24"/>
    <p:sldId id="342" r:id="rId25"/>
    <p:sldId id="289" r:id="rId26"/>
    <p:sldId id="322" r:id="rId27"/>
    <p:sldId id="325" r:id="rId28"/>
    <p:sldId id="280" r:id="rId29"/>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DFEF484-F64B-4C50-894B-343F37617444}">
          <p14:sldIdLst>
            <p14:sldId id="265"/>
            <p14:sldId id="318"/>
            <p14:sldId id="319"/>
            <p14:sldId id="333"/>
            <p14:sldId id="345"/>
            <p14:sldId id="328"/>
            <p14:sldId id="258"/>
            <p14:sldId id="346"/>
            <p14:sldId id="321"/>
            <p14:sldId id="353"/>
            <p14:sldId id="350"/>
            <p14:sldId id="352"/>
            <p14:sldId id="343"/>
            <p14:sldId id="338"/>
            <p14:sldId id="357"/>
            <p14:sldId id="344"/>
            <p14:sldId id="356"/>
            <p14:sldId id="341"/>
            <p14:sldId id="354"/>
            <p14:sldId id="355"/>
            <p14:sldId id="323"/>
            <p14:sldId id="348"/>
            <p14:sldId id="320"/>
            <p14:sldId id="342"/>
            <p14:sldId id="289"/>
            <p14:sldId id="322"/>
            <p14:sldId id="325"/>
            <p14:sldId id="28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田　愛子" initials="山田　愛子" lastIdx="51" clrIdx="0">
    <p:extLst>
      <p:ext uri="{19B8F6BF-5375-455C-9EA6-DF929625EA0E}">
        <p15:presenceInfo xmlns:p15="http://schemas.microsoft.com/office/powerpoint/2012/main" userId="S::YamadaAi@lan.pref.osaka.jp::3970e46b-70ca-424a-a364-c3b0f4a12109" providerId="AD"/>
      </p:ext>
    </p:extLst>
  </p:cmAuthor>
  <p:cmAuthor id="2" name="馬場　睦美" initials="馬場　睦美" lastIdx="1" clrIdx="1">
    <p:extLst>
      <p:ext uri="{19B8F6BF-5375-455C-9EA6-DF929625EA0E}">
        <p15:presenceInfo xmlns:p15="http://schemas.microsoft.com/office/powerpoint/2012/main" userId="S::BabaMu@lan.pref.osaka.jp::959b9714-a3b7-4471-8e48-b65e3aa6982e" providerId="AD"/>
      </p:ext>
    </p:extLst>
  </p:cmAuthor>
  <p:cmAuthor id="3" name="髙橋　淳一郎" initials="髙橋　淳一郎" lastIdx="2" clrIdx="2">
    <p:extLst>
      <p:ext uri="{19B8F6BF-5375-455C-9EA6-DF929625EA0E}">
        <p15:presenceInfo xmlns:p15="http://schemas.microsoft.com/office/powerpoint/2012/main" userId="S::TakahashiJ@lan.pref.osaka.jp::683405bb-06a5-4654-8b4f-9623756d65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7F5"/>
    <a:srgbClr val="A7B5DD"/>
    <a:srgbClr val="D5DAEB"/>
    <a:srgbClr val="EBEDF5"/>
    <a:srgbClr val="FFF3E7"/>
    <a:srgbClr val="738AC8"/>
    <a:srgbClr val="1D1E20"/>
    <a:srgbClr val="FFFFFF"/>
    <a:srgbClr val="FEB80A"/>
    <a:srgbClr val="FFDC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333" autoAdjust="0"/>
  </p:normalViewPr>
  <p:slideViewPr>
    <p:cSldViewPr snapToGrid="0">
      <p:cViewPr varScale="1">
        <p:scale>
          <a:sx n="105" d="100"/>
          <a:sy n="105" d="100"/>
        </p:scale>
        <p:origin x="108"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96CAECD-0D0E-4C91-9E23-D84E88410E9C}" type="datetimeFigureOut">
              <a:rPr kumimoji="1" lang="ja-JP" altLang="en-US" smtClean="0"/>
              <a:t>2025/5/12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0BC7E81-6458-4504-99DD-4795EB444A2C}" type="slidenum">
              <a:rPr kumimoji="1" lang="ja-JP" altLang="en-US" smtClean="0"/>
              <a:t>‹#›</a:t>
            </a:fld>
            <a:endParaRPr kumimoji="1" lang="ja-JP" altLang="en-US"/>
          </a:p>
        </p:txBody>
      </p:sp>
    </p:spTree>
    <p:extLst>
      <p:ext uri="{BB962C8B-B14F-4D97-AF65-F5344CB8AC3E}">
        <p14:creationId xmlns:p14="http://schemas.microsoft.com/office/powerpoint/2010/main" val="1514463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0BC7E81-6458-4504-99DD-4795EB444A2C}" type="slidenum">
              <a:rPr kumimoji="1" lang="ja-JP" altLang="en-US" smtClean="0"/>
              <a:t>26</a:t>
            </a:fld>
            <a:endParaRPr kumimoji="1" lang="ja-JP" altLang="en-US"/>
          </a:p>
        </p:txBody>
      </p:sp>
    </p:spTree>
    <p:extLst>
      <p:ext uri="{BB962C8B-B14F-4D97-AF65-F5344CB8AC3E}">
        <p14:creationId xmlns:p14="http://schemas.microsoft.com/office/powerpoint/2010/main" val="3301405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E126AB1-FE11-4164-A6E4-1D78569E11BC}" type="datetime1">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4205004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CC8A2D-EC8E-4160-AC72-E06CF26805B6}" type="datetime1">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00940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55D85A1-8875-4829-9987-94256E29095B}" type="datetime1">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276404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66B8BA-7ADB-4BCC-A1F0-B7ED82EB30A5}" type="datetime1">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57815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8EA9E4-5DF5-4FB9-B241-CE951C631050}" type="datetime1">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29596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A46B39E-5DF7-43FD-AB1C-C9702C680382}" type="datetime1">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113322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367ABA0-4FCD-4FE6-9B6D-61BB459B3F29}" type="datetime1">
              <a:rPr kumimoji="1" lang="ja-JP" altLang="en-US" smtClean="0"/>
              <a:t>2025/5/12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50827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BB4D25-6861-4614-BC74-FDC43386F52D}" type="datetime1">
              <a:rPr kumimoji="1" lang="ja-JP" altLang="en-US" smtClean="0"/>
              <a:t>2025/5/12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97538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90E08-B263-4433-99F7-FB3C5768AD73}" type="datetime1">
              <a:rPr kumimoji="1" lang="ja-JP" altLang="en-US" smtClean="0"/>
              <a:t>2025/5/12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427360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B8F5A4-A47A-454F-A2BB-A46351E90F15}" type="datetime1">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60047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1A2805-5025-49F6-8E51-F2C87B91154F}" type="datetime1">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24250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7DAC3-C01F-4415-97C4-66FF884B4B0E}" type="datetime1">
              <a:rPr kumimoji="1" lang="ja-JP" altLang="en-US" smtClean="0"/>
              <a:t>2025/5/12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689458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44317" y="2626381"/>
            <a:ext cx="9150262" cy="1154162"/>
          </a:xfrm>
          <a:prstGeom prst="rect">
            <a:avLst/>
          </a:prstGeom>
        </p:spPr>
        <p:txBody>
          <a:bodyPr wrap="none">
            <a:spAutoFit/>
          </a:bodyPr>
          <a:lstStyle/>
          <a:p>
            <a:pPr algn="ctr">
              <a:spcBef>
                <a:spcPts val="600"/>
              </a:spcBef>
            </a:pPr>
            <a:r>
              <a:rPr lang="ja-JP" altLang="en-US" sz="3200" b="1">
                <a:latin typeface="Meiryo UI" panose="020B0604030504040204" pitchFamily="50" charset="-128"/>
                <a:ea typeface="Meiryo UI" panose="020B0604030504040204" pitchFamily="50" charset="-128"/>
              </a:rPr>
              <a:t>第３期</a:t>
            </a:r>
            <a:r>
              <a:rPr lang="ja-JP" altLang="en-US" sz="3200" b="1" dirty="0">
                <a:latin typeface="Meiryo UI" panose="020B0604030504040204" pitchFamily="50" charset="-128"/>
                <a:ea typeface="Meiryo UI" panose="020B0604030504040204" pitchFamily="50" charset="-128"/>
              </a:rPr>
              <a:t>大阪府まち・ひと・しごと創生総合戦略における</a:t>
            </a:r>
            <a:endParaRPr lang="en-US" altLang="ja-JP" sz="3200" b="1" dirty="0">
              <a:latin typeface="Meiryo UI" panose="020B0604030504040204" pitchFamily="50" charset="-128"/>
              <a:ea typeface="Meiryo UI" panose="020B0604030504040204" pitchFamily="50" charset="-128"/>
            </a:endParaRPr>
          </a:p>
          <a:p>
            <a:pPr algn="ctr">
              <a:spcBef>
                <a:spcPts val="600"/>
              </a:spcBef>
            </a:pPr>
            <a:r>
              <a:rPr lang="ja-JP" altLang="en-US" sz="3200" b="1">
                <a:latin typeface="Meiryo UI" panose="020B0604030504040204" pitchFamily="50" charset="-128"/>
                <a:ea typeface="Meiryo UI" panose="020B0604030504040204" pitchFamily="50" charset="-128"/>
              </a:rPr>
              <a:t>令和７年度</a:t>
            </a:r>
            <a:r>
              <a:rPr lang="ja-JP" altLang="en-US" sz="3200" b="1" dirty="0">
                <a:latin typeface="Meiryo UI" panose="020B0604030504040204" pitchFamily="50" charset="-128"/>
                <a:ea typeface="Meiryo UI" panose="020B0604030504040204" pitchFamily="50" charset="-128"/>
              </a:rPr>
              <a:t>の主な取組と指標</a:t>
            </a:r>
          </a:p>
        </p:txBody>
      </p:sp>
      <p:sp>
        <p:nvSpPr>
          <p:cNvPr id="2" name="テキスト ボックス 1"/>
          <p:cNvSpPr txBox="1"/>
          <p:nvPr/>
        </p:nvSpPr>
        <p:spPr>
          <a:xfrm>
            <a:off x="3282043" y="5543981"/>
            <a:ext cx="6507311" cy="1015663"/>
          </a:xfrm>
          <a:prstGeom prst="rect">
            <a:avLst/>
          </a:prstGeom>
          <a:noFill/>
          <a:ln>
            <a:solidFill>
              <a:schemeClr val="tx1"/>
            </a:solidFill>
            <a:prstDash val="sysDot"/>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「第</a:t>
            </a:r>
            <a:r>
              <a:rPr kumimoji="1" lang="ja-JP" altLang="en-US" sz="1200" dirty="0">
                <a:latin typeface="Meiryo UI" panose="020B0604030504040204" pitchFamily="50" charset="-128"/>
                <a:ea typeface="Meiryo UI" panose="020B0604030504040204" pitchFamily="50" charset="-128"/>
              </a:rPr>
              <a:t>３</a:t>
            </a:r>
            <a:r>
              <a:rPr kumimoji="1" lang="ja-JP" altLang="en-US" sz="1200">
                <a:latin typeface="Meiryo UI" panose="020B0604030504040204" pitchFamily="50" charset="-128"/>
                <a:ea typeface="Meiryo UI" panose="020B0604030504040204" pitchFamily="50" charset="-128"/>
              </a:rPr>
              <a:t>期</a:t>
            </a:r>
            <a:r>
              <a:rPr kumimoji="1" lang="ja-JP" altLang="en-US" sz="1200" dirty="0">
                <a:latin typeface="Meiryo UI" panose="020B0604030504040204" pitchFamily="50" charset="-128"/>
                <a:ea typeface="Meiryo UI" panose="020B0604030504040204" pitchFamily="50" charset="-128"/>
              </a:rPr>
              <a:t>大阪府まち・ひと・しごと創生総合戦略」</a:t>
            </a:r>
            <a:r>
              <a:rPr kumimoji="1" lang="ja-JP" altLang="en-US" sz="1200">
                <a:latin typeface="Meiryo UI" panose="020B0604030504040204" pitchFamily="50" charset="-128"/>
                <a:ea typeface="Meiryo UI" panose="020B0604030504040204" pitchFamily="50" charset="-128"/>
              </a:rPr>
              <a:t>の令和</a:t>
            </a:r>
            <a:r>
              <a:rPr kumimoji="1" lang="ja-JP" altLang="en-US" sz="1200" dirty="0">
                <a:latin typeface="Meiryo UI" panose="020B0604030504040204" pitchFamily="50" charset="-128"/>
                <a:ea typeface="Meiryo UI" panose="020B0604030504040204" pitchFamily="50" charset="-128"/>
              </a:rPr>
              <a:t>７</a:t>
            </a:r>
            <a:r>
              <a:rPr kumimoji="1" lang="ja-JP" altLang="en-US" sz="1200">
                <a:latin typeface="Meiryo UI" panose="020B0604030504040204" pitchFamily="50" charset="-128"/>
                <a:ea typeface="Meiryo UI" panose="020B0604030504040204" pitchFamily="50" charset="-128"/>
              </a:rPr>
              <a:t>年度</a:t>
            </a:r>
            <a:r>
              <a:rPr kumimoji="1" lang="ja-JP" altLang="en-US" sz="1200" dirty="0">
                <a:latin typeface="Meiryo UI" panose="020B0604030504040204" pitchFamily="50" charset="-128"/>
                <a:ea typeface="Meiryo UI" panose="020B0604030504040204" pitchFamily="50" charset="-128"/>
              </a:rPr>
              <a:t>の主な取組として効果検証していく事業は、</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総合戦略の</a:t>
            </a:r>
            <a:r>
              <a:rPr kumimoji="1" lang="ja-JP" altLang="en-US" sz="1200">
                <a:latin typeface="Meiryo UI" panose="020B0604030504040204" pitchFamily="50" charset="-128"/>
                <a:ea typeface="Meiryo UI" panose="020B0604030504040204" pitchFamily="50" charset="-128"/>
              </a:rPr>
              <a:t>基本目標毎</a:t>
            </a:r>
            <a:r>
              <a:rPr kumimoji="1" lang="ja-JP" altLang="en-US" sz="1200" dirty="0">
                <a:latin typeface="Meiryo UI" panose="020B0604030504040204" pitchFamily="50" charset="-128"/>
                <a:ea typeface="Meiryo UI" panose="020B0604030504040204" pitchFamily="50" charset="-128"/>
              </a:rPr>
              <a:t>に、以下の事業を中心に選定しています。</a:t>
            </a:r>
          </a:p>
          <a:p>
            <a:r>
              <a:rPr kumimoji="1" lang="ja-JP" altLang="en-US" sz="1200">
                <a:latin typeface="Meiryo UI" panose="020B0604030504040204" pitchFamily="50" charset="-128"/>
                <a:ea typeface="Meiryo UI" panose="020B0604030504040204" pitchFamily="50" charset="-128"/>
              </a:rPr>
              <a:t>　</a:t>
            </a:r>
            <a:r>
              <a:rPr kumimoji="1" lang="ja-JP" altLang="en-US" sz="1200">
                <a:solidFill>
                  <a:srgbClr val="1D1E20"/>
                </a:solidFill>
                <a:latin typeface="Meiryo UI" panose="020B0604030504040204" pitchFamily="50" charset="-128"/>
                <a:ea typeface="Meiryo UI" panose="020B0604030504040204" pitchFamily="50" charset="-128"/>
              </a:rPr>
              <a:t>・　府地域再生計画に基づく国の「新しい地方経済・生活環境創生交付金」「企業版ふるさと納税」を</a:t>
            </a:r>
            <a:endParaRPr kumimoji="1" lang="en-US" altLang="ja-JP" sz="1200">
              <a:solidFill>
                <a:srgbClr val="1D1E20"/>
              </a:solidFill>
              <a:latin typeface="Meiryo UI" panose="020B0604030504040204" pitchFamily="50" charset="-128"/>
              <a:ea typeface="Meiryo UI" panose="020B0604030504040204" pitchFamily="50" charset="-128"/>
            </a:endParaRPr>
          </a:p>
          <a:p>
            <a:r>
              <a:rPr kumimoji="1" lang="ja-JP" altLang="en-US" sz="1200">
                <a:solidFill>
                  <a:srgbClr val="1D1E20"/>
                </a:solidFill>
                <a:latin typeface="Meiryo UI" panose="020B0604030504040204" pitchFamily="50" charset="-128"/>
                <a:ea typeface="Meiryo UI" panose="020B0604030504040204" pitchFamily="50" charset="-128"/>
              </a:rPr>
              <a:t>　　　活用する事業</a:t>
            </a:r>
            <a:endParaRPr kumimoji="1" lang="en-US" altLang="ja-JP" sz="1200">
              <a:solidFill>
                <a:srgbClr val="1D1E20"/>
              </a:solidFill>
              <a:latin typeface="Meiryo UI" panose="020B0604030504040204" pitchFamily="50" charset="-128"/>
              <a:ea typeface="Meiryo UI" panose="020B0604030504040204" pitchFamily="50" charset="-128"/>
            </a:endParaRPr>
          </a:p>
          <a:p>
            <a:r>
              <a:rPr kumimoji="1" lang="ja-JP" altLang="en-US" sz="1200">
                <a:solidFill>
                  <a:srgbClr val="1D1E20"/>
                </a:solidFill>
                <a:latin typeface="Meiryo UI" panose="020B0604030504040204" pitchFamily="50" charset="-128"/>
                <a:ea typeface="Meiryo UI" panose="020B0604030504040204" pitchFamily="50" charset="-128"/>
              </a:rPr>
              <a:t>　・　府政運営の基本方針で位置付ける知事重点事業　等</a:t>
            </a:r>
          </a:p>
        </p:txBody>
      </p:sp>
    </p:spTree>
    <p:extLst>
      <p:ext uri="{BB962C8B-B14F-4D97-AF65-F5344CB8AC3E}">
        <p14:creationId xmlns:p14="http://schemas.microsoft.com/office/powerpoint/2010/main" val="155914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7059"/>
            <a:ext cx="9906000" cy="486216"/>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基本目標③　大阪の経済を強くする</a:t>
            </a:r>
            <a:endParaRPr lang="ja-JP" altLang="en-US" sz="1600" b="1" dirty="0">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03B64A4C-7E3D-4D30-829E-90E6AD492114}"/>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9</a:t>
            </a:fld>
            <a:endParaRPr kumimoji="1" lang="ja-JP" altLang="en-US" dirty="0"/>
          </a:p>
        </p:txBody>
      </p:sp>
      <p:sp>
        <p:nvSpPr>
          <p:cNvPr id="10" name="正方形/長方形 9">
            <a:extLst>
              <a:ext uri="{FF2B5EF4-FFF2-40B4-BE49-F238E27FC236}">
                <a16:creationId xmlns:a16="http://schemas.microsoft.com/office/drawing/2014/main" id="{F7C4F7E4-8941-4FEB-91E9-925F67D3FCFB}"/>
              </a:ext>
            </a:extLst>
          </p:cNvPr>
          <p:cNvSpPr/>
          <p:nvPr/>
        </p:nvSpPr>
        <p:spPr>
          <a:xfrm>
            <a:off x="0" y="-1106"/>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2F6EBE5A-A15F-48B5-8A35-D8B49F516B6D}"/>
              </a:ext>
            </a:extLst>
          </p:cNvPr>
          <p:cNvGraphicFramePr>
            <a:graphicFrameLocks noGrp="1"/>
          </p:cNvGraphicFramePr>
          <p:nvPr>
            <p:extLst>
              <p:ext uri="{D42A27DB-BD31-4B8C-83A1-F6EECF244321}">
                <p14:modId xmlns:p14="http://schemas.microsoft.com/office/powerpoint/2010/main" val="410941300"/>
              </p:ext>
            </p:extLst>
          </p:nvPr>
        </p:nvGraphicFramePr>
        <p:xfrm>
          <a:off x="83692" y="639373"/>
          <a:ext cx="9600308" cy="6186459"/>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1948237744"/>
                    </a:ext>
                  </a:extLst>
                </a:gridCol>
                <a:gridCol w="396000">
                  <a:extLst>
                    <a:ext uri="{9D8B030D-6E8A-4147-A177-3AD203B41FA5}">
                      <a16:colId xmlns:a16="http://schemas.microsoft.com/office/drawing/2014/main" val="459317930"/>
                    </a:ext>
                  </a:extLst>
                </a:gridCol>
                <a:gridCol w="2880000">
                  <a:extLst>
                    <a:ext uri="{9D8B030D-6E8A-4147-A177-3AD203B41FA5}">
                      <a16:colId xmlns:a16="http://schemas.microsoft.com/office/drawing/2014/main" val="1385968192"/>
                    </a:ext>
                  </a:extLst>
                </a:gridCol>
                <a:gridCol w="1760854">
                  <a:extLst>
                    <a:ext uri="{9D8B030D-6E8A-4147-A177-3AD203B41FA5}">
                      <a16:colId xmlns:a16="http://schemas.microsoft.com/office/drawing/2014/main" val="3975870437"/>
                    </a:ext>
                  </a:extLst>
                </a:gridCol>
                <a:gridCol w="1474202">
                  <a:extLst>
                    <a:ext uri="{9D8B030D-6E8A-4147-A177-3AD203B41FA5}">
                      <a16:colId xmlns:a16="http://schemas.microsoft.com/office/drawing/2014/main" val="2248468878"/>
                    </a:ext>
                  </a:extLst>
                </a:gridCol>
                <a:gridCol w="1433252">
                  <a:extLst>
                    <a:ext uri="{9D8B030D-6E8A-4147-A177-3AD203B41FA5}">
                      <a16:colId xmlns:a16="http://schemas.microsoft.com/office/drawing/2014/main" val="1815854432"/>
                    </a:ext>
                  </a:extLst>
                </a:gridCol>
                <a:gridCol w="1260000">
                  <a:extLst>
                    <a:ext uri="{9D8B030D-6E8A-4147-A177-3AD203B41FA5}">
                      <a16:colId xmlns:a16="http://schemas.microsoft.com/office/drawing/2014/main" val="378214123"/>
                    </a:ext>
                  </a:extLst>
                </a:gridCol>
              </a:tblGrid>
              <a:tr h="971258">
                <a:tc rowSpan="1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11</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a:solidFill>
                            <a:srgbClr val="FFFFFF"/>
                          </a:solidFill>
                          <a:latin typeface="Meiryo UI" panose="020B0604030504040204" pitchFamily="50" charset="-128"/>
                          <a:ea typeface="Meiryo UI" panose="020B0604030504040204" pitchFamily="50" charset="-128"/>
                        </a:rPr>
                        <a:t>イノベーション創出基金事業</a:t>
                      </a:r>
                      <a:r>
                        <a:rPr kumimoji="1" lang="ja-JP" altLang="en-US" sz="1200" b="1" u="none">
                          <a:solidFill>
                            <a:srgbClr val="FFFFFF"/>
                          </a:solidFill>
                          <a:latin typeface="Meiryo UI" panose="020B0604030504040204" pitchFamily="50" charset="-128"/>
                          <a:ea typeface="Meiryo UI" panose="020B0604030504040204" pitchFamily="50" charset="-128"/>
                        </a:rPr>
                        <a:t>　</a:t>
                      </a:r>
                      <a:r>
                        <a:rPr kumimoji="1" lang="en-US" altLang="ja-JP" sz="1200" b="1" u="none">
                          <a:solidFill>
                            <a:srgbClr val="FFFFFF"/>
                          </a:solidFill>
                          <a:latin typeface="Meiryo UI" panose="020B0604030504040204" pitchFamily="50" charset="-128"/>
                          <a:ea typeface="Meiryo UI" panose="020B0604030504040204" pitchFamily="50" charset="-128"/>
                        </a:rPr>
                        <a:t>【</a:t>
                      </a:r>
                      <a:r>
                        <a:rPr kumimoji="1" lang="ja-JP" altLang="en-US" sz="1200" b="1" u="none">
                          <a:solidFill>
                            <a:srgbClr val="FFFFFF"/>
                          </a:solidFill>
                          <a:latin typeface="Meiryo UI" panose="020B0604030504040204" pitchFamily="50" charset="-128"/>
                          <a:ea typeface="Meiryo UI" panose="020B0604030504040204" pitchFamily="50" charset="-128"/>
                        </a:rPr>
                        <a:t>企業版ふるさと納税活用事業</a:t>
                      </a:r>
                      <a:r>
                        <a:rPr kumimoji="1" lang="en-US" altLang="ja-JP" sz="1200" b="1" u="none">
                          <a:solidFill>
                            <a:srgbClr val="FFFFFF"/>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kern="1200">
                          <a:solidFill>
                            <a:srgbClr val="FFFFFF"/>
                          </a:solidFill>
                          <a:latin typeface="Meiryo UI" panose="020B0604030504040204" pitchFamily="50" charset="-128"/>
                          <a:ea typeface="Meiryo UI" panose="020B0604030504040204" pitchFamily="50" charset="-128"/>
                          <a:cs typeface="+mn-cs"/>
                        </a:rPr>
                        <a:t>イノベーションの創出に向けた事業者の取組に対する支援に係る事業</a:t>
                      </a:r>
                      <a:endParaRPr kumimoji="1" lang="en-US" altLang="ja-JP" sz="1050" b="0" u="none" kern="1200">
                        <a:solidFill>
                          <a:srgbClr val="FFFFFF"/>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u="sng" kern="1200">
                        <a:solidFill>
                          <a:srgbClr val="FFFFFF"/>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kern="1200">
                          <a:solidFill>
                            <a:srgbClr val="FFFFFF"/>
                          </a:solidFill>
                          <a:latin typeface="Meiryo UI" panose="020B0604030504040204" pitchFamily="50" charset="-128"/>
                          <a:ea typeface="Meiryo UI" panose="020B0604030504040204" pitchFamily="50" charset="-128"/>
                          <a:cs typeface="+mn-cs"/>
                        </a:rPr>
                        <a:t>①イノベーション創出基金補助事業</a:t>
                      </a:r>
                      <a:endParaRPr kumimoji="1" lang="en-US" altLang="ja-JP" sz="1200" b="1" u="sng" kern="1200">
                        <a:solidFill>
                          <a:srgbClr val="FFFFFF"/>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kern="1200">
                          <a:solidFill>
                            <a:srgbClr val="FFFFFF"/>
                          </a:solidFill>
                          <a:latin typeface="Meiryo UI" panose="020B0604030504040204" pitchFamily="50" charset="-128"/>
                          <a:ea typeface="Meiryo UI" panose="020B0604030504040204" pitchFamily="50" charset="-128"/>
                          <a:cs typeface="+mn-cs"/>
                        </a:rPr>
                        <a:t>万博を契機に新たな技術やサービス等の社会実装化に取り組むスタートアップ等に対して、自らの有する企画力、ネットワーク、フィールド等の強みを活かした社会実装支援を実施する支援機関への補助を実施する。</a:t>
                      </a:r>
                      <a:endParaRPr kumimoji="1" lang="en-US" altLang="ja-JP" sz="1050" b="0" u="none" kern="1200">
                        <a:solidFill>
                          <a:srgbClr val="FFFFFF"/>
                        </a:solidFill>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382641606"/>
                  </a:ext>
                </a:extLst>
              </a:tr>
              <a:tr h="210697">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86626436"/>
                  </a:ext>
                </a:extLst>
              </a:tr>
              <a:tr h="35458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10546176"/>
                  </a:ext>
                </a:extLst>
              </a:tr>
              <a:tr h="273809">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スタートアップ支援数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30</a:t>
                      </a:r>
                      <a:r>
                        <a:rPr kumimoji="1" lang="ja-JP" altLang="en-US" sz="1050" dirty="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1,020,178</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916179799"/>
                  </a:ext>
                </a:extLst>
              </a:tr>
              <a:tr h="273809">
                <a:tc vMerge="1">
                  <a:txBody>
                    <a:bodyPr/>
                    <a:lstStyle/>
                    <a:p>
                      <a:endParaRPr kumimoji="1" lang="ja-JP" altLang="en-US"/>
                    </a:p>
                  </a:txBody>
                  <a:tcPr/>
                </a:tc>
                <a:tc vMerge="1">
                  <a:txBody>
                    <a:bodyPr/>
                    <a:lstStyle/>
                    <a:p>
                      <a:endParaRPr kumimoji="1" lang="ja-JP" altLang="en-US"/>
                    </a:p>
                  </a:txBody>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スタートアップが行う実証実験数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lang="en-US" altLang="ja-JP" sz="1050" dirty="0">
                          <a:solidFill>
                            <a:srgbClr val="FF0000"/>
                          </a:solidFill>
                          <a:latin typeface="Meiryo UI" panose="020B0604030504040204" pitchFamily="50" charset="-128"/>
                          <a:ea typeface="Meiryo UI" panose="020B0604030504040204" pitchFamily="50" charset="-128"/>
                        </a:rPr>
                        <a:t>30</a:t>
                      </a:r>
                      <a:r>
                        <a:rPr lang="ja-JP" altLang="en-US" sz="1050" dirty="0">
                          <a:solidFill>
                            <a:srgbClr val="FF0000"/>
                          </a:solidFill>
                          <a:latin typeface="Meiryo UI" panose="020B0604030504040204" pitchFamily="50" charset="-128"/>
                          <a:ea typeface="Meiryo UI" panose="020B0604030504040204" pitchFamily="50" charset="-128"/>
                        </a:rPr>
                        <a:t>件</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779123217"/>
                  </a:ext>
                </a:extLst>
              </a:tr>
              <a:tr h="519032">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kern="1200">
                          <a:solidFill>
                            <a:schemeClr val="bg1"/>
                          </a:solidFill>
                          <a:latin typeface="Meiryo UI" panose="020B0604030504040204" pitchFamily="50" charset="-128"/>
                          <a:ea typeface="Meiryo UI" panose="020B0604030504040204" pitchFamily="50" charset="-128"/>
                          <a:cs typeface="+mn-cs"/>
                        </a:rPr>
                        <a:t>②カーボンニュートラル技術ビジネス化推進事業</a:t>
                      </a:r>
                      <a:endParaRPr kumimoji="1" lang="en-US" altLang="ja-JP" sz="1200" b="1" u="sng" kern="1200">
                        <a:solidFill>
                          <a:schemeClr val="bg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全国初のカーボンニュートラル技術の実装化支援等を行う拠点機能を整備し、カーボンニュートラル技術のビジネス化をめざす府内企業に対し、オープンイノベーションの促進によるチームビルディング支援やコンソーシアム等の企業ニーズに応じたビジネス化サポートを通じて、ビジネス化プロジェクトを創出する。</a:t>
                      </a:r>
                      <a:endParaRPr kumimoji="1" lang="en-US" altLang="ja-JP" sz="1050" b="0" u="none" kern="1200" dirty="0">
                        <a:solidFill>
                          <a:schemeClr val="bg1"/>
                        </a:solidFill>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algn="ctr"/>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447986105"/>
                  </a:ext>
                </a:extLst>
              </a:tr>
              <a:tr h="273809">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766082776"/>
                  </a:ext>
                </a:extLst>
              </a:tr>
              <a:tr h="35458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945599042"/>
                  </a:ext>
                </a:extLst>
              </a:tr>
              <a:tr h="273809">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コンソーシアムの構築、継続支援数</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a:t>
                      </a:r>
                      <a:r>
                        <a:rPr kumimoji="1" lang="ja-JP" altLang="en-US" sz="1050" dirty="0">
                          <a:solidFill>
                            <a:srgbClr val="FF0000"/>
                          </a:solidFill>
                          <a:latin typeface="Meiryo UI" panose="020B0604030504040204" pitchFamily="50" charset="-128"/>
                          <a:ea typeface="Meiryo UI" panose="020B0604030504040204" pitchFamily="50" charset="-128"/>
                        </a:rPr>
                        <a:t>団体</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41,470</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896168630"/>
                  </a:ext>
                </a:extLst>
              </a:tr>
              <a:tr h="313475">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個別相談対応数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件</a:t>
                      </a: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年</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944291530"/>
                  </a:ext>
                </a:extLst>
              </a:tr>
              <a:tr h="662922">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gridSpan="6">
                  <a:txBody>
                    <a:bodyPr/>
                    <a:lstStyle/>
                    <a:p>
                      <a:pPr algn="l"/>
                      <a:r>
                        <a:rPr kumimoji="1" lang="ja-JP" altLang="en-US" sz="1200" b="1" u="sng">
                          <a:solidFill>
                            <a:schemeClr val="bg1"/>
                          </a:solidFill>
                          <a:latin typeface="Meiryo UI" panose="020B0604030504040204" pitchFamily="50" charset="-128"/>
                          <a:ea typeface="Meiryo UI" panose="020B0604030504040204" pitchFamily="50" charset="-128"/>
                        </a:rPr>
                        <a:t>③先端技術等に特化したスタートアップ育成支援事業</a:t>
                      </a:r>
                      <a:endParaRPr kumimoji="1" lang="en-US" altLang="ja-JP" sz="1200" b="1" u="sng">
                        <a:solidFill>
                          <a:schemeClr val="bg1"/>
                        </a:solidFill>
                        <a:latin typeface="Meiryo UI" panose="020B0604030504040204" pitchFamily="50" charset="-128"/>
                        <a:ea typeface="Meiryo UI" panose="020B0604030504040204" pitchFamily="50" charset="-128"/>
                      </a:endParaRPr>
                    </a:p>
                    <a:p>
                      <a:pPr algn="l"/>
                      <a:r>
                        <a:rPr kumimoji="1" lang="ja-JP" altLang="en-US" sz="1050" b="0" u="none">
                          <a:solidFill>
                            <a:schemeClr val="bg1"/>
                          </a:solidFill>
                          <a:latin typeface="Meiryo UI" panose="020B0604030504040204" pitchFamily="50" charset="-128"/>
                          <a:ea typeface="Meiryo UI" panose="020B0604030504040204" pitchFamily="50" charset="-128"/>
                        </a:rPr>
                        <a:t>大阪・関西が有する大学研究の中で将来事業化が期待されるシーズを開拓するため、大学・研究者に向けたワンストップ窓口を設置。</a:t>
                      </a:r>
                      <a:endParaRPr kumimoji="1" lang="en-US" altLang="ja-JP" sz="1050" b="0" u="none">
                        <a:solidFill>
                          <a:schemeClr val="bg1"/>
                        </a:solidFill>
                        <a:latin typeface="Meiryo UI" panose="020B0604030504040204" pitchFamily="50" charset="-128"/>
                        <a:ea typeface="Meiryo UI" panose="020B0604030504040204" pitchFamily="50" charset="-128"/>
                      </a:endParaRPr>
                    </a:p>
                    <a:p>
                      <a:pPr algn="l"/>
                      <a:r>
                        <a:rPr kumimoji="1" lang="ja-JP" altLang="en-US" sz="1050" b="0" u="none">
                          <a:solidFill>
                            <a:schemeClr val="bg1"/>
                          </a:solidFill>
                          <a:latin typeface="Meiryo UI" panose="020B0604030504040204" pitchFamily="50" charset="-128"/>
                          <a:ea typeface="Meiryo UI" panose="020B0604030504040204" pitchFamily="50" charset="-128"/>
                        </a:rPr>
                        <a:t>社会実装させるためのプロジェクト候補を輩出するため、有力なディープテックスタートアップを採択し、コーディネーターが大手企業との協業に向けた活動資金の提供など伴走支援を実施。</a:t>
                      </a:r>
                      <a:endParaRPr kumimoji="1" lang="en-US" altLang="ja-JP" sz="1050" b="0" u="none">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algn="ctr"/>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722187234"/>
                  </a:ext>
                </a:extLst>
              </a:tr>
              <a:tr h="273809">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413424961"/>
                  </a:ext>
                </a:extLst>
              </a:tr>
              <a:tr h="35458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740162899"/>
                  </a:ext>
                </a:extLst>
              </a:tr>
              <a:tr h="273809">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シーズ、ディープテックの候補リストの作成</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b="0" dirty="0">
                          <a:solidFill>
                            <a:srgbClr val="FF0000"/>
                          </a:solidFill>
                          <a:latin typeface="Meiryo UI" panose="020B0604030504040204" pitchFamily="50" charset="-128"/>
                          <a:ea typeface="Meiryo UI" panose="020B0604030504040204" pitchFamily="50" charset="-128"/>
                        </a:rPr>
                        <a:t>100</a:t>
                      </a:r>
                      <a:r>
                        <a:rPr kumimoji="1" lang="ja-JP" altLang="en-US" sz="1050" b="0" dirty="0">
                          <a:solidFill>
                            <a:srgbClr val="FF0000"/>
                          </a:solidFill>
                          <a:latin typeface="Meiryo UI" panose="020B0604030504040204" pitchFamily="50" charset="-128"/>
                          <a:ea typeface="Meiryo UI" panose="020B0604030504040204" pitchFamily="50" charset="-128"/>
                        </a:rPr>
                        <a:t>件</a:t>
                      </a:r>
                      <a:endParaRPr kumimoji="1" lang="en-US" altLang="ja-JP" sz="1050" b="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102,830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985421564"/>
                  </a:ext>
                </a:extLst>
              </a:tr>
              <a:tr h="35458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algn="l" defTabSz="91440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大手企業との協業等、社会実装の候補となるプロジェクト輩出</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marL="0" algn="ctr" defTabSz="914400" rtl="0" eaLnBrk="1" latinLnBrk="0" hangingPunct="1"/>
                      <a:r>
                        <a:rPr kumimoji="1" lang="en-US" altLang="ja-JP" sz="1050" b="0" kern="1200" dirty="0">
                          <a:solidFill>
                            <a:srgbClr val="FF0000"/>
                          </a:solidFill>
                          <a:latin typeface="Meiryo UI" panose="020B0604030504040204" pitchFamily="50" charset="-128"/>
                          <a:ea typeface="Meiryo UI" panose="020B0604030504040204" pitchFamily="50" charset="-128"/>
                          <a:cs typeface="+mn-cs"/>
                        </a:rPr>
                        <a:t>5</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件</a:t>
                      </a:r>
                    </a:p>
                  </a:txBody>
                  <a:tcPr marL="74295" marR="74295" marT="37148" marB="37148" anchor="ct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975734035"/>
                  </a:ext>
                </a:extLst>
              </a:tr>
            </a:tbl>
          </a:graphicData>
        </a:graphic>
      </p:graphicFrame>
    </p:spTree>
    <p:extLst>
      <p:ext uri="{BB962C8B-B14F-4D97-AF65-F5344CB8AC3E}">
        <p14:creationId xmlns:p14="http://schemas.microsoft.com/office/powerpoint/2010/main" val="4008052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a:extLst>
              <a:ext uri="{FF2B5EF4-FFF2-40B4-BE49-F238E27FC236}">
                <a16:creationId xmlns:a16="http://schemas.microsoft.com/office/drawing/2014/main" id="{03B64A4C-7E3D-4D30-829E-90E6AD492114}"/>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10</a:t>
            </a:fld>
            <a:endParaRPr kumimoji="1" lang="ja-JP" altLang="en-US" dirty="0"/>
          </a:p>
        </p:txBody>
      </p:sp>
      <p:graphicFrame>
        <p:nvGraphicFramePr>
          <p:cNvPr id="13" name="表 12">
            <a:extLst>
              <a:ext uri="{FF2B5EF4-FFF2-40B4-BE49-F238E27FC236}">
                <a16:creationId xmlns:a16="http://schemas.microsoft.com/office/drawing/2014/main" id="{D2DBAA79-C45A-4210-A05A-925DCBFDD8B8}"/>
              </a:ext>
            </a:extLst>
          </p:cNvPr>
          <p:cNvGraphicFramePr>
            <a:graphicFrameLocks noGrp="1"/>
          </p:cNvGraphicFramePr>
          <p:nvPr>
            <p:extLst>
              <p:ext uri="{D42A27DB-BD31-4B8C-83A1-F6EECF244321}">
                <p14:modId xmlns:p14="http://schemas.microsoft.com/office/powerpoint/2010/main" val="2135528158"/>
              </p:ext>
            </p:extLst>
          </p:nvPr>
        </p:nvGraphicFramePr>
        <p:xfrm>
          <a:off x="152846" y="691390"/>
          <a:ext cx="9600308" cy="4573380"/>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1948237744"/>
                    </a:ext>
                  </a:extLst>
                </a:gridCol>
                <a:gridCol w="396000">
                  <a:extLst>
                    <a:ext uri="{9D8B030D-6E8A-4147-A177-3AD203B41FA5}">
                      <a16:colId xmlns:a16="http://schemas.microsoft.com/office/drawing/2014/main" val="459317930"/>
                    </a:ext>
                  </a:extLst>
                </a:gridCol>
                <a:gridCol w="3718824">
                  <a:extLst>
                    <a:ext uri="{9D8B030D-6E8A-4147-A177-3AD203B41FA5}">
                      <a16:colId xmlns:a16="http://schemas.microsoft.com/office/drawing/2014/main" val="1385968192"/>
                    </a:ext>
                  </a:extLst>
                </a:gridCol>
                <a:gridCol w="1268361">
                  <a:extLst>
                    <a:ext uri="{9D8B030D-6E8A-4147-A177-3AD203B41FA5}">
                      <a16:colId xmlns:a16="http://schemas.microsoft.com/office/drawing/2014/main" val="2716528516"/>
                    </a:ext>
                  </a:extLst>
                </a:gridCol>
                <a:gridCol w="1127871">
                  <a:extLst>
                    <a:ext uri="{9D8B030D-6E8A-4147-A177-3AD203B41FA5}">
                      <a16:colId xmlns:a16="http://schemas.microsoft.com/office/drawing/2014/main" val="2266392702"/>
                    </a:ext>
                  </a:extLst>
                </a:gridCol>
                <a:gridCol w="1433252">
                  <a:extLst>
                    <a:ext uri="{9D8B030D-6E8A-4147-A177-3AD203B41FA5}">
                      <a16:colId xmlns:a16="http://schemas.microsoft.com/office/drawing/2014/main" val="1815854432"/>
                    </a:ext>
                  </a:extLst>
                </a:gridCol>
                <a:gridCol w="1260000">
                  <a:extLst>
                    <a:ext uri="{9D8B030D-6E8A-4147-A177-3AD203B41FA5}">
                      <a16:colId xmlns:a16="http://schemas.microsoft.com/office/drawing/2014/main" val="378214123"/>
                    </a:ext>
                  </a:extLst>
                </a:gridCol>
              </a:tblGrid>
              <a:tr h="606754">
                <a:tc rowSpan="10">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11</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gridSpan="6">
                  <a:txBody>
                    <a:bodyPr/>
                    <a:lstStyle/>
                    <a:p>
                      <a:pPr algn="l"/>
                      <a:r>
                        <a:rPr kumimoji="1" lang="ja-JP" altLang="en-US" sz="1200" b="1" u="sng">
                          <a:solidFill>
                            <a:schemeClr val="bg1"/>
                          </a:solidFill>
                          <a:latin typeface="Meiryo UI" panose="020B0604030504040204" pitchFamily="50" charset="-128"/>
                          <a:ea typeface="Meiryo UI" panose="020B0604030504040204" pitchFamily="50" charset="-128"/>
                        </a:rPr>
                        <a:t>④ものづくり中小企業とスタートアップの協業促進事業</a:t>
                      </a:r>
                      <a:endParaRPr kumimoji="1" lang="en-US" altLang="ja-JP" sz="1200" b="1" u="sng">
                        <a:solidFill>
                          <a:schemeClr val="bg1"/>
                        </a:solidFill>
                        <a:latin typeface="Meiryo UI" panose="020B0604030504040204" pitchFamily="50" charset="-128"/>
                        <a:ea typeface="Meiryo UI" panose="020B0604030504040204" pitchFamily="50" charset="-128"/>
                      </a:endParaRPr>
                    </a:p>
                    <a:p>
                      <a:pPr algn="l"/>
                      <a:r>
                        <a:rPr kumimoji="1" lang="ja-JP" altLang="en-US" sz="1050" b="0" u="none">
                          <a:solidFill>
                            <a:schemeClr val="bg1"/>
                          </a:solidFill>
                          <a:latin typeface="Meiryo UI" panose="020B0604030504040204" pitchFamily="50" charset="-128"/>
                          <a:ea typeface="Meiryo UI" panose="020B0604030504040204" pitchFamily="50" charset="-128"/>
                        </a:rPr>
                        <a:t>ものづくり中小企業とスタートアップの協業による新たなオープンイノベーションを促進するため、セミナー・交流イベント等の開催、マッチング案件のフォローアップ、ホームページ等での情報発信を実施。</a:t>
                      </a:r>
                      <a:endParaRPr kumimoji="1" lang="ja-JP" altLang="en-US"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382641606"/>
                  </a:ext>
                </a:extLst>
              </a:tr>
              <a:tr h="246307">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７年度目標値</a:t>
                      </a:r>
                      <a:endParaRPr kumimoji="1" lang="en-US" altLang="ja-JP" sz="1050" b="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a:solidFill>
                            <a:schemeClr val="tx1"/>
                          </a:solidFill>
                          <a:latin typeface="Meiryo UI" panose="020B0604030504040204" pitchFamily="50" charset="-128"/>
                          <a:ea typeface="Meiryo UI" panose="020B0604030504040204" pitchFamily="50" charset="-128"/>
                        </a:rPr>
                        <a:t>3</a:t>
                      </a:r>
                      <a:r>
                        <a:rPr kumimoji="1" lang="ja-JP" altLang="en-US" sz="1050" b="0">
                          <a:solidFill>
                            <a:schemeClr val="tx1"/>
                          </a:solidFill>
                          <a:latin typeface="Meiryo UI" panose="020B0604030504040204" pitchFamily="50" charset="-128"/>
                          <a:ea typeface="Meiryo UI" panose="020B0604030504040204" pitchFamily="50" charset="-128"/>
                        </a:rPr>
                        <a:t>月末時点）</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７年度予算額</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86626436"/>
                  </a:ext>
                </a:extLst>
              </a:tr>
              <a:tr h="4816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10546176"/>
                  </a:ext>
                </a:extLst>
              </a:tr>
              <a:tr h="510607">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セミナー・</a:t>
                      </a:r>
                      <a:r>
                        <a:rPr kumimoji="1" lang="ja-JP" altLang="en-US" sz="1050">
                          <a:solidFill>
                            <a:schemeClr val="tx1"/>
                          </a:solidFill>
                          <a:latin typeface="Meiryo UI" panose="020B0604030504040204" pitchFamily="50" charset="-128"/>
                          <a:ea typeface="Meiryo UI" panose="020B0604030504040204" pitchFamily="50" charset="-128"/>
                        </a:rPr>
                        <a:t>イベント開催数</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６回</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27,450</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916179799"/>
                  </a:ext>
                </a:extLst>
              </a:tr>
              <a:tr h="442451">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自社のイノベーション創出を目的とした「マッチングフォローアップ」のステージ（協業に向けた具体の相談）にエントリーした企業の件数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lang="en-US" altLang="ja-JP" sz="1050">
                          <a:solidFill>
                            <a:srgbClr val="FF0000"/>
                          </a:solidFill>
                          <a:latin typeface="Meiryo UI" panose="020B0604030504040204" pitchFamily="50" charset="-128"/>
                          <a:ea typeface="Meiryo UI" panose="020B0604030504040204" pitchFamily="50" charset="-128"/>
                        </a:rPr>
                        <a:t>25</a:t>
                      </a:r>
                      <a:r>
                        <a:rPr lang="ja-JP" altLang="en-US" sz="1050">
                          <a:solidFill>
                            <a:srgbClr val="FF0000"/>
                          </a:solidFill>
                          <a:latin typeface="Meiryo UI" panose="020B0604030504040204" pitchFamily="50" charset="-128"/>
                          <a:ea typeface="Meiryo UI" panose="020B0604030504040204" pitchFamily="50" charset="-128"/>
                        </a:rPr>
                        <a:t>件</a:t>
                      </a:r>
                      <a:endParaRPr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779123217"/>
                  </a:ext>
                </a:extLst>
              </a:tr>
              <a:tr h="606754">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gridSpan="6">
                  <a:txBody>
                    <a:bodyPr/>
                    <a:lstStyle/>
                    <a:p>
                      <a:pPr algn="l"/>
                      <a:r>
                        <a:rPr kumimoji="1" lang="ja-JP" altLang="en-US" sz="1200" b="1" u="sng">
                          <a:solidFill>
                            <a:schemeClr val="bg1"/>
                          </a:solidFill>
                          <a:latin typeface="Meiryo UI" panose="020B0604030504040204" pitchFamily="50" charset="-128"/>
                          <a:ea typeface="Meiryo UI" panose="020B0604030504040204" pitchFamily="50" charset="-128"/>
                        </a:rPr>
                        <a:t>⑤ユニバーサル社会実装化支援事業</a:t>
                      </a:r>
                      <a:endParaRPr kumimoji="1" lang="en-US" altLang="ja-JP" sz="1200" b="1" u="none">
                        <a:solidFill>
                          <a:schemeClr val="bg1"/>
                        </a:solidFill>
                        <a:latin typeface="Meiryo UI" panose="020B0604030504040204" pitchFamily="50" charset="-128"/>
                        <a:ea typeface="Meiryo UI" panose="020B0604030504040204" pitchFamily="50" charset="-128"/>
                      </a:endParaRPr>
                    </a:p>
                    <a:p>
                      <a:pPr algn="l"/>
                      <a:r>
                        <a:rPr kumimoji="1" lang="ja-JP" altLang="en-US" sz="1050" b="0" u="none">
                          <a:solidFill>
                            <a:schemeClr val="bg1"/>
                          </a:solidFill>
                          <a:latin typeface="Meiryo UI" panose="020B0604030504040204" pitchFamily="50" charset="-128"/>
                          <a:ea typeface="Meiryo UI" panose="020B0604030504040204" pitchFamily="50" charset="-128"/>
                        </a:rPr>
                        <a:t>障がい者や高齢者など多様な人材が能力を最大限に発揮し活躍するために、職域拡大や労働環境の改善、労働負荷の軽減など新たな技術やサービスの開発に取り組もうとする事業者を支援</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lang="ja-JP" altLang="en-US" sz="1050"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tcPr>
                </a:tc>
                <a:tc hMerge="1">
                  <a:txBody>
                    <a:bodyPr/>
                    <a:lstStyle/>
                    <a:p>
                      <a:pPr algn="ctr"/>
                      <a:endParaRPr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447986105"/>
                  </a:ext>
                </a:extLst>
              </a:tr>
              <a:tr h="33974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７年度目標値</a:t>
                      </a:r>
                      <a:endParaRPr kumimoji="1" lang="en-US" altLang="ja-JP" sz="1050" b="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a:solidFill>
                            <a:schemeClr val="tx1"/>
                          </a:solidFill>
                          <a:latin typeface="Meiryo UI" panose="020B0604030504040204" pitchFamily="50" charset="-128"/>
                          <a:ea typeface="Meiryo UI" panose="020B0604030504040204" pitchFamily="50" charset="-128"/>
                        </a:rPr>
                        <a:t>3</a:t>
                      </a:r>
                      <a:r>
                        <a:rPr kumimoji="1" lang="ja-JP" altLang="en-US" sz="1050" b="0">
                          <a:solidFill>
                            <a:schemeClr val="tx1"/>
                          </a:solidFill>
                          <a:latin typeface="Meiryo UI" panose="020B0604030504040204" pitchFamily="50" charset="-128"/>
                          <a:ea typeface="Meiryo UI" panose="020B0604030504040204" pitchFamily="50" charset="-128"/>
                        </a:rPr>
                        <a:t>月末時点）</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７年度予算額</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766082776"/>
                  </a:ext>
                </a:extLst>
              </a:tr>
              <a:tr h="414516">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945599042"/>
                  </a:ext>
                </a:extLst>
              </a:tr>
              <a:tr h="528925">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雇用促進に資する新技術・サービスの創出に向けた支援企業数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10</a:t>
                      </a:r>
                      <a:r>
                        <a:rPr kumimoji="1" lang="ja-JP" altLang="en-US" sz="105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49,525</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896168630"/>
                  </a:ext>
                </a:extLst>
              </a:tr>
              <a:tr h="395653">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プロジェクト応援企業数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rgbClr val="FF0000"/>
                          </a:solidFill>
                          <a:latin typeface="Meiryo UI" panose="020B0604030504040204" pitchFamily="50" charset="-128"/>
                          <a:ea typeface="Meiryo UI" panose="020B0604030504040204" pitchFamily="50" charset="-128"/>
                        </a:rPr>
                        <a:t>500</a:t>
                      </a:r>
                      <a:r>
                        <a:rPr kumimoji="1" lang="ja-JP" altLang="en-US" sz="105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944291530"/>
                  </a:ext>
                </a:extLst>
              </a:tr>
            </a:tbl>
          </a:graphicData>
        </a:graphic>
      </p:graphicFrame>
      <p:sp>
        <p:nvSpPr>
          <p:cNvPr id="8" name="正方形/長方形 7">
            <a:extLst>
              <a:ext uri="{FF2B5EF4-FFF2-40B4-BE49-F238E27FC236}">
                <a16:creationId xmlns:a16="http://schemas.microsoft.com/office/drawing/2014/main" id="{FFE2E625-915A-4914-BD46-9B1EE3F0D275}"/>
              </a:ext>
            </a:extLst>
          </p:cNvPr>
          <p:cNvSpPr/>
          <p:nvPr/>
        </p:nvSpPr>
        <p:spPr>
          <a:xfrm>
            <a:off x="0" y="-2360"/>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65412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a:extLst>
              <a:ext uri="{FF2B5EF4-FFF2-40B4-BE49-F238E27FC236}">
                <a16:creationId xmlns:a16="http://schemas.microsoft.com/office/drawing/2014/main" id="{03B64A4C-7E3D-4D30-829E-90E6AD492114}"/>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11</a:t>
            </a:fld>
            <a:endParaRPr kumimoji="1" lang="ja-JP" altLang="en-US" dirty="0"/>
          </a:p>
        </p:txBody>
      </p:sp>
      <p:graphicFrame>
        <p:nvGraphicFramePr>
          <p:cNvPr id="15" name="表 14">
            <a:extLst>
              <a:ext uri="{FF2B5EF4-FFF2-40B4-BE49-F238E27FC236}">
                <a16:creationId xmlns:a16="http://schemas.microsoft.com/office/drawing/2014/main" id="{4F3A6795-5D09-4D05-B373-F859CFBAF4B9}"/>
              </a:ext>
            </a:extLst>
          </p:cNvPr>
          <p:cNvGraphicFramePr>
            <a:graphicFrameLocks noGrp="1"/>
          </p:cNvGraphicFramePr>
          <p:nvPr>
            <p:extLst>
              <p:ext uri="{D42A27DB-BD31-4B8C-83A1-F6EECF244321}">
                <p14:modId xmlns:p14="http://schemas.microsoft.com/office/powerpoint/2010/main" val="2481105428"/>
              </p:ext>
            </p:extLst>
          </p:nvPr>
        </p:nvGraphicFramePr>
        <p:xfrm>
          <a:off x="83693" y="691391"/>
          <a:ext cx="9600308" cy="3083521"/>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1948237744"/>
                    </a:ext>
                  </a:extLst>
                </a:gridCol>
                <a:gridCol w="396000">
                  <a:extLst>
                    <a:ext uri="{9D8B030D-6E8A-4147-A177-3AD203B41FA5}">
                      <a16:colId xmlns:a16="http://schemas.microsoft.com/office/drawing/2014/main" val="459317930"/>
                    </a:ext>
                  </a:extLst>
                </a:gridCol>
                <a:gridCol w="2880000">
                  <a:extLst>
                    <a:ext uri="{9D8B030D-6E8A-4147-A177-3AD203B41FA5}">
                      <a16:colId xmlns:a16="http://schemas.microsoft.com/office/drawing/2014/main" val="1385968192"/>
                    </a:ext>
                  </a:extLst>
                </a:gridCol>
                <a:gridCol w="1760854">
                  <a:extLst>
                    <a:ext uri="{9D8B030D-6E8A-4147-A177-3AD203B41FA5}">
                      <a16:colId xmlns:a16="http://schemas.microsoft.com/office/drawing/2014/main" val="3975870437"/>
                    </a:ext>
                  </a:extLst>
                </a:gridCol>
                <a:gridCol w="1297208">
                  <a:extLst>
                    <a:ext uri="{9D8B030D-6E8A-4147-A177-3AD203B41FA5}">
                      <a16:colId xmlns:a16="http://schemas.microsoft.com/office/drawing/2014/main" val="2248468878"/>
                    </a:ext>
                  </a:extLst>
                </a:gridCol>
                <a:gridCol w="1455174">
                  <a:extLst>
                    <a:ext uri="{9D8B030D-6E8A-4147-A177-3AD203B41FA5}">
                      <a16:colId xmlns:a16="http://schemas.microsoft.com/office/drawing/2014/main" val="1815854432"/>
                    </a:ext>
                  </a:extLst>
                </a:gridCol>
                <a:gridCol w="1415072">
                  <a:extLst>
                    <a:ext uri="{9D8B030D-6E8A-4147-A177-3AD203B41FA5}">
                      <a16:colId xmlns:a16="http://schemas.microsoft.com/office/drawing/2014/main" val="378214123"/>
                    </a:ext>
                  </a:extLst>
                </a:gridCol>
              </a:tblGrid>
              <a:tr h="465505">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12</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ディープテックスタートアップ事業化</a:t>
                      </a:r>
                      <a:r>
                        <a:rPr kumimoji="1" lang="ja-JP" altLang="en-US" sz="1200" b="1" u="sng">
                          <a:solidFill>
                            <a:schemeClr val="bg1"/>
                          </a:solidFill>
                          <a:latin typeface="Meiryo UI" panose="020B0604030504040204" pitchFamily="50" charset="-128"/>
                          <a:ea typeface="Meiryo UI" panose="020B0604030504040204" pitchFamily="50" charset="-128"/>
                        </a:rPr>
                        <a:t>支援事業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世界</a:t>
                      </a:r>
                      <a:r>
                        <a:rPr kumimoji="1" lang="ja-JP" altLang="en-US" sz="1050" b="0" u="none" dirty="0">
                          <a:solidFill>
                            <a:schemeClr val="bg1"/>
                          </a:solidFill>
                          <a:latin typeface="Meiryo UI" panose="020B0604030504040204" pitchFamily="50" charset="-128"/>
                          <a:ea typeface="Meiryo UI" panose="020B0604030504040204" pitchFamily="50" charset="-128"/>
                        </a:rPr>
                        <a:t>で競争力を有するディープテックスタートアップを次々に輩出するため、ライフサイエンス分野をはじめとしたシーズの事業化、チーム ビルディング等を支援する。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382641606"/>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86626436"/>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10546176"/>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kern="1200" dirty="0">
                          <a:solidFill>
                            <a:schemeClr val="tx1"/>
                          </a:solidFill>
                          <a:latin typeface="Meiryo UI" panose="020B0604030504040204" pitchFamily="50" charset="-128"/>
                          <a:ea typeface="Meiryo UI" panose="020B0604030504040204" pitchFamily="50" charset="-128"/>
                          <a:cs typeface="+mn-cs"/>
                        </a:rPr>
                        <a:t>本プログラムを通じてプロジェクト化した後の起業増加数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kern="1200" dirty="0">
                          <a:solidFill>
                            <a:srgbClr val="FF0000"/>
                          </a:solidFill>
                          <a:latin typeface="Meiryo UI" panose="020B0604030504040204" pitchFamily="50" charset="-128"/>
                          <a:ea typeface="Meiryo UI" panose="020B0604030504040204" pitchFamily="50" charset="-128"/>
                          <a:cs typeface="+mn-cs"/>
                        </a:rPr>
                        <a:t>６件</a:t>
                      </a:r>
                      <a:endParaRPr kumimoji="1" lang="en-US" altLang="ja-JP" sz="1050" kern="1200" dirty="0">
                        <a:solidFill>
                          <a:srgbClr val="FF0000"/>
                        </a:solidFill>
                        <a:latin typeface="Meiryo UI" panose="020B0604030504040204" pitchFamily="50" charset="-128"/>
                        <a:ea typeface="Meiryo UI" panose="020B0604030504040204" pitchFamily="50" charset="-128"/>
                        <a:cs typeface="+mn-cs"/>
                      </a:endParaRPr>
                    </a:p>
                    <a:p>
                      <a:pPr algn="ctr"/>
                      <a:r>
                        <a:rPr kumimoji="1" lang="en-US" altLang="ja-JP" sz="900" kern="1200" dirty="0">
                          <a:solidFill>
                            <a:srgbClr val="FF0000"/>
                          </a:solidFill>
                          <a:latin typeface="Meiryo UI" panose="020B0604030504040204" pitchFamily="50" charset="-128"/>
                          <a:ea typeface="Meiryo UI" panose="020B0604030504040204" pitchFamily="50" charset="-128"/>
                          <a:cs typeface="+mn-cs"/>
                        </a:rPr>
                        <a:t>※R</a:t>
                      </a:r>
                      <a:r>
                        <a:rPr kumimoji="1" lang="ja-JP" altLang="en-US" sz="900" kern="1200" dirty="0">
                          <a:solidFill>
                            <a:srgbClr val="FF0000"/>
                          </a:solidFill>
                          <a:latin typeface="Meiryo UI" panose="020B0604030504040204" pitchFamily="50" charset="-128"/>
                          <a:ea typeface="Meiryo UI" panose="020B0604030504040204" pitchFamily="50" charset="-128"/>
                          <a:cs typeface="+mn-cs"/>
                        </a:rPr>
                        <a:t>９年度までに</a:t>
                      </a:r>
                      <a:endParaRPr kumimoji="1" lang="en-US" altLang="ja-JP" sz="900" kern="1200" dirty="0">
                        <a:solidFill>
                          <a:srgbClr val="FF0000"/>
                        </a:solidFill>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127,595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916179799"/>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kern="1200" dirty="0">
                          <a:solidFill>
                            <a:schemeClr val="tx1"/>
                          </a:solidFill>
                          <a:latin typeface="Meiryo UI" panose="020B0604030504040204" pitchFamily="50" charset="-128"/>
                          <a:ea typeface="Meiryo UI" panose="020B0604030504040204" pitchFamily="50" charset="-128"/>
                          <a:cs typeface="+mn-cs"/>
                        </a:rPr>
                        <a:t>グローバルな展開を視野にした有望シーズの事業化（ビジネスプランの作成）</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ja-JP" altLang="en-US" sz="1050" kern="1200" dirty="0">
                          <a:solidFill>
                            <a:srgbClr val="FF0000"/>
                          </a:solidFill>
                          <a:latin typeface="Meiryo UI" panose="020B0604030504040204" pitchFamily="50" charset="-128"/>
                          <a:ea typeface="Meiryo UI" panose="020B0604030504040204" pitchFamily="50" charset="-128"/>
                          <a:cs typeface="+mn-cs"/>
                        </a:rPr>
                        <a:t>６件</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779123217"/>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kern="1200" dirty="0">
                          <a:solidFill>
                            <a:schemeClr val="tx1"/>
                          </a:solidFill>
                          <a:latin typeface="Meiryo UI" panose="020B0604030504040204" pitchFamily="50" charset="-128"/>
                          <a:ea typeface="Meiryo UI" panose="020B0604030504040204" pitchFamily="50" charset="-128"/>
                          <a:cs typeface="+mn-cs"/>
                        </a:rPr>
                        <a:t>事業を通じたコミュニティへの新規参加者数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kern="1200" dirty="0">
                          <a:solidFill>
                            <a:srgbClr val="FF0000"/>
                          </a:solidFill>
                          <a:latin typeface="Meiryo UI" panose="020B0604030504040204" pitchFamily="50" charset="-128"/>
                          <a:ea typeface="Meiryo UI" panose="020B0604030504040204" pitchFamily="50" charset="-128"/>
                          <a:cs typeface="+mn-cs"/>
                        </a:rPr>
                        <a:t>100</a:t>
                      </a:r>
                      <a:r>
                        <a:rPr kumimoji="1" lang="ja-JP" altLang="en-US" sz="1050" kern="1200" dirty="0">
                          <a:solidFill>
                            <a:srgbClr val="FF0000"/>
                          </a:solidFill>
                          <a:latin typeface="Meiryo UI" panose="020B0604030504040204" pitchFamily="50" charset="-128"/>
                          <a:ea typeface="Meiryo UI" panose="020B0604030504040204" pitchFamily="50" charset="-128"/>
                          <a:cs typeface="+mn-cs"/>
                        </a:rPr>
                        <a:t>人</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276444558"/>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kern="1200" dirty="0">
                          <a:solidFill>
                            <a:schemeClr val="tx1"/>
                          </a:solidFill>
                          <a:latin typeface="Meiryo UI" panose="020B0604030504040204" pitchFamily="50" charset="-128"/>
                          <a:ea typeface="Meiryo UI" panose="020B0604030504040204" pitchFamily="50" charset="-128"/>
                          <a:cs typeface="+mn-cs"/>
                        </a:rPr>
                        <a:t>事業化支援プログラムへの参加者数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kern="1200" dirty="0">
                          <a:solidFill>
                            <a:srgbClr val="FF0000"/>
                          </a:solidFill>
                          <a:latin typeface="Meiryo UI" panose="020B0604030504040204" pitchFamily="50" charset="-128"/>
                          <a:ea typeface="Meiryo UI" panose="020B0604030504040204" pitchFamily="50" charset="-128"/>
                          <a:cs typeface="+mn-cs"/>
                        </a:rPr>
                        <a:t>200</a:t>
                      </a:r>
                      <a:r>
                        <a:rPr kumimoji="1" lang="ja-JP" altLang="en-US" sz="1050" kern="1200" dirty="0">
                          <a:solidFill>
                            <a:srgbClr val="FF0000"/>
                          </a:solidFill>
                          <a:latin typeface="Meiryo UI" panose="020B0604030504040204" pitchFamily="50" charset="-128"/>
                          <a:ea typeface="Meiryo UI" panose="020B0604030504040204" pitchFamily="50" charset="-128"/>
                          <a:cs typeface="+mn-cs"/>
                        </a:rPr>
                        <a:t>人</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790941305"/>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kern="1200" dirty="0">
                          <a:solidFill>
                            <a:schemeClr val="tx1"/>
                          </a:solidFill>
                          <a:latin typeface="Meiryo UI" panose="020B0604030504040204" pitchFamily="50" charset="-128"/>
                          <a:ea typeface="Meiryo UI" panose="020B0604030504040204" pitchFamily="50" charset="-128"/>
                          <a:cs typeface="+mn-cs"/>
                        </a:rPr>
                        <a:t>ワークショップ等イベントへの合計参加者数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kern="1200" dirty="0">
                          <a:solidFill>
                            <a:srgbClr val="FF0000"/>
                          </a:solidFill>
                          <a:latin typeface="Meiryo UI" panose="020B0604030504040204" pitchFamily="50" charset="-128"/>
                          <a:ea typeface="Meiryo UI" panose="020B0604030504040204" pitchFamily="50" charset="-128"/>
                          <a:cs typeface="+mn-cs"/>
                        </a:rPr>
                        <a:t>200</a:t>
                      </a:r>
                      <a:r>
                        <a:rPr kumimoji="1" lang="ja-JP" altLang="en-US" sz="1050" kern="1200" dirty="0">
                          <a:solidFill>
                            <a:srgbClr val="FF0000"/>
                          </a:solidFill>
                          <a:latin typeface="Meiryo UI" panose="020B0604030504040204" pitchFamily="50" charset="-128"/>
                          <a:ea typeface="Meiryo UI" panose="020B0604030504040204" pitchFamily="50" charset="-128"/>
                          <a:cs typeface="+mn-cs"/>
                        </a:rPr>
                        <a:t>人</a:t>
                      </a:r>
                    </a:p>
                  </a:txBody>
                  <a:tcPr marL="74295" marR="74295" marT="37148" marB="37148" anchor="ct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728901511"/>
                  </a:ext>
                </a:extLst>
              </a:tr>
            </a:tbl>
          </a:graphicData>
        </a:graphic>
      </p:graphicFrame>
      <p:graphicFrame>
        <p:nvGraphicFramePr>
          <p:cNvPr id="16" name="表 15">
            <a:extLst>
              <a:ext uri="{FF2B5EF4-FFF2-40B4-BE49-F238E27FC236}">
                <a16:creationId xmlns:a16="http://schemas.microsoft.com/office/drawing/2014/main" id="{722B1CAD-75B2-47EC-885C-DD9C9D6FB9E6}"/>
              </a:ext>
            </a:extLst>
          </p:cNvPr>
          <p:cNvGraphicFramePr>
            <a:graphicFrameLocks noGrp="1"/>
          </p:cNvGraphicFramePr>
          <p:nvPr>
            <p:extLst>
              <p:ext uri="{D42A27DB-BD31-4B8C-83A1-F6EECF244321}">
                <p14:modId xmlns:p14="http://schemas.microsoft.com/office/powerpoint/2010/main" val="816894875"/>
              </p:ext>
            </p:extLst>
          </p:nvPr>
        </p:nvGraphicFramePr>
        <p:xfrm>
          <a:off x="83693" y="3965230"/>
          <a:ext cx="9598481" cy="2130771"/>
        </p:xfrm>
        <a:graphic>
          <a:graphicData uri="http://schemas.openxmlformats.org/drawingml/2006/table">
            <a:tbl>
              <a:tblPr firstRow="1" bandRow="1">
                <a:tableStyleId>{F5AB1C69-6EDB-4FF4-983F-18BD219EF322}</a:tableStyleId>
              </a:tblPr>
              <a:tblGrid>
                <a:gridCol w="392503">
                  <a:extLst>
                    <a:ext uri="{9D8B030D-6E8A-4147-A177-3AD203B41FA5}">
                      <a16:colId xmlns:a16="http://schemas.microsoft.com/office/drawing/2014/main" val="830047628"/>
                    </a:ext>
                  </a:extLst>
                </a:gridCol>
                <a:gridCol w="392503">
                  <a:extLst>
                    <a:ext uri="{9D8B030D-6E8A-4147-A177-3AD203B41FA5}">
                      <a16:colId xmlns:a16="http://schemas.microsoft.com/office/drawing/2014/main" val="1297933951"/>
                    </a:ext>
                  </a:extLst>
                </a:gridCol>
                <a:gridCol w="3068659">
                  <a:extLst>
                    <a:ext uri="{9D8B030D-6E8A-4147-A177-3AD203B41FA5}">
                      <a16:colId xmlns:a16="http://schemas.microsoft.com/office/drawing/2014/main" val="1442257963"/>
                    </a:ext>
                  </a:extLst>
                </a:gridCol>
                <a:gridCol w="1605694">
                  <a:extLst>
                    <a:ext uri="{9D8B030D-6E8A-4147-A177-3AD203B41FA5}">
                      <a16:colId xmlns:a16="http://schemas.microsoft.com/office/drawing/2014/main" val="1686063622"/>
                    </a:ext>
                  </a:extLst>
                </a:gridCol>
                <a:gridCol w="1201877">
                  <a:extLst>
                    <a:ext uri="{9D8B030D-6E8A-4147-A177-3AD203B41FA5}">
                      <a16:colId xmlns:a16="http://schemas.microsoft.com/office/drawing/2014/main" val="3148950112"/>
                    </a:ext>
                  </a:extLst>
                </a:gridCol>
                <a:gridCol w="1514168">
                  <a:extLst>
                    <a:ext uri="{9D8B030D-6E8A-4147-A177-3AD203B41FA5}">
                      <a16:colId xmlns:a16="http://schemas.microsoft.com/office/drawing/2014/main" val="1731537685"/>
                    </a:ext>
                  </a:extLst>
                </a:gridCol>
                <a:gridCol w="1423077">
                  <a:extLst>
                    <a:ext uri="{9D8B030D-6E8A-4147-A177-3AD203B41FA5}">
                      <a16:colId xmlns:a16="http://schemas.microsoft.com/office/drawing/2014/main" val="2346348725"/>
                    </a:ext>
                  </a:extLst>
                </a:gridCol>
              </a:tblGrid>
              <a:tr h="621041">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13</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中之島クロス グローバルスタートアップ創出・拠点化推進</a:t>
                      </a:r>
                      <a:r>
                        <a:rPr kumimoji="1" lang="zh-TW"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未来</a:t>
                      </a:r>
                      <a:r>
                        <a:rPr kumimoji="1" lang="ja-JP" altLang="en-US" sz="1050" b="0" u="none" dirty="0">
                          <a:solidFill>
                            <a:schemeClr val="bg1"/>
                          </a:solidFill>
                          <a:latin typeface="Meiryo UI" panose="020B0604030504040204" pitchFamily="50" charset="-128"/>
                          <a:ea typeface="Meiryo UI" panose="020B0604030504040204" pitchFamily="50" charset="-128"/>
                        </a:rPr>
                        <a:t>医療の産業化拠点の地位確立に向けた、ライフサイエンス分野のスタートアップ支援機関の集積によるスタートアップの育成機能の強化、及び有力なスタートアップに対するグローバル展開を強力に支援する。</a:t>
                      </a:r>
                      <a:endParaRPr kumimoji="1" lang="en-US" altLang="ja-JP" sz="1050" b="1"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10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97969561"/>
                  </a:ext>
                </a:extLst>
              </a:tr>
              <a:tr h="42427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42348492"/>
                  </a:ext>
                </a:extLst>
              </a:tr>
              <a:tr h="42427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中之島</a:t>
                      </a:r>
                      <a:r>
                        <a:rPr kumimoji="1" lang="ja-JP" altLang="en-US" sz="1050" dirty="0">
                          <a:solidFill>
                            <a:schemeClr val="tx1"/>
                          </a:solidFill>
                          <a:latin typeface="Meiryo UI" panose="020B0604030504040204" pitchFamily="50" charset="-128"/>
                          <a:ea typeface="Meiryo UI" panose="020B0604030504040204" pitchFamily="50" charset="-128"/>
                        </a:rPr>
                        <a:t>クロスへの新規入居スタートアップ数</a:t>
                      </a: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10</a:t>
                      </a:r>
                      <a:r>
                        <a:rPr kumimoji="1" lang="ja-JP" altLang="en-US" sz="105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154,985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409072">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中之島クロスで活動する新規スタートアップ支援機関数</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１社</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838839826"/>
                  </a:ext>
                </a:extLst>
              </a:tr>
            </a:tbl>
          </a:graphicData>
        </a:graphic>
      </p:graphicFrame>
      <p:sp>
        <p:nvSpPr>
          <p:cNvPr id="12" name="正方形/長方形 11">
            <a:extLst>
              <a:ext uri="{FF2B5EF4-FFF2-40B4-BE49-F238E27FC236}">
                <a16:creationId xmlns:a16="http://schemas.microsoft.com/office/drawing/2014/main" id="{09DE0214-0E25-404D-8998-0F7F511E71AA}"/>
              </a:ext>
            </a:extLst>
          </p:cNvPr>
          <p:cNvSpPr/>
          <p:nvPr/>
        </p:nvSpPr>
        <p:spPr>
          <a:xfrm>
            <a:off x="0" y="568"/>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18684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31A4C51C-E72C-4A9B-A3F2-855467191852}"/>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12</a:t>
            </a:fld>
            <a:endParaRPr kumimoji="1" lang="ja-JP" altLang="en-US" dirty="0"/>
          </a:p>
        </p:txBody>
      </p:sp>
      <p:graphicFrame>
        <p:nvGraphicFramePr>
          <p:cNvPr id="12" name="表 11">
            <a:extLst>
              <a:ext uri="{FF2B5EF4-FFF2-40B4-BE49-F238E27FC236}">
                <a16:creationId xmlns:a16="http://schemas.microsoft.com/office/drawing/2014/main" id="{9A2FAEC6-8740-4901-91FA-78722B9E0346}"/>
              </a:ext>
            </a:extLst>
          </p:cNvPr>
          <p:cNvGraphicFramePr>
            <a:graphicFrameLocks noGrp="1"/>
          </p:cNvGraphicFramePr>
          <p:nvPr>
            <p:extLst>
              <p:ext uri="{D42A27DB-BD31-4B8C-83A1-F6EECF244321}">
                <p14:modId xmlns:p14="http://schemas.microsoft.com/office/powerpoint/2010/main" val="1726672096"/>
              </p:ext>
            </p:extLst>
          </p:nvPr>
        </p:nvGraphicFramePr>
        <p:xfrm>
          <a:off x="139344" y="667473"/>
          <a:ext cx="9600308" cy="2332264"/>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830047628"/>
                    </a:ext>
                  </a:extLst>
                </a:gridCol>
                <a:gridCol w="396000">
                  <a:extLst>
                    <a:ext uri="{9D8B030D-6E8A-4147-A177-3AD203B41FA5}">
                      <a16:colId xmlns:a16="http://schemas.microsoft.com/office/drawing/2014/main" val="1297933951"/>
                    </a:ext>
                  </a:extLst>
                </a:gridCol>
                <a:gridCol w="2880000">
                  <a:extLst>
                    <a:ext uri="{9D8B030D-6E8A-4147-A177-3AD203B41FA5}">
                      <a16:colId xmlns:a16="http://schemas.microsoft.com/office/drawing/2014/main" val="400436419"/>
                    </a:ext>
                  </a:extLst>
                </a:gridCol>
                <a:gridCol w="1760854">
                  <a:extLst>
                    <a:ext uri="{9D8B030D-6E8A-4147-A177-3AD203B41FA5}">
                      <a16:colId xmlns:a16="http://schemas.microsoft.com/office/drawing/2014/main" val="885638921"/>
                    </a:ext>
                  </a:extLst>
                </a:gridCol>
                <a:gridCol w="1474202">
                  <a:extLst>
                    <a:ext uri="{9D8B030D-6E8A-4147-A177-3AD203B41FA5}">
                      <a16:colId xmlns:a16="http://schemas.microsoft.com/office/drawing/2014/main" val="2868609020"/>
                    </a:ext>
                  </a:extLst>
                </a:gridCol>
                <a:gridCol w="1433252">
                  <a:extLst>
                    <a:ext uri="{9D8B030D-6E8A-4147-A177-3AD203B41FA5}">
                      <a16:colId xmlns:a16="http://schemas.microsoft.com/office/drawing/2014/main" val="1393318109"/>
                    </a:ext>
                  </a:extLst>
                </a:gridCol>
                <a:gridCol w="1260000">
                  <a:extLst>
                    <a:ext uri="{9D8B030D-6E8A-4147-A177-3AD203B41FA5}">
                      <a16:colId xmlns:a16="http://schemas.microsoft.com/office/drawing/2014/main" val="2346348725"/>
                    </a:ext>
                  </a:extLst>
                </a:gridCol>
              </a:tblGrid>
              <a:tr h="465505">
                <a:tc rowSpan="5">
                  <a:txBody>
                    <a:bodyPr/>
                    <a:lstStyle/>
                    <a:p>
                      <a:pPr algn="ctr"/>
                      <a:r>
                        <a:rPr kumimoji="1" lang="en-US" altLang="ja-JP" sz="90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14</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dirty="0">
                          <a:latin typeface="Meiryo UI" panose="020B0604030504040204" pitchFamily="50" charset="-128"/>
                          <a:ea typeface="Meiryo UI" panose="020B0604030504040204" pitchFamily="50" charset="-128"/>
                        </a:rPr>
                        <a:t>世界に伍する</a:t>
                      </a:r>
                      <a:r>
                        <a:rPr kumimoji="1" lang="ja-JP" altLang="en-US" sz="1200" b="1" u="sng" dirty="0">
                          <a:solidFill>
                            <a:schemeClr val="bg1"/>
                          </a:solidFill>
                          <a:latin typeface="Meiryo UI" panose="020B0604030504040204" pitchFamily="50" charset="-128"/>
                          <a:ea typeface="Meiryo UI" panose="020B0604030504040204" pitchFamily="50" charset="-128"/>
                        </a:rPr>
                        <a:t>スタートアップ・エコシステム推進</a:t>
                      </a:r>
                      <a:r>
                        <a:rPr kumimoji="1" lang="ja-JP"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a:t>
                      </a:r>
                      <a:r>
                        <a:rPr kumimoji="1" lang="ja-JP" altLang="en-US" sz="1050" b="0" u="none" dirty="0">
                          <a:solidFill>
                            <a:schemeClr val="bg1"/>
                          </a:solidFill>
                          <a:latin typeface="Meiryo UI" panose="020B0604030504040204" pitchFamily="50" charset="-128"/>
                          <a:ea typeface="Meiryo UI" panose="020B0604030504040204" pitchFamily="50" charset="-128"/>
                        </a:rPr>
                        <a:t>大阪スタートアップ・エコシステム構築に向け、情報収集・分析およびコンソーシアムメンバーの活動を促進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・コンソーシアム全体の活動を進めるためのブランディング、情報発信</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・大阪エコシステムの認知度向上や、海外のエコシステムとの連携事業のための国際的なピッチイベントを開催</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Meiryo UI" panose="020B0604030504040204" pitchFamily="50" charset="-128"/>
                          <a:ea typeface="Meiryo UI" panose="020B0604030504040204" pitchFamily="50" charset="-128"/>
                        </a:rPr>
                        <a:t>・スタートアップの成長段階に応じたアクセラレーション・プログラムを実施　　　等</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97969561"/>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ysClr val="windowText" lastClr="000000"/>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87105978"/>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latin typeface="Meiryo UI" panose="020B0604030504040204" pitchFamily="50" charset="-128"/>
                          <a:ea typeface="Meiryo UI" panose="020B0604030504040204" pitchFamily="50" charset="-128"/>
                        </a:rPr>
                        <a:t>５億円以上調達のスタートアップ件数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85</a:t>
                      </a:r>
                      <a:r>
                        <a:rPr kumimoji="1" lang="ja-JP" altLang="en-US" sz="1050" dirty="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70,261</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chemeClr val="tx1"/>
                          </a:solidFill>
                          <a:latin typeface="Meiryo UI" panose="020B0604030504040204" pitchFamily="50" charset="-128"/>
                          <a:ea typeface="Meiryo UI" panose="020B0604030504040204" pitchFamily="50" charset="-128"/>
                        </a:rPr>
                        <a:t>102</a:t>
                      </a:r>
                      <a:r>
                        <a:rPr kumimoji="1" lang="ja-JP" altLang="en-US" sz="1050" dirty="0">
                          <a:solidFill>
                            <a:schemeClr val="tx1"/>
                          </a:solidFill>
                          <a:latin typeface="Meiryo UI" panose="020B0604030504040204" pitchFamily="50" charset="-128"/>
                          <a:ea typeface="Meiryo UI" panose="020B0604030504040204" pitchFamily="50" charset="-128"/>
                        </a:rPr>
                        <a:t>社</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strike="noStrike" dirty="0">
                          <a:solidFill>
                            <a:schemeClr val="tx1"/>
                          </a:solidFill>
                          <a:latin typeface="Meiryo UI" panose="020B0604030504040204" pitchFamily="50" charset="-128"/>
                          <a:ea typeface="Meiryo UI" panose="020B0604030504040204" pitchFamily="50" charset="-128"/>
                        </a:rPr>
                        <a:t>75</a:t>
                      </a:r>
                      <a:r>
                        <a:rPr kumimoji="1" lang="ja-JP" altLang="en-US" sz="1050" dirty="0">
                          <a:solidFill>
                            <a:schemeClr val="tx1"/>
                          </a:solidFill>
                          <a:latin typeface="Meiryo UI" panose="020B0604030504040204" pitchFamily="50" charset="-128"/>
                          <a:ea typeface="Meiryo UI" panose="020B0604030504040204" pitchFamily="50" charset="-128"/>
                        </a:rPr>
                        <a:t>社）</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70,261</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スタートアップビザ活用数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39</a:t>
                      </a:r>
                      <a:r>
                        <a:rPr kumimoji="1" lang="ja-JP" altLang="en-US" sz="1050" dirty="0">
                          <a:solidFill>
                            <a:srgbClr val="FF0000"/>
                          </a:solidFill>
                          <a:latin typeface="Meiryo UI" panose="020B0604030504040204" pitchFamily="50" charset="-128"/>
                          <a:ea typeface="Meiryo UI" panose="020B0604030504040204" pitchFamily="50" charset="-128"/>
                        </a:rPr>
                        <a:t>者</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strike="noStrike" dirty="0">
                          <a:solidFill>
                            <a:schemeClr val="tx1"/>
                          </a:solidFill>
                          <a:latin typeface="Meiryo UI" panose="020B0604030504040204" pitchFamily="50" charset="-128"/>
                          <a:ea typeface="Meiryo UI" panose="020B0604030504040204" pitchFamily="50" charset="-128"/>
                        </a:rPr>
                        <a:t>38</a:t>
                      </a:r>
                      <a:r>
                        <a:rPr kumimoji="1" lang="ja-JP" altLang="en-US" sz="1050" dirty="0">
                          <a:solidFill>
                            <a:schemeClr val="tx1"/>
                          </a:solidFill>
                          <a:latin typeface="Meiryo UI" panose="020B0604030504040204" pitchFamily="50" charset="-128"/>
                          <a:ea typeface="Meiryo UI" panose="020B0604030504040204" pitchFamily="50" charset="-128"/>
                        </a:rPr>
                        <a:t>者</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strike="noStrike" dirty="0">
                          <a:solidFill>
                            <a:schemeClr val="tx1"/>
                          </a:solidFill>
                          <a:latin typeface="Meiryo UI" panose="020B0604030504040204" pitchFamily="50" charset="-128"/>
                          <a:ea typeface="Meiryo UI" panose="020B0604030504040204" pitchFamily="50" charset="-128"/>
                        </a:rPr>
                        <a:t>30</a:t>
                      </a:r>
                      <a:r>
                        <a:rPr kumimoji="1" lang="ja-JP" altLang="en-US" sz="1050" dirty="0">
                          <a:solidFill>
                            <a:schemeClr val="tx1"/>
                          </a:solidFill>
                          <a:latin typeface="Meiryo UI" panose="020B0604030504040204" pitchFamily="50" charset="-128"/>
                          <a:ea typeface="Meiryo UI" panose="020B0604030504040204" pitchFamily="50" charset="-128"/>
                        </a:rPr>
                        <a:t>者）</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558829078"/>
                  </a:ext>
                </a:extLst>
              </a:tr>
            </a:tbl>
          </a:graphicData>
        </a:graphic>
      </p:graphicFrame>
      <p:graphicFrame>
        <p:nvGraphicFramePr>
          <p:cNvPr id="13" name="表 12">
            <a:extLst>
              <a:ext uri="{FF2B5EF4-FFF2-40B4-BE49-F238E27FC236}">
                <a16:creationId xmlns:a16="http://schemas.microsoft.com/office/drawing/2014/main" id="{00971C38-9D46-4B38-A9F7-6E72BD0B5A5E}"/>
              </a:ext>
            </a:extLst>
          </p:cNvPr>
          <p:cNvGraphicFramePr>
            <a:graphicFrameLocks noGrp="1"/>
          </p:cNvGraphicFramePr>
          <p:nvPr>
            <p:extLst>
              <p:ext uri="{D42A27DB-BD31-4B8C-83A1-F6EECF244321}">
                <p14:modId xmlns:p14="http://schemas.microsoft.com/office/powerpoint/2010/main" val="488137071"/>
              </p:ext>
            </p:extLst>
          </p:nvPr>
        </p:nvGraphicFramePr>
        <p:xfrm>
          <a:off x="139344" y="3046985"/>
          <a:ext cx="9600308" cy="2726600"/>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1948237744"/>
                    </a:ext>
                  </a:extLst>
                </a:gridCol>
                <a:gridCol w="396000">
                  <a:extLst>
                    <a:ext uri="{9D8B030D-6E8A-4147-A177-3AD203B41FA5}">
                      <a16:colId xmlns:a16="http://schemas.microsoft.com/office/drawing/2014/main" val="459317930"/>
                    </a:ext>
                  </a:extLst>
                </a:gridCol>
                <a:gridCol w="2880000">
                  <a:extLst>
                    <a:ext uri="{9D8B030D-6E8A-4147-A177-3AD203B41FA5}">
                      <a16:colId xmlns:a16="http://schemas.microsoft.com/office/drawing/2014/main" val="1385968192"/>
                    </a:ext>
                  </a:extLst>
                </a:gridCol>
                <a:gridCol w="1760854">
                  <a:extLst>
                    <a:ext uri="{9D8B030D-6E8A-4147-A177-3AD203B41FA5}">
                      <a16:colId xmlns:a16="http://schemas.microsoft.com/office/drawing/2014/main" val="3975870437"/>
                    </a:ext>
                  </a:extLst>
                </a:gridCol>
                <a:gridCol w="1474202">
                  <a:extLst>
                    <a:ext uri="{9D8B030D-6E8A-4147-A177-3AD203B41FA5}">
                      <a16:colId xmlns:a16="http://schemas.microsoft.com/office/drawing/2014/main" val="2248468878"/>
                    </a:ext>
                  </a:extLst>
                </a:gridCol>
                <a:gridCol w="1433252">
                  <a:extLst>
                    <a:ext uri="{9D8B030D-6E8A-4147-A177-3AD203B41FA5}">
                      <a16:colId xmlns:a16="http://schemas.microsoft.com/office/drawing/2014/main" val="1815854432"/>
                    </a:ext>
                  </a:extLst>
                </a:gridCol>
                <a:gridCol w="1260000">
                  <a:extLst>
                    <a:ext uri="{9D8B030D-6E8A-4147-A177-3AD203B41FA5}">
                      <a16:colId xmlns:a16="http://schemas.microsoft.com/office/drawing/2014/main" val="378214123"/>
                    </a:ext>
                  </a:extLst>
                </a:gridCol>
              </a:tblGrid>
              <a:tr h="465505">
                <a:tc rowSpan="6">
                  <a:txBody>
                    <a:bodyPr/>
                    <a:lstStyle/>
                    <a:p>
                      <a:pPr algn="ctr"/>
                      <a:r>
                        <a:rPr kumimoji="1" lang="en-US" altLang="ja-JP" sz="900">
                          <a:latin typeface="Meiryo UI" panose="020B0604030504040204" pitchFamily="50" charset="-128"/>
                          <a:ea typeface="Meiryo UI" panose="020B0604030504040204" pitchFamily="50" charset="-128"/>
                        </a:rPr>
                        <a:t>No</a:t>
                      </a:r>
                      <a:endParaRPr kumimoji="1" lang="en-US" altLang="ja-JP" sz="900" dirty="0">
                        <a:latin typeface="Meiryo UI" panose="020B0604030504040204" pitchFamily="50" charset="-128"/>
                        <a:ea typeface="Meiryo UI" panose="020B0604030504040204" pitchFamily="50" charset="-128"/>
                      </a:endParaRPr>
                    </a:p>
                    <a:p>
                      <a:pPr algn="ctr"/>
                      <a:r>
                        <a:rPr kumimoji="1" lang="en-US" altLang="ja-JP" sz="1000">
                          <a:latin typeface="Meiryo UI" panose="020B0604030504040204" pitchFamily="50" charset="-128"/>
                          <a:ea typeface="Meiryo UI" panose="020B0604030504040204" pitchFamily="50" charset="-128"/>
                        </a:rPr>
                        <a:t>15</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スタートアップ活躍促進</a:t>
                      </a:r>
                      <a:r>
                        <a:rPr kumimoji="1" lang="ja-JP"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a:t>
                      </a:r>
                      <a:r>
                        <a:rPr kumimoji="1" lang="en-US" altLang="ja-JP" sz="1050" b="0" u="none">
                          <a:solidFill>
                            <a:schemeClr val="bg1"/>
                          </a:solidFill>
                          <a:latin typeface="Meiryo UI" panose="020B0604030504040204" pitchFamily="50" charset="-128"/>
                          <a:ea typeface="Meiryo UI" panose="020B0604030504040204" pitchFamily="50" charset="-128"/>
                        </a:rPr>
                        <a:t>GSE</a:t>
                      </a:r>
                      <a:r>
                        <a:rPr kumimoji="1" lang="ja-JP" altLang="en-US" sz="1050" b="0" u="none">
                          <a:solidFill>
                            <a:schemeClr val="bg1"/>
                          </a:solidFill>
                          <a:latin typeface="Meiryo UI" panose="020B0604030504040204" pitchFamily="50" charset="-128"/>
                          <a:ea typeface="Meiryo UI" panose="020B0604030504040204" pitchFamily="50" charset="-128"/>
                        </a:rPr>
                        <a:t>（</a:t>
                      </a:r>
                      <a:r>
                        <a:rPr kumimoji="1" lang="en-US" altLang="ja-JP" sz="1050" b="0" u="none">
                          <a:solidFill>
                            <a:schemeClr val="bg1"/>
                          </a:solidFill>
                          <a:latin typeface="Meiryo UI" panose="020B0604030504040204" pitchFamily="50" charset="-128"/>
                          <a:ea typeface="Meiryo UI" panose="020B0604030504040204" pitchFamily="50" charset="-128"/>
                        </a:rPr>
                        <a:t>GlobalStartupEXPO2025</a:t>
                      </a:r>
                      <a:r>
                        <a:rPr kumimoji="1" lang="ja-JP" altLang="en-US" sz="1050" b="0" u="none">
                          <a:solidFill>
                            <a:schemeClr val="bg1"/>
                          </a:solidFill>
                          <a:latin typeface="Meiryo UI" panose="020B0604030504040204" pitchFamily="50" charset="-128"/>
                          <a:ea typeface="Meiryo UI" panose="020B0604030504040204" pitchFamily="50" charset="-128"/>
                        </a:rPr>
                        <a:t>）の</a:t>
                      </a:r>
                      <a:r>
                        <a:rPr kumimoji="1" lang="ja-JP" altLang="en-US" sz="1050" b="0" u="none" dirty="0">
                          <a:solidFill>
                            <a:schemeClr val="bg1"/>
                          </a:solidFill>
                          <a:latin typeface="Meiryo UI" panose="020B0604030504040204" pitchFamily="50" charset="-128"/>
                          <a:ea typeface="Meiryo UI" panose="020B0604030504040204" pitchFamily="50" charset="-128"/>
                        </a:rPr>
                        <a:t>効果を大阪の</a:t>
                      </a:r>
                      <a:r>
                        <a:rPr kumimoji="1" lang="en-US" altLang="ja-JP" sz="1050" b="0" u="none" dirty="0">
                          <a:solidFill>
                            <a:schemeClr val="bg1"/>
                          </a:solidFill>
                          <a:latin typeface="Meiryo UI" panose="020B0604030504040204" pitchFamily="50" charset="-128"/>
                          <a:ea typeface="Meiryo UI" panose="020B0604030504040204" pitchFamily="50" charset="-128"/>
                        </a:rPr>
                        <a:t>SU</a:t>
                      </a:r>
                      <a:r>
                        <a:rPr kumimoji="1" lang="ja-JP" altLang="en-US" sz="1050" b="0" u="none" dirty="0">
                          <a:solidFill>
                            <a:schemeClr val="bg1"/>
                          </a:solidFill>
                          <a:latin typeface="Meiryo UI" panose="020B0604030504040204" pitchFamily="50" charset="-128"/>
                          <a:ea typeface="Meiryo UI" panose="020B0604030504040204" pitchFamily="50" charset="-128"/>
                        </a:rPr>
                        <a:t>に広く還元させる取組として、</a:t>
                      </a:r>
                      <a:r>
                        <a:rPr kumimoji="1" lang="en-US" altLang="ja-JP" sz="1050" b="0" u="none" dirty="0">
                          <a:solidFill>
                            <a:schemeClr val="bg1"/>
                          </a:solidFill>
                          <a:latin typeface="Meiryo UI" panose="020B0604030504040204" pitchFamily="50" charset="-128"/>
                          <a:ea typeface="Meiryo UI" panose="020B0604030504040204" pitchFamily="50" charset="-128"/>
                        </a:rPr>
                        <a:t>GSE</a:t>
                      </a:r>
                      <a:r>
                        <a:rPr kumimoji="1" lang="ja-JP" altLang="en-US" sz="1050" b="0" u="none" dirty="0">
                          <a:solidFill>
                            <a:schemeClr val="bg1"/>
                          </a:solidFill>
                          <a:latin typeface="Meiryo UI" panose="020B0604030504040204" pitchFamily="50" charset="-128"/>
                          <a:ea typeface="Meiryo UI" panose="020B0604030504040204" pitchFamily="50" charset="-128"/>
                        </a:rPr>
                        <a:t>とは別途、</a:t>
                      </a:r>
                      <a:r>
                        <a:rPr kumimoji="1" lang="en-US" altLang="ja-JP" sz="1050" b="0" u="none" dirty="0">
                          <a:solidFill>
                            <a:schemeClr val="bg1"/>
                          </a:solidFill>
                          <a:latin typeface="Meiryo UI" panose="020B0604030504040204" pitchFamily="50" charset="-128"/>
                          <a:ea typeface="Meiryo UI" panose="020B0604030504040204" pitchFamily="50" charset="-128"/>
                        </a:rPr>
                        <a:t>GSE</a:t>
                      </a:r>
                      <a:r>
                        <a:rPr kumimoji="1" lang="ja-JP" altLang="en-US" sz="1050" b="0" u="none" dirty="0">
                          <a:solidFill>
                            <a:schemeClr val="bg1"/>
                          </a:solidFill>
                          <a:latin typeface="Meiryo UI" panose="020B0604030504040204" pitchFamily="50" charset="-128"/>
                          <a:ea typeface="Meiryo UI" panose="020B0604030504040204" pitchFamily="50" charset="-128"/>
                        </a:rPr>
                        <a:t>招聘者と大阪・関西の</a:t>
                      </a:r>
                      <a:r>
                        <a:rPr kumimoji="1" lang="en-US" altLang="ja-JP" sz="1050" b="0" u="none" dirty="0">
                          <a:solidFill>
                            <a:schemeClr val="bg1"/>
                          </a:solidFill>
                          <a:latin typeface="Meiryo UI" panose="020B0604030504040204" pitchFamily="50" charset="-128"/>
                          <a:ea typeface="Meiryo UI" panose="020B0604030504040204" pitchFamily="50" charset="-128"/>
                        </a:rPr>
                        <a:t>SU</a:t>
                      </a:r>
                      <a:r>
                        <a:rPr kumimoji="1" lang="ja-JP" altLang="en-US" sz="1050" b="0" u="none" dirty="0">
                          <a:solidFill>
                            <a:schemeClr val="bg1"/>
                          </a:solidFill>
                          <a:latin typeface="Meiryo UI" panose="020B0604030504040204" pitchFamily="50" charset="-128"/>
                          <a:ea typeface="Meiryo UI" panose="020B0604030504040204" pitchFamily="50" charset="-128"/>
                        </a:rPr>
                        <a:t>及びその関係者の商談機会となるライフサイエンス、カーボンニュートラル、</a:t>
                      </a:r>
                      <a:r>
                        <a:rPr kumimoji="1" lang="en-US" altLang="ja-JP" sz="1050" b="0" u="none" dirty="0">
                          <a:solidFill>
                            <a:schemeClr val="bg1"/>
                          </a:solidFill>
                          <a:latin typeface="Meiryo UI" panose="020B0604030504040204" pitchFamily="50" charset="-128"/>
                          <a:ea typeface="Meiryo UI" panose="020B0604030504040204" pitchFamily="50" charset="-128"/>
                        </a:rPr>
                        <a:t>AI/Web3.0</a:t>
                      </a:r>
                      <a:r>
                        <a:rPr kumimoji="1" lang="ja-JP" altLang="en-US" sz="1050" b="0" u="none" dirty="0">
                          <a:solidFill>
                            <a:schemeClr val="bg1"/>
                          </a:solidFill>
                          <a:latin typeface="Meiryo UI" panose="020B0604030504040204" pitchFamily="50" charset="-128"/>
                          <a:ea typeface="Meiryo UI" panose="020B0604030504040204" pitchFamily="50" charset="-128"/>
                        </a:rPr>
                        <a:t>等の分野別</a:t>
                      </a:r>
                      <a:r>
                        <a:rPr kumimoji="1" lang="ja-JP" altLang="en-US" sz="1050" b="0" u="none">
                          <a:solidFill>
                            <a:schemeClr val="bg1"/>
                          </a:solidFill>
                          <a:latin typeface="Meiryo UI" panose="020B0604030504040204" pitchFamily="50" charset="-128"/>
                          <a:ea typeface="Meiryo UI" panose="020B0604030504040204" pitchFamily="50" charset="-128"/>
                        </a:rPr>
                        <a:t>のイベント（</a:t>
                      </a:r>
                      <a:r>
                        <a:rPr kumimoji="1" lang="ja-JP" altLang="en-US" sz="1050" b="0" u="none" dirty="0">
                          <a:solidFill>
                            <a:schemeClr val="bg1"/>
                          </a:solidFill>
                          <a:latin typeface="Meiryo UI" panose="020B0604030504040204" pitchFamily="50" charset="-128"/>
                          <a:ea typeface="Meiryo UI" panose="020B0604030504040204" pitchFamily="50" charset="-128"/>
                        </a:rPr>
                        <a:t>商談会、ピッチイベント、ブース出展等）及び</a:t>
                      </a:r>
                      <a:r>
                        <a:rPr kumimoji="1" lang="ja-JP" altLang="en-US" sz="1050" b="0" u="none">
                          <a:solidFill>
                            <a:schemeClr val="bg1"/>
                          </a:solidFill>
                          <a:latin typeface="Meiryo UI" panose="020B0604030504040204" pitchFamily="50" charset="-128"/>
                          <a:ea typeface="Meiryo UI" panose="020B0604030504040204" pitchFamily="50" charset="-128"/>
                        </a:rPr>
                        <a:t>合同ネットワーキングを</a:t>
                      </a:r>
                      <a:r>
                        <a:rPr kumimoji="1" lang="ja-JP" altLang="en-US" sz="1050" b="0" u="none" dirty="0">
                          <a:solidFill>
                            <a:schemeClr val="bg1"/>
                          </a:solidFill>
                          <a:latin typeface="Meiryo UI" panose="020B0604030504040204" pitchFamily="50" charset="-128"/>
                          <a:ea typeface="Meiryo UI" panose="020B0604030504040204" pitchFamily="50" charset="-128"/>
                        </a:rPr>
                        <a:t>開催</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・ビジネスマッチングの精度を高めるための</a:t>
                      </a:r>
                      <a:r>
                        <a:rPr kumimoji="1" lang="en-US" altLang="ja-JP" sz="1050" b="0" u="none" dirty="0">
                          <a:solidFill>
                            <a:schemeClr val="bg1"/>
                          </a:solidFill>
                          <a:latin typeface="Meiryo UI" panose="020B0604030504040204" pitchFamily="50" charset="-128"/>
                          <a:ea typeface="Meiryo UI" panose="020B0604030504040204" pitchFamily="50" charset="-128"/>
                        </a:rPr>
                        <a:t>GSE</a:t>
                      </a:r>
                      <a:r>
                        <a:rPr kumimoji="1" lang="ja-JP" altLang="en-US" sz="1050" b="0" u="none" dirty="0">
                          <a:solidFill>
                            <a:schemeClr val="bg1"/>
                          </a:solidFill>
                          <a:latin typeface="Meiryo UI" panose="020B0604030504040204" pitchFamily="50" charset="-128"/>
                          <a:ea typeface="Meiryo UI" panose="020B0604030504040204" pitchFamily="50" charset="-128"/>
                        </a:rPr>
                        <a:t>招聘者への事前の</a:t>
                      </a:r>
                      <a:r>
                        <a:rPr kumimoji="1" lang="en-US" altLang="ja-JP" sz="1050" b="0" u="none" dirty="0">
                          <a:solidFill>
                            <a:schemeClr val="bg1"/>
                          </a:solidFill>
                          <a:latin typeface="Meiryo UI" panose="020B0604030504040204" pitchFamily="50" charset="-128"/>
                          <a:ea typeface="Meiryo UI" panose="020B0604030504040204" pitchFamily="50" charset="-128"/>
                        </a:rPr>
                        <a:t>SU</a:t>
                      </a:r>
                      <a:r>
                        <a:rPr kumimoji="1" lang="ja-JP" altLang="en-US" sz="1050" b="0" u="none" dirty="0">
                          <a:solidFill>
                            <a:schemeClr val="bg1"/>
                          </a:solidFill>
                          <a:latin typeface="Meiryo UI" panose="020B0604030504040204" pitchFamily="50" charset="-128"/>
                          <a:ea typeface="Meiryo UI" panose="020B0604030504040204" pitchFamily="50" charset="-128"/>
                        </a:rPr>
                        <a:t>の紹介、マッチングコーディネート、現地のマッチングを行う招聘者の誘導、アテンド体制の確保。</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a:t>
                      </a:r>
                      <a:r>
                        <a:rPr kumimoji="1" lang="en-US" altLang="ja-JP" sz="1050" b="0" u="none" dirty="0">
                          <a:solidFill>
                            <a:schemeClr val="bg1"/>
                          </a:solidFill>
                          <a:latin typeface="Meiryo UI" panose="020B0604030504040204" pitchFamily="50" charset="-128"/>
                          <a:ea typeface="Meiryo UI" panose="020B0604030504040204" pitchFamily="50" charset="-128"/>
                        </a:rPr>
                        <a:t>GSE</a:t>
                      </a:r>
                      <a:r>
                        <a:rPr kumimoji="1" lang="ja-JP" altLang="en-US" sz="1050" b="0" u="none" dirty="0">
                          <a:solidFill>
                            <a:schemeClr val="bg1"/>
                          </a:solidFill>
                          <a:latin typeface="Meiryo UI" panose="020B0604030504040204" pitchFamily="50" charset="-128"/>
                          <a:ea typeface="Meiryo UI" panose="020B0604030504040204" pitchFamily="50" charset="-128"/>
                        </a:rPr>
                        <a:t>招聘者に上記イベントや</a:t>
                      </a:r>
                      <a:r>
                        <a:rPr kumimoji="1" lang="en-US" altLang="ja-JP" sz="1050" b="0" u="none" dirty="0">
                          <a:solidFill>
                            <a:schemeClr val="bg1"/>
                          </a:solidFill>
                          <a:latin typeface="Meiryo UI" panose="020B0604030504040204" pitchFamily="50" charset="-128"/>
                          <a:ea typeface="Meiryo UI" panose="020B0604030504040204" pitchFamily="50" charset="-128"/>
                        </a:rPr>
                        <a:t>SU</a:t>
                      </a:r>
                      <a:r>
                        <a:rPr kumimoji="1" lang="ja-JP" altLang="en-US" sz="1050" b="0" u="none" dirty="0">
                          <a:solidFill>
                            <a:schemeClr val="bg1"/>
                          </a:solidFill>
                          <a:latin typeface="Meiryo UI" panose="020B0604030504040204" pitchFamily="50" charset="-128"/>
                          <a:ea typeface="Meiryo UI" panose="020B0604030504040204" pitchFamily="50" charset="-128"/>
                        </a:rPr>
                        <a:t>の情報、関連する民間活動等を一元的に多言語で発信するポータルサイト等の作成。</a:t>
                      </a:r>
                      <a:endParaRPr kumimoji="1" lang="ja-JP" altLang="en-US" sz="1050" b="1"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382641606"/>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86626436"/>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10546176"/>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府主催・共催イベントでのビジネスマッチング創出数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300</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197,884</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solidFill>
                      <a:srgbClr val="D5DAEB"/>
                    </a:solidFill>
                  </a:tcPr>
                </a:tc>
                <a:extLst>
                  <a:ext uri="{0D108BD9-81ED-4DB2-BD59-A6C34878D82A}">
                    <a16:rowId xmlns:a16="http://schemas.microsoft.com/office/drawing/2014/main" val="2916179799"/>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連動するイベント数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lang="en-US" altLang="ja-JP" sz="1050" dirty="0">
                          <a:solidFill>
                            <a:srgbClr val="FF0000"/>
                          </a:solidFill>
                          <a:latin typeface="Meiryo UI" panose="020B0604030504040204" pitchFamily="50" charset="-128"/>
                          <a:ea typeface="Meiryo UI" panose="020B0604030504040204" pitchFamily="50" charset="-128"/>
                        </a:rPr>
                        <a:t>5</a:t>
                      </a:r>
                      <a:r>
                        <a:rPr lang="ja-JP" altLang="en-US" sz="1050" dirty="0">
                          <a:solidFill>
                            <a:srgbClr val="FF0000"/>
                          </a:solidFill>
                          <a:latin typeface="Meiryo UI" panose="020B0604030504040204" pitchFamily="50" charset="-128"/>
                          <a:ea typeface="Meiryo UI" panose="020B0604030504040204" pitchFamily="50" charset="-128"/>
                        </a:rPr>
                        <a:t>件</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919009827"/>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lang="ja-JP" altLang="en-US" sz="1050" dirty="0">
                          <a:solidFill>
                            <a:schemeClr val="tx1"/>
                          </a:solidFill>
                          <a:latin typeface="Meiryo UI" panose="020B0604030504040204" pitchFamily="50" charset="-128"/>
                          <a:ea typeface="Meiryo UI" panose="020B0604030504040204" pitchFamily="50" charset="-128"/>
                        </a:rPr>
                        <a:t>総来場者数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lang="en-US" altLang="ja-JP" sz="1050">
                          <a:solidFill>
                            <a:srgbClr val="FF0000"/>
                          </a:solidFill>
                          <a:latin typeface="Meiryo UI" panose="020B0604030504040204" pitchFamily="50" charset="-128"/>
                          <a:ea typeface="Meiryo UI" panose="020B0604030504040204" pitchFamily="50" charset="-128"/>
                        </a:rPr>
                        <a:t>3,000</a:t>
                      </a:r>
                      <a:r>
                        <a:rPr lang="ja-JP" altLang="en-US" sz="1050" dirty="0">
                          <a:solidFill>
                            <a:srgbClr val="FF0000"/>
                          </a:solidFill>
                          <a:latin typeface="Meiryo UI" panose="020B0604030504040204" pitchFamily="50" charset="-128"/>
                          <a:ea typeface="Meiryo UI" panose="020B0604030504040204" pitchFamily="50" charset="-128"/>
                        </a:rPr>
                        <a:t>人</a:t>
                      </a:r>
                    </a:p>
                  </a:txBody>
                  <a:tcPr marL="74295" marR="74295" marT="37148" marB="37148" anchor="ct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45720" marR="45720" anchor="ctr"/>
                </a:tc>
                <a:extLst>
                  <a:ext uri="{0D108BD9-81ED-4DB2-BD59-A6C34878D82A}">
                    <a16:rowId xmlns:a16="http://schemas.microsoft.com/office/drawing/2014/main" val="779123217"/>
                  </a:ext>
                </a:extLst>
              </a:tr>
            </a:tbl>
          </a:graphicData>
        </a:graphic>
      </p:graphicFrame>
      <p:sp>
        <p:nvSpPr>
          <p:cNvPr id="8" name="正方形/長方形 7">
            <a:extLst>
              <a:ext uri="{FF2B5EF4-FFF2-40B4-BE49-F238E27FC236}">
                <a16:creationId xmlns:a16="http://schemas.microsoft.com/office/drawing/2014/main" id="{0F721ADD-492B-4711-B180-16E051F31E43}"/>
              </a:ext>
            </a:extLst>
          </p:cNvPr>
          <p:cNvSpPr/>
          <p:nvPr/>
        </p:nvSpPr>
        <p:spPr>
          <a:xfrm>
            <a:off x="-3670" y="-8924"/>
            <a:ext cx="9918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77421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31A4C51C-E72C-4A9B-A3F2-855467191852}"/>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13</a:t>
            </a:fld>
            <a:endParaRPr kumimoji="1" lang="ja-JP" altLang="en-US" dirty="0"/>
          </a:p>
        </p:txBody>
      </p:sp>
      <p:graphicFrame>
        <p:nvGraphicFramePr>
          <p:cNvPr id="9" name="表 8">
            <a:extLst>
              <a:ext uri="{FF2B5EF4-FFF2-40B4-BE49-F238E27FC236}">
                <a16:creationId xmlns:a16="http://schemas.microsoft.com/office/drawing/2014/main" id="{25E8B1FE-D363-4898-9E2B-B15825880C44}"/>
              </a:ext>
            </a:extLst>
          </p:cNvPr>
          <p:cNvGraphicFramePr>
            <a:graphicFrameLocks noGrp="1"/>
          </p:cNvGraphicFramePr>
          <p:nvPr>
            <p:extLst>
              <p:ext uri="{D42A27DB-BD31-4B8C-83A1-F6EECF244321}">
                <p14:modId xmlns:p14="http://schemas.microsoft.com/office/powerpoint/2010/main" val="4232003784"/>
              </p:ext>
            </p:extLst>
          </p:nvPr>
        </p:nvGraphicFramePr>
        <p:xfrm>
          <a:off x="143654" y="651787"/>
          <a:ext cx="9609497" cy="3195232"/>
        </p:xfrm>
        <a:graphic>
          <a:graphicData uri="http://schemas.openxmlformats.org/drawingml/2006/table">
            <a:tbl>
              <a:tblPr firstRow="1" bandRow="1">
                <a:tableStyleId>{F5AB1C69-6EDB-4FF4-983F-18BD219EF322}</a:tableStyleId>
              </a:tblPr>
              <a:tblGrid>
                <a:gridCol w="355967">
                  <a:extLst>
                    <a:ext uri="{9D8B030D-6E8A-4147-A177-3AD203B41FA5}">
                      <a16:colId xmlns:a16="http://schemas.microsoft.com/office/drawing/2014/main" val="224153571"/>
                    </a:ext>
                  </a:extLst>
                </a:gridCol>
                <a:gridCol w="367645">
                  <a:extLst>
                    <a:ext uri="{9D8B030D-6E8A-4147-A177-3AD203B41FA5}">
                      <a16:colId xmlns:a16="http://schemas.microsoft.com/office/drawing/2014/main" val="2758073534"/>
                    </a:ext>
                  </a:extLst>
                </a:gridCol>
                <a:gridCol w="3020187">
                  <a:extLst>
                    <a:ext uri="{9D8B030D-6E8A-4147-A177-3AD203B41FA5}">
                      <a16:colId xmlns:a16="http://schemas.microsoft.com/office/drawing/2014/main" val="2848329844"/>
                    </a:ext>
                  </a:extLst>
                </a:gridCol>
                <a:gridCol w="1742258">
                  <a:extLst>
                    <a:ext uri="{9D8B030D-6E8A-4147-A177-3AD203B41FA5}">
                      <a16:colId xmlns:a16="http://schemas.microsoft.com/office/drawing/2014/main" val="127108901"/>
                    </a:ext>
                  </a:extLst>
                </a:gridCol>
                <a:gridCol w="1458633">
                  <a:extLst>
                    <a:ext uri="{9D8B030D-6E8A-4147-A177-3AD203B41FA5}">
                      <a16:colId xmlns:a16="http://schemas.microsoft.com/office/drawing/2014/main" val="2290077670"/>
                    </a:ext>
                  </a:extLst>
                </a:gridCol>
                <a:gridCol w="1418115">
                  <a:extLst>
                    <a:ext uri="{9D8B030D-6E8A-4147-A177-3AD203B41FA5}">
                      <a16:colId xmlns:a16="http://schemas.microsoft.com/office/drawing/2014/main" val="3995850582"/>
                    </a:ext>
                  </a:extLst>
                </a:gridCol>
                <a:gridCol w="1246692">
                  <a:extLst>
                    <a:ext uri="{9D8B030D-6E8A-4147-A177-3AD203B41FA5}">
                      <a16:colId xmlns:a16="http://schemas.microsoft.com/office/drawing/2014/main" val="221532333"/>
                    </a:ext>
                  </a:extLst>
                </a:gridCol>
              </a:tblGrid>
              <a:tr h="190369">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16</a:t>
                      </a:r>
                      <a:endPar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空</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飛ぶクルマ都市型ビジネス創造都市推進</a:t>
                      </a: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en-US" altLang="ja-JP"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a:t>
                      </a:r>
                      <a:endParaRPr kumimoji="1" lang="en-US" altLang="ja-JP" sz="1200" b="1" u="none">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0" i="0" u="none" strike="noStrike" kern="1200" baseline="0">
                          <a:solidFill>
                            <a:schemeClr val="bg1"/>
                          </a:solidFill>
                          <a:latin typeface="Meiryo UI" panose="020B0604030504040204" pitchFamily="50" charset="-128"/>
                          <a:ea typeface="Meiryo UI" panose="020B0604030504040204" pitchFamily="50" charset="-128"/>
                          <a:cs typeface="+mn-cs"/>
                        </a:rPr>
                        <a:t>空</a:t>
                      </a:r>
                      <a:r>
                        <a:rPr lang="ja-JP" altLang="en-US" sz="1050" b="0" i="0" u="none" strike="noStrike" kern="1200" baseline="0" dirty="0">
                          <a:solidFill>
                            <a:schemeClr val="bg1"/>
                          </a:solidFill>
                          <a:latin typeface="Meiryo UI" panose="020B0604030504040204" pitchFamily="50" charset="-128"/>
                          <a:ea typeface="Meiryo UI" panose="020B0604030504040204" pitchFamily="50" charset="-128"/>
                          <a:cs typeface="+mn-cs"/>
                        </a:rPr>
                        <a:t>⾶ぶクルマについて、観光分野をはじめとしたビジネス化に取り組むとともに、関西一円での運航ネットワークを形成することで、新たなサービスやビジネス創出を図り、大阪産業の成長につなげて</a:t>
                      </a:r>
                      <a:r>
                        <a:rPr lang="ja-JP" altLang="en-US" sz="1050" b="0" i="0" u="none" strike="noStrike" kern="1200" baseline="0">
                          <a:solidFill>
                            <a:schemeClr val="bg1"/>
                          </a:solidFill>
                          <a:latin typeface="Meiryo UI" panose="020B0604030504040204" pitchFamily="50" charset="-128"/>
                          <a:ea typeface="Meiryo UI" panose="020B0604030504040204" pitchFamily="50" charset="-128"/>
                          <a:cs typeface="+mn-cs"/>
                        </a:rPr>
                        <a:t>いく</a:t>
                      </a:r>
                      <a:r>
                        <a:rPr kumimoji="1" lang="ja-JP" altLang="en-US" sz="1050" b="0" kern="1200">
                          <a:solidFill>
                            <a:schemeClr val="bg1"/>
                          </a:solidFill>
                          <a:latin typeface="Meiryo UI" panose="020B0604030504040204" pitchFamily="50" charset="-128"/>
                          <a:ea typeface="Meiryo UI" panose="020B0604030504040204" pitchFamily="50" charset="-128"/>
                          <a:cs typeface="+mn-cs"/>
                        </a:rPr>
                        <a:t>。</a:t>
                      </a:r>
                      <a:endParaRPr kumimoji="1" lang="ja-JP" altLang="en-US" sz="1050" b="0" kern="1200" dirty="0">
                        <a:solidFill>
                          <a:schemeClr val="bg1"/>
                        </a:solidFill>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lnT w="38100" cap="flat" cmpd="sng" algn="ctr">
                      <a:solidFill>
                        <a:schemeClr val="bg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1469647687"/>
                  </a:ext>
                </a:extLst>
              </a:tr>
              <a:tr h="252000">
                <a:tc vMerge="1">
                  <a:txBody>
                    <a:bodyPr/>
                    <a:lstStyle/>
                    <a:p>
                      <a:endParaRPr kumimoji="1" lang="ja-JP" altLang="en-US"/>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4183355790"/>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26124889"/>
                  </a:ext>
                </a:extLst>
              </a:tr>
              <a:tr h="369531">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50" dirty="0">
                          <a:solidFill>
                            <a:schemeClr val="tx1"/>
                          </a:solidFill>
                          <a:latin typeface="Meiryo UI" panose="020B0604030504040204" pitchFamily="50" charset="-128"/>
                          <a:ea typeface="Meiryo UI" panose="020B0604030504040204" pitchFamily="50" charset="-128"/>
                        </a:rPr>
                        <a:t>補助事業採択件数</a:t>
                      </a:r>
                      <a:endParaRPr kumimoji="1" lang="en-US" altLang="zh-TW"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11</a:t>
                      </a:r>
                      <a:r>
                        <a:rPr kumimoji="1" lang="ja-JP" altLang="en-US" sz="1050" dirty="0">
                          <a:solidFill>
                            <a:srgbClr val="FF0000"/>
                          </a:solidFill>
                          <a:latin typeface="Meiryo UI" panose="020B0604030504040204" pitchFamily="50" charset="-128"/>
                          <a:ea typeface="Meiryo UI" panose="020B0604030504040204" pitchFamily="50" charset="-128"/>
                        </a:rPr>
                        <a:t>件</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613,418</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10</a:t>
                      </a:r>
                      <a:r>
                        <a:rPr kumimoji="1" lang="ja-JP" altLang="en-US" sz="1050" b="0" dirty="0">
                          <a:solidFill>
                            <a:schemeClr val="tx1"/>
                          </a:solidFill>
                          <a:latin typeface="Meiryo UI" panose="020B0604030504040204" pitchFamily="50" charset="-128"/>
                          <a:ea typeface="Meiryo UI" panose="020B0604030504040204" pitchFamily="50" charset="-128"/>
                        </a:rPr>
                        <a:t>件）</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392,779</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44025828"/>
                  </a:ext>
                </a:extLst>
              </a:tr>
              <a:tr h="36953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大阪・関西でビジネスを展開する事業者数</a:t>
                      </a:r>
                      <a:endParaRPr kumimoji="1" lang="en-US" altLang="zh-TW"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※R10</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884245517"/>
                  </a:ext>
                </a:extLst>
              </a:tr>
              <a:tr h="36953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府域における常設の離着陸場の整備件数</a:t>
                      </a:r>
                      <a:endParaRPr kumimoji="1" lang="en-US" altLang="zh-TW"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※R9</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813607409"/>
                  </a:ext>
                </a:extLst>
              </a:tr>
              <a:tr h="36953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大阪ラウンドテーブル参画事業者数</a:t>
                      </a:r>
                      <a:endParaRPr kumimoji="1" lang="en-US" altLang="zh-TW"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100</a:t>
                      </a:r>
                      <a:r>
                        <a:rPr kumimoji="1" lang="ja-JP" altLang="en-US" sz="1050" dirty="0">
                          <a:solidFill>
                            <a:srgbClr val="FF0000"/>
                          </a:solidFill>
                          <a:latin typeface="Meiryo UI" panose="020B0604030504040204" pitchFamily="50" charset="-128"/>
                          <a:ea typeface="Meiryo UI" panose="020B0604030504040204" pitchFamily="50" charset="-128"/>
                        </a:rPr>
                        <a:t>者</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※R9</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285747325"/>
                  </a:ext>
                </a:extLst>
              </a:tr>
              <a:tr h="36953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空飛ぶクルマを活用した観光商品の開発件数</a:t>
                      </a:r>
                      <a:endParaRPr kumimoji="1" lang="en-US" altLang="zh-TW"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2</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※R9</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93789784"/>
                  </a:ext>
                </a:extLst>
              </a:tr>
            </a:tbl>
          </a:graphicData>
        </a:graphic>
      </p:graphicFrame>
      <p:graphicFrame>
        <p:nvGraphicFramePr>
          <p:cNvPr id="3" name="表 2">
            <a:extLst>
              <a:ext uri="{FF2B5EF4-FFF2-40B4-BE49-F238E27FC236}">
                <a16:creationId xmlns:a16="http://schemas.microsoft.com/office/drawing/2014/main" id="{3503617F-4670-44DD-91CF-E2264761A770}"/>
              </a:ext>
            </a:extLst>
          </p:cNvPr>
          <p:cNvGraphicFramePr>
            <a:graphicFrameLocks noGrp="1"/>
          </p:cNvGraphicFramePr>
          <p:nvPr>
            <p:extLst>
              <p:ext uri="{D42A27DB-BD31-4B8C-83A1-F6EECF244321}">
                <p14:modId xmlns:p14="http://schemas.microsoft.com/office/powerpoint/2010/main" val="3660388481"/>
              </p:ext>
            </p:extLst>
          </p:nvPr>
        </p:nvGraphicFramePr>
        <p:xfrm>
          <a:off x="143654" y="3929208"/>
          <a:ext cx="9609498" cy="2555552"/>
        </p:xfrm>
        <a:graphic>
          <a:graphicData uri="http://schemas.openxmlformats.org/drawingml/2006/table">
            <a:tbl>
              <a:tblPr firstRow="1" bandRow="1">
                <a:tableStyleId>{F5AB1C69-6EDB-4FF4-983F-18BD219EF322}</a:tableStyleId>
              </a:tblPr>
              <a:tblGrid>
                <a:gridCol w="392953">
                  <a:extLst>
                    <a:ext uri="{9D8B030D-6E8A-4147-A177-3AD203B41FA5}">
                      <a16:colId xmlns:a16="http://schemas.microsoft.com/office/drawing/2014/main" val="4232397081"/>
                    </a:ext>
                  </a:extLst>
                </a:gridCol>
                <a:gridCol w="392953">
                  <a:extLst>
                    <a:ext uri="{9D8B030D-6E8A-4147-A177-3AD203B41FA5}">
                      <a16:colId xmlns:a16="http://schemas.microsoft.com/office/drawing/2014/main" val="4164308195"/>
                    </a:ext>
                  </a:extLst>
                </a:gridCol>
                <a:gridCol w="3072182">
                  <a:extLst>
                    <a:ext uri="{9D8B030D-6E8A-4147-A177-3AD203B41FA5}">
                      <a16:colId xmlns:a16="http://schemas.microsoft.com/office/drawing/2014/main" val="2912553019"/>
                    </a:ext>
                  </a:extLst>
                </a:gridCol>
                <a:gridCol w="1607537">
                  <a:extLst>
                    <a:ext uri="{9D8B030D-6E8A-4147-A177-3AD203B41FA5}">
                      <a16:colId xmlns:a16="http://schemas.microsoft.com/office/drawing/2014/main" val="3497698312"/>
                    </a:ext>
                  </a:extLst>
                </a:gridCol>
                <a:gridCol w="1536091">
                  <a:extLst>
                    <a:ext uri="{9D8B030D-6E8A-4147-A177-3AD203B41FA5}">
                      <a16:colId xmlns:a16="http://schemas.microsoft.com/office/drawing/2014/main" val="3231039999"/>
                    </a:ext>
                  </a:extLst>
                </a:gridCol>
                <a:gridCol w="1357476">
                  <a:extLst>
                    <a:ext uri="{9D8B030D-6E8A-4147-A177-3AD203B41FA5}">
                      <a16:colId xmlns:a16="http://schemas.microsoft.com/office/drawing/2014/main" val="3715000001"/>
                    </a:ext>
                  </a:extLst>
                </a:gridCol>
                <a:gridCol w="1250306">
                  <a:extLst>
                    <a:ext uri="{9D8B030D-6E8A-4147-A177-3AD203B41FA5}">
                      <a16:colId xmlns:a16="http://schemas.microsoft.com/office/drawing/2014/main" val="3993438879"/>
                    </a:ext>
                  </a:extLst>
                </a:gridCol>
              </a:tblGrid>
              <a:tr h="396000">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17</a:t>
                      </a: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大阪公立大学「イノベーション・アカデミー構想」推進事業</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大阪公立大学において、都市課題の解決や産業競争力の強化に向けて、イノベーション創出を全学的に推進する環境の構築を</a:t>
                      </a:r>
                      <a:r>
                        <a:rPr kumimoji="1" lang="ja-JP" altLang="en-US" sz="1050" b="0" kern="1200">
                          <a:solidFill>
                            <a:schemeClr val="lt1"/>
                          </a:solidFill>
                          <a:latin typeface="Meiryo UI" panose="020B0604030504040204" pitchFamily="50" charset="-128"/>
                          <a:ea typeface="Meiryo UI" panose="020B0604030504040204" pitchFamily="50" charset="-128"/>
                          <a:cs typeface="+mn-cs"/>
                        </a:rPr>
                        <a:t>めざし、</a:t>
                      </a:r>
                      <a:r>
                        <a:rPr kumimoji="1" lang="ja-JP" altLang="en-US" sz="1050" b="0" kern="1200">
                          <a:solidFill>
                            <a:schemeClr val="bg1"/>
                          </a:solidFill>
                          <a:latin typeface="Meiryo UI" panose="020B0604030504040204" pitchFamily="50" charset="-128"/>
                          <a:ea typeface="Meiryo UI" panose="020B0604030504040204" pitchFamily="50" charset="-128"/>
                          <a:cs typeface="+mn-cs"/>
                        </a:rPr>
                        <a:t>産学官民共創機能の整備を進めるとともに、スマートシティやスマートエネルギー等の共創研究を推進する。</a:t>
                      </a:r>
                      <a:endParaRPr kumimoji="1" lang="ja-JP" altLang="en-US" sz="1050" b="0" kern="1200" dirty="0">
                        <a:solidFill>
                          <a:schemeClr val="bg1"/>
                        </a:solidFill>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h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4094095815"/>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4119040837"/>
                  </a:ext>
                </a:extLst>
              </a:tr>
              <a:tr h="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455508680"/>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産学官民共創事業の推進件数</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Meiryo UI" panose="020B0604030504040204" pitchFamily="50" charset="-128"/>
                          <a:ea typeface="Meiryo UI" panose="020B0604030504040204" pitchFamily="50" charset="-128"/>
                        </a:rPr>
                        <a:t>５件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58,000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R7</a:t>
                      </a:r>
                      <a:r>
                        <a:rPr kumimoji="1" lang="ja-JP" altLang="en-US" sz="1050" b="0" dirty="0">
                          <a:solidFill>
                            <a:schemeClr val="tx1"/>
                          </a:solidFill>
                          <a:latin typeface="Meiryo UI" panose="020B0604030504040204" pitchFamily="50" charset="-128"/>
                          <a:ea typeface="Meiryo UI" panose="020B0604030504040204" pitchFamily="50" charset="-128"/>
                        </a:rPr>
                        <a:t>新規指標）</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128,000</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56610978"/>
                  </a:ext>
                </a:extLst>
              </a:tr>
              <a:tr h="396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研究事業支援件数</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Meiryo UI" panose="020B0604030504040204" pitchFamily="50" charset="-128"/>
                          <a:ea typeface="Meiryo UI" panose="020B0604030504040204" pitchFamily="50" charset="-128"/>
                        </a:rPr>
                        <a:t>２件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1</a:t>
                      </a:r>
                      <a:r>
                        <a:rPr kumimoji="1" lang="ja-JP" altLang="en-US" sz="1050" b="0" dirty="0">
                          <a:solidFill>
                            <a:schemeClr val="tx1"/>
                          </a:solidFill>
                          <a:latin typeface="Meiryo UI" panose="020B0604030504040204" pitchFamily="50" charset="-128"/>
                          <a:ea typeface="Meiryo UI" panose="020B0604030504040204" pitchFamily="50" charset="-128"/>
                        </a:rPr>
                        <a:t>件</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2</a:t>
                      </a:r>
                      <a:r>
                        <a:rPr kumimoji="1" lang="ja-JP" altLang="en-US" sz="1050" b="0" dirty="0">
                          <a:solidFill>
                            <a:schemeClr val="tx1"/>
                          </a:solidFill>
                          <a:latin typeface="Meiryo UI" panose="020B0604030504040204" pitchFamily="50" charset="-128"/>
                          <a:ea typeface="Meiryo UI" panose="020B0604030504040204" pitchFamily="50" charset="-128"/>
                        </a:rPr>
                        <a:t>件）</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744288815"/>
                  </a:ext>
                </a:extLst>
              </a:tr>
              <a:tr h="396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国の産学官連携事業への</a:t>
                      </a:r>
                      <a:r>
                        <a:rPr kumimoji="1" lang="ja-JP" altLang="en-US" sz="1050">
                          <a:latin typeface="Meiryo UI" panose="020B0604030504040204" pitchFamily="50" charset="-128"/>
                          <a:ea typeface="Meiryo UI" panose="020B0604030504040204" pitchFamily="50" charset="-128"/>
                        </a:rPr>
                        <a:t>申請件数</a:t>
                      </a:r>
                      <a:r>
                        <a:rPr kumimoji="1" lang="ja-JP" altLang="en-US" sz="1050" b="0">
                          <a:solidFill>
                            <a:srgbClr val="1D1E20"/>
                          </a:solidFill>
                          <a:latin typeface="Meiryo UI" panose="020B0604030504040204" pitchFamily="50" charset="-128"/>
                          <a:ea typeface="Meiryo UI" panose="020B0604030504040204" pitchFamily="50" charset="-128"/>
                        </a:rPr>
                        <a:t>（</a:t>
                      </a:r>
                      <a:r>
                        <a:rPr kumimoji="1" lang="en-US" altLang="ja-JP" sz="1050" b="0">
                          <a:solidFill>
                            <a:srgbClr val="1D1E20"/>
                          </a:solidFill>
                          <a:latin typeface="Meiryo UI" panose="020B0604030504040204" pitchFamily="50" charset="-128"/>
                          <a:ea typeface="Meiryo UI" panose="020B0604030504040204" pitchFamily="50" charset="-128"/>
                        </a:rPr>
                        <a:t>R6</a:t>
                      </a:r>
                      <a:r>
                        <a:rPr kumimoji="1" lang="ja-JP" altLang="en-US" sz="1050" b="0">
                          <a:solidFill>
                            <a:srgbClr val="1D1E20"/>
                          </a:solidFill>
                          <a:latin typeface="Meiryo UI" panose="020B0604030504040204" pitchFamily="50" charset="-128"/>
                          <a:ea typeface="Meiryo UI" panose="020B0604030504040204" pitchFamily="50" charset="-128"/>
                        </a:rPr>
                        <a:t>年度まで）</a:t>
                      </a:r>
                      <a:endParaRPr kumimoji="1" lang="en-US" altLang="ja-JP" sz="1050" b="0">
                        <a:solidFill>
                          <a:srgbClr val="1D1E2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a:solidFill>
                            <a:srgbClr val="FF0000"/>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6</a:t>
                      </a:r>
                      <a:r>
                        <a:rPr kumimoji="1" lang="ja-JP" altLang="en-US" sz="1050" b="0" dirty="0">
                          <a:solidFill>
                            <a:schemeClr val="tx1"/>
                          </a:solidFill>
                          <a:latin typeface="Meiryo UI" panose="020B0604030504040204" pitchFamily="50" charset="-128"/>
                          <a:ea typeface="Meiryo UI" panose="020B0604030504040204" pitchFamily="50" charset="-128"/>
                        </a:rPr>
                        <a:t>件</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件）</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360089026"/>
                  </a:ext>
                </a:extLst>
              </a:tr>
            </a:tbl>
          </a:graphicData>
        </a:graphic>
      </p:graphicFrame>
      <p:sp>
        <p:nvSpPr>
          <p:cNvPr id="14" name="大かっこ 13">
            <a:extLst>
              <a:ext uri="{FF2B5EF4-FFF2-40B4-BE49-F238E27FC236}">
                <a16:creationId xmlns:a16="http://schemas.microsoft.com/office/drawing/2014/main" id="{064B574B-C83F-4A9F-B882-26DFF2E8AA03}"/>
              </a:ext>
            </a:extLst>
          </p:cNvPr>
          <p:cNvSpPr/>
          <p:nvPr/>
        </p:nvSpPr>
        <p:spPr>
          <a:xfrm>
            <a:off x="7458974" y="6149418"/>
            <a:ext cx="736120" cy="290689"/>
          </a:xfrm>
          <a:prstGeom prst="bracketPair">
            <a:avLst>
              <a:gd name="adj" fmla="val 4478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8185DE19-197B-4F95-ADFE-3553406267ED}"/>
              </a:ext>
            </a:extLst>
          </p:cNvPr>
          <p:cNvSpPr/>
          <p:nvPr/>
        </p:nvSpPr>
        <p:spPr>
          <a:xfrm>
            <a:off x="0" y="-2360"/>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
        <p:nvSpPr>
          <p:cNvPr id="10" name="大かっこ 9">
            <a:extLst>
              <a:ext uri="{FF2B5EF4-FFF2-40B4-BE49-F238E27FC236}">
                <a16:creationId xmlns:a16="http://schemas.microsoft.com/office/drawing/2014/main" id="{48A1C739-8732-47EA-B2EB-D7AA2DCC8F51}"/>
              </a:ext>
            </a:extLst>
          </p:cNvPr>
          <p:cNvSpPr/>
          <p:nvPr/>
        </p:nvSpPr>
        <p:spPr>
          <a:xfrm>
            <a:off x="932859" y="6142834"/>
            <a:ext cx="2921386" cy="290689"/>
          </a:xfrm>
          <a:prstGeom prst="bracketPair">
            <a:avLst>
              <a:gd name="adj" fmla="val 4661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321938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31A4C51C-E72C-4A9B-A3F2-855467191852}"/>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14</a:t>
            </a:fld>
            <a:endParaRPr kumimoji="1" lang="ja-JP" altLang="en-US" dirty="0"/>
          </a:p>
        </p:txBody>
      </p:sp>
      <p:graphicFrame>
        <p:nvGraphicFramePr>
          <p:cNvPr id="9" name="表 8">
            <a:extLst>
              <a:ext uri="{FF2B5EF4-FFF2-40B4-BE49-F238E27FC236}">
                <a16:creationId xmlns:a16="http://schemas.microsoft.com/office/drawing/2014/main" id="{3840C76E-97BF-4B67-B7D2-3C38591E2325}"/>
              </a:ext>
            </a:extLst>
          </p:cNvPr>
          <p:cNvGraphicFramePr>
            <a:graphicFrameLocks noGrp="1"/>
          </p:cNvGraphicFramePr>
          <p:nvPr/>
        </p:nvGraphicFramePr>
        <p:xfrm>
          <a:off x="152845" y="691391"/>
          <a:ext cx="9600309" cy="3108244"/>
        </p:xfrm>
        <a:graphic>
          <a:graphicData uri="http://schemas.openxmlformats.org/drawingml/2006/table">
            <a:tbl>
              <a:tblPr firstRow="1" bandRow="1">
                <a:tableStyleId>{F5AB1C69-6EDB-4FF4-983F-18BD219EF322}</a:tableStyleId>
              </a:tblPr>
              <a:tblGrid>
                <a:gridCol w="391587">
                  <a:extLst>
                    <a:ext uri="{9D8B030D-6E8A-4147-A177-3AD203B41FA5}">
                      <a16:colId xmlns:a16="http://schemas.microsoft.com/office/drawing/2014/main" val="830047628"/>
                    </a:ext>
                  </a:extLst>
                </a:gridCol>
                <a:gridCol w="392306">
                  <a:extLst>
                    <a:ext uri="{9D8B030D-6E8A-4147-A177-3AD203B41FA5}">
                      <a16:colId xmlns:a16="http://schemas.microsoft.com/office/drawing/2014/main" val="1297933951"/>
                    </a:ext>
                  </a:extLst>
                </a:gridCol>
                <a:gridCol w="2915389">
                  <a:extLst>
                    <a:ext uri="{9D8B030D-6E8A-4147-A177-3AD203B41FA5}">
                      <a16:colId xmlns:a16="http://schemas.microsoft.com/office/drawing/2014/main" val="1232791315"/>
                    </a:ext>
                  </a:extLst>
                </a:gridCol>
                <a:gridCol w="1789649">
                  <a:extLst>
                    <a:ext uri="{9D8B030D-6E8A-4147-A177-3AD203B41FA5}">
                      <a16:colId xmlns:a16="http://schemas.microsoft.com/office/drawing/2014/main" val="885638921"/>
                    </a:ext>
                  </a:extLst>
                </a:gridCol>
                <a:gridCol w="1441866">
                  <a:extLst>
                    <a:ext uri="{9D8B030D-6E8A-4147-A177-3AD203B41FA5}">
                      <a16:colId xmlns:a16="http://schemas.microsoft.com/office/drawing/2014/main" val="2868609020"/>
                    </a:ext>
                  </a:extLst>
                </a:gridCol>
                <a:gridCol w="1299631">
                  <a:extLst>
                    <a:ext uri="{9D8B030D-6E8A-4147-A177-3AD203B41FA5}">
                      <a16:colId xmlns:a16="http://schemas.microsoft.com/office/drawing/2014/main" val="1393318109"/>
                    </a:ext>
                  </a:extLst>
                </a:gridCol>
                <a:gridCol w="1369881">
                  <a:extLst>
                    <a:ext uri="{9D8B030D-6E8A-4147-A177-3AD203B41FA5}">
                      <a16:colId xmlns:a16="http://schemas.microsoft.com/office/drawing/2014/main" val="2346348725"/>
                    </a:ext>
                  </a:extLst>
                </a:gridCol>
              </a:tblGrid>
              <a:tr h="708468">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a:latin typeface="Meiryo UI" panose="020B0604030504040204" pitchFamily="50" charset="-128"/>
                          <a:ea typeface="Meiryo UI" panose="020B0604030504040204" pitchFamily="50" charset="-128"/>
                        </a:rPr>
                        <a:t>18 </a:t>
                      </a: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dirty="0">
                          <a:solidFill>
                            <a:schemeClr val="bg1"/>
                          </a:solidFill>
                          <a:latin typeface="Meiryo UI" panose="020B0604030504040204" pitchFamily="50" charset="-128"/>
                          <a:ea typeface="Meiryo UI" panose="020B0604030504040204" pitchFamily="50" charset="-128"/>
                        </a:rPr>
                        <a:t>次世代スマートヘルススタートアップ創出事業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dirty="0">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次世代スマートヘルス分野のスタートアップ支援に係る「エコシステム」を確立し、大阪のスタートアップ支援</a:t>
                      </a:r>
                      <a:r>
                        <a:rPr kumimoji="1" lang="ja-JP" altLang="en-US" sz="1050" b="0" u="none" dirty="0">
                          <a:latin typeface="Meiryo UI" panose="020B0604030504040204" pitchFamily="50" charset="-128"/>
                          <a:ea typeface="Meiryo UI" panose="020B0604030504040204" pitchFamily="50" charset="-128"/>
                        </a:rPr>
                        <a:t>拠点としてのプレゼンスを万博を通じて世界に示すため、①当該分野のスタートアップの発掘、②同スタートアップの治療・予防アプリ等の社会実装支援、③万博開催の機を捉えたスタートアップの治療・予防アプリ等の社会実装機会の拡大支援に取り組む。</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25173">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dirty="0"/>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797969561"/>
                  </a:ext>
                </a:extLst>
              </a:tr>
              <a:tr h="37894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040081484"/>
                  </a:ext>
                </a:extLst>
              </a:tr>
              <a:tr h="396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「大阪における</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デジタルヘルス分野を専門領域とするスタートアップ支援機関の確保</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」及び「スタートアップへの大阪の求心力の確保」による新規雇用者数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88</a:t>
                      </a:r>
                      <a:r>
                        <a:rPr kumimoji="1" lang="ja-JP" altLang="en-US" sz="1050" strike="noStrike" dirty="0">
                          <a:solidFill>
                            <a:srgbClr val="FF0000"/>
                          </a:solidFill>
                          <a:latin typeface="Meiryo UI" panose="020B0604030504040204" pitchFamily="50" charset="-128"/>
                          <a:ea typeface="Meiryo UI" panose="020B0604030504040204" pitchFamily="50" charset="-128"/>
                        </a:rPr>
                        <a:t>人</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a:r>
                        <a:rPr kumimoji="1" lang="en-US" altLang="ja-JP" sz="1050" strike="noStrike">
                          <a:solidFill>
                            <a:srgbClr val="FF0000"/>
                          </a:solidFill>
                          <a:latin typeface="Meiryo UI" panose="020B0604030504040204" pitchFamily="50" charset="-128"/>
                          <a:ea typeface="Meiryo UI" panose="020B0604030504040204" pitchFamily="50" charset="-128"/>
                        </a:rPr>
                        <a:t>100,129</a:t>
                      </a:r>
                      <a:r>
                        <a:rPr kumimoji="1" lang="ja-JP" altLang="en-US" sz="1050" strike="noStrike">
                          <a:solidFill>
                            <a:srgbClr val="FF0000"/>
                          </a:solidFill>
                          <a:latin typeface="Meiryo UI" panose="020B0604030504040204" pitchFamily="50" charset="-128"/>
                          <a:ea typeface="Meiryo UI" panose="020B0604030504040204" pitchFamily="50" charset="-128"/>
                        </a:rPr>
                        <a:t>千円</a:t>
                      </a:r>
                      <a:endParaRPr kumimoji="1" lang="en-US" altLang="ja-JP" sz="1000" strike="noStrike"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chemeClr val="tx1"/>
                          </a:solidFill>
                          <a:latin typeface="Meiryo UI" panose="020B0604030504040204" pitchFamily="50" charset="-128"/>
                          <a:ea typeface="Meiryo UI" panose="020B0604030504040204" pitchFamily="50" charset="-128"/>
                        </a:rPr>
                        <a:t>52</a:t>
                      </a:r>
                      <a:r>
                        <a:rPr kumimoji="1" lang="ja-JP" altLang="en-US" sz="1050" strike="noStrike" dirty="0">
                          <a:solidFill>
                            <a:schemeClr val="tx1"/>
                          </a:solidFill>
                          <a:latin typeface="Meiryo UI" panose="020B0604030504040204" pitchFamily="50" charset="-128"/>
                          <a:ea typeface="Meiryo UI" panose="020B0604030504040204" pitchFamily="50" charset="-128"/>
                        </a:rPr>
                        <a:t>人</a:t>
                      </a:r>
                      <a:endParaRPr kumimoji="1" lang="en-US" altLang="ja-JP" sz="1050" strike="noStrik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trike="noStrike" dirty="0">
                          <a:solidFill>
                            <a:schemeClr val="tx1"/>
                          </a:solidFill>
                          <a:latin typeface="Meiryo UI" panose="020B0604030504040204" pitchFamily="50" charset="-128"/>
                          <a:ea typeface="Meiryo UI" panose="020B0604030504040204" pitchFamily="50" charset="-128"/>
                        </a:rPr>
                        <a:t>（</a:t>
                      </a:r>
                      <a:r>
                        <a:rPr kumimoji="1" lang="en-US" altLang="ja-JP" sz="1050" strike="noStrike" dirty="0">
                          <a:solidFill>
                            <a:schemeClr val="tx1"/>
                          </a:solidFill>
                          <a:latin typeface="Meiryo UI" panose="020B0604030504040204" pitchFamily="50" charset="-128"/>
                          <a:ea typeface="Meiryo UI" panose="020B0604030504040204" pitchFamily="50" charset="-128"/>
                        </a:rPr>
                        <a:t>52</a:t>
                      </a:r>
                      <a:r>
                        <a:rPr kumimoji="1" lang="ja-JP" altLang="en-US" sz="1050" strike="noStrike" dirty="0">
                          <a:solidFill>
                            <a:schemeClr val="tx1"/>
                          </a:solidFill>
                          <a:latin typeface="Meiryo UI" panose="020B0604030504040204" pitchFamily="50" charset="-128"/>
                          <a:ea typeface="Meiryo UI" panose="020B0604030504040204" pitchFamily="50" charset="-128"/>
                        </a:rPr>
                        <a:t>人）</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a:r>
                        <a:rPr kumimoji="1" lang="en-US" altLang="ja-JP" sz="1050" strike="noStrike" dirty="0">
                          <a:solidFill>
                            <a:schemeClr val="tx1"/>
                          </a:solidFill>
                          <a:latin typeface="Meiryo UI" panose="020B0604030504040204" pitchFamily="50" charset="-128"/>
                          <a:ea typeface="Meiryo UI" panose="020B0604030504040204" pitchFamily="50" charset="-128"/>
                        </a:rPr>
                        <a:t>60,307</a:t>
                      </a:r>
                      <a:r>
                        <a:rPr kumimoji="1" lang="ja-JP" altLang="en-US" sz="1050" strike="noStrike" dirty="0">
                          <a:solidFill>
                            <a:schemeClr val="tx1"/>
                          </a:solidFill>
                          <a:latin typeface="Meiryo UI" panose="020B0604030504040204" pitchFamily="50" charset="-128"/>
                          <a:ea typeface="Meiryo UI" panose="020B0604030504040204" pitchFamily="50" charset="-128"/>
                        </a:rPr>
                        <a:t>千円</a:t>
                      </a:r>
                      <a:endParaRPr kumimoji="1" lang="en-US" altLang="ja-JP" sz="1050" strike="noStrike"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396000">
                <a:tc vMerge="1">
                  <a:txBody>
                    <a:bodyPr/>
                    <a:lstStyle/>
                    <a:p>
                      <a:pPr algn="ctr"/>
                      <a:endParaRPr kumimoji="1" lang="en-US" altLang="ja-JP"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新たに大阪府内で事業展開するスマートヘルス分野のスタートアップ数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40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社</a:t>
                      </a:r>
                      <a:endParaRPr kumimoji="1" lang="en-US" altLang="ja-JP" sz="1050" b="0" i="0" u="none" strike="sng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社</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社）</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415742690"/>
                  </a:ext>
                </a:extLst>
              </a:tr>
              <a:tr h="396000">
                <a:tc vMerge="1">
                  <a:txBody>
                    <a:bodyPr/>
                    <a:lstStyle/>
                    <a:p>
                      <a:pPr algn="ctr"/>
                      <a:endParaRPr kumimoji="1" lang="en-US" altLang="ja-JP"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治療・予防アプリ等によって健康づくりに取り組む府民の数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184,000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人</a:t>
                      </a:r>
                      <a:endParaRPr kumimoji="1" lang="en-US" altLang="ja-JP"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110,400</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110,400</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41849389"/>
                  </a:ext>
                </a:extLst>
              </a:tr>
              <a:tr h="396000">
                <a:tc vMerge="1">
                  <a:txBody>
                    <a:bodyPr/>
                    <a:lstStyle/>
                    <a:p>
                      <a:pPr algn="ctr"/>
                      <a:endParaRPr kumimoji="1" lang="en-US" altLang="ja-JP"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情報提供基盤（ＷＥＢサイト）「デジタルヘルスマーケットプレイス」の閲覧数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84,100PV</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75,900PV</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75,900PV</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159661176"/>
                  </a:ext>
                </a:extLst>
              </a:tr>
            </a:tbl>
          </a:graphicData>
        </a:graphic>
      </p:graphicFrame>
      <p:graphicFrame>
        <p:nvGraphicFramePr>
          <p:cNvPr id="12" name="表 11">
            <a:extLst>
              <a:ext uri="{FF2B5EF4-FFF2-40B4-BE49-F238E27FC236}">
                <a16:creationId xmlns:a16="http://schemas.microsoft.com/office/drawing/2014/main" id="{A6050A25-1305-48BA-B7FC-41506B809D0E}"/>
              </a:ext>
            </a:extLst>
          </p:cNvPr>
          <p:cNvGraphicFramePr>
            <a:graphicFrameLocks noGrp="1"/>
          </p:cNvGraphicFramePr>
          <p:nvPr>
            <p:extLst>
              <p:ext uri="{D42A27DB-BD31-4B8C-83A1-F6EECF244321}">
                <p14:modId xmlns:p14="http://schemas.microsoft.com/office/powerpoint/2010/main" val="1232944105"/>
              </p:ext>
            </p:extLst>
          </p:nvPr>
        </p:nvGraphicFramePr>
        <p:xfrm>
          <a:off x="152844" y="3837883"/>
          <a:ext cx="9600310" cy="2314580"/>
        </p:xfrm>
        <a:graphic>
          <a:graphicData uri="http://schemas.openxmlformats.org/drawingml/2006/table">
            <a:tbl>
              <a:tblPr firstRow="1" bandRow="1">
                <a:tableStyleId>{F5AB1C69-6EDB-4FF4-983F-18BD219EF322}</a:tableStyleId>
              </a:tblPr>
              <a:tblGrid>
                <a:gridCol w="392578">
                  <a:extLst>
                    <a:ext uri="{9D8B030D-6E8A-4147-A177-3AD203B41FA5}">
                      <a16:colId xmlns:a16="http://schemas.microsoft.com/office/drawing/2014/main" val="830047628"/>
                    </a:ext>
                  </a:extLst>
                </a:gridCol>
                <a:gridCol w="392578">
                  <a:extLst>
                    <a:ext uri="{9D8B030D-6E8A-4147-A177-3AD203B41FA5}">
                      <a16:colId xmlns:a16="http://schemas.microsoft.com/office/drawing/2014/main" val="1297933951"/>
                    </a:ext>
                  </a:extLst>
                </a:gridCol>
                <a:gridCol w="3069244">
                  <a:extLst>
                    <a:ext uri="{9D8B030D-6E8A-4147-A177-3AD203B41FA5}">
                      <a16:colId xmlns:a16="http://schemas.microsoft.com/office/drawing/2014/main" val="1442257963"/>
                    </a:ext>
                  </a:extLst>
                </a:gridCol>
                <a:gridCol w="1606000">
                  <a:extLst>
                    <a:ext uri="{9D8B030D-6E8A-4147-A177-3AD203B41FA5}">
                      <a16:colId xmlns:a16="http://schemas.microsoft.com/office/drawing/2014/main" val="1686063622"/>
                    </a:ext>
                  </a:extLst>
                </a:gridCol>
                <a:gridCol w="1534622">
                  <a:extLst>
                    <a:ext uri="{9D8B030D-6E8A-4147-A177-3AD203B41FA5}">
                      <a16:colId xmlns:a16="http://schemas.microsoft.com/office/drawing/2014/main" val="3148950112"/>
                    </a:ext>
                  </a:extLst>
                </a:gridCol>
                <a:gridCol w="1356177">
                  <a:extLst>
                    <a:ext uri="{9D8B030D-6E8A-4147-A177-3AD203B41FA5}">
                      <a16:colId xmlns:a16="http://schemas.microsoft.com/office/drawing/2014/main" val="1731537685"/>
                    </a:ext>
                  </a:extLst>
                </a:gridCol>
                <a:gridCol w="1249111">
                  <a:extLst>
                    <a:ext uri="{9D8B030D-6E8A-4147-A177-3AD203B41FA5}">
                      <a16:colId xmlns:a16="http://schemas.microsoft.com/office/drawing/2014/main" val="2346348725"/>
                    </a:ext>
                  </a:extLst>
                </a:gridCol>
              </a:tblGrid>
              <a:tr h="550063">
                <a:tc rowSpan="5">
                  <a:txBody>
                    <a:bodyPr/>
                    <a:lstStyle/>
                    <a:p>
                      <a:pPr algn="ctr"/>
                      <a:r>
                        <a:rPr kumimoji="1" lang="en-US" altLang="ja-JP" sz="900" dirty="0">
                          <a:latin typeface="Meiryo UI" panose="020B0604030504040204" pitchFamily="50" charset="-128"/>
                          <a:ea typeface="Meiryo UI" panose="020B0604030504040204" pitchFamily="50" charset="-128"/>
                        </a:rPr>
                        <a:t>N</a:t>
                      </a:r>
                      <a:r>
                        <a:rPr kumimoji="1" lang="en-US" altLang="ja-JP" sz="1000" dirty="0">
                          <a:latin typeface="Meiryo UI" panose="020B0604030504040204" pitchFamily="50" charset="-128"/>
                          <a:ea typeface="Meiryo UI" panose="020B0604030504040204" pitchFamily="50" charset="-128"/>
                        </a:rPr>
                        <a:t>o19</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b="1" u="sng" dirty="0">
                          <a:latin typeface="Meiryo UI" panose="020B0604030504040204" pitchFamily="50" charset="-128"/>
                          <a:ea typeface="Meiryo UI" panose="020B0604030504040204" pitchFamily="50" charset="-128"/>
                        </a:rPr>
                        <a:t>国際金融都市推進事業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p>
                    <a:p>
                      <a:pPr algn="l"/>
                      <a:r>
                        <a:rPr kumimoji="1" lang="ja-JP" altLang="en-US" sz="1050" b="0" u="none" dirty="0">
                          <a:solidFill>
                            <a:schemeClr val="bg1"/>
                          </a:solidFill>
                          <a:latin typeface="Meiryo UI" panose="020B0604030504040204" pitchFamily="50" charset="-128"/>
                          <a:ea typeface="Meiryo UI" panose="020B0604030504040204" pitchFamily="50" charset="-128"/>
                        </a:rPr>
                        <a:t>「経済の血液」とも言われる金融機能の強化を図り、大阪・関西経済の成長につなげるため、「金融をテコに発展するグローバル都市」および「金融のフロントランナー都市」をめざし、海外向けの情報発信・プロモーション、進出企業の相談受付や補助金・地方税の軽減措置、ビジネスマッチングの促進、金融・資産運用特区を活用した規制緩和、金融リテラシ</a:t>
                      </a:r>
                      <a:r>
                        <a:rPr kumimoji="1" lang="en-US" altLang="ja-JP" sz="1050" b="0" u="none" dirty="0">
                          <a:solidFill>
                            <a:schemeClr val="bg1"/>
                          </a:solidFill>
                          <a:latin typeface="Meiryo UI" panose="020B0604030504040204" pitchFamily="50" charset="-128"/>
                          <a:ea typeface="Meiryo UI" panose="020B0604030504040204" pitchFamily="50" charset="-128"/>
                        </a:rPr>
                        <a:t>―</a:t>
                      </a:r>
                      <a:r>
                        <a:rPr kumimoji="1" lang="ja-JP" altLang="en-US" sz="1050" b="0" u="none" dirty="0">
                          <a:solidFill>
                            <a:schemeClr val="bg1"/>
                          </a:solidFill>
                          <a:latin typeface="Meiryo UI" panose="020B0604030504040204" pitchFamily="50" charset="-128"/>
                          <a:ea typeface="Meiryo UI" panose="020B0604030504040204" pitchFamily="50" charset="-128"/>
                        </a:rPr>
                        <a:t>教育（</a:t>
                      </a:r>
                      <a:r>
                        <a:rPr kumimoji="1" lang="en-US" altLang="ja-JP" sz="1050" b="0" u="none" dirty="0">
                          <a:solidFill>
                            <a:schemeClr val="bg1"/>
                          </a:solidFill>
                          <a:latin typeface="Meiryo UI" panose="020B0604030504040204" pitchFamily="50" charset="-128"/>
                          <a:ea typeface="Meiryo UI" panose="020B0604030504040204" pitchFamily="50" charset="-128"/>
                        </a:rPr>
                        <a:t>R7</a:t>
                      </a:r>
                      <a:r>
                        <a:rPr kumimoji="1" lang="ja-JP" altLang="en-US" sz="1050" b="0" u="none" dirty="0">
                          <a:solidFill>
                            <a:schemeClr val="bg1"/>
                          </a:solidFill>
                          <a:latin typeface="Meiryo UI" panose="020B0604030504040204" pitchFamily="50" charset="-128"/>
                          <a:ea typeface="Meiryo UI" panose="020B0604030504040204" pitchFamily="50" charset="-128"/>
                        </a:rPr>
                        <a:t>年度企業版ふるさと納税を活用）などに取り組む。</a:t>
                      </a:r>
                      <a:endParaRPr kumimoji="1" lang="ja-JP" altLang="en-US" sz="120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23294">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97969561"/>
                  </a:ext>
                </a:extLst>
              </a:tr>
              <a:tr h="37578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42348492"/>
                  </a:ext>
                </a:extLst>
              </a:tr>
              <a:tr h="37578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latin typeface="Meiryo UI" panose="020B0604030504040204" pitchFamily="50" charset="-128"/>
                          <a:ea typeface="Meiryo UI" panose="020B0604030504040204" pitchFamily="50" charset="-128"/>
                        </a:rPr>
                        <a:t>国際金融ワンストップサポートセンター大阪の相談件数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100</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年平均</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900" dirty="0">
                          <a:solidFill>
                            <a:srgbClr val="FF0000"/>
                          </a:solidFill>
                          <a:latin typeface="Meiryo UI" panose="020B0604030504040204" pitchFamily="50" charset="-128"/>
                          <a:ea typeface="Meiryo UI" panose="020B0604030504040204" pitchFamily="50" charset="-128"/>
                        </a:rPr>
                        <a:t>※R7</a:t>
                      </a:r>
                      <a:r>
                        <a:rPr kumimoji="1" lang="ja-JP" altLang="en-US" sz="900" dirty="0">
                          <a:solidFill>
                            <a:srgbClr val="FF0000"/>
                          </a:solidFill>
                          <a:latin typeface="Meiryo UI" panose="020B0604030504040204" pitchFamily="50" charset="-128"/>
                          <a:ea typeface="Meiryo UI" panose="020B0604030504040204" pitchFamily="50" charset="-128"/>
                        </a:rPr>
                        <a:t>年度までに</a:t>
                      </a: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281,091</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103</a:t>
                      </a:r>
                      <a:r>
                        <a:rPr kumimoji="1" lang="ja-JP" altLang="en-US" sz="1050" dirty="0">
                          <a:solidFill>
                            <a:schemeClr val="tx1"/>
                          </a:solidFill>
                          <a:latin typeface="Meiryo UI" panose="020B0604030504040204" pitchFamily="50" charset="-128"/>
                          <a:ea typeface="Meiryo UI" panose="020B0604030504040204" pitchFamily="50" charset="-128"/>
                        </a:rPr>
                        <a:t>社</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100</a:t>
                      </a:r>
                      <a:r>
                        <a:rPr kumimoji="1" lang="ja-JP" altLang="en-US" sz="1050" dirty="0">
                          <a:solidFill>
                            <a:schemeClr val="tx1"/>
                          </a:solidFill>
                          <a:latin typeface="Meiryo UI" panose="020B0604030504040204" pitchFamily="50" charset="-128"/>
                          <a:ea typeface="Meiryo UI" panose="020B0604030504040204" pitchFamily="50" charset="-128"/>
                        </a:rPr>
                        <a:t>社）</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229,149</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5290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67171"/>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金融系外国企業等誘致数</a:t>
                      </a:r>
                      <a:r>
                        <a:rPr kumimoji="1" lang="en-US" altLang="ja-JP" sz="1050" dirty="0">
                          <a:latin typeface="Meiryo UI" panose="020B0604030504040204" pitchFamily="50" charset="-128"/>
                          <a:ea typeface="Meiryo UI" panose="020B0604030504040204" pitchFamily="50" charset="-128"/>
                        </a:rPr>
                        <a:t>【R6</a:t>
                      </a:r>
                      <a:r>
                        <a:rPr kumimoji="1" lang="ja-JP" altLang="en-US" sz="1050" dirty="0">
                          <a:latin typeface="Meiryo UI" panose="020B0604030504040204" pitchFamily="50" charset="-128"/>
                          <a:ea typeface="Meiryo UI" panose="020B0604030504040204" pitchFamily="50" charset="-128"/>
                        </a:rPr>
                        <a:t>年度から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30</a:t>
                      </a:r>
                      <a:r>
                        <a:rPr kumimoji="1" lang="ja-JP" altLang="en-US" sz="1050" dirty="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solidFill>
                            <a:srgbClr val="FF0000"/>
                          </a:solidFill>
                          <a:latin typeface="Meiryo UI" panose="020B0604030504040204" pitchFamily="50" charset="-128"/>
                          <a:ea typeface="Meiryo UI" panose="020B0604030504040204" pitchFamily="50" charset="-128"/>
                        </a:rPr>
                        <a:t>※R7</a:t>
                      </a:r>
                      <a:r>
                        <a:rPr kumimoji="1" lang="ja-JP" altLang="en-US" sz="900" dirty="0">
                          <a:solidFill>
                            <a:srgbClr val="FF0000"/>
                          </a:solidFill>
                          <a:latin typeface="Meiryo UI" panose="020B0604030504040204" pitchFamily="50" charset="-128"/>
                          <a:ea typeface="Meiryo UI" panose="020B0604030504040204" pitchFamily="50" charset="-128"/>
                        </a:rPr>
                        <a:t>年度までに</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24</a:t>
                      </a:r>
                      <a:r>
                        <a:rPr kumimoji="1" lang="ja-JP" altLang="en-US" sz="1050" dirty="0">
                          <a:solidFill>
                            <a:schemeClr val="tx1"/>
                          </a:solidFill>
                          <a:latin typeface="Meiryo UI" panose="020B0604030504040204" pitchFamily="50" charset="-128"/>
                          <a:ea typeface="Meiryo UI" panose="020B0604030504040204" pitchFamily="50" charset="-128"/>
                        </a:rPr>
                        <a:t>社</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累計</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R6</a:t>
                      </a:r>
                      <a:r>
                        <a:rPr kumimoji="1" lang="ja-JP" altLang="en-US" sz="1050" dirty="0">
                          <a:solidFill>
                            <a:schemeClr val="tx1"/>
                          </a:solidFill>
                          <a:latin typeface="Meiryo UI" panose="020B0604030504040204" pitchFamily="50" charset="-128"/>
                          <a:ea typeface="Meiryo UI" panose="020B0604030504040204" pitchFamily="50" charset="-128"/>
                        </a:rPr>
                        <a:t>誘致数</a:t>
                      </a:r>
                      <a:r>
                        <a:rPr kumimoji="1" lang="en-US" altLang="ja-JP" sz="1050" dirty="0">
                          <a:solidFill>
                            <a:schemeClr val="tx1"/>
                          </a:solidFill>
                          <a:latin typeface="Meiryo UI" panose="020B0604030504040204" pitchFamily="50" charset="-128"/>
                          <a:ea typeface="Meiryo UI" panose="020B0604030504040204" pitchFamily="50" charset="-128"/>
                        </a:rPr>
                        <a:t>11</a:t>
                      </a:r>
                      <a:r>
                        <a:rPr kumimoji="1" lang="ja-JP" altLang="en-US" sz="1050" dirty="0">
                          <a:solidFill>
                            <a:schemeClr val="tx1"/>
                          </a:solidFill>
                          <a:latin typeface="Meiryo UI" panose="020B0604030504040204" pitchFamily="50" charset="-128"/>
                          <a:ea typeface="Meiryo UI" panose="020B0604030504040204" pitchFamily="50" charset="-128"/>
                        </a:rPr>
                        <a:t>社</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社程度</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2783840932"/>
                  </a:ext>
                </a:extLst>
              </a:tr>
            </a:tbl>
          </a:graphicData>
        </a:graphic>
      </p:graphicFrame>
      <p:sp>
        <p:nvSpPr>
          <p:cNvPr id="8" name="正方形/長方形 7">
            <a:extLst>
              <a:ext uri="{FF2B5EF4-FFF2-40B4-BE49-F238E27FC236}">
                <a16:creationId xmlns:a16="http://schemas.microsoft.com/office/drawing/2014/main" id="{541F1C88-C28B-4194-B1C0-5643CBF236AC}"/>
              </a:ext>
            </a:extLst>
          </p:cNvPr>
          <p:cNvSpPr/>
          <p:nvPr/>
        </p:nvSpPr>
        <p:spPr>
          <a:xfrm>
            <a:off x="0" y="1784"/>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6802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31A4C51C-E72C-4A9B-A3F2-855467191852}"/>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15</a:t>
            </a:fld>
            <a:endParaRPr kumimoji="1" lang="ja-JP" altLang="en-US" dirty="0"/>
          </a:p>
        </p:txBody>
      </p:sp>
      <p:graphicFrame>
        <p:nvGraphicFramePr>
          <p:cNvPr id="15" name="表 14">
            <a:extLst>
              <a:ext uri="{FF2B5EF4-FFF2-40B4-BE49-F238E27FC236}">
                <a16:creationId xmlns:a16="http://schemas.microsoft.com/office/drawing/2014/main" id="{C177961F-31D2-4964-805E-368D20B36F8E}"/>
              </a:ext>
            </a:extLst>
          </p:cNvPr>
          <p:cNvGraphicFramePr>
            <a:graphicFrameLocks noGrp="1"/>
          </p:cNvGraphicFramePr>
          <p:nvPr>
            <p:extLst>
              <p:ext uri="{D42A27DB-BD31-4B8C-83A1-F6EECF244321}">
                <p14:modId xmlns:p14="http://schemas.microsoft.com/office/powerpoint/2010/main" val="2793213573"/>
              </p:ext>
            </p:extLst>
          </p:nvPr>
        </p:nvGraphicFramePr>
        <p:xfrm>
          <a:off x="152844" y="691461"/>
          <a:ext cx="9600308" cy="2566580"/>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1948237744"/>
                    </a:ext>
                  </a:extLst>
                </a:gridCol>
                <a:gridCol w="396000">
                  <a:extLst>
                    <a:ext uri="{9D8B030D-6E8A-4147-A177-3AD203B41FA5}">
                      <a16:colId xmlns:a16="http://schemas.microsoft.com/office/drawing/2014/main" val="459317930"/>
                    </a:ext>
                  </a:extLst>
                </a:gridCol>
                <a:gridCol w="3007724">
                  <a:extLst>
                    <a:ext uri="{9D8B030D-6E8A-4147-A177-3AD203B41FA5}">
                      <a16:colId xmlns:a16="http://schemas.microsoft.com/office/drawing/2014/main" val="1385968192"/>
                    </a:ext>
                  </a:extLst>
                </a:gridCol>
                <a:gridCol w="1573161">
                  <a:extLst>
                    <a:ext uri="{9D8B030D-6E8A-4147-A177-3AD203B41FA5}">
                      <a16:colId xmlns:a16="http://schemas.microsoft.com/office/drawing/2014/main" val="3975870437"/>
                    </a:ext>
                  </a:extLst>
                </a:gridCol>
                <a:gridCol w="1337187">
                  <a:extLst>
                    <a:ext uri="{9D8B030D-6E8A-4147-A177-3AD203B41FA5}">
                      <a16:colId xmlns:a16="http://schemas.microsoft.com/office/drawing/2014/main" val="2248468878"/>
                    </a:ext>
                  </a:extLst>
                </a:gridCol>
                <a:gridCol w="1465007">
                  <a:extLst>
                    <a:ext uri="{9D8B030D-6E8A-4147-A177-3AD203B41FA5}">
                      <a16:colId xmlns:a16="http://schemas.microsoft.com/office/drawing/2014/main" val="1815854432"/>
                    </a:ext>
                  </a:extLst>
                </a:gridCol>
                <a:gridCol w="1425229">
                  <a:extLst>
                    <a:ext uri="{9D8B030D-6E8A-4147-A177-3AD203B41FA5}">
                      <a16:colId xmlns:a16="http://schemas.microsoft.com/office/drawing/2014/main" val="378214123"/>
                    </a:ext>
                  </a:extLst>
                </a:gridCol>
              </a:tblGrid>
              <a:tr h="299248">
                <a:tc rowSpan="6">
                  <a:txBody>
                    <a:bodyPr/>
                    <a:lstStyle/>
                    <a:p>
                      <a:pPr algn="ctr"/>
                      <a:r>
                        <a:rPr kumimoji="1" lang="en-US" altLang="ja-JP" sz="900" dirty="0">
                          <a:latin typeface="Meiryo UI"/>
                          <a:ea typeface="Meiryo UI"/>
                        </a:rPr>
                        <a:t>No</a:t>
                      </a:r>
                    </a:p>
                    <a:p>
                      <a:pPr algn="ctr"/>
                      <a:r>
                        <a:rPr kumimoji="1" lang="en-US" altLang="ja-JP" sz="1000">
                          <a:latin typeface="Meiryo UI"/>
                          <a:ea typeface="Meiryo UI"/>
                        </a:rPr>
                        <a:t>20</a:t>
                      </a:r>
                      <a:endParaRPr kumimoji="1" lang="ja-JP" altLang="en-US" sz="1000" dirty="0">
                        <a:latin typeface="Meiryo UI"/>
                        <a:ea typeface="Meiryo UI"/>
                      </a:endParaRPr>
                    </a:p>
                  </a:txBody>
                  <a:tcPr marL="74295" marR="74295" marT="37148" marB="37148" anchor="ctr">
                    <a:lnR w="28575" cap="flat" cmpd="sng" algn="ctr">
                      <a:solidFill>
                        <a:schemeClr val="bg1"/>
                      </a:solidFill>
                      <a:prstDash val="solid"/>
                      <a:round/>
                      <a:headEnd type="none" w="med" len="med"/>
                      <a:tailEnd type="none" w="med" len="med"/>
                    </a:lnR>
                    <a:lnB w="38099">
                      <a:solidFill>
                        <a:schemeClr val="bg1"/>
                      </a:solidFill>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a:solidFill>
                            <a:schemeClr val="bg1"/>
                          </a:solidFill>
                          <a:latin typeface="Meiryo UI" panose="020B0604030504040204" pitchFamily="50" charset="-128"/>
                          <a:ea typeface="Meiryo UI" panose="020B0604030504040204" pitchFamily="50" charset="-128"/>
                        </a:rPr>
                        <a:t>国内外</a:t>
                      </a:r>
                      <a:r>
                        <a:rPr kumimoji="1" lang="ja-JP" altLang="en-US" sz="1200" b="1" u="sng" dirty="0">
                          <a:solidFill>
                            <a:schemeClr val="bg1"/>
                          </a:solidFill>
                          <a:latin typeface="Meiryo UI" panose="020B0604030504040204" pitchFamily="50" charset="-128"/>
                          <a:ea typeface="Meiryo UI" panose="020B0604030504040204" pitchFamily="50" charset="-128"/>
                        </a:rPr>
                        <a:t>競合と差別化できる、付加価値の高い農産品の</a:t>
                      </a:r>
                      <a:r>
                        <a:rPr kumimoji="1" lang="ja-JP" altLang="en-US" sz="1200" b="1" u="sng">
                          <a:solidFill>
                            <a:schemeClr val="bg1"/>
                          </a:solidFill>
                          <a:latin typeface="Meiryo UI" panose="020B0604030504040204" pitchFamily="50" charset="-128"/>
                          <a:ea typeface="Meiryo UI" panose="020B0604030504040204" pitchFamily="50" charset="-128"/>
                        </a:rPr>
                        <a:t>輸出事業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高付加価値化・国内外の競合との差別化につながる新技術（冷蔵・冷凍技術等）の導入等により、これまで輸出が難しかった品目の輸出や、輸送距離が長い国への輸出を確立する。</a:t>
                      </a:r>
                      <a:endParaRPr kumimoji="1" lang="ja-JP" altLang="en-US" sz="1050" b="1"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382641606"/>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099">
                      <a:solidFill>
                        <a:schemeClr val="bg1"/>
                      </a:solidFill>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a:ea typeface="Meiryo UI"/>
                        </a:rPr>
                        <a:t>R</a:t>
                      </a:r>
                      <a:r>
                        <a:rPr kumimoji="1" lang="ja-JP" altLang="en-US" sz="1050" b="0">
                          <a:solidFill>
                            <a:schemeClr val="tx1"/>
                          </a:solidFill>
                          <a:latin typeface="Meiryo UI"/>
                          <a:ea typeface="Meiryo UI"/>
                        </a:rPr>
                        <a:t>７年度目標値</a:t>
                      </a:r>
                      <a:endParaRPr kumimoji="1" lang="en-US" altLang="ja-JP" sz="1050" b="0">
                        <a:solidFill>
                          <a:schemeClr val="tx1"/>
                        </a:solidFill>
                        <a:latin typeface="Meiryo UI"/>
                        <a:ea typeface="Meiryo UI"/>
                      </a:endParaRPr>
                    </a:p>
                    <a:p>
                      <a:pPr algn="ctr"/>
                      <a:r>
                        <a:rPr kumimoji="1" lang="ja-JP" altLang="en-US" sz="1050" b="0">
                          <a:solidFill>
                            <a:schemeClr val="tx1"/>
                          </a:solidFill>
                          <a:latin typeface="Meiryo UI"/>
                          <a:ea typeface="Meiryo UI"/>
                        </a:rPr>
                        <a:t>（</a:t>
                      </a:r>
                      <a:r>
                        <a:rPr kumimoji="1" lang="en-US" altLang="ja-JP" sz="1050" b="0" dirty="0">
                          <a:solidFill>
                            <a:schemeClr val="tx1"/>
                          </a:solidFill>
                          <a:latin typeface="Meiryo UI"/>
                          <a:ea typeface="Meiryo UI"/>
                        </a:rPr>
                        <a:t>R</a:t>
                      </a:r>
                      <a:r>
                        <a:rPr kumimoji="1" lang="ja-JP" altLang="en-US" sz="1050" b="0">
                          <a:solidFill>
                            <a:schemeClr val="tx1"/>
                          </a:solidFill>
                          <a:latin typeface="Meiryo UI"/>
                          <a:ea typeface="Meiryo UI"/>
                        </a:rPr>
                        <a:t>８年</a:t>
                      </a:r>
                      <a:r>
                        <a:rPr kumimoji="1" lang="en-US" altLang="ja-JP" sz="1050" b="0" dirty="0">
                          <a:solidFill>
                            <a:schemeClr val="tx1"/>
                          </a:solidFill>
                          <a:latin typeface="Meiryo UI"/>
                          <a:ea typeface="Meiryo UI"/>
                        </a:rPr>
                        <a:t>3</a:t>
                      </a:r>
                      <a:r>
                        <a:rPr kumimoji="1" lang="ja-JP" altLang="en-US" sz="1050" b="0">
                          <a:solidFill>
                            <a:schemeClr val="tx1"/>
                          </a:solidFill>
                          <a:latin typeface="Meiryo UI"/>
                          <a:ea typeface="Meiryo UI"/>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a:ea typeface="Meiryo UI"/>
                        </a:rPr>
                        <a:t>R</a:t>
                      </a:r>
                      <a:r>
                        <a:rPr kumimoji="1" lang="ja-JP" altLang="en-US" sz="1050" b="0">
                          <a:solidFill>
                            <a:schemeClr val="tx1"/>
                          </a:solidFill>
                          <a:latin typeface="Meiryo UI"/>
                          <a:ea typeface="Meiryo UI"/>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86626436"/>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dirty="0">
                          <a:solidFill>
                            <a:schemeClr val="tx1"/>
                          </a:solidFill>
                          <a:latin typeface="Meiryo UI"/>
                          <a:ea typeface="Meiryo UI"/>
                        </a:rPr>
                        <a:t>R</a:t>
                      </a:r>
                      <a:r>
                        <a:rPr kumimoji="1" lang="ja-JP" altLang="en-US" sz="1050" b="0">
                          <a:solidFill>
                            <a:schemeClr val="tx1"/>
                          </a:solidFill>
                          <a:latin typeface="Meiryo UI"/>
                          <a:ea typeface="Meiryo UI"/>
                        </a:rPr>
                        <a:t>６年度実績見込</a:t>
                      </a:r>
                      <a:endParaRPr kumimoji="1" lang="en-US" altLang="ja-JP" sz="1050" b="0">
                        <a:solidFill>
                          <a:schemeClr val="tx1"/>
                        </a:solidFill>
                        <a:latin typeface="Meiryo UI"/>
                        <a:ea typeface="Meiryo UI"/>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a:ea typeface="Meiryo UI"/>
                        </a:rPr>
                        <a:t>R</a:t>
                      </a:r>
                      <a:r>
                        <a:rPr kumimoji="1" lang="ja-JP" altLang="en-US" sz="1050">
                          <a:solidFill>
                            <a:schemeClr val="tx1"/>
                          </a:solidFill>
                          <a:latin typeface="Meiryo UI"/>
                          <a:ea typeface="Meiryo UI"/>
                        </a:rPr>
                        <a:t>６年度予算額</a:t>
                      </a:r>
                      <a:endParaRPr kumimoji="1" lang="en-US" altLang="ja-JP" sz="1050">
                        <a:solidFill>
                          <a:schemeClr val="tx1"/>
                        </a:solidFill>
                        <a:latin typeface="Meiryo UI"/>
                        <a:ea typeface="Meiryo UI"/>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310546176"/>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lang="ja-JP" altLang="en-US" sz="1050">
                          <a:solidFill>
                            <a:schemeClr val="tx1"/>
                          </a:solidFill>
                          <a:latin typeface="Meiryo UI"/>
                          <a:ea typeface="Meiryo UI"/>
                        </a:rPr>
                        <a:t>海外向け市場販売価格</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a:t>
                      </a:r>
                    </a:p>
                    <a:p>
                      <a:pPr lvl="0" algn="l">
                        <a:buNone/>
                      </a:pPr>
                      <a:r>
                        <a:rPr lang="ja-JP" altLang="en-US" sz="1050" dirty="0">
                          <a:solidFill>
                            <a:srgbClr val="FF0000"/>
                          </a:solidFill>
                          <a:latin typeface="Meiryo UI"/>
                          <a:ea typeface="Meiryo UI"/>
                        </a:rPr>
                        <a:t>※</a:t>
                      </a:r>
                      <a:r>
                        <a:rPr lang="ja-JP" altLang="en-US" sz="1050">
                          <a:solidFill>
                            <a:srgbClr val="FF0000"/>
                          </a:solidFill>
                          <a:latin typeface="Meiryo UI"/>
                          <a:ea typeface="Meiryo UI"/>
                        </a:rPr>
                        <a:t>R7はサンプル</a:t>
                      </a:r>
                      <a:r>
                        <a:rPr lang="ja-JP" altLang="en-US" sz="1050" dirty="0">
                          <a:solidFill>
                            <a:srgbClr val="FF0000"/>
                          </a:solidFill>
                          <a:latin typeface="Meiryo UI"/>
                          <a:ea typeface="Meiryo UI"/>
                        </a:rPr>
                        <a:t>輸送</a:t>
                      </a:r>
                      <a:r>
                        <a:rPr lang="ja-JP" altLang="en-US" sz="1050">
                          <a:solidFill>
                            <a:srgbClr val="FF0000"/>
                          </a:solidFill>
                          <a:latin typeface="Meiryo UI"/>
                          <a:ea typeface="Meiryo UI"/>
                        </a:rPr>
                        <a:t>・テストマーケティング</a:t>
                      </a:r>
                      <a:r>
                        <a:rPr lang="ja-JP" altLang="en-US" sz="1050" dirty="0">
                          <a:solidFill>
                            <a:srgbClr val="FF0000"/>
                          </a:solidFill>
                          <a:latin typeface="Meiryo UI"/>
                          <a:ea typeface="Meiryo UI"/>
                        </a:rPr>
                        <a:t>等</a:t>
                      </a:r>
                      <a:r>
                        <a:rPr lang="ja-JP" altLang="en-US" sz="1050">
                          <a:solidFill>
                            <a:srgbClr val="FF0000"/>
                          </a:solidFill>
                          <a:latin typeface="Meiryo UI"/>
                          <a:ea typeface="Meiryo UI"/>
                        </a:rPr>
                        <a:t>を実施</a:t>
                      </a:r>
                      <a:endParaRPr lang="ja-JP" dirty="0">
                        <a:solidFill>
                          <a:srgbClr val="FF0000"/>
                        </a:solidFill>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55,934</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099">
                      <a:solidFill>
                        <a:schemeClr val="bg1"/>
                      </a:solidFill>
                    </a:lnB>
                    <a:solidFill>
                      <a:srgbClr val="D5DAEB"/>
                    </a:solidFill>
                  </a:tcPr>
                </a:tc>
                <a:tc rowSpan="3">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099">
                      <a:solidFill>
                        <a:schemeClr val="bg1"/>
                      </a:solidFill>
                    </a:lnB>
                    <a:solidFill>
                      <a:srgbClr val="D5DAEB"/>
                    </a:solidFill>
                  </a:tcPr>
                </a:tc>
                <a:tc rowSpan="3">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099">
                      <a:solidFill>
                        <a:schemeClr val="bg1"/>
                      </a:solidFill>
                    </a:lnB>
                    <a:solidFill>
                      <a:srgbClr val="D5DAEB"/>
                    </a:solidFill>
                  </a:tcPr>
                </a:tc>
                <a:extLst>
                  <a:ext uri="{0D108BD9-81ED-4DB2-BD59-A6C34878D82A}">
                    <a16:rowId xmlns:a16="http://schemas.microsoft.com/office/drawing/2014/main" val="2916179799"/>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lang="ja-JP" altLang="en-US" sz="1050">
                          <a:solidFill>
                            <a:schemeClr val="tx1"/>
                          </a:solidFill>
                          <a:latin typeface="Meiryo UI"/>
                          <a:ea typeface="Meiryo UI"/>
                        </a:rPr>
                        <a:t>新技術を活用したサプライチェーンが確立された品目数</a:t>
                      </a:r>
                      <a:endParaRPr kumimoji="1" lang="ja-JP" altLang="en-US" sz="1050" dirty="0">
                        <a:solidFill>
                          <a:schemeClr val="tx1"/>
                        </a:solidFill>
                        <a:latin typeface="Meiryo UI"/>
                        <a:ea typeface="Meiryo UI"/>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rowSpan="2">
                  <a:txBody>
                    <a:bodyPr/>
                    <a:lstStyle/>
                    <a:p>
                      <a:pPr algn="ctr"/>
                      <a:r>
                        <a:rPr lang="ja-JP" altLang="en-US" sz="1050" dirty="0">
                          <a:solidFill>
                            <a:srgbClr val="FF0000"/>
                          </a:solidFill>
                          <a:latin typeface="Meiryo UI"/>
                          <a:ea typeface="Meiryo UI"/>
                        </a:rPr>
                        <a:t>ー</a:t>
                      </a:r>
                    </a:p>
                    <a:p>
                      <a:pPr lvl="0" algn="l">
                        <a:buNone/>
                      </a:pPr>
                      <a:r>
                        <a:rPr lang="ja-JP" altLang="en-US" sz="1050">
                          <a:solidFill>
                            <a:srgbClr val="FF0000"/>
                          </a:solidFill>
                          <a:latin typeface="Meiryo UI"/>
                          <a:ea typeface="Meiryo UI"/>
                        </a:rPr>
                        <a:t>※</a:t>
                      </a:r>
                      <a:r>
                        <a:rPr lang="en-US" altLang="ja-JP" sz="1050">
                          <a:solidFill>
                            <a:srgbClr val="FF0000"/>
                          </a:solidFill>
                          <a:latin typeface="Meiryo UI"/>
                          <a:ea typeface="Meiryo UI"/>
                        </a:rPr>
                        <a:t>R9</a:t>
                      </a:r>
                      <a:r>
                        <a:rPr lang="ja-JP" altLang="en-US" sz="1050">
                          <a:solidFill>
                            <a:srgbClr val="FF0000"/>
                          </a:solidFill>
                          <a:latin typeface="Meiryo UI"/>
                          <a:ea typeface="Meiryo UI"/>
                        </a:rPr>
                        <a:t>にサプライチェーン構築予定</a:t>
                      </a:r>
                      <a:endParaRPr lang="ja-JP" altLang="en-US" sz="1050" dirty="0">
                        <a:solidFill>
                          <a:srgbClr val="FF0000"/>
                        </a:solidFill>
                        <a:latin typeface="Meiryo UI"/>
                        <a:ea typeface="Meiryo UI"/>
                      </a:endParaRPr>
                    </a:p>
                  </a:txBody>
                  <a:tcPr marL="74295" marR="74295" marT="37148" marB="37148" anchor="ctr">
                    <a:lnT w="28575" cap="flat" cmpd="sng" algn="ctr">
                      <a:solidFill>
                        <a:schemeClr val="bg1"/>
                      </a:solidFill>
                      <a:prstDash val="solid"/>
                      <a:round/>
                      <a:headEnd type="none" w="med" len="med"/>
                      <a:tailEnd type="none" w="med" len="med"/>
                    </a:lnT>
                    <a:lnB w="38099">
                      <a:solidFill>
                        <a:schemeClr val="bg1"/>
                      </a:solidFill>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779123217"/>
                  </a:ext>
                </a:extLst>
              </a:tr>
              <a:tr h="394336">
                <a:tc vMerge="1">
                  <a:txBody>
                    <a:bodyPr/>
                    <a:lstStyle/>
                    <a:p>
                      <a:endParaRPr kumimoji="1" lang="en-US"/>
                    </a:p>
                  </a:txBody>
                  <a:tcPr marL="74295" marR="74295" marT="37147" marB="37147" anchor="ctr">
                    <a:lnR w="28575">
                      <a:solidFill>
                        <a:schemeClr val="bg1"/>
                      </a:solidFill>
                    </a:lnR>
                    <a:lnB w="38099">
                      <a:solidFill>
                        <a:schemeClr val="bg1"/>
                      </a:solidFill>
                    </a:lnB>
                    <a:solidFill>
                      <a:srgbClr val="738AC8"/>
                    </a:solidFill>
                  </a:tcPr>
                </a:tc>
                <a:tc vMerge="1">
                  <a:txBody>
                    <a:bodyPr/>
                    <a:lstStyle/>
                    <a:p>
                      <a:pPr defTabSz="914400">
                        <a:tabLst/>
                        <a:defRPr/>
                      </a:pPr>
                      <a:endParaRPr kumimoji="1" lang="en-US" altLang="ja-JP"/>
                    </a:p>
                  </a:txBody>
                  <a:tcPr marL="74295" marR="74295" marT="37147" marB="37147" anchor="ctr">
                    <a:lnL w="28575">
                      <a:solidFill>
                        <a:schemeClr val="bg1"/>
                      </a:solidFill>
                    </a:lnL>
                    <a:lnR w="19050">
                      <a:solidFill>
                        <a:schemeClr val="bg1"/>
                      </a:solidFill>
                    </a:lnR>
                    <a:lnT w="19050">
                      <a:solidFill>
                        <a:schemeClr val="bg1"/>
                      </a:solidFill>
                    </a:lnT>
                    <a:lnB w="38099">
                      <a:solidFill>
                        <a:schemeClr val="bg1"/>
                      </a:solidFill>
                    </a:lnB>
                    <a:solidFill>
                      <a:srgbClr val="A7B5DD"/>
                    </a:solidFill>
                  </a:tcPr>
                </a:tc>
                <a:tc>
                  <a:txBody>
                    <a:bodyPr/>
                    <a:lstStyle/>
                    <a:p>
                      <a:pPr lvl="0">
                        <a:buNone/>
                      </a:pPr>
                      <a:r>
                        <a:rPr lang="ja-JP" altLang="en-US" sz="1050">
                          <a:solidFill>
                            <a:schemeClr val="tx1"/>
                          </a:solidFill>
                          <a:latin typeface="Meiryo UI"/>
                          <a:ea typeface="Meiryo UI"/>
                        </a:rPr>
                        <a:t>新技術を活用したサプライチェーンが確立された国数</a:t>
                      </a:r>
                      <a:endParaRPr kumimoji="1" lang="ja-JP" altLang="en-US" sz="1050" dirty="0">
                        <a:solidFill>
                          <a:schemeClr val="tx1"/>
                        </a:solidFill>
                        <a:latin typeface="Meiryo UI"/>
                        <a:ea typeface="Meiryo UI"/>
                      </a:endParaRPr>
                    </a:p>
                  </a:txBody>
                  <a:tcPr marL="74295" marR="74295" marT="37147" marB="37147" anchor="ctr">
                    <a:lnL w="19050">
                      <a:solidFill>
                        <a:schemeClr val="bg1"/>
                      </a:solidFill>
                    </a:lnL>
                    <a:lnT w="28575">
                      <a:solidFill>
                        <a:schemeClr val="bg1"/>
                      </a:solidFill>
                    </a:lnT>
                    <a:lnB w="38099">
                      <a:solidFill>
                        <a:schemeClr val="bg1"/>
                      </a:solidFill>
                    </a:lnB>
                    <a:solidFill>
                      <a:srgbClr val="D5DAEB"/>
                    </a:solidFill>
                  </a:tcPr>
                </a:tc>
                <a:tc vMerge="1">
                  <a:txBody>
                    <a:bodyPr/>
                    <a:lstStyle/>
                    <a:p>
                      <a:pPr lvl="0" algn="ctr">
                        <a:buNone/>
                      </a:pPr>
                      <a:r>
                        <a:rPr lang="ja-JP" altLang="en-US" sz="1050" dirty="0">
                          <a:solidFill>
                            <a:srgbClr val="FF0000"/>
                          </a:solidFill>
                          <a:latin typeface="Meiryo UI"/>
                          <a:ea typeface="Meiryo UI"/>
                        </a:rPr>
                        <a:t>－</a:t>
                      </a:r>
                    </a:p>
                    <a:p>
                      <a:pPr lvl="0" algn="l">
                        <a:buNone/>
                      </a:pPr>
                      <a:r>
                        <a:rPr lang="ja-JP" sz="1050" b="0" i="0" u="none" strike="noStrike" noProof="0" dirty="0">
                          <a:solidFill>
                            <a:srgbClr val="FF0000"/>
                          </a:solidFill>
                          <a:latin typeface="Meiryo UI"/>
                          <a:ea typeface="Meiryo UI"/>
                        </a:rPr>
                        <a:t>※3年間の取組を経てはじめて</a:t>
                      </a:r>
                      <a:endParaRPr lang="en-US" altLang="ja-JP" sz="1050" b="0" i="0" u="none" strike="noStrike" noProof="0" dirty="0">
                        <a:solidFill>
                          <a:srgbClr val="FF0000"/>
                        </a:solidFill>
                        <a:latin typeface="Meiryo UI"/>
                        <a:ea typeface="Meiryo UI"/>
                      </a:endParaRPr>
                    </a:p>
                    <a:p>
                      <a:pPr lvl="0" algn="l">
                        <a:buNone/>
                      </a:pPr>
                      <a:r>
                        <a:rPr lang="ja-JP" altLang="en-US" sz="1050" b="0" i="0" u="none" strike="noStrike" noProof="0" dirty="0">
                          <a:solidFill>
                            <a:srgbClr val="FF0000"/>
                          </a:solidFill>
                          <a:latin typeface="Meiryo UI"/>
                          <a:ea typeface="Meiryo UI"/>
                        </a:rPr>
                        <a:t>　</a:t>
                      </a:r>
                      <a:r>
                        <a:rPr lang="ja-JP" sz="1050" b="0" i="0" u="none" strike="noStrike" noProof="0" dirty="0">
                          <a:solidFill>
                            <a:srgbClr val="FF0000"/>
                          </a:solidFill>
                          <a:latin typeface="Meiryo UI"/>
                          <a:ea typeface="Meiryo UI"/>
                        </a:rPr>
                        <a:t>サプライチェーン構築に至る見</a:t>
                      </a:r>
                      <a:endParaRPr lang="en-US" altLang="ja-JP" sz="1050" b="0" i="0" u="none" strike="noStrike" noProof="0" dirty="0">
                        <a:solidFill>
                          <a:srgbClr val="FF0000"/>
                        </a:solidFill>
                        <a:latin typeface="Meiryo UI"/>
                        <a:ea typeface="Meiryo UI"/>
                      </a:endParaRPr>
                    </a:p>
                    <a:p>
                      <a:pPr lvl="0" algn="l">
                        <a:buNone/>
                      </a:pPr>
                      <a:r>
                        <a:rPr lang="ja-JP" altLang="en-US" sz="1050" b="0" i="0" u="none" strike="noStrike" noProof="0" dirty="0">
                          <a:solidFill>
                            <a:srgbClr val="FF0000"/>
                          </a:solidFill>
                          <a:latin typeface="Meiryo UI"/>
                          <a:ea typeface="Meiryo UI"/>
                        </a:rPr>
                        <a:t>　</a:t>
                      </a:r>
                      <a:r>
                        <a:rPr lang="ja-JP" sz="1050" b="0" i="0" u="none" strike="noStrike" noProof="0" dirty="0">
                          <a:solidFill>
                            <a:srgbClr val="FF0000"/>
                          </a:solidFill>
                          <a:latin typeface="Meiryo UI"/>
                          <a:ea typeface="Meiryo UI"/>
                        </a:rPr>
                        <a:t>込み</a:t>
                      </a:r>
                    </a:p>
                  </a:txBody>
                  <a:tcPr marL="74295" marR="74295" marT="37147" marB="37147" anchor="ctr">
                    <a:lnT w="28575">
                      <a:solidFill>
                        <a:schemeClr val="bg1"/>
                      </a:solidFill>
                    </a:lnT>
                    <a:lnB w="38099">
                      <a:solidFill>
                        <a:schemeClr val="bg1"/>
                      </a:solidFill>
                    </a:lnB>
                    <a:solidFill>
                      <a:srgbClr val="EBEDF5"/>
                    </a:solidFill>
                  </a:tcPr>
                </a:tc>
                <a:tc vMerge="1">
                  <a:txBody>
                    <a:bodyPr/>
                    <a:lstStyle/>
                    <a:p>
                      <a:pPr defTabSz="914400">
                        <a:tabLst/>
                        <a:defRPr/>
                      </a:pPr>
                      <a:endParaRPr kumimoji="1" lang="en-US" altLang="ja-JP"/>
                    </a:p>
                  </a:txBody>
                  <a:tcPr marL="74295" marR="74295" marT="37147" marB="37147" anchor="ctr">
                    <a:lnT w="19050">
                      <a:solidFill>
                        <a:schemeClr val="bg1"/>
                      </a:solidFill>
                    </a:lnT>
                    <a:lnB w="38099">
                      <a:solidFill>
                        <a:schemeClr val="bg1"/>
                      </a:solidFill>
                    </a:lnB>
                    <a:solidFill>
                      <a:srgbClr val="D5DAEB"/>
                    </a:solidFill>
                  </a:tcPr>
                </a:tc>
                <a:tc vMerge="1">
                  <a:txBody>
                    <a:bodyPr/>
                    <a:lstStyle/>
                    <a:p>
                      <a:endParaRPr kumimoji="1" lang="en-US" altLang="ja-JP"/>
                    </a:p>
                  </a:txBody>
                  <a:tcPr marL="74295" marR="74295" marT="37147" marB="37147" anchor="ctr">
                    <a:lnR w="19050">
                      <a:solidFill>
                        <a:schemeClr val="bg1"/>
                      </a:solidFill>
                    </a:lnR>
                    <a:lnT w="19050">
                      <a:solidFill>
                        <a:schemeClr val="bg1"/>
                      </a:solidFill>
                    </a:lnT>
                    <a:lnB w="38099">
                      <a:solidFill>
                        <a:schemeClr val="bg1"/>
                      </a:solidFill>
                    </a:lnB>
                    <a:solidFill>
                      <a:srgbClr val="D5DAEB"/>
                    </a:solidFill>
                  </a:tcPr>
                </a:tc>
                <a:tc vMerge="1">
                  <a:txBody>
                    <a:bodyPr/>
                    <a:lstStyle/>
                    <a:p>
                      <a:endParaRPr kumimoji="1" lang="en-US" altLang="ja-JP"/>
                    </a:p>
                  </a:txBody>
                  <a:tcPr marL="74295" marR="74295" marT="37147" marB="37147" anchor="ctr">
                    <a:lnL w="19050">
                      <a:solidFill>
                        <a:schemeClr val="bg1"/>
                      </a:solidFill>
                    </a:lnL>
                    <a:lnT w="19050">
                      <a:solidFill>
                        <a:schemeClr val="bg1"/>
                      </a:solidFill>
                    </a:lnT>
                    <a:lnB w="38099">
                      <a:solidFill>
                        <a:schemeClr val="bg1"/>
                      </a:solidFill>
                    </a:lnB>
                    <a:solidFill>
                      <a:srgbClr val="D5DAEB"/>
                    </a:solidFill>
                  </a:tcPr>
                </a:tc>
                <a:extLst>
                  <a:ext uri="{0D108BD9-81ED-4DB2-BD59-A6C34878D82A}">
                    <a16:rowId xmlns:a16="http://schemas.microsoft.com/office/drawing/2014/main" val="1730842183"/>
                  </a:ext>
                </a:extLst>
              </a:tr>
            </a:tbl>
          </a:graphicData>
        </a:graphic>
      </p:graphicFrame>
      <p:graphicFrame>
        <p:nvGraphicFramePr>
          <p:cNvPr id="8" name="表 7">
            <a:extLst>
              <a:ext uri="{FF2B5EF4-FFF2-40B4-BE49-F238E27FC236}">
                <a16:creationId xmlns:a16="http://schemas.microsoft.com/office/drawing/2014/main" id="{F2967C4A-FD4C-4AA5-B7E7-DC9732D02DCB}"/>
              </a:ext>
            </a:extLst>
          </p:cNvPr>
          <p:cNvGraphicFramePr>
            <a:graphicFrameLocks noGrp="1"/>
          </p:cNvGraphicFramePr>
          <p:nvPr>
            <p:extLst>
              <p:ext uri="{D42A27DB-BD31-4B8C-83A1-F6EECF244321}">
                <p14:modId xmlns:p14="http://schemas.microsoft.com/office/powerpoint/2010/main" val="4206235736"/>
              </p:ext>
            </p:extLst>
          </p:nvPr>
        </p:nvGraphicFramePr>
        <p:xfrm>
          <a:off x="152844" y="3379840"/>
          <a:ext cx="9612000" cy="1601868"/>
        </p:xfrm>
        <a:graphic>
          <a:graphicData uri="http://schemas.openxmlformats.org/drawingml/2006/table">
            <a:tbl>
              <a:tblPr firstRow="1" bandRow="1">
                <a:tableStyleId>{F5AB1C69-6EDB-4FF4-983F-18BD219EF322}</a:tableStyleId>
              </a:tblPr>
              <a:tblGrid>
                <a:gridCol w="393056">
                  <a:extLst>
                    <a:ext uri="{9D8B030D-6E8A-4147-A177-3AD203B41FA5}">
                      <a16:colId xmlns:a16="http://schemas.microsoft.com/office/drawing/2014/main" val="830047628"/>
                    </a:ext>
                  </a:extLst>
                </a:gridCol>
                <a:gridCol w="393056">
                  <a:extLst>
                    <a:ext uri="{9D8B030D-6E8A-4147-A177-3AD203B41FA5}">
                      <a16:colId xmlns:a16="http://schemas.microsoft.com/office/drawing/2014/main" val="1297933951"/>
                    </a:ext>
                  </a:extLst>
                </a:gridCol>
                <a:gridCol w="3072982">
                  <a:extLst>
                    <a:ext uri="{9D8B030D-6E8A-4147-A177-3AD203B41FA5}">
                      <a16:colId xmlns:a16="http://schemas.microsoft.com/office/drawing/2014/main" val="1442257963"/>
                    </a:ext>
                  </a:extLst>
                </a:gridCol>
                <a:gridCol w="1405636">
                  <a:extLst>
                    <a:ext uri="{9D8B030D-6E8A-4147-A177-3AD203B41FA5}">
                      <a16:colId xmlns:a16="http://schemas.microsoft.com/office/drawing/2014/main" val="1686063622"/>
                    </a:ext>
                  </a:extLst>
                </a:gridCol>
                <a:gridCol w="1374762">
                  <a:extLst>
                    <a:ext uri="{9D8B030D-6E8A-4147-A177-3AD203B41FA5}">
                      <a16:colId xmlns:a16="http://schemas.microsoft.com/office/drawing/2014/main" val="3148950112"/>
                    </a:ext>
                  </a:extLst>
                </a:gridCol>
                <a:gridCol w="1535699">
                  <a:extLst>
                    <a:ext uri="{9D8B030D-6E8A-4147-A177-3AD203B41FA5}">
                      <a16:colId xmlns:a16="http://schemas.microsoft.com/office/drawing/2014/main" val="1731537685"/>
                    </a:ext>
                  </a:extLst>
                </a:gridCol>
                <a:gridCol w="1436809">
                  <a:extLst>
                    <a:ext uri="{9D8B030D-6E8A-4147-A177-3AD203B41FA5}">
                      <a16:colId xmlns:a16="http://schemas.microsoft.com/office/drawing/2014/main" val="2346348725"/>
                    </a:ext>
                  </a:extLst>
                </a:gridCol>
              </a:tblGrid>
              <a:tr h="304290">
                <a:tc rowSpan="4">
                  <a:txBody>
                    <a:bodyPr/>
                    <a:lstStyle/>
                    <a:p>
                      <a:pPr algn="ctr"/>
                      <a:r>
                        <a:rPr kumimoji="1" lang="en-US" altLang="ja-JP" sz="900">
                          <a:latin typeface="Meiryo UI" panose="020B0604030504040204" pitchFamily="50" charset="-128"/>
                          <a:ea typeface="Meiryo UI" panose="020B0604030504040204" pitchFamily="50" charset="-128"/>
                        </a:rPr>
                        <a:t>No</a:t>
                      </a:r>
                      <a:r>
                        <a:rPr kumimoji="1" lang="en-US" altLang="ja-JP" sz="1000">
                          <a:latin typeface="Meiryo UI" panose="020B0604030504040204" pitchFamily="50" charset="-128"/>
                          <a:ea typeface="Meiryo UI" panose="020B0604030504040204" pitchFamily="50" charset="-128"/>
                        </a:rPr>
                        <a:t>21</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水産業成長産業化</a:t>
                      </a:r>
                      <a:r>
                        <a:rPr kumimoji="1" lang="zh-TW"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全国的に漁獲量が減少傾向の中、天然資源に依存しない養殖業は府内水産業の持続的な発展に重要であることから、養殖に参入しやすい環境づくりとして、初期投資にかかる費用の一部を補助するとともに、関係者がつながる場（プラットフォーム）を構築することで、養殖ビジネスの拡大につなげていく。</a:t>
                      </a:r>
                      <a:endParaRPr kumimoji="1" lang="en-US" altLang="ja-JP" sz="1050" b="0" u="none">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188763">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97969561"/>
                  </a:ext>
                </a:extLst>
              </a:tr>
              <a:tr h="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42348492"/>
                  </a:ext>
                </a:extLst>
              </a:tr>
              <a:tr h="396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補助金活用事業数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3</a:t>
                      </a:r>
                      <a:r>
                        <a:rPr kumimoji="1" lang="ja-JP" altLang="en-US" sz="1050" strike="noStrike">
                          <a:solidFill>
                            <a:srgbClr val="FF0000"/>
                          </a:solidFill>
                          <a:latin typeface="Meiryo UI" panose="020B0604030504040204" pitchFamily="50" charset="-128"/>
                          <a:ea typeface="Meiryo UI" panose="020B0604030504040204" pitchFamily="50" charset="-128"/>
                        </a:rPr>
                        <a:t>事業</a:t>
                      </a:r>
                      <a:endParaRPr kumimoji="1" lang="en-US" altLang="ja-JP" sz="1050" strike="sngStrike" dirty="0">
                        <a:solidFill>
                          <a:srgbClr val="FF0000"/>
                        </a:solidFill>
                        <a:highlight>
                          <a:srgbClr val="00FFFF"/>
                        </a:highlight>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16,016</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bl>
          </a:graphicData>
        </a:graphic>
      </p:graphicFrame>
      <p:sp>
        <p:nvSpPr>
          <p:cNvPr id="9" name="正方形/長方形 8">
            <a:extLst>
              <a:ext uri="{FF2B5EF4-FFF2-40B4-BE49-F238E27FC236}">
                <a16:creationId xmlns:a16="http://schemas.microsoft.com/office/drawing/2014/main" id="{5589580A-05BB-4279-A8D7-0C42EC1C06CB}"/>
              </a:ext>
            </a:extLst>
          </p:cNvPr>
          <p:cNvSpPr/>
          <p:nvPr/>
        </p:nvSpPr>
        <p:spPr>
          <a:xfrm>
            <a:off x="2" y="257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95096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
            <a:extLst>
              <a:ext uri="{FF2B5EF4-FFF2-40B4-BE49-F238E27FC236}">
                <a16:creationId xmlns:a16="http://schemas.microsoft.com/office/drawing/2014/main" id="{1F350EF1-4BB8-477B-9C5A-0C4540658EF5}"/>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16</a:t>
            </a:fld>
            <a:endParaRPr kumimoji="1" lang="ja-JP" altLang="en-US" dirty="0"/>
          </a:p>
        </p:txBody>
      </p:sp>
      <p:graphicFrame>
        <p:nvGraphicFramePr>
          <p:cNvPr id="9" name="表 8">
            <a:extLst>
              <a:ext uri="{FF2B5EF4-FFF2-40B4-BE49-F238E27FC236}">
                <a16:creationId xmlns:a16="http://schemas.microsoft.com/office/drawing/2014/main" id="{213077D6-AECB-46C3-B835-56C485F013DE}"/>
              </a:ext>
            </a:extLst>
          </p:cNvPr>
          <p:cNvGraphicFramePr>
            <a:graphicFrameLocks noGrp="1"/>
          </p:cNvGraphicFramePr>
          <p:nvPr/>
        </p:nvGraphicFramePr>
        <p:xfrm>
          <a:off x="111000" y="4346101"/>
          <a:ext cx="9684000" cy="1920244"/>
        </p:xfrm>
        <a:graphic>
          <a:graphicData uri="http://schemas.openxmlformats.org/drawingml/2006/table">
            <a:tbl>
              <a:tblPr firstRow="1" bandRow="1">
                <a:tableStyleId>{F5AB1C69-6EDB-4FF4-983F-18BD219EF322}</a:tableStyleId>
              </a:tblPr>
              <a:tblGrid>
                <a:gridCol w="397478">
                  <a:extLst>
                    <a:ext uri="{9D8B030D-6E8A-4147-A177-3AD203B41FA5}">
                      <a16:colId xmlns:a16="http://schemas.microsoft.com/office/drawing/2014/main" val="3451429762"/>
                    </a:ext>
                  </a:extLst>
                </a:gridCol>
                <a:gridCol w="361343">
                  <a:extLst>
                    <a:ext uri="{9D8B030D-6E8A-4147-A177-3AD203B41FA5}">
                      <a16:colId xmlns:a16="http://schemas.microsoft.com/office/drawing/2014/main" val="341599706"/>
                    </a:ext>
                  </a:extLst>
                </a:gridCol>
                <a:gridCol w="2563492">
                  <a:extLst>
                    <a:ext uri="{9D8B030D-6E8A-4147-A177-3AD203B41FA5}">
                      <a16:colId xmlns:a16="http://schemas.microsoft.com/office/drawing/2014/main" val="427325346"/>
                    </a:ext>
                  </a:extLst>
                </a:gridCol>
                <a:gridCol w="1621766">
                  <a:extLst>
                    <a:ext uri="{9D8B030D-6E8A-4147-A177-3AD203B41FA5}">
                      <a16:colId xmlns:a16="http://schemas.microsoft.com/office/drawing/2014/main" val="4179496402"/>
                    </a:ext>
                  </a:extLst>
                </a:gridCol>
                <a:gridCol w="1552755">
                  <a:extLst>
                    <a:ext uri="{9D8B030D-6E8A-4147-A177-3AD203B41FA5}">
                      <a16:colId xmlns:a16="http://schemas.microsoft.com/office/drawing/2014/main" val="4124281865"/>
                    </a:ext>
                  </a:extLst>
                </a:gridCol>
                <a:gridCol w="1613140">
                  <a:extLst>
                    <a:ext uri="{9D8B030D-6E8A-4147-A177-3AD203B41FA5}">
                      <a16:colId xmlns:a16="http://schemas.microsoft.com/office/drawing/2014/main" val="1870683343"/>
                    </a:ext>
                  </a:extLst>
                </a:gridCol>
                <a:gridCol w="1574026">
                  <a:extLst>
                    <a:ext uri="{9D8B030D-6E8A-4147-A177-3AD203B41FA5}">
                      <a16:colId xmlns:a16="http://schemas.microsoft.com/office/drawing/2014/main" val="2957458641"/>
                    </a:ext>
                  </a:extLst>
                </a:gridCol>
              </a:tblGrid>
              <a:tr h="487423">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23</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u="sng" dirty="0">
                          <a:latin typeface="Meiryo UI" panose="020B0604030504040204" pitchFamily="50" charset="-128"/>
                          <a:ea typeface="Meiryo UI" panose="020B0604030504040204" pitchFamily="50" charset="-128"/>
                        </a:rPr>
                        <a:t>外国人留学生就職</a:t>
                      </a:r>
                      <a:r>
                        <a:rPr kumimoji="1" lang="ja-JP" altLang="en-US" sz="1200" b="1" u="sng">
                          <a:latin typeface="Meiryo UI" panose="020B0604030504040204" pitchFamily="50" charset="-128"/>
                          <a:ea typeface="Meiryo UI" panose="020B0604030504040204" pitchFamily="50" charset="-128"/>
                        </a:rPr>
                        <a:t>支援事業</a:t>
                      </a:r>
                      <a:r>
                        <a:rPr kumimoji="1" lang="ja-JP" altLang="en-US" sz="1200" b="1" u="none">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1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Meiryo UI" panose="020B0604030504040204" pitchFamily="50" charset="-128"/>
                          <a:ea typeface="Meiryo UI" panose="020B0604030504040204" pitchFamily="50" charset="-128"/>
                        </a:rPr>
                        <a:t>府内の大学の外国人留学生を対象に、就職活動やインターンシップ、ビジネス日本語等に関するセミナーや企業見学会を実施し、外国人留学生の大阪企業での就職・活躍を支援する。</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36918645"/>
                  </a:ext>
                </a:extLst>
              </a:tr>
              <a:tr h="197865">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042462031"/>
                  </a:ext>
                </a:extLst>
              </a:tr>
              <a:tr h="33299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9001592"/>
                  </a:ext>
                </a:extLst>
              </a:tr>
              <a:tr h="603246">
                <a:tc vMerge="1">
                  <a:txBody>
                    <a:bodyPr/>
                    <a:lstStyle/>
                    <a:p>
                      <a:endParaRPr kumimoji="1" lang="ja-JP" altLang="en-US"/>
                    </a:p>
                  </a:txBody>
                  <a:tcPr>
                    <a:lnT w="28575" cap="flat" cmpd="sng" algn="ctr">
                      <a:solidFill>
                        <a:schemeClr val="bg1"/>
                      </a:solidFill>
                      <a:prstDash val="solid"/>
                      <a:round/>
                      <a:headEnd type="none" w="med" len="med"/>
                      <a:tailEnd type="none" w="med" len="med"/>
                    </a:lnT>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府内企業に対する理解が深まった外国人留学生の割合</a:t>
                      </a:r>
                      <a:endParaRPr kumimoji="1" lang="en-US" altLang="ja-JP" sz="1050" dirty="0">
                        <a:latin typeface="Meiryo UI" panose="020B0604030504040204" pitchFamily="50" charset="-128"/>
                        <a:ea typeface="Meiryo UI" panose="020B0604030504040204" pitchFamily="50" charset="-128"/>
                      </a:endParaRPr>
                    </a:p>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90</a:t>
                      </a:r>
                      <a:r>
                        <a:rPr kumimoji="1" lang="ja-JP" altLang="en-US" sz="1050" dirty="0">
                          <a:solidFill>
                            <a:srgbClr val="FF0000"/>
                          </a:solidFill>
                          <a:latin typeface="Meiryo UI" panose="020B0604030504040204" pitchFamily="50" charset="-128"/>
                          <a:ea typeface="Meiryo UI" panose="020B0604030504040204" pitchFamily="50" charset="-128"/>
                        </a:rPr>
                        <a:t>％</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2,177</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98</a:t>
                      </a: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90</a:t>
                      </a: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2,178</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4093088311"/>
                  </a:ext>
                </a:extLst>
              </a:tr>
            </a:tbl>
          </a:graphicData>
        </a:graphic>
      </p:graphicFrame>
      <p:graphicFrame>
        <p:nvGraphicFramePr>
          <p:cNvPr id="10" name="表 9">
            <a:extLst>
              <a:ext uri="{FF2B5EF4-FFF2-40B4-BE49-F238E27FC236}">
                <a16:creationId xmlns:a16="http://schemas.microsoft.com/office/drawing/2014/main" id="{AF1E9940-E98A-4D07-A7DF-91BB044E25FA}"/>
              </a:ext>
            </a:extLst>
          </p:cNvPr>
          <p:cNvGraphicFramePr>
            <a:graphicFrameLocks noGrp="1"/>
          </p:cNvGraphicFramePr>
          <p:nvPr>
            <p:extLst>
              <p:ext uri="{D42A27DB-BD31-4B8C-83A1-F6EECF244321}">
                <p14:modId xmlns:p14="http://schemas.microsoft.com/office/powerpoint/2010/main" val="598878281"/>
              </p:ext>
            </p:extLst>
          </p:nvPr>
        </p:nvGraphicFramePr>
        <p:xfrm>
          <a:off x="111000" y="691391"/>
          <a:ext cx="9684000" cy="3584101"/>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2696889125"/>
                    </a:ext>
                  </a:extLst>
                </a:gridCol>
                <a:gridCol w="360000">
                  <a:extLst>
                    <a:ext uri="{9D8B030D-6E8A-4147-A177-3AD203B41FA5}">
                      <a16:colId xmlns:a16="http://schemas.microsoft.com/office/drawing/2014/main" val="1949531034"/>
                    </a:ext>
                  </a:extLst>
                </a:gridCol>
                <a:gridCol w="2628000">
                  <a:extLst>
                    <a:ext uri="{9D8B030D-6E8A-4147-A177-3AD203B41FA5}">
                      <a16:colId xmlns:a16="http://schemas.microsoft.com/office/drawing/2014/main" val="370573746"/>
                    </a:ext>
                  </a:extLst>
                </a:gridCol>
                <a:gridCol w="1584000">
                  <a:extLst>
                    <a:ext uri="{9D8B030D-6E8A-4147-A177-3AD203B41FA5}">
                      <a16:colId xmlns:a16="http://schemas.microsoft.com/office/drawing/2014/main" val="3555736404"/>
                    </a:ext>
                  </a:extLst>
                </a:gridCol>
                <a:gridCol w="1584000">
                  <a:extLst>
                    <a:ext uri="{9D8B030D-6E8A-4147-A177-3AD203B41FA5}">
                      <a16:colId xmlns:a16="http://schemas.microsoft.com/office/drawing/2014/main" val="3157040868"/>
                    </a:ext>
                  </a:extLst>
                </a:gridCol>
                <a:gridCol w="1584000">
                  <a:extLst>
                    <a:ext uri="{9D8B030D-6E8A-4147-A177-3AD203B41FA5}">
                      <a16:colId xmlns:a16="http://schemas.microsoft.com/office/drawing/2014/main" val="2204353071"/>
                    </a:ext>
                  </a:extLst>
                </a:gridCol>
                <a:gridCol w="1584000">
                  <a:extLst>
                    <a:ext uri="{9D8B030D-6E8A-4147-A177-3AD203B41FA5}">
                      <a16:colId xmlns:a16="http://schemas.microsoft.com/office/drawing/2014/main" val="902430694"/>
                    </a:ext>
                  </a:extLst>
                </a:gridCol>
              </a:tblGrid>
              <a:tr h="320829">
                <a:tc rowSpan="8">
                  <a:txBody>
                    <a:bodyPr/>
                    <a:lstStyle/>
                    <a:p>
                      <a:pPr algn="ctr"/>
                      <a:r>
                        <a:rPr kumimoji="1" lang="en-US" altLang="ja-JP" sz="900" b="1">
                          <a:solidFill>
                            <a:schemeClr val="bg1"/>
                          </a:solidFill>
                          <a:latin typeface="Meiryo UI" panose="020B0604030504040204" pitchFamily="50" charset="-128"/>
                          <a:ea typeface="Meiryo UI" panose="020B0604030504040204" pitchFamily="50" charset="-128"/>
                        </a:rPr>
                        <a:t>No22</a:t>
                      </a:r>
                      <a:endParaRPr kumimoji="1" lang="ja-JP" altLang="en-US" sz="10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dirty="0">
                          <a:solidFill>
                            <a:schemeClr val="bg1"/>
                          </a:solidFill>
                          <a:latin typeface="Meiryo UI" panose="020B0604030504040204" pitchFamily="50" charset="-128"/>
                          <a:ea typeface="Meiryo UI" panose="020B0604030504040204" pitchFamily="50" charset="-128"/>
                        </a:rPr>
                        <a:t>中核人材雇用戦略デスク</a:t>
                      </a:r>
                      <a:r>
                        <a:rPr kumimoji="1" lang="ja-JP"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a:solidFill>
                            <a:schemeClr val="bg1"/>
                          </a:solidFill>
                          <a:latin typeface="Meiryo UI" panose="020B0604030504040204" pitchFamily="50" charset="-128"/>
                          <a:ea typeface="Meiryo UI" panose="020B0604030504040204" pitchFamily="50" charset="-128"/>
                        </a:rPr>
                        <a:t>府内</a:t>
                      </a:r>
                      <a:r>
                        <a:rPr kumimoji="1" lang="ja-JP" altLang="en-US" sz="1050" b="0" u="none" dirty="0">
                          <a:solidFill>
                            <a:schemeClr val="bg1"/>
                          </a:solidFill>
                          <a:latin typeface="Meiryo UI" panose="020B0604030504040204" pitchFamily="50" charset="-128"/>
                          <a:ea typeface="Meiryo UI" panose="020B0604030504040204" pitchFamily="50" charset="-128"/>
                        </a:rPr>
                        <a:t>中堅・中小企業の中核人材ニーズを掘り起こし、有料人材紹介、再就職支援などによる人材確保支援を行うとともに、東京圏の大企業人材を含めた、副業・兼業人材の活用促進を行い、府内企業の課題解決につなげる。また、令和</a:t>
                      </a:r>
                      <a:r>
                        <a:rPr kumimoji="1" lang="en-US" altLang="ja-JP" sz="1050" b="0" u="none" dirty="0">
                          <a:solidFill>
                            <a:schemeClr val="bg1"/>
                          </a:solidFill>
                          <a:latin typeface="Meiryo UI" panose="020B0604030504040204" pitchFamily="50" charset="-128"/>
                          <a:ea typeface="Meiryo UI" panose="020B0604030504040204" pitchFamily="50" charset="-128"/>
                        </a:rPr>
                        <a:t>7</a:t>
                      </a:r>
                      <a:r>
                        <a:rPr kumimoji="1" lang="ja-JP" altLang="en-US" sz="1050" b="0" u="none" dirty="0">
                          <a:solidFill>
                            <a:schemeClr val="bg1"/>
                          </a:solidFill>
                          <a:latin typeface="Meiryo UI" panose="020B0604030504040204" pitchFamily="50" charset="-128"/>
                          <a:ea typeface="Meiryo UI" panose="020B0604030504040204" pitchFamily="50" charset="-128"/>
                        </a:rPr>
                        <a:t>年度からは「副業・兼業人材活用促進補助金」を新たに創設し、副業・兼業人材の活用を検討する企業にとっての心理的・資金的ハードルを取り除くことで新規利用企業の増加に繋げるなど、これまで以上に副業・兼業人材の活用を促進</a:t>
                      </a:r>
                      <a:r>
                        <a:rPr kumimoji="1" lang="ja-JP" altLang="en-US" sz="1050" b="0" u="none">
                          <a:solidFill>
                            <a:schemeClr val="bg1"/>
                          </a:solidFill>
                          <a:latin typeface="Meiryo UI" panose="020B0604030504040204" pitchFamily="50" charset="-128"/>
                          <a:ea typeface="Meiryo UI" panose="020B0604030504040204" pitchFamily="50" charset="-128"/>
                        </a:rPr>
                        <a:t>する。</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373504970"/>
                  </a:ext>
                </a:extLst>
              </a:tr>
              <a:tr h="320829">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767171"/>
                    </a:solidFill>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rgbClr val="1D1E20"/>
                          </a:solidFill>
                          <a:latin typeface="Meiryo UI" panose="020B0604030504040204" pitchFamily="50" charset="-128"/>
                          <a:ea typeface="Meiryo UI" panose="020B0604030504040204" pitchFamily="50" charset="-128"/>
                        </a:rPr>
                        <a:t>活動指標・予算額</a:t>
                      </a:r>
                      <a:endParaRPr kumimoji="1" lang="en-US" altLang="ja-JP" sz="900" b="1" dirty="0">
                        <a:solidFill>
                          <a:srgbClr val="1D1E2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4100252112"/>
                  </a:ext>
                </a:extLst>
              </a:tr>
              <a:tr h="320829">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253077670"/>
                  </a:ext>
                </a:extLst>
              </a:tr>
              <a:tr h="320829">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府内中堅・中小企業に対する副業・兼業を含めた人材マッチング件数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159</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60,653</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210</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210</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59,528</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81962149"/>
                  </a:ext>
                </a:extLst>
              </a:tr>
              <a:tr h="320829">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その</a:t>
                      </a:r>
                      <a:r>
                        <a:rPr kumimoji="1" lang="ja-JP" altLang="en-US" sz="1050" dirty="0">
                          <a:solidFill>
                            <a:schemeClr val="tx1"/>
                          </a:solidFill>
                          <a:latin typeface="Meiryo UI" panose="020B0604030504040204" pitchFamily="50" charset="-128"/>
                          <a:ea typeface="Meiryo UI" panose="020B0604030504040204" pitchFamily="50" charset="-128"/>
                        </a:rPr>
                        <a:t>うち、大企業人材による副業・兼業の</a:t>
                      </a:r>
                      <a:r>
                        <a:rPr kumimoji="1" lang="ja-JP" altLang="en-US" sz="1050">
                          <a:solidFill>
                            <a:schemeClr val="tx1"/>
                          </a:solidFill>
                          <a:latin typeface="Meiryo UI" panose="020B0604030504040204" pitchFamily="50" charset="-128"/>
                          <a:ea typeface="Meiryo UI" panose="020B0604030504040204" pitchFamily="50" charset="-128"/>
                        </a:rPr>
                        <a:t>マッチング件数</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84</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65</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52</a:t>
                      </a:r>
                      <a:r>
                        <a:rPr kumimoji="1" lang="ja-JP" altLang="en-US" sz="1050" dirty="0">
                          <a:solidFill>
                            <a:schemeClr val="accent5"/>
                          </a:solidFill>
                          <a:latin typeface="Meiryo UI" panose="020B0604030504040204" pitchFamily="50" charset="-128"/>
                          <a:ea typeface="Meiryo UI" panose="020B0604030504040204" pitchFamily="50" charset="-128"/>
                        </a:rPr>
                        <a:t>件</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65</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65</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1108590463"/>
                  </a:ext>
                </a:extLst>
              </a:tr>
              <a:tr h="320829">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本事業の支援企業のうち、新規に副業・兼業を活用する企業数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54</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560</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476</a:t>
                      </a:r>
                      <a:r>
                        <a:rPr kumimoji="1" lang="ja-JP" altLang="en-US" sz="1050" dirty="0">
                          <a:solidFill>
                            <a:schemeClr val="accent5"/>
                          </a:solidFill>
                          <a:latin typeface="Meiryo UI" panose="020B0604030504040204" pitchFamily="50" charset="-128"/>
                          <a:ea typeface="Meiryo UI" panose="020B0604030504040204" pitchFamily="50" charset="-128"/>
                        </a:rPr>
                        <a:t>件</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b="0" i="0" kern="1200">
                          <a:solidFill>
                            <a:schemeClr val="dk1"/>
                          </a:solidFill>
                          <a:effectLst/>
                          <a:latin typeface="Meiryo UI" panose="020B0604030504040204" pitchFamily="50" charset="-128"/>
                          <a:ea typeface="Meiryo UI" panose="020B0604030504040204" pitchFamily="50" charset="-128"/>
                          <a:cs typeface="+mn-cs"/>
                        </a:rPr>
                        <a:t>R7</a:t>
                      </a:r>
                      <a:r>
                        <a:rPr kumimoji="1" lang="ja-JP" altLang="en-US" sz="1050" b="0" i="0" kern="1200">
                          <a:solidFill>
                            <a:schemeClr val="dk1"/>
                          </a:solidFill>
                          <a:effectLst/>
                          <a:latin typeface="Meiryo UI" panose="020B0604030504040204" pitchFamily="50" charset="-128"/>
                          <a:ea typeface="Meiryo UI" panose="020B0604030504040204" pitchFamily="50" charset="-128"/>
                          <a:cs typeface="+mn-cs"/>
                        </a:rPr>
                        <a:t>年度新規事業）</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4020207000"/>
                  </a:ext>
                </a:extLst>
              </a:tr>
              <a:tr h="320829">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a:solidFill>
                            <a:srgbClr val="1D1E20"/>
                          </a:solidFill>
                          <a:latin typeface="Meiryo UI" panose="020B0604030504040204" pitchFamily="50" charset="-128"/>
                          <a:ea typeface="Meiryo UI" panose="020B0604030504040204" pitchFamily="50" charset="-128"/>
                        </a:rPr>
                        <a:t>（副業・兼業のマッチング件数のうち、デジタル</a:t>
                      </a:r>
                    </a:p>
                    <a:p>
                      <a:r>
                        <a:rPr kumimoji="1" lang="ja-JP" altLang="en-US" sz="1050">
                          <a:solidFill>
                            <a:srgbClr val="1D1E20"/>
                          </a:solidFill>
                          <a:latin typeface="Meiryo UI" panose="020B0604030504040204" pitchFamily="50" charset="-128"/>
                          <a:ea typeface="Meiryo UI" panose="020B0604030504040204" pitchFamily="50" charset="-128"/>
                        </a:rPr>
                        <a:t>技術やデータ活用についての知見を有する人材</a:t>
                      </a:r>
                    </a:p>
                    <a:p>
                      <a:r>
                        <a:rPr kumimoji="1" lang="ja-JP" altLang="en-US" sz="1050">
                          <a:solidFill>
                            <a:srgbClr val="1D1E20"/>
                          </a:solidFill>
                          <a:latin typeface="Meiryo UI" panose="020B0604030504040204" pitchFamily="50" charset="-128"/>
                          <a:ea typeface="Meiryo UI" panose="020B0604030504040204" pitchFamily="50" charset="-128"/>
                        </a:rPr>
                        <a:t>のマッチング件数）（令和６年度まで）</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ー</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a:r>
                        <a:rPr kumimoji="1" lang="en-US" altLang="ja-JP" sz="1050" dirty="0">
                          <a:solidFill>
                            <a:srgbClr val="1D1E20"/>
                          </a:solidFill>
                          <a:latin typeface="Meiryo UI" panose="020B0604030504040204" pitchFamily="50" charset="-128"/>
                          <a:ea typeface="Meiryo UI" panose="020B0604030504040204" pitchFamily="50" charset="-128"/>
                        </a:rPr>
                        <a:t>30</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年</a:t>
                      </a:r>
                      <a:endParaRPr kumimoji="1" lang="en-US" altLang="ja-JP" sz="1050" dirty="0">
                        <a:solidFill>
                          <a:srgbClr val="1D1E20"/>
                        </a:solidFill>
                        <a:latin typeface="Meiryo UI" panose="020B0604030504040204" pitchFamily="50" charset="-128"/>
                        <a:ea typeface="Meiryo UI" panose="020B0604030504040204" pitchFamily="50" charset="-128"/>
                      </a:endParaRPr>
                    </a:p>
                    <a:p>
                      <a:pPr algn="ctr"/>
                      <a:r>
                        <a:rPr kumimoji="1" lang="ja-JP" altLang="en-US" sz="1050" dirty="0">
                          <a:solidFill>
                            <a:srgbClr val="1D1E20"/>
                          </a:solidFill>
                          <a:latin typeface="Meiryo UI" panose="020B0604030504040204" pitchFamily="50" charset="-128"/>
                          <a:ea typeface="Meiryo UI" panose="020B0604030504040204" pitchFamily="50" charset="-128"/>
                        </a:rPr>
                        <a:t>（</a:t>
                      </a:r>
                      <a:r>
                        <a:rPr kumimoji="1" lang="en-US" altLang="ja-JP" sz="1050" dirty="0">
                          <a:solidFill>
                            <a:srgbClr val="1D1E20"/>
                          </a:solidFill>
                          <a:latin typeface="Meiryo UI" panose="020B0604030504040204" pitchFamily="50" charset="-128"/>
                          <a:ea typeface="Meiryo UI" panose="020B0604030504040204" pitchFamily="50" charset="-128"/>
                        </a:rPr>
                        <a:t>30</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年）</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207128910"/>
                  </a:ext>
                </a:extLst>
              </a:tr>
              <a:tr h="320829">
                <a:tc vMerge="1">
                  <a:txBody>
                    <a:bodyPr/>
                    <a:lstStyle/>
                    <a:p>
                      <a:endParaRPr kumimoji="1" lang="ja-JP" altLang="en-US"/>
                    </a:p>
                  </a:txBody>
                  <a:tcP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府内中堅・中小企業の経営課題に関する相談件数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370</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14</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11</a:t>
                      </a:r>
                      <a:r>
                        <a:rPr kumimoji="1" lang="ja-JP" altLang="en-US" sz="1050" dirty="0">
                          <a:solidFill>
                            <a:schemeClr val="accent5"/>
                          </a:solidFill>
                          <a:latin typeface="Meiryo UI" panose="020B0604030504040204" pitchFamily="50" charset="-128"/>
                          <a:ea typeface="Meiryo UI" panose="020B0604030504040204" pitchFamily="50" charset="-128"/>
                        </a:rPr>
                        <a:t>件</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500</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500</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3210405386"/>
                  </a:ext>
                </a:extLst>
              </a:tr>
            </a:tbl>
          </a:graphicData>
        </a:graphic>
      </p:graphicFrame>
      <p:sp>
        <p:nvSpPr>
          <p:cNvPr id="2" name="大かっこ 1">
            <a:extLst>
              <a:ext uri="{FF2B5EF4-FFF2-40B4-BE49-F238E27FC236}">
                <a16:creationId xmlns:a16="http://schemas.microsoft.com/office/drawing/2014/main" id="{883DC1CC-5DEE-40F9-8D3C-657FCA5011DF}"/>
              </a:ext>
            </a:extLst>
          </p:cNvPr>
          <p:cNvSpPr/>
          <p:nvPr/>
        </p:nvSpPr>
        <p:spPr>
          <a:xfrm>
            <a:off x="835742" y="3352803"/>
            <a:ext cx="2635045" cy="511276"/>
          </a:xfrm>
          <a:prstGeom prst="bracketPair">
            <a:avLst>
              <a:gd name="adj" fmla="val 397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 name="大かっこ 10">
            <a:extLst>
              <a:ext uri="{FF2B5EF4-FFF2-40B4-BE49-F238E27FC236}">
                <a16:creationId xmlns:a16="http://schemas.microsoft.com/office/drawing/2014/main" id="{F4B4B82F-7896-4362-8F18-332E651CF462}"/>
              </a:ext>
            </a:extLst>
          </p:cNvPr>
          <p:cNvSpPr/>
          <p:nvPr/>
        </p:nvSpPr>
        <p:spPr>
          <a:xfrm>
            <a:off x="6755921" y="3352803"/>
            <a:ext cx="1296698" cy="511276"/>
          </a:xfrm>
          <a:prstGeom prst="bracketPair">
            <a:avLst>
              <a:gd name="adj" fmla="val 47436"/>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FD14319-AFAC-4E66-B4BC-47037E7A48A6}"/>
              </a:ext>
            </a:extLst>
          </p:cNvPr>
          <p:cNvSpPr/>
          <p:nvPr/>
        </p:nvSpPr>
        <p:spPr>
          <a:xfrm>
            <a:off x="2" y="257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7590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スライド番号プレースホルダー 1">
            <a:extLst>
              <a:ext uri="{FF2B5EF4-FFF2-40B4-BE49-F238E27FC236}">
                <a16:creationId xmlns:a16="http://schemas.microsoft.com/office/drawing/2014/main" id="{25FE136C-3D65-409C-A684-160CC539C118}"/>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17</a:t>
            </a:fld>
            <a:endParaRPr kumimoji="1" lang="ja-JP" altLang="en-US" dirty="0"/>
          </a:p>
        </p:txBody>
      </p:sp>
      <p:graphicFrame>
        <p:nvGraphicFramePr>
          <p:cNvPr id="8" name="表 7">
            <a:extLst>
              <a:ext uri="{FF2B5EF4-FFF2-40B4-BE49-F238E27FC236}">
                <a16:creationId xmlns:a16="http://schemas.microsoft.com/office/drawing/2014/main" id="{5171048D-C245-4855-8F63-4992AF7D6C38}"/>
              </a:ext>
            </a:extLst>
          </p:cNvPr>
          <p:cNvGraphicFramePr>
            <a:graphicFrameLocks noGrp="1"/>
          </p:cNvGraphicFramePr>
          <p:nvPr>
            <p:extLst>
              <p:ext uri="{D42A27DB-BD31-4B8C-83A1-F6EECF244321}">
                <p14:modId xmlns:p14="http://schemas.microsoft.com/office/powerpoint/2010/main" val="1768328883"/>
              </p:ext>
            </p:extLst>
          </p:nvPr>
        </p:nvGraphicFramePr>
        <p:xfrm>
          <a:off x="111000" y="703062"/>
          <a:ext cx="9684000" cy="1853327"/>
        </p:xfrm>
        <a:graphic>
          <a:graphicData uri="http://schemas.openxmlformats.org/drawingml/2006/table">
            <a:tbl>
              <a:tblPr firstRow="1" bandRow="1">
                <a:tableStyleId>{F5AB1C69-6EDB-4FF4-983F-18BD219EF322}</a:tableStyleId>
              </a:tblPr>
              <a:tblGrid>
                <a:gridCol w="324742">
                  <a:extLst>
                    <a:ext uri="{9D8B030D-6E8A-4147-A177-3AD203B41FA5}">
                      <a16:colId xmlns:a16="http://schemas.microsoft.com/office/drawing/2014/main" val="830047628"/>
                    </a:ext>
                  </a:extLst>
                </a:gridCol>
                <a:gridCol w="338655">
                  <a:extLst>
                    <a:ext uri="{9D8B030D-6E8A-4147-A177-3AD203B41FA5}">
                      <a16:colId xmlns:a16="http://schemas.microsoft.com/office/drawing/2014/main" val="1297933951"/>
                    </a:ext>
                  </a:extLst>
                </a:gridCol>
                <a:gridCol w="2670099">
                  <a:extLst>
                    <a:ext uri="{9D8B030D-6E8A-4147-A177-3AD203B41FA5}">
                      <a16:colId xmlns:a16="http://schemas.microsoft.com/office/drawing/2014/main" val="1232791315"/>
                    </a:ext>
                  </a:extLst>
                </a:gridCol>
                <a:gridCol w="1587626">
                  <a:extLst>
                    <a:ext uri="{9D8B030D-6E8A-4147-A177-3AD203B41FA5}">
                      <a16:colId xmlns:a16="http://schemas.microsoft.com/office/drawing/2014/main" val="885638921"/>
                    </a:ext>
                  </a:extLst>
                </a:gridCol>
                <a:gridCol w="1587626">
                  <a:extLst>
                    <a:ext uri="{9D8B030D-6E8A-4147-A177-3AD203B41FA5}">
                      <a16:colId xmlns:a16="http://schemas.microsoft.com/office/drawing/2014/main" val="2868609020"/>
                    </a:ext>
                  </a:extLst>
                </a:gridCol>
                <a:gridCol w="1587626">
                  <a:extLst>
                    <a:ext uri="{9D8B030D-6E8A-4147-A177-3AD203B41FA5}">
                      <a16:colId xmlns:a16="http://schemas.microsoft.com/office/drawing/2014/main" val="1393318109"/>
                    </a:ext>
                  </a:extLst>
                </a:gridCol>
                <a:gridCol w="1587626">
                  <a:extLst>
                    <a:ext uri="{9D8B030D-6E8A-4147-A177-3AD203B41FA5}">
                      <a16:colId xmlns:a16="http://schemas.microsoft.com/office/drawing/2014/main" val="2346348725"/>
                    </a:ext>
                  </a:extLst>
                </a:gridCol>
              </a:tblGrid>
              <a:tr h="713912">
                <a:tc rowSpan="4">
                  <a:txBody>
                    <a:bodyPr/>
                    <a:lstStyle/>
                    <a:p>
                      <a:pPr algn="ctr"/>
                      <a:r>
                        <a:rPr kumimoji="1" lang="en-US" altLang="ja-JP" sz="900" strike="noStrike">
                          <a:latin typeface="Meiryo UI" panose="020B0604030504040204" pitchFamily="50" charset="-128"/>
                          <a:ea typeface="Meiryo UI" panose="020B0604030504040204" pitchFamily="50" charset="-128"/>
                        </a:rPr>
                        <a:t>No</a:t>
                      </a:r>
                      <a:r>
                        <a:rPr kumimoji="1" lang="en-US" altLang="ja-JP" sz="1000" strike="noStrike">
                          <a:latin typeface="Meiryo UI" panose="020B0604030504040204" pitchFamily="50" charset="-128"/>
                          <a:ea typeface="Meiryo UI" panose="020B0604030504040204" pitchFamily="50" charset="-128"/>
                        </a:rPr>
                        <a:t>24</a:t>
                      </a: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strike="noStrike"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strike="noStrike"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strike="noStrike"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strike="noStrike" dirty="0">
                          <a:solidFill>
                            <a:schemeClr val="bg1"/>
                          </a:solidFill>
                          <a:latin typeface="Meiryo UI" panose="020B0604030504040204" pitchFamily="50" charset="-128"/>
                          <a:ea typeface="Meiryo UI" panose="020B0604030504040204" pitchFamily="50" charset="-128"/>
                        </a:rPr>
                        <a:t>大阪北部地域における拠点形成に資する交通インフラ</a:t>
                      </a:r>
                      <a:r>
                        <a:rPr kumimoji="1" lang="ja-JP" altLang="en-US" sz="1200" b="1" u="sng" strike="noStrike">
                          <a:solidFill>
                            <a:schemeClr val="bg1"/>
                          </a:solidFill>
                          <a:latin typeface="Meiryo UI" panose="020B0604030504040204" pitchFamily="50" charset="-128"/>
                          <a:ea typeface="Meiryo UI" panose="020B0604030504040204" pitchFamily="50" charset="-128"/>
                        </a:rPr>
                        <a:t>整備</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algn="l"/>
                      <a:r>
                        <a:rPr kumimoji="1" lang="ja-JP" altLang="en-US" sz="1050" b="0" u="none" strike="noStrike">
                          <a:solidFill>
                            <a:schemeClr val="bg1"/>
                          </a:solidFill>
                          <a:latin typeface="Meiryo UI" panose="020B0604030504040204" pitchFamily="50" charset="-128"/>
                          <a:ea typeface="Meiryo UI" panose="020B0604030504040204" pitchFamily="50" charset="-128"/>
                        </a:rPr>
                        <a:t>土地</a:t>
                      </a:r>
                      <a:r>
                        <a:rPr kumimoji="1" lang="ja-JP" altLang="en-US" sz="1050" b="0" u="none" strike="noStrike" dirty="0">
                          <a:solidFill>
                            <a:schemeClr val="bg1"/>
                          </a:solidFill>
                          <a:latin typeface="Meiryo UI" panose="020B0604030504040204" pitchFamily="50" charset="-128"/>
                          <a:ea typeface="Meiryo UI" panose="020B0604030504040204" pitchFamily="50" charset="-128"/>
                        </a:rPr>
                        <a:t>区画整理事業が進む彩都における骨格道路（茨木箕面丘陵線）の整備及び移動手段の検討を実施することにより、産業拠点の創出、就業人口・移住人口の増加を進める。</a:t>
                      </a:r>
                      <a:endParaRPr kumimoji="1" lang="en-US" altLang="ja-JP" sz="1050" b="0" u="none" strike="noStrik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685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strike="noStrike"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strike="noStrike"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strike="noStrike"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strike="noStrike" dirty="0">
                          <a:solidFill>
                            <a:schemeClr val="tx1"/>
                          </a:solidFill>
                          <a:latin typeface="Meiryo UI" panose="020B0604030504040204" pitchFamily="50" charset="-128"/>
                          <a:ea typeface="Meiryo UI" panose="020B0604030504040204" pitchFamily="50" charset="-128"/>
                        </a:rPr>
                        <a:t>【</a:t>
                      </a:r>
                      <a:r>
                        <a:rPr kumimoji="1" lang="ja-JP" altLang="en-US" sz="1050" strike="noStrike" dirty="0">
                          <a:solidFill>
                            <a:schemeClr val="tx1"/>
                          </a:solidFill>
                          <a:latin typeface="Meiryo UI" panose="020B0604030504040204" pitchFamily="50" charset="-128"/>
                          <a:ea typeface="Meiryo UI" panose="020B0604030504040204" pitchFamily="50" charset="-128"/>
                        </a:rPr>
                        <a:t>参考</a:t>
                      </a:r>
                      <a:r>
                        <a:rPr kumimoji="1" lang="en-US" altLang="ja-JP" sz="1050" strike="noStrike"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1797969561"/>
                  </a:ext>
                </a:extLst>
              </a:tr>
              <a:tr h="45192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777871570"/>
                  </a:ext>
                </a:extLst>
              </a:tr>
              <a:tr h="418953">
                <a:tc vMerge="1">
                  <a:txBody>
                    <a:bodyPr/>
                    <a:lstStyle/>
                    <a:p>
                      <a:endParaRPr kumimoji="1" lang="ja-JP" altLang="en-US"/>
                    </a:p>
                  </a:txBody>
                  <a:tcPr>
                    <a:lnT w="28575" cap="flat" cmpd="sng" algn="ctr">
                      <a:solidFill>
                        <a:schemeClr val="bg1"/>
                      </a:solidFill>
                      <a:prstDash val="solid"/>
                      <a:round/>
                      <a:headEnd type="none" w="med" len="med"/>
                      <a:tailEnd type="none" w="med" len="med"/>
                    </a:lnT>
                  </a:tcPr>
                </a:tc>
                <a:tc vMerge="1">
                  <a:txBody>
                    <a:bodyPr/>
                    <a:lstStyle/>
                    <a:p>
                      <a:endParaRPr kumimoji="1" lang="ja-JP" altLang="en-US"/>
                    </a:p>
                  </a:txBody>
                  <a:tcPr>
                    <a:lnT w="19050" cap="flat" cmpd="sng" algn="ctr">
                      <a:solidFill>
                        <a:schemeClr val="bg1"/>
                      </a:solidFill>
                      <a:prstDash val="solid"/>
                      <a:round/>
                      <a:headEnd type="none" w="med" len="med"/>
                      <a:tailEnd type="none" w="med" len="med"/>
                    </a:lnT>
                  </a:tcPr>
                </a:tc>
                <a:tc>
                  <a:txBody>
                    <a:bodyPr/>
                    <a:lstStyle/>
                    <a:p>
                      <a:r>
                        <a:rPr kumimoji="1" lang="ja-JP" altLang="en-US" sz="1050" strike="noStrike" dirty="0">
                          <a:solidFill>
                            <a:schemeClr val="tx1"/>
                          </a:solidFill>
                          <a:latin typeface="Meiryo UI" panose="020B0604030504040204" pitchFamily="50" charset="-128"/>
                          <a:ea typeface="Meiryo UI" panose="020B0604030504040204" pitchFamily="50" charset="-128"/>
                        </a:rPr>
                        <a:t>彩都における骨格道路（茨木箕面丘陵線）整備</a:t>
                      </a:r>
                      <a:r>
                        <a:rPr kumimoji="1" lang="ja-JP" altLang="en-US" sz="1050" strike="noStrike">
                          <a:solidFill>
                            <a:schemeClr val="tx1"/>
                          </a:solidFill>
                          <a:latin typeface="Meiryo UI" panose="020B0604030504040204" pitchFamily="50" charset="-128"/>
                          <a:ea typeface="Meiryo UI" panose="020B0604030504040204" pitchFamily="50" charset="-128"/>
                        </a:rPr>
                        <a:t>完了　</a:t>
                      </a:r>
                      <a:r>
                        <a:rPr kumimoji="1" lang="en-US" altLang="ja-JP" sz="1050" strike="noStrike">
                          <a:solidFill>
                            <a:schemeClr val="tx1"/>
                          </a:solidFill>
                          <a:latin typeface="Meiryo UI" panose="020B0604030504040204" pitchFamily="50" charset="-128"/>
                          <a:ea typeface="Meiryo UI" panose="020B0604030504040204" pitchFamily="50" charset="-128"/>
                        </a:rPr>
                        <a:t>【</a:t>
                      </a:r>
                      <a:r>
                        <a:rPr kumimoji="1" lang="ja-JP" altLang="en-US" sz="1050" strike="noStrike">
                          <a:solidFill>
                            <a:schemeClr val="tx1"/>
                          </a:solidFill>
                          <a:latin typeface="Meiryo UI" panose="020B0604030504040204" pitchFamily="50" charset="-128"/>
                          <a:ea typeface="Meiryo UI" panose="020B0604030504040204" pitchFamily="50" charset="-128"/>
                        </a:rPr>
                        <a:t>令和</a:t>
                      </a:r>
                      <a:r>
                        <a:rPr kumimoji="1" lang="en-US" altLang="ja-JP" sz="1050" strike="noStrike">
                          <a:solidFill>
                            <a:schemeClr val="tx1"/>
                          </a:solidFill>
                          <a:latin typeface="Meiryo UI" panose="020B0604030504040204" pitchFamily="50" charset="-128"/>
                          <a:ea typeface="Meiryo UI" panose="020B0604030504040204" pitchFamily="50" charset="-128"/>
                        </a:rPr>
                        <a:t>10</a:t>
                      </a:r>
                      <a:r>
                        <a:rPr kumimoji="1" lang="ja-JP" altLang="en-US" sz="1050" strike="noStrike">
                          <a:solidFill>
                            <a:schemeClr val="tx1"/>
                          </a:solidFill>
                          <a:latin typeface="Meiryo UI" panose="020B0604030504040204" pitchFamily="50" charset="-128"/>
                          <a:ea typeface="Meiryo UI" panose="020B0604030504040204" pitchFamily="50" charset="-128"/>
                        </a:rPr>
                        <a:t>年度</a:t>
                      </a:r>
                      <a:r>
                        <a:rPr kumimoji="1" lang="ja-JP" altLang="en-US" sz="1050" strike="noStrike" dirty="0">
                          <a:solidFill>
                            <a:schemeClr val="tx1"/>
                          </a:solidFill>
                          <a:latin typeface="Meiryo UI" panose="020B0604030504040204" pitchFamily="50" charset="-128"/>
                          <a:ea typeface="Meiryo UI" panose="020B0604030504040204" pitchFamily="50" charset="-128"/>
                        </a:rPr>
                        <a:t>末目標</a:t>
                      </a:r>
                      <a:r>
                        <a:rPr kumimoji="1" lang="en-US" altLang="ja-JP" sz="1050" strike="noStrike"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1,475,555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a:solidFill>
                            <a:schemeClr val="tx1"/>
                          </a:solidFill>
                          <a:latin typeface="Meiryo UI" panose="020B0604030504040204" pitchFamily="50" charset="-128"/>
                          <a:ea typeface="Meiryo UI" panose="020B0604030504040204" pitchFamily="50" charset="-128"/>
                        </a:rPr>
                        <a:t>―</a:t>
                      </a:r>
                    </a:p>
                    <a:p>
                      <a:pPr algn="ctr"/>
                      <a:r>
                        <a:rPr kumimoji="1" lang="ja-JP" altLang="en-US" sz="1050" strike="noStrike">
                          <a:solidFill>
                            <a:schemeClr val="tx1"/>
                          </a:solidFill>
                          <a:latin typeface="Meiryo UI" panose="020B0604030504040204" pitchFamily="50" charset="-128"/>
                          <a:ea typeface="Meiryo UI" panose="020B0604030504040204" pitchFamily="50" charset="-128"/>
                        </a:rPr>
                        <a:t>（</a:t>
                      </a:r>
                      <a:r>
                        <a:rPr kumimoji="1" lang="en-US" altLang="ja-JP" sz="1050" strike="noStrike">
                          <a:solidFill>
                            <a:schemeClr val="tx1"/>
                          </a:solidFill>
                          <a:latin typeface="Meiryo UI" panose="020B0604030504040204" pitchFamily="50" charset="-128"/>
                          <a:ea typeface="Meiryo UI" panose="020B0604030504040204" pitchFamily="50" charset="-128"/>
                        </a:rPr>
                        <a:t>R7</a:t>
                      </a:r>
                      <a:r>
                        <a:rPr kumimoji="1" lang="ja-JP" altLang="en-US" sz="1050" strike="noStrike">
                          <a:solidFill>
                            <a:schemeClr val="tx1"/>
                          </a:solidFill>
                          <a:latin typeface="Meiryo UI" panose="020B0604030504040204" pitchFamily="50" charset="-128"/>
                          <a:ea typeface="Meiryo UI" panose="020B0604030504040204" pitchFamily="50" charset="-128"/>
                        </a:rPr>
                        <a:t>年度新規事業）</a:t>
                      </a:r>
                      <a:endParaRPr kumimoji="1" lang="en-US" altLang="ja-JP" sz="1050" strike="noStrike">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00" strike="noStrike">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trike="noStrike">
                          <a:solidFill>
                            <a:schemeClr val="tx1"/>
                          </a:solidFill>
                          <a:latin typeface="Meiryo UI" panose="020B0604030504040204" pitchFamily="50" charset="-128"/>
                          <a:ea typeface="Meiryo UI" panose="020B0604030504040204" pitchFamily="50" charset="-128"/>
                        </a:rPr>
                        <a:t>（</a:t>
                      </a:r>
                      <a:r>
                        <a:rPr kumimoji="1" lang="en-US" altLang="ja-JP" sz="1000" strike="noStrike">
                          <a:solidFill>
                            <a:schemeClr val="tx1"/>
                          </a:solidFill>
                          <a:latin typeface="Meiryo UI" panose="020B0604030504040204" pitchFamily="50" charset="-128"/>
                          <a:ea typeface="Meiryo UI" panose="020B0604030504040204" pitchFamily="50" charset="-128"/>
                        </a:rPr>
                        <a:t>R7</a:t>
                      </a:r>
                      <a:r>
                        <a:rPr kumimoji="1" lang="ja-JP" altLang="en-US" sz="1000" strike="noStrike">
                          <a:solidFill>
                            <a:schemeClr val="tx1"/>
                          </a:solidFill>
                          <a:latin typeface="Meiryo UI" panose="020B0604030504040204" pitchFamily="50" charset="-128"/>
                          <a:ea typeface="Meiryo UI" panose="020B0604030504040204" pitchFamily="50" charset="-128"/>
                        </a:rPr>
                        <a:t>年度新規事業）</a:t>
                      </a:r>
                      <a:endParaRPr kumimoji="1" lang="en-US" altLang="ja-JP" sz="1000" strike="noStrike">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357962295"/>
                  </a:ext>
                </a:extLst>
              </a:tr>
            </a:tbl>
          </a:graphicData>
        </a:graphic>
      </p:graphicFrame>
      <p:sp>
        <p:nvSpPr>
          <p:cNvPr id="7" name="正方形/長方形 6">
            <a:extLst>
              <a:ext uri="{FF2B5EF4-FFF2-40B4-BE49-F238E27FC236}">
                <a16:creationId xmlns:a16="http://schemas.microsoft.com/office/drawing/2014/main" id="{11FCA7A5-C9A3-4AB5-9512-342788FA3A66}"/>
              </a:ext>
            </a:extLst>
          </p:cNvPr>
          <p:cNvSpPr/>
          <p:nvPr/>
        </p:nvSpPr>
        <p:spPr>
          <a:xfrm>
            <a:off x="2" y="257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基本目標③　大阪の経済を強くする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200" b="1">
                <a:latin typeface="Meiryo UI" panose="020B0604030504040204" pitchFamily="50" charset="-128"/>
                <a:ea typeface="Meiryo UI" panose="020B0604030504040204" pitchFamily="50" charset="-128"/>
              </a:rPr>
              <a:t>　　　　　　　　　　　　</a:t>
            </a:r>
            <a:r>
              <a:rPr lang="ja-JP" altLang="en-US" sz="1400" b="1">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産業の創出・振興、企業の人材確保支援、インフラの充実・強化）</a:t>
            </a:r>
            <a:endParaRPr lang="en-US" altLang="ja-JP" sz="12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2312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86DE7B74-D7CC-4349-A3CC-C3A4BA567DBB}"/>
              </a:ext>
            </a:extLst>
          </p:cNvPr>
          <p:cNvGraphicFramePr>
            <a:graphicFrameLocks noGrp="1"/>
          </p:cNvGraphicFramePr>
          <p:nvPr>
            <p:extLst>
              <p:ext uri="{D42A27DB-BD31-4B8C-83A1-F6EECF244321}">
                <p14:modId xmlns:p14="http://schemas.microsoft.com/office/powerpoint/2010/main" val="1851637071"/>
              </p:ext>
            </p:extLst>
          </p:nvPr>
        </p:nvGraphicFramePr>
        <p:xfrm>
          <a:off x="68857" y="648711"/>
          <a:ext cx="9758161" cy="2413216"/>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830047628"/>
                    </a:ext>
                  </a:extLst>
                </a:gridCol>
                <a:gridCol w="362161">
                  <a:extLst>
                    <a:ext uri="{9D8B030D-6E8A-4147-A177-3AD203B41FA5}">
                      <a16:colId xmlns:a16="http://schemas.microsoft.com/office/drawing/2014/main" val="1297933951"/>
                    </a:ext>
                  </a:extLst>
                </a:gridCol>
                <a:gridCol w="3096000">
                  <a:extLst>
                    <a:ext uri="{9D8B030D-6E8A-4147-A177-3AD203B41FA5}">
                      <a16:colId xmlns:a16="http://schemas.microsoft.com/office/drawing/2014/main" val="1232791315"/>
                    </a:ext>
                  </a:extLst>
                </a:gridCol>
                <a:gridCol w="1548000">
                  <a:extLst>
                    <a:ext uri="{9D8B030D-6E8A-4147-A177-3AD203B41FA5}">
                      <a16:colId xmlns:a16="http://schemas.microsoft.com/office/drawing/2014/main" val="885638921"/>
                    </a:ext>
                  </a:extLst>
                </a:gridCol>
                <a:gridCol w="1368000">
                  <a:extLst>
                    <a:ext uri="{9D8B030D-6E8A-4147-A177-3AD203B41FA5}">
                      <a16:colId xmlns:a16="http://schemas.microsoft.com/office/drawing/2014/main" val="2868609020"/>
                    </a:ext>
                  </a:extLst>
                </a:gridCol>
                <a:gridCol w="1764000">
                  <a:extLst>
                    <a:ext uri="{9D8B030D-6E8A-4147-A177-3AD203B41FA5}">
                      <a16:colId xmlns:a16="http://schemas.microsoft.com/office/drawing/2014/main" val="1393318109"/>
                    </a:ext>
                  </a:extLst>
                </a:gridCol>
                <a:gridCol w="1224000">
                  <a:extLst>
                    <a:ext uri="{9D8B030D-6E8A-4147-A177-3AD203B41FA5}">
                      <a16:colId xmlns:a16="http://schemas.microsoft.com/office/drawing/2014/main" val="2346348725"/>
                    </a:ext>
                  </a:extLst>
                </a:gridCol>
              </a:tblGrid>
              <a:tr h="469031">
                <a:tc rowSpan="6">
                  <a:txBody>
                    <a:bodyPr/>
                    <a:lstStyle/>
                    <a:p>
                      <a:pPr algn="ctr"/>
                      <a:r>
                        <a:rPr kumimoji="1" lang="en-US" altLang="ja-JP" sz="900" b="1">
                          <a:latin typeface="Meiryo UI" panose="020B0604030504040204" pitchFamily="50" charset="-128"/>
                          <a:ea typeface="Meiryo UI" panose="020B0604030504040204" pitchFamily="50" charset="-128"/>
                        </a:rPr>
                        <a:t>No</a:t>
                      </a:r>
                    </a:p>
                    <a:p>
                      <a:pPr algn="ctr"/>
                      <a:r>
                        <a:rPr kumimoji="1" lang="en-US" altLang="ja-JP" sz="1000" b="1">
                          <a:latin typeface="Meiryo UI" panose="020B0604030504040204" pitchFamily="50" charset="-128"/>
                          <a:ea typeface="Meiryo UI" panose="020B0604030504040204" pitchFamily="50" charset="-128"/>
                        </a:rPr>
                        <a:t>25</a:t>
                      </a:r>
                      <a:endParaRPr kumimoji="1" lang="ja-JP" altLang="en-US" sz="1000" b="1"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dirty="0">
                          <a:latin typeface="Meiryo UI" panose="020B0604030504040204" pitchFamily="50" charset="-128"/>
                          <a:ea typeface="Meiryo UI" panose="020B0604030504040204" pitchFamily="50" charset="-128"/>
                        </a:rPr>
                        <a:t>大阪ショーケース機能強化及び</a:t>
                      </a:r>
                      <a:r>
                        <a:rPr kumimoji="1" lang="en-US" altLang="ja-JP" sz="1200" b="1" u="sng" dirty="0">
                          <a:latin typeface="Meiryo UI" panose="020B0604030504040204" pitchFamily="50" charset="-128"/>
                          <a:ea typeface="Meiryo UI" panose="020B0604030504040204" pitchFamily="50" charset="-128"/>
                        </a:rPr>
                        <a:t>SDGs</a:t>
                      </a:r>
                      <a:r>
                        <a:rPr kumimoji="1" lang="ja-JP" altLang="en-US" sz="1200" b="1" u="sng" dirty="0">
                          <a:latin typeface="Meiryo UI" panose="020B0604030504040204" pitchFamily="50" charset="-128"/>
                          <a:ea typeface="Meiryo UI" panose="020B0604030504040204" pitchFamily="50" charset="-128"/>
                        </a:rPr>
                        <a:t>の実現に向けた観光推進・地域活性化</a:t>
                      </a:r>
                      <a:r>
                        <a:rPr kumimoji="1" lang="ja-JP"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algn="l"/>
                      <a:r>
                        <a:rPr kumimoji="1" lang="ja-JP" altLang="en-US" sz="1050" b="0" u="none">
                          <a:latin typeface="Meiryo UI" panose="020B0604030504040204" pitchFamily="50" charset="-128"/>
                          <a:ea typeface="Meiryo UI" panose="020B0604030504040204" pitchFamily="50" charset="-128"/>
                        </a:rPr>
                        <a:t>持続</a:t>
                      </a:r>
                      <a:r>
                        <a:rPr kumimoji="1" lang="ja-JP" altLang="en-US" sz="1050" b="0" u="none" dirty="0">
                          <a:latin typeface="Meiryo UI" panose="020B0604030504040204" pitchFamily="50" charset="-128"/>
                          <a:ea typeface="Meiryo UI" panose="020B0604030504040204" pitchFamily="50" charset="-128"/>
                        </a:rPr>
                        <a:t>可能な観光を実現していくため、広域での送客・誘客・消費を可能とするネットワークの構築や、超大型イベントにおけるショーケース機能、持続可能な観光を目標とした</a:t>
                      </a:r>
                      <a:r>
                        <a:rPr kumimoji="1" lang="en-US" altLang="ja-JP" sz="1050" b="0" u="none" dirty="0">
                          <a:latin typeface="Meiryo UI" panose="020B0604030504040204" pitchFamily="50" charset="-128"/>
                          <a:ea typeface="Meiryo UI" panose="020B0604030504040204" pitchFamily="50" charset="-128"/>
                        </a:rPr>
                        <a:t>SDGs</a:t>
                      </a:r>
                      <a:r>
                        <a:rPr kumimoji="1" lang="ja-JP" altLang="en-US" sz="1050" b="0" u="none" dirty="0">
                          <a:latin typeface="Meiryo UI" panose="020B0604030504040204" pitchFamily="50" charset="-128"/>
                          <a:ea typeface="Meiryo UI" panose="020B0604030504040204" pitchFamily="50" charset="-128"/>
                        </a:rPr>
                        <a:t>への取組みを実施する。</a:t>
                      </a:r>
                      <a:endParaRPr kumimoji="1" lang="ja-JP" altLang="en-US" sz="900" b="0" u="none" dirty="0">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1797969561"/>
                  </a:ext>
                </a:extLst>
              </a:tr>
              <a:tr h="39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24623036"/>
                  </a:ext>
                </a:extLst>
              </a:tr>
              <a:tr h="396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latin typeface="Meiryo UI" panose="020B0604030504040204" pitchFamily="50" charset="-128"/>
                          <a:ea typeface="Meiryo UI" panose="020B0604030504040204" pitchFamily="50" charset="-128"/>
                        </a:rPr>
                        <a:t>本事業における消費額</a:t>
                      </a:r>
                    </a:p>
                  </a:txBody>
                  <a:tcPr marL="74295" marR="74295" marT="37148" marB="37148"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773,000</a:t>
                      </a:r>
                      <a:r>
                        <a:rPr kumimoji="1" lang="ja-JP" altLang="en-US" sz="1050" dirty="0">
                          <a:solidFill>
                            <a:srgbClr val="FF0000"/>
                          </a:solidFill>
                          <a:latin typeface="Meiryo UI" panose="020B0604030504040204" pitchFamily="50" charset="-128"/>
                          <a:ea typeface="Meiryo UI" panose="020B0604030504040204" pitchFamily="50" charset="-128"/>
                        </a:rPr>
                        <a:t>万円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270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24,225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114,061</a:t>
                      </a:r>
                      <a:r>
                        <a:rPr kumimoji="1" lang="ja-JP" altLang="en-US" sz="1050" dirty="0">
                          <a:solidFill>
                            <a:schemeClr val="tx1"/>
                          </a:solidFill>
                          <a:latin typeface="Meiryo UI" panose="020B0604030504040204" pitchFamily="50" charset="-128"/>
                          <a:ea typeface="Meiryo UI" panose="020B0604030504040204" pitchFamily="50" charset="-128"/>
                        </a:rPr>
                        <a:t>万円</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637,000</a:t>
                      </a:r>
                      <a:r>
                        <a:rPr kumimoji="1" lang="ja-JP" altLang="en-US" sz="1050" dirty="0">
                          <a:solidFill>
                            <a:schemeClr val="tx1"/>
                          </a:solidFill>
                          <a:latin typeface="Meiryo UI" panose="020B0604030504040204" pitchFamily="50" charset="-128"/>
                          <a:ea typeface="Meiryo UI" panose="020B0604030504040204" pitchFamily="50" charset="-128"/>
                        </a:rPr>
                        <a:t>万円）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24,225</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solidFill>
                      <a:srgbClr val="D5DAEB"/>
                    </a:solidFill>
                  </a:tcPr>
                </a:tc>
                <a:extLst>
                  <a:ext uri="{0D108BD9-81ED-4DB2-BD59-A6C34878D82A}">
                    <a16:rowId xmlns:a16="http://schemas.microsoft.com/office/drawing/2014/main" val="979966792"/>
                  </a:ext>
                </a:extLst>
              </a:tr>
              <a:tr h="396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本事業における新規ビジネス件数</a:t>
                      </a: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22</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454</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団体</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408</a:t>
                      </a:r>
                      <a:r>
                        <a:rPr kumimoji="1" lang="ja-JP" altLang="en-US" sz="1050" dirty="0">
                          <a:solidFill>
                            <a:schemeClr val="accent5"/>
                          </a:solidFill>
                          <a:latin typeface="Meiryo UI" panose="020B0604030504040204" pitchFamily="50" charset="-128"/>
                          <a:ea typeface="Meiryo UI" panose="020B0604030504040204" pitchFamily="50" charset="-128"/>
                        </a:rPr>
                        <a:t>社</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団体）</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18</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357962295"/>
                  </a:ext>
                </a:extLst>
              </a:tr>
              <a:tr h="396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大阪関西万博に向けた</a:t>
                      </a:r>
                      <a:r>
                        <a:rPr kumimoji="1" lang="en-US" altLang="ja-JP" sz="1050" dirty="0">
                          <a:latin typeface="Meiryo UI" panose="020B0604030504040204" pitchFamily="50" charset="-128"/>
                          <a:ea typeface="Meiryo UI" panose="020B0604030504040204" pitchFamily="50" charset="-128"/>
                        </a:rPr>
                        <a:t>SDG</a:t>
                      </a:r>
                      <a:r>
                        <a:rPr kumimoji="1" lang="ja-JP" altLang="en-US" sz="1050" dirty="0">
                          <a:latin typeface="Meiryo UI" panose="020B0604030504040204" pitchFamily="50" charset="-128"/>
                          <a:ea typeface="Meiryo UI" panose="020B0604030504040204" pitchFamily="50" charset="-128"/>
                        </a:rPr>
                        <a:t>ｓ対策における食の交流事業件数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150</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r>
                        <a:rPr kumimoji="1" lang="zh-TW" altLang="en-US" sz="1050" dirty="0">
                          <a:solidFill>
                            <a:srgbClr val="FF0000"/>
                          </a:solidFill>
                          <a:latin typeface="Meiryo UI" panose="020B0604030504040204" pitchFamily="50" charset="-128"/>
                          <a:ea typeface="Meiryo UI" panose="020B0604030504040204" pitchFamily="50" charset="-128"/>
                        </a:rPr>
                        <a:t>初期整備完了</a:t>
                      </a:r>
                      <a:endParaRPr kumimoji="1" lang="en-US" altLang="zh-TW"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※R4</a:t>
                      </a:r>
                      <a:r>
                        <a:rPr kumimoji="1" lang="ja-JP" altLang="en-US" sz="1050" dirty="0">
                          <a:solidFill>
                            <a:schemeClr val="accent5"/>
                          </a:solidFill>
                          <a:latin typeface="Meiryo UI" panose="020B0604030504040204" pitchFamily="50" charset="-128"/>
                          <a:ea typeface="Meiryo UI" panose="020B0604030504040204" pitchFamily="50" charset="-128"/>
                        </a:rPr>
                        <a:t>新規指標のため前年度実績なし）</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150</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1658508820"/>
                  </a:ext>
                </a:extLst>
              </a:tr>
            </a:tbl>
          </a:graphicData>
        </a:graphic>
      </p:graphicFrame>
      <p:sp>
        <p:nvSpPr>
          <p:cNvPr id="8" name="スライド番号プレースホルダー 1">
            <a:extLst>
              <a:ext uri="{FF2B5EF4-FFF2-40B4-BE49-F238E27FC236}">
                <a16:creationId xmlns:a16="http://schemas.microsoft.com/office/drawing/2014/main" id="{073B00F5-45D3-4864-AFEC-4FE4F5D0C427}"/>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18</a:t>
            </a:fld>
            <a:endParaRPr kumimoji="1" lang="ja-JP" altLang="en-US" dirty="0"/>
          </a:p>
        </p:txBody>
      </p:sp>
      <p:graphicFrame>
        <p:nvGraphicFramePr>
          <p:cNvPr id="6" name="表 5">
            <a:extLst>
              <a:ext uri="{FF2B5EF4-FFF2-40B4-BE49-F238E27FC236}">
                <a16:creationId xmlns:a16="http://schemas.microsoft.com/office/drawing/2014/main" id="{EFBD92A9-3D76-465B-B518-FCEBB67D457C}"/>
              </a:ext>
            </a:extLst>
          </p:cNvPr>
          <p:cNvGraphicFramePr>
            <a:graphicFrameLocks noGrp="1"/>
          </p:cNvGraphicFramePr>
          <p:nvPr>
            <p:extLst>
              <p:ext uri="{D42A27DB-BD31-4B8C-83A1-F6EECF244321}">
                <p14:modId xmlns:p14="http://schemas.microsoft.com/office/powerpoint/2010/main" val="645462320"/>
              </p:ext>
            </p:extLst>
          </p:nvPr>
        </p:nvGraphicFramePr>
        <p:xfrm>
          <a:off x="68857" y="3109366"/>
          <a:ext cx="9684000" cy="1832397"/>
        </p:xfrm>
        <a:graphic>
          <a:graphicData uri="http://schemas.openxmlformats.org/drawingml/2006/table">
            <a:tbl>
              <a:tblPr firstRow="1" bandRow="1">
                <a:tableStyleId>{F5AB1C69-6EDB-4FF4-983F-18BD219EF322}</a:tableStyleId>
              </a:tblPr>
              <a:tblGrid>
                <a:gridCol w="388343">
                  <a:extLst>
                    <a:ext uri="{9D8B030D-6E8A-4147-A177-3AD203B41FA5}">
                      <a16:colId xmlns:a16="http://schemas.microsoft.com/office/drawing/2014/main" val="830047628"/>
                    </a:ext>
                  </a:extLst>
                </a:gridCol>
                <a:gridCol w="331657">
                  <a:extLst>
                    <a:ext uri="{9D8B030D-6E8A-4147-A177-3AD203B41FA5}">
                      <a16:colId xmlns:a16="http://schemas.microsoft.com/office/drawing/2014/main" val="1297933951"/>
                    </a:ext>
                  </a:extLst>
                </a:gridCol>
                <a:gridCol w="3075777">
                  <a:extLst>
                    <a:ext uri="{9D8B030D-6E8A-4147-A177-3AD203B41FA5}">
                      <a16:colId xmlns:a16="http://schemas.microsoft.com/office/drawing/2014/main" val="1232791315"/>
                    </a:ext>
                  </a:extLst>
                </a:gridCol>
                <a:gridCol w="1621766">
                  <a:extLst>
                    <a:ext uri="{9D8B030D-6E8A-4147-A177-3AD203B41FA5}">
                      <a16:colId xmlns:a16="http://schemas.microsoft.com/office/drawing/2014/main" val="885638921"/>
                    </a:ext>
                  </a:extLst>
                </a:gridCol>
                <a:gridCol w="1337094">
                  <a:extLst>
                    <a:ext uri="{9D8B030D-6E8A-4147-A177-3AD203B41FA5}">
                      <a16:colId xmlns:a16="http://schemas.microsoft.com/office/drawing/2014/main" val="2868609020"/>
                    </a:ext>
                  </a:extLst>
                </a:gridCol>
                <a:gridCol w="1716657">
                  <a:extLst>
                    <a:ext uri="{9D8B030D-6E8A-4147-A177-3AD203B41FA5}">
                      <a16:colId xmlns:a16="http://schemas.microsoft.com/office/drawing/2014/main" val="1393318109"/>
                    </a:ext>
                  </a:extLst>
                </a:gridCol>
                <a:gridCol w="1212706">
                  <a:extLst>
                    <a:ext uri="{9D8B030D-6E8A-4147-A177-3AD203B41FA5}">
                      <a16:colId xmlns:a16="http://schemas.microsoft.com/office/drawing/2014/main" val="2346348725"/>
                    </a:ext>
                  </a:extLst>
                </a:gridCol>
              </a:tblGrid>
              <a:tr h="526393">
                <a:tc rowSpan="4">
                  <a:txBody>
                    <a:bodyPr/>
                    <a:lstStyle/>
                    <a:p>
                      <a:pPr algn="ctr"/>
                      <a:r>
                        <a:rPr kumimoji="1" lang="en-US" altLang="ja-JP" sz="900" b="1">
                          <a:latin typeface="Meiryo UI" panose="020B0604030504040204" pitchFamily="50" charset="-128"/>
                          <a:ea typeface="Meiryo UI" panose="020B0604030504040204" pitchFamily="50" charset="-128"/>
                        </a:rPr>
                        <a:t>No</a:t>
                      </a:r>
                    </a:p>
                    <a:p>
                      <a:pPr algn="ctr"/>
                      <a:r>
                        <a:rPr kumimoji="1" lang="en-US" altLang="ja-JP" sz="1000" b="1">
                          <a:latin typeface="Meiryo UI" panose="020B0604030504040204" pitchFamily="50" charset="-128"/>
                          <a:ea typeface="Meiryo UI" panose="020B0604030504040204" pitchFamily="50" charset="-128"/>
                        </a:rPr>
                        <a:t>26</a:t>
                      </a:r>
                      <a:endParaRPr kumimoji="1" lang="ja-JP" altLang="en-US" sz="1000" b="1">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能登半島地域の子ども大阪観光</a:t>
                      </a: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招待</a:t>
                      </a:r>
                      <a:r>
                        <a:rPr kumimoji="1" lang="ja-JP" altLang="en-US" sz="1200" b="1" u="sng">
                          <a:latin typeface="Meiryo UI" panose="020B0604030504040204" pitchFamily="50" charset="-128"/>
                          <a:ea typeface="Meiryo UI" panose="020B0604030504040204" pitchFamily="50" charset="-128"/>
                        </a:rPr>
                        <a:t>事業</a:t>
                      </a:r>
                      <a:r>
                        <a:rPr kumimoji="1" lang="ja-JP" altLang="en-US" sz="1200" b="1" u="none">
                          <a:solidFill>
                            <a:srgbClr val="FF0000"/>
                          </a:solidFill>
                          <a:latin typeface="Meiryo UI" panose="020B0604030504040204" pitchFamily="50" charset="-128"/>
                          <a:ea typeface="Meiryo UI" panose="020B0604030504040204" pitchFamily="50" charset="-128"/>
                        </a:rPr>
                        <a:t>　</a:t>
                      </a:r>
                      <a:r>
                        <a:rPr kumimoji="1" lang="en-US" altLang="ja-JP" sz="1200" b="1" u="none">
                          <a:latin typeface="Meiryo UI" panose="020B0604030504040204" pitchFamily="50" charset="-128"/>
                          <a:ea typeface="Meiryo UI" panose="020B0604030504040204" pitchFamily="50" charset="-128"/>
                        </a:rPr>
                        <a:t>【</a:t>
                      </a:r>
                      <a:r>
                        <a:rPr kumimoji="1" lang="ja-JP" altLang="en-US" sz="1200" b="1" u="none" dirty="0">
                          <a:latin typeface="Meiryo UI" panose="020B0604030504040204" pitchFamily="50" charset="-128"/>
                          <a:ea typeface="Meiryo UI" panose="020B0604030504040204" pitchFamily="50" charset="-128"/>
                        </a:rPr>
                        <a:t>企業版ふるさと納税活用事業</a:t>
                      </a:r>
                      <a:r>
                        <a:rPr kumimoji="1" lang="en-US" altLang="ja-JP" sz="1200" b="1" u="none"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能登半島地震で被災した子どもたちを２０２５年大阪・関西万博と大阪に招待し、未来社会を体験することで将来の希望につなげてもらうとともに、観光を通じて大阪の都市魅力を発信する。</a:t>
                      </a:r>
                      <a:endPar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68580" marR="68580" marT="34290" marB="34290"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317921">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1000" b="1" dirty="0">
                        <a:solidFill>
                          <a:sysClr val="windowText" lastClr="000000"/>
                        </a:solidFill>
                        <a:latin typeface="Meiryo UI" panose="020B0604030504040204" pitchFamily="50" charset="-128"/>
                        <a:ea typeface="Meiryo UI" panose="020B0604030504040204" pitchFamily="50" charset="-128"/>
                      </a:endParaRPr>
                    </a:p>
                  </a:txBody>
                  <a:tcPr marL="68580" marR="68580" marT="34290" marB="34290"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項目</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参考</a:t>
                      </a:r>
                      <a:r>
                        <a:rPr kumimoji="1" lang="en-US" altLang="ja-JP" sz="1000" dirty="0">
                          <a:solidFill>
                            <a:schemeClr val="tx1"/>
                          </a:solidFill>
                          <a:latin typeface="Meiryo UI" panose="020B0604030504040204" pitchFamily="50" charset="-128"/>
                          <a:ea typeface="Meiryo UI" panose="020B0604030504040204" pitchFamily="50" charset="-128"/>
                        </a:rPr>
                        <a:t>】</a:t>
                      </a:r>
                    </a:p>
                  </a:txBody>
                  <a:tcPr marL="68580" marR="68580" marT="34290" marB="34290"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1797969561"/>
                  </a:ext>
                </a:extLst>
              </a:tr>
              <a:tr h="32082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６年度予算額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1039196245"/>
                  </a:ext>
                </a:extLst>
              </a:tr>
              <a:tr h="320829">
                <a:tc vMerge="1">
                  <a:txBody>
                    <a:bodyPr/>
                    <a:lstStyle/>
                    <a:p>
                      <a:endParaRPr kumimoji="1" lang="ja-JP" altLang="en-US"/>
                    </a:p>
                  </a:txBody>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子ども及び保護者の招待（宿泊）者数</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440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54,757</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320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80</a:t>
                      </a:r>
                      <a:r>
                        <a:rPr kumimoji="1" lang="ja-JP" altLang="en-US" sz="1050" dirty="0">
                          <a:solidFill>
                            <a:schemeClr val="tx1"/>
                          </a:solidFill>
                          <a:latin typeface="Meiryo UI" panose="020B0604030504040204" pitchFamily="50" charset="-128"/>
                          <a:ea typeface="Meiryo UI" panose="020B0604030504040204" pitchFamily="50" charset="-128"/>
                        </a:rPr>
                        <a:t>組 </a:t>
                      </a:r>
                      <a:r>
                        <a:rPr kumimoji="1" lang="en-US" altLang="ja-JP" sz="1050" dirty="0">
                          <a:solidFill>
                            <a:schemeClr val="tx1"/>
                          </a:solidFill>
                          <a:latin typeface="Meiryo UI" panose="020B0604030504040204" pitchFamily="50" charset="-128"/>
                          <a:ea typeface="Meiryo UI" panose="020B0604030504040204" pitchFamily="50" charset="-128"/>
                        </a:rPr>
                        <a:t>160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７年度までに</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68580" marR="68580" marT="34290" marB="34290"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25,440</a:t>
                      </a:r>
                      <a:r>
                        <a:rPr kumimoji="1" lang="ja-JP" altLang="en-US" sz="1050" dirty="0">
                          <a:solidFill>
                            <a:schemeClr val="tx1"/>
                          </a:solidFill>
                          <a:latin typeface="Meiryo UI" panose="020B0604030504040204" pitchFamily="50" charset="-128"/>
                          <a:ea typeface="Meiryo UI" panose="020B0604030504040204" pitchFamily="50" charset="-128"/>
                        </a:rPr>
                        <a:t>千円</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bl>
          </a:graphicData>
        </a:graphic>
      </p:graphicFrame>
      <p:sp>
        <p:nvSpPr>
          <p:cNvPr id="9" name="正方形/長方形 8">
            <a:extLst>
              <a:ext uri="{FF2B5EF4-FFF2-40B4-BE49-F238E27FC236}">
                <a16:creationId xmlns:a16="http://schemas.microsoft.com/office/drawing/2014/main" id="{155A6CB0-1EBC-4B5B-A2B8-08E502D96E07}"/>
              </a:ext>
            </a:extLst>
          </p:cNvPr>
          <p:cNvSpPr/>
          <p:nvPr/>
        </p:nvSpPr>
        <p:spPr>
          <a:xfrm>
            <a:off x="0" y="-1834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基本目標④　ひとが集まる大阪をつくる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（都市魅力の創出・発信、観光客の受入環境の整備</a:t>
            </a:r>
            <a:r>
              <a:rPr lang="ja-JP" altLang="en-US" sz="1400" b="1">
                <a:latin typeface="Meiryo UI" panose="020B0604030504040204" pitchFamily="50" charset="-128"/>
                <a:ea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2298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115847" y="3547925"/>
            <a:ext cx="4839418" cy="2992991"/>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008243" y="3308367"/>
            <a:ext cx="4839418" cy="3232550"/>
          </a:xfrm>
          <a:prstGeom prst="rect">
            <a:avLst/>
          </a:prstGeom>
          <a:solidFill>
            <a:srgbClr val="FFE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000210" y="3319471"/>
            <a:ext cx="4839418" cy="252000"/>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a:solidFill>
                  <a:schemeClr val="bg1"/>
                </a:solidFill>
                <a:latin typeface="Meiryo UI" panose="020B0604030504040204" pitchFamily="50" charset="-128"/>
                <a:ea typeface="Meiryo UI" panose="020B0604030504040204" pitchFamily="50" charset="-128"/>
              </a:rPr>
              <a:t>Ⅲ</a:t>
            </a:r>
            <a:r>
              <a:rPr lang="ja-JP" altLang="en-US" sz="1200" b="1">
                <a:solidFill>
                  <a:schemeClr val="bg1"/>
                </a:solidFill>
                <a:latin typeface="Meiryo UI" panose="020B0604030504040204" pitchFamily="50" charset="-128"/>
                <a:ea typeface="Meiryo UI" panose="020B0604030504040204" pitchFamily="50" charset="-128"/>
              </a:rPr>
              <a:t>　人口減少・超高齢社会でも持続可能な地域づくり</a:t>
            </a:r>
          </a:p>
        </p:txBody>
      </p:sp>
      <p:sp>
        <p:nvSpPr>
          <p:cNvPr id="11" name="正方形/長方形 10"/>
          <p:cNvSpPr/>
          <p:nvPr/>
        </p:nvSpPr>
        <p:spPr>
          <a:xfrm>
            <a:off x="113582" y="882587"/>
            <a:ext cx="4839418" cy="2346796"/>
          </a:xfrm>
          <a:prstGeom prst="rect">
            <a:avLst/>
          </a:prstGeom>
          <a:solidFill>
            <a:srgbClr val="CCE5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13582" y="683857"/>
            <a:ext cx="4839418" cy="252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a:solidFill>
                  <a:schemeClr val="bg1"/>
                </a:solidFill>
                <a:latin typeface="Meiryo UI" panose="020B0604030504040204" pitchFamily="50" charset="-128"/>
                <a:ea typeface="Meiryo UI" panose="020B0604030504040204" pitchFamily="50" charset="-128"/>
              </a:rPr>
              <a:t>Ⅰ</a:t>
            </a:r>
            <a:r>
              <a:rPr kumimoji="1" lang="ja-JP" altLang="en-US" sz="1200" b="1">
                <a:solidFill>
                  <a:schemeClr val="bg1"/>
                </a:solidFill>
                <a:latin typeface="Meiryo UI" panose="020B0604030504040204" pitchFamily="50" charset="-128"/>
                <a:ea typeface="Meiryo UI" panose="020B0604030504040204" pitchFamily="50" charset="-128"/>
              </a:rPr>
              <a:t>　</a:t>
            </a:r>
            <a:r>
              <a:rPr lang="ja-JP" altLang="en-US" sz="1200" b="1">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1200" b="1">
              <a:solidFill>
                <a:schemeClr val="bg1"/>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71006" y="3653236"/>
            <a:ext cx="4823357" cy="2900794"/>
          </a:xfrm>
          <a:prstGeom prst="rect">
            <a:avLst/>
          </a:prstGeom>
          <a:noFill/>
        </p:spPr>
        <p:txBody>
          <a:bodyPr wrap="square" rtlCol="0">
            <a:spAutoFit/>
          </a:bodyPr>
          <a:lstStyle/>
          <a:p>
            <a:pPr algn="just">
              <a:spcBef>
                <a:spcPts val="300"/>
              </a:spcBef>
            </a:pPr>
            <a:r>
              <a:rPr lang="ja-JP" altLang="en-US" sz="1200">
                <a:latin typeface="Meiryo UI" panose="020B0604030504040204" pitchFamily="50" charset="-128"/>
                <a:ea typeface="Meiryo UI" panose="020B0604030504040204" pitchFamily="50" charset="-128"/>
              </a:rPr>
              <a:t>　</a:t>
            </a:r>
            <a:r>
              <a:rPr lang="ja-JP" altLang="en-US" sz="1200" b="1">
                <a:latin typeface="Meiryo UI" panose="020B0604030504040204" pitchFamily="50" charset="-128"/>
                <a:ea typeface="Meiryo UI" panose="020B0604030504040204" pitchFamily="50" charset="-128"/>
              </a:rPr>
              <a:t>基本目標③大阪の経済を強くする</a:t>
            </a:r>
            <a:endParaRPr lang="en-US" altLang="ja-JP" sz="1200" b="1">
              <a:latin typeface="Meiryo UI" panose="020B0604030504040204" pitchFamily="50" charset="-128"/>
              <a:ea typeface="Meiryo UI" panose="020B0604030504040204" pitchFamily="50" charset="-128"/>
            </a:endParaRPr>
          </a:p>
          <a:p>
            <a:pPr algn="just">
              <a:spcBef>
                <a:spcPts val="300"/>
              </a:spcBef>
            </a:pPr>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No11  </a:t>
            </a:r>
            <a:r>
              <a:rPr lang="ja-JP" altLang="en-US" sz="1200">
                <a:latin typeface="Meiryo UI" panose="020B0604030504040204" pitchFamily="50" charset="-128"/>
                <a:ea typeface="Meiryo UI" panose="020B0604030504040204" pitchFamily="50" charset="-128"/>
              </a:rPr>
              <a:t>イノベーション創出基金事業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No12  </a:t>
            </a:r>
            <a:r>
              <a:rPr lang="ja-JP" altLang="en-US" sz="1200">
                <a:latin typeface="Meiryo UI" panose="020B0604030504040204" pitchFamily="50" charset="-128"/>
                <a:ea typeface="Meiryo UI" panose="020B0604030504040204" pitchFamily="50" charset="-128"/>
              </a:rPr>
              <a:t>ディープテックスタートアップ事業化支援事業　　</a:t>
            </a:r>
          </a:p>
          <a:p>
            <a:pPr algn="just"/>
            <a:r>
              <a:rPr lang="ja-JP" altLang="en-US" sz="1200" b="1">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No13  </a:t>
            </a:r>
            <a:r>
              <a:rPr lang="ja-JP" altLang="en-US" sz="1200">
                <a:latin typeface="Meiryo UI" panose="020B0604030504040204" pitchFamily="50" charset="-128"/>
                <a:ea typeface="Meiryo UI" panose="020B0604030504040204" pitchFamily="50" charset="-128"/>
              </a:rPr>
              <a:t>中之島クロス グローバルスタートアップ創出・拠点化推進事業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No14  </a:t>
            </a:r>
            <a:r>
              <a:rPr lang="ja-JP" altLang="en-US" sz="1200">
                <a:latin typeface="Meiryo UI" panose="020B0604030504040204" pitchFamily="50" charset="-128"/>
                <a:ea typeface="Meiryo UI" panose="020B0604030504040204" pitchFamily="50" charset="-128"/>
              </a:rPr>
              <a:t>世界に伍するスタートアップ・エコシステム推進事業　</a:t>
            </a:r>
          </a:p>
          <a:p>
            <a:pPr algn="just"/>
            <a:r>
              <a:rPr lang="en-US" altLang="ja-JP" sz="1200">
                <a:latin typeface="Meiryo UI" panose="020B0604030504040204" pitchFamily="50" charset="-128"/>
                <a:ea typeface="Meiryo UI" panose="020B0604030504040204" pitchFamily="50" charset="-128"/>
              </a:rPr>
              <a:t>   No15  </a:t>
            </a:r>
            <a:r>
              <a:rPr lang="ja-JP" altLang="en-US" sz="1200">
                <a:latin typeface="Meiryo UI" panose="020B0604030504040204" pitchFamily="50" charset="-128"/>
                <a:ea typeface="Meiryo UI" panose="020B0604030504040204" pitchFamily="50" charset="-128"/>
              </a:rPr>
              <a:t>スタートアップ活躍促進事業　</a:t>
            </a:r>
          </a:p>
          <a:p>
            <a:pPr algn="just"/>
            <a:r>
              <a:rPr lang="en-US" altLang="ja-JP" sz="1200">
                <a:latin typeface="Meiryo UI" panose="020B0604030504040204" pitchFamily="50" charset="-128"/>
                <a:ea typeface="Meiryo UI" panose="020B0604030504040204" pitchFamily="50" charset="-128"/>
              </a:rPr>
              <a:t>   No16  </a:t>
            </a:r>
            <a:r>
              <a:rPr lang="ja-JP" altLang="en-US" sz="1200">
                <a:latin typeface="Meiryo UI" panose="020B0604030504040204" pitchFamily="50" charset="-128"/>
                <a:ea typeface="Meiryo UI" panose="020B0604030504040204" pitchFamily="50" charset="-128"/>
              </a:rPr>
              <a:t>空飛ぶクルマ都市型ビジネス創造都市推進事業　</a:t>
            </a:r>
          </a:p>
          <a:p>
            <a:pPr algn="just"/>
            <a:r>
              <a:rPr lang="en-US" altLang="ja-JP" sz="1200">
                <a:latin typeface="Meiryo UI" panose="020B0604030504040204" pitchFamily="50" charset="-128"/>
                <a:ea typeface="Meiryo UI" panose="020B0604030504040204" pitchFamily="50" charset="-128"/>
              </a:rPr>
              <a:t>   No17  </a:t>
            </a:r>
            <a:r>
              <a:rPr lang="ja-JP" altLang="en-US" sz="1200">
                <a:latin typeface="Meiryo UI" panose="020B0604030504040204" pitchFamily="50" charset="-128"/>
                <a:ea typeface="Meiryo UI" panose="020B0604030504040204" pitchFamily="50" charset="-128"/>
              </a:rPr>
              <a:t>大阪公立大学「イノベーション・アカデミー構想」推進事業　</a:t>
            </a:r>
          </a:p>
          <a:p>
            <a:pPr algn="just"/>
            <a:r>
              <a:rPr lang="en-US" altLang="ja-JP" sz="1200">
                <a:latin typeface="Meiryo UI" panose="020B0604030504040204" pitchFamily="50" charset="-128"/>
                <a:ea typeface="Meiryo UI" panose="020B0604030504040204" pitchFamily="50" charset="-128"/>
              </a:rPr>
              <a:t>   No18  </a:t>
            </a:r>
            <a:r>
              <a:rPr lang="ja-JP" altLang="en-US" sz="1200">
                <a:latin typeface="Meiryo UI" panose="020B0604030504040204" pitchFamily="50" charset="-128"/>
                <a:ea typeface="Meiryo UI" panose="020B0604030504040204" pitchFamily="50" charset="-128"/>
              </a:rPr>
              <a:t>次世代スマートヘルススタートアップ創出事業　</a:t>
            </a:r>
          </a:p>
          <a:p>
            <a:pPr algn="just"/>
            <a:r>
              <a:rPr lang="en-US" altLang="ja-JP" sz="1200">
                <a:latin typeface="Meiryo UI" panose="020B0604030504040204" pitchFamily="50" charset="-128"/>
                <a:ea typeface="Meiryo UI" panose="020B0604030504040204" pitchFamily="50" charset="-128"/>
              </a:rPr>
              <a:t>   No19  </a:t>
            </a:r>
            <a:r>
              <a:rPr lang="ja-JP" altLang="en-US" sz="1200">
                <a:latin typeface="Meiryo UI" panose="020B0604030504040204" pitchFamily="50" charset="-128"/>
                <a:ea typeface="Meiryo UI" panose="020B0604030504040204" pitchFamily="50" charset="-128"/>
              </a:rPr>
              <a:t>国際金融都市推進事業　</a:t>
            </a:r>
          </a:p>
          <a:p>
            <a:pPr algn="just"/>
            <a:r>
              <a:rPr lang="en-US" altLang="ja-JP" sz="1200">
                <a:latin typeface="Meiryo UI" panose="020B0604030504040204" pitchFamily="50" charset="-128"/>
                <a:ea typeface="Meiryo UI" panose="020B0604030504040204" pitchFamily="50" charset="-128"/>
              </a:rPr>
              <a:t>   No20  </a:t>
            </a:r>
            <a:r>
              <a:rPr lang="ja-JP" altLang="en-US" sz="1200">
                <a:latin typeface="Meiryo UI" panose="020B0604030504040204" pitchFamily="50" charset="-128"/>
                <a:ea typeface="Meiryo UI" panose="020B0604030504040204" pitchFamily="50" charset="-128"/>
              </a:rPr>
              <a:t>国内外競合と差別化できる、付加価値の高い農産品の輸出事業　</a:t>
            </a:r>
          </a:p>
          <a:p>
            <a:pPr algn="just"/>
            <a:r>
              <a:rPr lang="en-US" altLang="ja-JP" sz="1200">
                <a:latin typeface="Meiryo UI" panose="020B0604030504040204" pitchFamily="50" charset="-128"/>
                <a:ea typeface="Meiryo UI" panose="020B0604030504040204" pitchFamily="50" charset="-128"/>
              </a:rPr>
              <a:t>   No21  </a:t>
            </a:r>
            <a:r>
              <a:rPr lang="ja-JP" altLang="en-US" sz="1200">
                <a:latin typeface="Meiryo UI" panose="020B0604030504040204" pitchFamily="50" charset="-128"/>
                <a:ea typeface="Meiryo UI" panose="020B0604030504040204" pitchFamily="50" charset="-128"/>
              </a:rPr>
              <a:t>水産業成長産業化事業</a:t>
            </a:r>
            <a:endParaRPr lang="en-US" altLang="ja-JP" sz="1200">
              <a:latin typeface="Meiryo UI" panose="020B0604030504040204" pitchFamily="50" charset="-128"/>
              <a:ea typeface="Meiryo UI" panose="020B0604030504040204" pitchFamily="50" charset="-128"/>
            </a:endParaRPr>
          </a:p>
          <a:p>
            <a:pPr algn="just"/>
            <a:r>
              <a:rPr lang="en-US" altLang="ja-JP" sz="1200">
                <a:latin typeface="Meiryo UI" panose="020B0604030504040204" pitchFamily="50" charset="-128"/>
                <a:ea typeface="Meiryo UI" panose="020B0604030504040204" pitchFamily="50" charset="-128"/>
              </a:rPr>
              <a:t>   No22  </a:t>
            </a:r>
            <a:r>
              <a:rPr lang="ja-JP" altLang="en-US" sz="1200">
                <a:latin typeface="Meiryo UI" panose="020B0604030504040204" pitchFamily="50" charset="-128"/>
                <a:ea typeface="Meiryo UI" panose="020B0604030504040204" pitchFamily="50" charset="-128"/>
              </a:rPr>
              <a:t>中核人材雇用戦略デスク事業　</a:t>
            </a:r>
          </a:p>
          <a:p>
            <a:pPr algn="just"/>
            <a:r>
              <a:rPr lang="en-US" altLang="ja-JP" sz="1200">
                <a:latin typeface="Meiryo UI" panose="020B0604030504040204" pitchFamily="50" charset="-128"/>
                <a:ea typeface="Meiryo UI" panose="020B0604030504040204" pitchFamily="50" charset="-128"/>
              </a:rPr>
              <a:t>   No23  </a:t>
            </a:r>
            <a:r>
              <a:rPr lang="ja-JP" altLang="en-US" sz="1200">
                <a:latin typeface="Meiryo UI" panose="020B0604030504040204" pitchFamily="50" charset="-128"/>
                <a:ea typeface="Meiryo UI" panose="020B0604030504040204" pitchFamily="50" charset="-128"/>
              </a:rPr>
              <a:t>外国人留学生就職支援事業　  </a:t>
            </a:r>
          </a:p>
          <a:p>
            <a:pPr algn="just"/>
            <a:r>
              <a:rPr lang="en-US" altLang="ja-JP" sz="1200">
                <a:latin typeface="Meiryo UI" panose="020B0604030504040204" pitchFamily="50" charset="-128"/>
                <a:ea typeface="Meiryo UI" panose="020B0604030504040204" pitchFamily="50" charset="-128"/>
              </a:rPr>
              <a:t>   No24  </a:t>
            </a:r>
            <a:r>
              <a:rPr lang="ja-JP" altLang="en-US" sz="1200">
                <a:latin typeface="Meiryo UI" panose="020B0604030504040204" pitchFamily="50" charset="-128"/>
                <a:ea typeface="Meiryo UI" panose="020B0604030504040204" pitchFamily="50" charset="-128"/>
              </a:rPr>
              <a:t>大阪北部地域における拠点形成に資する交通インフラ整備　</a:t>
            </a:r>
          </a:p>
        </p:txBody>
      </p:sp>
      <p:sp>
        <p:nvSpPr>
          <p:cNvPr id="3" name="タイトル 1">
            <a:extLst>
              <a:ext uri="{FF2B5EF4-FFF2-40B4-BE49-F238E27FC236}">
                <a16:creationId xmlns:a16="http://schemas.microsoft.com/office/drawing/2014/main" id="{8A13B5CE-1AA8-42DC-0269-1AD2C47A701E}"/>
              </a:ext>
            </a:extLst>
          </p:cNvPr>
          <p:cNvSpPr txBox="1">
            <a:spLocks/>
          </p:cNvSpPr>
          <p:nvPr/>
        </p:nvSpPr>
        <p:spPr>
          <a:xfrm>
            <a:off x="742950" y="-85520"/>
            <a:ext cx="8420100" cy="5138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600" b="1" dirty="0">
                <a:latin typeface="Meiryo UI" panose="020B0604030504040204" pitchFamily="50" charset="-128"/>
                <a:ea typeface="Meiryo UI" panose="020B0604030504040204" pitchFamily="50" charset="-128"/>
              </a:rPr>
              <a:t>目次</a:t>
            </a:r>
          </a:p>
        </p:txBody>
      </p:sp>
      <p:cxnSp>
        <p:nvCxnSpPr>
          <p:cNvPr id="4" name="直線コネクタ 3">
            <a:extLst>
              <a:ext uri="{FF2B5EF4-FFF2-40B4-BE49-F238E27FC236}">
                <a16:creationId xmlns:a16="http://schemas.microsoft.com/office/drawing/2014/main" id="{A141DBA2-FB38-067C-F9E1-3B9BABCCB9D5}"/>
              </a:ext>
            </a:extLst>
          </p:cNvPr>
          <p:cNvCxnSpPr>
            <a:cxnSpLocks/>
          </p:cNvCxnSpPr>
          <p:nvPr/>
        </p:nvCxnSpPr>
        <p:spPr>
          <a:xfrm>
            <a:off x="602876" y="420596"/>
            <a:ext cx="8700247" cy="0"/>
          </a:xfrm>
          <a:prstGeom prst="line">
            <a:avLst/>
          </a:prstGeom>
          <a:ln w="50800">
            <a:gradFill flip="none" rotWithShape="1">
              <a:gsLst>
                <a:gs pos="0">
                  <a:schemeClr val="accent1">
                    <a:lumMod val="50000"/>
                  </a:schemeClr>
                </a:gs>
                <a:gs pos="39000">
                  <a:schemeClr val="accent5">
                    <a:lumMod val="75000"/>
                  </a:schemeClr>
                </a:gs>
                <a:gs pos="73000">
                  <a:schemeClr val="accent1">
                    <a:lumMod val="45000"/>
                    <a:lumOff val="5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43151378-FD2D-47C6-AE2F-5D336E010CF8}"/>
              </a:ext>
            </a:extLst>
          </p:cNvPr>
          <p:cNvSpPr/>
          <p:nvPr/>
        </p:nvSpPr>
        <p:spPr>
          <a:xfrm>
            <a:off x="4989479" y="3558448"/>
            <a:ext cx="4839418" cy="28462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200">
                <a:solidFill>
                  <a:schemeClr val="tx1"/>
                </a:solidFill>
                <a:latin typeface="Meiryo UI" panose="020B0604030504040204" pitchFamily="50" charset="-128"/>
                <a:ea typeface="Meiryo UI" panose="020B0604030504040204" pitchFamily="50" charset="-128"/>
              </a:rPr>
              <a:t>　</a:t>
            </a:r>
            <a:r>
              <a:rPr lang="ja-JP" altLang="en-US" sz="1200" b="1">
                <a:solidFill>
                  <a:schemeClr val="tx1"/>
                </a:solidFill>
                <a:latin typeface="Meiryo UI" panose="020B0604030504040204" pitchFamily="50" charset="-128"/>
                <a:ea typeface="Meiryo UI" panose="020B0604030504040204" pitchFamily="50" charset="-128"/>
              </a:rPr>
              <a:t>基本目標⑤住み続けたいまちをつくる</a:t>
            </a:r>
            <a:endParaRPr lang="en-US" altLang="ja-JP" sz="1200" b="1">
              <a:solidFill>
                <a:schemeClr val="tx1"/>
              </a:solidFill>
              <a:latin typeface="Meiryo UI" panose="020B0604030504040204" pitchFamily="50" charset="-128"/>
              <a:ea typeface="Meiryo UI" panose="020B0604030504040204" pitchFamily="50" charset="-128"/>
            </a:endParaRPr>
          </a:p>
          <a:p>
            <a:pPr algn="just">
              <a:spcBef>
                <a:spcPts val="300"/>
              </a:spcBef>
            </a:pPr>
            <a:r>
              <a:rPr lang="en-US" altLang="ja-JP" sz="1200" b="1">
                <a:solidFill>
                  <a:schemeClr val="tx1"/>
                </a:solidFill>
                <a:latin typeface="Meiryo UI" panose="020B0604030504040204" pitchFamily="50" charset="-128"/>
                <a:ea typeface="Meiryo UI" panose="020B0604030504040204" pitchFamily="50" charset="-128"/>
              </a:rPr>
              <a:t>  </a:t>
            </a:r>
            <a:r>
              <a:rPr lang="en-US" altLang="ja-JP" sz="1200">
                <a:solidFill>
                  <a:schemeClr val="tx1"/>
                </a:solidFill>
                <a:latin typeface="Meiryo UI" panose="020B0604030504040204" pitchFamily="50" charset="-128"/>
                <a:ea typeface="Meiryo UI" panose="020B0604030504040204" pitchFamily="50" charset="-128"/>
              </a:rPr>
              <a:t>No35  </a:t>
            </a:r>
            <a:r>
              <a:rPr lang="ja-JP" altLang="en-US" sz="1200">
                <a:solidFill>
                  <a:schemeClr val="tx1"/>
                </a:solidFill>
                <a:latin typeface="Meiryo UI" panose="020B0604030504040204" pitchFamily="50" charset="-128"/>
                <a:ea typeface="Meiryo UI" panose="020B0604030504040204" pitchFamily="50" charset="-128"/>
              </a:rPr>
              <a:t>万博レガシーを活用した南河内地域における自動運転バス実証実</a:t>
            </a:r>
            <a:endParaRPr lang="en-US" altLang="ja-JP" sz="1200">
              <a:solidFill>
                <a:schemeClr val="tx1"/>
              </a:solidFill>
              <a:latin typeface="Meiryo UI" panose="020B0604030504040204" pitchFamily="50" charset="-128"/>
              <a:ea typeface="Meiryo UI" panose="020B0604030504040204" pitchFamily="50" charset="-128"/>
            </a:endParaRPr>
          </a:p>
          <a:p>
            <a:pPr algn="just"/>
            <a:r>
              <a:rPr lang="en-US" altLang="ja-JP" sz="1200">
                <a:solidFill>
                  <a:schemeClr val="tx1"/>
                </a:solidFill>
                <a:latin typeface="Meiryo UI" panose="020B0604030504040204" pitchFamily="50" charset="-128"/>
                <a:ea typeface="Meiryo UI" panose="020B0604030504040204" pitchFamily="50" charset="-128"/>
              </a:rPr>
              <a:t>            </a:t>
            </a:r>
            <a:r>
              <a:rPr lang="ja-JP" altLang="en-US" sz="1200">
                <a:solidFill>
                  <a:schemeClr val="tx1"/>
                </a:solidFill>
                <a:latin typeface="Meiryo UI" panose="020B0604030504040204" pitchFamily="50" charset="-128"/>
                <a:ea typeface="Meiryo UI" panose="020B0604030504040204" pitchFamily="50" charset="-128"/>
              </a:rPr>
              <a:t>験事業　</a:t>
            </a:r>
          </a:p>
          <a:p>
            <a:pPr algn="just"/>
            <a:r>
              <a:rPr lang="en-US" altLang="ja-JP" sz="1200">
                <a:solidFill>
                  <a:schemeClr val="tx1"/>
                </a:solidFill>
                <a:latin typeface="Meiryo UI" panose="020B0604030504040204" pitchFamily="50" charset="-128"/>
                <a:ea typeface="Meiryo UI" panose="020B0604030504040204" pitchFamily="50" charset="-128"/>
              </a:rPr>
              <a:t>  No36  </a:t>
            </a:r>
            <a:r>
              <a:rPr lang="ja-JP" altLang="en-US" sz="1200">
                <a:solidFill>
                  <a:schemeClr val="tx1"/>
                </a:solidFill>
                <a:latin typeface="Meiryo UI" panose="020B0604030504040204" pitchFamily="50" charset="-128"/>
                <a:ea typeface="Meiryo UI" panose="020B0604030504040204" pitchFamily="50" charset="-128"/>
              </a:rPr>
              <a:t>密集住宅市街地整備促進事業</a:t>
            </a:r>
          </a:p>
          <a:p>
            <a:pPr algn="just"/>
            <a:r>
              <a:rPr lang="en-US" altLang="ja-JP" sz="1200">
                <a:solidFill>
                  <a:schemeClr val="tx1"/>
                </a:solidFill>
                <a:latin typeface="Meiryo UI" panose="020B0604030504040204" pitchFamily="50" charset="-128"/>
                <a:ea typeface="Meiryo UI" panose="020B0604030504040204" pitchFamily="50" charset="-128"/>
              </a:rPr>
              <a:t>  No37  </a:t>
            </a:r>
            <a:r>
              <a:rPr lang="ja-JP" altLang="en-US" sz="1200">
                <a:solidFill>
                  <a:schemeClr val="tx1"/>
                </a:solidFill>
                <a:latin typeface="Meiryo UI" panose="020B0604030504040204" pitchFamily="50" charset="-128"/>
                <a:ea typeface="Meiryo UI" panose="020B0604030504040204" pitchFamily="50" charset="-128"/>
              </a:rPr>
              <a:t>温室効果ガス排出量の削減　</a:t>
            </a:r>
          </a:p>
          <a:p>
            <a:pPr algn="just"/>
            <a:r>
              <a:rPr lang="en-US" altLang="ja-JP" sz="1200">
                <a:solidFill>
                  <a:schemeClr val="tx1"/>
                </a:solidFill>
                <a:latin typeface="Meiryo UI" panose="020B0604030504040204" pitchFamily="50" charset="-128"/>
                <a:ea typeface="Meiryo UI" panose="020B0604030504040204" pitchFamily="50" charset="-128"/>
              </a:rPr>
              <a:t>  No38</a:t>
            </a:r>
            <a:r>
              <a:rPr lang="ja-JP" altLang="en-US" sz="1200">
                <a:solidFill>
                  <a:schemeClr val="tx1"/>
                </a:solidFill>
                <a:latin typeface="Meiryo UI" panose="020B0604030504040204" pitchFamily="50" charset="-128"/>
                <a:ea typeface="Meiryo UI" panose="020B0604030504040204" pitchFamily="50" charset="-128"/>
              </a:rPr>
              <a:t>　カーボンニュートラル広報・発信事業　</a:t>
            </a:r>
            <a:endParaRPr lang="en-US" altLang="ja-JP" sz="1200">
              <a:solidFill>
                <a:schemeClr val="tx1"/>
              </a:solidFill>
              <a:latin typeface="Meiryo UI" panose="020B0604030504040204" pitchFamily="50" charset="-128"/>
              <a:ea typeface="Meiryo UI" panose="020B0604030504040204" pitchFamily="50" charset="-128"/>
            </a:endParaRPr>
          </a:p>
          <a:p>
            <a:pPr algn="just"/>
            <a:endParaRPr lang="en-US" altLang="ja-JP" sz="1200">
              <a:solidFill>
                <a:schemeClr val="tx1"/>
              </a:solidFill>
              <a:latin typeface="Meiryo UI" panose="020B0604030504040204" pitchFamily="50" charset="-128"/>
              <a:ea typeface="Meiryo UI" panose="020B0604030504040204" pitchFamily="50" charset="-128"/>
            </a:endParaRPr>
          </a:p>
          <a:p>
            <a:pPr algn="just"/>
            <a:r>
              <a:rPr lang="ja-JP" altLang="en-US" sz="1200">
                <a:solidFill>
                  <a:schemeClr val="tx1"/>
                </a:solidFill>
                <a:latin typeface="Meiryo UI" panose="020B0604030504040204" pitchFamily="50" charset="-128"/>
                <a:ea typeface="Meiryo UI" panose="020B0604030504040204" pitchFamily="50" charset="-128"/>
              </a:rPr>
              <a:t>　</a:t>
            </a:r>
            <a:r>
              <a:rPr lang="ja-JP" altLang="en-US" sz="1200" b="1">
                <a:solidFill>
                  <a:schemeClr val="tx1"/>
                </a:solidFill>
                <a:latin typeface="Meiryo UI" panose="020B0604030504040204" pitchFamily="50" charset="-128"/>
                <a:ea typeface="Meiryo UI" panose="020B0604030504040204" pitchFamily="50" charset="-128"/>
              </a:rPr>
              <a:t>基本目標⑥誰もが健康で活躍できるまちをつくる</a:t>
            </a:r>
            <a:endParaRPr lang="en-US" altLang="ja-JP" sz="1200" b="1">
              <a:solidFill>
                <a:schemeClr val="tx1"/>
              </a:solidFill>
              <a:latin typeface="Meiryo UI" panose="020B0604030504040204" pitchFamily="50" charset="-128"/>
              <a:ea typeface="Meiryo UI" panose="020B0604030504040204" pitchFamily="50" charset="-128"/>
            </a:endParaRPr>
          </a:p>
          <a:p>
            <a:pPr algn="just">
              <a:spcBef>
                <a:spcPts val="300"/>
              </a:spcBef>
            </a:pPr>
            <a:r>
              <a:rPr lang="en-US" altLang="ja-JP" sz="1200">
                <a:solidFill>
                  <a:schemeClr val="tx1"/>
                </a:solidFill>
                <a:latin typeface="Meiryo UI" panose="020B0604030504040204" pitchFamily="50" charset="-128"/>
                <a:ea typeface="Meiryo UI" panose="020B0604030504040204" pitchFamily="50" charset="-128"/>
              </a:rPr>
              <a:t>  No39  </a:t>
            </a:r>
            <a:r>
              <a:rPr lang="ja-JP" altLang="en-US" sz="1200">
                <a:solidFill>
                  <a:schemeClr val="tx1"/>
                </a:solidFill>
                <a:latin typeface="Meiryo UI" panose="020B0604030504040204" pitchFamily="50" charset="-128"/>
                <a:ea typeface="Meiryo UI" panose="020B0604030504040204" pitchFamily="50" charset="-128"/>
              </a:rPr>
              <a:t>デジタルを活用した潜在求職者活躍支援プロジェクト事業　</a:t>
            </a:r>
            <a:endParaRPr lang="en-US" altLang="ja-JP" sz="1200">
              <a:solidFill>
                <a:schemeClr val="tx1"/>
              </a:solidFill>
              <a:latin typeface="Meiryo UI" panose="020B0604030504040204" pitchFamily="50" charset="-128"/>
              <a:ea typeface="Meiryo UI" panose="020B0604030504040204" pitchFamily="50" charset="-128"/>
            </a:endParaRPr>
          </a:p>
          <a:p>
            <a:pPr algn="just"/>
            <a:r>
              <a:rPr lang="ja-JP" altLang="en-US" sz="1200">
                <a:solidFill>
                  <a:schemeClr val="tx1"/>
                </a:solidFill>
                <a:latin typeface="Meiryo UI" panose="020B0604030504040204" pitchFamily="50" charset="-128"/>
                <a:ea typeface="Meiryo UI" panose="020B0604030504040204" pitchFamily="50" charset="-128"/>
              </a:rPr>
              <a:t>　</a:t>
            </a:r>
            <a:r>
              <a:rPr lang="en-US" altLang="ja-JP" sz="1200">
                <a:solidFill>
                  <a:schemeClr val="tx1"/>
                </a:solidFill>
                <a:latin typeface="Meiryo UI" panose="020B0604030504040204" pitchFamily="50" charset="-128"/>
                <a:ea typeface="Meiryo UI" panose="020B0604030504040204" pitchFamily="50" charset="-128"/>
              </a:rPr>
              <a:t>No40  </a:t>
            </a:r>
            <a:r>
              <a:rPr lang="ja-JP" altLang="en-US" sz="1200">
                <a:solidFill>
                  <a:schemeClr val="tx1"/>
                </a:solidFill>
                <a:latin typeface="Meiryo UI" panose="020B0604030504040204" pitchFamily="50" charset="-128"/>
                <a:ea typeface="Meiryo UI" panose="020B0604030504040204" pitchFamily="50" charset="-128"/>
              </a:rPr>
              <a:t>障がい者雇用の促進　</a:t>
            </a:r>
          </a:p>
          <a:p>
            <a:pPr algn="just"/>
            <a:r>
              <a:rPr lang="en-US" altLang="ja-JP" sz="1200">
                <a:solidFill>
                  <a:schemeClr val="tx1"/>
                </a:solidFill>
                <a:latin typeface="Meiryo UI" panose="020B0604030504040204" pitchFamily="50" charset="-128"/>
                <a:ea typeface="Meiryo UI" panose="020B0604030504040204" pitchFamily="50" charset="-128"/>
              </a:rPr>
              <a:t>  No41  </a:t>
            </a:r>
            <a:r>
              <a:rPr lang="ja-JP" altLang="en-US" sz="1200">
                <a:solidFill>
                  <a:schemeClr val="tx1"/>
                </a:solidFill>
                <a:latin typeface="Meiryo UI" panose="020B0604030504040204" pitchFamily="50" charset="-128"/>
                <a:ea typeface="Meiryo UI" panose="020B0604030504040204" pitchFamily="50" charset="-128"/>
              </a:rPr>
              <a:t>地域福祉振興助成金事業　</a:t>
            </a:r>
          </a:p>
          <a:p>
            <a:pPr algn="just"/>
            <a:r>
              <a:rPr lang="en-US" altLang="ja-JP" sz="1200">
                <a:solidFill>
                  <a:schemeClr val="tx1"/>
                </a:solidFill>
                <a:latin typeface="Meiryo UI" panose="020B0604030504040204" pitchFamily="50" charset="-128"/>
                <a:ea typeface="Meiryo UI" panose="020B0604030504040204" pitchFamily="50" charset="-128"/>
              </a:rPr>
              <a:t>  No42  </a:t>
            </a:r>
            <a:r>
              <a:rPr lang="ja-JP" altLang="en-US" sz="1200">
                <a:solidFill>
                  <a:schemeClr val="tx1"/>
                </a:solidFill>
                <a:latin typeface="Meiryo UI" panose="020B0604030504040204" pitchFamily="50" charset="-128"/>
                <a:ea typeface="Meiryo UI" panose="020B0604030504040204" pitchFamily="50" charset="-128"/>
              </a:rPr>
              <a:t>がん対策基金事業　</a:t>
            </a:r>
          </a:p>
          <a:p>
            <a:pPr algn="just"/>
            <a:r>
              <a:rPr lang="en-US" altLang="ja-JP" sz="1200">
                <a:solidFill>
                  <a:schemeClr val="tx1"/>
                </a:solidFill>
                <a:latin typeface="Meiryo UI" panose="020B0604030504040204" pitchFamily="50" charset="-128"/>
                <a:ea typeface="Meiryo UI" panose="020B0604030504040204" pitchFamily="50" charset="-128"/>
              </a:rPr>
              <a:t>  No43  </a:t>
            </a:r>
            <a:r>
              <a:rPr lang="ja-JP" altLang="en-US" sz="1200">
                <a:solidFill>
                  <a:schemeClr val="tx1"/>
                </a:solidFill>
                <a:latin typeface="Meiryo UI" panose="020B0604030504040204" pitchFamily="50" charset="-128"/>
                <a:ea typeface="Meiryo UI" panose="020B0604030504040204" pitchFamily="50" charset="-128"/>
              </a:rPr>
              <a:t>ギャンブル等依存症対策基金事業　</a:t>
            </a:r>
          </a:p>
          <a:p>
            <a:pPr algn="just"/>
            <a:r>
              <a:rPr lang="en-US" altLang="ja-JP" sz="1200">
                <a:solidFill>
                  <a:schemeClr val="tx1"/>
                </a:solidFill>
                <a:latin typeface="Meiryo UI" panose="020B0604030504040204" pitchFamily="50" charset="-128"/>
                <a:ea typeface="Meiryo UI" panose="020B0604030504040204" pitchFamily="50" charset="-128"/>
              </a:rPr>
              <a:t>  No44  </a:t>
            </a:r>
            <a:r>
              <a:rPr lang="ja-JP" altLang="en-US" sz="1200">
                <a:solidFill>
                  <a:schemeClr val="tx1"/>
                </a:solidFill>
                <a:latin typeface="Meiryo UI" panose="020B0604030504040204" pitchFamily="50" charset="-128"/>
                <a:ea typeface="Meiryo UI" panose="020B0604030504040204" pitchFamily="50" charset="-128"/>
              </a:rPr>
              <a:t>スマートシニアライフ事業　</a:t>
            </a:r>
          </a:p>
        </p:txBody>
      </p:sp>
      <p:sp>
        <p:nvSpPr>
          <p:cNvPr id="19" name="正方形/長方形 18">
            <a:extLst>
              <a:ext uri="{FF2B5EF4-FFF2-40B4-BE49-F238E27FC236}">
                <a16:creationId xmlns:a16="http://schemas.microsoft.com/office/drawing/2014/main" id="{4EDFB8D6-D489-4C32-8B7E-BA8C30555B18}"/>
              </a:ext>
            </a:extLst>
          </p:cNvPr>
          <p:cNvSpPr/>
          <p:nvPr/>
        </p:nvSpPr>
        <p:spPr>
          <a:xfrm>
            <a:off x="5020864" y="692507"/>
            <a:ext cx="4839418" cy="2536876"/>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603270C7-0E0D-4725-AA94-0918847A8EBC}"/>
              </a:ext>
            </a:extLst>
          </p:cNvPr>
          <p:cNvSpPr txBox="1"/>
          <p:nvPr/>
        </p:nvSpPr>
        <p:spPr>
          <a:xfrm>
            <a:off x="4932687" y="704654"/>
            <a:ext cx="4953001" cy="2346796"/>
          </a:xfrm>
          <a:prstGeom prst="rect">
            <a:avLst/>
          </a:prstGeom>
          <a:noFill/>
        </p:spPr>
        <p:txBody>
          <a:bodyPr wrap="square" rtlCol="0">
            <a:spAutoFit/>
          </a:bodyPr>
          <a:lstStyle/>
          <a:p>
            <a:pPr algn="just">
              <a:spcBef>
                <a:spcPts val="300"/>
              </a:spcBef>
            </a:pPr>
            <a:r>
              <a:rPr lang="ja-JP" altLang="en-US" sz="1200">
                <a:latin typeface="Meiryo UI" panose="020B0604030504040204" pitchFamily="50" charset="-128"/>
                <a:ea typeface="Meiryo UI" panose="020B0604030504040204" pitchFamily="50" charset="-128"/>
              </a:rPr>
              <a:t>　</a:t>
            </a:r>
            <a:r>
              <a:rPr lang="ja-JP" altLang="en-US" sz="1200" b="1">
                <a:latin typeface="Meiryo UI" panose="020B0604030504040204" pitchFamily="50" charset="-128"/>
                <a:ea typeface="Meiryo UI" panose="020B0604030504040204" pitchFamily="50" charset="-128"/>
              </a:rPr>
              <a:t>基本目標④ひとが集まる大阪をつくる</a:t>
            </a:r>
            <a:endParaRPr lang="en-US" altLang="ja-JP" sz="1200" b="1">
              <a:latin typeface="Meiryo UI" panose="020B0604030504040204" pitchFamily="50" charset="-128"/>
              <a:ea typeface="Meiryo UI" panose="020B0604030504040204" pitchFamily="50" charset="-128"/>
            </a:endParaRPr>
          </a:p>
          <a:p>
            <a:pPr algn="just">
              <a:spcBef>
                <a:spcPts val="300"/>
              </a:spcBef>
            </a:pPr>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No25</a:t>
            </a:r>
            <a:r>
              <a:rPr lang="ja-JP" altLang="en-US" sz="1200">
                <a:latin typeface="Meiryo UI" panose="020B0604030504040204" pitchFamily="50" charset="-128"/>
                <a:ea typeface="Meiryo UI" panose="020B0604030504040204" pitchFamily="50" charset="-128"/>
              </a:rPr>
              <a:t>　　大阪ショーケース機能強化及び</a:t>
            </a:r>
            <a:r>
              <a:rPr lang="en-US" altLang="ja-JP" sz="1200">
                <a:latin typeface="Meiryo UI" panose="020B0604030504040204" pitchFamily="50" charset="-128"/>
                <a:ea typeface="Meiryo UI" panose="020B0604030504040204" pitchFamily="50" charset="-128"/>
              </a:rPr>
              <a:t>SDGs</a:t>
            </a:r>
            <a:r>
              <a:rPr lang="ja-JP" altLang="en-US" sz="1200">
                <a:latin typeface="Meiryo UI" panose="020B0604030504040204" pitchFamily="50" charset="-128"/>
                <a:ea typeface="Meiryo UI" panose="020B0604030504040204" pitchFamily="50" charset="-128"/>
              </a:rPr>
              <a:t>の実現に向けた観光推進・</a:t>
            </a:r>
            <a:endParaRPr lang="en-US" altLang="ja-JP" sz="120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地域活性化事業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No26</a:t>
            </a:r>
            <a:r>
              <a:rPr lang="ja-JP" altLang="en-US" sz="1200">
                <a:latin typeface="Meiryo UI" panose="020B0604030504040204" pitchFamily="50" charset="-128"/>
                <a:ea typeface="Meiryo UI" panose="020B0604030504040204" pitchFamily="50" charset="-128"/>
              </a:rPr>
              <a:t>　　能登半島地域の子ども大阪観光招待事業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No27</a:t>
            </a:r>
            <a:r>
              <a:rPr lang="ja-JP" altLang="en-US" sz="1200">
                <a:latin typeface="Meiryo UI" panose="020B0604030504040204" pitchFamily="50" charset="-128"/>
                <a:ea typeface="Meiryo UI" panose="020B0604030504040204" pitchFamily="50" charset="-128"/>
              </a:rPr>
              <a:t>　　魅力づくり推進関係事業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No28</a:t>
            </a:r>
            <a:r>
              <a:rPr lang="ja-JP" altLang="en-US" sz="1200">
                <a:latin typeface="Meiryo UI" panose="020B0604030504040204" pitchFamily="50" charset="-128"/>
                <a:ea typeface="Meiryo UI" panose="020B0604030504040204" pitchFamily="50" charset="-128"/>
              </a:rPr>
              <a:t>　　市街地リノベーション促進検討事業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No29</a:t>
            </a:r>
            <a:r>
              <a:rPr lang="ja-JP" altLang="en-US" sz="1200">
                <a:latin typeface="Meiryo UI" panose="020B0604030504040204" pitchFamily="50" charset="-128"/>
                <a:ea typeface="Meiryo UI" panose="020B0604030504040204" pitchFamily="50" charset="-128"/>
              </a:rPr>
              <a:t>　　広域サイクルルート連携事業</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No30</a:t>
            </a:r>
            <a:r>
              <a:rPr lang="ja-JP" altLang="en-US" sz="1200">
                <a:latin typeface="Meiryo UI" panose="020B0604030504040204" pitchFamily="50" charset="-128"/>
                <a:ea typeface="Meiryo UI" panose="020B0604030504040204" pitchFamily="50" charset="-128"/>
              </a:rPr>
              <a:t>　　公園都市緑化振興事業</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No31</a:t>
            </a:r>
            <a:r>
              <a:rPr lang="ja-JP" altLang="en-US" sz="1200">
                <a:latin typeface="Meiryo UI" panose="020B0604030504040204" pitchFamily="50" charset="-128"/>
                <a:ea typeface="Meiryo UI" panose="020B0604030504040204" pitchFamily="50" charset="-128"/>
              </a:rPr>
              <a:t>　　大阪府文化振興事業</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No32</a:t>
            </a:r>
            <a:r>
              <a:rPr lang="ja-JP" altLang="en-US" sz="1200">
                <a:latin typeface="Meiryo UI" panose="020B0604030504040204" pitchFamily="50" charset="-128"/>
                <a:ea typeface="Meiryo UI" panose="020B0604030504040204" pitchFamily="50" charset="-128"/>
              </a:rPr>
              <a:t>　　大阪府生涯スポーツ振興事業</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No33</a:t>
            </a:r>
            <a:r>
              <a:rPr lang="ja-JP" altLang="en-US" sz="1200">
                <a:latin typeface="Meiryo UI" panose="020B0604030504040204" pitchFamily="50" charset="-128"/>
                <a:ea typeface="Meiryo UI" panose="020B0604030504040204" pitchFamily="50" charset="-128"/>
              </a:rPr>
              <a:t>　　外国人相談対応力強化事業</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No34</a:t>
            </a:r>
            <a:r>
              <a:rPr lang="ja-JP" altLang="en-US" sz="1200">
                <a:latin typeface="Meiryo UI" panose="020B0604030504040204" pitchFamily="50" charset="-128"/>
                <a:ea typeface="Meiryo UI" panose="020B0604030504040204" pitchFamily="50" charset="-128"/>
              </a:rPr>
              <a:t>　　</a:t>
            </a:r>
            <a:r>
              <a:rPr lang="zh-TW" altLang="en-US" sz="1200">
                <a:latin typeface="Meiryo UI" panose="020B0604030504040204" pitchFamily="50" charset="-128"/>
                <a:ea typeface="Meiryo UI" panose="020B0604030504040204" pitchFamily="50" charset="-128"/>
              </a:rPr>
              <a:t>公共交通機関利用観光客受入環境整備事業</a:t>
            </a:r>
            <a:endParaRPr lang="ja-JP" altLang="en-US" sz="1200">
              <a:latin typeface="Meiryo UI" panose="020B0604030504040204" pitchFamily="50" charset="-128"/>
              <a:ea typeface="Meiryo UI" panose="020B0604030504040204" pitchFamily="50" charset="-128"/>
            </a:endParaRPr>
          </a:p>
        </p:txBody>
      </p:sp>
      <p:sp>
        <p:nvSpPr>
          <p:cNvPr id="15" name="正方形/長方形 14"/>
          <p:cNvSpPr/>
          <p:nvPr/>
        </p:nvSpPr>
        <p:spPr>
          <a:xfrm>
            <a:off x="113582" y="3319470"/>
            <a:ext cx="4839418" cy="252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a:solidFill>
                  <a:schemeClr val="bg1"/>
                </a:solidFill>
                <a:latin typeface="Meiryo UI" panose="020B0604030504040204" pitchFamily="50" charset="-128"/>
                <a:ea typeface="Meiryo UI" panose="020B0604030504040204" pitchFamily="50" charset="-128"/>
              </a:rPr>
              <a:t>Ⅱ</a:t>
            </a:r>
            <a:r>
              <a:rPr lang="ja-JP" altLang="en-US" sz="1200" b="1">
                <a:solidFill>
                  <a:schemeClr val="bg1"/>
                </a:solidFill>
                <a:latin typeface="Meiryo UI" panose="020B0604030504040204" pitchFamily="50" charset="-128"/>
                <a:ea typeface="Meiryo UI" panose="020B0604030504040204" pitchFamily="50" charset="-128"/>
              </a:rPr>
              <a:t>　東西二極の一極としての社会経済構造の構築</a:t>
            </a:r>
          </a:p>
        </p:txBody>
      </p:sp>
      <p:sp>
        <p:nvSpPr>
          <p:cNvPr id="17" name="テキスト ボックス 16">
            <a:extLst>
              <a:ext uri="{FF2B5EF4-FFF2-40B4-BE49-F238E27FC236}">
                <a16:creationId xmlns:a16="http://schemas.microsoft.com/office/drawing/2014/main" id="{8D54535E-B64C-4652-8DC4-E718202D8DD0}"/>
              </a:ext>
            </a:extLst>
          </p:cNvPr>
          <p:cNvSpPr txBox="1"/>
          <p:nvPr/>
        </p:nvSpPr>
        <p:spPr>
          <a:xfrm>
            <a:off x="113582" y="883367"/>
            <a:ext cx="4411875" cy="2385268"/>
          </a:xfrm>
          <a:prstGeom prst="rect">
            <a:avLst/>
          </a:prstGeom>
          <a:noFill/>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　基本</a:t>
            </a:r>
            <a:r>
              <a:rPr kumimoji="1" lang="ja-JP" altLang="en-US" sz="1200" b="1">
                <a:latin typeface="Meiryo UI" panose="020B0604030504040204" pitchFamily="50" charset="-128"/>
                <a:ea typeface="Meiryo UI" panose="020B0604030504040204" pitchFamily="50" charset="-128"/>
              </a:rPr>
              <a:t>目標①これからの大阪を担うひとをつくる</a:t>
            </a:r>
            <a:endParaRPr lang="en-US" altLang="ja-JP" sz="1200" b="1" dirty="0">
              <a:latin typeface="Meiryo UI" panose="020B0604030504040204" pitchFamily="50" charset="-128"/>
              <a:ea typeface="Meiryo UI" panose="020B0604030504040204" pitchFamily="50" charset="-128"/>
            </a:endParaRPr>
          </a:p>
          <a:p>
            <a:pPr algn="just">
              <a:spcBef>
                <a:spcPts val="300"/>
              </a:spcBef>
            </a:pPr>
            <a:r>
              <a:rPr lang="ja-JP" altLang="en-US" sz="1200" b="1">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a:t>
            </a:r>
            <a:r>
              <a:rPr lang="ja-JP" altLang="en-US" sz="1200">
                <a:latin typeface="Meiryo UI" panose="020B0604030504040204" pitchFamily="50" charset="-128"/>
                <a:ea typeface="Meiryo UI" panose="020B0604030504040204" pitchFamily="50" charset="-128"/>
              </a:rPr>
              <a:t>　 大阪の未来社会を支える若者・企業応援事業　</a:t>
            </a:r>
            <a:endParaRPr lang="en-US" altLang="ja-JP" sz="1200" dirty="0">
              <a:latin typeface="Meiryo UI" panose="020B0604030504040204" pitchFamily="50" charset="-128"/>
              <a:ea typeface="Meiryo UI" panose="020B0604030504040204" pitchFamily="50" charset="-128"/>
            </a:endParaRPr>
          </a:p>
          <a:p>
            <a:pPr algn="just"/>
            <a:r>
              <a:rPr lang="ja-JP" altLang="en-US" sz="1200" b="1">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No2  </a:t>
            </a:r>
            <a:r>
              <a:rPr lang="ja-JP" altLang="en-US" sz="1200">
                <a:latin typeface="Meiryo UI" panose="020B0604030504040204" pitchFamily="50" charset="-128"/>
                <a:ea typeface="Meiryo UI" panose="020B0604030504040204" pitchFamily="50" charset="-128"/>
              </a:rPr>
              <a:t> 大阪教育ゆめ基金活用事業</a:t>
            </a:r>
            <a:endParaRPr lang="en-US" altLang="ja-JP" sz="1200" dirty="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No3   </a:t>
            </a:r>
            <a:r>
              <a:rPr lang="ja-JP" altLang="en-US" sz="1200">
                <a:latin typeface="Meiryo UI" panose="020B0604030504040204" pitchFamily="50" charset="-128"/>
                <a:ea typeface="Meiryo UI" panose="020B0604030504040204" pitchFamily="50" charset="-128"/>
              </a:rPr>
              <a:t>グローバル人材育成事業　</a:t>
            </a: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No4   </a:t>
            </a:r>
            <a:r>
              <a:rPr lang="zh-TW" altLang="en-US" sz="1200">
                <a:latin typeface="Meiryo UI" panose="020B0604030504040204" pitchFamily="50" charset="-128"/>
                <a:ea typeface="Meiryo UI" panose="020B0604030504040204" pitchFamily="50" charset="-128"/>
              </a:rPr>
              <a:t>高校生等海外体験</a:t>
            </a:r>
            <a:r>
              <a:rPr lang="ja-JP" altLang="en-US" sz="1200">
                <a:latin typeface="Meiryo UI" panose="020B0604030504040204" pitchFamily="50" charset="-128"/>
                <a:ea typeface="Meiryo UI" panose="020B0604030504040204" pitchFamily="50" charset="-128"/>
              </a:rPr>
              <a:t>支援</a:t>
            </a:r>
            <a:r>
              <a:rPr lang="zh-TW" altLang="en-US" sz="1200">
                <a:latin typeface="Meiryo UI" panose="020B0604030504040204" pitchFamily="50" charset="-128"/>
                <a:ea typeface="Meiryo UI" panose="020B0604030504040204" pitchFamily="50" charset="-128"/>
              </a:rPr>
              <a:t>事業</a:t>
            </a:r>
            <a:endParaRPr lang="en-US" altLang="ja-JP" sz="120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No5   </a:t>
            </a:r>
            <a:r>
              <a:rPr lang="ja-JP" altLang="en-US" sz="1200">
                <a:latin typeface="Meiryo UI" panose="020B0604030504040204" pitchFamily="50" charset="-128"/>
                <a:ea typeface="Meiryo UI" panose="020B0604030504040204" pitchFamily="50" charset="-128"/>
              </a:rPr>
              <a:t>子どもの貧困対策　</a:t>
            </a:r>
          </a:p>
          <a:p>
            <a:pPr algn="just"/>
            <a:r>
              <a:rPr lang="en-US" altLang="ja-JP" sz="1200">
                <a:latin typeface="Meiryo UI" panose="020B0604030504040204" pitchFamily="50" charset="-128"/>
                <a:ea typeface="Meiryo UI" panose="020B0604030504040204" pitchFamily="50" charset="-128"/>
              </a:rPr>
              <a:t>   No6   </a:t>
            </a:r>
            <a:r>
              <a:rPr lang="ja-JP" altLang="en-US" sz="1200">
                <a:latin typeface="Meiryo UI" panose="020B0604030504040204" pitchFamily="50" charset="-128"/>
                <a:ea typeface="Meiryo UI" panose="020B0604030504040204" pitchFamily="50" charset="-128"/>
              </a:rPr>
              <a:t>こども木育基金事業</a:t>
            </a:r>
            <a:endParaRPr lang="en-US" altLang="ja-JP" sz="1200" dirty="0">
              <a:latin typeface="Meiryo UI" panose="020B0604030504040204" pitchFamily="50" charset="-128"/>
              <a:ea typeface="Meiryo UI" panose="020B0604030504040204" pitchFamily="50" charset="-128"/>
            </a:endParaRPr>
          </a:p>
          <a:p>
            <a:pPr algn="just">
              <a:spcBef>
                <a:spcPts val="300"/>
              </a:spcBef>
            </a:pPr>
            <a:r>
              <a:rPr lang="ja-JP" altLang="en-US" sz="1200"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基本</a:t>
            </a:r>
            <a:r>
              <a:rPr lang="ja-JP" altLang="en-US" sz="1200" b="1">
                <a:latin typeface="Meiryo UI" panose="020B0604030504040204" pitchFamily="50" charset="-128"/>
                <a:ea typeface="Meiryo UI" panose="020B0604030504040204" pitchFamily="50" charset="-128"/>
              </a:rPr>
              <a:t>目標②結婚・出産・子育ての希望をかなえる</a:t>
            </a:r>
            <a:endParaRPr lang="ja-JP" altLang="en-US" sz="1200" dirty="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No7   </a:t>
            </a:r>
            <a:r>
              <a:rPr lang="ja-JP" altLang="en-US" sz="1200">
                <a:latin typeface="Meiryo UI" panose="020B0604030504040204" pitchFamily="50" charset="-128"/>
                <a:ea typeface="Meiryo UI" panose="020B0604030504040204" pitchFamily="50" charset="-128"/>
              </a:rPr>
              <a:t>ライフデザイン推進事業</a:t>
            </a:r>
            <a:endParaRPr lang="en-US" altLang="ja-JP" sz="120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No8   </a:t>
            </a:r>
            <a:r>
              <a:rPr lang="ja-JP" altLang="en-US" sz="1200">
                <a:latin typeface="Meiryo UI" panose="020B0604030504040204" pitchFamily="50" charset="-128"/>
                <a:ea typeface="Meiryo UI" panose="020B0604030504040204" pitchFamily="50" charset="-128"/>
              </a:rPr>
              <a:t>プレコンセプションケアの推進</a:t>
            </a:r>
            <a:endParaRPr lang="zh-TW" altLang="en-US" sz="120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No9</a:t>
            </a:r>
            <a:r>
              <a:rPr lang="ja-JP" altLang="en-US" sz="1200">
                <a:latin typeface="Meiryo UI" panose="020B0604030504040204" pitchFamily="50" charset="-128"/>
                <a:ea typeface="Meiryo UI" panose="020B0604030504040204" pitchFamily="50" charset="-128"/>
              </a:rPr>
              <a:t> 　</a:t>
            </a:r>
            <a:r>
              <a:rPr lang="en-US" altLang="zh-TW" sz="1200">
                <a:latin typeface="Meiryo UI" panose="020B0604030504040204" pitchFamily="50" charset="-128"/>
                <a:ea typeface="Meiryo UI" panose="020B0604030504040204" pitchFamily="50" charset="-128"/>
              </a:rPr>
              <a:t>OSAKA</a:t>
            </a:r>
            <a:r>
              <a:rPr lang="zh-TW" altLang="en-US" sz="1200">
                <a:latin typeface="Meiryo UI" panose="020B0604030504040204" pitchFamily="50" charset="-128"/>
                <a:ea typeface="Meiryo UI" panose="020B0604030504040204" pitchFamily="50" charset="-128"/>
              </a:rPr>
              <a:t>女性活躍推進事業</a:t>
            </a:r>
            <a:endParaRPr lang="en-US" altLang="ja-JP" sz="1200">
              <a:latin typeface="Meiryo UI" panose="020B0604030504040204" pitchFamily="50" charset="-128"/>
              <a:ea typeface="Meiryo UI" panose="020B0604030504040204" pitchFamily="50" charset="-128"/>
            </a:endParaRPr>
          </a:p>
          <a:p>
            <a:pPr algn="just"/>
            <a:r>
              <a:rPr lang="ja-JP" altLang="en-US" sz="1200">
                <a:latin typeface="Meiryo UI" panose="020B0604030504040204" pitchFamily="50" charset="-128"/>
                <a:ea typeface="Meiryo UI" panose="020B0604030504040204" pitchFamily="50" charset="-128"/>
              </a:rPr>
              <a:t>   </a:t>
            </a:r>
            <a:r>
              <a:rPr lang="en-US" altLang="ja-JP" sz="1200">
                <a:latin typeface="Meiryo UI" panose="020B0604030504040204" pitchFamily="50" charset="-128"/>
                <a:ea typeface="Meiryo UI" panose="020B0604030504040204" pitchFamily="50" charset="-128"/>
              </a:rPr>
              <a:t>No10 </a:t>
            </a:r>
            <a:r>
              <a:rPr lang="ja-JP" altLang="en-US" sz="1200">
                <a:latin typeface="Meiryo UI" panose="020B0604030504040204" pitchFamily="50" charset="-128"/>
                <a:ea typeface="Meiryo UI" panose="020B0604030504040204" pitchFamily="50" charset="-128"/>
              </a:rPr>
              <a:t>男女共同参画推進事業　</a:t>
            </a:r>
            <a:endParaRPr lang="ja-JP" altLang="en-US" sz="1200" dirty="0">
              <a:latin typeface="Meiryo UI" panose="020B0604030504040204" pitchFamily="50" charset="-128"/>
              <a:ea typeface="Meiryo UI" panose="020B0604030504040204" pitchFamily="50" charset="-128"/>
            </a:endParaRPr>
          </a:p>
        </p:txBody>
      </p:sp>
      <p:sp>
        <p:nvSpPr>
          <p:cNvPr id="18" name="スライド番号プレースホルダー 1">
            <a:extLst>
              <a:ext uri="{FF2B5EF4-FFF2-40B4-BE49-F238E27FC236}">
                <a16:creationId xmlns:a16="http://schemas.microsoft.com/office/drawing/2014/main" id="{AE047848-8BEB-4189-A721-ACAE157DD39D}"/>
              </a:ext>
            </a:extLst>
          </p:cNvPr>
          <p:cNvSpPr>
            <a:spLocks noGrp="1"/>
          </p:cNvSpPr>
          <p:nvPr>
            <p:ph type="sldNum" sz="quarter" idx="12"/>
          </p:nvPr>
        </p:nvSpPr>
        <p:spPr>
          <a:xfrm>
            <a:off x="7677150" y="6636470"/>
            <a:ext cx="2228850" cy="221530"/>
          </a:xfrm>
        </p:spPr>
        <p:txBody>
          <a:bodyPr/>
          <a:lstStyle/>
          <a:p>
            <a:fld id="{44BDDE9A-F6C5-4730-B943-1C83B56C071B}" type="slidenum">
              <a:rPr kumimoji="1" lang="ja-JP" altLang="en-US" smtClean="0"/>
              <a:t>1</a:t>
            </a:fld>
            <a:endParaRPr kumimoji="1" lang="ja-JP" altLang="en-US"/>
          </a:p>
        </p:txBody>
      </p:sp>
    </p:spTree>
    <p:extLst>
      <p:ext uri="{BB962C8B-B14F-4D97-AF65-F5344CB8AC3E}">
        <p14:creationId xmlns:p14="http://schemas.microsoft.com/office/powerpoint/2010/main" val="2988756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スライド番号プレースホルダー 1">
            <a:extLst>
              <a:ext uri="{FF2B5EF4-FFF2-40B4-BE49-F238E27FC236}">
                <a16:creationId xmlns:a16="http://schemas.microsoft.com/office/drawing/2014/main" id="{74E30A93-1298-4520-9444-27A0D376DEB5}"/>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19</a:t>
            </a:fld>
            <a:endParaRPr kumimoji="1" lang="ja-JP" altLang="en-US" dirty="0"/>
          </a:p>
        </p:txBody>
      </p:sp>
      <p:graphicFrame>
        <p:nvGraphicFramePr>
          <p:cNvPr id="9" name="表 8">
            <a:extLst>
              <a:ext uri="{FF2B5EF4-FFF2-40B4-BE49-F238E27FC236}">
                <a16:creationId xmlns:a16="http://schemas.microsoft.com/office/drawing/2014/main" id="{8F346243-6D11-45E0-9343-F400ED97ABDD}"/>
              </a:ext>
            </a:extLst>
          </p:cNvPr>
          <p:cNvGraphicFramePr>
            <a:graphicFrameLocks noGrp="1"/>
          </p:cNvGraphicFramePr>
          <p:nvPr>
            <p:extLst>
              <p:ext uri="{D42A27DB-BD31-4B8C-83A1-F6EECF244321}">
                <p14:modId xmlns:p14="http://schemas.microsoft.com/office/powerpoint/2010/main" val="894302188"/>
              </p:ext>
            </p:extLst>
          </p:nvPr>
        </p:nvGraphicFramePr>
        <p:xfrm>
          <a:off x="73919" y="668197"/>
          <a:ext cx="9758161" cy="2557216"/>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3990675109"/>
                    </a:ext>
                  </a:extLst>
                </a:gridCol>
                <a:gridCol w="362161">
                  <a:extLst>
                    <a:ext uri="{9D8B030D-6E8A-4147-A177-3AD203B41FA5}">
                      <a16:colId xmlns:a16="http://schemas.microsoft.com/office/drawing/2014/main" val="967017412"/>
                    </a:ext>
                  </a:extLst>
                </a:gridCol>
                <a:gridCol w="3096000">
                  <a:extLst>
                    <a:ext uri="{9D8B030D-6E8A-4147-A177-3AD203B41FA5}">
                      <a16:colId xmlns:a16="http://schemas.microsoft.com/office/drawing/2014/main" val="2642646253"/>
                    </a:ext>
                  </a:extLst>
                </a:gridCol>
                <a:gridCol w="1548000">
                  <a:extLst>
                    <a:ext uri="{9D8B030D-6E8A-4147-A177-3AD203B41FA5}">
                      <a16:colId xmlns:a16="http://schemas.microsoft.com/office/drawing/2014/main" val="3726189485"/>
                    </a:ext>
                  </a:extLst>
                </a:gridCol>
                <a:gridCol w="1368000">
                  <a:extLst>
                    <a:ext uri="{9D8B030D-6E8A-4147-A177-3AD203B41FA5}">
                      <a16:colId xmlns:a16="http://schemas.microsoft.com/office/drawing/2014/main" val="920565643"/>
                    </a:ext>
                  </a:extLst>
                </a:gridCol>
                <a:gridCol w="1764000">
                  <a:extLst>
                    <a:ext uri="{9D8B030D-6E8A-4147-A177-3AD203B41FA5}">
                      <a16:colId xmlns:a16="http://schemas.microsoft.com/office/drawing/2014/main" val="2196719723"/>
                    </a:ext>
                  </a:extLst>
                </a:gridCol>
                <a:gridCol w="1224000">
                  <a:extLst>
                    <a:ext uri="{9D8B030D-6E8A-4147-A177-3AD203B41FA5}">
                      <a16:colId xmlns:a16="http://schemas.microsoft.com/office/drawing/2014/main" val="3129559167"/>
                    </a:ext>
                  </a:extLst>
                </a:gridCol>
              </a:tblGrid>
              <a:tr h="396000">
                <a:tc rowSpan="6">
                  <a:txBody>
                    <a:bodyPr/>
                    <a:lstStyle/>
                    <a:p>
                      <a:pPr algn="ctr"/>
                      <a:r>
                        <a:rPr kumimoji="1" lang="en-US" altLang="ja-JP" sz="900" b="1" dirty="0">
                          <a:solidFill>
                            <a:schemeClr val="bg1"/>
                          </a:solidFill>
                          <a:latin typeface="Meiryo UI" panose="020B0604030504040204" pitchFamily="50" charset="-128"/>
                          <a:ea typeface="Meiryo UI" panose="020B0604030504040204" pitchFamily="50" charset="-128"/>
                        </a:rPr>
                        <a:t>No</a:t>
                      </a:r>
                    </a:p>
                    <a:p>
                      <a:pPr algn="ctr"/>
                      <a:r>
                        <a:rPr kumimoji="1" lang="en-US" altLang="ja-JP" sz="900" b="1">
                          <a:solidFill>
                            <a:schemeClr val="bg1"/>
                          </a:solidFill>
                          <a:latin typeface="Meiryo UI" panose="020B0604030504040204" pitchFamily="50" charset="-128"/>
                          <a:ea typeface="Meiryo UI" panose="020B0604030504040204" pitchFamily="50" charset="-128"/>
                        </a:rPr>
                        <a:t>27</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魅力づくり推進関係事業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p>
                    <a:p>
                      <a:pPr algn="l"/>
                      <a:r>
                        <a:rPr kumimoji="1" lang="ja-JP" altLang="en-US" sz="1050" b="0" u="none" dirty="0">
                          <a:solidFill>
                            <a:schemeClr val="bg1"/>
                          </a:solidFill>
                          <a:latin typeface="Meiryo UI" panose="020B0604030504040204" pitchFamily="50" charset="-128"/>
                          <a:ea typeface="Meiryo UI" panose="020B0604030504040204" pitchFamily="50" charset="-128"/>
                        </a:rPr>
                        <a:t>地域資源を発掘・再発見し国内外に発信する大阪ミュージアム事業や御堂筋イルミネーション事業、中之島周辺でのみどり豊かなまちづくりを通して、大阪の都市魅力を創出し、大阪への誘客につなげる。</a:t>
                      </a:r>
                      <a:endParaRPr kumimoji="1" lang="ja-JP" altLang="en-US" sz="90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4272386081"/>
                  </a:ext>
                </a:extLst>
              </a:tr>
              <a:tr h="396000">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67171"/>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1274835594"/>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53161827"/>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自分の住んでいる地域に愛着を感じている府民割合</a:t>
                      </a: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前年度以上</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159,563</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60.2%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前年度</a:t>
                      </a:r>
                      <a:r>
                        <a:rPr kumimoji="1" lang="en-US" altLang="ja-JP" sz="1050" dirty="0">
                          <a:solidFill>
                            <a:schemeClr val="tx1"/>
                          </a:solidFill>
                          <a:latin typeface="Meiryo UI" panose="020B0604030504040204" pitchFamily="50" charset="-128"/>
                          <a:ea typeface="Meiryo UI" panose="020B0604030504040204" pitchFamily="50" charset="-128"/>
                        </a:rPr>
                        <a:t>【65.3%】</a:t>
                      </a:r>
                      <a:r>
                        <a:rPr kumimoji="1" lang="ja-JP" altLang="en-US" sz="1050" dirty="0">
                          <a:solidFill>
                            <a:schemeClr val="tx1"/>
                          </a:solidFill>
                          <a:latin typeface="Meiryo UI" panose="020B0604030504040204" pitchFamily="50" charset="-128"/>
                          <a:ea typeface="Meiryo UI" panose="020B0604030504040204" pitchFamily="50" charset="-128"/>
                        </a:rPr>
                        <a:t>以上）</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255,087</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602075229"/>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御堂筋イルミネーション来場者数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前年度以上</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454</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団体</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408</a:t>
                      </a:r>
                      <a:r>
                        <a:rPr kumimoji="1" lang="ja-JP" altLang="en-US" sz="1050" dirty="0">
                          <a:solidFill>
                            <a:schemeClr val="accent5"/>
                          </a:solidFill>
                          <a:latin typeface="Meiryo UI" panose="020B0604030504040204" pitchFamily="50" charset="-128"/>
                          <a:ea typeface="Meiryo UI" panose="020B0604030504040204" pitchFamily="50" charset="-128"/>
                        </a:rPr>
                        <a:t>社</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団体）</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611</a:t>
                      </a:r>
                      <a:r>
                        <a:rPr kumimoji="1" lang="ja-JP" altLang="en-US" sz="1050" dirty="0">
                          <a:solidFill>
                            <a:schemeClr val="tx1"/>
                          </a:solidFill>
                          <a:latin typeface="Meiryo UI" panose="020B0604030504040204" pitchFamily="50" charset="-128"/>
                          <a:ea typeface="Meiryo UI" panose="020B0604030504040204" pitchFamily="50" charset="-128"/>
                        </a:rPr>
                        <a:t>万人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（前年度</a:t>
                      </a:r>
                      <a:r>
                        <a:rPr kumimoji="1" lang="en-US" altLang="ja-JP" sz="1050" dirty="0">
                          <a:solidFill>
                            <a:schemeClr val="tx1"/>
                          </a:solidFill>
                          <a:latin typeface="Meiryo UI" panose="020B0604030504040204" pitchFamily="50" charset="-128"/>
                          <a:ea typeface="Meiryo UI" panose="020B0604030504040204" pitchFamily="50" charset="-128"/>
                        </a:rPr>
                        <a:t>【584</a:t>
                      </a:r>
                      <a:r>
                        <a:rPr kumimoji="1" lang="ja-JP" altLang="en-US" sz="1050" dirty="0">
                          <a:solidFill>
                            <a:schemeClr val="tx1"/>
                          </a:solidFill>
                          <a:latin typeface="Meiryo UI" panose="020B0604030504040204" pitchFamily="50" charset="-128"/>
                          <a:ea typeface="Meiryo UI" panose="020B0604030504040204" pitchFamily="50" charset="-128"/>
                        </a:rPr>
                        <a:t>万人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以上）</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0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2911463404"/>
                  </a:ext>
                </a:extLst>
              </a:tr>
              <a:tr h="396000">
                <a:tc vMerge="1">
                  <a:txBody>
                    <a:bodyPr/>
                    <a:lstStyle/>
                    <a:p>
                      <a:endParaRPr kumimoji="1" lang="ja-JP" altLang="en-US"/>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中之島にぎわいの森づくりシンボルツリーを巡るナイトクルーズ乗船客数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1,000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pPr algn="ctr"/>
                      <a:r>
                        <a:rPr kumimoji="1" lang="zh-TW" altLang="en-US" sz="1050" dirty="0">
                          <a:solidFill>
                            <a:srgbClr val="FF0000"/>
                          </a:solidFill>
                          <a:latin typeface="Meiryo UI" panose="020B0604030504040204" pitchFamily="50" charset="-128"/>
                          <a:ea typeface="Meiryo UI" panose="020B0604030504040204" pitchFamily="50" charset="-128"/>
                        </a:rPr>
                        <a:t>初期整備完了</a:t>
                      </a:r>
                      <a:endParaRPr kumimoji="1" lang="en-US" altLang="zh-TW"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※R4</a:t>
                      </a:r>
                      <a:r>
                        <a:rPr kumimoji="1" lang="ja-JP" altLang="en-US" sz="1050" dirty="0">
                          <a:solidFill>
                            <a:schemeClr val="accent5"/>
                          </a:solidFill>
                          <a:latin typeface="Meiryo UI" panose="020B0604030504040204" pitchFamily="50" charset="-128"/>
                          <a:ea typeface="Meiryo UI" panose="020B0604030504040204" pitchFamily="50" charset="-128"/>
                        </a:rPr>
                        <a:t>新規指標のため前年度実績なし）</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812</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1,000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4042309403"/>
                  </a:ext>
                </a:extLst>
              </a:tr>
            </a:tbl>
          </a:graphicData>
        </a:graphic>
      </p:graphicFrame>
      <p:graphicFrame>
        <p:nvGraphicFramePr>
          <p:cNvPr id="4" name="表 3">
            <a:extLst>
              <a:ext uri="{FF2B5EF4-FFF2-40B4-BE49-F238E27FC236}">
                <a16:creationId xmlns:a16="http://schemas.microsoft.com/office/drawing/2014/main" id="{56BD5E3B-2EA9-4EF5-8C4F-BE61977463A8}"/>
              </a:ext>
            </a:extLst>
          </p:cNvPr>
          <p:cNvGraphicFramePr>
            <a:graphicFrameLocks noGrp="1"/>
          </p:cNvGraphicFramePr>
          <p:nvPr>
            <p:extLst>
              <p:ext uri="{D42A27DB-BD31-4B8C-83A1-F6EECF244321}">
                <p14:modId xmlns:p14="http://schemas.microsoft.com/office/powerpoint/2010/main" val="3046073905"/>
              </p:ext>
            </p:extLst>
          </p:nvPr>
        </p:nvGraphicFramePr>
        <p:xfrm>
          <a:off x="110999" y="3340509"/>
          <a:ext cx="9684000" cy="2023729"/>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2418582088"/>
                    </a:ext>
                  </a:extLst>
                </a:gridCol>
                <a:gridCol w="360000">
                  <a:extLst>
                    <a:ext uri="{9D8B030D-6E8A-4147-A177-3AD203B41FA5}">
                      <a16:colId xmlns:a16="http://schemas.microsoft.com/office/drawing/2014/main" val="3923028328"/>
                    </a:ext>
                  </a:extLst>
                </a:gridCol>
                <a:gridCol w="3060000">
                  <a:extLst>
                    <a:ext uri="{9D8B030D-6E8A-4147-A177-3AD203B41FA5}">
                      <a16:colId xmlns:a16="http://schemas.microsoft.com/office/drawing/2014/main" val="1451112460"/>
                    </a:ext>
                  </a:extLst>
                </a:gridCol>
                <a:gridCol w="1548000">
                  <a:extLst>
                    <a:ext uri="{9D8B030D-6E8A-4147-A177-3AD203B41FA5}">
                      <a16:colId xmlns:a16="http://schemas.microsoft.com/office/drawing/2014/main" val="197519258"/>
                    </a:ext>
                  </a:extLst>
                </a:gridCol>
                <a:gridCol w="1548000">
                  <a:extLst>
                    <a:ext uri="{9D8B030D-6E8A-4147-A177-3AD203B41FA5}">
                      <a16:colId xmlns:a16="http://schemas.microsoft.com/office/drawing/2014/main" val="657978880"/>
                    </a:ext>
                  </a:extLst>
                </a:gridCol>
                <a:gridCol w="1404000">
                  <a:extLst>
                    <a:ext uri="{9D8B030D-6E8A-4147-A177-3AD203B41FA5}">
                      <a16:colId xmlns:a16="http://schemas.microsoft.com/office/drawing/2014/main" val="4062451702"/>
                    </a:ext>
                  </a:extLst>
                </a:gridCol>
                <a:gridCol w="1404000">
                  <a:extLst>
                    <a:ext uri="{9D8B030D-6E8A-4147-A177-3AD203B41FA5}">
                      <a16:colId xmlns:a16="http://schemas.microsoft.com/office/drawing/2014/main" val="2741864176"/>
                    </a:ext>
                  </a:extLst>
                </a:gridCol>
              </a:tblGrid>
              <a:tr h="436295">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28</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市街地リノベーション促進検討</a:t>
                      </a: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0" i="0" u="none" strike="noStrike" kern="1200" baseline="0">
                          <a:solidFill>
                            <a:schemeClr val="bg1"/>
                          </a:solidFill>
                          <a:latin typeface="Meiryo UI" panose="020B0604030504040204" pitchFamily="50" charset="-128"/>
                          <a:ea typeface="Meiryo UI" panose="020B0604030504040204" pitchFamily="50" charset="-128"/>
                          <a:cs typeface="+mn-cs"/>
                        </a:rPr>
                        <a:t>モデル</a:t>
                      </a:r>
                      <a:r>
                        <a:rPr lang="ja-JP" altLang="en-US" sz="1050" b="0" i="0" u="none" strike="noStrike" kern="1200" baseline="0" dirty="0">
                          <a:solidFill>
                            <a:schemeClr val="bg1"/>
                          </a:solidFill>
                          <a:latin typeface="Meiryo UI" panose="020B0604030504040204" pitchFamily="50" charset="-128"/>
                          <a:ea typeface="Meiryo UI" panose="020B0604030504040204" pitchFamily="50" charset="-128"/>
                          <a:cs typeface="+mn-cs"/>
                        </a:rPr>
                        <a:t>地区を設定した市との連携のもと、まちづくりを促進するための民間投資の喚起</a:t>
                      </a:r>
                      <a:r>
                        <a:rPr lang="ja-JP" altLang="en-US" sz="1050" b="0" i="0" u="none" strike="noStrike" kern="1200" baseline="0">
                          <a:solidFill>
                            <a:schemeClr val="bg1"/>
                          </a:solidFill>
                          <a:latin typeface="Meiryo UI" panose="020B0604030504040204" pitchFamily="50" charset="-128"/>
                          <a:ea typeface="Meiryo UI" panose="020B0604030504040204" pitchFamily="50" charset="-128"/>
                          <a:cs typeface="+mn-cs"/>
                        </a:rPr>
                        <a:t>を図り、市街地の更新（リノベーション）を推進するため、デジタルデータ</a:t>
                      </a:r>
                      <a:r>
                        <a:rPr lang="ja-JP" altLang="en-US" sz="1050" b="0" i="0" u="none" strike="noStrike" kern="1200" baseline="0" dirty="0">
                          <a:solidFill>
                            <a:schemeClr val="bg1"/>
                          </a:solidFill>
                          <a:latin typeface="Meiryo UI" panose="020B0604030504040204" pitchFamily="50" charset="-128"/>
                          <a:ea typeface="Meiryo UI" panose="020B0604030504040204" pitchFamily="50" charset="-128"/>
                          <a:cs typeface="+mn-cs"/>
                        </a:rPr>
                        <a:t>を活用し、都市を三次元で再現した「</a:t>
                      </a:r>
                      <a:r>
                        <a:rPr lang="en-US" altLang="ja-JP" sz="1050" b="0" i="0" u="none" strike="noStrike" kern="1200" baseline="0" dirty="0">
                          <a:solidFill>
                            <a:schemeClr val="bg1"/>
                          </a:solidFill>
                          <a:latin typeface="Meiryo UI" panose="020B0604030504040204" pitchFamily="50" charset="-128"/>
                          <a:ea typeface="Meiryo UI" panose="020B0604030504040204" pitchFamily="50" charset="-128"/>
                          <a:cs typeface="+mn-cs"/>
                        </a:rPr>
                        <a:t>3D</a:t>
                      </a:r>
                      <a:r>
                        <a:rPr lang="ja-JP" altLang="en-US" sz="1050" b="0" i="0" u="none" strike="noStrike" kern="1200" baseline="0" dirty="0">
                          <a:solidFill>
                            <a:schemeClr val="bg1"/>
                          </a:solidFill>
                          <a:latin typeface="Meiryo UI" panose="020B0604030504040204" pitchFamily="50" charset="-128"/>
                          <a:ea typeface="Meiryo UI" panose="020B0604030504040204" pitchFamily="50" charset="-128"/>
                          <a:cs typeface="+mn-cs"/>
                        </a:rPr>
                        <a:t>都市モデル」を活用することによりビジュアル的に分かりやすい「プロモーションコンテンツ」の作成を行う。</a:t>
                      </a:r>
                      <a:endParaRPr kumimoji="1" lang="ja-JP" altLang="en-US" sz="1050" b="1" i="0" u="sng" strike="noStrike" kern="1200" cap="none" spc="0" normalizeH="0" baseline="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715623486"/>
                  </a:ext>
                </a:extLst>
              </a:tr>
              <a:tr h="263505">
                <a:tc vMerge="1">
                  <a:txBody>
                    <a:bodyPr/>
                    <a:lstStyle/>
                    <a:p>
                      <a:endParaRPr kumimoji="1" lang="ja-JP" altLang="en-US"/>
                    </a:p>
                  </a:txBody>
                  <a:tcPr>
                    <a:lnT w="1905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extLst>
                  <a:ext uri="{0D108BD9-81ED-4DB2-BD59-A6C34878D82A}">
                    <a16:rowId xmlns:a16="http://schemas.microsoft.com/office/drawing/2014/main" val="982572107"/>
                  </a:ext>
                </a:extLst>
              </a:tr>
              <a:tr h="2980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4255177477"/>
                  </a:ext>
                </a:extLst>
              </a:tr>
              <a:tr h="29806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３</a:t>
                      </a:r>
                      <a:r>
                        <a:rPr kumimoji="1" lang="en-US" altLang="ja-JP" sz="1050" dirty="0">
                          <a:solidFill>
                            <a:schemeClr val="tx1"/>
                          </a:solidFill>
                          <a:latin typeface="Meiryo UI" panose="020B0604030504040204" pitchFamily="50" charset="-128"/>
                          <a:ea typeface="Meiryo UI" panose="020B0604030504040204" pitchFamily="50" charset="-128"/>
                        </a:rPr>
                        <a:t>D</a:t>
                      </a:r>
                      <a:r>
                        <a:rPr kumimoji="1" lang="ja-JP" altLang="en-US" sz="1050" dirty="0">
                          <a:solidFill>
                            <a:schemeClr val="tx1"/>
                          </a:solidFill>
                          <a:latin typeface="Meiryo UI" panose="020B0604030504040204" pitchFamily="50" charset="-128"/>
                          <a:ea typeface="Meiryo UI" panose="020B0604030504040204" pitchFamily="50" charset="-128"/>
                        </a:rPr>
                        <a:t>都市モデル</a:t>
                      </a:r>
                      <a:r>
                        <a:rPr kumimoji="1" lang="ja-JP" altLang="en-US" sz="1050">
                          <a:solidFill>
                            <a:schemeClr val="tx1"/>
                          </a:solidFill>
                          <a:latin typeface="Meiryo UI" panose="020B0604030504040204" pitchFamily="50" charset="-128"/>
                          <a:ea typeface="Meiryo UI" panose="020B0604030504040204" pitchFamily="50" charset="-128"/>
                        </a:rPr>
                        <a:t>作成自治体数</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b="0" dirty="0">
                          <a:solidFill>
                            <a:srgbClr val="FF0000"/>
                          </a:solidFill>
                          <a:latin typeface="Meiryo UI" panose="020B0604030504040204" pitchFamily="50" charset="-128"/>
                          <a:ea typeface="Meiryo UI" panose="020B0604030504040204" pitchFamily="50" charset="-128"/>
                        </a:rPr>
                        <a:t>２市町村</a:t>
                      </a:r>
                      <a:endParaRPr kumimoji="1" lang="en-US" altLang="ja-JP" sz="1050" b="0" dirty="0">
                        <a:solidFill>
                          <a:srgbClr val="FF0000"/>
                        </a:solidFill>
                        <a:latin typeface="Meiryo UI" panose="020B0604030504040204" pitchFamily="50" charset="-128"/>
                        <a:ea typeface="Meiryo UI" panose="020B0604030504040204" pitchFamily="50" charset="-128"/>
                      </a:endParaRPr>
                    </a:p>
                    <a:p>
                      <a:pPr algn="ctr"/>
                      <a:r>
                        <a:rPr kumimoji="1" lang="en-US" altLang="ja-JP" sz="1050" b="0" dirty="0">
                          <a:solidFill>
                            <a:srgbClr val="FF0000"/>
                          </a:solidFill>
                          <a:latin typeface="Meiryo UI" panose="020B0604030504040204" pitchFamily="50" charset="-128"/>
                          <a:ea typeface="Meiryo UI" panose="020B0604030504040204" pitchFamily="50" charset="-128"/>
                        </a:rPr>
                        <a:t>※R</a:t>
                      </a:r>
                      <a:r>
                        <a:rPr kumimoji="1" lang="ja-JP" altLang="en-US" sz="1050" b="0" dirty="0">
                          <a:solidFill>
                            <a:srgbClr val="FF0000"/>
                          </a:solidFill>
                          <a:latin typeface="Meiryo UI" panose="020B0604030504040204" pitchFamily="50" charset="-128"/>
                          <a:ea typeface="Meiryo UI" panose="020B0604030504040204" pitchFamily="50" charset="-128"/>
                        </a:rPr>
                        <a:t>８年度までに</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36,582</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７新規事業）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７新規事業）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4065357212"/>
                  </a:ext>
                </a:extLst>
              </a:tr>
              <a:tr h="29806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市町村及び民間向けセミナー等の開催数</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ja-JP" altLang="en-US" sz="1050" b="0" dirty="0">
                          <a:solidFill>
                            <a:srgbClr val="FF0000"/>
                          </a:solidFill>
                          <a:latin typeface="Meiryo UI" panose="020B0604030504040204" pitchFamily="50" charset="-128"/>
                          <a:ea typeface="Meiryo UI" panose="020B0604030504040204" pitchFamily="50" charset="-128"/>
                        </a:rPr>
                        <a:t>１回</a:t>
                      </a:r>
                      <a:endParaRPr kumimoji="1" lang="en-US" altLang="ja-JP" sz="1050" b="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rgbClr val="FF0000"/>
                          </a:solidFill>
                          <a:latin typeface="Meiryo UI" panose="020B0604030504040204" pitchFamily="50" charset="-128"/>
                          <a:ea typeface="Meiryo UI" panose="020B0604030504040204" pitchFamily="50" charset="-128"/>
                        </a:rPr>
                        <a:t>※R</a:t>
                      </a:r>
                      <a:r>
                        <a:rPr kumimoji="1" lang="ja-JP" altLang="en-US" sz="1050" b="0" dirty="0">
                          <a:solidFill>
                            <a:srgbClr val="FF0000"/>
                          </a:solidFill>
                          <a:latin typeface="Meiryo UI" panose="020B0604030504040204" pitchFamily="50" charset="-128"/>
                          <a:ea typeface="Meiryo UI" panose="020B0604030504040204" pitchFamily="50" charset="-128"/>
                        </a:rPr>
                        <a:t>８年度までに</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80139382"/>
                  </a:ext>
                </a:extLst>
              </a:tr>
            </a:tbl>
          </a:graphicData>
        </a:graphic>
      </p:graphicFrame>
      <p:sp>
        <p:nvSpPr>
          <p:cNvPr id="13" name="正方形/長方形 12">
            <a:extLst>
              <a:ext uri="{FF2B5EF4-FFF2-40B4-BE49-F238E27FC236}">
                <a16:creationId xmlns:a16="http://schemas.microsoft.com/office/drawing/2014/main" id="{C341B482-906F-443C-B1B8-1FDBA72D60FB}"/>
              </a:ext>
            </a:extLst>
          </p:cNvPr>
          <p:cNvSpPr/>
          <p:nvPr/>
        </p:nvSpPr>
        <p:spPr>
          <a:xfrm>
            <a:off x="0" y="-1834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基本目標④　ひとが集まる大阪をつくる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（都市魅力の創出・発信、観光客の受入環境の整備</a:t>
            </a:r>
            <a:r>
              <a:rPr lang="ja-JP" altLang="en-US" sz="1400" b="1">
                <a:latin typeface="Meiryo UI" panose="020B0604030504040204" pitchFamily="50" charset="-128"/>
                <a:ea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56403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a:extLst>
              <a:ext uri="{FF2B5EF4-FFF2-40B4-BE49-F238E27FC236}">
                <a16:creationId xmlns:a16="http://schemas.microsoft.com/office/drawing/2014/main" id="{8E7C1C92-9366-4EDB-8465-4746FFBA19FE}"/>
              </a:ext>
            </a:extLst>
          </p:cNvPr>
          <p:cNvGraphicFramePr>
            <a:graphicFrameLocks noGrp="1"/>
          </p:cNvGraphicFramePr>
          <p:nvPr>
            <p:extLst>
              <p:ext uri="{D42A27DB-BD31-4B8C-83A1-F6EECF244321}">
                <p14:modId xmlns:p14="http://schemas.microsoft.com/office/powerpoint/2010/main" val="1561744967"/>
              </p:ext>
            </p:extLst>
          </p:nvPr>
        </p:nvGraphicFramePr>
        <p:xfrm>
          <a:off x="83402" y="4442401"/>
          <a:ext cx="9719751" cy="2388876"/>
        </p:xfrm>
        <a:graphic>
          <a:graphicData uri="http://schemas.openxmlformats.org/drawingml/2006/table">
            <a:tbl>
              <a:tblPr firstRow="1" bandRow="1">
                <a:tableStyleId>{F5AB1C69-6EDB-4FF4-983F-18BD219EF322}</a:tableStyleId>
              </a:tblPr>
              <a:tblGrid>
                <a:gridCol w="369918">
                  <a:extLst>
                    <a:ext uri="{9D8B030D-6E8A-4147-A177-3AD203B41FA5}">
                      <a16:colId xmlns:a16="http://schemas.microsoft.com/office/drawing/2014/main" val="830047628"/>
                    </a:ext>
                  </a:extLst>
                </a:gridCol>
                <a:gridCol w="385767">
                  <a:extLst>
                    <a:ext uri="{9D8B030D-6E8A-4147-A177-3AD203B41FA5}">
                      <a16:colId xmlns:a16="http://schemas.microsoft.com/office/drawing/2014/main" val="1297933951"/>
                    </a:ext>
                  </a:extLst>
                </a:gridCol>
                <a:gridCol w="3425381">
                  <a:extLst>
                    <a:ext uri="{9D8B030D-6E8A-4147-A177-3AD203B41FA5}">
                      <a16:colId xmlns:a16="http://schemas.microsoft.com/office/drawing/2014/main" val="1232791315"/>
                    </a:ext>
                  </a:extLst>
                </a:gridCol>
                <a:gridCol w="1363916">
                  <a:extLst>
                    <a:ext uri="{9D8B030D-6E8A-4147-A177-3AD203B41FA5}">
                      <a16:colId xmlns:a16="http://schemas.microsoft.com/office/drawing/2014/main" val="885638921"/>
                    </a:ext>
                  </a:extLst>
                </a:gridCol>
                <a:gridCol w="1637165">
                  <a:extLst>
                    <a:ext uri="{9D8B030D-6E8A-4147-A177-3AD203B41FA5}">
                      <a16:colId xmlns:a16="http://schemas.microsoft.com/office/drawing/2014/main" val="2868609020"/>
                    </a:ext>
                  </a:extLst>
                </a:gridCol>
                <a:gridCol w="1417096">
                  <a:extLst>
                    <a:ext uri="{9D8B030D-6E8A-4147-A177-3AD203B41FA5}">
                      <a16:colId xmlns:a16="http://schemas.microsoft.com/office/drawing/2014/main" val="1393318109"/>
                    </a:ext>
                  </a:extLst>
                </a:gridCol>
                <a:gridCol w="1120508">
                  <a:extLst>
                    <a:ext uri="{9D8B030D-6E8A-4147-A177-3AD203B41FA5}">
                      <a16:colId xmlns:a16="http://schemas.microsoft.com/office/drawing/2014/main" val="2346348725"/>
                    </a:ext>
                  </a:extLst>
                </a:gridCol>
              </a:tblGrid>
              <a:tr h="381955">
                <a:tc rowSpan="6">
                  <a:txBody>
                    <a:bodyPr/>
                    <a:lstStyle/>
                    <a:p>
                      <a:pPr algn="ctr"/>
                      <a:r>
                        <a:rPr kumimoji="1" lang="en-US" altLang="ja-JP" sz="900">
                          <a:latin typeface="Meiryo UI" panose="020B0604030504040204" pitchFamily="50" charset="-128"/>
                          <a:ea typeface="Meiryo UI" panose="020B0604030504040204" pitchFamily="50" charset="-128"/>
                        </a:rPr>
                        <a:t>No</a:t>
                      </a:r>
                      <a:r>
                        <a:rPr kumimoji="1" lang="en-US" altLang="ja-JP" sz="1000">
                          <a:latin typeface="Meiryo UI" panose="020B0604030504040204" pitchFamily="50" charset="-128"/>
                          <a:ea typeface="Meiryo UI" panose="020B0604030504040204" pitchFamily="50" charset="-128"/>
                        </a:rPr>
                        <a:t>31</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u="sng" dirty="0">
                          <a:latin typeface="Meiryo UI" panose="020B0604030504040204" pitchFamily="50" charset="-128"/>
                          <a:ea typeface="Meiryo UI" panose="020B0604030504040204" pitchFamily="50" charset="-128"/>
                        </a:rPr>
                        <a:t>大阪府文化</a:t>
                      </a:r>
                      <a:r>
                        <a:rPr kumimoji="1" lang="ja-JP" altLang="en-US" sz="1200" b="1" u="sng">
                          <a:latin typeface="Meiryo UI" panose="020B0604030504040204" pitchFamily="50" charset="-128"/>
                          <a:ea typeface="Meiryo UI" panose="020B0604030504040204" pitchFamily="50" charset="-128"/>
                        </a:rPr>
                        <a:t>振興事業</a:t>
                      </a:r>
                      <a:r>
                        <a:rPr kumimoji="1" lang="ja-JP" altLang="en-US" sz="1200" b="1" u="none">
                          <a:latin typeface="Meiryo UI" panose="020B0604030504040204" pitchFamily="50" charset="-128"/>
                          <a:ea typeface="Meiryo UI" panose="020B0604030504040204" pitchFamily="50" charset="-128"/>
                        </a:rPr>
                        <a:t>　</a:t>
                      </a:r>
                      <a:r>
                        <a:rPr kumimoji="1" lang="en-US" altLang="ja-JP" sz="1200" b="1" u="none">
                          <a:latin typeface="Meiryo UI" panose="020B0604030504040204" pitchFamily="50" charset="-128"/>
                          <a:ea typeface="Meiryo UI" panose="020B0604030504040204" pitchFamily="50" charset="-128"/>
                        </a:rPr>
                        <a:t>【</a:t>
                      </a:r>
                      <a:r>
                        <a:rPr kumimoji="1" lang="ja-JP" altLang="en-US" sz="1200" b="1" u="none" dirty="0">
                          <a:latin typeface="Meiryo UI" panose="020B0604030504040204" pitchFamily="50" charset="-128"/>
                          <a:ea typeface="Meiryo UI" panose="020B0604030504040204" pitchFamily="50" charset="-128"/>
                        </a:rPr>
                        <a:t>企業版ふるさと納税活用事業</a:t>
                      </a:r>
                      <a:r>
                        <a:rPr kumimoji="1" lang="en-US" altLang="ja-JP" sz="1200" b="1" u="none" dirty="0">
                          <a:latin typeface="Meiryo UI" panose="020B0604030504040204" pitchFamily="50" charset="-128"/>
                          <a:ea typeface="Meiryo UI" panose="020B0604030504040204" pitchFamily="50" charset="-128"/>
                        </a:rPr>
                        <a:t>】</a:t>
                      </a:r>
                    </a:p>
                    <a:p>
                      <a:pPr algn="l"/>
                      <a:r>
                        <a:rPr kumimoji="1" lang="ja-JP" altLang="en-US" sz="1050" b="0" u="none" dirty="0">
                          <a:latin typeface="Meiryo UI" panose="020B0604030504040204" pitchFamily="50" charset="-128"/>
                          <a:ea typeface="Meiryo UI" panose="020B0604030504040204" pitchFamily="50" charset="-128"/>
                        </a:rPr>
                        <a:t>文化芸術分野で活躍する者を対象にした顕彰事業を実施するとともに、府民に優れた芸術文化の鑑賞機会を提供する有意義な事業や次世代の育成に資する活動等に対する補助を通して、大阪における文化・芸術の振興を図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3068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1797969561"/>
                  </a:ext>
                </a:extLst>
              </a:tr>
              <a:tr h="20237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777871570"/>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大阪の文化振興の機運を醸成するための顕彰事業の実施</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Meiryo UI" panose="020B0604030504040204" pitchFamily="50" charset="-128"/>
                          <a:ea typeface="Meiryo UI" panose="020B0604030504040204" pitchFamily="50" charset="-128"/>
                        </a:rPr>
                        <a:t>３賞</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19,190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賞</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賞</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17,805</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232366376"/>
                  </a:ext>
                </a:extLst>
              </a:tr>
              <a:tr h="394336">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採択事業における観客満足度</a:t>
                      </a:r>
                    </a:p>
                    <a:p>
                      <a:r>
                        <a:rPr kumimoji="1" lang="ja-JP" altLang="en-US" sz="1050" dirty="0">
                          <a:latin typeface="Meiryo UI" panose="020B0604030504040204" pitchFamily="50" charset="-128"/>
                          <a:ea typeface="Meiryo UI" panose="020B0604030504040204" pitchFamily="50" charset="-128"/>
                        </a:rPr>
                        <a:t>（芸術文化振興補助金）</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80</a:t>
                      </a:r>
                      <a:r>
                        <a:rPr kumimoji="1" lang="ja-JP" altLang="en-US" sz="1050" dirty="0">
                          <a:solidFill>
                            <a:srgbClr val="FF0000"/>
                          </a:solidFill>
                          <a:latin typeface="Meiryo UI" panose="020B0604030504040204" pitchFamily="50" charset="-128"/>
                          <a:ea typeface="Meiryo UI" panose="020B0604030504040204" pitchFamily="50" charset="-128"/>
                        </a:rPr>
                        <a:t>％</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97.9</a:t>
                      </a: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80</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3151266560"/>
                  </a:ext>
                </a:extLst>
              </a:tr>
              <a:tr h="394336">
                <a:tc vMerge="1">
                  <a:txBody>
                    <a:bodyPr/>
                    <a:lstStyle/>
                    <a:p>
                      <a:endParaRPr kumimoji="1" lang="ja-JP" altLang="en-US"/>
                    </a:p>
                  </a:txBody>
                  <a:tcPr>
                    <a:lnT w="28575" cap="flat" cmpd="sng" algn="ctr">
                      <a:solidFill>
                        <a:schemeClr val="bg1"/>
                      </a:solidFill>
                      <a:prstDash val="solid"/>
                      <a:round/>
                      <a:headEnd type="none" w="med" len="med"/>
                      <a:tailEnd type="none" w="med" len="med"/>
                    </a:lnT>
                  </a:tcPr>
                </a:tc>
                <a:tc vMerge="1">
                  <a:txBody>
                    <a:bodyPr/>
                    <a:lstStyle/>
                    <a:p>
                      <a:endParaRPr kumimoji="1" lang="ja-JP" altLang="en-US"/>
                    </a:p>
                  </a:txBody>
                  <a:tcPr>
                    <a:lnT w="19050" cap="flat" cmpd="sng" algn="ctr">
                      <a:solidFill>
                        <a:schemeClr val="bg1"/>
                      </a:solidFill>
                      <a:prstDash val="solid"/>
                      <a:round/>
                      <a:headEnd type="none" w="med" len="med"/>
                      <a:tailEnd type="none" w="med" len="med"/>
                    </a:lnT>
                  </a:tcPr>
                </a:tc>
                <a:tc>
                  <a:txBody>
                    <a:bodyPr/>
                    <a:lstStyle/>
                    <a:p>
                      <a:r>
                        <a:rPr kumimoji="1" lang="ja-JP" altLang="en-US" sz="1050" dirty="0">
                          <a:latin typeface="Meiryo UI" panose="020B0604030504040204" pitchFamily="50" charset="-128"/>
                          <a:ea typeface="Meiryo UI" panose="020B0604030504040204" pitchFamily="50" charset="-128"/>
                        </a:rPr>
                        <a:t>採択事業における観客満足度</a:t>
                      </a:r>
                    </a:p>
                    <a:p>
                      <a:r>
                        <a:rPr kumimoji="1" lang="ja-JP" altLang="en-US" sz="1050" dirty="0">
                          <a:latin typeface="Meiryo UI" panose="020B0604030504040204" pitchFamily="50" charset="-128"/>
                          <a:ea typeface="Meiryo UI" panose="020B0604030504040204" pitchFamily="50" charset="-128"/>
                        </a:rPr>
                        <a:t>（輝け！子どもパフォーマー事業補助金）</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80</a:t>
                      </a:r>
                      <a:r>
                        <a:rPr kumimoji="1" lang="ja-JP" altLang="en-US" sz="1050" dirty="0">
                          <a:solidFill>
                            <a:srgbClr val="FF0000"/>
                          </a:solidFill>
                          <a:latin typeface="Meiryo UI" panose="020B0604030504040204" pitchFamily="50" charset="-128"/>
                          <a:ea typeface="Meiryo UI" panose="020B0604030504040204" pitchFamily="50" charset="-128"/>
                        </a:rPr>
                        <a:t>％</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99.8</a:t>
                      </a: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80%</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1,500</a:t>
                      </a:r>
                      <a:r>
                        <a:rPr kumimoji="1" lang="ja-JP" altLang="en-US" sz="1000" dirty="0">
                          <a:solidFill>
                            <a:schemeClr val="tx1"/>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solidFill>
                      <a:srgbClr val="E7E6E6"/>
                    </a:solidFill>
                  </a:tcPr>
                </a:tc>
                <a:extLst>
                  <a:ext uri="{0D108BD9-81ED-4DB2-BD59-A6C34878D82A}">
                    <a16:rowId xmlns:a16="http://schemas.microsoft.com/office/drawing/2014/main" val="1357962295"/>
                  </a:ext>
                </a:extLst>
              </a:tr>
            </a:tbl>
          </a:graphicData>
        </a:graphic>
      </p:graphicFrame>
      <p:graphicFrame>
        <p:nvGraphicFramePr>
          <p:cNvPr id="17" name="表 16">
            <a:extLst>
              <a:ext uri="{FF2B5EF4-FFF2-40B4-BE49-F238E27FC236}">
                <a16:creationId xmlns:a16="http://schemas.microsoft.com/office/drawing/2014/main" id="{CB73D94D-9900-4426-9B00-5CE782374E5A}"/>
              </a:ext>
            </a:extLst>
          </p:cNvPr>
          <p:cNvGraphicFramePr>
            <a:graphicFrameLocks noGrp="1"/>
          </p:cNvGraphicFramePr>
          <p:nvPr>
            <p:extLst>
              <p:ext uri="{D42A27DB-BD31-4B8C-83A1-F6EECF244321}">
                <p14:modId xmlns:p14="http://schemas.microsoft.com/office/powerpoint/2010/main" val="4011949132"/>
              </p:ext>
            </p:extLst>
          </p:nvPr>
        </p:nvGraphicFramePr>
        <p:xfrm>
          <a:off x="73570" y="2413009"/>
          <a:ext cx="9719751" cy="2021164"/>
        </p:xfrm>
        <a:graphic>
          <a:graphicData uri="http://schemas.openxmlformats.org/drawingml/2006/table">
            <a:tbl>
              <a:tblPr firstRow="1" bandRow="1">
                <a:tableStyleId>{F5AB1C69-6EDB-4FF4-983F-18BD219EF322}</a:tableStyleId>
              </a:tblPr>
              <a:tblGrid>
                <a:gridCol w="370153">
                  <a:extLst>
                    <a:ext uri="{9D8B030D-6E8A-4147-A177-3AD203B41FA5}">
                      <a16:colId xmlns:a16="http://schemas.microsoft.com/office/drawing/2014/main" val="830047628"/>
                    </a:ext>
                  </a:extLst>
                </a:gridCol>
                <a:gridCol w="386011">
                  <a:extLst>
                    <a:ext uri="{9D8B030D-6E8A-4147-A177-3AD203B41FA5}">
                      <a16:colId xmlns:a16="http://schemas.microsoft.com/office/drawing/2014/main" val="1297933951"/>
                    </a:ext>
                  </a:extLst>
                </a:gridCol>
                <a:gridCol w="3204000">
                  <a:extLst>
                    <a:ext uri="{9D8B030D-6E8A-4147-A177-3AD203B41FA5}">
                      <a16:colId xmlns:a16="http://schemas.microsoft.com/office/drawing/2014/main" val="1232791315"/>
                    </a:ext>
                  </a:extLst>
                </a:gridCol>
                <a:gridCol w="1584000">
                  <a:extLst>
                    <a:ext uri="{9D8B030D-6E8A-4147-A177-3AD203B41FA5}">
                      <a16:colId xmlns:a16="http://schemas.microsoft.com/office/drawing/2014/main" val="885638921"/>
                    </a:ext>
                  </a:extLst>
                </a:gridCol>
                <a:gridCol w="1584000">
                  <a:extLst>
                    <a:ext uri="{9D8B030D-6E8A-4147-A177-3AD203B41FA5}">
                      <a16:colId xmlns:a16="http://schemas.microsoft.com/office/drawing/2014/main" val="2868609020"/>
                    </a:ext>
                  </a:extLst>
                </a:gridCol>
                <a:gridCol w="1440000">
                  <a:extLst>
                    <a:ext uri="{9D8B030D-6E8A-4147-A177-3AD203B41FA5}">
                      <a16:colId xmlns:a16="http://schemas.microsoft.com/office/drawing/2014/main" val="1393318109"/>
                    </a:ext>
                  </a:extLst>
                </a:gridCol>
                <a:gridCol w="1151587">
                  <a:extLst>
                    <a:ext uri="{9D8B030D-6E8A-4147-A177-3AD203B41FA5}">
                      <a16:colId xmlns:a16="http://schemas.microsoft.com/office/drawing/2014/main" val="2346348725"/>
                    </a:ext>
                  </a:extLst>
                </a:gridCol>
              </a:tblGrid>
              <a:tr h="260940">
                <a:tc rowSpan="5">
                  <a:txBody>
                    <a:bodyPr/>
                    <a:lstStyle/>
                    <a:p>
                      <a:pPr algn="ctr"/>
                      <a:r>
                        <a:rPr kumimoji="1" lang="en-US" altLang="ja-JP" sz="1000" b="1">
                          <a:solidFill>
                            <a:schemeClr val="bg1"/>
                          </a:solidFill>
                          <a:latin typeface="Meiryo UI" panose="020B0604030504040204" pitchFamily="50" charset="-128"/>
                          <a:ea typeface="Meiryo UI" panose="020B0604030504040204" pitchFamily="50" charset="-128"/>
                        </a:rPr>
                        <a:t>No30</a:t>
                      </a:r>
                      <a:endParaRPr kumimoji="1" lang="ja-JP" altLang="en-US" sz="10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公園都市緑化振興事業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en-US" altLang="ja-JP" sz="1050" b="0" u="none" dirty="0">
                        <a:solidFill>
                          <a:schemeClr val="bg1"/>
                        </a:solidFill>
                        <a:latin typeface="Meiryo UI" panose="020B0604030504040204" pitchFamily="50" charset="-128"/>
                        <a:ea typeface="Meiryo UI" panose="020B0604030504040204" pitchFamily="50" charset="-128"/>
                      </a:endParaRPr>
                    </a:p>
                    <a:p>
                      <a:pPr algn="l"/>
                      <a:r>
                        <a:rPr kumimoji="1" lang="ja-JP" altLang="en-US" sz="1050" b="0" u="none" dirty="0">
                          <a:solidFill>
                            <a:schemeClr val="bg1"/>
                          </a:solidFill>
                          <a:latin typeface="Meiryo UI" panose="020B0604030504040204" pitchFamily="50" charset="-128"/>
                          <a:ea typeface="Meiryo UI" panose="020B0604030504040204" pitchFamily="50" charset="-128"/>
                        </a:rPr>
                        <a:t>企業や府民等からの寄附を活用し、みどりの風を感じるネットワークを形成するために民有地緑化を支援するとともに、道路等の公共用地において樹木の植栽・更新等を実施し、都市緑化を推進する。</a:t>
                      </a:r>
                    </a:p>
                  </a:txBody>
                  <a:tcPr marL="74295" marR="74295" marT="37148" marB="37148"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614392298"/>
                  </a:ext>
                </a:extLst>
              </a:tr>
              <a:tr h="260940">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767171"/>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1067598970"/>
                  </a:ext>
                </a:extLst>
              </a:tr>
              <a:tr h="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335644193"/>
                  </a:ext>
                </a:extLst>
              </a:tr>
              <a:tr h="26094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緑化活動支援の件数</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Meiryo UI" panose="020B0604030504040204" pitchFamily="50" charset="-128"/>
                          <a:ea typeface="Meiryo UI" panose="020B0604030504040204" pitchFamily="50" charset="-128"/>
                        </a:rPr>
                        <a:t>３件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2,300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2,300</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744966888"/>
                  </a:ext>
                </a:extLst>
              </a:tr>
              <a:tr h="260940">
                <a:tc vMerge="1">
                  <a:txBody>
                    <a:bodyPr/>
                    <a:lstStyle/>
                    <a:p>
                      <a:endParaRPr kumimoji="1" lang="ja-JP" altLang="en-US"/>
                    </a:p>
                  </a:txBody>
                  <a:tcP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寄附樹木の植栽本数</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50</a:t>
                      </a:r>
                      <a:r>
                        <a:rPr kumimoji="1" lang="ja-JP" altLang="en-US" sz="1050" dirty="0">
                          <a:solidFill>
                            <a:srgbClr val="FF0000"/>
                          </a:solidFill>
                          <a:latin typeface="Meiryo UI" panose="020B0604030504040204" pitchFamily="50" charset="-128"/>
                          <a:ea typeface="Meiryo UI" panose="020B0604030504040204" pitchFamily="50" charset="-128"/>
                        </a:rPr>
                        <a:t>本</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1,500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20</a:t>
                      </a:r>
                      <a:r>
                        <a:rPr kumimoji="1" lang="ja-JP" altLang="en-US" sz="1050" dirty="0">
                          <a:solidFill>
                            <a:schemeClr val="tx1"/>
                          </a:solidFill>
                          <a:latin typeface="Meiryo UI" panose="020B0604030504040204" pitchFamily="50" charset="-128"/>
                          <a:ea typeface="Meiryo UI" panose="020B0604030504040204" pitchFamily="50" charset="-128"/>
                        </a:rPr>
                        <a:t>本</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50</a:t>
                      </a:r>
                      <a:r>
                        <a:rPr kumimoji="1" lang="ja-JP" altLang="en-US" sz="1050" dirty="0">
                          <a:solidFill>
                            <a:schemeClr val="tx1"/>
                          </a:solidFill>
                          <a:latin typeface="Meiryo UI" panose="020B0604030504040204" pitchFamily="50" charset="-128"/>
                          <a:ea typeface="Meiryo UI" panose="020B0604030504040204" pitchFamily="50" charset="-128"/>
                        </a:rPr>
                        <a:t>本</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1,500</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837393965"/>
                  </a:ext>
                </a:extLst>
              </a:tr>
            </a:tbl>
          </a:graphicData>
        </a:graphic>
      </p:graphicFrame>
      <p:graphicFrame>
        <p:nvGraphicFramePr>
          <p:cNvPr id="3" name="表 2">
            <a:extLst>
              <a:ext uri="{FF2B5EF4-FFF2-40B4-BE49-F238E27FC236}">
                <a16:creationId xmlns:a16="http://schemas.microsoft.com/office/drawing/2014/main" id="{D24D2CC3-3CA9-47D0-872E-386F7E921245}"/>
              </a:ext>
            </a:extLst>
          </p:cNvPr>
          <p:cNvGraphicFramePr>
            <a:graphicFrameLocks noGrp="1"/>
          </p:cNvGraphicFramePr>
          <p:nvPr>
            <p:extLst>
              <p:ext uri="{D42A27DB-BD31-4B8C-83A1-F6EECF244321}">
                <p14:modId xmlns:p14="http://schemas.microsoft.com/office/powerpoint/2010/main" val="3228171639"/>
              </p:ext>
            </p:extLst>
          </p:nvPr>
        </p:nvGraphicFramePr>
        <p:xfrm>
          <a:off x="73570" y="581848"/>
          <a:ext cx="9719751" cy="1837259"/>
        </p:xfrm>
        <a:graphic>
          <a:graphicData uri="http://schemas.openxmlformats.org/drawingml/2006/table">
            <a:tbl>
              <a:tblPr firstRow="1" bandRow="1">
                <a:tableStyleId>{F5AB1C69-6EDB-4FF4-983F-18BD219EF322}</a:tableStyleId>
              </a:tblPr>
              <a:tblGrid>
                <a:gridCol w="370153">
                  <a:extLst>
                    <a:ext uri="{9D8B030D-6E8A-4147-A177-3AD203B41FA5}">
                      <a16:colId xmlns:a16="http://schemas.microsoft.com/office/drawing/2014/main" val="2740788835"/>
                    </a:ext>
                  </a:extLst>
                </a:gridCol>
                <a:gridCol w="386011">
                  <a:extLst>
                    <a:ext uri="{9D8B030D-6E8A-4147-A177-3AD203B41FA5}">
                      <a16:colId xmlns:a16="http://schemas.microsoft.com/office/drawing/2014/main" val="1378515527"/>
                    </a:ext>
                  </a:extLst>
                </a:gridCol>
                <a:gridCol w="3204000">
                  <a:extLst>
                    <a:ext uri="{9D8B030D-6E8A-4147-A177-3AD203B41FA5}">
                      <a16:colId xmlns:a16="http://schemas.microsoft.com/office/drawing/2014/main" val="2507518806"/>
                    </a:ext>
                  </a:extLst>
                </a:gridCol>
                <a:gridCol w="1584000">
                  <a:extLst>
                    <a:ext uri="{9D8B030D-6E8A-4147-A177-3AD203B41FA5}">
                      <a16:colId xmlns:a16="http://schemas.microsoft.com/office/drawing/2014/main" val="2509147916"/>
                    </a:ext>
                  </a:extLst>
                </a:gridCol>
                <a:gridCol w="1584000">
                  <a:extLst>
                    <a:ext uri="{9D8B030D-6E8A-4147-A177-3AD203B41FA5}">
                      <a16:colId xmlns:a16="http://schemas.microsoft.com/office/drawing/2014/main" val="1086694933"/>
                    </a:ext>
                  </a:extLst>
                </a:gridCol>
                <a:gridCol w="1440000">
                  <a:extLst>
                    <a:ext uri="{9D8B030D-6E8A-4147-A177-3AD203B41FA5}">
                      <a16:colId xmlns:a16="http://schemas.microsoft.com/office/drawing/2014/main" val="1632574669"/>
                    </a:ext>
                  </a:extLst>
                </a:gridCol>
                <a:gridCol w="1151587">
                  <a:extLst>
                    <a:ext uri="{9D8B030D-6E8A-4147-A177-3AD203B41FA5}">
                      <a16:colId xmlns:a16="http://schemas.microsoft.com/office/drawing/2014/main" val="1825855503"/>
                    </a:ext>
                  </a:extLst>
                </a:gridCol>
              </a:tblGrid>
              <a:tr h="509264">
                <a:tc rowSpan="5">
                  <a:txBody>
                    <a:bodyPr/>
                    <a:lstStyle/>
                    <a:p>
                      <a:pPr algn="ctr"/>
                      <a:r>
                        <a:rPr kumimoji="1" lang="en-US" altLang="ja-JP" sz="900">
                          <a:latin typeface="Meiryo UI" panose="020B0604030504040204" pitchFamily="50" charset="-128"/>
                          <a:ea typeface="Meiryo UI" panose="020B0604030504040204" pitchFamily="50" charset="-128"/>
                        </a:rPr>
                        <a:t>No29</a:t>
                      </a:r>
                      <a:endParaRPr kumimoji="1" lang="ja-JP" altLang="en-US" sz="900" dirty="0">
                        <a:latin typeface="Meiryo UI" panose="020B0604030504040204" pitchFamily="50" charset="-128"/>
                        <a:ea typeface="Meiryo UI" panose="020B0604030504040204" pitchFamily="50" charset="-128"/>
                      </a:endParaRPr>
                    </a:p>
                  </a:txBody>
                  <a:tcPr marL="68580" marR="68580" marT="34290" marB="34290" anchor="ctr">
                    <a:lnR w="2857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b="1" u="sng" dirty="0">
                          <a:latin typeface="Meiryo UI" panose="020B0604030504040204" pitchFamily="50" charset="-128"/>
                          <a:ea typeface="Meiryo UI" panose="020B0604030504040204" pitchFamily="50" charset="-128"/>
                        </a:rPr>
                        <a:t>広域サイクルルート連携事業</a:t>
                      </a:r>
                      <a:r>
                        <a:rPr kumimoji="1" lang="ja-JP" altLang="en-US" sz="1200" b="1" u="none" dirty="0">
                          <a:latin typeface="Meiryo UI" panose="020B0604030504040204" pitchFamily="50" charset="-128"/>
                          <a:ea typeface="Meiryo UI" panose="020B0604030504040204" pitchFamily="50" charset="-128"/>
                        </a:rPr>
                        <a:t>　</a:t>
                      </a:r>
                      <a:r>
                        <a:rPr kumimoji="1" lang="en-US" altLang="ja-JP" sz="1200" b="1" u="none" dirty="0">
                          <a:latin typeface="Meiryo UI" panose="020B0604030504040204" pitchFamily="50" charset="-128"/>
                          <a:ea typeface="Meiryo UI" panose="020B0604030504040204" pitchFamily="50" charset="-128"/>
                        </a:rPr>
                        <a:t>【</a:t>
                      </a:r>
                      <a:r>
                        <a:rPr kumimoji="1" lang="ja-JP" altLang="en-US" sz="1200" b="1" u="none" dirty="0">
                          <a:latin typeface="Meiryo UI" panose="020B0604030504040204" pitchFamily="50" charset="-128"/>
                          <a:ea typeface="Meiryo UI" panose="020B0604030504040204" pitchFamily="50" charset="-128"/>
                        </a:rPr>
                        <a:t>企業版ふるさと納税活用事業</a:t>
                      </a:r>
                      <a:r>
                        <a:rPr kumimoji="1" lang="en-US" altLang="ja-JP" sz="1200" b="1" u="none" dirty="0">
                          <a:latin typeface="Meiryo UI" panose="020B0604030504040204" pitchFamily="50" charset="-128"/>
                          <a:ea typeface="Meiryo UI" panose="020B0604030504040204" pitchFamily="50" charset="-128"/>
                        </a:rPr>
                        <a:t>】</a:t>
                      </a:r>
                      <a:r>
                        <a:rPr kumimoji="1" lang="ja-JP" altLang="en-US" sz="1200" b="1" u="none" dirty="0">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u="none">
                          <a:latin typeface="Meiryo UI" panose="020B0604030504040204" pitchFamily="50" charset="-128"/>
                          <a:ea typeface="Meiryo UI" panose="020B0604030504040204" pitchFamily="50" charset="-128"/>
                        </a:rPr>
                        <a:t>2025</a:t>
                      </a:r>
                      <a:r>
                        <a:rPr kumimoji="1" lang="ja-JP" altLang="en-US" sz="1000" b="0" u="none" dirty="0">
                          <a:latin typeface="Meiryo UI" panose="020B0604030504040204" pitchFamily="50" charset="-128"/>
                          <a:ea typeface="Meiryo UI" panose="020B0604030504040204" pitchFamily="50" charset="-128"/>
                        </a:rPr>
                        <a:t>年大阪・関西万博を契機に、内外からの多くの来阪者が快適に府内各地の周遊できる環境を整備するため、近隣府県や市町村との広域連携による自転車を活用したまちづくりを推進する。</a:t>
                      </a:r>
                    </a:p>
                  </a:txBody>
                  <a:tcPr marL="68580" marR="68580" marT="34290" marB="34290"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96721645"/>
                  </a:ext>
                </a:extLst>
              </a:tr>
              <a:tr h="208009">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800" b="1" dirty="0">
                        <a:solidFill>
                          <a:sysClr val="windowText" lastClr="000000"/>
                        </a:solidFill>
                        <a:latin typeface="Meiryo UI" panose="020B0604030504040204" pitchFamily="50" charset="-128"/>
                        <a:ea typeface="Meiryo UI" panose="020B0604030504040204" pitchFamily="50" charset="-128"/>
                      </a:endParaRPr>
                    </a:p>
                  </a:txBody>
                  <a:tcPr marL="68580" marR="68580" marT="34290" marB="34290"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項目</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R</a:t>
                      </a:r>
                      <a:r>
                        <a:rPr kumimoji="1" lang="ja-JP" altLang="en-US" sz="100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r>
                        <a:rPr kumimoji="1" lang="ja-JP" altLang="en-US" sz="1000" b="0" dirty="0">
                          <a:solidFill>
                            <a:schemeClr val="tx1"/>
                          </a:solidFill>
                          <a:latin typeface="Meiryo UI" panose="020B0604030504040204" pitchFamily="50" charset="-128"/>
                          <a:ea typeface="Meiryo UI" panose="020B0604030504040204" pitchFamily="50" charset="-128"/>
                        </a:rPr>
                        <a:t>（</a:t>
                      </a:r>
                      <a:r>
                        <a:rPr kumimoji="1" lang="en-US" altLang="ja-JP" sz="1000" b="0" dirty="0">
                          <a:solidFill>
                            <a:schemeClr val="tx1"/>
                          </a:solidFill>
                          <a:latin typeface="Meiryo UI" panose="020B0604030504040204" pitchFamily="50" charset="-128"/>
                          <a:ea typeface="Meiryo UI" panose="020B0604030504040204" pitchFamily="50" charset="-128"/>
                        </a:rPr>
                        <a:t>R</a:t>
                      </a:r>
                      <a:r>
                        <a:rPr kumimoji="1" lang="ja-JP" altLang="en-US" sz="1000" b="0" dirty="0">
                          <a:solidFill>
                            <a:schemeClr val="tx1"/>
                          </a:solidFill>
                          <a:latin typeface="Meiryo UI" panose="020B0604030504040204" pitchFamily="50" charset="-128"/>
                          <a:ea typeface="Meiryo UI" panose="020B0604030504040204" pitchFamily="50" charset="-128"/>
                        </a:rPr>
                        <a:t>８年</a:t>
                      </a:r>
                      <a:r>
                        <a:rPr kumimoji="1" lang="en-US" altLang="ja-JP" sz="1000" b="0" dirty="0">
                          <a:solidFill>
                            <a:schemeClr val="tx1"/>
                          </a:solidFill>
                          <a:latin typeface="Meiryo UI" panose="020B0604030504040204" pitchFamily="50" charset="-128"/>
                          <a:ea typeface="Meiryo UI" panose="020B0604030504040204" pitchFamily="50" charset="-128"/>
                        </a:rPr>
                        <a:t>3</a:t>
                      </a:r>
                      <a:r>
                        <a:rPr kumimoji="1" lang="ja-JP" altLang="en-US" sz="1000" b="0" dirty="0">
                          <a:solidFill>
                            <a:schemeClr val="tx1"/>
                          </a:solidFill>
                          <a:latin typeface="Meiryo UI" panose="020B0604030504040204" pitchFamily="50" charset="-128"/>
                          <a:ea typeface="Meiryo UI" panose="020B0604030504040204" pitchFamily="50" charset="-128"/>
                        </a:rPr>
                        <a:t>月末時点）</a:t>
                      </a: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R</a:t>
                      </a:r>
                      <a:r>
                        <a:rPr kumimoji="1" lang="ja-JP" altLang="en-US" sz="1000" b="0" dirty="0">
                          <a:solidFill>
                            <a:schemeClr val="tx1"/>
                          </a:solidFill>
                          <a:latin typeface="Meiryo UI" panose="020B0604030504040204" pitchFamily="50" charset="-128"/>
                          <a:ea typeface="Meiryo UI" panose="020B0604030504040204" pitchFamily="50" charset="-128"/>
                        </a:rPr>
                        <a:t>７年度予算額</a:t>
                      </a: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参考</a:t>
                      </a:r>
                      <a:r>
                        <a:rPr kumimoji="1" lang="en-US" altLang="ja-JP" sz="1000" dirty="0">
                          <a:solidFill>
                            <a:schemeClr val="tx1"/>
                          </a:solidFill>
                          <a:latin typeface="Meiryo UI" panose="020B0604030504040204" pitchFamily="50" charset="-128"/>
                          <a:ea typeface="Meiryo UI" panose="020B0604030504040204" pitchFamily="50" charset="-128"/>
                        </a:rPr>
                        <a:t>】</a:t>
                      </a:r>
                    </a:p>
                  </a:txBody>
                  <a:tcPr marL="68580" marR="68580" marT="34290" marB="34290"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extLst>
                  <a:ext uri="{0D108BD9-81ED-4DB2-BD59-A6C34878D82A}">
                    <a16:rowId xmlns:a16="http://schemas.microsoft.com/office/drawing/2014/main" val="2635863265"/>
                  </a:ext>
                </a:extLst>
              </a:tr>
              <a:tr h="35146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9D9D9"/>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R</a:t>
                      </a:r>
                      <a:r>
                        <a:rPr kumimoji="1" lang="ja-JP" altLang="en-US" sz="100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r>
                        <a:rPr kumimoji="1" lang="ja-JP" altLang="en-US" sz="1000" b="0" dirty="0">
                          <a:solidFill>
                            <a:schemeClr val="tx1"/>
                          </a:solidFill>
                          <a:latin typeface="Meiryo UI" panose="020B0604030504040204" pitchFamily="50" charset="-128"/>
                          <a:ea typeface="Meiryo UI" panose="020B0604030504040204" pitchFamily="50" charset="-128"/>
                        </a:rPr>
                        <a:t>（当初目標値）</a:t>
                      </a:r>
                    </a:p>
                  </a:txBody>
                  <a:tcPr marL="68580" marR="68580" marT="34290" marB="34290" anchor="ctr">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R</a:t>
                      </a:r>
                      <a:r>
                        <a:rPr kumimoji="1" lang="ja-JP" altLang="en-US" sz="1000" dirty="0">
                          <a:solidFill>
                            <a:schemeClr val="tx1"/>
                          </a:solidFill>
                          <a:latin typeface="Meiryo UI" panose="020B0604030504040204" pitchFamily="50" charset="-128"/>
                          <a:ea typeface="Meiryo UI" panose="020B0604030504040204" pitchFamily="50" charset="-128"/>
                        </a:rPr>
                        <a:t>６年度予算額</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021890337"/>
                  </a:ext>
                </a:extLst>
              </a:tr>
              <a:tr h="313259">
                <a:tc vMerge="1">
                  <a:txBody>
                    <a:bodyPr/>
                    <a:lstStyle/>
                    <a:p>
                      <a:endParaRPr kumimoji="1" lang="ja-JP" altLang="en-US"/>
                    </a:p>
                  </a:txBody>
                  <a:tcPr>
                    <a:lnT w="28575" cap="flat" cmpd="sng" algn="ctr">
                      <a:solidFill>
                        <a:schemeClr val="bg1"/>
                      </a:solidFill>
                      <a:prstDash val="solid"/>
                      <a:round/>
                      <a:headEnd type="none" w="med" len="med"/>
                      <a:tailEnd type="none" w="med" len="med"/>
                    </a:lnT>
                  </a:tcPr>
                </a:tc>
                <a:tc vMerge="1">
                  <a:txBody>
                    <a:bodyPr/>
                    <a:lstStyle/>
                    <a:p>
                      <a:endParaRPr kumimoji="1" lang="ja-JP" altLang="en-US"/>
                    </a:p>
                  </a:txBody>
                  <a:tcPr>
                    <a:lnT w="19050" cap="flat" cmpd="sng" algn="ctr">
                      <a:solidFill>
                        <a:schemeClr val="bg1"/>
                      </a:solidFill>
                      <a:prstDash val="solid"/>
                      <a:round/>
                      <a:headEnd type="none" w="med" len="med"/>
                      <a:tailEnd type="none" w="med" len="med"/>
                    </a:lnT>
                  </a:tcPr>
                </a:tc>
                <a:tc>
                  <a:txBody>
                    <a:bodyPr/>
                    <a:lstStyle/>
                    <a:p>
                      <a:r>
                        <a:rPr kumimoji="1" lang="ja-JP" altLang="en-US" sz="1000">
                          <a:solidFill>
                            <a:schemeClr val="tx1"/>
                          </a:solidFill>
                          <a:latin typeface="Meiryo UI" panose="020B0604030504040204" pitchFamily="50" charset="-128"/>
                          <a:ea typeface="Meiryo UI" panose="020B0604030504040204" pitchFamily="50" charset="-128"/>
                        </a:rPr>
                        <a:t>アプリでの大阪サイクリングマップの年間閲覧数　</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4,500</a:t>
                      </a:r>
                      <a:r>
                        <a:rPr kumimoji="1" lang="ja-JP" altLang="en-US" sz="1000" dirty="0">
                          <a:solidFill>
                            <a:srgbClr val="FF0000"/>
                          </a:solidFill>
                          <a:latin typeface="Meiryo UI" panose="020B0604030504040204" pitchFamily="50" charset="-128"/>
                          <a:ea typeface="Meiryo UI" panose="020B0604030504040204" pitchFamily="50" charset="-128"/>
                        </a:rPr>
                        <a:t>件以上</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年　</a:t>
                      </a: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5,300</a:t>
                      </a:r>
                      <a:r>
                        <a:rPr kumimoji="1" lang="ja-JP" altLang="en-US"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68580" marR="68580" marT="34290" marB="3429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5,300</a:t>
                      </a:r>
                      <a:r>
                        <a:rPr kumimoji="1" lang="ja-JP" altLang="en-US" sz="105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916554771"/>
                  </a:ext>
                </a:extLst>
              </a:tr>
              <a:tr h="351464">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68580" marR="68580" marT="34290" marB="34290"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ysClr val="windowText" lastClr="000000"/>
                        </a:solidFill>
                        <a:latin typeface="Meiryo UI" panose="020B0604030504040204" pitchFamily="50" charset="-128"/>
                        <a:ea typeface="Meiryo UI" panose="020B0604030504040204" pitchFamily="50" charset="-128"/>
                      </a:endParaRPr>
                    </a:p>
                  </a:txBody>
                  <a:tcPr marL="68580" marR="68580" marT="34290" marB="34290" vert="eaVert"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a:solidFill>
                            <a:schemeClr val="tx1"/>
                          </a:solidFill>
                          <a:latin typeface="Meiryo UI" panose="020B0604030504040204" pitchFamily="50" charset="-128"/>
                          <a:ea typeface="Meiryo UI" panose="020B0604030504040204" pitchFamily="50" charset="-128"/>
                        </a:rPr>
                        <a:t>　連携地点における自転車通行量</a:t>
                      </a:r>
                      <a:r>
                        <a:rPr kumimoji="1" lang="ja-JP" altLang="en-US" sz="1000" b="0">
                          <a:solidFill>
                            <a:schemeClr val="tx1"/>
                          </a:solidFill>
                          <a:latin typeface="Meiryo UI" panose="020B0604030504040204" pitchFamily="50" charset="-128"/>
                          <a:ea typeface="Meiryo UI" panose="020B0604030504040204" pitchFamily="50" charset="-128"/>
                        </a:rPr>
                        <a:t>（</a:t>
                      </a:r>
                      <a:r>
                        <a:rPr kumimoji="1" lang="en-US" altLang="ja-JP" sz="1000" b="0">
                          <a:solidFill>
                            <a:schemeClr val="tx1"/>
                          </a:solidFill>
                          <a:latin typeface="Meiryo UI" panose="020B0604030504040204" pitchFamily="50" charset="-128"/>
                          <a:ea typeface="Meiryo UI" panose="020B0604030504040204" pitchFamily="50" charset="-128"/>
                        </a:rPr>
                        <a:t>R6</a:t>
                      </a:r>
                      <a:r>
                        <a:rPr kumimoji="1" lang="ja-JP" altLang="en-US" sz="1000" b="0">
                          <a:solidFill>
                            <a:schemeClr val="tx1"/>
                          </a:solidFill>
                          <a:latin typeface="Meiryo UI" panose="020B0604030504040204" pitchFamily="50" charset="-128"/>
                          <a:ea typeface="Meiryo UI" panose="020B0604030504040204" pitchFamily="50" charset="-128"/>
                        </a:rPr>
                        <a:t>年度まで）</a:t>
                      </a:r>
                      <a:endParaRPr kumimoji="1" lang="ja-JP" altLang="en-US" sz="1000">
                        <a:solidFill>
                          <a:schemeClr val="tx1"/>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ー</a:t>
                      </a:r>
                      <a:endParaRPr kumimoji="1" lang="ja-JP" altLang="en-US" sz="1000" dirty="0">
                        <a:solidFill>
                          <a:srgbClr val="FF0000"/>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ー</a:t>
                      </a:r>
                      <a:endParaRPr kumimoji="1" lang="en-US" altLang="ja-JP"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68580" marR="68580" marT="34290" marB="34290"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a:solidFill>
                            <a:schemeClr val="tx1"/>
                          </a:solidFill>
                          <a:latin typeface="Meiryo UI" panose="020B0604030504040204" pitchFamily="50" charset="-128"/>
                          <a:ea typeface="Meiryo UI" panose="020B0604030504040204" pitchFamily="50" charset="-128"/>
                        </a:rPr>
                        <a:t>1,849</a:t>
                      </a:r>
                      <a:r>
                        <a:rPr kumimoji="1" lang="ja-JP" altLang="en-US" sz="1000">
                          <a:solidFill>
                            <a:schemeClr val="tx1"/>
                          </a:solidFill>
                          <a:latin typeface="Meiryo UI" panose="020B0604030504040204" pitchFamily="50" charset="-128"/>
                          <a:ea typeface="Meiryo UI" panose="020B0604030504040204" pitchFamily="50" charset="-128"/>
                        </a:rPr>
                        <a:t>台</a:t>
                      </a:r>
                      <a:r>
                        <a:rPr kumimoji="1" lang="en-US" altLang="ja-JP" sz="1000">
                          <a:solidFill>
                            <a:schemeClr val="tx1"/>
                          </a:solidFill>
                          <a:latin typeface="Meiryo UI" panose="020B0604030504040204" pitchFamily="50" charset="-128"/>
                          <a:ea typeface="Meiryo UI" panose="020B0604030504040204" pitchFamily="50" charset="-128"/>
                        </a:rPr>
                        <a:t>/</a:t>
                      </a:r>
                      <a:r>
                        <a:rPr kumimoji="1" lang="ja-JP" altLang="en-US" sz="1000">
                          <a:solidFill>
                            <a:schemeClr val="tx1"/>
                          </a:solidFill>
                          <a:latin typeface="Meiryo UI" panose="020B0604030504040204" pitchFamily="50" charset="-128"/>
                          <a:ea typeface="Meiryo UI" panose="020B0604030504040204" pitchFamily="50" charset="-128"/>
                        </a:rPr>
                        <a:t>年</a:t>
                      </a:r>
                      <a:endParaRPr kumimoji="1" lang="en-US" altLang="ja-JP" sz="100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solidFill>
                            <a:schemeClr val="tx1"/>
                          </a:solidFill>
                          <a:latin typeface="Meiryo UI" panose="020B0604030504040204" pitchFamily="50" charset="-128"/>
                          <a:ea typeface="Meiryo UI" panose="020B0604030504040204" pitchFamily="50" charset="-128"/>
                        </a:rPr>
                        <a:t>（</a:t>
                      </a:r>
                      <a:r>
                        <a:rPr kumimoji="1" lang="en-US" altLang="ja-JP" sz="1000">
                          <a:solidFill>
                            <a:schemeClr val="tx1"/>
                          </a:solidFill>
                          <a:latin typeface="Meiryo UI" panose="020B0604030504040204" pitchFamily="50" charset="-128"/>
                          <a:ea typeface="Meiryo UI" panose="020B0604030504040204" pitchFamily="50" charset="-128"/>
                        </a:rPr>
                        <a:t>3,210</a:t>
                      </a:r>
                      <a:r>
                        <a:rPr kumimoji="1" lang="ja-JP" altLang="en-US" sz="1000">
                          <a:solidFill>
                            <a:schemeClr val="tx1"/>
                          </a:solidFill>
                          <a:latin typeface="Meiryo UI" panose="020B0604030504040204" pitchFamily="50" charset="-128"/>
                          <a:ea typeface="Meiryo UI" panose="020B0604030504040204" pitchFamily="50" charset="-128"/>
                        </a:rPr>
                        <a:t>台</a:t>
                      </a:r>
                      <a:r>
                        <a:rPr kumimoji="1" lang="en-US" altLang="ja-JP" sz="1000">
                          <a:solidFill>
                            <a:schemeClr val="tx1"/>
                          </a:solidFill>
                          <a:latin typeface="Meiryo UI" panose="020B0604030504040204" pitchFamily="50" charset="-128"/>
                          <a:ea typeface="Meiryo UI" panose="020B0604030504040204" pitchFamily="50" charset="-128"/>
                        </a:rPr>
                        <a:t>/</a:t>
                      </a:r>
                      <a:r>
                        <a:rPr kumimoji="1" lang="ja-JP" altLang="en-US" sz="1000">
                          <a:solidFill>
                            <a:schemeClr val="tx1"/>
                          </a:solidFill>
                          <a:latin typeface="Meiryo UI" panose="020B0604030504040204" pitchFamily="50" charset="-128"/>
                          <a:ea typeface="Meiryo UI" panose="020B0604030504040204" pitchFamily="50" charset="-128"/>
                        </a:rPr>
                        <a:t>年）</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68580" marR="68580" marT="34290" marB="3429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513344872"/>
                  </a:ext>
                </a:extLst>
              </a:tr>
            </a:tbl>
          </a:graphicData>
        </a:graphic>
      </p:graphicFrame>
      <p:sp>
        <p:nvSpPr>
          <p:cNvPr id="2" name="大かっこ 1">
            <a:extLst>
              <a:ext uri="{FF2B5EF4-FFF2-40B4-BE49-F238E27FC236}">
                <a16:creationId xmlns:a16="http://schemas.microsoft.com/office/drawing/2014/main" id="{D6708B54-E15F-413D-879A-A1F79EECEBD9}"/>
              </a:ext>
            </a:extLst>
          </p:cNvPr>
          <p:cNvSpPr/>
          <p:nvPr/>
        </p:nvSpPr>
        <p:spPr>
          <a:xfrm>
            <a:off x="923027" y="2084438"/>
            <a:ext cx="2656936" cy="290689"/>
          </a:xfrm>
          <a:prstGeom prst="bracketPair">
            <a:avLst>
              <a:gd name="adj" fmla="val 4661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 name="大かっこ 10">
            <a:extLst>
              <a:ext uri="{FF2B5EF4-FFF2-40B4-BE49-F238E27FC236}">
                <a16:creationId xmlns:a16="http://schemas.microsoft.com/office/drawing/2014/main" id="{0AE35EBC-5DCA-4F78-9217-9C1ECD747253}"/>
              </a:ext>
            </a:extLst>
          </p:cNvPr>
          <p:cNvSpPr/>
          <p:nvPr/>
        </p:nvSpPr>
        <p:spPr>
          <a:xfrm>
            <a:off x="7395990" y="2064774"/>
            <a:ext cx="1072551" cy="335094"/>
          </a:xfrm>
          <a:prstGeom prst="bracketPair">
            <a:avLst>
              <a:gd name="adj" fmla="val 43049"/>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C234734-079B-4058-8F57-1CBA2A473FB5}"/>
              </a:ext>
            </a:extLst>
          </p:cNvPr>
          <p:cNvSpPr/>
          <p:nvPr/>
        </p:nvSpPr>
        <p:spPr>
          <a:xfrm>
            <a:off x="0" y="-1834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基本目標④　ひとが集まる大阪をつくる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（都市魅力の創出・発信、観光客の受入環境の整備</a:t>
            </a:r>
            <a:r>
              <a:rPr lang="ja-JP" altLang="en-US" sz="1400" b="1">
                <a:latin typeface="Meiryo UI" panose="020B0604030504040204" pitchFamily="50" charset="-128"/>
                <a:ea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F836208C-6478-4E6F-830C-06D6D13B8B78}"/>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20</a:t>
            </a:fld>
            <a:endParaRPr kumimoji="1" lang="ja-JP" altLang="en-US" dirty="0"/>
          </a:p>
        </p:txBody>
      </p:sp>
    </p:spTree>
    <p:extLst>
      <p:ext uri="{BB962C8B-B14F-4D97-AF65-F5344CB8AC3E}">
        <p14:creationId xmlns:p14="http://schemas.microsoft.com/office/powerpoint/2010/main" val="247366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1">
            <a:extLst>
              <a:ext uri="{FF2B5EF4-FFF2-40B4-BE49-F238E27FC236}">
                <a16:creationId xmlns:a16="http://schemas.microsoft.com/office/drawing/2014/main" id="{6BC5A122-992F-44F2-A5B6-27978587EDE5}"/>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21</a:t>
            </a:fld>
            <a:endParaRPr kumimoji="1" lang="ja-JP" altLang="en-US" dirty="0"/>
          </a:p>
        </p:txBody>
      </p:sp>
      <p:graphicFrame>
        <p:nvGraphicFramePr>
          <p:cNvPr id="9" name="表 8">
            <a:extLst>
              <a:ext uri="{FF2B5EF4-FFF2-40B4-BE49-F238E27FC236}">
                <a16:creationId xmlns:a16="http://schemas.microsoft.com/office/drawing/2014/main" id="{CEA1CECD-42F2-4081-8444-CF60A4A52E03}"/>
              </a:ext>
            </a:extLst>
          </p:cNvPr>
          <p:cNvGraphicFramePr>
            <a:graphicFrameLocks noGrp="1"/>
          </p:cNvGraphicFramePr>
          <p:nvPr>
            <p:extLst>
              <p:ext uri="{D42A27DB-BD31-4B8C-83A1-F6EECF244321}">
                <p14:modId xmlns:p14="http://schemas.microsoft.com/office/powerpoint/2010/main" val="636518783"/>
              </p:ext>
            </p:extLst>
          </p:nvPr>
        </p:nvGraphicFramePr>
        <p:xfrm>
          <a:off x="93125" y="573306"/>
          <a:ext cx="9680645" cy="1994540"/>
        </p:xfrm>
        <a:graphic>
          <a:graphicData uri="http://schemas.openxmlformats.org/drawingml/2006/table">
            <a:tbl>
              <a:tblPr firstRow="1" bandRow="1">
                <a:tableStyleId>{F5AB1C69-6EDB-4FF4-983F-18BD219EF322}</a:tableStyleId>
              </a:tblPr>
              <a:tblGrid>
                <a:gridCol w="368664">
                  <a:extLst>
                    <a:ext uri="{9D8B030D-6E8A-4147-A177-3AD203B41FA5}">
                      <a16:colId xmlns:a16="http://schemas.microsoft.com/office/drawing/2014/main" val="926620903"/>
                    </a:ext>
                  </a:extLst>
                </a:gridCol>
                <a:gridCol w="384458">
                  <a:extLst>
                    <a:ext uri="{9D8B030D-6E8A-4147-A177-3AD203B41FA5}">
                      <a16:colId xmlns:a16="http://schemas.microsoft.com/office/drawing/2014/main" val="2965531293"/>
                    </a:ext>
                  </a:extLst>
                </a:gridCol>
                <a:gridCol w="3346883">
                  <a:extLst>
                    <a:ext uri="{9D8B030D-6E8A-4147-A177-3AD203B41FA5}">
                      <a16:colId xmlns:a16="http://schemas.microsoft.com/office/drawing/2014/main" val="3699204379"/>
                    </a:ext>
                  </a:extLst>
                </a:gridCol>
                <a:gridCol w="1692566">
                  <a:extLst>
                    <a:ext uri="{9D8B030D-6E8A-4147-A177-3AD203B41FA5}">
                      <a16:colId xmlns:a16="http://schemas.microsoft.com/office/drawing/2014/main" val="3600425820"/>
                    </a:ext>
                  </a:extLst>
                </a:gridCol>
                <a:gridCol w="1306914">
                  <a:extLst>
                    <a:ext uri="{9D8B030D-6E8A-4147-A177-3AD203B41FA5}">
                      <a16:colId xmlns:a16="http://schemas.microsoft.com/office/drawing/2014/main" val="1423641003"/>
                    </a:ext>
                  </a:extLst>
                </a:gridCol>
                <a:gridCol w="1434206">
                  <a:extLst>
                    <a:ext uri="{9D8B030D-6E8A-4147-A177-3AD203B41FA5}">
                      <a16:colId xmlns:a16="http://schemas.microsoft.com/office/drawing/2014/main" val="2504766652"/>
                    </a:ext>
                  </a:extLst>
                </a:gridCol>
                <a:gridCol w="1146954">
                  <a:extLst>
                    <a:ext uri="{9D8B030D-6E8A-4147-A177-3AD203B41FA5}">
                      <a16:colId xmlns:a16="http://schemas.microsoft.com/office/drawing/2014/main" val="1189753883"/>
                    </a:ext>
                  </a:extLst>
                </a:gridCol>
              </a:tblGrid>
              <a:tr h="548368">
                <a:tc rowSpan="5">
                  <a:txBody>
                    <a:bodyPr/>
                    <a:lstStyle/>
                    <a:p>
                      <a:pPr algn="ctr"/>
                      <a:r>
                        <a:rPr kumimoji="1" lang="en-US" altLang="ja-JP" sz="900" b="1">
                          <a:solidFill>
                            <a:schemeClr val="bg1"/>
                          </a:solidFill>
                          <a:latin typeface="Meiryo UI" panose="020B0604030504040204" pitchFamily="50" charset="-128"/>
                          <a:ea typeface="Meiryo UI" panose="020B0604030504040204" pitchFamily="50" charset="-128"/>
                        </a:rPr>
                        <a:t>No32 </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38AC8"/>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大阪府生涯スポーツ</a:t>
                      </a:r>
                      <a:r>
                        <a:rPr kumimoji="1" lang="ja-JP" altLang="en-US" sz="1200" b="1" u="sng">
                          <a:solidFill>
                            <a:schemeClr val="bg1"/>
                          </a:solidFill>
                          <a:latin typeface="Meiryo UI" panose="020B0604030504040204" pitchFamily="50" charset="-128"/>
                          <a:ea typeface="Meiryo UI" panose="020B0604030504040204" pitchFamily="50" charset="-128"/>
                        </a:rPr>
                        <a:t>振興事業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en-US" altLang="ja-JP" sz="1050" b="0" u="none" dirty="0">
                        <a:solidFill>
                          <a:schemeClr val="bg1"/>
                        </a:solidFill>
                        <a:latin typeface="Meiryo UI" panose="020B0604030504040204" pitchFamily="50" charset="-128"/>
                        <a:ea typeface="Meiryo UI" panose="020B0604030504040204" pitchFamily="50" charset="-128"/>
                      </a:endParaRPr>
                    </a:p>
                    <a:p>
                      <a:pPr algn="l"/>
                      <a:r>
                        <a:rPr kumimoji="1" lang="ja-JP" altLang="en-US" sz="1050" b="0" u="none" dirty="0">
                          <a:solidFill>
                            <a:schemeClr val="bg1"/>
                          </a:solidFill>
                          <a:latin typeface="Meiryo UI" panose="020B0604030504040204" pitchFamily="50" charset="-128"/>
                          <a:ea typeface="Meiryo UI" panose="020B0604030504040204" pitchFamily="50" charset="-128"/>
                        </a:rPr>
                        <a:t>幅広く府民に対しスポーツを紹介し実践する場を提供することにより、スポーツへの参加意欲を喚起するとともに、スポーツ情報サイトや</a:t>
                      </a:r>
                      <a:r>
                        <a:rPr kumimoji="1" lang="en-US" altLang="ja-JP" sz="1050" b="0" u="none" dirty="0">
                          <a:solidFill>
                            <a:schemeClr val="bg1"/>
                          </a:solidFill>
                          <a:latin typeface="Meiryo UI" panose="020B0604030504040204" pitchFamily="50" charset="-128"/>
                          <a:ea typeface="Meiryo UI" panose="020B0604030504040204" pitchFamily="50" charset="-128"/>
                        </a:rPr>
                        <a:t>SNS</a:t>
                      </a:r>
                      <a:r>
                        <a:rPr kumimoji="1" lang="ja-JP" altLang="en-US" sz="1050" b="0" u="none" dirty="0">
                          <a:solidFill>
                            <a:schemeClr val="bg1"/>
                          </a:solidFill>
                          <a:latin typeface="Meiryo UI" panose="020B0604030504040204" pitchFamily="50" charset="-128"/>
                          <a:ea typeface="Meiryo UI" panose="020B0604030504040204" pitchFamily="50" charset="-128"/>
                        </a:rPr>
                        <a:t>を活用したスポーツ情報を幅広く発信することで、スポーツツーリズムの推進につなげていく。</a:t>
                      </a:r>
                    </a:p>
                  </a:txBody>
                  <a:tcPr marL="74295" marR="74295" marT="37148" marB="37148"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420920065"/>
                  </a:ext>
                </a:extLst>
              </a:tr>
              <a:tr h="222605">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767171"/>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4250364349"/>
                  </a:ext>
                </a:extLst>
              </a:tr>
              <a:tr h="374628">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539565987"/>
                  </a:ext>
                </a:extLst>
              </a:tr>
              <a:tr h="374628">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latin typeface="Meiryo UI" panose="020B0604030504040204" pitchFamily="50" charset="-128"/>
                          <a:ea typeface="Meiryo UI" panose="020B0604030504040204" pitchFamily="50" charset="-128"/>
                        </a:rPr>
                        <a:t>スポーツ・レクリエーション事業参加者数（オンライン含む）</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12,000</a:t>
                      </a:r>
                      <a:r>
                        <a:rPr kumimoji="1" lang="ja-JP" altLang="en-US" sz="1050" dirty="0">
                          <a:solidFill>
                            <a:srgbClr val="FF0000"/>
                          </a:solidFill>
                          <a:latin typeface="Meiryo UI" panose="020B0604030504040204" pitchFamily="50" charset="-128"/>
                          <a:ea typeface="Meiryo UI" panose="020B0604030504040204" pitchFamily="50" charset="-128"/>
                        </a:rPr>
                        <a:t>名</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247,551</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11,000</a:t>
                      </a:r>
                      <a:r>
                        <a:rPr kumimoji="1" lang="ja-JP" altLang="en-US" sz="1050" dirty="0">
                          <a:solidFill>
                            <a:schemeClr val="tx1"/>
                          </a:solidFill>
                          <a:latin typeface="Meiryo UI" panose="020B0604030504040204" pitchFamily="50" charset="-128"/>
                          <a:ea typeface="Meiryo UI" panose="020B0604030504040204" pitchFamily="50" charset="-128"/>
                        </a:rPr>
                        <a:t>名</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37,000</a:t>
                      </a:r>
                      <a:r>
                        <a:rPr kumimoji="1" lang="ja-JP" altLang="en-US" sz="1050" dirty="0">
                          <a:solidFill>
                            <a:schemeClr val="tx1"/>
                          </a:solidFill>
                          <a:latin typeface="Meiryo UI" panose="020B0604030504040204" pitchFamily="50" charset="-128"/>
                          <a:ea typeface="Meiryo UI" panose="020B0604030504040204" pitchFamily="50" charset="-128"/>
                        </a:rPr>
                        <a:t>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98,317</a:t>
                      </a:r>
                      <a:r>
                        <a:rPr kumimoji="1" lang="ja-JP" altLang="en-US" sz="1000" dirty="0">
                          <a:solidFill>
                            <a:schemeClr val="tx1"/>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989807798"/>
                  </a:ext>
                </a:extLst>
              </a:tr>
              <a:tr h="374628">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en-US" altLang="ja-JP" sz="1050" dirty="0">
                          <a:latin typeface="Meiryo UI" panose="020B0604030504040204" pitchFamily="50" charset="-128"/>
                          <a:ea typeface="Meiryo UI" panose="020B0604030504040204" pitchFamily="50" charset="-128"/>
                        </a:rPr>
                        <a:t>SPORTS</a:t>
                      </a: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OSAKA</a:t>
                      </a:r>
                      <a:r>
                        <a:rPr kumimoji="1" lang="ja-JP" altLang="en-US" sz="1050" dirty="0">
                          <a:latin typeface="Meiryo UI" panose="020B0604030504040204" pitchFamily="50" charset="-128"/>
                          <a:ea typeface="Meiryo UI" panose="020B0604030504040204" pitchFamily="50" charset="-128"/>
                        </a:rPr>
                        <a:t>セッション数（月平均）</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13,000</a:t>
                      </a:r>
                      <a:r>
                        <a:rPr kumimoji="1" lang="ja-JP" altLang="en-US" sz="1050" dirty="0">
                          <a:solidFill>
                            <a:srgbClr val="FF0000"/>
                          </a:solidFill>
                          <a:latin typeface="Meiryo UI" panose="020B0604030504040204" pitchFamily="50" charset="-128"/>
                          <a:ea typeface="Meiryo UI" panose="020B0604030504040204" pitchFamily="50" charset="-128"/>
                        </a:rPr>
                        <a:t>件</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12,000</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3,000</a:t>
                      </a:r>
                      <a:r>
                        <a:rPr kumimoji="1" lang="ja-JP" altLang="en-US" sz="1050" dirty="0">
                          <a:solidFill>
                            <a:schemeClr val="tx1"/>
                          </a:solidFill>
                          <a:latin typeface="Meiryo UI" panose="020B0604030504040204" pitchFamily="50" charset="-128"/>
                          <a:ea typeface="Meiryo UI" panose="020B0604030504040204" pitchFamily="50" charset="-128"/>
                        </a:rPr>
                        <a:t>件）</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1,500</a:t>
                      </a:r>
                      <a:r>
                        <a:rPr kumimoji="1" lang="ja-JP" altLang="en-US" sz="1000" dirty="0">
                          <a:solidFill>
                            <a:schemeClr val="tx1"/>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solidFill>
                      <a:srgbClr val="E7E6E6"/>
                    </a:solidFill>
                  </a:tcPr>
                </a:tc>
                <a:extLst>
                  <a:ext uri="{0D108BD9-81ED-4DB2-BD59-A6C34878D82A}">
                    <a16:rowId xmlns:a16="http://schemas.microsoft.com/office/drawing/2014/main" val="4222498183"/>
                  </a:ext>
                </a:extLst>
              </a:tr>
            </a:tbl>
          </a:graphicData>
        </a:graphic>
      </p:graphicFrame>
      <p:graphicFrame>
        <p:nvGraphicFramePr>
          <p:cNvPr id="14" name="表 13">
            <a:extLst>
              <a:ext uri="{FF2B5EF4-FFF2-40B4-BE49-F238E27FC236}">
                <a16:creationId xmlns:a16="http://schemas.microsoft.com/office/drawing/2014/main" id="{2EECA0D1-B840-4C20-88F5-BC6862FB09F2}"/>
              </a:ext>
            </a:extLst>
          </p:cNvPr>
          <p:cNvGraphicFramePr>
            <a:graphicFrameLocks noGrp="1"/>
          </p:cNvGraphicFramePr>
          <p:nvPr>
            <p:extLst>
              <p:ext uri="{D42A27DB-BD31-4B8C-83A1-F6EECF244321}">
                <p14:modId xmlns:p14="http://schemas.microsoft.com/office/powerpoint/2010/main" val="3893403798"/>
              </p:ext>
            </p:extLst>
          </p:nvPr>
        </p:nvGraphicFramePr>
        <p:xfrm>
          <a:off x="93124" y="4731817"/>
          <a:ext cx="9680645" cy="1894858"/>
        </p:xfrm>
        <a:graphic>
          <a:graphicData uri="http://schemas.openxmlformats.org/drawingml/2006/table">
            <a:tbl>
              <a:tblPr firstRow="1" bandRow="1">
                <a:tableStyleId>{F5AB1C69-6EDB-4FF4-983F-18BD219EF322}</a:tableStyleId>
              </a:tblPr>
              <a:tblGrid>
                <a:gridCol w="368430">
                  <a:extLst>
                    <a:ext uri="{9D8B030D-6E8A-4147-A177-3AD203B41FA5}">
                      <a16:colId xmlns:a16="http://schemas.microsoft.com/office/drawing/2014/main" val="436435368"/>
                    </a:ext>
                  </a:extLst>
                </a:gridCol>
                <a:gridCol w="384215">
                  <a:extLst>
                    <a:ext uri="{9D8B030D-6E8A-4147-A177-3AD203B41FA5}">
                      <a16:colId xmlns:a16="http://schemas.microsoft.com/office/drawing/2014/main" val="2157376099"/>
                    </a:ext>
                  </a:extLst>
                </a:gridCol>
                <a:gridCol w="3384000">
                  <a:extLst>
                    <a:ext uri="{9D8B030D-6E8A-4147-A177-3AD203B41FA5}">
                      <a16:colId xmlns:a16="http://schemas.microsoft.com/office/drawing/2014/main" val="12516322"/>
                    </a:ext>
                  </a:extLst>
                </a:gridCol>
                <a:gridCol w="1584000">
                  <a:extLst>
                    <a:ext uri="{9D8B030D-6E8A-4147-A177-3AD203B41FA5}">
                      <a16:colId xmlns:a16="http://schemas.microsoft.com/office/drawing/2014/main" val="842878881"/>
                    </a:ext>
                  </a:extLst>
                </a:gridCol>
                <a:gridCol w="1296000">
                  <a:extLst>
                    <a:ext uri="{9D8B030D-6E8A-4147-A177-3AD203B41FA5}">
                      <a16:colId xmlns:a16="http://schemas.microsoft.com/office/drawing/2014/main" val="447800501"/>
                    </a:ext>
                  </a:extLst>
                </a:gridCol>
                <a:gridCol w="1548000">
                  <a:extLst>
                    <a:ext uri="{9D8B030D-6E8A-4147-A177-3AD203B41FA5}">
                      <a16:colId xmlns:a16="http://schemas.microsoft.com/office/drawing/2014/main" val="1908277313"/>
                    </a:ext>
                  </a:extLst>
                </a:gridCol>
                <a:gridCol w="1116000">
                  <a:extLst>
                    <a:ext uri="{9D8B030D-6E8A-4147-A177-3AD203B41FA5}">
                      <a16:colId xmlns:a16="http://schemas.microsoft.com/office/drawing/2014/main" val="1772697951"/>
                    </a:ext>
                  </a:extLst>
                </a:gridCol>
              </a:tblGrid>
              <a:tr h="540057">
                <a:tc rowSpan="4">
                  <a:txBody>
                    <a:bodyPr/>
                    <a:lstStyle/>
                    <a:p>
                      <a:pPr algn="ctr"/>
                      <a:r>
                        <a:rPr kumimoji="1" lang="en-US" altLang="ja-JP" sz="900" b="1">
                          <a:solidFill>
                            <a:schemeClr val="bg1"/>
                          </a:solidFill>
                          <a:latin typeface="Meiryo UI" panose="020B0604030504040204" pitchFamily="50" charset="-128"/>
                          <a:ea typeface="Meiryo UI" panose="020B0604030504040204" pitchFamily="50" charset="-128"/>
                        </a:rPr>
                        <a:t>No34</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38AC8"/>
                    </a:solidFill>
                  </a:tcPr>
                </a:tc>
                <a:tc gridSpan="6">
                  <a:txBody>
                    <a:bodyPr/>
                    <a:lstStyle/>
                    <a:p>
                      <a:pPr algn="l"/>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zh-TW" altLang="en-US" sz="1200" b="1" u="sng" dirty="0">
                          <a:solidFill>
                            <a:schemeClr val="bg1"/>
                          </a:solidFill>
                          <a:latin typeface="Meiryo UI" panose="020B0604030504040204" pitchFamily="50" charset="-128"/>
                          <a:ea typeface="Meiryo UI" panose="020B0604030504040204" pitchFamily="50" charset="-128"/>
                        </a:rPr>
                        <a:t>公共交通機関利用観光客受入環境整備事業</a:t>
                      </a:r>
                      <a:endParaRPr kumimoji="1" lang="en-US" altLang="zh-TW" sz="1200" b="1" u="sng" dirty="0">
                        <a:solidFill>
                          <a:schemeClr val="bg1"/>
                        </a:solidFill>
                        <a:latin typeface="Meiryo UI" panose="020B0604030504040204" pitchFamily="50" charset="-128"/>
                        <a:ea typeface="Meiryo UI" panose="020B0604030504040204" pitchFamily="50" charset="-128"/>
                      </a:endParaRPr>
                    </a:p>
                    <a:p>
                      <a:pPr algn="l"/>
                      <a:r>
                        <a:rPr kumimoji="1" lang="ja-JP" altLang="en-US" sz="1050" b="0" u="none" dirty="0">
                          <a:solidFill>
                            <a:schemeClr val="bg1"/>
                          </a:solidFill>
                          <a:latin typeface="Meiryo UI" panose="020B0604030504040204" pitchFamily="50" charset="-128"/>
                          <a:ea typeface="Meiryo UI" panose="020B0604030504040204" pitchFamily="50" charset="-128"/>
                        </a:rPr>
                        <a:t>公共交通機関による府内の観光周遊を促し、公共交通の維持・大阪の成長に寄与するため、キャッシュレス決済対応機器の整備等、公共交通機関における旅行者の受入環境整備に係る費用を補助する。</a:t>
                      </a:r>
                    </a:p>
                  </a:txBody>
                  <a:tcPr marL="74295" marR="74295" marT="37148" marB="37148"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334832595"/>
                  </a:ext>
                </a:extLst>
              </a:tr>
              <a:tr h="368950">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76717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145866954"/>
                  </a:ext>
                </a:extLst>
              </a:tr>
              <a:tr h="368950">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1503190784"/>
                  </a:ext>
                </a:extLst>
              </a:tr>
              <a:tr h="518668">
                <a:tc vMerge="1">
                  <a:txBody>
                    <a:bodyPr/>
                    <a:lstStyle/>
                    <a:p>
                      <a:endParaRPr kumimoji="1" lang="ja-JP" altLang="en-US"/>
                    </a:p>
                  </a:txBody>
                  <a:tcP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キャッシュレス決済対応機器や多言語案内設備の整備に係る補助活用事業者数</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10</a:t>
                      </a:r>
                      <a:r>
                        <a:rPr kumimoji="1" lang="ja-JP" altLang="en-US" sz="1050" dirty="0">
                          <a:solidFill>
                            <a:srgbClr val="FF0000"/>
                          </a:solidFill>
                          <a:latin typeface="Meiryo UI" panose="020B0604030504040204" pitchFamily="50" charset="-128"/>
                          <a:ea typeface="Meiryo UI" panose="020B0604030504040204" pitchFamily="50" charset="-128"/>
                        </a:rPr>
                        <a:t>者</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125,000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T w="19050" cap="flat" cmpd="sng" algn="ctr">
                      <a:solidFill>
                        <a:schemeClr val="bg1"/>
                      </a:solidFill>
                      <a:prstDash val="solid"/>
                      <a:round/>
                      <a:headEnd type="none" w="med" len="med"/>
                      <a:tailEnd type="none" w="med" len="med"/>
                    </a:lnT>
                    <a:solidFill>
                      <a:srgbClr val="D5DAEB"/>
                    </a:solidFill>
                  </a:tcPr>
                </a:tc>
                <a:extLst>
                  <a:ext uri="{0D108BD9-81ED-4DB2-BD59-A6C34878D82A}">
                    <a16:rowId xmlns:a16="http://schemas.microsoft.com/office/drawing/2014/main" val="2522926025"/>
                  </a:ext>
                </a:extLst>
              </a:tr>
            </a:tbl>
          </a:graphicData>
        </a:graphic>
      </p:graphicFrame>
      <p:graphicFrame>
        <p:nvGraphicFramePr>
          <p:cNvPr id="16" name="表 15">
            <a:extLst>
              <a:ext uri="{FF2B5EF4-FFF2-40B4-BE49-F238E27FC236}">
                <a16:creationId xmlns:a16="http://schemas.microsoft.com/office/drawing/2014/main" id="{967AD892-85CD-4776-A85F-E8CEB2EBA058}"/>
              </a:ext>
            </a:extLst>
          </p:cNvPr>
          <p:cNvGraphicFramePr>
            <a:graphicFrameLocks noGrp="1"/>
          </p:cNvGraphicFramePr>
          <p:nvPr>
            <p:extLst>
              <p:ext uri="{D42A27DB-BD31-4B8C-83A1-F6EECF244321}">
                <p14:modId xmlns:p14="http://schemas.microsoft.com/office/powerpoint/2010/main" val="3678556074"/>
              </p:ext>
            </p:extLst>
          </p:nvPr>
        </p:nvGraphicFramePr>
        <p:xfrm>
          <a:off x="93123" y="2610636"/>
          <a:ext cx="9680645" cy="2087487"/>
        </p:xfrm>
        <a:graphic>
          <a:graphicData uri="http://schemas.openxmlformats.org/drawingml/2006/table">
            <a:tbl>
              <a:tblPr firstRow="1" bandRow="1">
                <a:tableStyleId>{F5AB1C69-6EDB-4FF4-983F-18BD219EF322}</a:tableStyleId>
              </a:tblPr>
              <a:tblGrid>
                <a:gridCol w="368430">
                  <a:extLst>
                    <a:ext uri="{9D8B030D-6E8A-4147-A177-3AD203B41FA5}">
                      <a16:colId xmlns:a16="http://schemas.microsoft.com/office/drawing/2014/main" val="4230660102"/>
                    </a:ext>
                  </a:extLst>
                </a:gridCol>
                <a:gridCol w="384215">
                  <a:extLst>
                    <a:ext uri="{9D8B030D-6E8A-4147-A177-3AD203B41FA5}">
                      <a16:colId xmlns:a16="http://schemas.microsoft.com/office/drawing/2014/main" val="2876955773"/>
                    </a:ext>
                  </a:extLst>
                </a:gridCol>
                <a:gridCol w="3384000">
                  <a:extLst>
                    <a:ext uri="{9D8B030D-6E8A-4147-A177-3AD203B41FA5}">
                      <a16:colId xmlns:a16="http://schemas.microsoft.com/office/drawing/2014/main" val="2719740300"/>
                    </a:ext>
                  </a:extLst>
                </a:gridCol>
                <a:gridCol w="1584000">
                  <a:extLst>
                    <a:ext uri="{9D8B030D-6E8A-4147-A177-3AD203B41FA5}">
                      <a16:colId xmlns:a16="http://schemas.microsoft.com/office/drawing/2014/main" val="605893447"/>
                    </a:ext>
                  </a:extLst>
                </a:gridCol>
                <a:gridCol w="1296000">
                  <a:extLst>
                    <a:ext uri="{9D8B030D-6E8A-4147-A177-3AD203B41FA5}">
                      <a16:colId xmlns:a16="http://schemas.microsoft.com/office/drawing/2014/main" val="3410222902"/>
                    </a:ext>
                  </a:extLst>
                </a:gridCol>
                <a:gridCol w="1548000">
                  <a:extLst>
                    <a:ext uri="{9D8B030D-6E8A-4147-A177-3AD203B41FA5}">
                      <a16:colId xmlns:a16="http://schemas.microsoft.com/office/drawing/2014/main" val="3904816768"/>
                    </a:ext>
                  </a:extLst>
                </a:gridCol>
                <a:gridCol w="1116000">
                  <a:extLst>
                    <a:ext uri="{9D8B030D-6E8A-4147-A177-3AD203B41FA5}">
                      <a16:colId xmlns:a16="http://schemas.microsoft.com/office/drawing/2014/main" val="3879386255"/>
                    </a:ext>
                  </a:extLst>
                </a:gridCol>
              </a:tblGrid>
              <a:tr h="578623">
                <a:tc rowSpan="5">
                  <a:txBody>
                    <a:bodyPr/>
                    <a:lstStyle/>
                    <a:p>
                      <a:pPr algn="ctr"/>
                      <a:r>
                        <a:rPr kumimoji="1" lang="en-US" altLang="ja-JP" sz="900" b="1">
                          <a:solidFill>
                            <a:schemeClr val="bg1"/>
                          </a:solidFill>
                          <a:latin typeface="Meiryo UI" panose="020B0604030504040204" pitchFamily="50" charset="-128"/>
                          <a:ea typeface="Meiryo UI" panose="020B0604030504040204" pitchFamily="50" charset="-128"/>
                        </a:rPr>
                        <a:t>No33</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zh-TW" altLang="en-US" sz="1200" b="1" u="sng" dirty="0">
                          <a:solidFill>
                            <a:schemeClr val="bg1"/>
                          </a:solidFill>
                          <a:latin typeface="Meiryo UI" panose="020B0604030504040204" pitchFamily="50" charset="-128"/>
                          <a:ea typeface="Meiryo UI" panose="020B0604030504040204" pitchFamily="50" charset="-128"/>
                        </a:rPr>
                        <a:t>外国人相談対応力</a:t>
                      </a:r>
                      <a:r>
                        <a:rPr kumimoji="1" lang="zh-TW" altLang="en-US" sz="1200" b="1" u="sng">
                          <a:solidFill>
                            <a:schemeClr val="bg1"/>
                          </a:solidFill>
                          <a:latin typeface="Meiryo UI" panose="020B0604030504040204" pitchFamily="50" charset="-128"/>
                          <a:ea typeface="Meiryo UI" panose="020B0604030504040204" pitchFamily="50" charset="-128"/>
                        </a:rPr>
                        <a:t>強化事業</a:t>
                      </a:r>
                      <a:endParaRPr kumimoji="1" lang="en-US" altLang="zh-TW" sz="1200" b="1" u="sng"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外国人観光客からの相談対応に必要な知識・能力を習得する研修や相談内容のデータベース構築により、公共交通機関の窓口や宿泊施設など、外国人観光客と接触する機会が多い機関での相談対応力向上に取り組む。</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u="none" dirty="0">
                          <a:latin typeface="Meiryo UI" panose="020B0604030504040204" pitchFamily="50" charset="-128"/>
                          <a:ea typeface="Meiryo UI" panose="020B0604030504040204" pitchFamily="50" charset="-128"/>
                        </a:rPr>
                        <a:t>公民戦略連携デスクの活動を通じて、企業・大学と</a:t>
                      </a:r>
                      <a:r>
                        <a:rPr kumimoji="1" lang="en-US" altLang="ja-JP" sz="900" b="1" u="none" dirty="0">
                          <a:latin typeface="Meiryo UI" panose="020B0604030504040204" pitchFamily="50" charset="-128"/>
                          <a:ea typeface="Meiryo UI" panose="020B0604030504040204" pitchFamily="50" charset="-128"/>
                        </a:rPr>
                        <a:t>win-win</a:t>
                      </a:r>
                      <a:r>
                        <a:rPr kumimoji="1" lang="ja-JP" altLang="en-US" sz="900" b="1" u="none" dirty="0">
                          <a:latin typeface="Meiryo UI" panose="020B0604030504040204" pitchFamily="50" charset="-128"/>
                          <a:ea typeface="Meiryo UI" panose="020B0604030504040204" pitchFamily="50" charset="-128"/>
                        </a:rPr>
                        <a:t>の新たなパートナーシップを築く。また、これまで構築したネットワークを軸に、多様な事業者が連携した取組みを推進。それぞれの強みを活かし社会課題の解決や地域活性化をめざす。</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925968122"/>
                  </a:ext>
                </a:extLst>
              </a:tr>
              <a:tr h="284372">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767171"/>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097222416"/>
                  </a:ext>
                </a:extLst>
              </a:tr>
              <a:tr h="395297">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293051235"/>
                  </a:ext>
                </a:extLst>
              </a:tr>
              <a:tr h="403747">
                <a:tc vMerge="1">
                  <a:txBody>
                    <a:bodyPr/>
                    <a:lstStyle/>
                    <a:p>
                      <a:endParaRPr kumimoji="1" lang="ja-JP" altLang="en-US"/>
                    </a:p>
                  </a:txBody>
                  <a:tcP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67171"/>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FABAB"/>
                    </a:solidFill>
                  </a:tcP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基礎研修及び応用研修の修了者</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30</a:t>
                      </a:r>
                      <a:r>
                        <a:rPr kumimoji="1" lang="ja-JP" altLang="en-US" sz="1050" dirty="0">
                          <a:solidFill>
                            <a:srgbClr val="FF0000"/>
                          </a:solidFill>
                          <a:latin typeface="Meiryo UI" panose="020B0604030504040204" pitchFamily="50" charset="-128"/>
                          <a:ea typeface="Meiryo UI" panose="020B0604030504040204" pitchFamily="50" charset="-128"/>
                        </a:rPr>
                        <a:t>名</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17,908</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T w="19050" cap="flat" cmpd="sng" algn="ctr">
                      <a:solidFill>
                        <a:schemeClr val="bg1"/>
                      </a:solidFill>
                      <a:prstDash val="solid"/>
                      <a:round/>
                      <a:headEnd type="none" w="med" len="med"/>
                      <a:tailEnd type="none" w="med" len="med"/>
                    </a:lnT>
                    <a:solidFill>
                      <a:srgbClr val="D5DAEB"/>
                    </a:solidFill>
                  </a:tcPr>
                </a:tc>
                <a:extLst>
                  <a:ext uri="{0D108BD9-81ED-4DB2-BD59-A6C34878D82A}">
                    <a16:rowId xmlns:a16="http://schemas.microsoft.com/office/drawing/2014/main" val="1969828693"/>
                  </a:ext>
                </a:extLst>
              </a:tr>
              <a:tr h="42544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データベースの構築</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３月末までに共有</a:t>
                      </a:r>
                      <a:r>
                        <a:rPr kumimoji="1" lang="ja-JP" altLang="en-US" sz="1050" dirty="0">
                          <a:solidFill>
                            <a:srgbClr val="FF0000"/>
                          </a:solidFill>
                          <a:latin typeface="Meiryo UI" panose="020B0604030504040204" pitchFamily="50" charset="-128"/>
                          <a:ea typeface="Meiryo UI" panose="020B0604030504040204" pitchFamily="50" charset="-128"/>
                        </a:rPr>
                        <a:t>開始</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447281866"/>
                  </a:ext>
                </a:extLst>
              </a:tr>
            </a:tbl>
          </a:graphicData>
        </a:graphic>
      </p:graphicFrame>
      <p:sp>
        <p:nvSpPr>
          <p:cNvPr id="12" name="正方形/長方形 11">
            <a:extLst>
              <a:ext uri="{FF2B5EF4-FFF2-40B4-BE49-F238E27FC236}">
                <a16:creationId xmlns:a16="http://schemas.microsoft.com/office/drawing/2014/main" id="{287A6771-F3ED-43FE-BBE6-4F7E1CC0F02F}"/>
              </a:ext>
            </a:extLst>
          </p:cNvPr>
          <p:cNvSpPr/>
          <p:nvPr/>
        </p:nvSpPr>
        <p:spPr>
          <a:xfrm>
            <a:off x="0" y="-18341"/>
            <a:ext cx="9906000" cy="576000"/>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基本目標④　ひとが集まる大阪をつくる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（都市魅力の創出・発信、観光客の受入環境の整備</a:t>
            </a:r>
            <a:r>
              <a:rPr lang="ja-JP" altLang="en-US" sz="1400" b="1">
                <a:latin typeface="Meiryo UI" panose="020B0604030504040204" pitchFamily="50" charset="-128"/>
                <a:ea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35517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3095041"/>
            <a:ext cx="9906000" cy="667919"/>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人口減少・超高齢化社会でも持続可能な地域づくり</a:t>
            </a:r>
          </a:p>
        </p:txBody>
      </p:sp>
      <p:sp>
        <p:nvSpPr>
          <p:cNvPr id="6" name="スライド番号プレースホルダー 1">
            <a:extLst>
              <a:ext uri="{FF2B5EF4-FFF2-40B4-BE49-F238E27FC236}">
                <a16:creationId xmlns:a16="http://schemas.microsoft.com/office/drawing/2014/main" id="{823438C2-FBCF-464E-A054-4BEF2B892206}"/>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22</a:t>
            </a:fld>
            <a:endParaRPr kumimoji="1" lang="ja-JP" altLang="en-US" dirty="0"/>
          </a:p>
        </p:txBody>
      </p:sp>
    </p:spTree>
    <p:extLst>
      <p:ext uri="{BB962C8B-B14F-4D97-AF65-F5344CB8AC3E}">
        <p14:creationId xmlns:p14="http://schemas.microsoft.com/office/powerpoint/2010/main" val="2152761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スライド番号プレースホルダー 1">
            <a:extLst>
              <a:ext uri="{FF2B5EF4-FFF2-40B4-BE49-F238E27FC236}">
                <a16:creationId xmlns:a16="http://schemas.microsoft.com/office/drawing/2014/main" id="{17A621EC-9FE9-407F-8464-0CC2CEAD27EC}"/>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23</a:t>
            </a:fld>
            <a:endParaRPr kumimoji="1" lang="ja-JP" altLang="en-US" dirty="0"/>
          </a:p>
        </p:txBody>
      </p:sp>
      <p:sp>
        <p:nvSpPr>
          <p:cNvPr id="24" name="テキスト ボックス 23">
            <a:extLst>
              <a:ext uri="{FF2B5EF4-FFF2-40B4-BE49-F238E27FC236}">
                <a16:creationId xmlns:a16="http://schemas.microsoft.com/office/drawing/2014/main" id="{BA4A68C2-2A6D-4EDB-95DB-C9C8ED29741C}"/>
              </a:ext>
            </a:extLst>
          </p:cNvPr>
          <p:cNvSpPr txBox="1"/>
          <p:nvPr/>
        </p:nvSpPr>
        <p:spPr>
          <a:xfrm>
            <a:off x="3927021" y="2648919"/>
            <a:ext cx="2502430" cy="30777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ja-JP" altLang="en-US" sz="1400"/>
              <a:t>市町村局さまご相談</a:t>
            </a:r>
          </a:p>
        </p:txBody>
      </p:sp>
      <p:sp>
        <p:nvSpPr>
          <p:cNvPr id="13" name="正方形/長方形 12">
            <a:extLst>
              <a:ext uri="{FF2B5EF4-FFF2-40B4-BE49-F238E27FC236}">
                <a16:creationId xmlns:a16="http://schemas.microsoft.com/office/drawing/2014/main" id="{38797C21-0D42-4DD4-BF68-C6128134EC85}"/>
              </a:ext>
            </a:extLst>
          </p:cNvPr>
          <p:cNvSpPr/>
          <p:nvPr/>
        </p:nvSpPr>
        <p:spPr>
          <a:xfrm>
            <a:off x="0" y="-2108"/>
            <a:ext cx="9906000" cy="576000"/>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基本目標⑤　住み続けたいまちをつくる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持続可能な地域づくり、安全・安心の確保、環境にやさしい都市の実現）</a:t>
            </a:r>
            <a:endParaRPr lang="ja-JP" altLang="en-US" sz="14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5C52EEA3-9FF5-4804-89FD-E3DA51C6D2AF}"/>
              </a:ext>
            </a:extLst>
          </p:cNvPr>
          <p:cNvGraphicFramePr>
            <a:graphicFrameLocks noGrp="1"/>
          </p:cNvGraphicFramePr>
          <p:nvPr>
            <p:extLst>
              <p:ext uri="{D42A27DB-BD31-4B8C-83A1-F6EECF244321}">
                <p14:modId xmlns:p14="http://schemas.microsoft.com/office/powerpoint/2010/main" val="4185305533"/>
              </p:ext>
            </p:extLst>
          </p:nvPr>
        </p:nvGraphicFramePr>
        <p:xfrm>
          <a:off x="111000" y="700692"/>
          <a:ext cx="9684000" cy="2641981"/>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277939394"/>
                    </a:ext>
                  </a:extLst>
                </a:gridCol>
                <a:gridCol w="360000">
                  <a:extLst>
                    <a:ext uri="{9D8B030D-6E8A-4147-A177-3AD203B41FA5}">
                      <a16:colId xmlns:a16="http://schemas.microsoft.com/office/drawing/2014/main" val="639469827"/>
                    </a:ext>
                  </a:extLst>
                </a:gridCol>
                <a:gridCol w="3060000">
                  <a:extLst>
                    <a:ext uri="{9D8B030D-6E8A-4147-A177-3AD203B41FA5}">
                      <a16:colId xmlns:a16="http://schemas.microsoft.com/office/drawing/2014/main" val="1275853911"/>
                    </a:ext>
                  </a:extLst>
                </a:gridCol>
                <a:gridCol w="1548000">
                  <a:extLst>
                    <a:ext uri="{9D8B030D-6E8A-4147-A177-3AD203B41FA5}">
                      <a16:colId xmlns:a16="http://schemas.microsoft.com/office/drawing/2014/main" val="877015875"/>
                    </a:ext>
                  </a:extLst>
                </a:gridCol>
                <a:gridCol w="1548000">
                  <a:extLst>
                    <a:ext uri="{9D8B030D-6E8A-4147-A177-3AD203B41FA5}">
                      <a16:colId xmlns:a16="http://schemas.microsoft.com/office/drawing/2014/main" val="3725558133"/>
                    </a:ext>
                  </a:extLst>
                </a:gridCol>
                <a:gridCol w="1404000">
                  <a:extLst>
                    <a:ext uri="{9D8B030D-6E8A-4147-A177-3AD203B41FA5}">
                      <a16:colId xmlns:a16="http://schemas.microsoft.com/office/drawing/2014/main" val="4188916890"/>
                    </a:ext>
                  </a:extLst>
                </a:gridCol>
                <a:gridCol w="1404000">
                  <a:extLst>
                    <a:ext uri="{9D8B030D-6E8A-4147-A177-3AD203B41FA5}">
                      <a16:colId xmlns:a16="http://schemas.microsoft.com/office/drawing/2014/main" val="2736158715"/>
                    </a:ext>
                  </a:extLst>
                </a:gridCol>
              </a:tblGrid>
              <a:tr h="475619">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35</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EB80A"/>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万博レガシーを活用した南河内地域における自動運転バス実証実験</a:t>
                      </a: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a:ln>
                            <a:noFill/>
                          </a:ln>
                          <a:solidFill>
                            <a:schemeClr val="bg1"/>
                          </a:solidFill>
                          <a:effectLst/>
                          <a:uLnTx/>
                          <a:uFillTx/>
                          <a:latin typeface="Meiryo UI"/>
                          <a:ea typeface="Meiryo UI"/>
                          <a:cs typeface="+mn-cs"/>
                        </a:rPr>
                        <a:t>交通事業者の運転手不足など交通課題の解決に向け、令和</a:t>
                      </a:r>
                      <a:r>
                        <a:rPr kumimoji="1" lang="en-US" altLang="ja-JP" sz="1050" b="0" i="0" u="none" strike="noStrike" kern="1200" cap="none" spc="0" normalizeH="0" baseline="0">
                          <a:ln>
                            <a:noFill/>
                          </a:ln>
                          <a:solidFill>
                            <a:schemeClr val="bg1"/>
                          </a:solidFill>
                          <a:effectLst/>
                          <a:uLnTx/>
                          <a:uFillTx/>
                          <a:latin typeface="Meiryo UI"/>
                          <a:ea typeface="Meiryo UI"/>
                          <a:cs typeface="+mn-cs"/>
                        </a:rPr>
                        <a:t>5</a:t>
                      </a:r>
                      <a:r>
                        <a:rPr kumimoji="1" lang="ja-JP" altLang="en-US" sz="1050" b="0" i="0" u="none" strike="noStrike" kern="1200" cap="none" spc="0" normalizeH="0" baseline="0">
                          <a:ln>
                            <a:noFill/>
                          </a:ln>
                          <a:solidFill>
                            <a:schemeClr val="bg1"/>
                          </a:solidFill>
                          <a:effectLst/>
                          <a:uLnTx/>
                          <a:uFillTx/>
                          <a:latin typeface="Meiryo UI"/>
                          <a:ea typeface="Meiryo UI"/>
                          <a:cs typeface="+mn-cs"/>
                        </a:rPr>
                        <a:t>年に廃止された金剛バス運行エリアにおいて、自動運転バスの導入に向けたモデル事業として、自動運転バスの実証実験を実施し、府内市町村へ活用可能なモデルの確立をめざす。</a:t>
                      </a:r>
                      <a:endParaRPr kumimoji="1" lang="en-US" altLang="ja-JP" sz="1050" b="0" i="0" u="none" strike="noStrike" kern="1200" cap="none" spc="0" normalizeH="0" baseline="0">
                        <a:ln>
                          <a:noFill/>
                        </a:ln>
                        <a:solidFill>
                          <a:schemeClr val="bg1"/>
                        </a:solidFill>
                        <a:effectLst/>
                        <a:uLnTx/>
                        <a:uFillTx/>
                        <a:latin typeface="Meiryo UI"/>
                        <a:ea typeface="Meiryo UI"/>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121674511"/>
                  </a:ext>
                </a:extLst>
              </a:tr>
              <a:tr h="286803">
                <a:tc vMerge="1">
                  <a:txBody>
                    <a:bodyPr/>
                    <a:lstStyle/>
                    <a:p>
                      <a:endParaRPr kumimoji="1" lang="ja-JP" altLang="en-US"/>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extLst>
                  <a:ext uri="{0D108BD9-81ED-4DB2-BD59-A6C34878D82A}">
                    <a16:rowId xmlns:a16="http://schemas.microsoft.com/office/drawing/2014/main" val="1408014940"/>
                  </a:ext>
                </a:extLst>
              </a:tr>
              <a:tr h="42920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432143958"/>
                  </a:ext>
                </a:extLst>
              </a:tr>
              <a:tr h="449587">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自動運転走行時における手動介入率</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（手動介入率＝手動走行時間／全走行時間）</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b="0" dirty="0">
                          <a:solidFill>
                            <a:srgbClr val="FF0000"/>
                          </a:solidFill>
                          <a:latin typeface="Meiryo UI" panose="020B0604030504040204" pitchFamily="50" charset="-128"/>
                          <a:ea typeface="Meiryo UI" panose="020B0604030504040204" pitchFamily="50" charset="-128"/>
                        </a:rPr>
                        <a:t>50</a:t>
                      </a:r>
                      <a:r>
                        <a:rPr kumimoji="1" lang="ja-JP" altLang="en-US" sz="1050" b="0" dirty="0">
                          <a:solidFill>
                            <a:srgbClr val="FF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170,809</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2345439724"/>
                  </a:ext>
                </a:extLst>
              </a:tr>
              <a:tr h="449587">
                <a:tc vMerge="1">
                  <a:txBody>
                    <a:bodyPr/>
                    <a:lstStyle/>
                    <a:p>
                      <a:endParaRPr kumimoji="1" lang="ja-JP" altLang="en-US"/>
                    </a:p>
                  </a:txBody>
                  <a:tcPr>
                    <a:lnT w="28575" cap="flat" cmpd="sng" algn="ctr">
                      <a:solidFill>
                        <a:schemeClr val="bg1"/>
                      </a:solidFill>
                      <a:prstDash val="solid"/>
                      <a:round/>
                      <a:headEnd type="none" w="med" len="med"/>
                      <a:tailEnd type="none" w="med" len="med"/>
                    </a:lnT>
                  </a:tcPr>
                </a:tc>
                <a:tc vMerge="1">
                  <a:txBody>
                    <a:bodyPr/>
                    <a:lstStyle/>
                    <a:p>
                      <a:endParaRPr kumimoji="1" lang="ja-JP" altLang="en-US"/>
                    </a:p>
                  </a:txBody>
                  <a:tcPr>
                    <a:lnT w="19050" cap="flat" cmpd="sng" algn="ctr">
                      <a:solidFill>
                        <a:schemeClr val="bg1"/>
                      </a:solidFill>
                      <a:prstDash val="solid"/>
                      <a:round/>
                      <a:headEnd type="none" w="med" len="med"/>
                      <a:tailEnd type="none" w="med" len="med"/>
                    </a:lnT>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自動運転バスへの期待度</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乗ってみたい人の割合）</a:t>
                      </a:r>
                      <a:endParaRPr kumimoji="1" lang="ja-JP" altLang="en-US" dirty="0">
                        <a:solidFill>
                          <a:schemeClr val="tx1"/>
                        </a:solidFill>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b="0" dirty="0">
                          <a:solidFill>
                            <a:srgbClr val="FF0000"/>
                          </a:solidFill>
                          <a:latin typeface="Meiryo UI" panose="020B0604030504040204" pitchFamily="50" charset="-128"/>
                          <a:ea typeface="Meiryo UI" panose="020B0604030504040204" pitchFamily="50" charset="-128"/>
                        </a:rPr>
                        <a:t>50%</a:t>
                      </a:r>
                      <a:endParaRPr kumimoji="1" lang="ja-JP" altLang="en-US" dirty="0">
                        <a:solidFill>
                          <a:srgbClr val="FF0000"/>
                        </a:solidFill>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ja-JP" altLang="en-US" dirty="0">
                        <a:solidFill>
                          <a:schemeClr val="tx1"/>
                        </a:solidFill>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dirty="0"/>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592325529"/>
                  </a:ext>
                </a:extLst>
              </a:tr>
              <a:tr h="44958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EB80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自動運転バスの走行を安全と感じる地域住民の割合</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b="0" dirty="0">
                          <a:solidFill>
                            <a:srgbClr val="FF0000"/>
                          </a:solidFill>
                          <a:latin typeface="Meiryo UI" panose="020B0604030504040204" pitchFamily="50" charset="-128"/>
                          <a:ea typeface="Meiryo UI" panose="020B0604030504040204" pitchFamily="50" charset="-128"/>
                        </a:rPr>
                        <a:t>25</a:t>
                      </a:r>
                      <a:r>
                        <a:rPr kumimoji="1" lang="ja-JP" altLang="en-US" sz="1050" b="0" dirty="0">
                          <a:solidFill>
                            <a:srgbClr val="FF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ー</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22121521"/>
                  </a:ext>
                </a:extLst>
              </a:tr>
            </a:tbl>
          </a:graphicData>
        </a:graphic>
      </p:graphicFrame>
      <p:graphicFrame>
        <p:nvGraphicFramePr>
          <p:cNvPr id="10" name="表 9">
            <a:extLst>
              <a:ext uri="{FF2B5EF4-FFF2-40B4-BE49-F238E27FC236}">
                <a16:creationId xmlns:a16="http://schemas.microsoft.com/office/drawing/2014/main" id="{956BACEE-79D8-4B5F-8699-0B471B074878}"/>
              </a:ext>
            </a:extLst>
          </p:cNvPr>
          <p:cNvGraphicFramePr>
            <a:graphicFrameLocks noGrp="1"/>
          </p:cNvGraphicFramePr>
          <p:nvPr>
            <p:extLst>
              <p:ext uri="{D42A27DB-BD31-4B8C-83A1-F6EECF244321}">
                <p14:modId xmlns:p14="http://schemas.microsoft.com/office/powerpoint/2010/main" val="259948562"/>
              </p:ext>
            </p:extLst>
          </p:nvPr>
        </p:nvGraphicFramePr>
        <p:xfrm>
          <a:off x="111000" y="3459776"/>
          <a:ext cx="9684000" cy="1629393"/>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277939394"/>
                    </a:ext>
                  </a:extLst>
                </a:gridCol>
                <a:gridCol w="360000">
                  <a:extLst>
                    <a:ext uri="{9D8B030D-6E8A-4147-A177-3AD203B41FA5}">
                      <a16:colId xmlns:a16="http://schemas.microsoft.com/office/drawing/2014/main" val="639469827"/>
                    </a:ext>
                  </a:extLst>
                </a:gridCol>
                <a:gridCol w="3060000">
                  <a:extLst>
                    <a:ext uri="{9D8B030D-6E8A-4147-A177-3AD203B41FA5}">
                      <a16:colId xmlns:a16="http://schemas.microsoft.com/office/drawing/2014/main" val="1275853911"/>
                    </a:ext>
                  </a:extLst>
                </a:gridCol>
                <a:gridCol w="1548000">
                  <a:extLst>
                    <a:ext uri="{9D8B030D-6E8A-4147-A177-3AD203B41FA5}">
                      <a16:colId xmlns:a16="http://schemas.microsoft.com/office/drawing/2014/main" val="877015875"/>
                    </a:ext>
                  </a:extLst>
                </a:gridCol>
                <a:gridCol w="1548000">
                  <a:extLst>
                    <a:ext uri="{9D8B030D-6E8A-4147-A177-3AD203B41FA5}">
                      <a16:colId xmlns:a16="http://schemas.microsoft.com/office/drawing/2014/main" val="3725558133"/>
                    </a:ext>
                  </a:extLst>
                </a:gridCol>
                <a:gridCol w="1404000">
                  <a:extLst>
                    <a:ext uri="{9D8B030D-6E8A-4147-A177-3AD203B41FA5}">
                      <a16:colId xmlns:a16="http://schemas.microsoft.com/office/drawing/2014/main" val="4188916890"/>
                    </a:ext>
                  </a:extLst>
                </a:gridCol>
                <a:gridCol w="1404000">
                  <a:extLst>
                    <a:ext uri="{9D8B030D-6E8A-4147-A177-3AD203B41FA5}">
                      <a16:colId xmlns:a16="http://schemas.microsoft.com/office/drawing/2014/main" val="2736158715"/>
                    </a:ext>
                  </a:extLst>
                </a:gridCol>
              </a:tblGrid>
              <a:tr h="436295">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36</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密集住宅市街地整備促進事業</a:t>
                      </a:r>
                      <a:endParaRPr kumimoji="1" lang="ja-JP" altLang="en-US" sz="11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地震時等に大きな被害が想定される密集市街地の防災性の向上や住環境の改善のため、事業主体による道路・公園などの地区公共施設の整備、老朽建築物の除却等を促進するための支援を行うとともに、密集市街地での延焼を遮断する効果を有する延焼遮断帯の整備を推進する。</a:t>
                      </a:r>
                      <a:endParaRPr kumimoji="1" lang="ja-JP" altLang="en-US" sz="900" b="0"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121674511"/>
                  </a:ext>
                </a:extLst>
              </a:tr>
              <a:tr h="263505">
                <a:tc v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extLst>
                  <a:ext uri="{0D108BD9-81ED-4DB2-BD59-A6C34878D82A}">
                    <a16:rowId xmlns:a16="http://schemas.microsoft.com/office/drawing/2014/main" val="1408014940"/>
                  </a:ext>
                </a:extLst>
              </a:tr>
              <a:tr h="2980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432143958"/>
                  </a:ext>
                </a:extLst>
              </a:tr>
              <a:tr h="29806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延焼遮断帯整備工事の着手延長</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（府施行の都市計画道路：片側延長）</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b="0" dirty="0">
                          <a:solidFill>
                            <a:srgbClr val="FF0000"/>
                          </a:solidFill>
                          <a:latin typeface="Meiryo UI" panose="020B0604030504040204" pitchFamily="50" charset="-128"/>
                          <a:ea typeface="Meiryo UI" panose="020B0604030504040204" pitchFamily="50" charset="-128"/>
                        </a:rPr>
                        <a:t>1,860</a:t>
                      </a:r>
                      <a:r>
                        <a:rPr kumimoji="1" lang="ja-JP" altLang="en-US" sz="1050" b="0" dirty="0">
                          <a:solidFill>
                            <a:srgbClr val="FF0000"/>
                          </a:solidFill>
                          <a:latin typeface="Meiryo UI" panose="020B0604030504040204" pitchFamily="50" charset="-128"/>
                          <a:ea typeface="Meiryo UI" panose="020B0604030504040204" pitchFamily="50" charset="-128"/>
                        </a:rPr>
                        <a:t>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1,428,665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tx1"/>
                          </a:solidFill>
                          <a:latin typeface="Meiryo UI" panose="020B0604030504040204" pitchFamily="50" charset="-128"/>
                          <a:ea typeface="Meiryo UI" panose="020B0604030504040204" pitchFamily="50" charset="-128"/>
                        </a:rPr>
                        <a:t>1,750</a:t>
                      </a:r>
                      <a:r>
                        <a:rPr kumimoji="1" lang="ja-JP" altLang="en-US" sz="1050" b="0" dirty="0">
                          <a:solidFill>
                            <a:schemeClr val="tx1"/>
                          </a:solidFill>
                          <a:latin typeface="Meiryo UI" panose="020B0604030504040204" pitchFamily="50" charset="-128"/>
                          <a:ea typeface="Meiryo UI" panose="020B0604030504040204" pitchFamily="50" charset="-128"/>
                        </a:rPr>
                        <a:t>ｍ</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1,770m</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1,700,393</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021673549"/>
                  </a:ext>
                </a:extLst>
              </a:tr>
            </a:tbl>
          </a:graphicData>
        </a:graphic>
      </p:graphicFrame>
    </p:spTree>
    <p:extLst>
      <p:ext uri="{BB962C8B-B14F-4D97-AF65-F5344CB8AC3E}">
        <p14:creationId xmlns:p14="http://schemas.microsoft.com/office/powerpoint/2010/main" val="119280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2D061041-829C-4E7E-93A6-6EA32EC4B81D}"/>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24</a:t>
            </a:fld>
            <a:endParaRPr kumimoji="1" lang="ja-JP" altLang="en-US" dirty="0"/>
          </a:p>
        </p:txBody>
      </p:sp>
      <p:graphicFrame>
        <p:nvGraphicFramePr>
          <p:cNvPr id="10" name="表 9">
            <a:extLst>
              <a:ext uri="{FF2B5EF4-FFF2-40B4-BE49-F238E27FC236}">
                <a16:creationId xmlns:a16="http://schemas.microsoft.com/office/drawing/2014/main" id="{B931FD3F-0806-47DD-A395-9A67BD29F0D9}"/>
              </a:ext>
            </a:extLst>
          </p:cNvPr>
          <p:cNvGraphicFramePr>
            <a:graphicFrameLocks noGrp="1"/>
          </p:cNvGraphicFramePr>
          <p:nvPr>
            <p:extLst>
              <p:ext uri="{D42A27DB-BD31-4B8C-83A1-F6EECF244321}">
                <p14:modId xmlns:p14="http://schemas.microsoft.com/office/powerpoint/2010/main" val="713278938"/>
              </p:ext>
            </p:extLst>
          </p:nvPr>
        </p:nvGraphicFramePr>
        <p:xfrm>
          <a:off x="132507" y="688448"/>
          <a:ext cx="9691127" cy="2552670"/>
        </p:xfrm>
        <a:graphic>
          <a:graphicData uri="http://schemas.openxmlformats.org/drawingml/2006/table">
            <a:tbl>
              <a:tblPr firstRow="1" bandRow="1">
                <a:tableStyleId>{F5AB1C69-6EDB-4FF4-983F-18BD219EF322}</a:tableStyleId>
              </a:tblPr>
              <a:tblGrid>
                <a:gridCol w="396000">
                  <a:extLst>
                    <a:ext uri="{9D8B030D-6E8A-4147-A177-3AD203B41FA5}">
                      <a16:colId xmlns:a16="http://schemas.microsoft.com/office/drawing/2014/main" val="830047628"/>
                    </a:ext>
                  </a:extLst>
                </a:gridCol>
                <a:gridCol w="396000">
                  <a:extLst>
                    <a:ext uri="{9D8B030D-6E8A-4147-A177-3AD203B41FA5}">
                      <a16:colId xmlns:a16="http://schemas.microsoft.com/office/drawing/2014/main" val="1297933951"/>
                    </a:ext>
                  </a:extLst>
                </a:gridCol>
                <a:gridCol w="2916000">
                  <a:extLst>
                    <a:ext uri="{9D8B030D-6E8A-4147-A177-3AD203B41FA5}">
                      <a16:colId xmlns:a16="http://schemas.microsoft.com/office/drawing/2014/main" val="2311702406"/>
                    </a:ext>
                  </a:extLst>
                </a:gridCol>
                <a:gridCol w="1656000">
                  <a:extLst>
                    <a:ext uri="{9D8B030D-6E8A-4147-A177-3AD203B41FA5}">
                      <a16:colId xmlns:a16="http://schemas.microsoft.com/office/drawing/2014/main" val="3106629385"/>
                    </a:ext>
                  </a:extLst>
                </a:gridCol>
                <a:gridCol w="1440000">
                  <a:extLst>
                    <a:ext uri="{9D8B030D-6E8A-4147-A177-3AD203B41FA5}">
                      <a16:colId xmlns:a16="http://schemas.microsoft.com/office/drawing/2014/main" val="4150972875"/>
                    </a:ext>
                  </a:extLst>
                </a:gridCol>
                <a:gridCol w="1548000">
                  <a:extLst>
                    <a:ext uri="{9D8B030D-6E8A-4147-A177-3AD203B41FA5}">
                      <a16:colId xmlns:a16="http://schemas.microsoft.com/office/drawing/2014/main" val="130381935"/>
                    </a:ext>
                  </a:extLst>
                </a:gridCol>
                <a:gridCol w="1339127">
                  <a:extLst>
                    <a:ext uri="{9D8B030D-6E8A-4147-A177-3AD203B41FA5}">
                      <a16:colId xmlns:a16="http://schemas.microsoft.com/office/drawing/2014/main" val="2037275906"/>
                    </a:ext>
                  </a:extLst>
                </a:gridCol>
              </a:tblGrid>
              <a:tr h="862438">
                <a:tc rowSpan="4">
                  <a:txBody>
                    <a:bodyPr/>
                    <a:lstStyle/>
                    <a:p>
                      <a:pPr algn="ctr"/>
                      <a:r>
                        <a:rPr kumimoji="1" lang="en-US" altLang="ja-JP" sz="100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37</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b="1" u="sng" dirty="0">
                          <a:latin typeface="Meiryo UI" panose="020B0604030504040204" pitchFamily="50" charset="-128"/>
                          <a:ea typeface="Meiryo UI" panose="020B0604030504040204" pitchFamily="50" charset="-128"/>
                        </a:rPr>
                        <a:t>温室効果ガス排出量</a:t>
                      </a:r>
                      <a:r>
                        <a:rPr kumimoji="1" lang="ja-JP" altLang="en-US" sz="1200" b="1" u="sng">
                          <a:latin typeface="Meiryo UI" panose="020B0604030504040204" pitchFamily="50" charset="-128"/>
                          <a:ea typeface="Meiryo UI" panose="020B0604030504040204" pitchFamily="50" charset="-128"/>
                        </a:rPr>
                        <a:t>の削減</a:t>
                      </a:r>
                      <a:r>
                        <a:rPr kumimoji="1" lang="ja-JP" altLang="en-US" sz="1200" b="1" u="none">
                          <a:solidFill>
                            <a:schemeClr val="lt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Meiryo UI" panose="020B0604030504040204" pitchFamily="50" charset="-128"/>
                          <a:ea typeface="Meiryo UI" panose="020B0604030504040204" pitchFamily="50" charset="-128"/>
                        </a:rPr>
                        <a:t>「大阪府気候変動対策の推進に関する条例」に基づき、事業者等による省エネ・再エネ・電動車の普及などの取組を推進するとともに、あらゆる主体の意識改革・行動喚起のための取組の実施等により、温室効果ガス排出量の削減を推進</a:t>
                      </a:r>
                      <a:r>
                        <a:rPr kumimoji="1" lang="ja-JP" altLang="en-US" sz="1050" b="0" u="none">
                          <a:latin typeface="Meiryo UI" panose="020B0604030504040204" pitchFamily="50" charset="-128"/>
                          <a:ea typeface="Meiryo UI" panose="020B0604030504040204" pitchFamily="50" charset="-128"/>
                        </a:rPr>
                        <a:t>する。</a:t>
                      </a:r>
                      <a:r>
                        <a:rPr kumimoji="1" lang="en-US" altLang="ja-JP" sz="1050" b="0" u="none">
                          <a:solidFill>
                            <a:schemeClr val="bg1"/>
                          </a:solidFill>
                          <a:latin typeface="Meiryo UI" panose="020B0604030504040204" pitchFamily="50" charset="-128"/>
                          <a:ea typeface="Meiryo UI" panose="020B0604030504040204" pitchFamily="50" charset="-128"/>
                        </a:rPr>
                        <a:t>R</a:t>
                      </a:r>
                      <a:r>
                        <a:rPr kumimoji="1" lang="ja-JP" altLang="en-US" sz="1050" b="0" u="none">
                          <a:solidFill>
                            <a:schemeClr val="bg1"/>
                          </a:solidFill>
                          <a:latin typeface="Meiryo UI" panose="020B0604030504040204" pitchFamily="50" charset="-128"/>
                          <a:ea typeface="Meiryo UI" panose="020B0604030504040204" pitchFamily="50" charset="-128"/>
                        </a:rPr>
                        <a:t>７年度からは、条例の届出制度と脱炭素の取組を強化した事業者に対する、低利での民間融資制度を連動させる枠組を新たに構築するなど、金融機関等の支援機関と連携した支援を実施する。</a:t>
                      </a:r>
                      <a:endParaRPr kumimoji="1" lang="ja-JP" altLang="en-US"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10601419"/>
                  </a:ext>
                </a:extLst>
              </a:tr>
              <a:tr h="23146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extLst>
                  <a:ext uri="{0D108BD9-81ED-4DB2-BD59-A6C34878D82A}">
                    <a16:rowId xmlns:a16="http://schemas.microsoft.com/office/drawing/2014/main" val="1797969561"/>
                  </a:ext>
                </a:extLst>
              </a:tr>
              <a:tr h="61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097543770"/>
                  </a:ext>
                </a:extLst>
              </a:tr>
              <a:tr h="360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endParaRPr kumimoji="1" lang="en-US" altLang="ja-JP" sz="1000"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温室効果ガス排出量の</a:t>
                      </a:r>
                      <a:r>
                        <a:rPr kumimoji="1" lang="en-US" altLang="ja-JP" sz="1000" dirty="0">
                          <a:latin typeface="Meiryo UI" panose="020B0604030504040204" pitchFamily="50" charset="-128"/>
                          <a:ea typeface="Meiryo UI" panose="020B0604030504040204" pitchFamily="50" charset="-128"/>
                        </a:rPr>
                        <a:t>2013</a:t>
                      </a:r>
                      <a:r>
                        <a:rPr kumimoji="1" lang="ja-JP" altLang="en-US" sz="1000" dirty="0">
                          <a:latin typeface="Meiryo UI" panose="020B0604030504040204" pitchFamily="50" charset="-128"/>
                          <a:ea typeface="Meiryo UI" panose="020B0604030504040204" pitchFamily="50" charset="-128"/>
                        </a:rPr>
                        <a:t>年度比削減率</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00" dirty="0">
                          <a:solidFill>
                            <a:srgbClr val="FF0000"/>
                          </a:solidFill>
                          <a:latin typeface="Meiryo UI" panose="020B0604030504040204" pitchFamily="50" charset="-128"/>
                          <a:ea typeface="Meiryo UI" panose="020B0604030504040204" pitchFamily="50" charset="-128"/>
                        </a:rPr>
                        <a:t>40</a:t>
                      </a:r>
                      <a:r>
                        <a:rPr kumimoji="1" lang="ja-JP" altLang="en-US" sz="1000" dirty="0">
                          <a:solidFill>
                            <a:srgbClr val="FF0000"/>
                          </a:solidFill>
                          <a:latin typeface="Meiryo UI" panose="020B0604030504040204" pitchFamily="50" charset="-128"/>
                          <a:ea typeface="Meiryo UI" panose="020B0604030504040204" pitchFamily="50" charset="-128"/>
                        </a:rPr>
                        <a:t>％削減</a:t>
                      </a:r>
                      <a:endParaRPr kumimoji="1" lang="en-US" altLang="ja-JP" sz="1000" dirty="0">
                        <a:solidFill>
                          <a:srgbClr val="FF0000"/>
                        </a:solidFill>
                        <a:latin typeface="Meiryo UI" panose="020B0604030504040204" pitchFamily="50" charset="-128"/>
                        <a:ea typeface="Meiryo UI" panose="020B0604030504040204" pitchFamily="50" charset="-128"/>
                      </a:endParaRPr>
                    </a:p>
                    <a:p>
                      <a:pPr algn="ctr"/>
                      <a:r>
                        <a:rPr kumimoji="1" lang="ja-JP" altLang="en-US" sz="1000" dirty="0">
                          <a:solidFill>
                            <a:srgbClr val="FF0000"/>
                          </a:solidFill>
                          <a:latin typeface="Meiryo UI" panose="020B0604030504040204" pitchFamily="50" charset="-128"/>
                          <a:ea typeface="Meiryo UI" panose="020B0604030504040204" pitchFamily="50" charset="-128"/>
                        </a:rPr>
                        <a:t>（</a:t>
                      </a:r>
                      <a:r>
                        <a:rPr kumimoji="1" lang="en-US" altLang="ja-JP" sz="1000" dirty="0">
                          <a:solidFill>
                            <a:srgbClr val="FF0000"/>
                          </a:solidFill>
                          <a:latin typeface="Meiryo UI" panose="020B0604030504040204" pitchFamily="50" charset="-128"/>
                          <a:ea typeface="Meiryo UI" panose="020B0604030504040204" pitchFamily="50" charset="-128"/>
                        </a:rPr>
                        <a:t>※2030</a:t>
                      </a:r>
                      <a:r>
                        <a:rPr kumimoji="1" lang="ja-JP" altLang="en-US" sz="1000" dirty="0">
                          <a:solidFill>
                            <a:srgbClr val="FF0000"/>
                          </a:solidFill>
                          <a:latin typeface="Meiryo UI" panose="020B0604030504040204" pitchFamily="50" charset="-128"/>
                          <a:ea typeface="Meiryo UI" panose="020B0604030504040204" pitchFamily="50" charset="-128"/>
                        </a:rPr>
                        <a:t>年度）</a:t>
                      </a: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00" dirty="0">
                          <a:solidFill>
                            <a:srgbClr val="FF0000"/>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24.3%</a:t>
                      </a:r>
                      <a:r>
                        <a:rPr kumimoji="1" lang="ja-JP" altLang="en-US" sz="1000" dirty="0">
                          <a:solidFill>
                            <a:schemeClr val="tx1"/>
                          </a:solidFill>
                          <a:latin typeface="Meiryo UI" panose="020B0604030504040204" pitchFamily="50" charset="-128"/>
                          <a:ea typeface="Meiryo UI" panose="020B0604030504040204" pitchFamily="50" charset="-128"/>
                        </a:rPr>
                        <a:t>削減</a:t>
                      </a:r>
                      <a:r>
                        <a:rPr kumimoji="1" lang="en-US" altLang="ja-JP" sz="1000" dirty="0">
                          <a:solidFill>
                            <a:schemeClr val="tx1"/>
                          </a:solidFill>
                          <a:latin typeface="Meiryo UI" panose="020B0604030504040204" pitchFamily="50" charset="-128"/>
                          <a:ea typeface="Meiryo UI" panose="020B0604030504040204" pitchFamily="50" charset="-128"/>
                        </a:rPr>
                        <a:t>※2021</a:t>
                      </a:r>
                      <a:r>
                        <a:rPr kumimoji="1" lang="ja-JP" altLang="en-US" sz="1000" dirty="0">
                          <a:solidFill>
                            <a:schemeClr val="tx1"/>
                          </a:solidFill>
                          <a:latin typeface="Meiryo UI" panose="020B0604030504040204" pitchFamily="50" charset="-128"/>
                          <a:ea typeface="Meiryo UI" panose="020B0604030504040204" pitchFamily="50" charset="-128"/>
                        </a:rPr>
                        <a:t>年度</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40%</a:t>
                      </a:r>
                      <a:r>
                        <a:rPr kumimoji="1" lang="ja-JP" altLang="en-US" sz="900" dirty="0">
                          <a:solidFill>
                            <a:schemeClr val="tx1"/>
                          </a:solidFill>
                          <a:latin typeface="Meiryo UI" panose="020B0604030504040204" pitchFamily="50" charset="-128"/>
                          <a:ea typeface="Meiryo UI" panose="020B0604030504040204" pitchFamily="50" charset="-128"/>
                        </a:rPr>
                        <a:t>削減</a:t>
                      </a:r>
                      <a:r>
                        <a:rPr kumimoji="1" lang="en-US" altLang="ja-JP" sz="900" dirty="0">
                          <a:solidFill>
                            <a:schemeClr val="tx1"/>
                          </a:solidFill>
                          <a:latin typeface="Meiryo UI" panose="020B0604030504040204" pitchFamily="50" charset="-128"/>
                          <a:ea typeface="Meiryo UI" panose="020B0604030504040204" pitchFamily="50" charset="-128"/>
                        </a:rPr>
                        <a:t>※2030</a:t>
                      </a:r>
                      <a:r>
                        <a:rPr kumimoji="1" lang="ja-JP" altLang="en-US" sz="900" dirty="0">
                          <a:solidFill>
                            <a:schemeClr val="tx1"/>
                          </a:solidFill>
                          <a:latin typeface="Meiryo UI" panose="020B0604030504040204" pitchFamily="50" charset="-128"/>
                          <a:ea typeface="Meiryo UI" panose="020B0604030504040204" pitchFamily="50" charset="-128"/>
                        </a:rPr>
                        <a:t>年度）</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bl>
          </a:graphicData>
        </a:graphic>
      </p:graphicFrame>
      <p:sp>
        <p:nvSpPr>
          <p:cNvPr id="12" name="テキスト ボックス 11">
            <a:extLst>
              <a:ext uri="{FF2B5EF4-FFF2-40B4-BE49-F238E27FC236}">
                <a16:creationId xmlns:a16="http://schemas.microsoft.com/office/drawing/2014/main" id="{869684DB-2AD4-4334-9FA6-9CB7F8E691B4}"/>
              </a:ext>
            </a:extLst>
          </p:cNvPr>
          <p:cNvSpPr txBox="1"/>
          <p:nvPr/>
        </p:nvSpPr>
        <p:spPr>
          <a:xfrm>
            <a:off x="4978071" y="-40820"/>
            <a:ext cx="5434656" cy="692497"/>
          </a:xfrm>
          <a:prstGeom prst="rect">
            <a:avLst/>
          </a:prstGeom>
          <a:noFill/>
        </p:spPr>
        <p:txBody>
          <a:bodyPr wrap="square" rtlCol="0">
            <a:spAutoFit/>
          </a:bodyPr>
          <a:lstStyle/>
          <a:p>
            <a:r>
              <a:rPr lang="ja-JP" altLang="en-US" sz="1300" b="1">
                <a:solidFill>
                  <a:schemeClr val="bg1"/>
                </a:solidFill>
                <a:latin typeface="Meiryo UI" panose="020B0604030504040204" pitchFamily="50" charset="-128"/>
                <a:ea typeface="Meiryo UI" panose="020B0604030504040204" pitchFamily="50" charset="-128"/>
              </a:rPr>
              <a:t>基本的方向（１）持続可能な地域づくり</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基本的方向（２）安全・安心の確保</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基本的方向（３）環境にやさしい都市の実現</a:t>
            </a:r>
            <a:endParaRPr lang="en-US" altLang="ja-JP" sz="1300" b="1">
              <a:solidFill>
                <a:schemeClr val="bg1"/>
              </a:solidFill>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E6B4E4D7-2171-4702-87B6-26AA68572321}"/>
              </a:ext>
            </a:extLst>
          </p:cNvPr>
          <p:cNvGraphicFramePr>
            <a:graphicFrameLocks noGrp="1"/>
          </p:cNvGraphicFramePr>
          <p:nvPr>
            <p:extLst>
              <p:ext uri="{D42A27DB-BD31-4B8C-83A1-F6EECF244321}">
                <p14:modId xmlns:p14="http://schemas.microsoft.com/office/powerpoint/2010/main" val="929233620"/>
              </p:ext>
            </p:extLst>
          </p:nvPr>
        </p:nvGraphicFramePr>
        <p:xfrm>
          <a:off x="132508" y="3365761"/>
          <a:ext cx="9691126" cy="1835968"/>
        </p:xfrm>
        <a:graphic>
          <a:graphicData uri="http://schemas.openxmlformats.org/drawingml/2006/table">
            <a:tbl>
              <a:tblPr firstRow="1" bandRow="1">
                <a:tableStyleId>{F5AB1C69-6EDB-4FF4-983F-18BD219EF322}</a:tableStyleId>
              </a:tblPr>
              <a:tblGrid>
                <a:gridCol w="397770">
                  <a:extLst>
                    <a:ext uri="{9D8B030D-6E8A-4147-A177-3AD203B41FA5}">
                      <a16:colId xmlns:a16="http://schemas.microsoft.com/office/drawing/2014/main" val="830047628"/>
                    </a:ext>
                  </a:extLst>
                </a:gridCol>
                <a:gridCol w="397770">
                  <a:extLst>
                    <a:ext uri="{9D8B030D-6E8A-4147-A177-3AD203B41FA5}">
                      <a16:colId xmlns:a16="http://schemas.microsoft.com/office/drawing/2014/main" val="1297933951"/>
                    </a:ext>
                  </a:extLst>
                </a:gridCol>
                <a:gridCol w="2639747">
                  <a:extLst>
                    <a:ext uri="{9D8B030D-6E8A-4147-A177-3AD203B41FA5}">
                      <a16:colId xmlns:a16="http://schemas.microsoft.com/office/drawing/2014/main" val="2311702406"/>
                    </a:ext>
                  </a:extLst>
                </a:gridCol>
                <a:gridCol w="1735724">
                  <a:extLst>
                    <a:ext uri="{9D8B030D-6E8A-4147-A177-3AD203B41FA5}">
                      <a16:colId xmlns:a16="http://schemas.microsoft.com/office/drawing/2014/main" val="885638921"/>
                    </a:ext>
                  </a:extLst>
                </a:gridCol>
                <a:gridCol w="1627241">
                  <a:extLst>
                    <a:ext uri="{9D8B030D-6E8A-4147-A177-3AD203B41FA5}">
                      <a16:colId xmlns:a16="http://schemas.microsoft.com/office/drawing/2014/main" val="2868609020"/>
                    </a:ext>
                  </a:extLst>
                </a:gridCol>
                <a:gridCol w="1446437">
                  <a:extLst>
                    <a:ext uri="{9D8B030D-6E8A-4147-A177-3AD203B41FA5}">
                      <a16:colId xmlns:a16="http://schemas.microsoft.com/office/drawing/2014/main" val="1393318109"/>
                    </a:ext>
                  </a:extLst>
                </a:gridCol>
                <a:gridCol w="1446437">
                  <a:extLst>
                    <a:ext uri="{9D8B030D-6E8A-4147-A177-3AD203B41FA5}">
                      <a16:colId xmlns:a16="http://schemas.microsoft.com/office/drawing/2014/main" val="2346348725"/>
                    </a:ext>
                  </a:extLst>
                </a:gridCol>
              </a:tblGrid>
              <a:tr h="604606">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38</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solidFill>
                      <a:srgbClr val="FEB80A"/>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カーボンニュートラル</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広報・</a:t>
                      </a:r>
                      <a:r>
                        <a:rPr kumimoji="1" lang="ja-JP" altLang="en-US" sz="1200" b="1" i="0" u="sng"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発信事業</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企業版</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ふるさと納税活用事業</a:t>
                      </a: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bg1"/>
                          </a:solidFill>
                          <a:latin typeface="Meiryo UI" panose="020B0604030504040204" pitchFamily="50" charset="-128"/>
                          <a:ea typeface="Meiryo UI" panose="020B0604030504040204" pitchFamily="50" charset="-128"/>
                          <a:cs typeface="+mn-cs"/>
                        </a:rPr>
                        <a:t>府のカーボンニュートラル技術開発・実証事業で開発された府内企業等のカーボンニュートラル技術のビジネスチャンス拡大を図るため、万博会場での出展や、会場外でのプロモーションを通じた企業間のマッチング等を実施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63958">
                <a:tc vMerge="1">
                  <a:txBody>
                    <a:bodyPr/>
                    <a:lstStyle/>
                    <a:p>
                      <a:endParaRPr kumimoji="1" lang="ja-JP" altLang="en-US"/>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extLst>
                  <a:ext uri="{0D108BD9-81ED-4DB2-BD59-A6C34878D82A}">
                    <a16:rowId xmlns:a16="http://schemas.microsoft.com/office/drawing/2014/main" val="1797969561"/>
                  </a:ext>
                </a:extLst>
              </a:tr>
              <a:tr h="41304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361735562"/>
                  </a:ext>
                </a:extLst>
              </a:tr>
              <a:tr h="0">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endParaRPr kumimoji="1" lang="en-US" altLang="zh-TW" sz="1050" dirty="0">
                        <a:solidFill>
                          <a:schemeClr val="tx1"/>
                        </a:solidFill>
                        <a:latin typeface="Meiryo UI" panose="020B0604030504040204" pitchFamily="50" charset="-128"/>
                        <a:ea typeface="Meiryo UI" panose="020B0604030504040204" pitchFamily="50" charset="-128"/>
                      </a:endParaRPr>
                    </a:p>
                    <a:p>
                      <a:r>
                        <a:rPr kumimoji="1" lang="ja-JP" altLang="en-US" sz="1050">
                          <a:solidFill>
                            <a:srgbClr val="1D1E20"/>
                          </a:solidFill>
                          <a:latin typeface="Meiryo UI" panose="020B0604030504040204" pitchFamily="50" charset="-128"/>
                          <a:ea typeface="Meiryo UI" panose="020B0604030504040204" pitchFamily="50" charset="-128"/>
                        </a:rPr>
                        <a:t>マッチング参加企業数</a:t>
                      </a:r>
                    </a:p>
                    <a:p>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200</a:t>
                      </a:r>
                      <a:r>
                        <a:rPr kumimoji="1" lang="ja-JP" altLang="en-US" sz="1050" dirty="0">
                          <a:solidFill>
                            <a:srgbClr val="FF0000"/>
                          </a:solidFill>
                          <a:latin typeface="Meiryo UI" panose="020B0604030504040204" pitchFamily="50" charset="-128"/>
                          <a:ea typeface="Meiryo UI" panose="020B0604030504040204" pitchFamily="50" charset="-128"/>
                        </a:rPr>
                        <a:t>件</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40,083</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74295" marR="74295" marT="37148" marB="37148" anchor="ctr">
                    <a:lnL w="1270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bl>
          </a:graphicData>
        </a:graphic>
      </p:graphicFrame>
      <p:sp>
        <p:nvSpPr>
          <p:cNvPr id="9" name="正方形/長方形 8">
            <a:extLst>
              <a:ext uri="{FF2B5EF4-FFF2-40B4-BE49-F238E27FC236}">
                <a16:creationId xmlns:a16="http://schemas.microsoft.com/office/drawing/2014/main" id="{93D69397-D4CA-4F65-AC10-59253C06F88B}"/>
              </a:ext>
            </a:extLst>
          </p:cNvPr>
          <p:cNvSpPr/>
          <p:nvPr/>
        </p:nvSpPr>
        <p:spPr>
          <a:xfrm>
            <a:off x="0" y="-2108"/>
            <a:ext cx="9906000" cy="576000"/>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基本目標⑤　住み続けたいまちをつくる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持続可能な地域づくり、安全・安心の確保、環境にやさしい都市の実現）</a:t>
            </a:r>
            <a:endParaRPr lang="ja-JP" altLang="en-US"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3716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4759D596-A206-4A47-B4EA-837C4912F1CE}"/>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25</a:t>
            </a:fld>
            <a:endParaRPr kumimoji="1" lang="ja-JP" altLang="en-US" dirty="0"/>
          </a:p>
        </p:txBody>
      </p:sp>
      <p:sp>
        <p:nvSpPr>
          <p:cNvPr id="7" name="正方形/長方形 6">
            <a:extLst>
              <a:ext uri="{FF2B5EF4-FFF2-40B4-BE49-F238E27FC236}">
                <a16:creationId xmlns:a16="http://schemas.microsoft.com/office/drawing/2014/main" id="{95BE3879-899D-42FD-B45F-341425654630}"/>
              </a:ext>
            </a:extLst>
          </p:cNvPr>
          <p:cNvSpPr/>
          <p:nvPr/>
        </p:nvSpPr>
        <p:spPr>
          <a:xfrm>
            <a:off x="0" y="-3213"/>
            <a:ext cx="9906000" cy="605263"/>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基本目標⑥　誰もが健康で活躍できるまちをつくる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あらゆる人が活躍できる「全員参画社会」の実現、健康寿命の延伸、高齢者等がいきいきと暮らせるまちづくり）</a:t>
            </a:r>
            <a:endParaRPr lang="en-US" altLang="ja-JP" sz="1400" b="1" dirty="0">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CFEDFD34-5999-4DEE-B072-72587C20ED13}"/>
              </a:ext>
            </a:extLst>
          </p:cNvPr>
          <p:cNvGraphicFramePr>
            <a:graphicFrameLocks noGrp="1"/>
          </p:cNvGraphicFramePr>
          <p:nvPr>
            <p:extLst>
              <p:ext uri="{D42A27DB-BD31-4B8C-83A1-F6EECF244321}">
                <p14:modId xmlns:p14="http://schemas.microsoft.com/office/powerpoint/2010/main" val="2148216899"/>
              </p:ext>
            </p:extLst>
          </p:nvPr>
        </p:nvGraphicFramePr>
        <p:xfrm>
          <a:off x="104403" y="709586"/>
          <a:ext cx="9664398" cy="2685545"/>
        </p:xfrm>
        <a:graphic>
          <a:graphicData uri="http://schemas.openxmlformats.org/drawingml/2006/table">
            <a:tbl>
              <a:tblPr firstRow="1" bandRow="1">
                <a:tableStyleId>{F5AB1C69-6EDB-4FF4-983F-18BD219EF322}</a:tableStyleId>
              </a:tblPr>
              <a:tblGrid>
                <a:gridCol w="376398">
                  <a:extLst>
                    <a:ext uri="{9D8B030D-6E8A-4147-A177-3AD203B41FA5}">
                      <a16:colId xmlns:a16="http://schemas.microsoft.com/office/drawing/2014/main" val="2490443178"/>
                    </a:ext>
                  </a:extLst>
                </a:gridCol>
                <a:gridCol w="360000">
                  <a:extLst>
                    <a:ext uri="{9D8B030D-6E8A-4147-A177-3AD203B41FA5}">
                      <a16:colId xmlns:a16="http://schemas.microsoft.com/office/drawing/2014/main" val="388549039"/>
                    </a:ext>
                  </a:extLst>
                </a:gridCol>
                <a:gridCol w="3240000">
                  <a:extLst>
                    <a:ext uri="{9D8B030D-6E8A-4147-A177-3AD203B41FA5}">
                      <a16:colId xmlns:a16="http://schemas.microsoft.com/office/drawing/2014/main" val="1994674061"/>
                    </a:ext>
                  </a:extLst>
                </a:gridCol>
                <a:gridCol w="1548000">
                  <a:extLst>
                    <a:ext uri="{9D8B030D-6E8A-4147-A177-3AD203B41FA5}">
                      <a16:colId xmlns:a16="http://schemas.microsoft.com/office/drawing/2014/main" val="2478396027"/>
                    </a:ext>
                  </a:extLst>
                </a:gridCol>
                <a:gridCol w="1325914">
                  <a:extLst>
                    <a:ext uri="{9D8B030D-6E8A-4147-A177-3AD203B41FA5}">
                      <a16:colId xmlns:a16="http://schemas.microsoft.com/office/drawing/2014/main" val="2729315928"/>
                    </a:ext>
                  </a:extLst>
                </a:gridCol>
                <a:gridCol w="1518086">
                  <a:extLst>
                    <a:ext uri="{9D8B030D-6E8A-4147-A177-3AD203B41FA5}">
                      <a16:colId xmlns:a16="http://schemas.microsoft.com/office/drawing/2014/main" val="3881444804"/>
                    </a:ext>
                  </a:extLst>
                </a:gridCol>
                <a:gridCol w="1296000">
                  <a:extLst>
                    <a:ext uri="{9D8B030D-6E8A-4147-A177-3AD203B41FA5}">
                      <a16:colId xmlns:a16="http://schemas.microsoft.com/office/drawing/2014/main" val="2334756403"/>
                    </a:ext>
                  </a:extLst>
                </a:gridCol>
              </a:tblGrid>
              <a:tr h="505153">
                <a:tc rowSpan="6">
                  <a:txBody>
                    <a:bodyPr/>
                    <a:lstStyle/>
                    <a:p>
                      <a:pPr algn="ctr"/>
                      <a:r>
                        <a:rPr kumimoji="1" lang="en-US" altLang="ja-JP" sz="1000">
                          <a:latin typeface="Meiryo UI" panose="020B0604030504040204" pitchFamily="50" charset="-128"/>
                          <a:ea typeface="Meiryo UI" panose="020B0604030504040204" pitchFamily="50" charset="-128"/>
                        </a:rPr>
                        <a:t>No39</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デジタルを活用した潜在求職者活躍支援プロジェクト</a:t>
                      </a:r>
                      <a:r>
                        <a:rPr kumimoji="1" lang="ja-JP" altLang="en-US" sz="1200" b="1" u="sng">
                          <a:solidFill>
                            <a:schemeClr val="bg1"/>
                          </a:solidFill>
                          <a:latin typeface="Meiryo UI" panose="020B0604030504040204" pitchFamily="50" charset="-128"/>
                          <a:ea typeface="Meiryo UI" panose="020B0604030504040204" pitchFamily="50" charset="-128"/>
                        </a:rPr>
                        <a:t>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strike="noStrike">
                          <a:solidFill>
                            <a:schemeClr val="bg1"/>
                          </a:solidFill>
                          <a:latin typeface="Meiryo UI" panose="020B0604030504040204" pitchFamily="50" charset="-128"/>
                          <a:ea typeface="Meiryo UI" panose="020B0604030504040204" pitchFamily="50" charset="-128"/>
                        </a:rPr>
                        <a:t>若年者</a:t>
                      </a:r>
                      <a:r>
                        <a:rPr kumimoji="1" lang="ja-JP" altLang="en-US" sz="1050" b="0" u="none" dirty="0">
                          <a:solidFill>
                            <a:schemeClr val="bg1"/>
                          </a:solidFill>
                          <a:latin typeface="Meiryo UI" panose="020B0604030504040204" pitchFamily="50" charset="-128"/>
                          <a:ea typeface="Meiryo UI" panose="020B0604030504040204" pitchFamily="50" charset="-128"/>
                        </a:rPr>
                        <a:t>、高齢者、障がい者を対象にデジタル技術を活用した潜在求職者の掘り起こしから就業意欲の喚起、研修等によるスキルアップやマッチングを行う。また、今後成長が見込まれる分野や人材不足が顕著な分野等を中心に、デジタルツールの利活用による魅力発信や働くことに阻害要因を抱える様々な求職者（障がい者含む）が活躍できる受入体制構築など、府内中小企業の魅力ある働き方・職場づくりを支援し、</a:t>
                      </a:r>
                      <a:r>
                        <a:rPr kumimoji="1" lang="ja-JP" altLang="en-US" sz="1050" b="0" u="none" strike="noStrike" dirty="0">
                          <a:solidFill>
                            <a:schemeClr val="bg1"/>
                          </a:solidFill>
                          <a:latin typeface="Meiryo UI" panose="020B0604030504040204" pitchFamily="50" charset="-128"/>
                          <a:ea typeface="Meiryo UI" panose="020B0604030504040204" pitchFamily="50" charset="-128"/>
                        </a:rPr>
                        <a:t>雇用した後の定着までを見据えた取組を実施する。</a:t>
                      </a:r>
                      <a:endParaRPr kumimoji="1" lang="ja-JP" altLang="en-US"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2760859570"/>
                  </a:ext>
                </a:extLst>
              </a:tr>
              <a:tr h="205063">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90180874"/>
                  </a:ext>
                </a:extLst>
              </a:tr>
              <a:tr h="34510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６年度予算額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2032378280"/>
                  </a:ext>
                </a:extLst>
              </a:tr>
              <a:tr h="370965">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本事業による新規就業者数</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若年者</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高齢者</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err="1">
                          <a:solidFill>
                            <a:schemeClr val="tx1"/>
                          </a:solidFill>
                          <a:latin typeface="Meiryo UI" panose="020B0604030504040204" pitchFamily="50" charset="-128"/>
                          <a:ea typeface="Meiryo UI" panose="020B0604030504040204" pitchFamily="50" charset="-128"/>
                        </a:rPr>
                        <a:t>障がい</a:t>
                      </a:r>
                      <a:r>
                        <a:rPr kumimoji="1" lang="ja-JP" altLang="en-US" sz="1050" dirty="0">
                          <a:solidFill>
                            <a:schemeClr val="tx1"/>
                          </a:solidFill>
                          <a:latin typeface="Meiryo UI" panose="020B0604030504040204" pitchFamily="50" charset="-128"/>
                          <a:ea typeface="Meiryo UI" panose="020B0604030504040204" pitchFamily="50" charset="-128"/>
                        </a:rPr>
                        <a:t>者</a:t>
                      </a:r>
                      <a:r>
                        <a:rPr kumimoji="1" lang="en-US" altLang="ja-JP" sz="1050" dirty="0">
                          <a:solidFill>
                            <a:schemeClr val="tx1"/>
                          </a:solidFill>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u="none" strike="noStrike" dirty="0">
                          <a:solidFill>
                            <a:srgbClr val="FF0000"/>
                          </a:solidFill>
                          <a:latin typeface="Meiryo UI" panose="020B0604030504040204" pitchFamily="50" charset="-128"/>
                          <a:ea typeface="Meiryo UI" panose="020B0604030504040204" pitchFamily="50" charset="-128"/>
                        </a:rPr>
                        <a:t>2,450</a:t>
                      </a:r>
                      <a:r>
                        <a:rPr kumimoji="1" lang="ja-JP" altLang="en-US" sz="1050" u="none" strike="noStrike" dirty="0">
                          <a:solidFill>
                            <a:srgbClr val="FF0000"/>
                          </a:solidFill>
                          <a:latin typeface="Meiryo UI" panose="020B0604030504040204" pitchFamily="50" charset="-128"/>
                          <a:ea typeface="Meiryo UI" panose="020B0604030504040204" pitchFamily="50" charset="-128"/>
                        </a:rPr>
                        <a:t>人</a:t>
                      </a:r>
                      <a:r>
                        <a:rPr kumimoji="1" lang="en-US" altLang="ja-JP" sz="1050" u="none" strike="noStrike" dirty="0">
                          <a:solidFill>
                            <a:srgbClr val="FF0000"/>
                          </a:solidFill>
                          <a:latin typeface="Meiryo UI" panose="020B0604030504040204" pitchFamily="50" charset="-128"/>
                          <a:ea typeface="Meiryo UI" panose="020B0604030504040204" pitchFamily="50" charset="-128"/>
                        </a:rPr>
                        <a:t>/</a:t>
                      </a:r>
                      <a:r>
                        <a:rPr kumimoji="1" lang="ja-JP" altLang="en-US" sz="1050" u="none" strike="noStrike" dirty="0">
                          <a:solidFill>
                            <a:srgbClr val="FF0000"/>
                          </a:solidFill>
                          <a:latin typeface="Meiryo UI" panose="020B0604030504040204" pitchFamily="50" charset="-128"/>
                          <a:ea typeface="Meiryo UI" panose="020B0604030504040204" pitchFamily="50" charset="-128"/>
                        </a:rPr>
                        <a:t>年</a:t>
                      </a:r>
                      <a:endParaRPr kumimoji="1" lang="en-US" altLang="ja-JP" sz="1050" u="none" strike="noStrike"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59,943</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ー</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u="none">
                          <a:solidFill>
                            <a:schemeClr val="tx1"/>
                          </a:solidFill>
                          <a:latin typeface="Meiryo UI" panose="020B0604030504040204" pitchFamily="50" charset="-128"/>
                          <a:ea typeface="Meiryo UI" panose="020B0604030504040204" pitchFamily="50" charset="-128"/>
                        </a:rPr>
                        <a:t>ー</a:t>
                      </a:r>
                      <a:endParaRPr kumimoji="1" lang="en-US" altLang="ja-JP" sz="1050" u="none">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gn="ctr"/>
                      <a:endParaRPr kumimoji="1" lang="ja-JP" altLang="en-US" sz="1050" u="none" strike="noStrike"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615372122"/>
                  </a:ext>
                </a:extLst>
              </a:tr>
              <a:tr h="370965">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r>
                        <a:rPr kumimoji="1" lang="ja-JP" altLang="en-US" sz="1050" u="none" strike="noStrike" dirty="0">
                          <a:solidFill>
                            <a:schemeClr val="tx1"/>
                          </a:solidFill>
                          <a:latin typeface="Meiryo UI" panose="020B0604030504040204" pitchFamily="50" charset="-128"/>
                          <a:ea typeface="Meiryo UI" panose="020B0604030504040204" pitchFamily="50" charset="-128"/>
                        </a:rPr>
                        <a:t>デジタル技術の習得や仕事への活用促進の支援に関する取組によるデジタル活用者数</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若年者</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高齢者</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障がい者</a:t>
                      </a:r>
                      <a:r>
                        <a:rPr kumimoji="1" lang="en-US" altLang="ja-JP" sz="1050" dirty="0">
                          <a:solidFill>
                            <a:schemeClr val="tx1"/>
                          </a:solidFill>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u="none" strike="noStrike" dirty="0">
                          <a:solidFill>
                            <a:srgbClr val="FF0000"/>
                          </a:solidFill>
                          <a:latin typeface="Meiryo UI" panose="020B0604030504040204" pitchFamily="50" charset="-128"/>
                          <a:ea typeface="Meiryo UI" panose="020B0604030504040204" pitchFamily="50" charset="-128"/>
                        </a:rPr>
                        <a:t>1,470</a:t>
                      </a:r>
                      <a:r>
                        <a:rPr kumimoji="1" lang="ja-JP" altLang="en-US" sz="1050" u="none" strike="noStrike" dirty="0">
                          <a:solidFill>
                            <a:srgbClr val="FF0000"/>
                          </a:solidFill>
                          <a:latin typeface="Meiryo UI" panose="020B0604030504040204" pitchFamily="50" charset="-128"/>
                          <a:ea typeface="Meiryo UI" panose="020B0604030504040204" pitchFamily="50" charset="-128"/>
                        </a:rPr>
                        <a:t>人</a:t>
                      </a:r>
                      <a:r>
                        <a:rPr kumimoji="1" lang="en-US" altLang="ja-JP" sz="1050" u="none" strike="noStrike" dirty="0">
                          <a:solidFill>
                            <a:srgbClr val="FF0000"/>
                          </a:solidFill>
                          <a:latin typeface="Meiryo UI" panose="020B0604030504040204" pitchFamily="50" charset="-128"/>
                          <a:ea typeface="Meiryo UI" panose="020B0604030504040204" pitchFamily="50" charset="-128"/>
                        </a:rPr>
                        <a:t>/</a:t>
                      </a:r>
                      <a:r>
                        <a:rPr kumimoji="1" lang="ja-JP" altLang="en-US" sz="1050" u="none" strike="noStrike" dirty="0">
                          <a:solidFill>
                            <a:srgbClr val="FF0000"/>
                          </a:solidFill>
                          <a:latin typeface="Meiryo UI" panose="020B0604030504040204" pitchFamily="50" charset="-128"/>
                          <a:ea typeface="Meiryo UI" panose="020B0604030504040204" pitchFamily="50" charset="-128"/>
                        </a:rPr>
                        <a:t>年</a:t>
                      </a:r>
                      <a:endParaRPr kumimoji="1" lang="en-US" altLang="ja-JP" sz="1050" u="none" strike="noStrike"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ー</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729158796"/>
                  </a:ext>
                </a:extLst>
              </a:tr>
              <a:tr h="370965">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EB80A"/>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企業</a:t>
                      </a:r>
                      <a:r>
                        <a:rPr kumimoji="1" lang="ja-JP" altLang="en-US" sz="1050" u="none" dirty="0">
                          <a:solidFill>
                            <a:schemeClr val="tx1"/>
                          </a:solidFill>
                          <a:latin typeface="Meiryo UI" panose="020B0604030504040204" pitchFamily="50" charset="-128"/>
                          <a:ea typeface="Meiryo UI" panose="020B0604030504040204" pitchFamily="50" charset="-128"/>
                        </a:rPr>
                        <a:t>支援数</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u="none" strike="noStrike" dirty="0">
                          <a:solidFill>
                            <a:srgbClr val="FF0000"/>
                          </a:solidFill>
                          <a:latin typeface="Meiryo UI" panose="020B0604030504040204" pitchFamily="50" charset="-128"/>
                          <a:ea typeface="Meiryo UI" panose="020B0604030504040204" pitchFamily="50" charset="-128"/>
                        </a:rPr>
                        <a:t>685</a:t>
                      </a:r>
                      <a:r>
                        <a:rPr kumimoji="1" lang="ja-JP" altLang="en-US" sz="1050" u="none" strike="noStrike" dirty="0">
                          <a:solidFill>
                            <a:srgbClr val="FF0000"/>
                          </a:solidFill>
                          <a:latin typeface="Meiryo UI" panose="020B0604030504040204" pitchFamily="50" charset="-128"/>
                          <a:ea typeface="Meiryo UI" panose="020B0604030504040204" pitchFamily="50" charset="-128"/>
                        </a:rPr>
                        <a:t>社</a:t>
                      </a:r>
                      <a:r>
                        <a:rPr kumimoji="1" lang="en-US" altLang="ja-JP" sz="1050" u="none" strike="noStrike" dirty="0">
                          <a:solidFill>
                            <a:srgbClr val="FF0000"/>
                          </a:solidFill>
                          <a:latin typeface="Meiryo UI" panose="020B0604030504040204" pitchFamily="50" charset="-128"/>
                          <a:ea typeface="Meiryo UI" panose="020B0604030504040204" pitchFamily="50" charset="-128"/>
                        </a:rPr>
                        <a:t>/</a:t>
                      </a:r>
                      <a:r>
                        <a:rPr kumimoji="1" lang="ja-JP" altLang="en-US" sz="1050" u="none" strike="noStrike" dirty="0">
                          <a:solidFill>
                            <a:srgbClr val="FF0000"/>
                          </a:solidFill>
                          <a:latin typeface="Meiryo UI" panose="020B0604030504040204" pitchFamily="50" charset="-128"/>
                          <a:ea typeface="Meiryo UI" panose="020B0604030504040204" pitchFamily="50" charset="-128"/>
                        </a:rPr>
                        <a:t>年</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ー</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2382598663"/>
                  </a:ext>
                </a:extLst>
              </a:tr>
            </a:tbl>
          </a:graphicData>
        </a:graphic>
      </p:graphicFrame>
      <p:graphicFrame>
        <p:nvGraphicFramePr>
          <p:cNvPr id="6" name="表 5">
            <a:extLst>
              <a:ext uri="{FF2B5EF4-FFF2-40B4-BE49-F238E27FC236}">
                <a16:creationId xmlns:a16="http://schemas.microsoft.com/office/drawing/2014/main" id="{48E7A1F6-8186-490B-85E7-20D6A36F8F5A}"/>
              </a:ext>
            </a:extLst>
          </p:cNvPr>
          <p:cNvGraphicFramePr>
            <a:graphicFrameLocks noGrp="1"/>
          </p:cNvGraphicFramePr>
          <p:nvPr>
            <p:extLst>
              <p:ext uri="{D42A27DB-BD31-4B8C-83A1-F6EECF244321}">
                <p14:modId xmlns:p14="http://schemas.microsoft.com/office/powerpoint/2010/main" val="4106454612"/>
              </p:ext>
            </p:extLst>
          </p:nvPr>
        </p:nvGraphicFramePr>
        <p:xfrm>
          <a:off x="120801" y="3497824"/>
          <a:ext cx="9664398" cy="1939592"/>
        </p:xfrm>
        <a:graphic>
          <a:graphicData uri="http://schemas.openxmlformats.org/drawingml/2006/table">
            <a:tbl>
              <a:tblPr firstRow="1" bandRow="1">
                <a:tableStyleId>{F5AB1C69-6EDB-4FF4-983F-18BD219EF322}</a:tableStyleId>
              </a:tblPr>
              <a:tblGrid>
                <a:gridCol w="376398">
                  <a:extLst>
                    <a:ext uri="{9D8B030D-6E8A-4147-A177-3AD203B41FA5}">
                      <a16:colId xmlns:a16="http://schemas.microsoft.com/office/drawing/2014/main" val="830047628"/>
                    </a:ext>
                  </a:extLst>
                </a:gridCol>
                <a:gridCol w="360000">
                  <a:extLst>
                    <a:ext uri="{9D8B030D-6E8A-4147-A177-3AD203B41FA5}">
                      <a16:colId xmlns:a16="http://schemas.microsoft.com/office/drawing/2014/main" val="1297933951"/>
                    </a:ext>
                  </a:extLst>
                </a:gridCol>
                <a:gridCol w="3240000">
                  <a:extLst>
                    <a:ext uri="{9D8B030D-6E8A-4147-A177-3AD203B41FA5}">
                      <a16:colId xmlns:a16="http://schemas.microsoft.com/office/drawing/2014/main" val="1232791315"/>
                    </a:ext>
                  </a:extLst>
                </a:gridCol>
                <a:gridCol w="1548000">
                  <a:extLst>
                    <a:ext uri="{9D8B030D-6E8A-4147-A177-3AD203B41FA5}">
                      <a16:colId xmlns:a16="http://schemas.microsoft.com/office/drawing/2014/main" val="885638921"/>
                    </a:ext>
                  </a:extLst>
                </a:gridCol>
                <a:gridCol w="1283139">
                  <a:extLst>
                    <a:ext uri="{9D8B030D-6E8A-4147-A177-3AD203B41FA5}">
                      <a16:colId xmlns:a16="http://schemas.microsoft.com/office/drawing/2014/main" val="2868609020"/>
                    </a:ext>
                  </a:extLst>
                </a:gridCol>
                <a:gridCol w="1560861">
                  <a:extLst>
                    <a:ext uri="{9D8B030D-6E8A-4147-A177-3AD203B41FA5}">
                      <a16:colId xmlns:a16="http://schemas.microsoft.com/office/drawing/2014/main" val="1393318109"/>
                    </a:ext>
                  </a:extLst>
                </a:gridCol>
                <a:gridCol w="1296000">
                  <a:extLst>
                    <a:ext uri="{9D8B030D-6E8A-4147-A177-3AD203B41FA5}">
                      <a16:colId xmlns:a16="http://schemas.microsoft.com/office/drawing/2014/main" val="2346348725"/>
                    </a:ext>
                  </a:extLst>
                </a:gridCol>
              </a:tblGrid>
              <a:tr h="334328">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bg1"/>
                          </a:solidFill>
                          <a:latin typeface="Meiryo UI" panose="020B0604030504040204" pitchFamily="50" charset="-128"/>
                          <a:ea typeface="Meiryo UI" panose="020B0604030504040204" pitchFamily="50" charset="-128"/>
                        </a:rPr>
                        <a:t>No40</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障がい者雇用</a:t>
                      </a:r>
                      <a:r>
                        <a:rPr kumimoji="1" lang="ja-JP" altLang="en-US" sz="1200" b="1" u="sng">
                          <a:solidFill>
                            <a:schemeClr val="bg1"/>
                          </a:solidFill>
                          <a:latin typeface="Meiryo UI" panose="020B0604030504040204" pitchFamily="50" charset="-128"/>
                          <a:ea typeface="Meiryo UI" panose="020B0604030504040204" pitchFamily="50" charset="-128"/>
                        </a:rPr>
                        <a:t>の促進</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Meiryo UI" panose="020B0604030504040204" pitchFamily="50" charset="-128"/>
                          <a:ea typeface="Meiryo UI" panose="020B0604030504040204" pitchFamily="50" charset="-128"/>
                        </a:rPr>
                        <a:t>大阪府ハートフル条例に基づき、中小事業主等に対する雇用機会の拡大と職場定着を図るため、障がい者雇用に関する理解促進や、障がい者の職場定着に関する支援など、障がい者雇用に取り組む事業主の支援を行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797969561"/>
                  </a:ext>
                </a:extLst>
              </a:tr>
              <a:tr h="39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521683048"/>
                  </a:ext>
                </a:extLst>
              </a:tr>
              <a:tr h="540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a:latin typeface="Meiryo UI" panose="020B0604030504040204" pitchFamily="50" charset="-128"/>
                          <a:ea typeface="Meiryo UI" panose="020B0604030504040204" pitchFamily="50" charset="-128"/>
                        </a:rPr>
                        <a:t>民間企業（大阪府に本社がある</a:t>
                      </a:r>
                      <a:r>
                        <a:rPr kumimoji="1" lang="en-US" altLang="ja-JP" sz="1050">
                          <a:latin typeface="Meiryo UI" panose="020B0604030504040204" pitchFamily="50" charset="-128"/>
                          <a:ea typeface="Meiryo UI" panose="020B0604030504040204" pitchFamily="50" charset="-128"/>
                        </a:rPr>
                        <a:t>37.5</a:t>
                      </a:r>
                      <a:r>
                        <a:rPr kumimoji="1" lang="ja-JP" altLang="en-US" sz="1050">
                          <a:latin typeface="Meiryo UI" panose="020B0604030504040204" pitchFamily="50" charset="-128"/>
                          <a:ea typeface="Meiryo UI" panose="020B0604030504040204" pitchFamily="50" charset="-128"/>
                        </a:rPr>
                        <a:t>人以上規模の企業：法定雇用率</a:t>
                      </a:r>
                      <a:r>
                        <a:rPr kumimoji="1" lang="en-US" altLang="ja-JP" sz="1050">
                          <a:latin typeface="Meiryo UI" panose="020B0604030504040204" pitchFamily="50" charset="-128"/>
                          <a:ea typeface="Meiryo UI" panose="020B0604030504040204" pitchFamily="50" charset="-128"/>
                        </a:rPr>
                        <a:t>2.7</a:t>
                      </a:r>
                      <a:r>
                        <a:rPr kumimoji="1" lang="ja-JP" altLang="en-US" sz="1050">
                          <a:latin typeface="Meiryo UI" panose="020B0604030504040204" pitchFamily="50" charset="-128"/>
                          <a:ea typeface="Meiryo UI" panose="020B0604030504040204" pitchFamily="50" charset="-128"/>
                        </a:rPr>
                        <a:t>％）に雇用されている障がい者の数</a:t>
                      </a:r>
                      <a:r>
                        <a:rPr kumimoji="1" lang="en-US" altLang="ja-JP" sz="1050">
                          <a:latin typeface="Meiryo UI" panose="020B0604030504040204" pitchFamily="50" charset="-128"/>
                          <a:ea typeface="Meiryo UI" panose="020B0604030504040204" pitchFamily="50" charset="-128"/>
                        </a:rPr>
                        <a:t>(R9.6.1</a:t>
                      </a:r>
                      <a:r>
                        <a:rPr kumimoji="1" lang="ja-JP" altLang="en-US" sz="1050">
                          <a:latin typeface="Meiryo UI" panose="020B0604030504040204" pitchFamily="50" charset="-128"/>
                          <a:ea typeface="Meiryo UI" panose="020B0604030504040204" pitchFamily="50" charset="-128"/>
                        </a:rPr>
                        <a:t>時点</a:t>
                      </a:r>
                      <a:r>
                        <a:rPr kumimoji="1" lang="en-US" altLang="ja-JP" sz="1050">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68,000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人</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ct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※R9.6.1</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時点</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50,142</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62,038</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68,000</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※1 R6.6.1</a:t>
                      </a:r>
                      <a:r>
                        <a:rPr kumimoji="1" lang="ja-JP" altLang="en-US" sz="1050" dirty="0">
                          <a:solidFill>
                            <a:schemeClr val="tx1"/>
                          </a:solidFill>
                          <a:latin typeface="Meiryo UI" panose="020B0604030504040204" pitchFamily="50" charset="-128"/>
                          <a:ea typeface="Meiryo UI" panose="020B0604030504040204" pitchFamily="50" charset="-128"/>
                        </a:rPr>
                        <a:t>時点</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※2 R9.6.1</a:t>
                      </a:r>
                      <a:r>
                        <a:rPr kumimoji="1" lang="ja-JP" altLang="en-US" sz="1050" dirty="0">
                          <a:solidFill>
                            <a:schemeClr val="tx1"/>
                          </a:solidFill>
                          <a:latin typeface="Meiryo UI" panose="020B0604030504040204" pitchFamily="50" charset="-128"/>
                          <a:ea typeface="Meiryo UI" panose="020B0604030504040204" pitchFamily="50" charset="-128"/>
                        </a:rPr>
                        <a:t>時点</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49,568</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bl>
          </a:graphicData>
        </a:graphic>
      </p:graphicFrame>
    </p:spTree>
    <p:extLst>
      <p:ext uri="{BB962C8B-B14F-4D97-AF65-F5344CB8AC3E}">
        <p14:creationId xmlns:p14="http://schemas.microsoft.com/office/powerpoint/2010/main" val="1521891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a:extLst>
              <a:ext uri="{FF2B5EF4-FFF2-40B4-BE49-F238E27FC236}">
                <a16:creationId xmlns:a16="http://schemas.microsoft.com/office/drawing/2014/main" id="{780398D1-82D2-4680-896E-36EC4F0A9E9F}"/>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26</a:t>
            </a:fld>
            <a:endParaRPr kumimoji="1" lang="ja-JP" altLang="en-US" dirty="0"/>
          </a:p>
        </p:txBody>
      </p:sp>
      <p:sp>
        <p:nvSpPr>
          <p:cNvPr id="12" name="テキスト ボックス 11">
            <a:extLst>
              <a:ext uri="{FF2B5EF4-FFF2-40B4-BE49-F238E27FC236}">
                <a16:creationId xmlns:a16="http://schemas.microsoft.com/office/drawing/2014/main" id="{FA2014E5-9BB3-4868-A8F2-8741FFFBE0AB}"/>
              </a:ext>
            </a:extLst>
          </p:cNvPr>
          <p:cNvSpPr txBox="1"/>
          <p:nvPr/>
        </p:nvSpPr>
        <p:spPr>
          <a:xfrm>
            <a:off x="4978071" y="-41925"/>
            <a:ext cx="5434656" cy="692497"/>
          </a:xfrm>
          <a:prstGeom prst="rect">
            <a:avLst/>
          </a:prstGeom>
          <a:noFill/>
        </p:spPr>
        <p:txBody>
          <a:bodyPr wrap="square" rtlCol="0">
            <a:spAutoFit/>
          </a:bodyPr>
          <a:lstStyle/>
          <a:p>
            <a:r>
              <a:rPr lang="ja-JP" altLang="en-US" sz="1300" b="1">
                <a:solidFill>
                  <a:schemeClr val="bg1"/>
                </a:solidFill>
                <a:latin typeface="Meiryo UI" panose="020B0604030504040204" pitchFamily="50" charset="-128"/>
                <a:ea typeface="Meiryo UI" panose="020B0604030504040204" pitchFamily="50" charset="-128"/>
              </a:rPr>
              <a:t>基本的方向（１）あらゆる人が活躍できる「全員参画社会」の実現</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基本的方向（２）健康寿命の延伸</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基本的方向（３）高齢者等がいきいきと暮らせるまちづくり</a:t>
            </a:r>
            <a:endParaRPr lang="en-US" altLang="ja-JP" sz="1300" b="1">
              <a:solidFill>
                <a:schemeClr val="bg1"/>
              </a:solidFill>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BA84C809-DBC5-41E4-AF8D-C6767A3DFCAD}"/>
              </a:ext>
            </a:extLst>
          </p:cNvPr>
          <p:cNvGraphicFramePr>
            <a:graphicFrameLocks noGrp="1"/>
          </p:cNvGraphicFramePr>
          <p:nvPr>
            <p:extLst>
              <p:ext uri="{D42A27DB-BD31-4B8C-83A1-F6EECF244321}">
                <p14:modId xmlns:p14="http://schemas.microsoft.com/office/powerpoint/2010/main" val="4096762599"/>
              </p:ext>
            </p:extLst>
          </p:nvPr>
        </p:nvGraphicFramePr>
        <p:xfrm>
          <a:off x="120801" y="689284"/>
          <a:ext cx="9664398" cy="1617888"/>
        </p:xfrm>
        <a:graphic>
          <a:graphicData uri="http://schemas.openxmlformats.org/drawingml/2006/table">
            <a:tbl>
              <a:tblPr firstRow="1" bandRow="1">
                <a:tableStyleId>{F5AB1C69-6EDB-4FF4-983F-18BD219EF322}</a:tableStyleId>
              </a:tblPr>
              <a:tblGrid>
                <a:gridCol w="376398">
                  <a:extLst>
                    <a:ext uri="{9D8B030D-6E8A-4147-A177-3AD203B41FA5}">
                      <a16:colId xmlns:a16="http://schemas.microsoft.com/office/drawing/2014/main" val="58705730"/>
                    </a:ext>
                  </a:extLst>
                </a:gridCol>
                <a:gridCol w="360000">
                  <a:extLst>
                    <a:ext uri="{9D8B030D-6E8A-4147-A177-3AD203B41FA5}">
                      <a16:colId xmlns:a16="http://schemas.microsoft.com/office/drawing/2014/main" val="4175699427"/>
                    </a:ext>
                  </a:extLst>
                </a:gridCol>
                <a:gridCol w="2844363">
                  <a:extLst>
                    <a:ext uri="{9D8B030D-6E8A-4147-A177-3AD203B41FA5}">
                      <a16:colId xmlns:a16="http://schemas.microsoft.com/office/drawing/2014/main" val="3235087816"/>
                    </a:ext>
                  </a:extLst>
                </a:gridCol>
                <a:gridCol w="1776046">
                  <a:extLst>
                    <a:ext uri="{9D8B030D-6E8A-4147-A177-3AD203B41FA5}">
                      <a16:colId xmlns:a16="http://schemas.microsoft.com/office/drawing/2014/main" val="1596918235"/>
                    </a:ext>
                  </a:extLst>
                </a:gridCol>
                <a:gridCol w="1538654">
                  <a:extLst>
                    <a:ext uri="{9D8B030D-6E8A-4147-A177-3AD203B41FA5}">
                      <a16:colId xmlns:a16="http://schemas.microsoft.com/office/drawing/2014/main" val="3043029365"/>
                    </a:ext>
                  </a:extLst>
                </a:gridCol>
                <a:gridCol w="1472937">
                  <a:extLst>
                    <a:ext uri="{9D8B030D-6E8A-4147-A177-3AD203B41FA5}">
                      <a16:colId xmlns:a16="http://schemas.microsoft.com/office/drawing/2014/main" val="629406990"/>
                    </a:ext>
                  </a:extLst>
                </a:gridCol>
                <a:gridCol w="1296000">
                  <a:extLst>
                    <a:ext uri="{9D8B030D-6E8A-4147-A177-3AD203B41FA5}">
                      <a16:colId xmlns:a16="http://schemas.microsoft.com/office/drawing/2014/main" val="1549450421"/>
                    </a:ext>
                  </a:extLst>
                </a:gridCol>
              </a:tblGrid>
              <a:tr h="0">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bg1"/>
                          </a:solidFill>
                          <a:latin typeface="Meiryo UI" panose="020B0604030504040204" pitchFamily="50" charset="-128"/>
                          <a:ea typeface="Meiryo UI" panose="020B0604030504040204" pitchFamily="50" charset="-128"/>
                        </a:rPr>
                        <a:t>No41</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地域福祉振興</a:t>
                      </a:r>
                      <a:r>
                        <a:rPr kumimoji="1" lang="ja-JP" altLang="en-US" sz="1200" b="1" u="sng">
                          <a:solidFill>
                            <a:schemeClr val="bg1"/>
                          </a:solidFill>
                          <a:latin typeface="Meiryo UI" panose="020B0604030504040204" pitchFamily="50" charset="-128"/>
                          <a:ea typeface="Meiryo UI" panose="020B0604030504040204" pitchFamily="50" charset="-128"/>
                        </a:rPr>
                        <a:t>助成金事業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府民の社会福祉活動の振興に資するため、府民が自主的に行う社会福祉活動や社会福祉活動への参加を促進するための基盤となる事業、また府が選定した事業に対し助成を行う。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2F0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49297941"/>
                  </a:ext>
                </a:extLst>
              </a:tr>
              <a:tr h="252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0AD47"/>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45100048"/>
                  </a:ext>
                </a:extLst>
              </a:tr>
              <a:tr h="3943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2F0D9"/>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2F0D9"/>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909379654"/>
                  </a:ext>
                </a:extLst>
              </a:tr>
              <a:tr h="36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70AD47"/>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r>
                        <a:rPr kumimoji="1" lang="zh-TW" altLang="en-US" sz="1050" dirty="0">
                          <a:latin typeface="Meiryo UI" panose="020B0604030504040204" pitchFamily="50" charset="-128"/>
                          <a:ea typeface="Meiryo UI" panose="020B0604030504040204" pitchFamily="50" charset="-128"/>
                        </a:rPr>
                        <a:t>地域福祉振興助成金交付決定数</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80</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200,000</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47</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60</a:t>
                      </a:r>
                      <a:r>
                        <a:rPr kumimoji="1" lang="ja-JP" altLang="en-US" sz="1050" dirty="0">
                          <a:solidFill>
                            <a:schemeClr val="tx1"/>
                          </a:solidFill>
                          <a:latin typeface="Meiryo UI" panose="020B0604030504040204" pitchFamily="50" charset="-128"/>
                          <a:ea typeface="Meiryo UI" panose="020B0604030504040204" pitchFamily="50" charset="-128"/>
                        </a:rPr>
                        <a:t>件</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140,000</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6263633"/>
                  </a:ext>
                </a:extLst>
              </a:tr>
            </a:tbl>
          </a:graphicData>
        </a:graphic>
      </p:graphicFrame>
      <p:graphicFrame>
        <p:nvGraphicFramePr>
          <p:cNvPr id="14" name="表 13">
            <a:extLst>
              <a:ext uri="{FF2B5EF4-FFF2-40B4-BE49-F238E27FC236}">
                <a16:creationId xmlns:a16="http://schemas.microsoft.com/office/drawing/2014/main" id="{1948CFE4-253C-4989-82AC-C828E5EBCD96}"/>
              </a:ext>
            </a:extLst>
          </p:cNvPr>
          <p:cNvGraphicFramePr>
            <a:graphicFrameLocks noGrp="1"/>
          </p:cNvGraphicFramePr>
          <p:nvPr>
            <p:extLst>
              <p:ext uri="{D42A27DB-BD31-4B8C-83A1-F6EECF244321}">
                <p14:modId xmlns:p14="http://schemas.microsoft.com/office/powerpoint/2010/main" val="2375113934"/>
              </p:ext>
            </p:extLst>
          </p:nvPr>
        </p:nvGraphicFramePr>
        <p:xfrm>
          <a:off x="116192" y="2402146"/>
          <a:ext cx="9664399" cy="1600204"/>
        </p:xfrm>
        <a:graphic>
          <a:graphicData uri="http://schemas.openxmlformats.org/drawingml/2006/table">
            <a:tbl>
              <a:tblPr firstRow="1" bandRow="1">
                <a:tableStyleId>{F5AB1C69-6EDB-4FF4-983F-18BD219EF322}</a:tableStyleId>
              </a:tblPr>
              <a:tblGrid>
                <a:gridCol w="363868">
                  <a:extLst>
                    <a:ext uri="{9D8B030D-6E8A-4147-A177-3AD203B41FA5}">
                      <a16:colId xmlns:a16="http://schemas.microsoft.com/office/drawing/2014/main" val="830047628"/>
                    </a:ext>
                  </a:extLst>
                </a:gridCol>
                <a:gridCol w="404510">
                  <a:extLst>
                    <a:ext uri="{9D8B030D-6E8A-4147-A177-3AD203B41FA5}">
                      <a16:colId xmlns:a16="http://schemas.microsoft.com/office/drawing/2014/main" val="1297933951"/>
                    </a:ext>
                  </a:extLst>
                </a:gridCol>
                <a:gridCol w="2840044">
                  <a:extLst>
                    <a:ext uri="{9D8B030D-6E8A-4147-A177-3AD203B41FA5}">
                      <a16:colId xmlns:a16="http://schemas.microsoft.com/office/drawing/2014/main" val="325676425"/>
                    </a:ext>
                  </a:extLst>
                </a:gridCol>
                <a:gridCol w="1795910">
                  <a:extLst>
                    <a:ext uri="{9D8B030D-6E8A-4147-A177-3AD203B41FA5}">
                      <a16:colId xmlns:a16="http://schemas.microsoft.com/office/drawing/2014/main" val="3311683934"/>
                    </a:ext>
                  </a:extLst>
                </a:gridCol>
                <a:gridCol w="1503553">
                  <a:extLst>
                    <a:ext uri="{9D8B030D-6E8A-4147-A177-3AD203B41FA5}">
                      <a16:colId xmlns:a16="http://schemas.microsoft.com/office/drawing/2014/main" val="3771864175"/>
                    </a:ext>
                  </a:extLst>
                </a:gridCol>
                <a:gridCol w="1378257">
                  <a:extLst>
                    <a:ext uri="{9D8B030D-6E8A-4147-A177-3AD203B41FA5}">
                      <a16:colId xmlns:a16="http://schemas.microsoft.com/office/drawing/2014/main" val="231418005"/>
                    </a:ext>
                  </a:extLst>
                </a:gridCol>
                <a:gridCol w="1378257">
                  <a:extLst>
                    <a:ext uri="{9D8B030D-6E8A-4147-A177-3AD203B41FA5}">
                      <a16:colId xmlns:a16="http://schemas.microsoft.com/office/drawing/2014/main" val="1393318109"/>
                    </a:ext>
                  </a:extLst>
                </a:gridCol>
              </a:tblGrid>
              <a:tr h="513297">
                <a:tc rowSpan="4">
                  <a:txBody>
                    <a:bodyPr/>
                    <a:lstStyle/>
                    <a:p>
                      <a:pPr algn="ctr"/>
                      <a:r>
                        <a:rPr kumimoji="1" lang="en-US" altLang="ja-JP" sz="900" dirty="0">
                          <a:solidFill>
                            <a:schemeClr val="bg1"/>
                          </a:solidFill>
                          <a:latin typeface="Meiryo UI" panose="020B0604030504040204" pitchFamily="50" charset="-128"/>
                          <a:ea typeface="Meiryo UI" panose="020B0604030504040204" pitchFamily="50" charset="-128"/>
                        </a:rPr>
                        <a:t>No</a:t>
                      </a:r>
                    </a:p>
                    <a:p>
                      <a:pPr algn="ctr"/>
                      <a:r>
                        <a:rPr kumimoji="1" lang="en-US" altLang="ja-JP" sz="900">
                          <a:solidFill>
                            <a:schemeClr val="bg1"/>
                          </a:solidFill>
                          <a:latin typeface="Meiryo UI" panose="020B0604030504040204" pitchFamily="50" charset="-128"/>
                          <a:ea typeface="Meiryo UI" panose="020B0604030504040204" pitchFamily="50" charset="-128"/>
                        </a:rPr>
                        <a:t>42</a:t>
                      </a:r>
                      <a:endParaRPr kumimoji="1" lang="ja-JP" altLang="en-US" sz="9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b="1" u="sng">
                          <a:solidFill>
                            <a:schemeClr val="bg1"/>
                          </a:solidFill>
                          <a:latin typeface="Meiryo UI" panose="020B0604030504040204" pitchFamily="50" charset="-128"/>
                          <a:ea typeface="Meiryo UI" panose="020B0604030504040204" pitchFamily="50" charset="-128"/>
                        </a:rPr>
                        <a:t>がん</a:t>
                      </a:r>
                      <a:r>
                        <a:rPr kumimoji="1" lang="ja-JP" altLang="en-US" sz="1200" b="1" u="sng" dirty="0">
                          <a:solidFill>
                            <a:schemeClr val="bg1"/>
                          </a:solidFill>
                          <a:latin typeface="Meiryo UI" panose="020B0604030504040204" pitchFamily="50" charset="-128"/>
                          <a:ea typeface="Meiryo UI" panose="020B0604030504040204" pitchFamily="50" charset="-128"/>
                        </a:rPr>
                        <a:t>対策基金事業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がんの予防及び早期発見のため、「がん対策基金」を活用し、広く府民に対してがんに関する正しい知識やがん検診の重要性を普及することを目的とした取組を行い、がん検診の受診率向上をめざす。</a:t>
                      </a:r>
                      <a:endParaRPr kumimoji="1" lang="ja-JP" altLang="en-US" sz="90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254869601"/>
                  </a:ext>
                </a:extLst>
              </a:tr>
              <a:tr h="208369">
                <a:tc vMerge="1">
                  <a:txBody>
                    <a:bodyPr/>
                    <a:lstStyle/>
                    <a:p>
                      <a:endParaRPr kumimoji="1" lang="ja-JP" altLang="en-US" sz="1100" dirty="0"/>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0AD47"/>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dirty="0"/>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65346047"/>
                  </a:ext>
                </a:extLst>
              </a:tr>
              <a:tr h="350669">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0AD4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62315719"/>
                  </a:ext>
                </a:extLst>
              </a:tr>
              <a:tr h="350669">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0AD47"/>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tc>
                  <a:txBody>
                    <a:bodyPr/>
                    <a:lstStyle/>
                    <a:p>
                      <a:r>
                        <a:rPr kumimoji="1" lang="ja-JP" altLang="en-US" sz="1050" dirty="0">
                          <a:latin typeface="Meiryo UI" panose="020B0604030504040204" pitchFamily="50" charset="-128"/>
                          <a:ea typeface="Meiryo UI" panose="020B0604030504040204" pitchFamily="50" charset="-128"/>
                        </a:rPr>
                        <a:t>がん検診受診率</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50%</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13,358</a:t>
                      </a:r>
                      <a:r>
                        <a:rPr kumimoji="1" lang="ja-JP" altLang="en-US" sz="105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40.3%</a:t>
                      </a: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40.3%</a:t>
                      </a: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8,867</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2469448066"/>
                  </a:ext>
                </a:extLst>
              </a:tr>
            </a:tbl>
          </a:graphicData>
        </a:graphic>
      </p:graphicFrame>
      <p:sp>
        <p:nvSpPr>
          <p:cNvPr id="7" name="正方形/長方形 6">
            <a:extLst>
              <a:ext uri="{FF2B5EF4-FFF2-40B4-BE49-F238E27FC236}">
                <a16:creationId xmlns:a16="http://schemas.microsoft.com/office/drawing/2014/main" id="{7B27F75F-2287-4F93-B100-2C9932DD970F}"/>
              </a:ext>
            </a:extLst>
          </p:cNvPr>
          <p:cNvSpPr/>
          <p:nvPr/>
        </p:nvSpPr>
        <p:spPr>
          <a:xfrm>
            <a:off x="0" y="-3213"/>
            <a:ext cx="9906000" cy="605263"/>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基本目標⑥　誰もが健康で活躍できるまちをつくる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あらゆる人が活躍できる「全員参画社会」の実現、健康寿命の延伸、高齢者等がいきいきと暮らせるまちづくり）</a:t>
            </a:r>
            <a:endParaRPr lang="en-US" altLang="ja-JP"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40618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
            <a:extLst>
              <a:ext uri="{FF2B5EF4-FFF2-40B4-BE49-F238E27FC236}">
                <a16:creationId xmlns:a16="http://schemas.microsoft.com/office/drawing/2014/main" id="{FD92C409-1BF6-43C2-B815-024585A3C43A}"/>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27</a:t>
            </a:fld>
            <a:endParaRPr kumimoji="1" lang="ja-JP" altLang="en-US" dirty="0"/>
          </a:p>
        </p:txBody>
      </p:sp>
      <p:sp>
        <p:nvSpPr>
          <p:cNvPr id="11" name="テキスト ボックス 10">
            <a:extLst>
              <a:ext uri="{FF2B5EF4-FFF2-40B4-BE49-F238E27FC236}">
                <a16:creationId xmlns:a16="http://schemas.microsoft.com/office/drawing/2014/main" id="{5F8FE5C7-85D5-4F04-BB1C-B10349BC7478}"/>
              </a:ext>
            </a:extLst>
          </p:cNvPr>
          <p:cNvSpPr txBox="1"/>
          <p:nvPr/>
        </p:nvSpPr>
        <p:spPr>
          <a:xfrm>
            <a:off x="4978071" y="-41925"/>
            <a:ext cx="5434656" cy="692497"/>
          </a:xfrm>
          <a:prstGeom prst="rect">
            <a:avLst/>
          </a:prstGeom>
          <a:noFill/>
        </p:spPr>
        <p:txBody>
          <a:bodyPr wrap="square" rtlCol="0">
            <a:spAutoFit/>
          </a:bodyPr>
          <a:lstStyle/>
          <a:p>
            <a:r>
              <a:rPr lang="ja-JP" altLang="en-US" sz="1300" b="1">
                <a:solidFill>
                  <a:schemeClr val="bg1"/>
                </a:solidFill>
                <a:latin typeface="Meiryo UI" panose="020B0604030504040204" pitchFamily="50" charset="-128"/>
                <a:ea typeface="Meiryo UI" panose="020B0604030504040204" pitchFamily="50" charset="-128"/>
              </a:rPr>
              <a:t>基本的方向（１）あらゆる人が活躍できる「全員参画社会」の実現</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基本的方向（２）健康寿命の延伸</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基本的方向（３）高齢者等がいきいきと暮らせるまちづくり</a:t>
            </a:r>
            <a:endParaRPr lang="en-US" altLang="ja-JP" sz="1300" b="1">
              <a:solidFill>
                <a:schemeClr val="bg1"/>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D239BAAC-0133-4791-9768-3618E69CA3D4}"/>
              </a:ext>
            </a:extLst>
          </p:cNvPr>
          <p:cNvGraphicFramePr>
            <a:graphicFrameLocks noGrp="1"/>
          </p:cNvGraphicFramePr>
          <p:nvPr>
            <p:extLst>
              <p:ext uri="{D42A27DB-BD31-4B8C-83A1-F6EECF244321}">
                <p14:modId xmlns:p14="http://schemas.microsoft.com/office/powerpoint/2010/main" val="3508069600"/>
              </p:ext>
            </p:extLst>
          </p:nvPr>
        </p:nvGraphicFramePr>
        <p:xfrm>
          <a:off x="120800" y="689284"/>
          <a:ext cx="9664400" cy="1600204"/>
        </p:xfrm>
        <a:graphic>
          <a:graphicData uri="http://schemas.openxmlformats.org/drawingml/2006/table">
            <a:tbl>
              <a:tblPr firstRow="1" bandRow="1">
                <a:tableStyleId>{F5AB1C69-6EDB-4FF4-983F-18BD219EF322}</a:tableStyleId>
              </a:tblPr>
              <a:tblGrid>
                <a:gridCol w="380645">
                  <a:extLst>
                    <a:ext uri="{9D8B030D-6E8A-4147-A177-3AD203B41FA5}">
                      <a16:colId xmlns:a16="http://schemas.microsoft.com/office/drawing/2014/main" val="3310707218"/>
                    </a:ext>
                  </a:extLst>
                </a:gridCol>
                <a:gridCol w="387733">
                  <a:extLst>
                    <a:ext uri="{9D8B030D-6E8A-4147-A177-3AD203B41FA5}">
                      <a16:colId xmlns:a16="http://schemas.microsoft.com/office/drawing/2014/main" val="771159844"/>
                    </a:ext>
                  </a:extLst>
                </a:gridCol>
                <a:gridCol w="2840044">
                  <a:extLst>
                    <a:ext uri="{9D8B030D-6E8A-4147-A177-3AD203B41FA5}">
                      <a16:colId xmlns:a16="http://schemas.microsoft.com/office/drawing/2014/main" val="1174693800"/>
                    </a:ext>
                  </a:extLst>
                </a:gridCol>
                <a:gridCol w="1795910">
                  <a:extLst>
                    <a:ext uri="{9D8B030D-6E8A-4147-A177-3AD203B41FA5}">
                      <a16:colId xmlns:a16="http://schemas.microsoft.com/office/drawing/2014/main" val="71097341"/>
                    </a:ext>
                  </a:extLst>
                </a:gridCol>
                <a:gridCol w="1503554">
                  <a:extLst>
                    <a:ext uri="{9D8B030D-6E8A-4147-A177-3AD203B41FA5}">
                      <a16:colId xmlns:a16="http://schemas.microsoft.com/office/drawing/2014/main" val="3011262752"/>
                    </a:ext>
                  </a:extLst>
                </a:gridCol>
                <a:gridCol w="1378257">
                  <a:extLst>
                    <a:ext uri="{9D8B030D-6E8A-4147-A177-3AD203B41FA5}">
                      <a16:colId xmlns:a16="http://schemas.microsoft.com/office/drawing/2014/main" val="255064247"/>
                    </a:ext>
                  </a:extLst>
                </a:gridCol>
                <a:gridCol w="1378257">
                  <a:extLst>
                    <a:ext uri="{9D8B030D-6E8A-4147-A177-3AD203B41FA5}">
                      <a16:colId xmlns:a16="http://schemas.microsoft.com/office/drawing/2014/main" val="2028961635"/>
                    </a:ext>
                  </a:extLst>
                </a:gridCol>
              </a:tblGrid>
              <a:tr h="513297">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43</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ギャンブル等依存症対策基金事業</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ギャンブル等依存症の本人・家族等が、その抱える課題や困難度に応じた最適な支援を受けられるよう、支援の担い手として活動する民間団体等と協働し、予防、相談、治療、回復支援を切れ目なく行う。（</a:t>
                      </a:r>
                      <a:r>
                        <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R6</a:t>
                      </a: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年度より事業開始）</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79550404"/>
                  </a:ext>
                </a:extLst>
              </a:tr>
              <a:tr h="208369">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r>
                        <a:rPr kumimoji="1" lang="ja-JP" altLang="en-US" sz="1050" b="0" dirty="0">
                          <a:solidFill>
                            <a:sysClr val="windowText" lastClr="000000"/>
                          </a:solidFill>
                          <a:latin typeface="Meiryo UI" panose="020B0604030504040204" pitchFamily="50" charset="-128"/>
                          <a:ea typeface="Meiryo UI" panose="020B0604030504040204" pitchFamily="50" charset="-128"/>
                        </a:rPr>
                        <a:t>参考</a:t>
                      </a: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endParaRPr kumimoji="1" lang="ja-JP" altLang="en-US" sz="1050" b="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02702214"/>
                  </a:ext>
                </a:extLst>
              </a:tr>
              <a:tr h="350669">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目標値・予算額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2573225670"/>
                  </a:ext>
                </a:extLst>
              </a:tr>
              <a:tr h="350669">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5E0B4"/>
                    </a:solidFill>
                  </a:tcPr>
                </a:tc>
                <a:tc>
                  <a:txBody>
                    <a:bodyPr/>
                    <a:lstStyle/>
                    <a:p>
                      <a:r>
                        <a:rPr kumimoji="1" lang="ja-JP" altLang="en-US" sz="1050" dirty="0">
                          <a:latin typeface="Meiryo UI" panose="020B0604030504040204" pitchFamily="50" charset="-128"/>
                          <a:ea typeface="Meiryo UI" panose="020B0604030504040204" pitchFamily="50" charset="-128"/>
                        </a:rPr>
                        <a:t>府補助金等を利用する支援団体等の数</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a:t>
                      </a:r>
                      <a:r>
                        <a:rPr kumimoji="1" lang="ja-JP" altLang="en-US" sz="1050" dirty="0">
                          <a:solidFill>
                            <a:srgbClr val="FF0000"/>
                          </a:solidFill>
                          <a:latin typeface="Meiryo UI" panose="020B0604030504040204" pitchFamily="50" charset="-128"/>
                          <a:ea typeface="Meiryo UI" panose="020B0604030504040204" pitchFamily="50" charset="-128"/>
                        </a:rPr>
                        <a:t>団体</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5,115</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２団体</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5</a:t>
                      </a:r>
                      <a:r>
                        <a:rPr kumimoji="1" lang="ja-JP" altLang="en-US" sz="1050" dirty="0">
                          <a:solidFill>
                            <a:schemeClr val="tx1"/>
                          </a:solidFill>
                          <a:latin typeface="Meiryo UI" panose="020B0604030504040204" pitchFamily="50" charset="-128"/>
                          <a:ea typeface="Meiryo UI" panose="020B0604030504040204" pitchFamily="50" charset="-128"/>
                        </a:rPr>
                        <a:t>団体）</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11,876</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828703526"/>
                  </a:ext>
                </a:extLst>
              </a:tr>
            </a:tbl>
          </a:graphicData>
        </a:graphic>
      </p:graphicFrame>
      <p:graphicFrame>
        <p:nvGraphicFramePr>
          <p:cNvPr id="7" name="表 6">
            <a:extLst>
              <a:ext uri="{FF2B5EF4-FFF2-40B4-BE49-F238E27FC236}">
                <a16:creationId xmlns:a16="http://schemas.microsoft.com/office/drawing/2014/main" id="{8BD4AB31-7840-448A-8E59-A606ED94D26A}"/>
              </a:ext>
            </a:extLst>
          </p:cNvPr>
          <p:cNvGraphicFramePr>
            <a:graphicFrameLocks noGrp="1"/>
          </p:cNvGraphicFramePr>
          <p:nvPr>
            <p:extLst>
              <p:ext uri="{D42A27DB-BD31-4B8C-83A1-F6EECF244321}">
                <p14:modId xmlns:p14="http://schemas.microsoft.com/office/powerpoint/2010/main" val="4136959237"/>
              </p:ext>
            </p:extLst>
          </p:nvPr>
        </p:nvGraphicFramePr>
        <p:xfrm>
          <a:off x="120800" y="2376722"/>
          <a:ext cx="9664402" cy="3088896"/>
        </p:xfrm>
        <a:graphic>
          <a:graphicData uri="http://schemas.openxmlformats.org/drawingml/2006/table">
            <a:tbl>
              <a:tblPr firstRow="1" bandRow="1">
                <a:tableStyleId>{F5AB1C69-6EDB-4FF4-983F-18BD219EF322}</a:tableStyleId>
              </a:tblPr>
              <a:tblGrid>
                <a:gridCol w="380645">
                  <a:extLst>
                    <a:ext uri="{9D8B030D-6E8A-4147-A177-3AD203B41FA5}">
                      <a16:colId xmlns:a16="http://schemas.microsoft.com/office/drawing/2014/main" val="830047628"/>
                    </a:ext>
                  </a:extLst>
                </a:gridCol>
                <a:gridCol w="332595">
                  <a:extLst>
                    <a:ext uri="{9D8B030D-6E8A-4147-A177-3AD203B41FA5}">
                      <a16:colId xmlns:a16="http://schemas.microsoft.com/office/drawing/2014/main" val="1297933951"/>
                    </a:ext>
                  </a:extLst>
                </a:gridCol>
                <a:gridCol w="2959946">
                  <a:extLst>
                    <a:ext uri="{9D8B030D-6E8A-4147-A177-3AD203B41FA5}">
                      <a16:colId xmlns:a16="http://schemas.microsoft.com/office/drawing/2014/main" val="1232791315"/>
                    </a:ext>
                  </a:extLst>
                </a:gridCol>
                <a:gridCol w="1640452">
                  <a:extLst>
                    <a:ext uri="{9D8B030D-6E8A-4147-A177-3AD203B41FA5}">
                      <a16:colId xmlns:a16="http://schemas.microsoft.com/office/drawing/2014/main" val="885638921"/>
                    </a:ext>
                  </a:extLst>
                </a:gridCol>
                <a:gridCol w="1640452">
                  <a:extLst>
                    <a:ext uri="{9D8B030D-6E8A-4147-A177-3AD203B41FA5}">
                      <a16:colId xmlns:a16="http://schemas.microsoft.com/office/drawing/2014/main" val="2868609020"/>
                    </a:ext>
                  </a:extLst>
                </a:gridCol>
                <a:gridCol w="1319494">
                  <a:extLst>
                    <a:ext uri="{9D8B030D-6E8A-4147-A177-3AD203B41FA5}">
                      <a16:colId xmlns:a16="http://schemas.microsoft.com/office/drawing/2014/main" val="1393318109"/>
                    </a:ext>
                  </a:extLst>
                </a:gridCol>
                <a:gridCol w="1390818">
                  <a:extLst>
                    <a:ext uri="{9D8B030D-6E8A-4147-A177-3AD203B41FA5}">
                      <a16:colId xmlns:a16="http://schemas.microsoft.com/office/drawing/2014/main" val="2346348725"/>
                    </a:ext>
                  </a:extLst>
                </a:gridCol>
              </a:tblGrid>
              <a:tr h="519675">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1000">
                          <a:latin typeface="Meiryo UI" panose="020B0604030504040204" pitchFamily="50" charset="-128"/>
                          <a:ea typeface="Meiryo UI" panose="020B0604030504040204" pitchFamily="50" charset="-128"/>
                        </a:rPr>
                        <a:t>44</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L w="12700" cap="flat" cmpd="sng" algn="ctr">
                      <a:solidFill>
                        <a:schemeClr val="accent4"/>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EB80A"/>
                    </a:solidFill>
                  </a:tcPr>
                </a:tc>
                <a:tc gridSpan="6">
                  <a:txBody>
                    <a:bodyPr/>
                    <a:lstStyle/>
                    <a:p>
                      <a:pPr algn="l"/>
                      <a:r>
                        <a:rPr kumimoji="1" lang="ja-JP" altLang="en-US" sz="1200" b="1" u="sng">
                          <a:solidFill>
                            <a:schemeClr val="bg1"/>
                          </a:solidFill>
                          <a:latin typeface="Meiryo UI" panose="020B0604030504040204" pitchFamily="50" charset="-128"/>
                          <a:ea typeface="Meiryo UI" panose="020B0604030504040204" pitchFamily="50" charset="-128"/>
                        </a:rPr>
                        <a:t>スマートシニアライフ事業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Meiryo UI" panose="020B0604030504040204" pitchFamily="50" charset="-128"/>
                          <a:ea typeface="Meiryo UI" panose="020B0604030504040204" pitchFamily="50" charset="-128"/>
                        </a:rPr>
                        <a:t>「いのち輝く未来社会」の実現をめざし、住民の生活の質（ＱＯＬ）の向上のために、特に高齢者の課題を</a:t>
                      </a:r>
                      <a:r>
                        <a:rPr kumimoji="1" lang="en-US" altLang="ja-JP" sz="1050" b="0" u="none" dirty="0">
                          <a:latin typeface="Meiryo UI" panose="020B0604030504040204" pitchFamily="50" charset="-128"/>
                          <a:ea typeface="Meiryo UI" panose="020B0604030504040204" pitchFamily="50" charset="-128"/>
                        </a:rPr>
                        <a:t>ICT</a:t>
                      </a:r>
                      <a:r>
                        <a:rPr kumimoji="1" lang="ja-JP" altLang="en-US" sz="1050" b="0" u="none" dirty="0">
                          <a:latin typeface="Meiryo UI" panose="020B0604030504040204" pitchFamily="50" charset="-128"/>
                          <a:ea typeface="Meiryo UI" panose="020B0604030504040204" pitchFamily="50" charset="-128"/>
                        </a:rPr>
                        <a:t>の活用により解決する事業。デジタル端末等になじみのない方にも、</a:t>
                      </a:r>
                      <a:r>
                        <a:rPr kumimoji="1" lang="en-US" altLang="ja-JP" sz="1050" b="0" u="none" dirty="0">
                          <a:latin typeface="Meiryo UI" panose="020B0604030504040204" pitchFamily="50" charset="-128"/>
                          <a:ea typeface="Meiryo UI" panose="020B0604030504040204" pitchFamily="50" charset="-128"/>
                        </a:rPr>
                        <a:t>LINE </a:t>
                      </a:r>
                      <a:r>
                        <a:rPr kumimoji="1" lang="ja-JP" altLang="en-US" sz="1050" b="0" u="none" dirty="0">
                          <a:latin typeface="Meiryo UI" panose="020B0604030504040204" pitchFamily="50" charset="-128"/>
                          <a:ea typeface="Meiryo UI" panose="020B0604030504040204" pitchFamily="50" charset="-128"/>
                        </a:rPr>
                        <a:t>公式アカウント「おおさか楽なび 」を通じて、わかりやすく安心してご利用いただけるサービスをワンストップで提供</a:t>
                      </a:r>
                      <a:r>
                        <a:rPr kumimoji="1" lang="ja-JP" altLang="en-US" sz="1050" b="0" u="none">
                          <a:latin typeface="Meiryo UI" panose="020B0604030504040204" pitchFamily="50" charset="-128"/>
                          <a:ea typeface="Meiryo UI" panose="020B0604030504040204" pitchFamily="50" charset="-128"/>
                        </a:rPr>
                        <a:t>する。</a:t>
                      </a:r>
                      <a:r>
                        <a:rPr kumimoji="1" lang="ja-JP" altLang="en-US" sz="1050" b="0" u="none">
                          <a:solidFill>
                            <a:schemeClr val="bg1"/>
                          </a:solidFill>
                          <a:latin typeface="Meiryo UI" panose="020B0604030504040204" pitchFamily="50" charset="-128"/>
                          <a:ea typeface="Meiryo UI" panose="020B0604030504040204" pitchFamily="50" charset="-128"/>
                        </a:rPr>
                        <a:t>令和７年度中の民間企業への事業移管に向けた協議・調整を進める。</a:t>
                      </a:r>
                      <a:endParaRPr kumimoji="1" lang="ja-JP" altLang="en-US" sz="90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16000">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DC97"/>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参考</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2700" cap="flat" cmpd="sng" algn="ctr">
                      <a:solidFill>
                        <a:schemeClr val="accent4"/>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dirty="0"/>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797969561"/>
                  </a:ext>
                </a:extLst>
              </a:tr>
              <a:tr h="54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2040081484"/>
                  </a:ext>
                </a:extLst>
              </a:tr>
              <a:tr h="360000">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latin typeface="Meiryo UI" panose="020B0604030504040204" pitchFamily="50" charset="-128"/>
                          <a:ea typeface="Meiryo UI" panose="020B0604030504040204" pitchFamily="50" charset="-128"/>
                        </a:rPr>
                        <a:t>スマートシニアライフアプリ</a:t>
                      </a:r>
                      <a:r>
                        <a:rPr kumimoji="1" lang="ja-JP" altLang="en-US" sz="1050">
                          <a:latin typeface="Meiryo UI" panose="020B0604030504040204" pitchFamily="50" charset="-128"/>
                          <a:ea typeface="Meiryo UI" panose="020B0604030504040204" pitchFamily="50" charset="-128"/>
                        </a:rPr>
                        <a:t>のアクセス数</a:t>
                      </a:r>
                      <a:endParaRPr kumimoji="1" lang="ja-JP" altLang="en-US" sz="1050" strike="sngStrike" dirty="0">
                        <a:solidFill>
                          <a:srgbClr val="FF0000"/>
                        </a:solidFill>
                        <a:highlight>
                          <a:srgbClr val="FFFF00"/>
                        </a:highlight>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12,000</a:t>
                      </a:r>
                      <a:r>
                        <a:rPr kumimoji="1" lang="ja-JP" altLang="en-US" sz="1050">
                          <a:solidFill>
                            <a:srgbClr val="FF0000"/>
                          </a:solidFill>
                          <a:latin typeface="Meiryo UI" panose="020B0604030504040204" pitchFamily="50" charset="-128"/>
                          <a:ea typeface="Meiryo UI" panose="020B0604030504040204" pitchFamily="50" charset="-128"/>
                        </a:rPr>
                        <a:t>回</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9,171</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140,000</a:t>
                      </a:r>
                      <a:r>
                        <a:rPr kumimoji="1" lang="ja-JP" altLang="en-US" sz="1050" dirty="0">
                          <a:solidFill>
                            <a:schemeClr val="tx1"/>
                          </a:solidFill>
                          <a:latin typeface="Meiryo UI" panose="020B0604030504040204" pitchFamily="50" charset="-128"/>
                          <a:ea typeface="Meiryo UI" panose="020B0604030504040204" pitchFamily="50" charset="-128"/>
                        </a:rPr>
                        <a:t>回</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330,000</a:t>
                      </a:r>
                      <a:r>
                        <a:rPr kumimoji="1" lang="ja-JP" altLang="en-US" sz="1050" dirty="0">
                          <a:solidFill>
                            <a:schemeClr val="tx1"/>
                          </a:solidFill>
                          <a:latin typeface="Meiryo UI" panose="020B0604030504040204" pitchFamily="50" charset="-128"/>
                          <a:ea typeface="Meiryo UI" panose="020B0604030504040204" pitchFamily="50" charset="-128"/>
                        </a:rPr>
                        <a:t>回）</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27,778</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r h="360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スマートシニアライフ事業によるサービス提供数</a:t>
                      </a:r>
                      <a:r>
                        <a:rPr kumimoji="1" lang="en-US" altLang="ja-JP" sz="1050" dirty="0">
                          <a:latin typeface="Meiryo UI" panose="020B0604030504040204" pitchFamily="50" charset="-128"/>
                          <a:ea typeface="Meiryo UI" panose="020B0604030504040204" pitchFamily="50" charset="-128"/>
                        </a:rPr>
                        <a:t>【R5</a:t>
                      </a:r>
                      <a:r>
                        <a:rPr kumimoji="1" lang="ja-JP" altLang="en-US" sz="1050" dirty="0">
                          <a:latin typeface="Meiryo UI" panose="020B0604030504040204" pitchFamily="50" charset="-128"/>
                          <a:ea typeface="Meiryo UI" panose="020B0604030504040204" pitchFamily="50" charset="-128"/>
                        </a:rPr>
                        <a:t>年度まで</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F3E7"/>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R5</a:t>
                      </a:r>
                      <a:r>
                        <a:rPr kumimoji="1" lang="ja-JP" altLang="en-US" sz="1050" dirty="0">
                          <a:solidFill>
                            <a:schemeClr val="tx1"/>
                          </a:solidFill>
                          <a:latin typeface="Meiryo UI" panose="020B0604030504040204" pitchFamily="50" charset="-128"/>
                          <a:ea typeface="Meiryo UI" panose="020B0604030504040204" pitchFamily="50" charset="-128"/>
                        </a:rPr>
                        <a:t>年度まで）</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105,403</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extLst>
                  <a:ext uri="{0D108BD9-81ED-4DB2-BD59-A6C34878D82A}">
                    <a16:rowId xmlns:a16="http://schemas.microsoft.com/office/drawing/2014/main" val="2182973969"/>
                  </a:ext>
                </a:extLst>
              </a:tr>
              <a:tr h="360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スマートシニアライフ事業プラットフォームを通じて就労を希望する高齢者数</a:t>
                      </a:r>
                      <a:r>
                        <a:rPr kumimoji="1" lang="en-US" altLang="ja-JP" sz="1050" dirty="0">
                          <a:latin typeface="Meiryo UI" panose="020B0604030504040204" pitchFamily="50" charset="-128"/>
                          <a:ea typeface="Meiryo UI" panose="020B0604030504040204" pitchFamily="50" charset="-128"/>
                        </a:rPr>
                        <a:t>【R5</a:t>
                      </a:r>
                      <a:r>
                        <a:rPr kumimoji="1" lang="ja-JP" altLang="en-US" sz="1050" dirty="0">
                          <a:latin typeface="Meiryo UI" panose="020B0604030504040204" pitchFamily="50" charset="-128"/>
                          <a:ea typeface="Meiryo UI" panose="020B0604030504040204" pitchFamily="50" charset="-128"/>
                        </a:rPr>
                        <a:t>年度まで</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vMerge="1">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2F0D9"/>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R5</a:t>
                      </a:r>
                      <a:r>
                        <a:rPr kumimoji="1" lang="ja-JP" altLang="en-US" sz="1050" dirty="0">
                          <a:solidFill>
                            <a:schemeClr val="tx1"/>
                          </a:solidFill>
                          <a:latin typeface="Meiryo UI" panose="020B0604030504040204" pitchFamily="50" charset="-128"/>
                          <a:ea typeface="Meiryo UI" panose="020B0604030504040204" pitchFamily="50" charset="-128"/>
                        </a:rPr>
                        <a:t>年度まで）</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ー（</a:t>
                      </a: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R5</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年度まで）</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2F0D9"/>
                    </a:solidFill>
                  </a:tcPr>
                </a:tc>
                <a:extLst>
                  <a:ext uri="{0D108BD9-81ED-4DB2-BD59-A6C34878D82A}">
                    <a16:rowId xmlns:a16="http://schemas.microsoft.com/office/drawing/2014/main" val="3474200890"/>
                  </a:ext>
                </a:extLst>
              </a:tr>
              <a:tr h="360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事業実施自治体</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数</a:t>
                      </a:r>
                      <a:r>
                        <a:rPr kumimoji="1" lang="en-US" altLang="ja-JP" sz="1050" dirty="0">
                          <a:latin typeface="Meiryo UI" panose="020B0604030504040204" pitchFamily="50" charset="-128"/>
                          <a:ea typeface="Meiryo UI" panose="020B0604030504040204" pitchFamily="50" charset="-128"/>
                        </a:rPr>
                        <a:t>【R5</a:t>
                      </a:r>
                      <a:r>
                        <a:rPr kumimoji="1" lang="ja-JP" altLang="en-US" sz="1050" dirty="0">
                          <a:latin typeface="Meiryo UI" panose="020B0604030504040204" pitchFamily="50" charset="-128"/>
                          <a:ea typeface="Meiryo UI" panose="020B0604030504040204" pitchFamily="50" charset="-128"/>
                        </a:rPr>
                        <a:t>年度まで</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F3E7"/>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F3E7"/>
                    </a:solidFill>
                  </a:tcPr>
                </a:tc>
                <a:tc vMerge="1">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r>
                        <a:rPr kumimoji="1" lang="en-US" altLang="ja-JP" sz="1050" dirty="0">
                          <a:solidFill>
                            <a:srgbClr val="FF0000"/>
                          </a:solidFill>
                          <a:latin typeface="Meiryo UI" panose="020B0604030504040204" pitchFamily="50" charset="-128"/>
                          <a:ea typeface="Meiryo UI" panose="020B0604030504040204" pitchFamily="50" charset="-128"/>
                        </a:rPr>
                        <a:t>R5</a:t>
                      </a:r>
                      <a:r>
                        <a:rPr kumimoji="1" lang="ja-JP" altLang="en-US" sz="1050" dirty="0">
                          <a:solidFill>
                            <a:srgbClr val="FF0000"/>
                          </a:solidFill>
                          <a:latin typeface="Meiryo UI" panose="020B0604030504040204" pitchFamily="50" charset="-128"/>
                          <a:ea typeface="Meiryo UI" panose="020B0604030504040204" pitchFamily="50" charset="-128"/>
                        </a:rPr>
                        <a:t>年度まで）</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E6E6"/>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R5</a:t>
                      </a:r>
                      <a:r>
                        <a:rPr kumimoji="1" lang="ja-JP" altLang="en-US" sz="1050" dirty="0">
                          <a:solidFill>
                            <a:schemeClr val="tx1"/>
                          </a:solidFill>
                          <a:latin typeface="Meiryo UI" panose="020B0604030504040204" pitchFamily="50" charset="-128"/>
                          <a:ea typeface="Meiryo UI" panose="020B0604030504040204" pitchFamily="50" charset="-128"/>
                        </a:rPr>
                        <a:t>年度まで）</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F3E7"/>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ー（</a:t>
                      </a:r>
                      <a:r>
                        <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R5</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年度まで）</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82532261"/>
                  </a:ext>
                </a:extLst>
              </a:tr>
            </a:tbl>
          </a:graphicData>
        </a:graphic>
      </p:graphicFrame>
      <p:sp>
        <p:nvSpPr>
          <p:cNvPr id="9" name="正方形/長方形 8">
            <a:extLst>
              <a:ext uri="{FF2B5EF4-FFF2-40B4-BE49-F238E27FC236}">
                <a16:creationId xmlns:a16="http://schemas.microsoft.com/office/drawing/2014/main" id="{4C669A33-1F70-4DF6-B880-1C1E1AA80777}"/>
              </a:ext>
            </a:extLst>
          </p:cNvPr>
          <p:cNvSpPr/>
          <p:nvPr/>
        </p:nvSpPr>
        <p:spPr>
          <a:xfrm>
            <a:off x="0" y="-3213"/>
            <a:ext cx="9906000" cy="605263"/>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基本目標⑥　誰もが健康で活躍できるまちをつくる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あらゆる人が活躍できる「全員参画社会」の実現、健康寿命の延伸、高齢者等がいきいきと暮らせるまちづくり）</a:t>
            </a:r>
            <a:endParaRPr lang="en-US" altLang="ja-JP"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1613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3095041"/>
            <a:ext cx="9906000" cy="667919"/>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I</a:t>
            </a:r>
            <a:r>
              <a:rPr lang="ja-JP" altLang="en-US" sz="2400" dirty="0">
                <a:latin typeface="Meiryo UI" panose="020B0604030504040204" pitchFamily="50" charset="-128"/>
                <a:ea typeface="Meiryo UI" panose="020B0604030504040204" pitchFamily="50" charset="-128"/>
              </a:rPr>
              <a:t>　若者が活躍でき、子育て安心の都市「大阪」の実現</a:t>
            </a:r>
            <a:endParaRPr lang="en-US" altLang="ja-JP" sz="2400" dirty="0">
              <a:latin typeface="Meiryo UI" panose="020B0604030504040204" pitchFamily="50" charset="-128"/>
              <a:ea typeface="Meiryo UI" panose="020B0604030504040204" pitchFamily="50" charset="-128"/>
            </a:endParaRPr>
          </a:p>
        </p:txBody>
      </p:sp>
      <p:sp>
        <p:nvSpPr>
          <p:cNvPr id="4" name="スライド番号プレースホルダー 1">
            <a:extLst>
              <a:ext uri="{FF2B5EF4-FFF2-40B4-BE49-F238E27FC236}">
                <a16:creationId xmlns:a16="http://schemas.microsoft.com/office/drawing/2014/main" id="{F4A604EF-5E1C-43E5-A26F-6BCB78E18DBF}"/>
              </a:ext>
            </a:extLst>
          </p:cNvPr>
          <p:cNvSpPr>
            <a:spLocks noGrp="1"/>
          </p:cNvSpPr>
          <p:nvPr>
            <p:ph type="sldNum" sz="quarter" idx="12"/>
          </p:nvPr>
        </p:nvSpPr>
        <p:spPr>
          <a:xfrm>
            <a:off x="7677150" y="6636470"/>
            <a:ext cx="2228850" cy="221530"/>
          </a:xfrm>
        </p:spPr>
        <p:txBody>
          <a:bodyPr/>
          <a:lstStyle/>
          <a:p>
            <a:fld id="{44BDDE9A-F6C5-4730-B943-1C83B56C071B}" type="slidenum">
              <a:rPr kumimoji="1" lang="ja-JP" altLang="en-US" smtClean="0"/>
              <a:t>2</a:t>
            </a:fld>
            <a:endParaRPr kumimoji="1" lang="ja-JP" altLang="en-US"/>
          </a:p>
        </p:txBody>
      </p:sp>
    </p:spTree>
    <p:extLst>
      <p:ext uri="{BB962C8B-B14F-4D97-AF65-F5344CB8AC3E}">
        <p14:creationId xmlns:p14="http://schemas.microsoft.com/office/powerpoint/2010/main" val="646616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1106"/>
            <a:ext cx="9906000" cy="576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a:t>
            </a:r>
            <a:r>
              <a:rPr lang="ja-JP" altLang="en-US" b="1">
                <a:latin typeface="Meiryo UI" panose="020B0604030504040204" pitchFamily="50" charset="-128"/>
                <a:ea typeface="Meiryo UI" panose="020B0604030504040204" pitchFamily="50" charset="-128"/>
              </a:rPr>
              <a:t>目標①　これからの大阪を担うひとをつくる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a:solidFill>
                <a:schemeClr val="bg1"/>
              </a:solidFill>
            </a:endParaRPr>
          </a:p>
        </p:txBody>
      </p:sp>
      <p:sp>
        <p:nvSpPr>
          <p:cNvPr id="13" name="スライド番号プレースホルダー 1">
            <a:extLst>
              <a:ext uri="{FF2B5EF4-FFF2-40B4-BE49-F238E27FC236}">
                <a16:creationId xmlns:a16="http://schemas.microsoft.com/office/drawing/2014/main" id="{801AE0D7-F311-46D6-94EA-D5F14ED0423A}"/>
              </a:ext>
            </a:extLst>
          </p:cNvPr>
          <p:cNvSpPr>
            <a:spLocks noGrp="1"/>
          </p:cNvSpPr>
          <p:nvPr>
            <p:ph type="sldNum" sz="quarter" idx="12"/>
          </p:nvPr>
        </p:nvSpPr>
        <p:spPr>
          <a:xfrm>
            <a:off x="7677150" y="6467000"/>
            <a:ext cx="2228850" cy="365125"/>
          </a:xfrm>
        </p:spPr>
        <p:txBody>
          <a:bodyPr/>
          <a:lstStyle/>
          <a:p>
            <a:fld id="{44BDDE9A-F6C5-4730-B943-1C83B56C071B}" type="slidenum">
              <a:rPr kumimoji="1" lang="ja-JP" altLang="en-US" smtClean="0"/>
              <a:t>3</a:t>
            </a:fld>
            <a:endParaRPr kumimoji="1" lang="ja-JP" altLang="en-US"/>
          </a:p>
        </p:txBody>
      </p:sp>
      <p:graphicFrame>
        <p:nvGraphicFramePr>
          <p:cNvPr id="8" name="表 7">
            <a:extLst>
              <a:ext uri="{FF2B5EF4-FFF2-40B4-BE49-F238E27FC236}">
                <a16:creationId xmlns:a16="http://schemas.microsoft.com/office/drawing/2014/main" id="{C306EF0D-F5B0-44FC-8326-94CE5899B343}"/>
              </a:ext>
            </a:extLst>
          </p:cNvPr>
          <p:cNvGraphicFramePr>
            <a:graphicFrameLocks noGrp="1"/>
          </p:cNvGraphicFramePr>
          <p:nvPr>
            <p:extLst>
              <p:ext uri="{D42A27DB-BD31-4B8C-83A1-F6EECF244321}">
                <p14:modId xmlns:p14="http://schemas.microsoft.com/office/powerpoint/2010/main" val="3348184080"/>
              </p:ext>
            </p:extLst>
          </p:nvPr>
        </p:nvGraphicFramePr>
        <p:xfrm>
          <a:off x="93000" y="3657063"/>
          <a:ext cx="9648000" cy="2800892"/>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830047628"/>
                    </a:ext>
                  </a:extLst>
                </a:gridCol>
                <a:gridCol w="360000">
                  <a:extLst>
                    <a:ext uri="{9D8B030D-6E8A-4147-A177-3AD203B41FA5}">
                      <a16:colId xmlns:a16="http://schemas.microsoft.com/office/drawing/2014/main" val="1297933951"/>
                    </a:ext>
                  </a:extLst>
                </a:gridCol>
                <a:gridCol w="2736000">
                  <a:extLst>
                    <a:ext uri="{9D8B030D-6E8A-4147-A177-3AD203B41FA5}">
                      <a16:colId xmlns:a16="http://schemas.microsoft.com/office/drawing/2014/main" val="1232791315"/>
                    </a:ext>
                  </a:extLst>
                </a:gridCol>
                <a:gridCol w="1437068">
                  <a:extLst>
                    <a:ext uri="{9D8B030D-6E8A-4147-A177-3AD203B41FA5}">
                      <a16:colId xmlns:a16="http://schemas.microsoft.com/office/drawing/2014/main" val="885638921"/>
                    </a:ext>
                  </a:extLst>
                </a:gridCol>
                <a:gridCol w="1673524">
                  <a:extLst>
                    <a:ext uri="{9D8B030D-6E8A-4147-A177-3AD203B41FA5}">
                      <a16:colId xmlns:a16="http://schemas.microsoft.com/office/drawing/2014/main" val="2868609020"/>
                    </a:ext>
                  </a:extLst>
                </a:gridCol>
                <a:gridCol w="1500997">
                  <a:extLst>
                    <a:ext uri="{9D8B030D-6E8A-4147-A177-3AD203B41FA5}">
                      <a16:colId xmlns:a16="http://schemas.microsoft.com/office/drawing/2014/main" val="1393318109"/>
                    </a:ext>
                  </a:extLst>
                </a:gridCol>
                <a:gridCol w="1580411">
                  <a:extLst>
                    <a:ext uri="{9D8B030D-6E8A-4147-A177-3AD203B41FA5}">
                      <a16:colId xmlns:a16="http://schemas.microsoft.com/office/drawing/2014/main" val="2346348725"/>
                    </a:ext>
                  </a:extLst>
                </a:gridCol>
              </a:tblGrid>
              <a:tr h="236770">
                <a:tc rowSpan="4">
                  <a:txBody>
                    <a:bodyPr/>
                    <a:lstStyle/>
                    <a:p>
                      <a:pPr algn="ctr"/>
                      <a:r>
                        <a:rPr kumimoji="1" lang="en-US" altLang="ja-JP" sz="900" dirty="0">
                          <a:latin typeface="Meiryo UI" panose="020B0604030504040204" pitchFamily="50" charset="-128"/>
                          <a:ea typeface="Meiryo UI" panose="020B0604030504040204" pitchFamily="50" charset="-128"/>
                        </a:rPr>
                        <a:t>No</a:t>
                      </a:r>
                      <a:endParaRPr kumimoji="1" lang="ja-JP" altLang="en-US" sz="900" dirty="0">
                        <a:latin typeface="Meiryo UI" panose="020B0604030504040204" pitchFamily="50" charset="-128"/>
                        <a:ea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rPr>
                        <a:t>２</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大阪教育ゆめ基金活用事業　</a:t>
                      </a: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教育課題に的確に対応し、大阪の子どもたちの確かな「学び」と「はぐくみ」を支えるため、「スポーツ指導・体力向上支援推進費」等の教育庁が実施する事業に基金を活用する。また、府立・私立高校等や府立図書館等の教育機関を指定した寄附も可能であり、その場合は指定された教育機関において子どもたちの教育のために基金を活用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1AB39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u="none" dirty="0">
                        <a:latin typeface="Meiryo UI" panose="020B0604030504040204" pitchFamily="50" charset="-128"/>
                        <a:ea typeface="Meiryo UI" panose="020B0604030504040204" pitchFamily="50" charset="-128"/>
                      </a:endParaRPr>
                    </a:p>
                  </a:txBody>
                  <a:tcPr marL="74295" marR="74295" marT="37148" marB="37148" anchor="ctr">
                    <a:lnL w="1270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546A"/>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000">
                <a:tc v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66180280"/>
                  </a:ext>
                </a:extLst>
              </a:tr>
              <a:tr h="3943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DB9CA"/>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797969561"/>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スポーツ指導・体力向上支援推進費</a:t>
                      </a:r>
                      <a:r>
                        <a:rPr kumimoji="1" lang="en-US" altLang="ja-JP" sz="1050" dirty="0">
                          <a:latin typeface="Meiryo UI" panose="020B0604030504040204" pitchFamily="50" charset="-128"/>
                          <a:ea typeface="Meiryo UI" panose="020B0604030504040204" pitchFamily="50" charset="-128"/>
                        </a:rPr>
                        <a:t>】</a:t>
                      </a:r>
                    </a:p>
                    <a:p>
                      <a:pPr algn="l"/>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９年度を目途にした「全国体力・運動能力、運動習慣等調査」での得点</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全国平均をめざす</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68580" marR="68580" marT="34290" marB="34290"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1,878</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68580" marR="68580" marT="34290" marB="34290"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l"/>
                      <a:r>
                        <a:rPr kumimoji="1" lang="ja-JP" altLang="en-US" sz="900">
                          <a:solidFill>
                            <a:schemeClr val="tx1"/>
                          </a:solidFill>
                          <a:latin typeface="Meiryo UI" panose="020B0604030504040204" pitchFamily="50" charset="-128"/>
                          <a:ea typeface="Meiryo UI" panose="020B0604030504040204" pitchFamily="50" charset="-128"/>
                        </a:rPr>
                        <a:t>〇</a:t>
                      </a:r>
                      <a:r>
                        <a:rPr kumimoji="1" lang="en-US" altLang="ja-JP" sz="900">
                          <a:solidFill>
                            <a:schemeClr val="tx1"/>
                          </a:solidFill>
                          <a:latin typeface="Meiryo UI" panose="020B0604030504040204" pitchFamily="50" charset="-128"/>
                          <a:ea typeface="Meiryo UI" panose="020B0604030504040204" pitchFamily="50" charset="-128"/>
                        </a:rPr>
                        <a:t>R</a:t>
                      </a:r>
                      <a:r>
                        <a:rPr kumimoji="1" lang="ja-JP" altLang="en-US" sz="900">
                          <a:solidFill>
                            <a:schemeClr val="tx1"/>
                          </a:solidFill>
                          <a:latin typeface="Meiryo UI" panose="020B0604030504040204" pitchFamily="50" charset="-128"/>
                          <a:ea typeface="Meiryo UI" panose="020B0604030504040204" pitchFamily="50" charset="-128"/>
                        </a:rPr>
                        <a:t>５小学生男女平均体力合計点</a:t>
                      </a:r>
                      <a:endParaRPr kumimoji="1" lang="en-US" altLang="ja-JP" sz="900">
                        <a:solidFill>
                          <a:schemeClr val="tx1"/>
                        </a:solidFill>
                        <a:latin typeface="Meiryo UI" panose="020B0604030504040204" pitchFamily="50" charset="-128"/>
                        <a:ea typeface="Meiryo UI" panose="020B0604030504040204" pitchFamily="50" charset="-128"/>
                      </a:endParaRPr>
                    </a:p>
                    <a:p>
                      <a:pPr algn="l"/>
                      <a:r>
                        <a:rPr kumimoji="1" lang="ja-JP" altLang="en-US" sz="900">
                          <a:solidFill>
                            <a:schemeClr val="tx1"/>
                          </a:solidFill>
                          <a:latin typeface="Meiryo UI" panose="020B0604030504040204" pitchFamily="50" charset="-128"/>
                          <a:ea typeface="Meiryo UI" panose="020B0604030504040204" pitchFamily="50" charset="-128"/>
                        </a:rPr>
                        <a:t>・全国　 ：約</a:t>
                      </a:r>
                      <a:r>
                        <a:rPr kumimoji="1" lang="en-US" altLang="ja-JP" sz="900">
                          <a:solidFill>
                            <a:schemeClr val="tx1"/>
                          </a:solidFill>
                          <a:latin typeface="Meiryo UI" panose="020B0604030504040204" pitchFamily="50" charset="-128"/>
                          <a:ea typeface="Meiryo UI" panose="020B0604030504040204" pitchFamily="50" charset="-128"/>
                        </a:rPr>
                        <a:t>53.4</a:t>
                      </a:r>
                      <a:r>
                        <a:rPr kumimoji="1" lang="ja-JP" altLang="en-US" sz="900">
                          <a:solidFill>
                            <a:schemeClr val="tx1"/>
                          </a:solidFill>
                          <a:latin typeface="Meiryo UI" panose="020B0604030504040204" pitchFamily="50" charset="-128"/>
                          <a:ea typeface="Meiryo UI" panose="020B0604030504040204" pitchFamily="50" charset="-128"/>
                        </a:rPr>
                        <a:t>点</a:t>
                      </a:r>
                      <a:endParaRPr kumimoji="1" lang="en-US" altLang="ja-JP" sz="900">
                        <a:solidFill>
                          <a:schemeClr val="tx1"/>
                        </a:solidFill>
                        <a:latin typeface="Meiryo UI" panose="020B0604030504040204" pitchFamily="50" charset="-128"/>
                        <a:ea typeface="Meiryo UI" panose="020B0604030504040204" pitchFamily="50" charset="-128"/>
                      </a:endParaRPr>
                    </a:p>
                    <a:p>
                      <a:pPr algn="l"/>
                      <a:r>
                        <a:rPr kumimoji="1" lang="ja-JP" altLang="en-US" sz="900">
                          <a:solidFill>
                            <a:schemeClr val="tx1"/>
                          </a:solidFill>
                          <a:latin typeface="Meiryo UI" panose="020B0604030504040204" pitchFamily="50" charset="-128"/>
                          <a:ea typeface="Meiryo UI" panose="020B0604030504040204" pitchFamily="50" charset="-128"/>
                        </a:rPr>
                        <a:t>・大阪府：約</a:t>
                      </a:r>
                      <a:r>
                        <a:rPr kumimoji="1" lang="en-US" altLang="ja-JP" sz="900">
                          <a:solidFill>
                            <a:schemeClr val="tx1"/>
                          </a:solidFill>
                          <a:latin typeface="Meiryo UI" panose="020B0604030504040204" pitchFamily="50" charset="-128"/>
                          <a:ea typeface="Meiryo UI" panose="020B0604030504040204" pitchFamily="50" charset="-128"/>
                        </a:rPr>
                        <a:t>52.0</a:t>
                      </a:r>
                      <a:r>
                        <a:rPr kumimoji="1" lang="ja-JP" altLang="en-US" sz="900">
                          <a:solidFill>
                            <a:schemeClr val="tx1"/>
                          </a:solidFill>
                          <a:latin typeface="Meiryo UI" panose="020B0604030504040204" pitchFamily="50" charset="-128"/>
                          <a:ea typeface="Meiryo UI" panose="020B0604030504040204" pitchFamily="50" charset="-128"/>
                        </a:rPr>
                        <a:t>点</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全国差▴</a:t>
                      </a:r>
                      <a:r>
                        <a:rPr kumimoji="1" lang="en-US" altLang="ja-JP" sz="900">
                          <a:solidFill>
                            <a:schemeClr val="tx1"/>
                          </a:solidFill>
                          <a:latin typeface="Meiryo UI" panose="020B0604030504040204" pitchFamily="50" charset="-128"/>
                          <a:ea typeface="Meiryo UI" panose="020B0604030504040204" pitchFamily="50" charset="-128"/>
                        </a:rPr>
                        <a:t>1.4</a:t>
                      </a:r>
                      <a:r>
                        <a:rPr kumimoji="1" lang="ja-JP" altLang="en-US" sz="900">
                          <a:solidFill>
                            <a:schemeClr val="tx1"/>
                          </a:solidFill>
                          <a:latin typeface="Meiryo UI" panose="020B0604030504040204" pitchFamily="50" charset="-128"/>
                          <a:ea typeface="Meiryo UI" panose="020B0604030504040204" pitchFamily="50" charset="-128"/>
                        </a:rPr>
                        <a:t>点</a:t>
                      </a:r>
                      <a:r>
                        <a:rPr kumimoji="1" lang="en-US" altLang="ja-JP" sz="900">
                          <a:solidFill>
                            <a:schemeClr val="tx1"/>
                          </a:solidFill>
                          <a:latin typeface="Meiryo UI" panose="020B0604030504040204" pitchFamily="50" charset="-128"/>
                          <a:ea typeface="Meiryo UI" panose="020B0604030504040204" pitchFamily="50" charset="-128"/>
                        </a:rPr>
                        <a:t>)</a:t>
                      </a:r>
                    </a:p>
                    <a:p>
                      <a:pPr algn="l"/>
                      <a:r>
                        <a:rPr kumimoji="1" lang="ja-JP" altLang="en-US" sz="900">
                          <a:solidFill>
                            <a:schemeClr val="tx1"/>
                          </a:solidFill>
                          <a:latin typeface="Meiryo UI" panose="020B0604030504040204" pitchFamily="50" charset="-128"/>
                          <a:ea typeface="Meiryo UI" panose="020B0604030504040204" pitchFamily="50" charset="-128"/>
                        </a:rPr>
                        <a:t>〇</a:t>
                      </a:r>
                      <a:r>
                        <a:rPr kumimoji="1" lang="en-US" altLang="ja-JP" sz="900">
                          <a:solidFill>
                            <a:schemeClr val="tx1"/>
                          </a:solidFill>
                          <a:latin typeface="Meiryo UI" panose="020B0604030504040204" pitchFamily="50" charset="-128"/>
                          <a:ea typeface="Meiryo UI" panose="020B0604030504040204" pitchFamily="50" charset="-128"/>
                        </a:rPr>
                        <a:t>R</a:t>
                      </a:r>
                      <a:r>
                        <a:rPr kumimoji="1" lang="ja-JP" altLang="en-US" sz="900">
                          <a:solidFill>
                            <a:schemeClr val="tx1"/>
                          </a:solidFill>
                          <a:latin typeface="Meiryo UI" panose="020B0604030504040204" pitchFamily="50" charset="-128"/>
                          <a:ea typeface="Meiryo UI" panose="020B0604030504040204" pitchFamily="50" charset="-128"/>
                        </a:rPr>
                        <a:t>５中学生男女平均体力合計点</a:t>
                      </a:r>
                      <a:endParaRPr kumimoji="1" lang="en-US" altLang="ja-JP" sz="900">
                        <a:solidFill>
                          <a:schemeClr val="tx1"/>
                        </a:solidFill>
                        <a:latin typeface="Meiryo UI" panose="020B0604030504040204" pitchFamily="50" charset="-128"/>
                        <a:ea typeface="Meiryo UI" panose="020B0604030504040204" pitchFamily="50" charset="-128"/>
                      </a:endParaRPr>
                    </a:p>
                    <a:p>
                      <a:pPr algn="l"/>
                      <a:r>
                        <a:rPr kumimoji="1" lang="ja-JP" altLang="en-US" sz="900">
                          <a:solidFill>
                            <a:schemeClr val="tx1"/>
                          </a:solidFill>
                          <a:latin typeface="Meiryo UI" panose="020B0604030504040204" pitchFamily="50" charset="-128"/>
                          <a:ea typeface="Meiryo UI" panose="020B0604030504040204" pitchFamily="50" charset="-128"/>
                        </a:rPr>
                        <a:t>・全国　 ：約</a:t>
                      </a:r>
                      <a:r>
                        <a:rPr kumimoji="1" lang="en-US" altLang="ja-JP" sz="900">
                          <a:solidFill>
                            <a:schemeClr val="tx1"/>
                          </a:solidFill>
                          <a:latin typeface="Meiryo UI" panose="020B0604030504040204" pitchFamily="50" charset="-128"/>
                          <a:ea typeface="Meiryo UI" panose="020B0604030504040204" pitchFamily="50" charset="-128"/>
                        </a:rPr>
                        <a:t>44.1</a:t>
                      </a:r>
                      <a:r>
                        <a:rPr kumimoji="1" lang="ja-JP" altLang="en-US" sz="900">
                          <a:solidFill>
                            <a:schemeClr val="tx1"/>
                          </a:solidFill>
                          <a:latin typeface="Meiryo UI" panose="020B0604030504040204" pitchFamily="50" charset="-128"/>
                          <a:ea typeface="Meiryo UI" panose="020B0604030504040204" pitchFamily="50" charset="-128"/>
                        </a:rPr>
                        <a:t>点</a:t>
                      </a:r>
                      <a:endParaRPr kumimoji="1" lang="en-US" altLang="ja-JP" sz="900">
                        <a:solidFill>
                          <a:schemeClr val="tx1"/>
                        </a:solidFill>
                        <a:latin typeface="Meiryo UI" panose="020B0604030504040204" pitchFamily="50" charset="-128"/>
                        <a:ea typeface="Meiryo UI" panose="020B0604030504040204" pitchFamily="50" charset="-128"/>
                      </a:endParaRPr>
                    </a:p>
                    <a:p>
                      <a:pPr algn="l"/>
                      <a:r>
                        <a:rPr kumimoji="1" lang="ja-JP" altLang="en-US" sz="900">
                          <a:solidFill>
                            <a:schemeClr val="tx1"/>
                          </a:solidFill>
                          <a:latin typeface="Meiryo UI" panose="020B0604030504040204" pitchFamily="50" charset="-128"/>
                          <a:ea typeface="Meiryo UI" panose="020B0604030504040204" pitchFamily="50" charset="-128"/>
                        </a:rPr>
                        <a:t>・大阪府：約</a:t>
                      </a:r>
                      <a:r>
                        <a:rPr kumimoji="1" lang="en-US" altLang="ja-JP" sz="900">
                          <a:solidFill>
                            <a:schemeClr val="tx1"/>
                          </a:solidFill>
                          <a:latin typeface="Meiryo UI" panose="020B0604030504040204" pitchFamily="50" charset="-128"/>
                          <a:ea typeface="Meiryo UI" panose="020B0604030504040204" pitchFamily="50" charset="-128"/>
                        </a:rPr>
                        <a:t>43.0</a:t>
                      </a:r>
                      <a:r>
                        <a:rPr kumimoji="1" lang="ja-JP" altLang="en-US" sz="900">
                          <a:solidFill>
                            <a:schemeClr val="tx1"/>
                          </a:solidFill>
                          <a:latin typeface="Meiryo UI" panose="020B0604030504040204" pitchFamily="50" charset="-128"/>
                          <a:ea typeface="Meiryo UI" panose="020B0604030504040204" pitchFamily="50" charset="-128"/>
                        </a:rPr>
                        <a:t>点</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全国差▴</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点</a:t>
                      </a:r>
                      <a:r>
                        <a:rPr kumimoji="1" lang="en-US" altLang="ja-JP" sz="900">
                          <a:solidFill>
                            <a:schemeClr val="tx1"/>
                          </a:solidFill>
                          <a:latin typeface="Meiryo UI" panose="020B0604030504040204" pitchFamily="50" charset="-128"/>
                          <a:ea typeface="Meiryo UI" panose="020B0604030504040204" pitchFamily="50" charset="-128"/>
                        </a:rPr>
                        <a:t>)</a:t>
                      </a:r>
                    </a:p>
                    <a:p>
                      <a:pPr algn="l"/>
                      <a:r>
                        <a:rPr kumimoji="1" lang="ja-JP" altLang="en-US" sz="900">
                          <a:solidFill>
                            <a:schemeClr val="tx1"/>
                          </a:solidFill>
                          <a:latin typeface="Meiryo UI" panose="020B0604030504040204" pitchFamily="50" charset="-128"/>
                          <a:ea typeface="Meiryo UI" panose="020B0604030504040204" pitchFamily="50" charset="-128"/>
                        </a:rPr>
                        <a:t>　　（全国平均をめざす）</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68580" marR="68580" marT="34290" marB="34290"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1,878</a:t>
                      </a:r>
                      <a:r>
                        <a:rPr kumimoji="1" lang="ja-JP" altLang="en-US" sz="1050" dirty="0">
                          <a:solidFill>
                            <a:schemeClr val="tx1"/>
                          </a:solidFill>
                          <a:latin typeface="Meiryo UI" panose="020B0604030504040204" pitchFamily="50" charset="-128"/>
                          <a:ea typeface="Meiryo UI" panose="020B0604030504040204" pitchFamily="50" charset="-128"/>
                        </a:rPr>
                        <a:t>千円</a:t>
                      </a:r>
                    </a:p>
                  </a:txBody>
                  <a:tcPr marL="68580" marR="68580" marT="34290" marB="3429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79966792"/>
                  </a:ext>
                </a:extLst>
              </a:tr>
            </a:tbl>
          </a:graphicData>
        </a:graphic>
      </p:graphicFrame>
      <p:graphicFrame>
        <p:nvGraphicFramePr>
          <p:cNvPr id="9" name="表 8">
            <a:extLst>
              <a:ext uri="{FF2B5EF4-FFF2-40B4-BE49-F238E27FC236}">
                <a16:creationId xmlns:a16="http://schemas.microsoft.com/office/drawing/2014/main" id="{EF525D30-611D-4175-BDC1-5442479B322D}"/>
              </a:ext>
            </a:extLst>
          </p:cNvPr>
          <p:cNvGraphicFramePr>
            <a:graphicFrameLocks noGrp="1"/>
          </p:cNvGraphicFramePr>
          <p:nvPr>
            <p:extLst>
              <p:ext uri="{D42A27DB-BD31-4B8C-83A1-F6EECF244321}">
                <p14:modId xmlns:p14="http://schemas.microsoft.com/office/powerpoint/2010/main" val="562003876"/>
              </p:ext>
            </p:extLst>
          </p:nvPr>
        </p:nvGraphicFramePr>
        <p:xfrm>
          <a:off x="93000" y="709962"/>
          <a:ext cx="9647999" cy="2800896"/>
        </p:xfrm>
        <a:graphic>
          <a:graphicData uri="http://schemas.openxmlformats.org/drawingml/2006/table">
            <a:tbl>
              <a:tblPr firstRow="1" bandRow="1">
                <a:tableStyleId>{F5AB1C69-6EDB-4FF4-983F-18BD219EF322}</a:tableStyleId>
              </a:tblPr>
              <a:tblGrid>
                <a:gridCol w="357333">
                  <a:extLst>
                    <a:ext uri="{9D8B030D-6E8A-4147-A177-3AD203B41FA5}">
                      <a16:colId xmlns:a16="http://schemas.microsoft.com/office/drawing/2014/main" val="3669968435"/>
                    </a:ext>
                  </a:extLst>
                </a:gridCol>
                <a:gridCol w="357333">
                  <a:extLst>
                    <a:ext uri="{9D8B030D-6E8A-4147-A177-3AD203B41FA5}">
                      <a16:colId xmlns:a16="http://schemas.microsoft.com/office/drawing/2014/main" val="409412566"/>
                    </a:ext>
                  </a:extLst>
                </a:gridCol>
                <a:gridCol w="2649567">
                  <a:extLst>
                    <a:ext uri="{9D8B030D-6E8A-4147-A177-3AD203B41FA5}">
                      <a16:colId xmlns:a16="http://schemas.microsoft.com/office/drawing/2014/main" val="1875731990"/>
                    </a:ext>
                  </a:extLst>
                </a:gridCol>
                <a:gridCol w="1531233">
                  <a:extLst>
                    <a:ext uri="{9D8B030D-6E8A-4147-A177-3AD203B41FA5}">
                      <a16:colId xmlns:a16="http://schemas.microsoft.com/office/drawing/2014/main" val="2988255248"/>
                    </a:ext>
                  </a:extLst>
                </a:gridCol>
                <a:gridCol w="1679467">
                  <a:extLst>
                    <a:ext uri="{9D8B030D-6E8A-4147-A177-3AD203B41FA5}">
                      <a16:colId xmlns:a16="http://schemas.microsoft.com/office/drawing/2014/main" val="862029573"/>
                    </a:ext>
                  </a:extLst>
                </a:gridCol>
                <a:gridCol w="1536533">
                  <a:extLst>
                    <a:ext uri="{9D8B030D-6E8A-4147-A177-3AD203B41FA5}">
                      <a16:colId xmlns:a16="http://schemas.microsoft.com/office/drawing/2014/main" val="678836451"/>
                    </a:ext>
                  </a:extLst>
                </a:gridCol>
                <a:gridCol w="1536533">
                  <a:extLst>
                    <a:ext uri="{9D8B030D-6E8A-4147-A177-3AD203B41FA5}">
                      <a16:colId xmlns:a16="http://schemas.microsoft.com/office/drawing/2014/main" val="2444707989"/>
                    </a:ext>
                  </a:extLst>
                </a:gridCol>
              </a:tblGrid>
              <a:tr h="439114">
                <a:tc rowSpan="7">
                  <a:txBody>
                    <a:bodyPr/>
                    <a:lstStyle/>
                    <a:p>
                      <a:pPr algn="ctr"/>
                      <a:r>
                        <a:rPr kumimoji="1" lang="en-US" altLang="ja-JP" sz="900" dirty="0">
                          <a:latin typeface="Meiryo UI" panose="020B0604030504040204" pitchFamily="50" charset="-128"/>
                          <a:ea typeface="Meiryo UI" panose="020B0604030504040204" pitchFamily="50" charset="-128"/>
                        </a:rPr>
                        <a:t>No</a:t>
                      </a:r>
                      <a:endParaRPr kumimoji="1" lang="ja-JP" altLang="en-US" sz="900" dirty="0">
                        <a:latin typeface="Meiryo UI" panose="020B0604030504040204" pitchFamily="50" charset="-128"/>
                        <a:ea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rPr>
                        <a:t>１</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大阪の未来社会を支える若者・企業応援事業</a:t>
                      </a:r>
                      <a:r>
                        <a:rPr kumimoji="1" lang="ja-JP" altLang="en-US" sz="1200" b="1" u="none" dirty="0">
                          <a:solidFill>
                            <a:schemeClr val="bg1"/>
                          </a:solidFill>
                          <a:latin typeface="Meiryo UI" panose="020B0604030504040204" pitchFamily="50" charset="-128"/>
                          <a:ea typeface="Meiryo UI" panose="020B0604030504040204" pitchFamily="50" charset="-128"/>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新しい地方経済・生活環境創生交付金</a:t>
                      </a:r>
                      <a:r>
                        <a:rPr kumimoji="1" lang="en-US" altLang="ja-JP" sz="1200" b="1" u="none" dirty="0">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府内大学と連携して就職困難性の高い学生の就職支援のノウハウを充実させていくとともに、府内中小企業や学生に対するセミナー等の実施のほか、企業と学生を直接的に結び付ける職場体験等を行うことで、府内中小企業と学生とのマッチング支援に取り組む。 </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105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609070540"/>
                  </a:ext>
                </a:extLst>
              </a:tr>
              <a:tr h="252000">
                <a:tc vMerge="1">
                  <a:txBody>
                    <a:bodyPr/>
                    <a:lstStyle/>
                    <a:p>
                      <a:endParaRPr kumimoji="1" lang="ja-JP" altLang="en-US"/>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solidFill>
                      <a:srgbClr val="B2D8CF"/>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r>
                        <a:rPr kumimoji="1" lang="ja-JP" altLang="en-US" sz="1050" b="0" dirty="0">
                          <a:solidFill>
                            <a:sysClr val="windowText" lastClr="000000"/>
                          </a:solidFill>
                          <a:latin typeface="Meiryo UI" panose="020B0604030504040204" pitchFamily="50" charset="-128"/>
                          <a:ea typeface="Meiryo UI" panose="020B0604030504040204" pitchFamily="50" charset="-128"/>
                        </a:rPr>
                        <a:t>参考</a:t>
                      </a: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endParaRPr kumimoji="1" lang="ja-JP" altLang="en-US" sz="1050" b="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62641368"/>
                  </a:ext>
                </a:extLst>
              </a:tr>
              <a:tr h="3943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a:t>
                      </a:r>
                      <a:r>
                        <a:rPr kumimoji="1" lang="ja-JP" altLang="en-US" sz="1050" dirty="0">
                          <a:solidFill>
                            <a:sysClr val="windowText" lastClr="000000"/>
                          </a:solidFill>
                          <a:latin typeface="Meiryo UI" panose="020B0604030504040204" pitchFamily="50" charset="-128"/>
                          <a:ea typeface="Meiryo UI" panose="020B0604030504040204" pitchFamily="50" charset="-128"/>
                        </a:rPr>
                        <a:t>額</a:t>
                      </a:r>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819785817"/>
                  </a:ext>
                </a:extLst>
              </a:tr>
              <a:tr h="394336">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府内企業に就職した学生の数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360</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29,957</a:t>
                      </a: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4">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4">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ー</a:t>
                      </a:r>
                      <a:endParaRPr kumimoji="1" lang="en-US" altLang="ja-JP" sz="1050">
                        <a:solidFill>
                          <a:schemeClr val="tx1"/>
                        </a:solidFill>
                        <a:latin typeface="Meiryo UI" panose="020B0604030504040204" pitchFamily="50" charset="-128"/>
                        <a:ea typeface="Meiryo UI" panose="020B0604030504040204" pitchFamily="50" charset="-128"/>
                      </a:endParaRP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774992455"/>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本事業に参加した学生数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2,200</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2739165649"/>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新卒採用等、若者の採用力強化に取り組む</a:t>
                      </a:r>
                      <a:r>
                        <a:rPr kumimoji="1" lang="ja-JP" altLang="en-US" sz="1050">
                          <a:solidFill>
                            <a:schemeClr val="tx1"/>
                          </a:solidFill>
                          <a:latin typeface="Meiryo UI" panose="020B0604030504040204" pitchFamily="50" charset="-128"/>
                          <a:ea typeface="Meiryo UI" panose="020B0604030504040204" pitchFamily="50" charset="-128"/>
                        </a:rPr>
                        <a:t>（取り組む</a:t>
                      </a:r>
                      <a:r>
                        <a:rPr kumimoji="1" lang="ja-JP" altLang="en-US" sz="1050" dirty="0">
                          <a:solidFill>
                            <a:schemeClr val="tx1"/>
                          </a:solidFill>
                          <a:latin typeface="Meiryo UI" panose="020B0604030504040204" pitchFamily="50" charset="-128"/>
                          <a:ea typeface="Meiryo UI" panose="020B0604030504040204" pitchFamily="50" charset="-128"/>
                        </a:rPr>
                        <a:t>予定の）府内企業数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300</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ー</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○○○○○○千円</a:t>
                      </a: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539426788"/>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solidFill>
                      <a:srgbClr val="B2D8CF"/>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本事業に参加した企業数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480</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ー</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○○○○○○千円</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1253479278"/>
                  </a:ext>
                </a:extLst>
              </a:tr>
            </a:tbl>
          </a:graphicData>
        </a:graphic>
      </p:graphicFrame>
    </p:spTree>
    <p:extLst>
      <p:ext uri="{BB962C8B-B14F-4D97-AF65-F5344CB8AC3E}">
        <p14:creationId xmlns:p14="http://schemas.microsoft.com/office/powerpoint/2010/main" val="2965878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1">
            <a:extLst>
              <a:ext uri="{FF2B5EF4-FFF2-40B4-BE49-F238E27FC236}">
                <a16:creationId xmlns:a16="http://schemas.microsoft.com/office/drawing/2014/main" id="{5ED405BE-6837-4379-A444-58C895650F7B}"/>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4</a:t>
            </a:fld>
            <a:endParaRPr kumimoji="1" lang="ja-JP" altLang="en-US" dirty="0"/>
          </a:p>
        </p:txBody>
      </p:sp>
      <p:graphicFrame>
        <p:nvGraphicFramePr>
          <p:cNvPr id="2" name="表 1">
            <a:extLst>
              <a:ext uri="{FF2B5EF4-FFF2-40B4-BE49-F238E27FC236}">
                <a16:creationId xmlns:a16="http://schemas.microsoft.com/office/drawing/2014/main" id="{B06DDA8C-CEF2-48EA-B387-9689FE6F0FCF}"/>
              </a:ext>
            </a:extLst>
          </p:cNvPr>
          <p:cNvGraphicFramePr>
            <a:graphicFrameLocks noGrp="1"/>
          </p:cNvGraphicFramePr>
          <p:nvPr>
            <p:extLst>
              <p:ext uri="{D42A27DB-BD31-4B8C-83A1-F6EECF244321}">
                <p14:modId xmlns:p14="http://schemas.microsoft.com/office/powerpoint/2010/main" val="1994530473"/>
              </p:ext>
            </p:extLst>
          </p:nvPr>
        </p:nvGraphicFramePr>
        <p:xfrm>
          <a:off x="95237" y="3641782"/>
          <a:ext cx="9715525" cy="2012224"/>
        </p:xfrm>
        <a:graphic>
          <a:graphicData uri="http://schemas.openxmlformats.org/drawingml/2006/table">
            <a:tbl>
              <a:tblPr firstRow="1" bandRow="1">
                <a:tableStyleId>{F5AB1C69-6EDB-4FF4-983F-18BD219EF322}</a:tableStyleId>
              </a:tblPr>
              <a:tblGrid>
                <a:gridCol w="362520">
                  <a:extLst>
                    <a:ext uri="{9D8B030D-6E8A-4147-A177-3AD203B41FA5}">
                      <a16:colId xmlns:a16="http://schemas.microsoft.com/office/drawing/2014/main" val="172805105"/>
                    </a:ext>
                  </a:extLst>
                </a:gridCol>
                <a:gridCol w="362520">
                  <a:extLst>
                    <a:ext uri="{9D8B030D-6E8A-4147-A177-3AD203B41FA5}">
                      <a16:colId xmlns:a16="http://schemas.microsoft.com/office/drawing/2014/main" val="2650724408"/>
                    </a:ext>
                  </a:extLst>
                </a:gridCol>
                <a:gridCol w="2755149">
                  <a:extLst>
                    <a:ext uri="{9D8B030D-6E8A-4147-A177-3AD203B41FA5}">
                      <a16:colId xmlns:a16="http://schemas.microsoft.com/office/drawing/2014/main" val="3367011727"/>
                    </a:ext>
                  </a:extLst>
                </a:gridCol>
                <a:gridCol w="1703842">
                  <a:extLst>
                    <a:ext uri="{9D8B030D-6E8A-4147-A177-3AD203B41FA5}">
                      <a16:colId xmlns:a16="http://schemas.microsoft.com/office/drawing/2014/main" val="925919940"/>
                    </a:ext>
                  </a:extLst>
                </a:gridCol>
                <a:gridCol w="1703842">
                  <a:extLst>
                    <a:ext uri="{9D8B030D-6E8A-4147-A177-3AD203B41FA5}">
                      <a16:colId xmlns:a16="http://schemas.microsoft.com/office/drawing/2014/main" val="2559794872"/>
                    </a:ext>
                  </a:extLst>
                </a:gridCol>
                <a:gridCol w="1413826">
                  <a:extLst>
                    <a:ext uri="{9D8B030D-6E8A-4147-A177-3AD203B41FA5}">
                      <a16:colId xmlns:a16="http://schemas.microsoft.com/office/drawing/2014/main" val="1099700868"/>
                    </a:ext>
                  </a:extLst>
                </a:gridCol>
                <a:gridCol w="1413826">
                  <a:extLst>
                    <a:ext uri="{9D8B030D-6E8A-4147-A177-3AD203B41FA5}">
                      <a16:colId xmlns:a16="http://schemas.microsoft.com/office/drawing/2014/main" val="3718653198"/>
                    </a:ext>
                  </a:extLst>
                </a:gridCol>
              </a:tblGrid>
              <a:tr h="0">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４</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高校生等海外体験支援事業</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　</a:t>
                      </a:r>
                      <a:r>
                        <a:rPr kumimoji="1" lang="en-US" altLang="ja-JP" sz="1200" b="1" u="none" dirty="0">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kern="1200" noProof="0" dirty="0">
                          <a:solidFill>
                            <a:schemeClr val="bg1"/>
                          </a:solidFill>
                          <a:latin typeface="Meiryo UI" panose="020B0604030504040204" pitchFamily="50" charset="-128"/>
                          <a:ea typeface="Meiryo UI" panose="020B0604030504040204" pitchFamily="50" charset="-128"/>
                          <a:cs typeface="+mn-cs"/>
                        </a:rPr>
                        <a:t>万博による国際交流の機会を活用し、海外留学での交流を通して、若者の視野を広げ、国際感覚や自立心・向上心を磨くとともに、大阪の魅力を</a:t>
                      </a:r>
                      <a:r>
                        <a:rPr kumimoji="1" lang="en-US" altLang="ja-JP" sz="1050" b="0" u="none" kern="1200" noProof="0" dirty="0">
                          <a:solidFill>
                            <a:schemeClr val="bg1"/>
                          </a:solidFill>
                          <a:latin typeface="Meiryo UI" panose="020B0604030504040204" pitchFamily="50" charset="-128"/>
                          <a:ea typeface="Meiryo UI" panose="020B0604030504040204" pitchFamily="50" charset="-128"/>
                          <a:cs typeface="+mn-cs"/>
                        </a:rPr>
                        <a:t>SNS</a:t>
                      </a:r>
                      <a:r>
                        <a:rPr kumimoji="1" lang="ja-JP" altLang="en-US" sz="1050" b="0" u="none" kern="1200" noProof="0" dirty="0">
                          <a:solidFill>
                            <a:schemeClr val="bg1"/>
                          </a:solidFill>
                          <a:latin typeface="Meiryo UI" panose="020B0604030504040204" pitchFamily="50" charset="-128"/>
                          <a:ea typeface="Meiryo UI" panose="020B0604030504040204" pitchFamily="50" charset="-128"/>
                          <a:cs typeface="+mn-cs"/>
                        </a:rPr>
                        <a:t>等により、英語等で世界に発信できる積極性を培う。</a:t>
                      </a:r>
                      <a:endParaRPr kumimoji="1" lang="ja-JP" altLang="en-US" sz="90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704217441"/>
                  </a:ext>
                </a:extLst>
              </a:tr>
              <a:tr h="252000">
                <a:tc vMerge="1">
                  <a:txBody>
                    <a:bodyPr/>
                    <a:lstStyle/>
                    <a:p>
                      <a:endParaRPr kumimoji="1" lang="ja-JP" altLang="en-US"/>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615698241"/>
                  </a:ext>
                </a:extLst>
              </a:tr>
              <a:tr h="394336">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4191108336"/>
                  </a:ext>
                </a:extLst>
              </a:tr>
              <a:tr h="394336">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472C4"/>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SNS</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YouTube</a:t>
                      </a:r>
                      <a:r>
                        <a:rPr kumimoji="1" lang="ja-JP" altLang="en-US" sz="1050" dirty="0">
                          <a:solidFill>
                            <a:schemeClr val="tx1"/>
                          </a:solidFill>
                          <a:latin typeface="Meiryo UI" panose="020B0604030504040204" pitchFamily="50" charset="-128"/>
                          <a:ea typeface="Meiryo UI" panose="020B0604030504040204" pitchFamily="50" charset="-128"/>
                        </a:rPr>
                        <a:t>等のインプレッション数</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参加した高校生の</a:t>
                      </a:r>
                      <a:br>
                        <a:rPr kumimoji="1" lang="en-US" altLang="ja-JP" sz="1050" dirty="0">
                          <a:solidFill>
                            <a:srgbClr val="FF0000"/>
                          </a:solidFill>
                          <a:latin typeface="Meiryo UI" panose="020B0604030504040204" pitchFamily="50" charset="-128"/>
                          <a:ea typeface="Meiryo UI" panose="020B0604030504040204" pitchFamily="50" charset="-128"/>
                        </a:rPr>
                      </a:br>
                      <a:r>
                        <a:rPr kumimoji="1" lang="ja-JP" altLang="en-US" sz="1050" dirty="0">
                          <a:solidFill>
                            <a:srgbClr val="FF0000"/>
                          </a:solidFill>
                          <a:latin typeface="Meiryo UI" panose="020B0604030504040204" pitchFamily="50" charset="-128"/>
                          <a:ea typeface="Meiryo UI" panose="020B0604030504040204" pitchFamily="50" charset="-128"/>
                        </a:rPr>
                        <a:t>フォロワー数の２倍以上</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4,973</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837395369"/>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参加した高校生の意欲向上、満足度</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全体の</a:t>
                      </a:r>
                      <a:r>
                        <a:rPr kumimoji="1" lang="en-US" altLang="ja-JP" sz="1050" dirty="0">
                          <a:solidFill>
                            <a:srgbClr val="FF0000"/>
                          </a:solidFill>
                          <a:latin typeface="Meiryo UI" panose="020B0604030504040204" pitchFamily="50" charset="-128"/>
                          <a:ea typeface="Meiryo UI" panose="020B0604030504040204" pitchFamily="50" charset="-128"/>
                        </a:rPr>
                        <a:t>90</a:t>
                      </a:r>
                      <a:r>
                        <a:rPr kumimoji="1" lang="ja-JP" altLang="en-US" sz="1050" dirty="0">
                          <a:solidFill>
                            <a:srgbClr val="FF0000"/>
                          </a:solidFill>
                          <a:latin typeface="Meiryo UI" panose="020B0604030504040204" pitchFamily="50" charset="-128"/>
                          <a:ea typeface="Meiryo UI" panose="020B0604030504040204" pitchFamily="50" charset="-128"/>
                        </a:rPr>
                        <a:t>％以上</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endParaRPr lang="ja-JP" altLang="en-US" dirty="0"/>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640825897"/>
                  </a:ext>
                </a:extLst>
              </a:tr>
            </a:tbl>
          </a:graphicData>
        </a:graphic>
      </p:graphicFrame>
      <p:graphicFrame>
        <p:nvGraphicFramePr>
          <p:cNvPr id="9" name="表 8">
            <a:extLst>
              <a:ext uri="{FF2B5EF4-FFF2-40B4-BE49-F238E27FC236}">
                <a16:creationId xmlns:a16="http://schemas.microsoft.com/office/drawing/2014/main" id="{DC4CAB75-E421-45A2-9BBD-D17487EA6027}"/>
              </a:ext>
            </a:extLst>
          </p:cNvPr>
          <p:cNvGraphicFramePr>
            <a:graphicFrameLocks noGrp="1"/>
          </p:cNvGraphicFramePr>
          <p:nvPr>
            <p:extLst>
              <p:ext uri="{D42A27DB-BD31-4B8C-83A1-F6EECF244321}">
                <p14:modId xmlns:p14="http://schemas.microsoft.com/office/powerpoint/2010/main" val="1431942071"/>
              </p:ext>
            </p:extLst>
          </p:nvPr>
        </p:nvGraphicFramePr>
        <p:xfrm>
          <a:off x="95237" y="686579"/>
          <a:ext cx="9715525" cy="2794640"/>
        </p:xfrm>
        <a:graphic>
          <a:graphicData uri="http://schemas.openxmlformats.org/drawingml/2006/table">
            <a:tbl>
              <a:tblPr firstRow="1" bandRow="1">
                <a:tableStyleId>{F5AB1C69-6EDB-4FF4-983F-18BD219EF322}</a:tableStyleId>
              </a:tblPr>
              <a:tblGrid>
                <a:gridCol w="359589">
                  <a:extLst>
                    <a:ext uri="{9D8B030D-6E8A-4147-A177-3AD203B41FA5}">
                      <a16:colId xmlns:a16="http://schemas.microsoft.com/office/drawing/2014/main" val="830047628"/>
                    </a:ext>
                  </a:extLst>
                </a:gridCol>
                <a:gridCol w="359589">
                  <a:extLst>
                    <a:ext uri="{9D8B030D-6E8A-4147-A177-3AD203B41FA5}">
                      <a16:colId xmlns:a16="http://schemas.microsoft.com/office/drawing/2014/main" val="1297933951"/>
                    </a:ext>
                  </a:extLst>
                </a:gridCol>
                <a:gridCol w="2754695">
                  <a:extLst>
                    <a:ext uri="{9D8B030D-6E8A-4147-A177-3AD203B41FA5}">
                      <a16:colId xmlns:a16="http://schemas.microsoft.com/office/drawing/2014/main" val="1232791315"/>
                    </a:ext>
                  </a:extLst>
                </a:gridCol>
                <a:gridCol w="1681316">
                  <a:extLst>
                    <a:ext uri="{9D8B030D-6E8A-4147-A177-3AD203B41FA5}">
                      <a16:colId xmlns:a16="http://schemas.microsoft.com/office/drawing/2014/main" val="885638921"/>
                    </a:ext>
                  </a:extLst>
                </a:gridCol>
                <a:gridCol w="1752336">
                  <a:extLst>
                    <a:ext uri="{9D8B030D-6E8A-4147-A177-3AD203B41FA5}">
                      <a16:colId xmlns:a16="http://schemas.microsoft.com/office/drawing/2014/main" val="2868609020"/>
                    </a:ext>
                  </a:extLst>
                </a:gridCol>
                <a:gridCol w="1404000">
                  <a:extLst>
                    <a:ext uri="{9D8B030D-6E8A-4147-A177-3AD203B41FA5}">
                      <a16:colId xmlns:a16="http://schemas.microsoft.com/office/drawing/2014/main" val="1393318109"/>
                    </a:ext>
                  </a:extLst>
                </a:gridCol>
                <a:gridCol w="1404000">
                  <a:extLst>
                    <a:ext uri="{9D8B030D-6E8A-4147-A177-3AD203B41FA5}">
                      <a16:colId xmlns:a16="http://schemas.microsoft.com/office/drawing/2014/main" val="2346348725"/>
                    </a:ext>
                  </a:extLst>
                </a:gridCol>
              </a:tblGrid>
              <a:tr h="394336">
                <a:tc rowSpan="5">
                  <a:txBody>
                    <a:bodyPr/>
                    <a:lstStyle/>
                    <a:p>
                      <a:pPr algn="ctr"/>
                      <a:r>
                        <a:rPr kumimoji="1" lang="en-US" altLang="ja-JP" sz="900" b="1" dirty="0">
                          <a:solidFill>
                            <a:schemeClr val="bg1"/>
                          </a:solidFill>
                          <a:latin typeface="Meiryo UI" panose="020B0604030504040204" pitchFamily="50" charset="-128"/>
                          <a:ea typeface="Meiryo UI" panose="020B0604030504040204" pitchFamily="50" charset="-128"/>
                        </a:rPr>
                        <a:t>No</a:t>
                      </a:r>
                      <a:endParaRPr kumimoji="1" lang="ja-JP" altLang="en-US"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３</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1AB39F"/>
                    </a:solidFill>
                  </a:tcPr>
                </a:tc>
                <a:tc gridSpan="6">
                  <a:txBody>
                    <a:bodyPr/>
                    <a:lstStyle/>
                    <a:p>
                      <a:pPr algn="l"/>
                      <a:r>
                        <a:rPr kumimoji="1" lang="ja-JP" altLang="en-US" sz="1200" b="1" u="sng" dirty="0">
                          <a:solidFill>
                            <a:schemeClr val="bg1"/>
                          </a:solidFill>
                          <a:latin typeface="Meiryo UI" panose="020B0604030504040204" pitchFamily="50" charset="-128"/>
                          <a:ea typeface="Meiryo UI" panose="020B0604030504040204" pitchFamily="50" charset="-128"/>
                        </a:rPr>
                        <a:t>グローバル人材</a:t>
                      </a:r>
                      <a:r>
                        <a:rPr kumimoji="1" lang="ja-JP" altLang="en-US" sz="1200" b="1" u="sng">
                          <a:solidFill>
                            <a:schemeClr val="bg1"/>
                          </a:solidFill>
                          <a:latin typeface="Meiryo UI" panose="020B0604030504040204" pitchFamily="50" charset="-128"/>
                          <a:ea typeface="Meiryo UI" panose="020B0604030504040204" pitchFamily="50" charset="-128"/>
                        </a:rPr>
                        <a:t>育成事業</a:t>
                      </a:r>
                      <a:r>
                        <a:rPr kumimoji="1" lang="ja-JP" altLang="en-US" sz="1200" b="1" u="none">
                          <a:solidFill>
                            <a:schemeClr val="bg1"/>
                          </a:solidFill>
                          <a:latin typeface="Meiryo UI" panose="020B0604030504040204" pitchFamily="50" charset="-128"/>
                          <a:ea typeface="Meiryo UI" panose="020B0604030504040204" pitchFamily="50" charset="-128"/>
                        </a:rPr>
                        <a:t>　</a:t>
                      </a:r>
                      <a:r>
                        <a:rPr kumimoji="1" lang="en-US" altLang="ja-JP" sz="1200" b="1" u="none">
                          <a:solidFill>
                            <a:schemeClr val="bg1"/>
                          </a:solidFill>
                          <a:latin typeface="Meiryo UI" panose="020B0604030504040204" pitchFamily="50" charset="-128"/>
                          <a:ea typeface="Meiryo UI" panose="020B0604030504040204" pitchFamily="50" charset="-128"/>
                        </a:rPr>
                        <a:t>【</a:t>
                      </a:r>
                      <a:r>
                        <a:rPr kumimoji="1" lang="ja-JP" altLang="en-US" sz="1200" b="1"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b="1" u="none" dirty="0">
                          <a:solidFill>
                            <a:schemeClr val="bg1"/>
                          </a:solidFill>
                          <a:latin typeface="Meiryo UI" panose="020B0604030504040204" pitchFamily="50" charset="-128"/>
                          <a:ea typeface="Meiryo UI" panose="020B0604030504040204" pitchFamily="50" charset="-128"/>
                        </a:rPr>
                        <a:t>】</a:t>
                      </a:r>
                      <a:endParaRPr kumimoji="1" lang="ja-JP" altLang="en-US" sz="1200" b="1" u="none"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高校生等を対象に、海外の大学等への進学支援を行う「おおさかグローバル塾」や実践的な英語体験活動を行う「グローバル体験プログラム」を実施し、大阪の成長を担うグローバル人材を育成する。</a:t>
                      </a: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endParaRPr kumimoji="1" lang="ja-JP" altLang="en-US"/>
                    </a:p>
                  </a:txBody>
                  <a:tcP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758480360"/>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3071805634"/>
                  </a:ext>
                </a:extLst>
              </a:tr>
              <a:tr h="394336">
                <a:tc vMerge="1">
                  <a:txBody>
                    <a:bodyPr/>
                    <a:lstStyle/>
                    <a:p>
                      <a:endParaRPr kumimoji="1" lang="ja-JP" altLang="en-US" sz="1100" dirty="0"/>
                    </a:p>
                  </a:txBody>
                  <a:tcPr>
                    <a:lnR w="28575" cap="flat" cmpd="sng" algn="ctr">
                      <a:solidFill>
                        <a:schemeClr val="bg1"/>
                      </a:solidFill>
                      <a:prstDash val="solid"/>
                      <a:round/>
                      <a:headEnd type="none" w="med" len="med"/>
                      <a:tailEnd type="none" w="med" len="med"/>
                    </a:lnR>
                    <a:solidFill>
                      <a:srgbClr val="44546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DB9CA"/>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６年度実績見込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104251072"/>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DB9CA"/>
                    </a:solidFill>
                  </a:tcPr>
                </a:tc>
                <a:tc>
                  <a:txBody>
                    <a:bodyPr/>
                    <a:lstStyle/>
                    <a:p>
                      <a:r>
                        <a:rPr kumimoji="1" lang="ja-JP" altLang="en-US" sz="1050" dirty="0">
                          <a:latin typeface="Meiryo UI" panose="020B0604030504040204" pitchFamily="50" charset="-128"/>
                          <a:ea typeface="Meiryo UI" panose="020B0604030504040204" pitchFamily="50" charset="-128"/>
                        </a:rPr>
                        <a:t>おおさかグローバル塾の修了者数</a:t>
                      </a:r>
                    </a:p>
                    <a:p>
                      <a:r>
                        <a:rPr kumimoji="1" lang="ja-JP" altLang="en-US" sz="1050" dirty="0">
                          <a:latin typeface="Meiryo UI" panose="020B0604030504040204" pitchFamily="50" charset="-128"/>
                          <a:ea typeface="Meiryo UI" panose="020B0604030504040204" pitchFamily="50" charset="-128"/>
                        </a:rPr>
                        <a:t>上段：単年度修了者数</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下段：</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平成</a:t>
                      </a:r>
                      <a:r>
                        <a:rPr kumimoji="1" lang="en-US" altLang="ja-JP" sz="1050" dirty="0">
                          <a:latin typeface="Meiryo UI" panose="020B0604030504040204" pitchFamily="50" charset="-128"/>
                          <a:ea typeface="Meiryo UI" panose="020B0604030504040204" pitchFamily="50" charset="-128"/>
                        </a:rPr>
                        <a:t>24</a:t>
                      </a:r>
                      <a:r>
                        <a:rPr kumimoji="1" lang="ja-JP" altLang="en-US" sz="1050" dirty="0">
                          <a:latin typeface="Meiryo UI" panose="020B0604030504040204" pitchFamily="50" charset="-128"/>
                          <a:ea typeface="Meiryo UI" panose="020B0604030504040204" pitchFamily="50" charset="-128"/>
                        </a:rPr>
                        <a:t>年度からの累計修了者数</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rgbClr val="FF0000"/>
                          </a:solidFill>
                          <a:latin typeface="Meiryo UI" panose="020B0604030504040204" pitchFamily="50" charset="-128"/>
                          <a:ea typeface="Meiryo UI" panose="020B0604030504040204" pitchFamily="50" charset="-128"/>
                        </a:rPr>
                        <a:t>【848</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51,528</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49</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【798</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50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【799</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50,360</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1426980527"/>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44546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DB9CA"/>
                    </a:solidFill>
                  </a:tcPr>
                </a:tc>
                <a:tc>
                  <a:txBody>
                    <a:bodyPr/>
                    <a:lstStyle/>
                    <a:p>
                      <a:r>
                        <a:rPr kumimoji="1" lang="ja-JP" altLang="en-US" sz="1050" dirty="0">
                          <a:latin typeface="Meiryo UI" panose="020B0604030504040204" pitchFamily="50" charset="-128"/>
                          <a:ea typeface="Meiryo UI" panose="020B0604030504040204" pitchFamily="50" charset="-128"/>
                        </a:rPr>
                        <a:t>グローバル体験プログラム</a:t>
                      </a:r>
                      <a:r>
                        <a:rPr kumimoji="1" lang="ja-JP" altLang="en-US" sz="1050">
                          <a:latin typeface="Meiryo UI" panose="020B0604030504040204" pitchFamily="50" charset="-128"/>
                          <a:ea typeface="Meiryo UI" panose="020B0604030504040204" pitchFamily="50" charset="-128"/>
                        </a:rPr>
                        <a:t>の</a:t>
                      </a:r>
                      <a:r>
                        <a:rPr kumimoji="1" lang="ja-JP" altLang="en-US" sz="1050">
                          <a:solidFill>
                            <a:schemeClr val="tx1"/>
                          </a:solidFill>
                          <a:latin typeface="Meiryo UI" panose="020B0604030504040204" pitchFamily="50" charset="-128"/>
                          <a:ea typeface="Meiryo UI" panose="020B0604030504040204" pitchFamily="50" charset="-128"/>
                        </a:rPr>
                        <a:t>参加者数</a:t>
                      </a:r>
                      <a:endParaRPr kumimoji="1" lang="ja-JP" altLang="en-US" sz="1050" dirty="0">
                        <a:solidFill>
                          <a:schemeClr val="tx1"/>
                        </a:solidFill>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上段：単年度参加者数</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下段：</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平成</a:t>
                      </a:r>
                      <a:r>
                        <a:rPr kumimoji="1" lang="en-US" altLang="ja-JP" sz="1050" dirty="0">
                          <a:latin typeface="Meiryo UI" panose="020B0604030504040204" pitchFamily="50" charset="-128"/>
                          <a:ea typeface="Meiryo UI" panose="020B0604030504040204" pitchFamily="50" charset="-128"/>
                        </a:rPr>
                        <a:t>24</a:t>
                      </a:r>
                      <a:r>
                        <a:rPr kumimoji="1" lang="ja-JP" altLang="en-US" sz="1050" dirty="0">
                          <a:latin typeface="Meiryo UI" panose="020B0604030504040204" pitchFamily="50" charset="-128"/>
                          <a:ea typeface="Meiryo UI" panose="020B0604030504040204" pitchFamily="50" charset="-128"/>
                        </a:rPr>
                        <a:t>年度からの累計参加者数</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FF7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2,000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rgbClr val="FF0000"/>
                          </a:solidFill>
                          <a:latin typeface="Meiryo UI" panose="020B0604030504040204" pitchFamily="50" charset="-128"/>
                          <a:ea typeface="Meiryo UI" panose="020B0604030504040204" pitchFamily="50" charset="-128"/>
                        </a:rPr>
                        <a:t>【24,038</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FF7F5"/>
                    </a:solidFill>
                  </a:tcPr>
                </a:tc>
                <a:tc vMerge="1">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2,402</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rgbClr val="FF0000"/>
                          </a:solidFill>
                          <a:latin typeface="Meiryo UI" panose="020B0604030504040204" pitchFamily="50" charset="-128"/>
                          <a:ea typeface="Meiryo UI" panose="020B0604030504040204" pitchFamily="50" charset="-128"/>
                        </a:rPr>
                        <a:t>【20,440</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1,971</a:t>
                      </a:r>
                      <a:r>
                        <a:rPr kumimoji="1" lang="ja-JP" altLang="en-US" sz="1050" dirty="0">
                          <a:solidFill>
                            <a:schemeClr val="accent5"/>
                          </a:solidFill>
                          <a:latin typeface="Meiryo UI" panose="020B0604030504040204" pitchFamily="50" charset="-128"/>
                          <a:ea typeface="Meiryo UI" panose="020B0604030504040204" pitchFamily="50" charset="-128"/>
                        </a:rPr>
                        <a:t>人）（</a:t>
                      </a:r>
                      <a:r>
                        <a:rPr kumimoji="1" lang="en-US" altLang="ja-JP" sz="1050" dirty="0">
                          <a:solidFill>
                            <a:schemeClr val="accent5"/>
                          </a:solidFill>
                          <a:latin typeface="Meiryo UI" panose="020B0604030504040204" pitchFamily="50" charset="-128"/>
                          <a:ea typeface="Meiryo UI" panose="020B0604030504040204" pitchFamily="50" charset="-128"/>
                        </a:rPr>
                        <a:t>【18,038</a:t>
                      </a:r>
                      <a:r>
                        <a:rPr kumimoji="1" lang="ja-JP" altLang="en-US" sz="1050" dirty="0">
                          <a:solidFill>
                            <a:schemeClr val="accent5"/>
                          </a:solidFill>
                          <a:latin typeface="Meiryo UI" panose="020B0604030504040204" pitchFamily="50" charset="-128"/>
                          <a:ea typeface="Meiryo UI" panose="020B0604030504040204" pitchFamily="50" charset="-128"/>
                        </a:rPr>
                        <a:t>人</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2,000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【22,038</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2,000</a:t>
                      </a:r>
                      <a:r>
                        <a:rPr kumimoji="1" lang="ja-JP" altLang="en-US" sz="1050" dirty="0">
                          <a:solidFill>
                            <a:schemeClr val="tx1"/>
                          </a:solidFill>
                          <a:latin typeface="Meiryo UI" panose="020B0604030504040204" pitchFamily="50" charset="-128"/>
                          <a:ea typeface="Meiryo UI" panose="020B0604030504040204" pitchFamily="50" charset="-128"/>
                        </a:rPr>
                        <a:t>人）</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【22,038</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00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E6E6"/>
                    </a:solidFill>
                  </a:tcPr>
                </a:tc>
                <a:extLst>
                  <a:ext uri="{0D108BD9-81ED-4DB2-BD59-A6C34878D82A}">
                    <a16:rowId xmlns:a16="http://schemas.microsoft.com/office/drawing/2014/main" val="2516618314"/>
                  </a:ext>
                </a:extLst>
              </a:tr>
            </a:tbl>
          </a:graphicData>
        </a:graphic>
      </p:graphicFrame>
      <p:sp>
        <p:nvSpPr>
          <p:cNvPr id="14" name="テキスト ボックス 13">
            <a:extLst>
              <a:ext uri="{FF2B5EF4-FFF2-40B4-BE49-F238E27FC236}">
                <a16:creationId xmlns:a16="http://schemas.microsoft.com/office/drawing/2014/main" id="{37A8B13C-ED20-408E-9376-B5FEE82DC184}"/>
              </a:ext>
            </a:extLst>
          </p:cNvPr>
          <p:cNvSpPr txBox="1"/>
          <p:nvPr/>
        </p:nvSpPr>
        <p:spPr>
          <a:xfrm>
            <a:off x="4471344" y="63975"/>
            <a:ext cx="3658144" cy="492443"/>
          </a:xfrm>
          <a:prstGeom prst="rect">
            <a:avLst/>
          </a:prstGeom>
          <a:noFill/>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rPr>
              <a:t>基本的方向（</a:t>
            </a:r>
            <a:r>
              <a:rPr lang="ja-JP" altLang="en-US" sz="1300" b="1">
                <a:solidFill>
                  <a:schemeClr val="bg1"/>
                </a:solidFill>
                <a:latin typeface="Meiryo UI" panose="020B0604030504040204" pitchFamily="50" charset="-128"/>
                <a:ea typeface="Meiryo UI" panose="020B0604030504040204" pitchFamily="50" charset="-128"/>
              </a:rPr>
              <a:t>１）若者の活躍支援</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基本的方向（２）子どもの育成環境の充実</a:t>
            </a:r>
            <a:endParaRPr kumimoji="1" lang="ja-JP" altLang="en-US" sz="1300" dirty="0">
              <a:solidFill>
                <a:schemeClr val="bg1"/>
              </a:solidFill>
            </a:endParaRPr>
          </a:p>
        </p:txBody>
      </p:sp>
      <p:sp>
        <p:nvSpPr>
          <p:cNvPr id="15" name="正方形/長方形 14">
            <a:extLst>
              <a:ext uri="{FF2B5EF4-FFF2-40B4-BE49-F238E27FC236}">
                <a16:creationId xmlns:a16="http://schemas.microsoft.com/office/drawing/2014/main" id="{C0CD532F-5EC1-4151-97F2-8F8A34946259}"/>
              </a:ext>
            </a:extLst>
          </p:cNvPr>
          <p:cNvSpPr/>
          <p:nvPr/>
        </p:nvSpPr>
        <p:spPr>
          <a:xfrm>
            <a:off x="0" y="-1106"/>
            <a:ext cx="9906000" cy="576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a:t>
            </a:r>
            <a:r>
              <a:rPr lang="ja-JP" altLang="en-US" b="1">
                <a:latin typeface="Meiryo UI" panose="020B0604030504040204" pitchFamily="50" charset="-128"/>
                <a:ea typeface="Meiryo UI" panose="020B0604030504040204" pitchFamily="50" charset="-128"/>
              </a:rPr>
              <a:t>目標①　これからの大阪を担うひとをつくる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a:solidFill>
                <a:schemeClr val="bg1"/>
              </a:solidFill>
            </a:endParaRPr>
          </a:p>
        </p:txBody>
      </p:sp>
    </p:spTree>
    <p:extLst>
      <p:ext uri="{BB962C8B-B14F-4D97-AF65-F5344CB8AC3E}">
        <p14:creationId xmlns:p14="http://schemas.microsoft.com/office/powerpoint/2010/main" val="3756126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a:extLst>
              <a:ext uri="{FF2B5EF4-FFF2-40B4-BE49-F238E27FC236}">
                <a16:creationId xmlns:a16="http://schemas.microsoft.com/office/drawing/2014/main" id="{704E5DAA-5F84-46FE-A221-84FF735FB95C}"/>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5</a:t>
            </a:fld>
            <a:endParaRPr kumimoji="1" lang="ja-JP" altLang="en-US" dirty="0"/>
          </a:p>
        </p:txBody>
      </p:sp>
      <p:sp>
        <p:nvSpPr>
          <p:cNvPr id="12" name="テキスト ボックス 11">
            <a:extLst>
              <a:ext uri="{FF2B5EF4-FFF2-40B4-BE49-F238E27FC236}">
                <a16:creationId xmlns:a16="http://schemas.microsoft.com/office/drawing/2014/main" id="{99B60B39-146A-4F55-9E19-C0BAD24AB9EA}"/>
              </a:ext>
            </a:extLst>
          </p:cNvPr>
          <p:cNvSpPr txBox="1"/>
          <p:nvPr/>
        </p:nvSpPr>
        <p:spPr>
          <a:xfrm>
            <a:off x="4471344" y="72139"/>
            <a:ext cx="3658144" cy="492443"/>
          </a:xfrm>
          <a:prstGeom prst="rect">
            <a:avLst/>
          </a:prstGeom>
          <a:noFill/>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rPr>
              <a:t>基本的方向（</a:t>
            </a:r>
            <a:r>
              <a:rPr lang="ja-JP" altLang="en-US" sz="1300" b="1">
                <a:solidFill>
                  <a:schemeClr val="bg1"/>
                </a:solidFill>
                <a:latin typeface="Meiryo UI" panose="020B0604030504040204" pitchFamily="50" charset="-128"/>
                <a:ea typeface="Meiryo UI" panose="020B0604030504040204" pitchFamily="50" charset="-128"/>
              </a:rPr>
              <a:t>１）若者の活躍支援</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基本的方向（２）子どもの育成環境の充実</a:t>
            </a:r>
            <a:endParaRPr kumimoji="1" lang="ja-JP" altLang="en-US" sz="1300" dirty="0">
              <a:solidFill>
                <a:schemeClr val="bg1"/>
              </a:solidFill>
            </a:endParaRPr>
          </a:p>
        </p:txBody>
      </p:sp>
      <p:graphicFrame>
        <p:nvGraphicFramePr>
          <p:cNvPr id="8" name="表 7">
            <a:extLst>
              <a:ext uri="{FF2B5EF4-FFF2-40B4-BE49-F238E27FC236}">
                <a16:creationId xmlns:a16="http://schemas.microsoft.com/office/drawing/2014/main" id="{FAF53DE6-7F97-4BDC-8CF8-0F0769BC0296}"/>
              </a:ext>
            </a:extLst>
          </p:cNvPr>
          <p:cNvGraphicFramePr>
            <a:graphicFrameLocks noGrp="1"/>
          </p:cNvGraphicFramePr>
          <p:nvPr>
            <p:extLst>
              <p:ext uri="{D42A27DB-BD31-4B8C-83A1-F6EECF244321}">
                <p14:modId xmlns:p14="http://schemas.microsoft.com/office/powerpoint/2010/main" val="2587186540"/>
              </p:ext>
            </p:extLst>
          </p:nvPr>
        </p:nvGraphicFramePr>
        <p:xfrm>
          <a:off x="136618" y="3016079"/>
          <a:ext cx="9648000" cy="2332264"/>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830047628"/>
                    </a:ext>
                  </a:extLst>
                </a:gridCol>
                <a:gridCol w="360000">
                  <a:extLst>
                    <a:ext uri="{9D8B030D-6E8A-4147-A177-3AD203B41FA5}">
                      <a16:colId xmlns:a16="http://schemas.microsoft.com/office/drawing/2014/main" val="1297933951"/>
                    </a:ext>
                  </a:extLst>
                </a:gridCol>
                <a:gridCol w="2614169">
                  <a:extLst>
                    <a:ext uri="{9D8B030D-6E8A-4147-A177-3AD203B41FA5}">
                      <a16:colId xmlns:a16="http://schemas.microsoft.com/office/drawing/2014/main" val="1232791315"/>
                    </a:ext>
                  </a:extLst>
                </a:gridCol>
                <a:gridCol w="2113936">
                  <a:extLst>
                    <a:ext uri="{9D8B030D-6E8A-4147-A177-3AD203B41FA5}">
                      <a16:colId xmlns:a16="http://schemas.microsoft.com/office/drawing/2014/main" val="885638921"/>
                    </a:ext>
                  </a:extLst>
                </a:gridCol>
                <a:gridCol w="1691148">
                  <a:extLst>
                    <a:ext uri="{9D8B030D-6E8A-4147-A177-3AD203B41FA5}">
                      <a16:colId xmlns:a16="http://schemas.microsoft.com/office/drawing/2014/main" val="2868609020"/>
                    </a:ext>
                  </a:extLst>
                </a:gridCol>
                <a:gridCol w="1347019">
                  <a:extLst>
                    <a:ext uri="{9D8B030D-6E8A-4147-A177-3AD203B41FA5}">
                      <a16:colId xmlns:a16="http://schemas.microsoft.com/office/drawing/2014/main" val="1393318109"/>
                    </a:ext>
                  </a:extLst>
                </a:gridCol>
                <a:gridCol w="1161728">
                  <a:extLst>
                    <a:ext uri="{9D8B030D-6E8A-4147-A177-3AD203B41FA5}">
                      <a16:colId xmlns:a16="http://schemas.microsoft.com/office/drawing/2014/main" val="2346348725"/>
                    </a:ext>
                  </a:extLst>
                </a:gridCol>
              </a:tblGrid>
              <a:tr h="389074">
                <a:tc rowSpan="5">
                  <a:txBody>
                    <a:bodyPr/>
                    <a:lstStyle/>
                    <a:p>
                      <a:pPr algn="ctr"/>
                      <a:r>
                        <a:rPr kumimoji="1" lang="en-US" altLang="ja-JP" sz="900" dirty="0">
                          <a:latin typeface="Meiryo UI" panose="020B0604030504040204" pitchFamily="50" charset="-128"/>
                          <a:ea typeface="Meiryo UI" panose="020B0604030504040204" pitchFamily="50" charset="-128"/>
                        </a:rPr>
                        <a:t>No</a:t>
                      </a:r>
                      <a:endParaRPr kumimoji="1" lang="ja-JP" altLang="en-US" sz="900" dirty="0">
                        <a:latin typeface="Meiryo UI" panose="020B0604030504040204" pitchFamily="50" charset="-128"/>
                        <a:ea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rPr>
                        <a:t>６</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こども木育基金</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子どもの頃から木材に接する機会を増やすことで、木の良さを体感し、森林の大切さや木材に対する理解を深めることを目的とした「こども木育基金」を活用し、保育園や幼稚園等の子育て施設が机や椅子、玩具等の木製品を導入することを支援する。また、森づくり活動を通じて森林への理解をさらに深めることを目的とした植樹活動等を実施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1AB39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u="none" dirty="0">
                        <a:latin typeface="Meiryo UI" panose="020B0604030504040204" pitchFamily="50" charset="-128"/>
                        <a:ea typeface="Meiryo UI" panose="020B0604030504040204" pitchFamily="50" charset="-128"/>
                      </a:endParaRPr>
                    </a:p>
                  </a:txBody>
                  <a:tcPr marL="74295" marR="74295" marT="37148" marB="37148" anchor="ctr">
                    <a:lnL w="1270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546A"/>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extLst>
                  <a:ext uri="{0D108BD9-81ED-4DB2-BD59-A6C34878D82A}">
                    <a16:rowId xmlns:a16="http://schemas.microsoft.com/office/drawing/2014/main" val="3510601419"/>
                  </a:ext>
                </a:extLst>
              </a:tr>
              <a:tr h="252000">
                <a:tc vMerge="1">
                  <a:txBody>
                    <a:bodyPr/>
                    <a:lstStyle/>
                    <a:p>
                      <a:endParaRPr kumimoji="1" lang="ja-JP" altLang="en-US"/>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７年度</a:t>
                      </a:r>
                      <a:r>
                        <a:rPr kumimoji="1" lang="ja-JP" altLang="en-US" sz="1050" b="0" dirty="0">
                          <a:solidFill>
                            <a:srgbClr val="1D1E20"/>
                          </a:solidFill>
                          <a:latin typeface="Meiryo UI" panose="020B0604030504040204" pitchFamily="50" charset="-128"/>
                          <a:ea typeface="Meiryo UI" panose="020B0604030504040204" pitchFamily="50" charset="-128"/>
                        </a:rPr>
                        <a:t>目標値</a:t>
                      </a:r>
                      <a:endParaRPr kumimoji="1" lang="en-US" altLang="ja-JP" sz="1050" b="0" dirty="0">
                        <a:solidFill>
                          <a:srgbClr val="1D1E20"/>
                        </a:solidFill>
                        <a:latin typeface="Meiryo UI" panose="020B0604030504040204" pitchFamily="50" charset="-128"/>
                        <a:ea typeface="Meiryo UI" panose="020B0604030504040204" pitchFamily="50" charset="-128"/>
                      </a:endParaRPr>
                    </a:p>
                    <a:p>
                      <a:pPr algn="ctr"/>
                      <a:r>
                        <a:rPr kumimoji="1" lang="ja-JP" altLang="en-US" sz="1050" b="0">
                          <a:solidFill>
                            <a:srgbClr val="1D1E20"/>
                          </a:solidFill>
                          <a:latin typeface="Meiryo UI" panose="020B0604030504040204" pitchFamily="50" charset="-128"/>
                          <a:ea typeface="Meiryo UI" panose="020B0604030504040204" pitchFamily="50" charset="-128"/>
                        </a:rPr>
                        <a:t>（</a:t>
                      </a: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８年</a:t>
                      </a:r>
                      <a:r>
                        <a:rPr kumimoji="1" lang="en-US" altLang="ja-JP" sz="1050" b="0" dirty="0">
                          <a:solidFill>
                            <a:srgbClr val="1D1E20"/>
                          </a:solidFill>
                          <a:latin typeface="Meiryo UI" panose="020B0604030504040204" pitchFamily="50" charset="-128"/>
                          <a:ea typeface="Meiryo UI" panose="020B0604030504040204" pitchFamily="50" charset="-128"/>
                        </a:rPr>
                        <a:t>3</a:t>
                      </a:r>
                      <a:r>
                        <a:rPr kumimoji="1" lang="ja-JP" altLang="en-US" sz="1050" b="0" dirty="0">
                          <a:solidFill>
                            <a:srgbClr val="1D1E2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７年度予算</a:t>
                      </a:r>
                      <a:r>
                        <a:rPr kumimoji="1" lang="ja-JP" altLang="en-US" sz="1050" b="0" dirty="0">
                          <a:solidFill>
                            <a:srgbClr val="1D1E20"/>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r>
                        <a:rPr kumimoji="1" lang="ja-JP" altLang="en-US" sz="1050" b="0" dirty="0">
                          <a:solidFill>
                            <a:sysClr val="windowText" lastClr="000000"/>
                          </a:solidFill>
                          <a:latin typeface="Meiryo UI" panose="020B0604030504040204" pitchFamily="50" charset="-128"/>
                          <a:ea typeface="Meiryo UI" panose="020B0604030504040204" pitchFamily="50" charset="-128"/>
                        </a:rPr>
                        <a:t>参考</a:t>
                      </a:r>
                      <a:r>
                        <a:rPr kumimoji="1" lang="en-US" altLang="ja-JP" sz="1050" b="0" dirty="0">
                          <a:solidFill>
                            <a:sysClr val="windowText" lastClr="000000"/>
                          </a:solidFill>
                          <a:latin typeface="Meiryo UI" panose="020B0604030504040204" pitchFamily="50" charset="-128"/>
                          <a:ea typeface="Meiryo UI" panose="020B0604030504040204" pitchFamily="50" charset="-128"/>
                        </a:rPr>
                        <a:t>】</a:t>
                      </a:r>
                      <a:endParaRPr kumimoji="1" lang="ja-JP" altLang="en-US" sz="1050" b="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66180280"/>
                  </a:ext>
                </a:extLst>
              </a:tr>
              <a:tr h="3943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DB9CA"/>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６年度</a:t>
                      </a:r>
                      <a:r>
                        <a:rPr kumimoji="1" lang="ja-JP" altLang="en-US" sz="1050" b="0" dirty="0">
                          <a:solidFill>
                            <a:srgbClr val="1D1E20"/>
                          </a:solidFill>
                          <a:latin typeface="Meiryo UI" panose="020B0604030504040204" pitchFamily="50" charset="-128"/>
                          <a:ea typeface="Meiryo UI" panose="020B0604030504040204" pitchFamily="50" charset="-128"/>
                        </a:rPr>
                        <a:t>実績見込</a:t>
                      </a:r>
                      <a:endParaRPr kumimoji="1" lang="en-US" altLang="ja-JP" sz="1050" b="0" dirty="0">
                        <a:solidFill>
                          <a:srgbClr val="1D1E20"/>
                        </a:solidFill>
                        <a:latin typeface="Meiryo UI" panose="020B0604030504040204" pitchFamily="50" charset="-128"/>
                        <a:ea typeface="Meiryo UI" panose="020B0604030504040204" pitchFamily="50" charset="-128"/>
                      </a:endParaRPr>
                    </a:p>
                    <a:p>
                      <a:pPr algn="ctr"/>
                      <a:r>
                        <a:rPr kumimoji="1" lang="ja-JP" altLang="en-US" sz="1050" b="0" dirty="0">
                          <a:solidFill>
                            <a:srgbClr val="1D1E20"/>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rgbClr val="1D1E20"/>
                          </a:solidFill>
                          <a:latin typeface="Meiryo UI" panose="020B0604030504040204" pitchFamily="50" charset="-128"/>
                          <a:ea typeface="Meiryo UI" panose="020B0604030504040204" pitchFamily="50" charset="-128"/>
                        </a:rPr>
                        <a:t>R</a:t>
                      </a:r>
                      <a:r>
                        <a:rPr kumimoji="1" lang="ja-JP" altLang="en-US" sz="1050">
                          <a:solidFill>
                            <a:srgbClr val="1D1E20"/>
                          </a:solidFill>
                          <a:latin typeface="Meiryo UI" panose="020B0604030504040204" pitchFamily="50" charset="-128"/>
                          <a:ea typeface="Meiryo UI" panose="020B0604030504040204" pitchFamily="50" charset="-128"/>
                        </a:rPr>
                        <a:t>６年度</a:t>
                      </a:r>
                      <a:r>
                        <a:rPr kumimoji="1" lang="ja-JP" altLang="en-US" sz="1050" dirty="0">
                          <a:solidFill>
                            <a:srgbClr val="1D1E20"/>
                          </a:solidFill>
                          <a:latin typeface="Meiryo UI" panose="020B0604030504040204" pitchFamily="50" charset="-128"/>
                          <a:ea typeface="Meiryo UI" panose="020B0604030504040204" pitchFamily="50" charset="-128"/>
                        </a:rPr>
                        <a:t>予算額</a:t>
                      </a:r>
                      <a:endParaRPr kumimoji="1" lang="en-US" altLang="ja-JP" sz="1050" dirty="0">
                        <a:solidFill>
                          <a:srgbClr val="1D1E2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797969561"/>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latin typeface="Meiryo UI" panose="020B0604030504040204" pitchFamily="50" charset="-128"/>
                          <a:ea typeface="Meiryo UI" panose="020B0604030504040204" pitchFamily="50" charset="-128"/>
                        </a:rPr>
                        <a:t>子育て施設への支援件数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8</a:t>
                      </a:r>
                      <a:r>
                        <a:rPr kumimoji="1" lang="ja-JP" altLang="en-US" sz="1050" dirty="0">
                          <a:solidFill>
                            <a:srgbClr val="FF0000"/>
                          </a:solidFill>
                          <a:latin typeface="Meiryo UI" panose="020B0604030504040204" pitchFamily="50" charset="-128"/>
                          <a:ea typeface="Meiryo UI" panose="020B0604030504040204" pitchFamily="50" charset="-128"/>
                        </a:rPr>
                        <a:t>施設</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4,000</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1D1E20"/>
                          </a:solidFill>
                          <a:latin typeface="Meiryo UI" panose="020B0604030504040204" pitchFamily="50" charset="-128"/>
                          <a:ea typeface="Meiryo UI" panose="020B0604030504040204" pitchFamily="50" charset="-128"/>
                        </a:rPr>
                        <a:t>9</a:t>
                      </a:r>
                      <a:r>
                        <a:rPr kumimoji="1" lang="ja-JP" altLang="en-US" sz="1050" dirty="0">
                          <a:solidFill>
                            <a:srgbClr val="1D1E20"/>
                          </a:solidFill>
                          <a:latin typeface="Meiryo UI" panose="020B0604030504040204" pitchFamily="50" charset="-128"/>
                          <a:ea typeface="Meiryo UI" panose="020B0604030504040204" pitchFamily="50" charset="-128"/>
                        </a:rPr>
                        <a:t>施設</a:t>
                      </a:r>
                      <a:endParaRPr kumimoji="1" lang="en-US" altLang="ja-JP" sz="1050" dirty="0">
                        <a:solidFill>
                          <a:srgbClr val="1D1E2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1D1E20"/>
                          </a:solidFill>
                          <a:latin typeface="Meiryo UI" panose="020B0604030504040204" pitchFamily="50" charset="-128"/>
                          <a:ea typeface="Meiryo UI" panose="020B0604030504040204" pitchFamily="50" charset="-128"/>
                        </a:rPr>
                        <a:t>（</a:t>
                      </a:r>
                      <a:r>
                        <a:rPr kumimoji="1" lang="en-US" altLang="ja-JP" sz="1050" dirty="0">
                          <a:solidFill>
                            <a:srgbClr val="1D1E20"/>
                          </a:solidFill>
                          <a:latin typeface="Meiryo UI" panose="020B0604030504040204" pitchFamily="50" charset="-128"/>
                          <a:ea typeface="Meiryo UI" panose="020B0604030504040204" pitchFamily="50" charset="-128"/>
                        </a:rPr>
                        <a:t>8</a:t>
                      </a:r>
                      <a:r>
                        <a:rPr kumimoji="1" lang="ja-JP" altLang="en-US" sz="1050" dirty="0">
                          <a:solidFill>
                            <a:srgbClr val="1D1E20"/>
                          </a:solidFill>
                          <a:latin typeface="Meiryo UI" panose="020B0604030504040204" pitchFamily="50" charset="-128"/>
                          <a:ea typeface="Meiryo UI" panose="020B0604030504040204" pitchFamily="50" charset="-128"/>
                        </a:rPr>
                        <a:t>施設）</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1D1E20"/>
                          </a:solidFill>
                          <a:latin typeface="Meiryo UI" panose="020B0604030504040204" pitchFamily="50" charset="-128"/>
                          <a:ea typeface="Meiryo UI" panose="020B0604030504040204" pitchFamily="50" charset="-128"/>
                        </a:rPr>
                        <a:t>4,000</a:t>
                      </a:r>
                      <a:r>
                        <a:rPr kumimoji="1" lang="ja-JP" altLang="en-US" sz="1050" dirty="0">
                          <a:solidFill>
                            <a:srgbClr val="1D1E20"/>
                          </a:solidFill>
                          <a:latin typeface="Meiryo UI" panose="020B0604030504040204" pitchFamily="50" charset="-128"/>
                          <a:ea typeface="Meiryo UI" panose="020B0604030504040204" pitchFamily="50" charset="-128"/>
                        </a:rPr>
                        <a:t>千円</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79966792"/>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a:txBody>
                    <a:bodyPr/>
                    <a:lstStyle/>
                    <a:p>
                      <a:r>
                        <a:rPr kumimoji="1" lang="ja-JP" altLang="en-US" sz="1050" dirty="0">
                          <a:latin typeface="Meiryo UI" panose="020B0604030504040204" pitchFamily="50" charset="-128"/>
                          <a:ea typeface="Meiryo UI" panose="020B0604030504040204" pitchFamily="50" charset="-128"/>
                        </a:rPr>
                        <a:t>植樹活動等</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a:endParaRPr kumimoji="1" lang="en-US" altLang="ja-JP" sz="1050">
                        <a:solidFill>
                          <a:srgbClr val="FF0000"/>
                        </a:solidFill>
                        <a:latin typeface="Meiryo UI" panose="020B0604030504040204" pitchFamily="50" charset="-128"/>
                        <a:ea typeface="Meiryo UI" panose="020B0604030504040204" pitchFamily="50" charset="-128"/>
                      </a:endParaRPr>
                    </a:p>
                    <a:p>
                      <a:pPr algn="ctr"/>
                      <a:r>
                        <a:rPr kumimoji="1" lang="ja-JP" altLang="en-US" sz="1050">
                          <a:solidFill>
                            <a:srgbClr val="FF0000"/>
                          </a:solidFill>
                          <a:latin typeface="Meiryo UI" panose="020B0604030504040204" pitchFamily="50" charset="-128"/>
                          <a:ea typeface="Meiryo UI" panose="020B0604030504040204" pitchFamily="50" charset="-128"/>
                        </a:rPr>
                        <a:t>ー</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l"/>
                      <a:r>
                        <a:rPr kumimoji="1" lang="en-US" altLang="ja-JP" sz="1050" dirty="0">
                          <a:solidFill>
                            <a:srgbClr val="FF0000"/>
                          </a:solidFill>
                          <a:latin typeface="Meiryo UI" panose="020B0604030504040204" pitchFamily="50" charset="-128"/>
                          <a:ea typeface="Meiryo UI" panose="020B0604030504040204" pitchFamily="50" charset="-128"/>
                        </a:rPr>
                        <a:t>※R7</a:t>
                      </a:r>
                      <a:r>
                        <a:rPr kumimoji="1" lang="ja-JP" altLang="en-US" sz="1050" dirty="0">
                          <a:solidFill>
                            <a:srgbClr val="FF0000"/>
                          </a:solidFill>
                          <a:latin typeface="Meiryo UI" panose="020B0604030504040204" pitchFamily="50" charset="-128"/>
                          <a:ea typeface="Meiryo UI" panose="020B0604030504040204" pitchFamily="50" charset="-128"/>
                        </a:rPr>
                        <a:t>は植樹活動の開始に向け協議等を実施予定</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ー</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1D1E20"/>
                          </a:solidFill>
                          <a:latin typeface="Meiryo UI" panose="020B0604030504040204" pitchFamily="50" charset="-128"/>
                          <a:ea typeface="Meiryo UI" panose="020B0604030504040204" pitchFamily="50" charset="-128"/>
                        </a:rPr>
                        <a:t>ー</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a:r>
                        <a:rPr kumimoji="1" lang="ja-JP" altLang="en-US" sz="1050" dirty="0">
                          <a:solidFill>
                            <a:srgbClr val="1D1E20"/>
                          </a:solidFill>
                          <a:latin typeface="Meiryo UI" panose="020B0604030504040204" pitchFamily="50" charset="-128"/>
                          <a:ea typeface="Meiryo UI" panose="020B0604030504040204" pitchFamily="50" charset="-128"/>
                        </a:rPr>
                        <a:t>ー</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227235901"/>
                  </a:ext>
                </a:extLst>
              </a:tr>
            </a:tbl>
          </a:graphicData>
        </a:graphic>
      </p:graphicFrame>
      <p:graphicFrame>
        <p:nvGraphicFramePr>
          <p:cNvPr id="14" name="表 13">
            <a:extLst>
              <a:ext uri="{FF2B5EF4-FFF2-40B4-BE49-F238E27FC236}">
                <a16:creationId xmlns:a16="http://schemas.microsoft.com/office/drawing/2014/main" id="{5912A499-3CA0-401B-BC7B-61A120838A6C}"/>
              </a:ext>
            </a:extLst>
          </p:cNvPr>
          <p:cNvGraphicFramePr>
            <a:graphicFrameLocks noGrp="1"/>
          </p:cNvGraphicFramePr>
          <p:nvPr>
            <p:extLst>
              <p:ext uri="{D42A27DB-BD31-4B8C-83A1-F6EECF244321}">
                <p14:modId xmlns:p14="http://schemas.microsoft.com/office/powerpoint/2010/main" val="3622890591"/>
              </p:ext>
            </p:extLst>
          </p:nvPr>
        </p:nvGraphicFramePr>
        <p:xfrm>
          <a:off x="136619" y="689735"/>
          <a:ext cx="9648000" cy="2154560"/>
        </p:xfrm>
        <a:graphic>
          <a:graphicData uri="http://schemas.openxmlformats.org/drawingml/2006/table">
            <a:tbl>
              <a:tblPr firstRow="1" bandRow="1">
                <a:tableStyleId>{F5AB1C69-6EDB-4FF4-983F-18BD219EF322}</a:tableStyleId>
              </a:tblPr>
              <a:tblGrid>
                <a:gridCol w="364101">
                  <a:extLst>
                    <a:ext uri="{9D8B030D-6E8A-4147-A177-3AD203B41FA5}">
                      <a16:colId xmlns:a16="http://schemas.microsoft.com/office/drawing/2014/main" val="2383367392"/>
                    </a:ext>
                  </a:extLst>
                </a:gridCol>
                <a:gridCol w="358439">
                  <a:extLst>
                    <a:ext uri="{9D8B030D-6E8A-4147-A177-3AD203B41FA5}">
                      <a16:colId xmlns:a16="http://schemas.microsoft.com/office/drawing/2014/main" val="1345878543"/>
                    </a:ext>
                  </a:extLst>
                </a:gridCol>
                <a:gridCol w="2611628">
                  <a:extLst>
                    <a:ext uri="{9D8B030D-6E8A-4147-A177-3AD203B41FA5}">
                      <a16:colId xmlns:a16="http://schemas.microsoft.com/office/drawing/2014/main" val="1409572524"/>
                    </a:ext>
                  </a:extLst>
                </a:gridCol>
                <a:gridCol w="2076688">
                  <a:extLst>
                    <a:ext uri="{9D8B030D-6E8A-4147-A177-3AD203B41FA5}">
                      <a16:colId xmlns:a16="http://schemas.microsoft.com/office/drawing/2014/main" val="3538277530"/>
                    </a:ext>
                  </a:extLst>
                </a:gridCol>
                <a:gridCol w="1661625">
                  <a:extLst>
                    <a:ext uri="{9D8B030D-6E8A-4147-A177-3AD203B41FA5}">
                      <a16:colId xmlns:a16="http://schemas.microsoft.com/office/drawing/2014/main" val="1999409533"/>
                    </a:ext>
                  </a:extLst>
                </a:gridCol>
                <a:gridCol w="1412382">
                  <a:extLst>
                    <a:ext uri="{9D8B030D-6E8A-4147-A177-3AD203B41FA5}">
                      <a16:colId xmlns:a16="http://schemas.microsoft.com/office/drawing/2014/main" val="4249839943"/>
                    </a:ext>
                  </a:extLst>
                </a:gridCol>
                <a:gridCol w="1163137">
                  <a:extLst>
                    <a:ext uri="{9D8B030D-6E8A-4147-A177-3AD203B41FA5}">
                      <a16:colId xmlns:a16="http://schemas.microsoft.com/office/drawing/2014/main" val="1970329149"/>
                    </a:ext>
                  </a:extLst>
                </a:gridCol>
              </a:tblGrid>
              <a:tr h="39433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５</a:t>
                      </a:r>
                      <a:endParaRPr kumimoji="1"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子どもの</a:t>
                      </a:r>
                      <a:r>
                        <a:rPr kumimoji="1" lang="ja-JP" altLang="en-US" sz="12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貧困対策</a:t>
                      </a: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企業版ふるさと納税活用事業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子どもの貧困対策を社会全体ですすめるという機運を高めるとともに、府民の善意の受け皿とする「子ども輝く未来基金」を活用し、子どもたちに直接届く支援として、学習教材や体験活動への助成などの事業を実施する。</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78949247"/>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10</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７年度</a:t>
                      </a:r>
                      <a:r>
                        <a:rPr kumimoji="1" lang="ja-JP" altLang="en-US" sz="1050" b="0" dirty="0">
                          <a:solidFill>
                            <a:srgbClr val="1D1E20"/>
                          </a:solidFill>
                          <a:latin typeface="Meiryo UI" panose="020B0604030504040204" pitchFamily="50" charset="-128"/>
                          <a:ea typeface="Meiryo UI" panose="020B0604030504040204" pitchFamily="50" charset="-128"/>
                        </a:rPr>
                        <a:t>目標値</a:t>
                      </a:r>
                      <a:endParaRPr kumimoji="1" lang="en-US" altLang="ja-JP" sz="1050" b="0" dirty="0">
                        <a:solidFill>
                          <a:srgbClr val="1D1E20"/>
                        </a:solidFill>
                        <a:latin typeface="Meiryo UI" panose="020B0604030504040204" pitchFamily="50" charset="-128"/>
                        <a:ea typeface="Meiryo UI" panose="020B0604030504040204" pitchFamily="50" charset="-128"/>
                      </a:endParaRPr>
                    </a:p>
                    <a:p>
                      <a:pPr algn="ctr"/>
                      <a:r>
                        <a:rPr kumimoji="1" lang="ja-JP" altLang="en-US" sz="1050" b="0">
                          <a:solidFill>
                            <a:srgbClr val="1D1E20"/>
                          </a:solidFill>
                          <a:latin typeface="Meiryo UI" panose="020B0604030504040204" pitchFamily="50" charset="-128"/>
                          <a:ea typeface="Meiryo UI" panose="020B0604030504040204" pitchFamily="50" charset="-128"/>
                        </a:rPr>
                        <a:t>（</a:t>
                      </a: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８年</a:t>
                      </a:r>
                      <a:r>
                        <a:rPr kumimoji="1" lang="en-US" altLang="ja-JP" sz="1050" b="0" dirty="0">
                          <a:solidFill>
                            <a:srgbClr val="1D1E20"/>
                          </a:solidFill>
                          <a:latin typeface="Meiryo UI" panose="020B0604030504040204" pitchFamily="50" charset="-128"/>
                          <a:ea typeface="Meiryo UI" panose="020B0604030504040204" pitchFamily="50" charset="-128"/>
                        </a:rPr>
                        <a:t>3</a:t>
                      </a:r>
                      <a:r>
                        <a:rPr kumimoji="1" lang="ja-JP" altLang="en-US" sz="1050" b="0" dirty="0">
                          <a:solidFill>
                            <a:srgbClr val="1D1E20"/>
                          </a:solidFill>
                          <a:latin typeface="Meiryo UI" panose="020B0604030504040204" pitchFamily="50" charset="-128"/>
                          <a:ea typeface="Meiryo UI" panose="020B0604030504040204" pitchFamily="50" charset="-128"/>
                        </a:rPr>
                        <a:t>月末時点）</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７年度予算</a:t>
                      </a:r>
                      <a:r>
                        <a:rPr kumimoji="1" lang="ja-JP" altLang="en-US" sz="1050" b="0" dirty="0">
                          <a:solidFill>
                            <a:srgbClr val="1D1E20"/>
                          </a:solidFill>
                          <a:latin typeface="Meiryo UI" panose="020B0604030504040204" pitchFamily="50" charset="-128"/>
                          <a:ea typeface="Meiryo UI" panose="020B0604030504040204" pitchFamily="50" charset="-128"/>
                        </a:rPr>
                        <a:t>額</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rgbClr val="1D1E20"/>
                          </a:solidFill>
                          <a:latin typeface="Meiryo UI" panose="020B0604030504040204" pitchFamily="50" charset="-128"/>
                          <a:ea typeface="Meiryo UI" panose="020B0604030504040204" pitchFamily="50" charset="-128"/>
                        </a:rPr>
                        <a:t>【</a:t>
                      </a:r>
                      <a:r>
                        <a:rPr kumimoji="1" lang="ja-JP" altLang="en-US" sz="1050" b="0" dirty="0">
                          <a:solidFill>
                            <a:srgbClr val="1D1E20"/>
                          </a:solidFill>
                          <a:latin typeface="Meiryo UI" panose="020B0604030504040204" pitchFamily="50" charset="-128"/>
                          <a:ea typeface="Meiryo UI" panose="020B0604030504040204" pitchFamily="50" charset="-128"/>
                        </a:rPr>
                        <a:t>参考</a:t>
                      </a:r>
                      <a:r>
                        <a:rPr kumimoji="1" lang="en-US" altLang="ja-JP" sz="1050" b="0" dirty="0">
                          <a:solidFill>
                            <a:srgbClr val="1D1E20"/>
                          </a:solidFill>
                          <a:latin typeface="Meiryo UI" panose="020B0604030504040204" pitchFamily="50" charset="-128"/>
                          <a:ea typeface="Meiryo UI" panose="020B0604030504040204" pitchFamily="50" charset="-128"/>
                        </a:rPr>
                        <a:t>】</a:t>
                      </a:r>
                      <a:endParaRPr kumimoji="1" lang="ja-JP" altLang="en-US" sz="1050" b="0" dirty="0">
                        <a:solidFill>
                          <a:srgbClr val="1D1E2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247090710"/>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rgbClr val="1D1E20"/>
                          </a:solidFill>
                          <a:latin typeface="Meiryo UI" panose="020B0604030504040204" pitchFamily="50" charset="-128"/>
                          <a:ea typeface="Meiryo UI" panose="020B0604030504040204" pitchFamily="50" charset="-128"/>
                        </a:rPr>
                        <a:t>R</a:t>
                      </a:r>
                      <a:r>
                        <a:rPr kumimoji="1" lang="ja-JP" altLang="en-US" sz="1050" b="0">
                          <a:solidFill>
                            <a:srgbClr val="1D1E20"/>
                          </a:solidFill>
                          <a:latin typeface="Meiryo UI" panose="020B0604030504040204" pitchFamily="50" charset="-128"/>
                          <a:ea typeface="Meiryo UI" panose="020B0604030504040204" pitchFamily="50" charset="-128"/>
                        </a:rPr>
                        <a:t>６年度</a:t>
                      </a:r>
                      <a:r>
                        <a:rPr kumimoji="1" lang="ja-JP" altLang="en-US" sz="1050" b="0" dirty="0">
                          <a:solidFill>
                            <a:srgbClr val="1D1E20"/>
                          </a:solidFill>
                          <a:latin typeface="Meiryo UI" panose="020B0604030504040204" pitchFamily="50" charset="-128"/>
                          <a:ea typeface="Meiryo UI" panose="020B0604030504040204" pitchFamily="50" charset="-128"/>
                        </a:rPr>
                        <a:t>実績見込</a:t>
                      </a:r>
                      <a:endParaRPr kumimoji="1" lang="en-US" altLang="ja-JP" sz="1050" b="0" dirty="0">
                        <a:solidFill>
                          <a:srgbClr val="1D1E20"/>
                        </a:solidFill>
                        <a:latin typeface="Meiryo UI" panose="020B0604030504040204" pitchFamily="50" charset="-128"/>
                        <a:ea typeface="Meiryo UI" panose="020B0604030504040204" pitchFamily="50" charset="-128"/>
                      </a:endParaRPr>
                    </a:p>
                    <a:p>
                      <a:pPr algn="ctr"/>
                      <a:r>
                        <a:rPr kumimoji="1" lang="ja-JP" altLang="en-US" sz="1050" b="0" dirty="0">
                          <a:solidFill>
                            <a:srgbClr val="1D1E20"/>
                          </a:solidFill>
                          <a:latin typeface="Meiryo UI" panose="020B0604030504040204" pitchFamily="50" charset="-128"/>
                          <a:ea typeface="Meiryo UI" panose="020B0604030504040204" pitchFamily="50" charset="-128"/>
                        </a:rPr>
                        <a:t>（当初目標値）</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rgbClr val="1D1E20"/>
                          </a:solidFill>
                          <a:latin typeface="Meiryo UI" panose="020B0604030504040204" pitchFamily="50" charset="-128"/>
                          <a:ea typeface="Meiryo UI" panose="020B0604030504040204" pitchFamily="50" charset="-128"/>
                        </a:rPr>
                        <a:t>R</a:t>
                      </a:r>
                      <a:r>
                        <a:rPr kumimoji="1" lang="ja-JP" altLang="en-US" sz="1050">
                          <a:solidFill>
                            <a:srgbClr val="1D1E20"/>
                          </a:solidFill>
                          <a:latin typeface="Meiryo UI" panose="020B0604030504040204" pitchFamily="50" charset="-128"/>
                          <a:ea typeface="Meiryo UI" panose="020B0604030504040204" pitchFamily="50" charset="-128"/>
                        </a:rPr>
                        <a:t>６年度</a:t>
                      </a:r>
                      <a:r>
                        <a:rPr kumimoji="1" lang="ja-JP" altLang="en-US" sz="1050" dirty="0">
                          <a:solidFill>
                            <a:srgbClr val="1D1E20"/>
                          </a:solidFill>
                          <a:latin typeface="Meiryo UI" panose="020B0604030504040204" pitchFamily="50" charset="-128"/>
                          <a:ea typeface="Meiryo UI" panose="020B0604030504040204" pitchFamily="50" charset="-128"/>
                        </a:rPr>
                        <a:t>予算額</a:t>
                      </a:r>
                      <a:endParaRPr kumimoji="1" lang="en-US" altLang="ja-JP" sz="1050" dirty="0">
                        <a:solidFill>
                          <a:srgbClr val="1D1E2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659837070"/>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子ども食堂等の支援件数</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175</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132,171</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1D1E20"/>
                          </a:solidFill>
                          <a:latin typeface="Meiryo UI" panose="020B0604030504040204" pitchFamily="50" charset="-128"/>
                          <a:ea typeface="Meiryo UI" panose="020B0604030504040204" pitchFamily="50" charset="-128"/>
                        </a:rPr>
                        <a:t>165</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年</a:t>
                      </a:r>
                      <a:endParaRPr kumimoji="1" lang="en-US" altLang="ja-JP" sz="1050" dirty="0">
                        <a:solidFill>
                          <a:srgbClr val="1D1E20"/>
                        </a:solidFill>
                        <a:latin typeface="Meiryo UI" panose="020B0604030504040204" pitchFamily="50" charset="-128"/>
                        <a:ea typeface="Meiryo UI" panose="020B0604030504040204" pitchFamily="50" charset="-128"/>
                      </a:endParaRPr>
                    </a:p>
                    <a:p>
                      <a:pPr algn="ctr"/>
                      <a:r>
                        <a:rPr kumimoji="1" lang="ja-JP" altLang="en-US" sz="1050" dirty="0">
                          <a:solidFill>
                            <a:srgbClr val="1D1E20"/>
                          </a:solidFill>
                          <a:latin typeface="Meiryo UI" panose="020B0604030504040204" pitchFamily="50" charset="-128"/>
                          <a:ea typeface="Meiryo UI" panose="020B0604030504040204" pitchFamily="50" charset="-128"/>
                        </a:rPr>
                        <a:t>（</a:t>
                      </a:r>
                      <a:r>
                        <a:rPr kumimoji="1" lang="en-US" altLang="ja-JP" sz="1050" dirty="0">
                          <a:solidFill>
                            <a:srgbClr val="1D1E20"/>
                          </a:solidFill>
                          <a:latin typeface="Meiryo UI" panose="020B0604030504040204" pitchFamily="50" charset="-128"/>
                          <a:ea typeface="Meiryo UI" panose="020B0604030504040204" pitchFamily="50" charset="-128"/>
                        </a:rPr>
                        <a:t>120</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年）</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rgbClr val="1D1E20"/>
                          </a:solidFill>
                          <a:latin typeface="Meiryo UI" panose="020B0604030504040204" pitchFamily="50" charset="-128"/>
                          <a:ea typeface="Meiryo UI" panose="020B0604030504040204" pitchFamily="50" charset="-128"/>
                        </a:rPr>
                        <a:t>121,385</a:t>
                      </a:r>
                      <a:r>
                        <a:rPr kumimoji="1" lang="ja-JP" altLang="en-US" sz="1050" dirty="0">
                          <a:solidFill>
                            <a:srgbClr val="1D1E20"/>
                          </a:solidFill>
                          <a:latin typeface="Meiryo UI" panose="020B0604030504040204" pitchFamily="50" charset="-128"/>
                          <a:ea typeface="Meiryo UI" panose="020B0604030504040204" pitchFamily="50" charset="-128"/>
                        </a:rPr>
                        <a:t>千円</a:t>
                      </a:r>
                      <a:endParaRPr kumimoji="1" lang="en-US" altLang="ja-JP" sz="1050" dirty="0">
                        <a:solidFill>
                          <a:srgbClr val="1D1E2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1539323516"/>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ひとり親家庭の子どもへの支援件数</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1,980</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1D1E20"/>
                          </a:solidFill>
                          <a:latin typeface="Meiryo UI" panose="020B0604030504040204" pitchFamily="50" charset="-128"/>
                          <a:ea typeface="Meiryo UI" panose="020B0604030504040204" pitchFamily="50" charset="-128"/>
                        </a:rPr>
                        <a:t>1,496</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人</a:t>
                      </a:r>
                      <a:endParaRPr kumimoji="1" lang="en-US" altLang="ja-JP" sz="1050" dirty="0">
                        <a:solidFill>
                          <a:srgbClr val="1D1E20"/>
                        </a:solidFill>
                        <a:latin typeface="Meiryo UI" panose="020B0604030504040204" pitchFamily="50" charset="-128"/>
                        <a:ea typeface="Meiryo UI" panose="020B0604030504040204" pitchFamily="50" charset="-128"/>
                      </a:endParaRPr>
                    </a:p>
                    <a:p>
                      <a:pPr algn="ctr"/>
                      <a:r>
                        <a:rPr kumimoji="1" lang="ja-JP" altLang="en-US" sz="1050" dirty="0">
                          <a:solidFill>
                            <a:srgbClr val="1D1E20"/>
                          </a:solidFill>
                          <a:latin typeface="Meiryo UI" panose="020B0604030504040204" pitchFamily="50" charset="-128"/>
                          <a:ea typeface="Meiryo UI" panose="020B0604030504040204" pitchFamily="50" charset="-128"/>
                        </a:rPr>
                        <a:t>（</a:t>
                      </a:r>
                      <a:r>
                        <a:rPr kumimoji="1" lang="en-US" altLang="ja-JP" sz="1050" dirty="0">
                          <a:solidFill>
                            <a:srgbClr val="1D1E20"/>
                          </a:solidFill>
                          <a:latin typeface="Meiryo UI" panose="020B0604030504040204" pitchFamily="50" charset="-128"/>
                          <a:ea typeface="Meiryo UI" panose="020B0604030504040204" pitchFamily="50" charset="-128"/>
                        </a:rPr>
                        <a:t>1,485</a:t>
                      </a:r>
                      <a:r>
                        <a:rPr kumimoji="1" lang="ja-JP" altLang="en-US" sz="1050" dirty="0">
                          <a:solidFill>
                            <a:srgbClr val="1D1E20"/>
                          </a:solidFill>
                          <a:latin typeface="Meiryo UI" panose="020B0604030504040204" pitchFamily="50" charset="-128"/>
                          <a:ea typeface="Meiryo UI" panose="020B0604030504040204" pitchFamily="50" charset="-128"/>
                        </a:rPr>
                        <a:t>件</a:t>
                      </a:r>
                      <a:r>
                        <a:rPr kumimoji="1" lang="en-US" altLang="ja-JP" sz="1050" dirty="0">
                          <a:solidFill>
                            <a:srgbClr val="1D1E20"/>
                          </a:solidFill>
                          <a:latin typeface="Meiryo UI" panose="020B0604030504040204" pitchFamily="50" charset="-128"/>
                          <a:ea typeface="Meiryo UI" panose="020B0604030504040204" pitchFamily="50" charset="-128"/>
                        </a:rPr>
                        <a:t>/</a:t>
                      </a:r>
                      <a:r>
                        <a:rPr kumimoji="1" lang="ja-JP" altLang="en-US" sz="1050" dirty="0">
                          <a:solidFill>
                            <a:srgbClr val="1D1E20"/>
                          </a:solidFill>
                          <a:latin typeface="Meiryo UI" panose="020B0604030504040204" pitchFamily="50" charset="-128"/>
                          <a:ea typeface="Meiryo UI" panose="020B0604030504040204" pitchFamily="50" charset="-128"/>
                        </a:rPr>
                        <a:t>人）</a:t>
                      </a:r>
                      <a:endParaRPr kumimoji="1" lang="en-US" altLang="ja-JP" sz="1050" dirty="0">
                        <a:solidFill>
                          <a:srgbClr val="1D1E20"/>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905376303"/>
                  </a:ext>
                </a:extLst>
              </a:tr>
            </a:tbl>
          </a:graphicData>
        </a:graphic>
      </p:graphicFrame>
      <p:sp>
        <p:nvSpPr>
          <p:cNvPr id="16" name="正方形/長方形 15">
            <a:extLst>
              <a:ext uri="{FF2B5EF4-FFF2-40B4-BE49-F238E27FC236}">
                <a16:creationId xmlns:a16="http://schemas.microsoft.com/office/drawing/2014/main" id="{C12B38FB-0238-49C5-80F5-B308CCE65712}"/>
              </a:ext>
            </a:extLst>
          </p:cNvPr>
          <p:cNvSpPr/>
          <p:nvPr/>
        </p:nvSpPr>
        <p:spPr>
          <a:xfrm>
            <a:off x="0" y="-1106"/>
            <a:ext cx="9906000" cy="576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a:t>
            </a:r>
            <a:r>
              <a:rPr lang="ja-JP" altLang="en-US" b="1">
                <a:latin typeface="Meiryo UI" panose="020B0604030504040204" pitchFamily="50" charset="-128"/>
                <a:ea typeface="Meiryo UI" panose="020B0604030504040204" pitchFamily="50" charset="-128"/>
              </a:rPr>
              <a:t>目標①　これからの大阪を担うひとをつくる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400" b="1">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a:solidFill>
                <a:schemeClr val="bg1"/>
              </a:solidFill>
            </a:endParaRPr>
          </a:p>
        </p:txBody>
      </p:sp>
    </p:spTree>
    <p:extLst>
      <p:ext uri="{BB962C8B-B14F-4D97-AF65-F5344CB8AC3E}">
        <p14:creationId xmlns:p14="http://schemas.microsoft.com/office/powerpoint/2010/main" val="2019510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1">
            <a:extLst>
              <a:ext uri="{FF2B5EF4-FFF2-40B4-BE49-F238E27FC236}">
                <a16:creationId xmlns:a16="http://schemas.microsoft.com/office/drawing/2014/main" id="{801AE0D7-F311-46D6-94EA-D5F14ED0423A}"/>
              </a:ext>
            </a:extLst>
          </p:cNvPr>
          <p:cNvSpPr>
            <a:spLocks noGrp="1"/>
          </p:cNvSpPr>
          <p:nvPr>
            <p:ph type="sldNum" sz="quarter" idx="12"/>
          </p:nvPr>
        </p:nvSpPr>
        <p:spPr>
          <a:xfrm>
            <a:off x="7677150" y="6467000"/>
            <a:ext cx="2228850" cy="365125"/>
          </a:xfrm>
        </p:spPr>
        <p:txBody>
          <a:bodyPr/>
          <a:lstStyle/>
          <a:p>
            <a:fld id="{44BDDE9A-F6C5-4730-B943-1C83B56C071B}" type="slidenum">
              <a:rPr kumimoji="1" lang="ja-JP" altLang="en-US" smtClean="0"/>
              <a:t>6</a:t>
            </a:fld>
            <a:endParaRPr kumimoji="1" lang="ja-JP" altLang="en-US"/>
          </a:p>
        </p:txBody>
      </p:sp>
      <p:sp>
        <p:nvSpPr>
          <p:cNvPr id="21" name="正方形/長方形 20">
            <a:extLst>
              <a:ext uri="{FF2B5EF4-FFF2-40B4-BE49-F238E27FC236}">
                <a16:creationId xmlns:a16="http://schemas.microsoft.com/office/drawing/2014/main" id="{7F2D6B8C-3F3B-4728-86DA-6647F1A411EF}"/>
              </a:ext>
            </a:extLst>
          </p:cNvPr>
          <p:cNvSpPr/>
          <p:nvPr/>
        </p:nvSpPr>
        <p:spPr>
          <a:xfrm>
            <a:off x="0" y="-1106"/>
            <a:ext cx="9906000" cy="576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基本目標②　結婚・出産・子育ての希望をかなえる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600" b="1">
                <a:solidFill>
                  <a:schemeClr val="bg1"/>
                </a:solidFill>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（結婚・妊娠・出産・子育て環境の充実、仕事と子育ての両立）</a:t>
            </a:r>
            <a:endParaRPr lang="en-US" altLang="ja-JP" sz="1400" b="1" dirty="0">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B2FD99DD-E7F8-427F-B1CC-1EEF9C2255B6}"/>
              </a:ext>
            </a:extLst>
          </p:cNvPr>
          <p:cNvGraphicFramePr>
            <a:graphicFrameLocks noGrp="1"/>
          </p:cNvGraphicFramePr>
          <p:nvPr>
            <p:extLst>
              <p:ext uri="{D42A27DB-BD31-4B8C-83A1-F6EECF244321}">
                <p14:modId xmlns:p14="http://schemas.microsoft.com/office/powerpoint/2010/main" val="1552292648"/>
              </p:ext>
            </p:extLst>
          </p:nvPr>
        </p:nvGraphicFramePr>
        <p:xfrm>
          <a:off x="114898" y="690056"/>
          <a:ext cx="9676201" cy="1635032"/>
        </p:xfrm>
        <a:graphic>
          <a:graphicData uri="http://schemas.openxmlformats.org/drawingml/2006/table">
            <a:tbl>
              <a:tblPr firstRow="1" bandRow="1">
                <a:tableStyleId>{F5AB1C69-6EDB-4FF4-983F-18BD219EF322}</a:tableStyleId>
              </a:tblPr>
              <a:tblGrid>
                <a:gridCol w="362176">
                  <a:extLst>
                    <a:ext uri="{9D8B030D-6E8A-4147-A177-3AD203B41FA5}">
                      <a16:colId xmlns:a16="http://schemas.microsoft.com/office/drawing/2014/main" val="830047628"/>
                    </a:ext>
                  </a:extLst>
                </a:gridCol>
                <a:gridCol w="422025">
                  <a:extLst>
                    <a:ext uri="{9D8B030D-6E8A-4147-A177-3AD203B41FA5}">
                      <a16:colId xmlns:a16="http://schemas.microsoft.com/office/drawing/2014/main" val="1297933951"/>
                    </a:ext>
                  </a:extLst>
                </a:gridCol>
                <a:gridCol w="2412000">
                  <a:extLst>
                    <a:ext uri="{9D8B030D-6E8A-4147-A177-3AD203B41FA5}">
                      <a16:colId xmlns:a16="http://schemas.microsoft.com/office/drawing/2014/main" val="2034516984"/>
                    </a:ext>
                  </a:extLst>
                </a:gridCol>
                <a:gridCol w="1620000">
                  <a:extLst>
                    <a:ext uri="{9D8B030D-6E8A-4147-A177-3AD203B41FA5}">
                      <a16:colId xmlns:a16="http://schemas.microsoft.com/office/drawing/2014/main" val="885638921"/>
                    </a:ext>
                  </a:extLst>
                </a:gridCol>
                <a:gridCol w="1620000">
                  <a:extLst>
                    <a:ext uri="{9D8B030D-6E8A-4147-A177-3AD203B41FA5}">
                      <a16:colId xmlns:a16="http://schemas.microsoft.com/office/drawing/2014/main" val="889472479"/>
                    </a:ext>
                  </a:extLst>
                </a:gridCol>
                <a:gridCol w="1620000">
                  <a:extLst>
                    <a:ext uri="{9D8B030D-6E8A-4147-A177-3AD203B41FA5}">
                      <a16:colId xmlns:a16="http://schemas.microsoft.com/office/drawing/2014/main" val="2136332784"/>
                    </a:ext>
                  </a:extLst>
                </a:gridCol>
                <a:gridCol w="1620000">
                  <a:extLst>
                    <a:ext uri="{9D8B030D-6E8A-4147-A177-3AD203B41FA5}">
                      <a16:colId xmlns:a16="http://schemas.microsoft.com/office/drawing/2014/main" val="3560589941"/>
                    </a:ext>
                  </a:extLst>
                </a:gridCol>
              </a:tblGrid>
              <a:tr h="0">
                <a:tc rowSpan="4">
                  <a:txBody>
                    <a:bodyPr/>
                    <a:lstStyle/>
                    <a:p>
                      <a:pPr algn="ctr"/>
                      <a:r>
                        <a:rPr kumimoji="1" lang="en-US" altLang="ja-JP" sz="900" dirty="0">
                          <a:latin typeface="Meiryo UI" panose="020B0604030504040204" pitchFamily="50" charset="-128"/>
                          <a:ea typeface="Meiryo UI" panose="020B0604030504040204" pitchFamily="50" charset="-128"/>
                        </a:rPr>
                        <a:t>No</a:t>
                      </a:r>
                      <a:endParaRPr kumimoji="1" lang="ja-JP" altLang="en-US" sz="900" dirty="0">
                        <a:latin typeface="Meiryo UI" panose="020B0604030504040204" pitchFamily="50" charset="-128"/>
                        <a:ea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rPr>
                        <a:t>７</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ライフデザイン推進事業</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若い世代が、結婚、妊娠・出産、⼦育てといった様々なライフステージにおける選択に向け、必要かつ適切な情報や意⾒を得られ、⾃らの希望や選択肢を思い描くことのできる機会とするため、ライフデザイン出前講座を実施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u="none" dirty="0">
                        <a:latin typeface="Meiryo UI" panose="020B0604030504040204" pitchFamily="50" charset="-128"/>
                        <a:ea typeface="Meiryo UI" panose="020B0604030504040204" pitchFamily="50" charset="-128"/>
                      </a:endParaRPr>
                    </a:p>
                  </a:txBody>
                  <a:tcPr marL="74295" marR="74295" marT="37148" marB="37148" anchor="ctr">
                    <a:lnB w="19050" cap="flat" cmpd="sng" algn="ctr">
                      <a:solidFill>
                        <a:schemeClr val="bg1"/>
                      </a:solidFill>
                      <a:prstDash val="solid"/>
                      <a:round/>
                      <a:headEnd type="none" w="med" len="med"/>
                      <a:tailEnd type="none" w="med" len="med"/>
                    </a:lnB>
                    <a:solidFill>
                      <a:srgbClr val="44546A"/>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10601419"/>
                  </a:ext>
                </a:extLst>
              </a:tr>
              <a:tr h="252000">
                <a:tc v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dirty="0">
                        <a:solidFill>
                          <a:schemeClr val="tx1"/>
                        </a:solidFill>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a:p>
                  </a:txBody>
                  <a:tcPr/>
                </a:tc>
                <a:extLst>
                  <a:ext uri="{0D108BD9-81ED-4DB2-BD59-A6C34878D82A}">
                    <a16:rowId xmlns:a16="http://schemas.microsoft.com/office/drawing/2014/main" val="2564789859"/>
                  </a:ext>
                </a:extLst>
              </a:tr>
              <a:tr h="3943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797969561"/>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ライフデザイン出前講座　受講対象校数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050" dirty="0">
                          <a:solidFill>
                            <a:srgbClr val="FF0000"/>
                          </a:solidFill>
                          <a:latin typeface="Meiryo UI" panose="020B0604030504040204" pitchFamily="50" charset="-128"/>
                          <a:ea typeface="Meiryo UI" panose="020B0604030504040204" pitchFamily="50" charset="-128"/>
                        </a:rPr>
                        <a:t>５校</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730</a:t>
                      </a:r>
                      <a:r>
                        <a:rPr kumimoji="1" lang="ja-JP" altLang="en-US" sz="105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79966792"/>
                  </a:ext>
                </a:extLst>
              </a:tr>
            </a:tbl>
          </a:graphicData>
        </a:graphic>
      </p:graphicFrame>
      <p:graphicFrame>
        <p:nvGraphicFramePr>
          <p:cNvPr id="8" name="表 7">
            <a:extLst>
              <a:ext uri="{FF2B5EF4-FFF2-40B4-BE49-F238E27FC236}">
                <a16:creationId xmlns:a16="http://schemas.microsoft.com/office/drawing/2014/main" id="{BFC58C22-BDCF-4F89-9A91-E2ACC8C9BE8D}"/>
              </a:ext>
            </a:extLst>
          </p:cNvPr>
          <p:cNvGraphicFramePr>
            <a:graphicFrameLocks noGrp="1"/>
          </p:cNvGraphicFramePr>
          <p:nvPr>
            <p:extLst>
              <p:ext uri="{D42A27DB-BD31-4B8C-83A1-F6EECF244321}">
                <p14:modId xmlns:p14="http://schemas.microsoft.com/office/powerpoint/2010/main" val="752592243"/>
              </p:ext>
            </p:extLst>
          </p:nvPr>
        </p:nvGraphicFramePr>
        <p:xfrm>
          <a:off x="114897" y="2439513"/>
          <a:ext cx="9676201" cy="2012224"/>
        </p:xfrm>
        <a:graphic>
          <a:graphicData uri="http://schemas.openxmlformats.org/drawingml/2006/table">
            <a:tbl>
              <a:tblPr firstRow="1" bandRow="1">
                <a:tableStyleId>{F5AB1C69-6EDB-4FF4-983F-18BD219EF322}</a:tableStyleId>
              </a:tblPr>
              <a:tblGrid>
                <a:gridCol w="362176">
                  <a:extLst>
                    <a:ext uri="{9D8B030D-6E8A-4147-A177-3AD203B41FA5}">
                      <a16:colId xmlns:a16="http://schemas.microsoft.com/office/drawing/2014/main" val="830047628"/>
                    </a:ext>
                  </a:extLst>
                </a:gridCol>
                <a:gridCol w="422025">
                  <a:extLst>
                    <a:ext uri="{9D8B030D-6E8A-4147-A177-3AD203B41FA5}">
                      <a16:colId xmlns:a16="http://schemas.microsoft.com/office/drawing/2014/main" val="1297933951"/>
                    </a:ext>
                  </a:extLst>
                </a:gridCol>
                <a:gridCol w="2412000">
                  <a:extLst>
                    <a:ext uri="{9D8B030D-6E8A-4147-A177-3AD203B41FA5}">
                      <a16:colId xmlns:a16="http://schemas.microsoft.com/office/drawing/2014/main" val="2034516984"/>
                    </a:ext>
                  </a:extLst>
                </a:gridCol>
                <a:gridCol w="1620000">
                  <a:extLst>
                    <a:ext uri="{9D8B030D-6E8A-4147-A177-3AD203B41FA5}">
                      <a16:colId xmlns:a16="http://schemas.microsoft.com/office/drawing/2014/main" val="885638921"/>
                    </a:ext>
                  </a:extLst>
                </a:gridCol>
                <a:gridCol w="1620000">
                  <a:extLst>
                    <a:ext uri="{9D8B030D-6E8A-4147-A177-3AD203B41FA5}">
                      <a16:colId xmlns:a16="http://schemas.microsoft.com/office/drawing/2014/main" val="889472479"/>
                    </a:ext>
                  </a:extLst>
                </a:gridCol>
                <a:gridCol w="1620000">
                  <a:extLst>
                    <a:ext uri="{9D8B030D-6E8A-4147-A177-3AD203B41FA5}">
                      <a16:colId xmlns:a16="http://schemas.microsoft.com/office/drawing/2014/main" val="2136332784"/>
                    </a:ext>
                  </a:extLst>
                </a:gridCol>
                <a:gridCol w="1620000">
                  <a:extLst>
                    <a:ext uri="{9D8B030D-6E8A-4147-A177-3AD203B41FA5}">
                      <a16:colId xmlns:a16="http://schemas.microsoft.com/office/drawing/2014/main" val="3560589941"/>
                    </a:ext>
                  </a:extLst>
                </a:gridCol>
              </a:tblGrid>
              <a:tr h="0">
                <a:tc rowSpan="5">
                  <a:txBody>
                    <a:bodyPr/>
                    <a:lstStyle/>
                    <a:p>
                      <a:pPr algn="ctr"/>
                      <a:r>
                        <a:rPr kumimoji="1" lang="en-US" altLang="ja-JP" sz="900" dirty="0">
                          <a:latin typeface="Meiryo UI" panose="020B0604030504040204" pitchFamily="50" charset="-128"/>
                          <a:ea typeface="Meiryo UI" panose="020B0604030504040204" pitchFamily="50" charset="-128"/>
                        </a:rPr>
                        <a:t>No</a:t>
                      </a:r>
                      <a:endParaRPr kumimoji="1" lang="ja-JP" altLang="en-US" sz="900" dirty="0">
                        <a:latin typeface="Meiryo UI" panose="020B0604030504040204" pitchFamily="50" charset="-128"/>
                        <a:ea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rPr>
                        <a:t>８</a:t>
                      </a: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rgbClr val="FF0000"/>
                          </a:solidFill>
                          <a:highlight>
                            <a:srgbClr val="FFFFFF"/>
                          </a:highlight>
                          <a:latin typeface="Meiryo UI" panose="020B0604030504040204" pitchFamily="50" charset="-128"/>
                          <a:ea typeface="Meiryo UI" panose="020B0604030504040204" pitchFamily="50" charset="-128"/>
                        </a:rPr>
                        <a:t>新規</a:t>
                      </a:r>
                      <a:r>
                        <a:rPr kumimoji="1" lang="en-US" altLang="ja-JP" sz="1200" b="1" u="sng"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1" u="sng" dirty="0">
                          <a:solidFill>
                            <a:schemeClr val="bg1"/>
                          </a:solidFill>
                          <a:latin typeface="Meiryo UI" panose="020B0604030504040204" pitchFamily="50" charset="-128"/>
                          <a:ea typeface="Meiryo UI" panose="020B0604030504040204" pitchFamily="50" charset="-128"/>
                        </a:rPr>
                        <a:t>プレコンセプションケア</a:t>
                      </a:r>
                      <a:r>
                        <a:rPr kumimoji="1" lang="ja-JP" altLang="en-US" sz="1200" b="1" u="sng">
                          <a:solidFill>
                            <a:schemeClr val="bg1"/>
                          </a:solidFill>
                          <a:latin typeface="Meiryo UI" panose="020B0604030504040204" pitchFamily="50" charset="-128"/>
                          <a:ea typeface="Meiryo UI" panose="020B0604030504040204" pitchFamily="50" charset="-128"/>
                        </a:rPr>
                        <a:t>の推進</a:t>
                      </a:r>
                      <a:endParaRPr kumimoji="1" lang="en-US" altLang="ja-JP" sz="1200" b="1" u="sng"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solidFill>
                            <a:schemeClr val="bg1"/>
                          </a:solidFill>
                          <a:latin typeface="Meiryo UI" panose="020B0604030504040204" pitchFamily="50" charset="-128"/>
                          <a:ea typeface="Meiryo UI" panose="020B0604030504040204" pitchFamily="50" charset="-128"/>
                        </a:rPr>
                        <a:t>女性の健康への関心を高め、必要な方を早期に医療につなぐ機会を提供するとともに、こどもを産み育てたいと願う女性の選択肢を広げるため、各自が妊娠・出産の希望を含むライフプランを考え、日々の健康と向き合う「プレコンセプションケア」を推進する。</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u="none" dirty="0">
                        <a:latin typeface="Meiryo UI" panose="020B0604030504040204" pitchFamily="50" charset="-128"/>
                        <a:ea typeface="Meiryo UI" panose="020B0604030504040204" pitchFamily="50" charset="-128"/>
                      </a:endParaRPr>
                    </a:p>
                  </a:txBody>
                  <a:tcPr marL="74295" marR="74295" marT="37148" marB="37148" anchor="ctr">
                    <a:lnB w="19050" cap="flat" cmpd="sng" algn="ctr">
                      <a:solidFill>
                        <a:schemeClr val="bg1"/>
                      </a:solidFill>
                      <a:prstDash val="solid"/>
                      <a:round/>
                      <a:headEnd type="none" w="med" len="med"/>
                      <a:tailEnd type="none" w="med" len="med"/>
                    </a:lnB>
                    <a:solidFill>
                      <a:srgbClr val="44546A"/>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10601419"/>
                  </a:ext>
                </a:extLst>
              </a:tr>
              <a:tr h="252000">
                <a:tc vMerge="1">
                  <a:txBody>
                    <a:bodyPr/>
                    <a:lstStyle/>
                    <a:p>
                      <a:endParaRPr kumimoji="1" lang="ja-JP" altLang="en-US"/>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活動指標・予算額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７年度目標値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R</a:t>
                      </a:r>
                      <a:r>
                        <a:rPr kumimoji="1" lang="ja-JP" altLang="en-US" sz="1050" b="0" dirty="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dirty="0">
                        <a:solidFill>
                          <a:schemeClr val="tx1"/>
                        </a:solidFill>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a:p>
                  </a:txBody>
                  <a:tcPr/>
                </a:tc>
                <a:extLst>
                  <a:ext uri="{0D108BD9-81ED-4DB2-BD59-A6C34878D82A}">
                    <a16:rowId xmlns:a16="http://schemas.microsoft.com/office/drawing/2014/main" val="2564789859"/>
                  </a:ext>
                </a:extLst>
              </a:tr>
              <a:tr h="394336">
                <a:tc vMerge="1">
                  <a:txBody>
                    <a:bodyPr/>
                    <a:lstStyle/>
                    <a:p>
                      <a:endParaRPr kumimoji="1" lang="ja-JP" altLang="en-US" sz="1100" dirty="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797969561"/>
                  </a:ext>
                </a:extLst>
              </a:tr>
              <a:tr h="394336">
                <a:tc vMerge="1">
                  <a:txBody>
                    <a:bodyPr/>
                    <a:lstStyle/>
                    <a:p>
                      <a:endParaRPr kumimoji="1" lang="ja-JP" altLang="en-US"/>
                    </a:p>
                  </a:txBody>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プレコンセプションケア講座の参加人数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3,200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a:solidFill>
                            <a:srgbClr val="FF0000"/>
                          </a:solidFill>
                          <a:latin typeface="Meiryo UI" panose="020B0604030504040204" pitchFamily="50" charset="-128"/>
                          <a:ea typeface="Meiryo UI" panose="020B0604030504040204" pitchFamily="50" charset="-128"/>
                        </a:rPr>
                        <a:t>21,686</a:t>
                      </a:r>
                      <a:r>
                        <a:rPr kumimoji="1" lang="ja-JP" altLang="en-US" sz="1050">
                          <a:solidFill>
                            <a:srgbClr val="FF0000"/>
                          </a:solidFill>
                          <a:latin typeface="Meiryo UI" panose="020B0604030504040204" pitchFamily="50" charset="-128"/>
                          <a:ea typeface="Meiryo UI" panose="020B0604030504040204" pitchFamily="50" charset="-128"/>
                        </a:rPr>
                        <a:t>千円</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algn="ct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R7</a:t>
                      </a:r>
                      <a:r>
                        <a:rPr kumimoji="1" lang="ja-JP" altLang="en-US" sz="1050">
                          <a:solidFill>
                            <a:schemeClr val="tx1"/>
                          </a:solidFill>
                          <a:latin typeface="Meiryo UI" panose="020B0604030504040204" pitchFamily="50" charset="-128"/>
                          <a:ea typeface="Meiryo UI" panose="020B0604030504040204" pitchFamily="50" charset="-128"/>
                        </a:rPr>
                        <a:t>年度新規事業）</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79966792"/>
                  </a:ext>
                </a:extLst>
              </a:tr>
              <a:tr h="39433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2D8CF"/>
                    </a:solidFill>
                  </a:tcP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AMH</a:t>
                      </a:r>
                      <a:r>
                        <a:rPr kumimoji="1" lang="ja-JP" altLang="en-US" sz="1050" dirty="0">
                          <a:solidFill>
                            <a:schemeClr val="tx1"/>
                          </a:solidFill>
                          <a:latin typeface="Meiryo UI" panose="020B0604030504040204" pitchFamily="50" charset="-128"/>
                          <a:ea typeface="Meiryo UI" panose="020B0604030504040204" pitchFamily="50" charset="-128"/>
                        </a:rPr>
                        <a:t>検査費用の助成件数</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en-US" altLang="ja-JP" sz="900" dirty="0">
                          <a:solidFill>
                            <a:schemeClr val="tx1"/>
                          </a:solidFill>
                          <a:latin typeface="Meiryo UI" panose="020B0604030504040204" pitchFamily="50" charset="-128"/>
                          <a:ea typeface="Meiryo UI" panose="020B0604030504040204" pitchFamily="50" charset="-128"/>
                        </a:rPr>
                        <a:t>※AMH</a:t>
                      </a:r>
                      <a:r>
                        <a:rPr kumimoji="1" lang="ja-JP" altLang="en-US" sz="900" dirty="0">
                          <a:solidFill>
                            <a:schemeClr val="tx1"/>
                          </a:solidFill>
                          <a:latin typeface="Meiryo UI" panose="020B0604030504040204" pitchFamily="50" charset="-128"/>
                          <a:ea typeface="Meiryo UI" panose="020B0604030504040204" pitchFamily="50" charset="-128"/>
                        </a:rPr>
                        <a:t>検査：卵巣予備能を測定する血液検査</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FF7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1,920</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vMerge="1">
                  <a:txBody>
                    <a:bodyPr/>
                    <a:lstStyle/>
                    <a:p>
                      <a:endParaRPr lang="ja-JP" altLang="en-US" dirty="0"/>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2347718580"/>
                  </a:ext>
                </a:extLst>
              </a:tr>
            </a:tbl>
          </a:graphicData>
        </a:graphic>
      </p:graphicFrame>
    </p:spTree>
    <p:extLst>
      <p:ext uri="{BB962C8B-B14F-4D97-AF65-F5344CB8AC3E}">
        <p14:creationId xmlns:p14="http://schemas.microsoft.com/office/powerpoint/2010/main" val="1331802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873B66A-C3E6-4D23-861F-1C0A334E51BD}"/>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7</a:t>
            </a:fld>
            <a:endParaRPr kumimoji="1" lang="ja-JP" altLang="en-US" dirty="0"/>
          </a:p>
        </p:txBody>
      </p:sp>
      <p:graphicFrame>
        <p:nvGraphicFramePr>
          <p:cNvPr id="7" name="表 6">
            <a:extLst>
              <a:ext uri="{FF2B5EF4-FFF2-40B4-BE49-F238E27FC236}">
                <a16:creationId xmlns:a16="http://schemas.microsoft.com/office/drawing/2014/main" id="{995F81CA-759A-422B-94E3-57B15333C343}"/>
              </a:ext>
            </a:extLst>
          </p:cNvPr>
          <p:cNvGraphicFramePr>
            <a:graphicFrameLocks noGrp="1"/>
          </p:cNvGraphicFramePr>
          <p:nvPr>
            <p:extLst>
              <p:ext uri="{D42A27DB-BD31-4B8C-83A1-F6EECF244321}">
                <p14:modId xmlns:p14="http://schemas.microsoft.com/office/powerpoint/2010/main" val="3001138179"/>
              </p:ext>
            </p:extLst>
          </p:nvPr>
        </p:nvGraphicFramePr>
        <p:xfrm>
          <a:off x="93000" y="761278"/>
          <a:ext cx="9720000" cy="2154560"/>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830047628"/>
                    </a:ext>
                  </a:extLst>
                </a:gridCol>
                <a:gridCol w="360000">
                  <a:extLst>
                    <a:ext uri="{9D8B030D-6E8A-4147-A177-3AD203B41FA5}">
                      <a16:colId xmlns:a16="http://schemas.microsoft.com/office/drawing/2014/main" val="1297933951"/>
                    </a:ext>
                  </a:extLst>
                </a:gridCol>
                <a:gridCol w="2520000">
                  <a:extLst>
                    <a:ext uri="{9D8B030D-6E8A-4147-A177-3AD203B41FA5}">
                      <a16:colId xmlns:a16="http://schemas.microsoft.com/office/drawing/2014/main" val="3352397933"/>
                    </a:ext>
                  </a:extLst>
                </a:gridCol>
                <a:gridCol w="1692000">
                  <a:extLst>
                    <a:ext uri="{9D8B030D-6E8A-4147-A177-3AD203B41FA5}">
                      <a16:colId xmlns:a16="http://schemas.microsoft.com/office/drawing/2014/main" val="885638921"/>
                    </a:ext>
                  </a:extLst>
                </a:gridCol>
                <a:gridCol w="1692000">
                  <a:extLst>
                    <a:ext uri="{9D8B030D-6E8A-4147-A177-3AD203B41FA5}">
                      <a16:colId xmlns:a16="http://schemas.microsoft.com/office/drawing/2014/main" val="2117812099"/>
                    </a:ext>
                  </a:extLst>
                </a:gridCol>
                <a:gridCol w="1548000">
                  <a:extLst>
                    <a:ext uri="{9D8B030D-6E8A-4147-A177-3AD203B41FA5}">
                      <a16:colId xmlns:a16="http://schemas.microsoft.com/office/drawing/2014/main" val="2346348725"/>
                    </a:ext>
                  </a:extLst>
                </a:gridCol>
                <a:gridCol w="1548000">
                  <a:extLst>
                    <a:ext uri="{9D8B030D-6E8A-4147-A177-3AD203B41FA5}">
                      <a16:colId xmlns:a16="http://schemas.microsoft.com/office/drawing/2014/main" val="3625190496"/>
                    </a:ext>
                  </a:extLst>
                </a:gridCol>
              </a:tblGrid>
              <a:tr h="39433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９</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u="sng" kern="1200" dirty="0">
                          <a:solidFill>
                            <a:schemeClr val="lt1"/>
                          </a:solidFill>
                          <a:latin typeface="Meiryo UI" panose="020B0604030504040204" pitchFamily="50" charset="-128"/>
                          <a:ea typeface="Meiryo UI" panose="020B0604030504040204" pitchFamily="50" charset="-128"/>
                          <a:cs typeface="+mn-cs"/>
                        </a:rPr>
                        <a:t>OSAKA</a:t>
                      </a:r>
                      <a:r>
                        <a:rPr kumimoji="1" lang="ja-JP" altLang="en-US" sz="1200" b="1" u="sng" kern="1200" dirty="0">
                          <a:solidFill>
                            <a:schemeClr val="lt1"/>
                          </a:solidFill>
                          <a:latin typeface="Meiryo UI" panose="020B0604030504040204" pitchFamily="50" charset="-128"/>
                          <a:ea typeface="Meiryo UI" panose="020B0604030504040204" pitchFamily="50" charset="-128"/>
                          <a:cs typeface="+mn-cs"/>
                        </a:rPr>
                        <a:t>女性活躍推進事業</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kern="1200" dirty="0">
                          <a:solidFill>
                            <a:schemeClr val="lt1"/>
                          </a:solidFill>
                          <a:latin typeface="Meiryo UI" panose="020B0604030504040204" pitchFamily="50" charset="-128"/>
                          <a:ea typeface="Meiryo UI" panose="020B0604030504040204" pitchFamily="50" charset="-128"/>
                          <a:cs typeface="+mn-cs"/>
                        </a:rPr>
                        <a:t>OSAKA</a:t>
                      </a: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女性活躍推進会議等と連携し、「ドーン </a:t>
                      </a:r>
                      <a:r>
                        <a:rPr kumimoji="1" lang="en-US" altLang="ja-JP" sz="1050" b="0" kern="1200" dirty="0">
                          <a:solidFill>
                            <a:schemeClr val="lt1"/>
                          </a:solidFill>
                          <a:latin typeface="Meiryo UI" panose="020B0604030504040204" pitchFamily="50" charset="-128"/>
                          <a:ea typeface="Meiryo UI" panose="020B0604030504040204" pitchFamily="50" charset="-128"/>
                          <a:cs typeface="+mn-cs"/>
                        </a:rPr>
                        <a:t>de </a:t>
                      </a: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キラリ フェスティバル」等の啓発事業を実施するとともに、同フェスティバルにあわせ、</a:t>
                      </a:r>
                      <a:r>
                        <a:rPr kumimoji="1" lang="ja-JP" altLang="en-US" sz="1050" b="0" kern="1200" dirty="0">
                          <a:solidFill>
                            <a:schemeClr val="bg1"/>
                          </a:solidFill>
                          <a:latin typeface="Meiryo UI" panose="020B0604030504040204" pitchFamily="50" charset="-128"/>
                          <a:ea typeface="Meiryo UI" panose="020B0604030504040204" pitchFamily="50" charset="-128"/>
                          <a:cs typeface="+mn-cs"/>
                        </a:rPr>
                        <a:t>女性活躍推進と</a:t>
                      </a:r>
                      <a:r>
                        <a:rPr kumimoji="1" lang="en-US" altLang="ja-JP" sz="1050" b="0" kern="1200" dirty="0">
                          <a:solidFill>
                            <a:schemeClr val="bg1"/>
                          </a:solidFill>
                          <a:latin typeface="Meiryo UI" panose="020B0604030504040204" pitchFamily="50" charset="-128"/>
                          <a:ea typeface="Meiryo UI" panose="020B0604030504040204" pitchFamily="50" charset="-128"/>
                          <a:cs typeface="+mn-cs"/>
                        </a:rPr>
                        <a:t>2025</a:t>
                      </a: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年大阪・関西万博の魅力を</a:t>
                      </a:r>
                      <a:r>
                        <a:rPr kumimoji="1" lang="en-US" altLang="ja-JP" sz="1050" b="0" kern="1200" dirty="0">
                          <a:solidFill>
                            <a:schemeClr val="lt1"/>
                          </a:solidFill>
                          <a:latin typeface="Meiryo UI" panose="020B0604030504040204" pitchFamily="50" charset="-128"/>
                          <a:ea typeface="Meiryo UI" panose="020B0604030504040204" pitchFamily="50" charset="-128"/>
                          <a:cs typeface="+mn-cs"/>
                        </a:rPr>
                        <a:t>PR</a:t>
                      </a: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するイベントを開催。また若年層を対象とした「ライフデザインの描き方セミナー」等を開催し、オール大阪でより一層、女性活躍の機運を盛り上げる。</a:t>
                      </a: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solidFill>
                      <a:schemeClr val="bg2"/>
                    </a:solidFill>
                  </a:tcPr>
                </a:tc>
                <a:tc hMerge="1">
                  <a:txBody>
                    <a:bodyPr/>
                    <a:lstStyle/>
                    <a:p>
                      <a:endParaRPr kumimoji="1" lang="ja-JP" altLang="en-US"/>
                    </a:p>
                  </a:txBody>
                  <a:tcPr>
                    <a:solidFill>
                      <a:schemeClr val="bg2"/>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0566057"/>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603777926"/>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255724006"/>
                  </a:ext>
                </a:extLst>
              </a:tr>
              <a:tr h="394336">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R w="28575" cap="flat" cmpd="sng" algn="ctr">
                      <a:solidFill>
                        <a:schemeClr val="bg1"/>
                      </a:solidFill>
                      <a:prstDash val="solid"/>
                      <a:round/>
                      <a:headEnd type="none" w="med" len="med"/>
                      <a:tailEnd type="none" w="med" len="med"/>
                    </a:lnR>
                    <a:solidFill>
                      <a:srgbClr val="44546A"/>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r>
                        <a:rPr kumimoji="1" lang="ja-JP" altLang="en-US" sz="1050">
                          <a:latin typeface="Meiryo UI" panose="020B0604030504040204" pitchFamily="50" charset="-128"/>
                          <a:ea typeface="Meiryo UI" panose="020B0604030504040204" pitchFamily="50" charset="-128"/>
                        </a:rPr>
                        <a:t>男女いきいき・元気宣言登録事業者数</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840</a:t>
                      </a:r>
                      <a:r>
                        <a:rPr kumimoji="1" lang="ja-JP" altLang="en-US" sz="1050" dirty="0">
                          <a:solidFill>
                            <a:srgbClr val="FF0000"/>
                          </a:solidFill>
                          <a:latin typeface="Meiryo UI" panose="020B0604030504040204" pitchFamily="50" charset="-128"/>
                          <a:ea typeface="Meiryo UI" panose="020B0604030504040204" pitchFamily="50" charset="-128"/>
                        </a:rPr>
                        <a:t>社</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18,555</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785</a:t>
                      </a:r>
                      <a:r>
                        <a:rPr kumimoji="1" lang="ja-JP" altLang="en-US" sz="1050" dirty="0">
                          <a:solidFill>
                            <a:schemeClr val="tx1"/>
                          </a:solidFill>
                          <a:latin typeface="Meiryo UI" panose="020B0604030504040204" pitchFamily="50" charset="-128"/>
                          <a:ea typeface="Meiryo UI" panose="020B0604030504040204" pitchFamily="50" charset="-128"/>
                        </a:rPr>
                        <a:t>社</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785</a:t>
                      </a:r>
                      <a:r>
                        <a:rPr kumimoji="1" lang="ja-JP" altLang="en-US" sz="1050" dirty="0">
                          <a:solidFill>
                            <a:schemeClr val="tx1"/>
                          </a:solidFill>
                          <a:latin typeface="Meiryo UI" panose="020B0604030504040204" pitchFamily="50" charset="-128"/>
                          <a:ea typeface="Meiryo UI" panose="020B0604030504040204" pitchFamily="50" charset="-128"/>
                        </a:rPr>
                        <a:t>社）</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9,508</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62122810"/>
                  </a:ext>
                </a:extLst>
              </a:tr>
              <a:tr h="3943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1AB39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r>
                        <a:rPr kumimoji="1" lang="ja-JP" altLang="en-US" sz="1050">
                          <a:latin typeface="Meiryo UI" panose="020B0604030504040204" pitchFamily="50" charset="-128"/>
                          <a:ea typeface="Meiryo UI" panose="020B0604030504040204" pitchFamily="50" charset="-128"/>
                        </a:rPr>
                        <a:t>セミナー等の参加者数</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FF7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1,400</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p>
                  </a:txBody>
                  <a:tcPr marL="74295" marR="74295" marT="37148" marB="37148" anchor="ctr">
                    <a:lnT w="12700" cap="flat" cmpd="sng" algn="ctr">
                      <a:solidFill>
                        <a:schemeClr val="bg1"/>
                      </a:solidFill>
                      <a:prstDash val="solid"/>
                      <a:round/>
                      <a:headEnd type="none" w="med" len="med"/>
                      <a:tailEnd type="none" w="med" len="med"/>
                    </a:lnT>
                    <a:solidFill>
                      <a:srgbClr val="EFF7F5"/>
                    </a:solidFill>
                  </a:tcPr>
                </a:tc>
                <a:tc vMerge="1">
                  <a:txBody>
                    <a:bodyPr/>
                    <a:lstStyle/>
                    <a:p>
                      <a:pPr algn="ct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748</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1,000</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12700" cap="flat" cmpd="sng" algn="ctr">
                      <a:solidFill>
                        <a:schemeClr val="bg1"/>
                      </a:solidFill>
                      <a:prstDash val="solid"/>
                      <a:round/>
                      <a:headEnd type="none" w="med" len="med"/>
                      <a:tailEnd type="none" w="med" len="med"/>
                    </a:lnT>
                    <a:solidFill>
                      <a:srgbClr val="EFF7F5"/>
                    </a:solidFill>
                  </a:tcPr>
                </a:tc>
                <a:tc vMerge="1">
                  <a:txBody>
                    <a:bodyPr/>
                    <a:lstStyle/>
                    <a:p>
                      <a:pPr algn="ct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4097430752"/>
                  </a:ext>
                </a:extLst>
              </a:tr>
            </a:tbl>
          </a:graphicData>
        </a:graphic>
      </p:graphicFrame>
      <p:graphicFrame>
        <p:nvGraphicFramePr>
          <p:cNvPr id="11" name="表 10">
            <a:extLst>
              <a:ext uri="{FF2B5EF4-FFF2-40B4-BE49-F238E27FC236}">
                <a16:creationId xmlns:a16="http://schemas.microsoft.com/office/drawing/2014/main" id="{B683B0E4-A63B-43EE-9383-A4C24CAF4554}"/>
              </a:ext>
            </a:extLst>
          </p:cNvPr>
          <p:cNvGraphicFramePr>
            <a:graphicFrameLocks noGrp="1"/>
          </p:cNvGraphicFramePr>
          <p:nvPr>
            <p:extLst>
              <p:ext uri="{D42A27DB-BD31-4B8C-83A1-F6EECF244321}">
                <p14:modId xmlns:p14="http://schemas.microsoft.com/office/powerpoint/2010/main" val="2056162920"/>
              </p:ext>
            </p:extLst>
          </p:nvPr>
        </p:nvGraphicFramePr>
        <p:xfrm>
          <a:off x="93000" y="3153986"/>
          <a:ext cx="9720000" cy="1600204"/>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val="830047628"/>
                    </a:ext>
                  </a:extLst>
                </a:gridCol>
                <a:gridCol w="360000">
                  <a:extLst>
                    <a:ext uri="{9D8B030D-6E8A-4147-A177-3AD203B41FA5}">
                      <a16:colId xmlns:a16="http://schemas.microsoft.com/office/drawing/2014/main" val="1297933951"/>
                    </a:ext>
                  </a:extLst>
                </a:gridCol>
                <a:gridCol w="2520000">
                  <a:extLst>
                    <a:ext uri="{9D8B030D-6E8A-4147-A177-3AD203B41FA5}">
                      <a16:colId xmlns:a16="http://schemas.microsoft.com/office/drawing/2014/main" val="3352397933"/>
                    </a:ext>
                  </a:extLst>
                </a:gridCol>
                <a:gridCol w="1692000">
                  <a:extLst>
                    <a:ext uri="{9D8B030D-6E8A-4147-A177-3AD203B41FA5}">
                      <a16:colId xmlns:a16="http://schemas.microsoft.com/office/drawing/2014/main" val="885638921"/>
                    </a:ext>
                  </a:extLst>
                </a:gridCol>
                <a:gridCol w="1692000">
                  <a:extLst>
                    <a:ext uri="{9D8B030D-6E8A-4147-A177-3AD203B41FA5}">
                      <a16:colId xmlns:a16="http://schemas.microsoft.com/office/drawing/2014/main" val="2117812099"/>
                    </a:ext>
                  </a:extLst>
                </a:gridCol>
                <a:gridCol w="1548000">
                  <a:extLst>
                    <a:ext uri="{9D8B030D-6E8A-4147-A177-3AD203B41FA5}">
                      <a16:colId xmlns:a16="http://schemas.microsoft.com/office/drawing/2014/main" val="2346348725"/>
                    </a:ext>
                  </a:extLst>
                </a:gridCol>
                <a:gridCol w="1548000">
                  <a:extLst>
                    <a:ext uri="{9D8B030D-6E8A-4147-A177-3AD203B41FA5}">
                      <a16:colId xmlns:a16="http://schemas.microsoft.com/office/drawing/2014/main" val="3625190496"/>
                    </a:ext>
                  </a:extLst>
                </a:gridCol>
              </a:tblGrid>
              <a:tr h="394336">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10</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1AB39F"/>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u="sng" kern="1200" dirty="0">
                          <a:solidFill>
                            <a:schemeClr val="lt1"/>
                          </a:solidFill>
                          <a:latin typeface="Meiryo UI" panose="020B0604030504040204" pitchFamily="50" charset="-128"/>
                          <a:ea typeface="Meiryo UI" panose="020B0604030504040204" pitchFamily="50" charset="-128"/>
                          <a:cs typeface="+mn-cs"/>
                        </a:rPr>
                        <a:t>男女共同参画</a:t>
                      </a:r>
                      <a:r>
                        <a:rPr kumimoji="1" lang="ja-JP" altLang="en-US" sz="1200" b="1" u="sng" kern="1200">
                          <a:solidFill>
                            <a:schemeClr val="lt1"/>
                          </a:solidFill>
                          <a:latin typeface="Meiryo UI" panose="020B0604030504040204" pitchFamily="50" charset="-128"/>
                          <a:ea typeface="Meiryo UI" panose="020B0604030504040204" pitchFamily="50" charset="-128"/>
                          <a:cs typeface="+mn-cs"/>
                        </a:rPr>
                        <a:t>推進事業</a:t>
                      </a:r>
                      <a:r>
                        <a:rPr kumimoji="1" lang="ja-JP" altLang="en-US" sz="1200" b="1" u="none" kern="1200">
                          <a:solidFill>
                            <a:schemeClr val="lt1"/>
                          </a:solidFill>
                          <a:latin typeface="Meiryo UI" panose="020B0604030504040204" pitchFamily="50" charset="-128"/>
                          <a:ea typeface="Meiryo UI" panose="020B0604030504040204" pitchFamily="50" charset="-128"/>
                          <a:cs typeface="+mn-cs"/>
                        </a:rPr>
                        <a:t>　</a:t>
                      </a:r>
                      <a:r>
                        <a:rPr kumimoji="1" lang="en-US" altLang="ja-JP" sz="1200" b="1" kern="1200">
                          <a:solidFill>
                            <a:schemeClr val="bg1"/>
                          </a:solidFill>
                          <a:latin typeface="Meiryo UI" panose="020B0604030504040204" pitchFamily="50" charset="-128"/>
                          <a:ea typeface="Meiryo UI" panose="020B0604030504040204" pitchFamily="50" charset="-128"/>
                          <a:cs typeface="+mn-cs"/>
                        </a:rPr>
                        <a:t>【</a:t>
                      </a:r>
                      <a:r>
                        <a:rPr kumimoji="1" lang="ja-JP" altLang="en-US" sz="1200" b="1" kern="1200" dirty="0">
                          <a:solidFill>
                            <a:schemeClr val="bg1"/>
                          </a:solidFill>
                          <a:latin typeface="Meiryo UI" panose="020B0604030504040204" pitchFamily="50" charset="-128"/>
                          <a:ea typeface="Meiryo UI" panose="020B0604030504040204" pitchFamily="50" charset="-128"/>
                          <a:cs typeface="+mn-cs"/>
                        </a:rPr>
                        <a:t>企業版ふるさと納税活用事業</a:t>
                      </a:r>
                      <a:r>
                        <a:rPr kumimoji="1" lang="en-US" altLang="ja-JP" sz="1200" b="1" kern="1200" dirty="0">
                          <a:solidFill>
                            <a:schemeClr val="bg1"/>
                          </a:solidFill>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lt1"/>
                          </a:solidFill>
                          <a:latin typeface="Meiryo UI" panose="020B0604030504040204" pitchFamily="50" charset="-128"/>
                          <a:ea typeface="Meiryo UI" panose="020B0604030504040204" pitchFamily="50" charset="-128"/>
                          <a:cs typeface="+mn-cs"/>
                        </a:rPr>
                        <a:t>だれもがいきいきと活躍できる男女共同参画社会の実現を図るため、男女共同参画の観点から相談事業を実施するほか、研修実施等を通じて男女共同参画施策を推進する。</a:t>
                      </a:r>
                    </a:p>
                  </a:txBody>
                  <a:tcPr marL="74295" marR="74295" marT="37148" marB="37148"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solidFill>
                      <a:schemeClr val="bg2"/>
                    </a:solidFill>
                  </a:tcPr>
                </a:tc>
                <a:tc hMerge="1">
                  <a:txBody>
                    <a:bodyPr/>
                    <a:lstStyle/>
                    <a:p>
                      <a:endParaRPr kumimoji="1" lang="ja-JP" altLang="en-US"/>
                    </a:p>
                  </a:txBody>
                  <a:tcPr>
                    <a:solidFill>
                      <a:schemeClr val="bg2"/>
                    </a:solidFill>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kern="1200" dirty="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0566057"/>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活動指標・予算額</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a:t>
                      </a:r>
                      <a:r>
                        <a:rPr kumimoji="1" lang="ja-JP" altLang="en-US" sz="1050" b="0" dirty="0">
                          <a:solidFill>
                            <a:schemeClr val="tx1"/>
                          </a:solidFill>
                          <a:latin typeface="Meiryo UI" panose="020B0604030504040204" pitchFamily="50" charset="-128"/>
                          <a:ea typeface="Meiryo UI" panose="020B0604030504040204" pitchFamily="50" charset="-128"/>
                        </a:rPr>
                        <a:t>目標値</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a:solidFill>
                            <a:schemeClr val="tx1"/>
                          </a:solidFill>
                          <a:latin typeface="Meiryo UI" panose="020B0604030504040204" pitchFamily="50" charset="-128"/>
                          <a:ea typeface="Meiryo UI" panose="020B0604030504040204" pitchFamily="50" charset="-128"/>
                        </a:rPr>
                        <a:t>（</a:t>
                      </a: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８年</a:t>
                      </a:r>
                      <a:r>
                        <a:rPr kumimoji="1" lang="en-US" altLang="ja-JP" sz="1050" b="0" dirty="0">
                          <a:solidFill>
                            <a:schemeClr val="tx1"/>
                          </a:solidFill>
                          <a:latin typeface="Meiryo UI" panose="020B0604030504040204" pitchFamily="50" charset="-128"/>
                          <a:ea typeface="Meiryo UI" panose="020B0604030504040204" pitchFamily="50" charset="-128"/>
                        </a:rPr>
                        <a:t>3</a:t>
                      </a:r>
                      <a:r>
                        <a:rPr kumimoji="1" lang="ja-JP" altLang="en-US" sz="1050" b="0" dirty="0">
                          <a:solidFill>
                            <a:schemeClr val="tx1"/>
                          </a:solidFill>
                          <a:latin typeface="Meiryo UI" panose="020B0604030504040204" pitchFamily="50" charset="-128"/>
                          <a:ea typeface="Meiryo UI" panose="020B0604030504040204" pitchFamily="50" charset="-128"/>
                        </a:rPr>
                        <a:t>月末時点）</a:t>
                      </a: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７年度予算</a:t>
                      </a:r>
                      <a:r>
                        <a:rPr kumimoji="1" lang="ja-JP" altLang="en-US" sz="1050" b="0" dirty="0">
                          <a:solidFill>
                            <a:schemeClr val="tx1"/>
                          </a:solidFill>
                          <a:latin typeface="Meiryo UI" panose="020B0604030504040204" pitchFamily="50" charset="-128"/>
                          <a:ea typeface="Meiryo UI" panose="020B0604030504040204" pitchFamily="50" charset="-128"/>
                        </a:rPr>
                        <a:t>額</a:t>
                      </a: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a:t>
                      </a:r>
                      <a:r>
                        <a:rPr kumimoji="1" lang="ja-JP" altLang="en-US" sz="1050" b="0" dirty="0">
                          <a:solidFill>
                            <a:schemeClr val="tx1"/>
                          </a:solidFill>
                          <a:latin typeface="Meiryo UI" panose="020B0604030504040204" pitchFamily="50" charset="-128"/>
                          <a:ea typeface="Meiryo UI" panose="020B0604030504040204" pitchFamily="50" charset="-128"/>
                        </a:rPr>
                        <a:t>参考</a:t>
                      </a:r>
                      <a:r>
                        <a:rPr kumimoji="1" lang="en-US" altLang="ja-JP" sz="1050" b="0" dirty="0">
                          <a:solidFill>
                            <a:schemeClr val="tx1"/>
                          </a:solidFill>
                          <a:latin typeface="Meiryo UI" panose="020B0604030504040204" pitchFamily="50" charset="-128"/>
                          <a:ea typeface="Meiryo UI" panose="020B0604030504040204" pitchFamily="50" charset="-128"/>
                        </a:rPr>
                        <a: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hMerge="1">
                  <a:txBody>
                    <a:bodyPr/>
                    <a:lstStyle/>
                    <a:p>
                      <a:pPr algn="ct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603777926"/>
                  </a:ext>
                </a:extLst>
              </a:tr>
              <a:tr h="394336">
                <a:tc vMerge="1">
                  <a:txBody>
                    <a:bodyPr/>
                    <a:lstStyle/>
                    <a:p>
                      <a:endParaRPr kumimoji="1" lang="ja-JP" altLang="en-US"/>
                    </a:p>
                  </a:txBody>
                  <a:tcPr>
                    <a:lnR w="28575" cap="flat" cmpd="sng" algn="ctr">
                      <a:solidFill>
                        <a:schemeClr val="bg1"/>
                      </a:solidFill>
                      <a:prstDash val="solid"/>
                      <a:round/>
                      <a:headEnd type="none" w="med" len="med"/>
                      <a:tailEnd type="none" w="med" len="med"/>
                    </a:lnR>
                    <a:solidFill>
                      <a:srgbClr val="44546A"/>
                    </a:solidFill>
                  </a:tcPr>
                </a:tc>
                <a:tc vMerge="1">
                  <a:txBody>
                    <a:bodyPr/>
                    <a:lstStyle/>
                    <a:p>
                      <a:endParaRPr kumimoji="1" lang="ja-JP" altLang="en-US"/>
                    </a:p>
                  </a:txBody>
                  <a:tcP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solidFill>
                      <a:schemeClr val="bg2"/>
                    </a:solidFill>
                  </a:tcPr>
                </a:tc>
                <a:tc vMerge="1">
                  <a:txBody>
                    <a:bodyPr/>
                    <a:lstStyle/>
                    <a:p>
                      <a:pPr algn="ctr"/>
                      <a:r>
                        <a:rPr kumimoji="1" lang="en-US" altLang="ja-JP" sz="900" b="0" dirty="0">
                          <a:solidFill>
                            <a:sysClr val="windowText" lastClr="000000"/>
                          </a:solidFill>
                          <a:latin typeface="Meiryo UI" panose="020B0604030504040204" pitchFamily="50" charset="-128"/>
                          <a:ea typeface="Meiryo UI" panose="020B0604030504040204" pitchFamily="50" charset="-128"/>
                        </a:rPr>
                        <a:t>R6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年度目標値</a:t>
                      </a:r>
                      <a:endParaRPr kumimoji="1" lang="en-US" altLang="ja-JP" sz="900" b="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800" b="0" dirty="0">
                          <a:solidFill>
                            <a:sysClr val="windowText" lastClr="000000"/>
                          </a:solidFill>
                          <a:latin typeface="Meiryo UI" panose="020B0604030504040204" pitchFamily="50" charset="-128"/>
                          <a:ea typeface="Meiryo UI" panose="020B0604030504040204" pitchFamily="50" charset="-128"/>
                        </a:rPr>
                        <a:t>6</a:t>
                      </a:r>
                      <a:r>
                        <a:rPr kumimoji="1" lang="ja-JP" altLang="en-US" sz="800" b="0" dirty="0">
                          <a:solidFill>
                            <a:sysClr val="windowText" lastClr="000000"/>
                          </a:solidFill>
                          <a:latin typeface="Meiryo UI" panose="020B0604030504040204" pitchFamily="50" charset="-128"/>
                          <a:ea typeface="Meiryo UI" panose="020B0604030504040204" pitchFamily="50" charset="-128"/>
                        </a:rPr>
                        <a:t>年</a:t>
                      </a:r>
                      <a:r>
                        <a:rPr kumimoji="1" lang="en-US" altLang="ja-JP" sz="800" b="0" dirty="0">
                          <a:solidFill>
                            <a:sysClr val="windowText" lastClr="000000"/>
                          </a:solidFill>
                          <a:latin typeface="Meiryo UI" panose="020B0604030504040204" pitchFamily="50" charset="-128"/>
                          <a:ea typeface="Meiryo UI" panose="020B0604030504040204" pitchFamily="50" charset="-128"/>
                        </a:rPr>
                        <a:t>3</a:t>
                      </a:r>
                      <a:r>
                        <a:rPr kumimoji="1" lang="ja-JP" altLang="en-US" sz="800" b="0" dirty="0">
                          <a:solidFill>
                            <a:sysClr val="windowText" lastClr="000000"/>
                          </a:solidFill>
                          <a:latin typeface="Meiryo UI" panose="020B0604030504040204" pitchFamily="50" charset="-128"/>
                          <a:ea typeface="Meiryo UI" panose="020B0604030504040204" pitchFamily="50" charset="-128"/>
                        </a:rPr>
                        <a:t>月末時点）</a:t>
                      </a:r>
                    </a:p>
                  </a:txBody>
                  <a:tcPr marL="74295" marR="74295" marT="37148" marB="37148" anchor="ctr">
                    <a:solidFill>
                      <a:schemeClr val="bg2"/>
                    </a:solidFill>
                  </a:tcPr>
                </a:tc>
                <a:tc vMerge="1">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令和</a:t>
                      </a:r>
                      <a:r>
                        <a:rPr kumimoji="1" lang="en-US" altLang="ja-JP" sz="900" b="0" dirty="0">
                          <a:solidFill>
                            <a:sysClr val="windowText" lastClr="000000"/>
                          </a:solidFill>
                          <a:latin typeface="Meiryo UI" panose="020B0604030504040204" pitchFamily="50" charset="-128"/>
                          <a:ea typeface="Meiryo UI" panose="020B0604030504040204" pitchFamily="50" charset="-128"/>
                        </a:rPr>
                        <a:t>6</a:t>
                      </a:r>
                      <a:r>
                        <a:rPr kumimoji="1" lang="ja-JP" altLang="en-US" sz="900" b="0" dirty="0">
                          <a:solidFill>
                            <a:sysClr val="windowText" lastClr="000000"/>
                          </a:solidFill>
                          <a:latin typeface="Meiryo UI" panose="020B0604030504040204" pitchFamily="50" charset="-128"/>
                          <a:ea typeface="Meiryo UI" panose="020B0604030504040204" pitchFamily="50" charset="-128"/>
                        </a:rPr>
                        <a:t>年度予算額</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20000"/>
                        <a:lumOff val="80000"/>
                      </a:schemeClr>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R</a:t>
                      </a:r>
                      <a:r>
                        <a:rPr kumimoji="1" lang="ja-JP" altLang="en-US" sz="1050" b="0">
                          <a:solidFill>
                            <a:schemeClr val="tx1"/>
                          </a:solidFill>
                          <a:latin typeface="Meiryo UI" panose="020B0604030504040204" pitchFamily="50" charset="-128"/>
                          <a:ea typeface="Meiryo UI" panose="020B0604030504040204" pitchFamily="50" charset="-128"/>
                        </a:rPr>
                        <a:t>６年度</a:t>
                      </a:r>
                      <a:r>
                        <a:rPr kumimoji="1" lang="ja-JP" altLang="en-US" sz="1050" b="0" dirty="0">
                          <a:solidFill>
                            <a:schemeClr val="tx1"/>
                          </a:solidFill>
                          <a:latin typeface="Meiryo UI" panose="020B0604030504040204" pitchFamily="50" charset="-128"/>
                          <a:ea typeface="Meiryo UI" panose="020B0604030504040204" pitchFamily="50" charset="-128"/>
                        </a:rPr>
                        <a:t>実績見込</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a:solidFill>
                            <a:schemeClr val="tx1"/>
                          </a:solidFill>
                          <a:latin typeface="Meiryo UI" panose="020B0604030504040204" pitchFamily="50" charset="-128"/>
                          <a:ea typeface="Meiryo UI" panose="020B0604030504040204" pitchFamily="50" charset="-128"/>
                        </a:rPr>
                        <a:t>（当初目標値）</a:t>
                      </a: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a:t>
                      </a:r>
                      <a:r>
                        <a:rPr kumimoji="1" lang="ja-JP" altLang="en-US" sz="1050">
                          <a:solidFill>
                            <a:schemeClr val="tx1"/>
                          </a:solidFill>
                          <a:latin typeface="Meiryo UI" panose="020B0604030504040204" pitchFamily="50" charset="-128"/>
                          <a:ea typeface="Meiryo UI" panose="020B0604030504040204" pitchFamily="50" charset="-128"/>
                        </a:rPr>
                        <a:t>６年度</a:t>
                      </a:r>
                      <a:r>
                        <a:rPr kumimoji="1" lang="ja-JP" altLang="en-US" sz="1050" dirty="0">
                          <a:solidFill>
                            <a:schemeClr val="tx1"/>
                          </a:solidFill>
                          <a:latin typeface="Meiryo UI" panose="020B0604030504040204" pitchFamily="50" charset="-128"/>
                          <a:ea typeface="Meiryo UI" panose="020B0604030504040204" pitchFamily="50" charset="-128"/>
                        </a:rPr>
                        <a:t>予算額</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1255724006"/>
                  </a:ext>
                </a:extLst>
              </a:tr>
              <a:tr h="394336">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R w="28575" cap="flat" cmpd="sng" algn="ctr">
                      <a:solidFill>
                        <a:schemeClr val="bg1"/>
                      </a:solidFill>
                      <a:prstDash val="solid"/>
                      <a:round/>
                      <a:headEnd type="none" w="med" len="med"/>
                      <a:tailEnd type="none" w="med" len="med"/>
                    </a:lnR>
                    <a:solidFill>
                      <a:srgbClr val="44546A"/>
                    </a:solidFill>
                  </a:tcPr>
                </a:tc>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ドーンセンター相談件数</a:t>
                      </a:r>
                      <a:endParaRPr kumimoji="1" lang="en-US" altLang="ja-JP" sz="1050" dirty="0">
                        <a:latin typeface="Meiryo UI" panose="020B0604030504040204" pitchFamily="50" charset="-128"/>
                        <a:ea typeface="Meiryo UI" panose="020B0604030504040204" pitchFamily="50" charset="-128"/>
                      </a:endParaRPr>
                    </a:p>
                    <a:p>
                      <a:r>
                        <a:rPr kumimoji="1" lang="ja-JP" altLang="en-US" sz="1050">
                          <a:solidFill>
                            <a:schemeClr val="tx1"/>
                          </a:solidFill>
                          <a:latin typeface="Meiryo UI" panose="020B0604030504040204" pitchFamily="50" charset="-128"/>
                          <a:ea typeface="Meiryo UI" panose="020B0604030504040204" pitchFamily="50" charset="-128"/>
                        </a:rPr>
                        <a:t>（電話、面接、</a:t>
                      </a:r>
                      <a:r>
                        <a:rPr kumimoji="1" lang="en-US" altLang="ja-JP" sz="1050">
                          <a:solidFill>
                            <a:schemeClr val="tx1"/>
                          </a:solidFill>
                          <a:latin typeface="Meiryo UI" panose="020B0604030504040204" pitchFamily="50" charset="-128"/>
                          <a:ea typeface="Meiryo UI" panose="020B0604030504040204" pitchFamily="50" charset="-128"/>
                        </a:rPr>
                        <a:t>SNS</a:t>
                      </a:r>
                      <a:r>
                        <a:rPr kumimoji="1" lang="ja-JP" altLang="en-US" sz="1050" dirty="0">
                          <a:solidFill>
                            <a:schemeClr val="tx1"/>
                          </a:solidFill>
                          <a:latin typeface="Meiryo UI" panose="020B0604030504040204" pitchFamily="50" charset="-128"/>
                          <a:ea typeface="Meiryo UI" panose="020B0604030504040204" pitchFamily="50" charset="-128"/>
                        </a:rPr>
                        <a:t>相談）</a:t>
                      </a:r>
                    </a:p>
                  </a:txBody>
                  <a:tcPr marL="74295" marR="74295" marT="37148" marB="37148" anchor="ctr">
                    <a:lnL w="1905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3,900</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p>
                  </a:txBody>
                  <a:tcPr marL="74295" marR="74295" marT="37148" marB="37148" anchor="ctr">
                    <a:lnT w="12700" cap="flat" cmpd="sng" algn="ctr">
                      <a:solidFill>
                        <a:schemeClr val="bg1"/>
                      </a:solidFill>
                      <a:prstDash val="solid"/>
                      <a:round/>
                      <a:headEnd type="none" w="med" len="med"/>
                      <a:tailEnd type="none" w="med" len="med"/>
                    </a:lnT>
                    <a:solidFill>
                      <a:srgbClr val="DFEDEA"/>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25,004</a:t>
                      </a:r>
                      <a:r>
                        <a:rPr kumimoji="1" lang="ja-JP" altLang="en-US" sz="1050" dirty="0">
                          <a:solidFill>
                            <a:srgbClr val="FF0000"/>
                          </a:solidFill>
                          <a:latin typeface="Meiryo UI" panose="020B0604030504040204" pitchFamily="50" charset="-128"/>
                          <a:ea typeface="Meiryo UI" panose="020B0604030504040204" pitchFamily="50" charset="-128"/>
                        </a:rPr>
                        <a:t>千円</a:t>
                      </a: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3,783</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3,900</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12700" cap="flat" cmpd="sng" algn="ctr">
                      <a:solidFill>
                        <a:schemeClr val="bg1"/>
                      </a:solidFill>
                      <a:prstDash val="solid"/>
                      <a:round/>
                      <a:headEnd type="none" w="med" len="med"/>
                      <a:tailEnd type="none" w="med" len="med"/>
                    </a:lnT>
                    <a:solidFill>
                      <a:srgbClr val="DFEDEA"/>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25,004</a:t>
                      </a:r>
                      <a:r>
                        <a:rPr kumimoji="1" lang="ja-JP" altLang="en-US" sz="1050" dirty="0">
                          <a:solidFill>
                            <a:schemeClr val="tx1"/>
                          </a:solidFill>
                          <a:latin typeface="Meiryo UI" panose="020B0604030504040204" pitchFamily="50" charset="-128"/>
                          <a:ea typeface="Meiryo UI" panose="020B0604030504040204" pitchFamily="50" charset="-128"/>
                        </a:rPr>
                        <a:t>千円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62122810"/>
                  </a:ext>
                </a:extLst>
              </a:tr>
            </a:tbl>
          </a:graphicData>
        </a:graphic>
      </p:graphicFrame>
      <p:sp>
        <p:nvSpPr>
          <p:cNvPr id="13" name="テキスト ボックス 12">
            <a:extLst>
              <a:ext uri="{FF2B5EF4-FFF2-40B4-BE49-F238E27FC236}">
                <a16:creationId xmlns:a16="http://schemas.microsoft.com/office/drawing/2014/main" id="{3E4E677E-1986-404F-AC57-0F277A8365F8}"/>
              </a:ext>
            </a:extLst>
          </p:cNvPr>
          <p:cNvSpPr txBox="1"/>
          <p:nvPr/>
        </p:nvSpPr>
        <p:spPr>
          <a:xfrm>
            <a:off x="4471344" y="55811"/>
            <a:ext cx="5434656" cy="492443"/>
          </a:xfrm>
          <a:prstGeom prst="rect">
            <a:avLst/>
          </a:prstGeom>
          <a:noFill/>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rPr>
              <a:t>基本的方向（</a:t>
            </a:r>
            <a:r>
              <a:rPr lang="ja-JP" altLang="en-US" sz="1300" b="1">
                <a:solidFill>
                  <a:schemeClr val="bg1"/>
                </a:solidFill>
                <a:latin typeface="Meiryo UI" panose="020B0604030504040204" pitchFamily="50" charset="-128"/>
                <a:ea typeface="Meiryo UI" panose="020B0604030504040204" pitchFamily="50" charset="-128"/>
              </a:rPr>
              <a:t>１）結婚・妊娠・出産・子育て環境の充実</a:t>
            </a:r>
            <a:endParaRPr lang="en-US" altLang="ja-JP" sz="1300" b="1">
              <a:solidFill>
                <a:schemeClr val="bg1"/>
              </a:solidFill>
              <a:latin typeface="Meiryo UI" panose="020B0604030504040204" pitchFamily="50" charset="-128"/>
              <a:ea typeface="Meiryo UI" panose="020B0604030504040204" pitchFamily="50" charset="-128"/>
            </a:endParaRPr>
          </a:p>
          <a:p>
            <a:r>
              <a:rPr lang="ja-JP" altLang="en-US" sz="1300" b="1">
                <a:solidFill>
                  <a:schemeClr val="bg1"/>
                </a:solidFill>
                <a:latin typeface="Meiryo UI" panose="020B0604030504040204" pitchFamily="50" charset="-128"/>
                <a:ea typeface="Meiryo UI" panose="020B0604030504040204" pitchFamily="50" charset="-128"/>
              </a:rPr>
              <a:t>基本的方向（２）仕事と子育ての両立</a:t>
            </a:r>
            <a:endParaRPr kumimoji="1" lang="ja-JP" altLang="en-US" sz="1300" dirty="0">
              <a:solidFill>
                <a:schemeClr val="bg1"/>
              </a:solidFill>
            </a:endParaRPr>
          </a:p>
        </p:txBody>
      </p:sp>
      <p:sp>
        <p:nvSpPr>
          <p:cNvPr id="10" name="正方形/長方形 9">
            <a:extLst>
              <a:ext uri="{FF2B5EF4-FFF2-40B4-BE49-F238E27FC236}">
                <a16:creationId xmlns:a16="http://schemas.microsoft.com/office/drawing/2014/main" id="{75F771E1-DCC5-4DC3-A518-399FF84B854A}"/>
              </a:ext>
            </a:extLst>
          </p:cNvPr>
          <p:cNvSpPr/>
          <p:nvPr/>
        </p:nvSpPr>
        <p:spPr>
          <a:xfrm>
            <a:off x="0" y="-1106"/>
            <a:ext cx="9906000" cy="576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spcBef>
                <a:spcPts val="600"/>
              </a:spcBef>
            </a:pPr>
            <a:r>
              <a:rPr lang="ja-JP" altLang="en-US" b="1">
                <a:latin typeface="Meiryo UI" panose="020B0604030504040204" pitchFamily="50" charset="-128"/>
                <a:ea typeface="Meiryo UI" panose="020B0604030504040204" pitchFamily="50" charset="-128"/>
              </a:rPr>
              <a:t>基本目標②　結婚・出産・子育ての希望をかなえる</a:t>
            </a:r>
            <a:endParaRPr lang="en-US" altLang="ja-JP" b="1">
              <a:latin typeface="Meiryo UI" panose="020B0604030504040204" pitchFamily="50" charset="-128"/>
              <a:ea typeface="Meiryo UI" panose="020B0604030504040204" pitchFamily="50" charset="-128"/>
            </a:endParaRPr>
          </a:p>
          <a:p>
            <a:pPr>
              <a:lnSpc>
                <a:spcPts val="1600"/>
              </a:lnSpc>
            </a:pPr>
            <a:r>
              <a:rPr lang="ja-JP" altLang="en-US" sz="1600" b="1">
                <a:solidFill>
                  <a:schemeClr val="bg1"/>
                </a:solidFill>
                <a:latin typeface="Meiryo UI" panose="020B0604030504040204" pitchFamily="50" charset="-128"/>
                <a:ea typeface="Meiryo UI" panose="020B0604030504040204" pitchFamily="50" charset="-128"/>
              </a:rPr>
              <a:t>　　　　　　　    </a:t>
            </a:r>
            <a:r>
              <a:rPr lang="ja-JP" altLang="en-US" sz="1400" b="1">
                <a:solidFill>
                  <a:schemeClr val="bg1"/>
                </a:solidFill>
                <a:latin typeface="Meiryo UI" panose="020B0604030504040204" pitchFamily="50" charset="-128"/>
                <a:ea typeface="Meiryo UI" panose="020B0604030504040204" pitchFamily="50" charset="-128"/>
              </a:rPr>
              <a:t>（結婚・妊娠・出産・子育て環境の充実、仕事と子育ての両立）</a:t>
            </a:r>
            <a:endParaRPr lang="en-US" altLang="ja-JP"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19128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3095041"/>
            <a:ext cx="9906000" cy="667919"/>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東西二極の一極としての社会経済構造の構築</a:t>
            </a:r>
          </a:p>
        </p:txBody>
      </p:sp>
      <p:sp>
        <p:nvSpPr>
          <p:cNvPr id="6" name="スライド番号プレースホルダー 1">
            <a:extLst>
              <a:ext uri="{FF2B5EF4-FFF2-40B4-BE49-F238E27FC236}">
                <a16:creationId xmlns:a16="http://schemas.microsoft.com/office/drawing/2014/main" id="{91D7B051-EDE7-48F1-9FDE-14F991026085}"/>
              </a:ext>
            </a:extLst>
          </p:cNvPr>
          <p:cNvSpPr>
            <a:spLocks noGrp="1"/>
          </p:cNvSpPr>
          <p:nvPr>
            <p:ph type="sldNum" sz="quarter" idx="12"/>
          </p:nvPr>
        </p:nvSpPr>
        <p:spPr>
          <a:xfrm>
            <a:off x="7677150" y="6570482"/>
            <a:ext cx="2228850" cy="280459"/>
          </a:xfrm>
        </p:spPr>
        <p:txBody>
          <a:bodyPr/>
          <a:lstStyle/>
          <a:p>
            <a:fld id="{44BDDE9A-F6C5-4730-B943-1C83B56C071B}" type="slidenum">
              <a:rPr kumimoji="1" lang="ja-JP" altLang="en-US" smtClean="0"/>
              <a:t>8</a:t>
            </a:fld>
            <a:endParaRPr kumimoji="1" lang="ja-JP" altLang="en-US" dirty="0"/>
          </a:p>
        </p:txBody>
      </p:sp>
    </p:spTree>
    <p:extLst>
      <p:ext uri="{BB962C8B-B14F-4D97-AF65-F5344CB8AC3E}">
        <p14:creationId xmlns:p14="http://schemas.microsoft.com/office/powerpoint/2010/main" val="36277999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15601</TotalTime>
  <Words>9651</Words>
  <PresentationFormat>A4 210 x 297 mm</PresentationFormat>
  <Paragraphs>1301</Paragraphs>
  <Slides>28</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2025-04-18T04:30:44Z</cp:lastPrinted>
  <dcterms:created xsi:type="dcterms:W3CDTF">2023-07-25T08:02:01Z</dcterms:created>
  <dcterms:modified xsi:type="dcterms:W3CDTF">2025-05-12T07:09:41Z</dcterms:modified>
</cp:coreProperties>
</file>