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3"/>
  </p:sldMasterIdLst>
  <p:notesMasterIdLst>
    <p:notesMasterId r:id="rId13"/>
  </p:notesMasterIdLst>
  <p:sldIdLst>
    <p:sldId id="265" r:id="rId4"/>
    <p:sldId id="330" r:id="rId5"/>
    <p:sldId id="320" r:id="rId6"/>
    <p:sldId id="334" r:id="rId7"/>
    <p:sldId id="333" r:id="rId8"/>
    <p:sldId id="321" r:id="rId9"/>
    <p:sldId id="335" r:id="rId10"/>
    <p:sldId id="337" r:id="rId11"/>
    <p:sldId id="305" r:id="rId1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9DFEF484-F64B-4C50-894B-343F37617444}">
          <p14:sldIdLst>
            <p14:sldId id="265"/>
            <p14:sldId id="330"/>
            <p14:sldId id="320"/>
            <p14:sldId id="334"/>
            <p14:sldId id="333"/>
            <p14:sldId id="321"/>
            <p14:sldId id="335"/>
            <p14:sldId id="337"/>
            <p14:sldId id="30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8AC8"/>
    <a:srgbClr val="D5DAEB"/>
    <a:srgbClr val="EBEDF5"/>
    <a:srgbClr val="FFE6CC"/>
    <a:srgbClr val="FFF3E7"/>
    <a:srgbClr val="FEB80A"/>
    <a:srgbClr val="B2D8CF"/>
    <a:srgbClr val="1AB39F"/>
    <a:srgbClr val="A7B5DD"/>
    <a:srgbClr val="FFDC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F40EA4-DF03-4299-83E2-67BE361D5757}" v="64" dt="2024-09-18T02:23:27.013"/>
    <p1510:client id="{39576F56-D283-4461-8DB2-22BC76630ADE}" v="2" dt="2024-09-17T02:58:42.508"/>
    <p1510:client id="{DB91F127-1DE5-4A82-9942-BFB2CEC401E0}" v="8" dt="2024-09-17T04:22:40.532"/>
    <p1510:client id="{FA3121F6-28C5-A4B7-9B95-04AF13167080}" v="6" dt="2024-09-17T01:10:07.9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53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19"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冨田　充俊" userId="S::tomitami@lan.pref.osaka.jp::192badfb-35c6-4d9b-9c88-d74765664523" providerId="AD" clId="Web-{FA3121F6-28C5-A4B7-9B95-04AF13167080}"/>
    <pc:docChg chg="modSld">
      <pc:chgData name="冨田　充俊" userId="S::tomitami@lan.pref.osaka.jp::192badfb-35c6-4d9b-9c88-d74765664523" providerId="AD" clId="Web-{FA3121F6-28C5-A4B7-9B95-04AF13167080}" dt="2024-09-17T01:10:06.425" v="3"/>
      <pc:docMkLst>
        <pc:docMk/>
      </pc:docMkLst>
      <pc:sldChg chg="modSp">
        <pc:chgData name="冨田　充俊" userId="S::tomitami@lan.pref.osaka.jp::192badfb-35c6-4d9b-9c88-d74765664523" providerId="AD" clId="Web-{FA3121F6-28C5-A4B7-9B95-04AF13167080}" dt="2024-09-17T01:10:06.425" v="3"/>
        <pc:sldMkLst>
          <pc:docMk/>
          <pc:sldMk cId="1644945565" sldId="286"/>
        </pc:sldMkLst>
        <pc:graphicFrameChg chg="mod modGraphic">
          <ac:chgData name="冨田　充俊" userId="S::tomitami@lan.pref.osaka.jp::192badfb-35c6-4d9b-9c88-d74765664523" providerId="AD" clId="Web-{FA3121F6-28C5-A4B7-9B95-04AF13167080}" dt="2024-09-17T01:10:06.425" v="3"/>
          <ac:graphicFrameMkLst>
            <pc:docMk/>
            <pc:sldMk cId="1644945565" sldId="286"/>
            <ac:graphicFrameMk id="7" creationId="{00000000-0000-0000-0000-000000000000}"/>
          </ac:graphicFrameMkLst>
        </pc:graphicFrameChg>
      </pc:sldChg>
    </pc:docChg>
  </pc:docChgLst>
  <pc:docChgLst>
    <pc:chgData name="木村　光宏" userId="b1b9f570-48d0-408a-b6c3-d09057c89d01" providerId="ADAL" clId="{E2C1610C-DE15-43E2-8321-AE3FA460CF10}"/>
    <pc:docChg chg="modSld">
      <pc:chgData name="木村　光宏" userId="b1b9f570-48d0-408a-b6c3-d09057c89d01" providerId="ADAL" clId="{E2C1610C-DE15-43E2-8321-AE3FA460CF10}" dt="2024-09-17T09:40:36.501" v="3" actId="20577"/>
      <pc:docMkLst>
        <pc:docMk/>
      </pc:docMkLst>
      <pc:sldChg chg="modSp mod">
        <pc:chgData name="木村　光宏" userId="b1b9f570-48d0-408a-b6c3-d09057c89d01" providerId="ADAL" clId="{E2C1610C-DE15-43E2-8321-AE3FA460CF10}" dt="2024-09-17T09:40:36.501" v="3" actId="20577"/>
        <pc:sldMkLst>
          <pc:docMk/>
          <pc:sldMk cId="57387573" sldId="308"/>
        </pc:sldMkLst>
        <pc:graphicFrameChg chg="modGraphic">
          <ac:chgData name="木村　光宏" userId="b1b9f570-48d0-408a-b6c3-d09057c89d01" providerId="ADAL" clId="{E2C1610C-DE15-43E2-8321-AE3FA460CF10}" dt="2024-09-17T09:40:36.501" v="3" actId="20577"/>
          <ac:graphicFrameMkLst>
            <pc:docMk/>
            <pc:sldMk cId="57387573" sldId="308"/>
            <ac:graphicFrameMk id="7" creationId="{00000000-0000-0000-0000-000000000000}"/>
          </ac:graphicFrameMkLst>
        </pc:graphicFrameChg>
      </pc:sldChg>
    </pc:docChg>
  </pc:docChgLst>
  <pc:docChgLst>
    <pc:chgData name="藤﨑　友理" userId="S::fujisakiyu@lan.pref.osaka.jp::d2989749-678f-4b07-bcc3-03fbfed9675d" providerId="AD" clId="Web-{03F40EA4-DF03-4299-83E2-67BE361D5757}"/>
    <pc:docChg chg="modSld">
      <pc:chgData name="藤﨑　友理" userId="S::fujisakiyu@lan.pref.osaka.jp::d2989749-678f-4b07-bcc3-03fbfed9675d" providerId="AD" clId="Web-{03F40EA4-DF03-4299-83E2-67BE361D5757}" dt="2024-09-18T02:23:27.013" v="59"/>
      <pc:docMkLst>
        <pc:docMk/>
      </pc:docMkLst>
      <pc:sldChg chg="modSp">
        <pc:chgData name="藤﨑　友理" userId="S::fujisakiyu@lan.pref.osaka.jp::d2989749-678f-4b07-bcc3-03fbfed9675d" providerId="AD" clId="Web-{03F40EA4-DF03-4299-83E2-67BE361D5757}" dt="2024-09-18T02:23:27.013" v="59"/>
        <pc:sldMkLst>
          <pc:docMk/>
          <pc:sldMk cId="57387573" sldId="308"/>
        </pc:sldMkLst>
        <pc:graphicFrameChg chg="mod modGraphic">
          <ac:chgData name="藤﨑　友理" userId="S::fujisakiyu@lan.pref.osaka.jp::d2989749-678f-4b07-bcc3-03fbfed9675d" providerId="AD" clId="Web-{03F40EA4-DF03-4299-83E2-67BE361D5757}" dt="2024-09-18T02:23:27.013" v="59"/>
          <ac:graphicFrameMkLst>
            <pc:docMk/>
            <pc:sldMk cId="57387573" sldId="308"/>
            <ac:graphicFrameMk id="7" creationId="{00000000-0000-0000-0000-000000000000}"/>
          </ac:graphicFrameMkLst>
        </pc:graphicFrameChg>
      </pc:sldChg>
    </pc:docChg>
  </pc:docChgLst>
  <pc:docChgLst>
    <pc:chgData name="佐倉　由佳" userId="S::sakuray@lan.pref.osaka.jp::7fd4f0b5-bf6f-454e-adfa-4638c93912dd" providerId="AD" clId="Web-{39576F56-D283-4461-8DB2-22BC76630ADE}"/>
    <pc:docChg chg="modSld">
      <pc:chgData name="佐倉　由佳" userId="S::sakuray@lan.pref.osaka.jp::7fd4f0b5-bf6f-454e-adfa-4638c93912dd" providerId="AD" clId="Web-{39576F56-D283-4461-8DB2-22BC76630ADE}" dt="2024-09-17T02:58:42.508" v="1"/>
      <pc:docMkLst>
        <pc:docMk/>
      </pc:docMkLst>
      <pc:sldChg chg="modSp">
        <pc:chgData name="佐倉　由佳" userId="S::sakuray@lan.pref.osaka.jp::7fd4f0b5-bf6f-454e-adfa-4638c93912dd" providerId="AD" clId="Web-{39576F56-D283-4461-8DB2-22BC76630ADE}" dt="2024-09-17T02:58:42.508" v="1"/>
        <pc:sldMkLst>
          <pc:docMk/>
          <pc:sldMk cId="2290733223" sldId="287"/>
        </pc:sldMkLst>
        <pc:graphicFrameChg chg="mod modGraphic">
          <ac:chgData name="佐倉　由佳" userId="S::sakuray@lan.pref.osaka.jp::7fd4f0b5-bf6f-454e-adfa-4638c93912dd" providerId="AD" clId="Web-{39576F56-D283-4461-8DB2-22BC76630ADE}" dt="2024-09-17T02:58:42.508" v="1"/>
          <ac:graphicFrameMkLst>
            <pc:docMk/>
            <pc:sldMk cId="2290733223" sldId="287"/>
            <ac:graphicFrameMk id="8" creationId="{00000000-0000-0000-0000-000000000000}"/>
          </ac:graphicFrameMkLst>
        </pc:graphicFrameChg>
      </pc:sldChg>
    </pc:docChg>
  </pc:docChgLst>
  <pc:docChgLst>
    <pc:chgData name="佐倉　由佳" userId="S::sakuray@lan.pref.osaka.jp::7fd4f0b5-bf6f-454e-adfa-4638c93912dd" providerId="AD" clId="Web-{DB91F127-1DE5-4A82-9942-BFB2CEC401E0}"/>
    <pc:docChg chg="modSld">
      <pc:chgData name="佐倉　由佳" userId="S::sakuray@lan.pref.osaka.jp::7fd4f0b5-bf6f-454e-adfa-4638c93912dd" providerId="AD" clId="Web-{DB91F127-1DE5-4A82-9942-BFB2CEC401E0}" dt="2024-09-17T04:22:38.720" v="5"/>
      <pc:docMkLst>
        <pc:docMk/>
      </pc:docMkLst>
      <pc:sldChg chg="modSp">
        <pc:chgData name="佐倉　由佳" userId="S::sakuray@lan.pref.osaka.jp::7fd4f0b5-bf6f-454e-adfa-4638c93912dd" providerId="AD" clId="Web-{DB91F127-1DE5-4A82-9942-BFB2CEC401E0}" dt="2024-09-17T04:22:38.720" v="5"/>
        <pc:sldMkLst>
          <pc:docMk/>
          <pc:sldMk cId="57387573" sldId="308"/>
        </pc:sldMkLst>
        <pc:graphicFrameChg chg="mod modGraphic">
          <ac:chgData name="佐倉　由佳" userId="S::sakuray@lan.pref.osaka.jp::7fd4f0b5-bf6f-454e-adfa-4638c93912dd" providerId="AD" clId="Web-{DB91F127-1DE5-4A82-9942-BFB2CEC401E0}" dt="2024-09-17T04:22:38.720" v="5"/>
          <ac:graphicFrameMkLst>
            <pc:docMk/>
            <pc:sldMk cId="57387573" sldId="308"/>
            <ac:graphicFrameMk id="7"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96CAECD-0D0E-4C91-9E23-D84E88410E9C}"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0BC7E81-6458-4504-99DD-4795EB444A2C}" type="slidenum">
              <a:rPr kumimoji="1" lang="ja-JP" altLang="en-US" smtClean="0"/>
              <a:t>‹#›</a:t>
            </a:fld>
            <a:endParaRPr kumimoji="1" lang="ja-JP" altLang="en-US"/>
          </a:p>
        </p:txBody>
      </p:sp>
    </p:spTree>
    <p:extLst>
      <p:ext uri="{BB962C8B-B14F-4D97-AF65-F5344CB8AC3E}">
        <p14:creationId xmlns:p14="http://schemas.microsoft.com/office/powerpoint/2010/main" val="15144635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694B1D32-13CD-4A42-81B6-D7B5D31670FA}" type="datetime1">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4205004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48016F1-CC5A-480B-8314-11EC267B59C0}" type="datetime1">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200940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D98E8CC-FEE3-4382-8DAD-86913E7BD1CF}" type="datetime1">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276404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5C51FD6-F7AE-4569-A873-A9D1A94637A5}" type="datetime1">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57815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843820F-3966-420C-8073-5F1B099B0382}" type="datetime1">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295968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3C9B9109-F95D-4F20-99F6-29EECFB30B0A}" type="datetime1">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113322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1D57EFFA-7C02-4A35-A4CA-F98B85A65EF9}" type="datetime1">
              <a:rPr kumimoji="1" lang="ja-JP" altLang="en-US" smtClean="0"/>
              <a:t>2026/3/26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50827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D8C9C45F-9A15-482B-A693-1FFFF300A7CC}" type="datetime1">
              <a:rPr kumimoji="1" lang="ja-JP" altLang="en-US" smtClean="0"/>
              <a:t>2026/3/26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2975389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22139C-64C6-4221-86E8-FA2E2A9C9B22}" type="datetime1">
              <a:rPr kumimoji="1" lang="ja-JP" altLang="en-US" smtClean="0"/>
              <a:t>2026/3/26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427360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7984CE2-A842-4610-9C50-B09858BCFE41}" type="datetime1">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60047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08D502-ACF3-43EB-B35E-DCEFC7C50F35}" type="datetime1">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224250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B6F57-45C5-466E-A7E5-221468E5E128}" type="datetime1">
              <a:rPr kumimoji="1" lang="ja-JP" altLang="en-US" smtClean="0"/>
              <a:t>2026/3/26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3689458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71559" y="2626381"/>
            <a:ext cx="9095760" cy="1277273"/>
          </a:xfrm>
          <a:prstGeom prst="rect">
            <a:avLst/>
          </a:prstGeom>
        </p:spPr>
        <p:txBody>
          <a:bodyPr wrap="none">
            <a:spAutoFit/>
          </a:bodyPr>
          <a:lstStyle/>
          <a:p>
            <a:pPr algn="ctr">
              <a:spcBef>
                <a:spcPts val="600"/>
              </a:spcBef>
            </a:pPr>
            <a:r>
              <a:rPr lang="ja-JP" altLang="en-US" sz="3600" b="1" dirty="0">
                <a:latin typeface="Meiryo UI" panose="020B0604030504040204" pitchFamily="50" charset="-128"/>
                <a:ea typeface="Meiryo UI" panose="020B0604030504040204" pitchFamily="50" charset="-128"/>
              </a:rPr>
              <a:t>令和６年度デジタル田園都市国家構想交付金</a:t>
            </a:r>
            <a:endParaRPr lang="en-US" altLang="ja-JP" sz="3600" b="1" dirty="0">
              <a:latin typeface="Meiryo UI" panose="020B0604030504040204" pitchFamily="50" charset="-128"/>
              <a:ea typeface="Meiryo UI" panose="020B0604030504040204" pitchFamily="50" charset="-128"/>
            </a:endParaRPr>
          </a:p>
          <a:p>
            <a:pPr algn="ctr">
              <a:spcBef>
                <a:spcPts val="600"/>
              </a:spcBef>
            </a:pPr>
            <a:r>
              <a:rPr lang="ja-JP" altLang="en-US" sz="3600" b="1" dirty="0">
                <a:latin typeface="Meiryo UI" panose="020B0604030504040204" pitchFamily="50" charset="-128"/>
                <a:ea typeface="Meiryo UI" panose="020B0604030504040204" pitchFamily="50" charset="-128"/>
              </a:rPr>
              <a:t>を活用した事業の効果検証</a:t>
            </a:r>
          </a:p>
        </p:txBody>
      </p:sp>
      <p:sp>
        <p:nvSpPr>
          <p:cNvPr id="3" name="スライド番号プレースホルダー 1">
            <a:extLst>
              <a:ext uri="{FF2B5EF4-FFF2-40B4-BE49-F238E27FC236}">
                <a16:creationId xmlns:a16="http://schemas.microsoft.com/office/drawing/2014/main" id="{8C250CAF-4B10-41D7-BC07-BD37744E82F8}"/>
              </a:ext>
            </a:extLst>
          </p:cNvPr>
          <p:cNvSpPr>
            <a:spLocks noGrp="1"/>
          </p:cNvSpPr>
          <p:nvPr>
            <p:ph type="sldNum" sz="quarter" idx="12"/>
          </p:nvPr>
        </p:nvSpPr>
        <p:spPr>
          <a:xfrm>
            <a:off x="7677150" y="6492875"/>
            <a:ext cx="2228850" cy="365125"/>
          </a:xfrm>
        </p:spPr>
        <p:txBody>
          <a:bodyPr/>
          <a:lstStyle/>
          <a:p>
            <a:r>
              <a:rPr kumimoji="1" lang="en-US" altLang="ja-JP" dirty="0"/>
              <a:t>1</a:t>
            </a:r>
            <a:endParaRPr kumimoji="1" lang="ja-JP" altLang="en-US" dirty="0"/>
          </a:p>
        </p:txBody>
      </p:sp>
    </p:spTree>
    <p:extLst>
      <p:ext uri="{BB962C8B-B14F-4D97-AF65-F5344CB8AC3E}">
        <p14:creationId xmlns:p14="http://schemas.microsoft.com/office/powerpoint/2010/main" val="1559141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1685926" y="3835400"/>
            <a:ext cx="6886574" cy="2024224"/>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1685924" y="2028826"/>
            <a:ext cx="6886575" cy="1146174"/>
          </a:xfrm>
          <a:prstGeom prst="rect">
            <a:avLst/>
          </a:prstGeom>
          <a:solidFill>
            <a:srgbClr val="FFE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689100" y="1460501"/>
            <a:ext cx="6883400" cy="5707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1">
            <a:extLst>
              <a:ext uri="{FF2B5EF4-FFF2-40B4-BE49-F238E27FC236}">
                <a16:creationId xmlns:a16="http://schemas.microsoft.com/office/drawing/2014/main" id="{8A13B5CE-1AA8-42DC-0269-1AD2C47A701E}"/>
              </a:ext>
            </a:extLst>
          </p:cNvPr>
          <p:cNvSpPr txBox="1">
            <a:spLocks/>
          </p:cNvSpPr>
          <p:nvPr/>
        </p:nvSpPr>
        <p:spPr>
          <a:xfrm>
            <a:off x="742950" y="311641"/>
            <a:ext cx="8420100" cy="5138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600" b="1">
                <a:latin typeface="Meiryo UI" panose="020B0604030504040204" pitchFamily="50" charset="-128"/>
                <a:ea typeface="Meiryo UI" panose="020B0604030504040204" pitchFamily="50" charset="-128"/>
              </a:rPr>
              <a:t>目次</a:t>
            </a:r>
          </a:p>
        </p:txBody>
      </p:sp>
      <p:cxnSp>
        <p:nvCxnSpPr>
          <p:cNvPr id="4" name="直線コネクタ 3">
            <a:extLst>
              <a:ext uri="{FF2B5EF4-FFF2-40B4-BE49-F238E27FC236}">
                <a16:creationId xmlns:a16="http://schemas.microsoft.com/office/drawing/2014/main" id="{A141DBA2-FB38-067C-F9E1-3B9BABCCB9D5}"/>
              </a:ext>
            </a:extLst>
          </p:cNvPr>
          <p:cNvCxnSpPr>
            <a:cxnSpLocks/>
          </p:cNvCxnSpPr>
          <p:nvPr/>
        </p:nvCxnSpPr>
        <p:spPr>
          <a:xfrm>
            <a:off x="602876" y="817757"/>
            <a:ext cx="8700247" cy="0"/>
          </a:xfrm>
          <a:prstGeom prst="line">
            <a:avLst/>
          </a:prstGeom>
          <a:ln w="50800">
            <a:gradFill flip="none" rotWithShape="1">
              <a:gsLst>
                <a:gs pos="0">
                  <a:schemeClr val="accent1">
                    <a:lumMod val="50000"/>
                  </a:schemeClr>
                </a:gs>
                <a:gs pos="39000">
                  <a:schemeClr val="accent5">
                    <a:lumMod val="75000"/>
                  </a:schemeClr>
                </a:gs>
                <a:gs pos="73000">
                  <a:schemeClr val="accent1">
                    <a:lumMod val="45000"/>
                    <a:lumOff val="5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テキスト ボックス 4"/>
          <p:cNvSpPr txBox="1"/>
          <p:nvPr/>
        </p:nvSpPr>
        <p:spPr>
          <a:xfrm>
            <a:off x="1669193" y="1535096"/>
            <a:ext cx="6817582" cy="1805623"/>
          </a:xfrm>
          <a:prstGeom prst="rect">
            <a:avLst/>
          </a:prstGeom>
          <a:noFill/>
        </p:spPr>
        <p:txBody>
          <a:bodyPr wrap="square" rtlCol="0">
            <a:spAutoFit/>
          </a:bodyPr>
          <a:lstStyle/>
          <a:p>
            <a:pPr algn="just"/>
            <a:r>
              <a:rPr kumimoji="1" lang="en-US" altLang="ja-JP" sz="2000" b="1" dirty="0">
                <a:solidFill>
                  <a:schemeClr val="bg1"/>
                </a:solidFill>
                <a:latin typeface="Meiryo UI" panose="020B0604030504040204" pitchFamily="50" charset="-128"/>
                <a:ea typeface="Meiryo UI" panose="020B0604030504040204" pitchFamily="50" charset="-128"/>
              </a:rPr>
              <a:t>Ⅱ</a:t>
            </a:r>
            <a:r>
              <a:rPr kumimoji="1" lang="ja-JP" altLang="en-US" sz="2000" b="1" dirty="0">
                <a:solidFill>
                  <a:schemeClr val="bg1"/>
                </a:solidFill>
                <a:latin typeface="Meiryo UI" panose="020B0604030504040204" pitchFamily="50" charset="-128"/>
                <a:ea typeface="Meiryo UI" panose="020B0604030504040204" pitchFamily="50" charset="-128"/>
              </a:rPr>
              <a:t>　人口減少・超高齢化社会でも持続可能な地域づくり</a:t>
            </a:r>
            <a:endParaRPr kumimoji="1" lang="en-US" altLang="ja-JP" sz="2000" b="1" dirty="0">
              <a:solidFill>
                <a:schemeClr val="bg1"/>
              </a:solidFill>
              <a:latin typeface="Meiryo UI" panose="020B0604030504040204" pitchFamily="50" charset="-128"/>
              <a:ea typeface="Meiryo UI" panose="020B0604030504040204" pitchFamily="50" charset="-128"/>
            </a:endParaRPr>
          </a:p>
          <a:p>
            <a:pPr algn="just"/>
            <a:endParaRPr kumimoji="1" lang="en-US" altLang="ja-JP" sz="1100" b="1" dirty="0">
              <a:solidFill>
                <a:schemeClr val="bg1"/>
              </a:solidFill>
              <a:latin typeface="Meiryo UI" panose="020B0604030504040204" pitchFamily="50" charset="-128"/>
              <a:ea typeface="Meiryo UI" panose="020B0604030504040204" pitchFamily="50" charset="-128"/>
            </a:endParaRPr>
          </a:p>
          <a:p>
            <a:pPr algn="just">
              <a:spcBef>
                <a:spcPts val="200"/>
              </a:spcBef>
            </a:pPr>
            <a:r>
              <a:rPr lang="ja-JP" altLang="en-US" b="1" dirty="0">
                <a:latin typeface="Meiryo UI" panose="020B0604030504040204" pitchFamily="50" charset="-128"/>
                <a:ea typeface="Meiryo UI" panose="020B0604030504040204" pitchFamily="50" charset="-128"/>
              </a:rPr>
              <a:t>　基本目標③誰もが健康でいきいきと暮らせるまちづくり</a:t>
            </a:r>
            <a:endParaRPr lang="en-US" altLang="ja-JP" b="1" dirty="0">
              <a:latin typeface="Meiryo UI" panose="020B0604030504040204" pitchFamily="50" charset="-128"/>
              <a:ea typeface="Meiryo UI" panose="020B0604030504040204" pitchFamily="50" charset="-128"/>
            </a:endParaRPr>
          </a:p>
          <a:p>
            <a:pPr algn="just">
              <a:spcBef>
                <a:spcPts val="200"/>
              </a:spcBef>
            </a:pPr>
            <a:endParaRPr lang="en-US" altLang="ja-JP" sz="500" b="1" dirty="0">
              <a:latin typeface="Meiryo UI" panose="020B0604030504040204" pitchFamily="50" charset="-128"/>
              <a:ea typeface="Meiryo UI" panose="020B0604030504040204" pitchFamily="50" charset="-128"/>
            </a:endParaRPr>
          </a:p>
          <a:p>
            <a:pPr algn="just"/>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No</a:t>
            </a:r>
            <a:r>
              <a:rPr lang="ja-JP" altLang="en-US" dirty="0">
                <a:latin typeface="Meiryo UI" panose="020B0604030504040204" pitchFamily="50" charset="-128"/>
                <a:ea typeface="Meiryo UI" panose="020B0604030504040204" pitchFamily="50" charset="-128"/>
              </a:rPr>
              <a:t>１ 持続可能な大阪の成長を支えるダイバーシティ推進事業　</a:t>
            </a:r>
            <a:endParaRPr lang="en-US" altLang="ja-JP" dirty="0">
              <a:latin typeface="Meiryo UI" panose="020B0604030504040204" pitchFamily="50" charset="-128"/>
              <a:ea typeface="Meiryo UI" panose="020B0604030504040204" pitchFamily="50" charset="-128"/>
            </a:endParaRPr>
          </a:p>
          <a:p>
            <a:pPr algn="just"/>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No</a:t>
            </a:r>
            <a:r>
              <a:rPr lang="ja-JP" altLang="en-US" dirty="0">
                <a:latin typeface="Meiryo UI" panose="020B0604030504040204" pitchFamily="50" charset="-128"/>
                <a:ea typeface="Meiryo UI" panose="020B0604030504040204" pitchFamily="50" charset="-128"/>
              </a:rPr>
              <a:t>２ 次世代スマートヘルススタートアップ創出事業　</a:t>
            </a:r>
            <a:endParaRPr lang="en-US" altLang="ja-JP" dirty="0">
              <a:latin typeface="Meiryo UI" panose="020B0604030504040204" pitchFamily="50" charset="-128"/>
              <a:ea typeface="Meiryo UI" panose="020B0604030504040204" pitchFamily="50" charset="-128"/>
            </a:endParaRPr>
          </a:p>
          <a:p>
            <a:pPr algn="just"/>
            <a:r>
              <a:rPr lang="ja-JP" altLang="en-US" sz="1600" dirty="0">
                <a:latin typeface="Meiryo UI" panose="020B0604030504040204" pitchFamily="50" charset="-128"/>
                <a:ea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5416232" y="1243011"/>
            <a:ext cx="3210464" cy="1846659"/>
          </a:xfrm>
          <a:prstGeom prst="rect">
            <a:avLst/>
          </a:prstGeom>
          <a:noFill/>
        </p:spPr>
        <p:txBody>
          <a:bodyPr wrap="square" rtlCol="0">
            <a:spAutoFit/>
          </a:bodyPr>
          <a:lstStyle/>
          <a:p>
            <a:pPr algn="r"/>
            <a:endParaRPr lang="en-US" altLang="ja-JP" sz="1300" b="1" dirty="0">
              <a:latin typeface="Meiryo UI" panose="020B0604030504040204" pitchFamily="50" charset="-128"/>
              <a:ea typeface="Meiryo UI" panose="020B0604030504040204" pitchFamily="50" charset="-128"/>
            </a:endParaRPr>
          </a:p>
          <a:p>
            <a:pPr algn="r"/>
            <a:endParaRPr lang="en-US" altLang="ja-JP" sz="1300" b="1" dirty="0">
              <a:latin typeface="Meiryo UI" panose="020B0604030504040204" pitchFamily="50" charset="-128"/>
              <a:ea typeface="Meiryo UI" panose="020B0604030504040204" pitchFamily="50" charset="-128"/>
            </a:endParaRPr>
          </a:p>
          <a:p>
            <a:pPr algn="r"/>
            <a:endParaRPr lang="en-US" altLang="ja-JP" sz="1300" b="1" dirty="0">
              <a:latin typeface="Meiryo UI" panose="020B0604030504040204" pitchFamily="50" charset="-128"/>
              <a:ea typeface="Meiryo UI" panose="020B0604030504040204" pitchFamily="50" charset="-128"/>
            </a:endParaRPr>
          </a:p>
          <a:p>
            <a:pPr algn="r"/>
            <a:endParaRPr lang="en-US" altLang="ja-JP" sz="1300" b="1" dirty="0">
              <a:latin typeface="Meiryo UI" panose="020B0604030504040204" pitchFamily="50" charset="-128"/>
              <a:ea typeface="Meiryo UI" panose="020B0604030504040204" pitchFamily="50" charset="-128"/>
            </a:endParaRPr>
          </a:p>
          <a:p>
            <a:pPr algn="r"/>
            <a:endParaRPr lang="en-US" altLang="ja-JP" sz="1300" b="1" dirty="0">
              <a:latin typeface="Meiryo UI" panose="020B0604030504040204" pitchFamily="50" charset="-128"/>
              <a:ea typeface="Meiryo UI" panose="020B0604030504040204" pitchFamily="50" charset="-128"/>
            </a:endParaRPr>
          </a:p>
          <a:p>
            <a:pPr algn="r"/>
            <a:r>
              <a:rPr kumimoji="1" lang="ja-JP" altLang="en-US" sz="1200" b="1" dirty="0">
                <a:latin typeface="Meiryo UI" panose="020B0604030504040204" pitchFamily="50" charset="-128"/>
                <a:ea typeface="Meiryo UI" panose="020B0604030504040204" pitchFamily="50" charset="-128"/>
              </a:rPr>
              <a:t>　</a:t>
            </a:r>
            <a:endParaRPr kumimoji="1" lang="en-US" altLang="ja-JP" sz="1200" b="1" dirty="0">
              <a:latin typeface="Meiryo UI" panose="020B0604030504040204" pitchFamily="50" charset="-128"/>
              <a:ea typeface="Meiryo UI" panose="020B0604030504040204" pitchFamily="50" charset="-128"/>
            </a:endParaRPr>
          </a:p>
          <a:p>
            <a:pPr algn="r"/>
            <a:r>
              <a:rPr lang="ja-JP" altLang="en-US" sz="1600" b="1"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・・・・・・４</a:t>
            </a:r>
            <a:endParaRPr lang="en-US" altLang="ja-JP" sz="1600" dirty="0">
              <a:latin typeface="Meiryo UI" panose="020B0604030504040204" pitchFamily="50" charset="-128"/>
              <a:ea typeface="Meiryo UI" panose="020B0604030504040204" pitchFamily="50" charset="-128"/>
            </a:endParaRPr>
          </a:p>
          <a:p>
            <a:pPr algn="r"/>
            <a:endParaRPr lang="en-US" altLang="ja-JP" sz="200" dirty="0">
              <a:latin typeface="Meiryo UI" panose="020B0604030504040204" pitchFamily="50" charset="-128"/>
              <a:ea typeface="Meiryo UI" panose="020B0604030504040204" pitchFamily="50" charset="-128"/>
            </a:endParaRPr>
          </a:p>
          <a:p>
            <a:pPr algn="r"/>
            <a:r>
              <a:rPr lang="ja-JP" altLang="en-US" sz="1600" dirty="0">
                <a:latin typeface="Meiryo UI" panose="020B0604030504040204" pitchFamily="50" charset="-128"/>
                <a:ea typeface="Meiryo UI" panose="020B0604030504040204" pitchFamily="50" charset="-128"/>
              </a:rPr>
              <a:t>・・・・・・・・・・・・・・・・・５　　　</a:t>
            </a:r>
            <a:endParaRPr lang="en-US" altLang="ja-JP" sz="16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3352800" y="4155807"/>
            <a:ext cx="5270721" cy="2015936"/>
          </a:xfrm>
          <a:prstGeom prst="rect">
            <a:avLst/>
          </a:prstGeom>
          <a:noFill/>
        </p:spPr>
        <p:txBody>
          <a:bodyPr wrap="square" rtlCol="0">
            <a:spAutoFit/>
          </a:bodyPr>
          <a:lstStyle/>
          <a:p>
            <a:pPr algn="r"/>
            <a:r>
              <a:rPr lang="ja-JP" altLang="en-US" sz="1600" dirty="0">
                <a:latin typeface="Meiryo UI" panose="020B0604030504040204" pitchFamily="50" charset="-128"/>
                <a:ea typeface="Meiryo UI" panose="020B0604030504040204" pitchFamily="50" charset="-128"/>
              </a:rPr>
              <a:t>・・・・・・・・・・・７ </a:t>
            </a:r>
            <a:endParaRPr lang="en-US" altLang="ja-JP" sz="1600" dirty="0">
              <a:latin typeface="Meiryo UI" panose="020B0604030504040204" pitchFamily="50" charset="-128"/>
              <a:ea typeface="Meiryo UI" panose="020B0604030504040204" pitchFamily="50" charset="-128"/>
            </a:endParaRPr>
          </a:p>
          <a:p>
            <a:pPr algn="r"/>
            <a:endParaRPr lang="en-US" altLang="ja-JP" sz="200" b="1" dirty="0">
              <a:latin typeface="Meiryo UI" panose="020B0604030504040204" pitchFamily="50" charset="-128"/>
              <a:ea typeface="Meiryo UI" panose="020B0604030504040204" pitchFamily="50" charset="-128"/>
            </a:endParaRPr>
          </a:p>
          <a:p>
            <a:pPr algn="r"/>
            <a:r>
              <a:rPr lang="ja-JP" altLang="en-US" sz="1200" b="1" dirty="0">
                <a:latin typeface="Meiryo UI" panose="020B0604030504040204" pitchFamily="50" charset="-128"/>
                <a:ea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endParaRPr>
          </a:p>
          <a:p>
            <a:pPr algn="r"/>
            <a:endParaRPr lang="en-US" altLang="ja-JP" sz="800" dirty="0">
              <a:latin typeface="Meiryo UI" panose="020B0604030504040204" pitchFamily="50" charset="-128"/>
              <a:ea typeface="Meiryo UI" panose="020B0604030504040204" pitchFamily="50" charset="-128"/>
            </a:endParaRPr>
          </a:p>
          <a:p>
            <a:pPr algn="r"/>
            <a:endParaRPr lang="en-US" altLang="ja-JP" sz="800" dirty="0">
              <a:latin typeface="Meiryo UI" panose="020B0604030504040204" pitchFamily="50" charset="-128"/>
              <a:ea typeface="Meiryo UI" panose="020B0604030504040204" pitchFamily="50" charset="-128"/>
            </a:endParaRPr>
          </a:p>
          <a:p>
            <a:pPr algn="r"/>
            <a:endParaRPr lang="en-US" altLang="ja-JP" sz="800" dirty="0">
              <a:latin typeface="Meiryo UI" panose="020B0604030504040204" pitchFamily="50" charset="-128"/>
              <a:ea typeface="Meiryo UI" panose="020B0604030504040204" pitchFamily="50" charset="-128"/>
            </a:endParaRPr>
          </a:p>
          <a:p>
            <a:pPr algn="r"/>
            <a:endParaRPr lang="ja-JP" altLang="en-US" sz="200" dirty="0">
              <a:latin typeface="Meiryo UI" panose="020B0604030504040204" pitchFamily="50" charset="-128"/>
              <a:ea typeface="Meiryo UI" panose="020B0604030504040204" pitchFamily="50" charset="-128"/>
            </a:endParaRPr>
          </a:p>
          <a:p>
            <a:pPr algn="r"/>
            <a:r>
              <a:rPr lang="ja-JP" altLang="en-US" sz="1600" dirty="0">
                <a:latin typeface="Meiryo UI" panose="020B0604030504040204" pitchFamily="50" charset="-128"/>
                <a:ea typeface="Meiryo UI" panose="020B0604030504040204" pitchFamily="50" charset="-128"/>
              </a:rPr>
              <a:t>・・・・・・・・・・・・・・・・・・・・・・・・・・・・８</a:t>
            </a:r>
            <a:endParaRPr lang="en-US" altLang="ja-JP" sz="1600" dirty="0">
              <a:latin typeface="Meiryo UI" panose="020B0604030504040204" pitchFamily="50" charset="-128"/>
              <a:ea typeface="Meiryo UI" panose="020B0604030504040204" pitchFamily="50" charset="-128"/>
            </a:endParaRPr>
          </a:p>
          <a:p>
            <a:pPr algn="r"/>
            <a:endParaRPr lang="en-US" altLang="ja-JP" sz="200" dirty="0">
              <a:latin typeface="Meiryo UI" panose="020B0604030504040204" pitchFamily="50" charset="-128"/>
              <a:ea typeface="Meiryo UI" panose="020B0604030504040204" pitchFamily="50" charset="-128"/>
            </a:endParaRPr>
          </a:p>
          <a:p>
            <a:pPr algn="r"/>
            <a:r>
              <a:rPr lang="ja-JP" altLang="en-US" sz="1600" dirty="0">
                <a:latin typeface="Meiryo UI" panose="020B0604030504040204" pitchFamily="50" charset="-128"/>
                <a:ea typeface="Meiryo UI" panose="020B0604030504040204" pitchFamily="50" charset="-128"/>
              </a:rPr>
              <a:t>・・・・・・・・・・・・・・・・・・・・・・・・・・・・・・・・・・・・・９</a:t>
            </a:r>
            <a:endParaRPr lang="en-US" altLang="ja-JP" sz="1600" dirty="0">
              <a:latin typeface="Meiryo UI" panose="020B0604030504040204" pitchFamily="50" charset="-128"/>
              <a:ea typeface="Meiryo UI" panose="020B0604030504040204" pitchFamily="50" charset="-128"/>
            </a:endParaRPr>
          </a:p>
          <a:p>
            <a:pPr algn="r"/>
            <a:endParaRPr lang="en-US" altLang="ja-JP" sz="1600" dirty="0">
              <a:latin typeface="Meiryo UI" panose="020B0604030504040204" pitchFamily="50" charset="-128"/>
              <a:ea typeface="Meiryo UI" panose="020B0604030504040204" pitchFamily="50" charset="-128"/>
            </a:endParaRPr>
          </a:p>
          <a:p>
            <a:pPr algn="r"/>
            <a:endParaRPr lang="ja-JP" altLang="en-US" sz="1600" dirty="0">
              <a:latin typeface="Meiryo UI" panose="020B0604030504040204" pitchFamily="50" charset="-128"/>
              <a:ea typeface="Meiryo UI" panose="020B0604030504040204" pitchFamily="50" charset="-128"/>
            </a:endParaRPr>
          </a:p>
        </p:txBody>
      </p:sp>
      <p:sp>
        <p:nvSpPr>
          <p:cNvPr id="14" name="スライド番号プレースホルダー 1">
            <a:extLst>
              <a:ext uri="{FF2B5EF4-FFF2-40B4-BE49-F238E27FC236}">
                <a16:creationId xmlns:a16="http://schemas.microsoft.com/office/drawing/2014/main" id="{2FC3DF16-D308-4483-BADC-580366F7AF02}"/>
              </a:ext>
            </a:extLst>
          </p:cNvPr>
          <p:cNvSpPr>
            <a:spLocks noGrp="1"/>
          </p:cNvSpPr>
          <p:nvPr>
            <p:ph type="sldNum" sz="quarter" idx="12"/>
          </p:nvPr>
        </p:nvSpPr>
        <p:spPr>
          <a:xfrm>
            <a:off x="7677150" y="6492875"/>
            <a:ext cx="2228850" cy="365125"/>
          </a:xfrm>
        </p:spPr>
        <p:txBody>
          <a:bodyPr/>
          <a:lstStyle/>
          <a:p>
            <a:r>
              <a:rPr kumimoji="1" lang="en-US" altLang="ja-JP" dirty="0"/>
              <a:t>2</a:t>
            </a:r>
            <a:endParaRPr kumimoji="1" lang="ja-JP" altLang="en-US" dirty="0"/>
          </a:p>
        </p:txBody>
      </p:sp>
      <p:sp>
        <p:nvSpPr>
          <p:cNvPr id="17" name="正方形/長方形 16">
            <a:extLst>
              <a:ext uri="{FF2B5EF4-FFF2-40B4-BE49-F238E27FC236}">
                <a16:creationId xmlns:a16="http://schemas.microsoft.com/office/drawing/2014/main" id="{53F66130-FAF8-4976-BCD5-443DEC20CF83}"/>
              </a:ext>
            </a:extLst>
          </p:cNvPr>
          <p:cNvSpPr/>
          <p:nvPr/>
        </p:nvSpPr>
        <p:spPr>
          <a:xfrm>
            <a:off x="1689100" y="3298826"/>
            <a:ext cx="6883400" cy="5707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693394" y="3100301"/>
            <a:ext cx="6434606" cy="2834109"/>
          </a:xfrm>
          <a:prstGeom prst="rect">
            <a:avLst/>
          </a:prstGeom>
          <a:noFill/>
        </p:spPr>
        <p:txBody>
          <a:bodyPr wrap="square" rtlCol="0">
            <a:spAutoFit/>
          </a:bodyPr>
          <a:lstStyle/>
          <a:p>
            <a:pPr algn="just">
              <a:spcBef>
                <a:spcPts val="300"/>
              </a:spcBef>
            </a:pPr>
            <a:r>
              <a:rPr lang="ja-JP" altLang="en-US" sz="1200" dirty="0">
                <a:latin typeface="Meiryo UI" panose="020B0604030504040204" pitchFamily="50" charset="-128"/>
                <a:ea typeface="Meiryo UI" panose="020B0604030504040204" pitchFamily="50" charset="-128"/>
              </a:rPr>
              <a:t>　 </a:t>
            </a:r>
            <a:r>
              <a:rPr lang="ja-JP" altLang="en-US" sz="100"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pPr algn="just"/>
            <a:r>
              <a:rPr lang="en-US" altLang="ja-JP" sz="600" dirty="0">
                <a:latin typeface="Meiryo UI" panose="020B0604030504040204" pitchFamily="50" charset="-128"/>
                <a:ea typeface="Meiryo UI" panose="020B0604030504040204" pitchFamily="50" charset="-128"/>
              </a:rPr>
              <a:t> </a:t>
            </a:r>
          </a:p>
          <a:p>
            <a:pPr algn="just"/>
            <a:r>
              <a:rPr kumimoji="1" lang="en-US" altLang="ja-JP" sz="2000" b="1" dirty="0">
                <a:solidFill>
                  <a:schemeClr val="bg1"/>
                </a:solidFill>
                <a:latin typeface="Meiryo UI" panose="020B0604030504040204" pitchFamily="50" charset="-128"/>
                <a:ea typeface="Meiryo UI" panose="020B0604030504040204" pitchFamily="50" charset="-128"/>
              </a:rPr>
              <a:t>Ⅲ</a:t>
            </a:r>
            <a:r>
              <a:rPr kumimoji="1" lang="ja-JP" altLang="en-US" sz="2000" b="1" dirty="0">
                <a:solidFill>
                  <a:schemeClr val="bg1"/>
                </a:solidFill>
                <a:latin typeface="Meiryo UI" panose="020B0604030504040204" pitchFamily="50" charset="-128"/>
                <a:ea typeface="Meiryo UI" panose="020B0604030504040204" pitchFamily="50" charset="-128"/>
              </a:rPr>
              <a:t>　</a:t>
            </a:r>
            <a:r>
              <a:rPr lang="ja-JP" altLang="en-US" sz="2000" b="1"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en-US" altLang="ja-JP" sz="2000" b="1" dirty="0">
              <a:solidFill>
                <a:schemeClr val="bg1"/>
              </a:solidFill>
              <a:latin typeface="Meiryo UI" panose="020B0604030504040204" pitchFamily="50" charset="-128"/>
              <a:ea typeface="Meiryo UI" panose="020B0604030504040204" pitchFamily="50" charset="-128"/>
            </a:endParaRPr>
          </a:p>
          <a:p>
            <a:pPr algn="just"/>
            <a:endParaRPr lang="en-US" altLang="ja-JP" sz="1000" b="1" dirty="0">
              <a:solidFill>
                <a:schemeClr val="bg1"/>
              </a:solidFill>
              <a:latin typeface="Meiryo UI" panose="020B0604030504040204" pitchFamily="50" charset="-128"/>
              <a:ea typeface="Meiryo UI" panose="020B0604030504040204" pitchFamily="50" charset="-128"/>
            </a:endParaRPr>
          </a:p>
          <a:p>
            <a:pPr algn="just">
              <a:spcBef>
                <a:spcPts val="200"/>
              </a:spcBef>
            </a:pPr>
            <a:r>
              <a:rPr lang="ja-JP" altLang="en-US" b="1" dirty="0">
                <a:latin typeface="Meiryo UI" panose="020B0604030504040204" pitchFamily="50" charset="-128"/>
                <a:ea typeface="Meiryo UI" panose="020B0604030504040204" pitchFamily="50" charset="-128"/>
              </a:rPr>
              <a:t>　基本目標⑤都市としての経済機能を強化する</a:t>
            </a:r>
            <a:endParaRPr lang="en-US" altLang="ja-JP" b="1" dirty="0">
              <a:latin typeface="Meiryo UI" panose="020B0604030504040204" pitchFamily="50" charset="-128"/>
              <a:ea typeface="Meiryo UI" panose="020B0604030504040204" pitchFamily="50" charset="-128"/>
            </a:endParaRPr>
          </a:p>
          <a:p>
            <a:pPr algn="just"/>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No</a:t>
            </a:r>
            <a:r>
              <a:rPr lang="ja-JP" altLang="en-US" dirty="0">
                <a:latin typeface="Meiryo UI" panose="020B0604030504040204" pitchFamily="50" charset="-128"/>
                <a:ea typeface="Meiryo UI" panose="020B0604030504040204" pitchFamily="50" charset="-128"/>
              </a:rPr>
              <a:t>３</a:t>
            </a:r>
            <a:r>
              <a:rPr lang="en-US" altLang="ja-JP" dirty="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世界に伍するスタートアップ・エコシステム推進事業</a:t>
            </a:r>
            <a:endParaRPr lang="en-US" altLang="ja-JP" dirty="0">
              <a:latin typeface="Meiryo UI" panose="020B0604030504040204" pitchFamily="50" charset="-128"/>
              <a:ea typeface="Meiryo UI" panose="020B0604030504040204" pitchFamily="50" charset="-128"/>
            </a:endParaRPr>
          </a:p>
          <a:p>
            <a:pPr algn="just">
              <a:spcBef>
                <a:spcPts val="300"/>
              </a:spcBef>
            </a:pPr>
            <a:r>
              <a:rPr lang="ja-JP" altLang="en-US" dirty="0">
                <a:latin typeface="Meiryo UI" panose="020B0604030504040204" pitchFamily="50" charset="-128"/>
                <a:ea typeface="Meiryo UI" panose="020B0604030504040204" pitchFamily="50" charset="-128"/>
              </a:rPr>
              <a:t>　</a:t>
            </a:r>
            <a:r>
              <a:rPr lang="ja-JP" altLang="en-US" b="1" dirty="0">
                <a:latin typeface="Meiryo UI" panose="020B0604030504040204" pitchFamily="50" charset="-128"/>
                <a:ea typeface="Meiryo UI" panose="020B0604030504040204" pitchFamily="50" charset="-128"/>
              </a:rPr>
              <a:t>基本目標⑥定住魅力・都市魅力を強化する</a:t>
            </a:r>
            <a:endParaRPr lang="en-US" altLang="ja-JP" dirty="0">
              <a:latin typeface="Meiryo UI" panose="020B0604030504040204" pitchFamily="50" charset="-128"/>
              <a:ea typeface="Meiryo UI" panose="020B0604030504040204" pitchFamily="50" charset="-128"/>
            </a:endParaRPr>
          </a:p>
          <a:p>
            <a:pPr marL="628650" indent="-628650"/>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No</a:t>
            </a:r>
            <a:r>
              <a:rPr lang="ja-JP" altLang="en-US" dirty="0">
                <a:latin typeface="Meiryo UI" panose="020B0604030504040204" pitchFamily="50" charset="-128"/>
                <a:ea typeface="Meiryo UI" panose="020B0604030504040204" pitchFamily="50" charset="-128"/>
              </a:rPr>
              <a:t>４</a:t>
            </a:r>
            <a:r>
              <a:rPr lang="en-US" altLang="ja-JP" dirty="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大阪ショーケース機能強化及び</a:t>
            </a:r>
            <a:r>
              <a:rPr lang="en-US" altLang="ja-JP" dirty="0">
                <a:latin typeface="Meiryo UI" panose="020B0604030504040204" pitchFamily="50" charset="-128"/>
                <a:ea typeface="Meiryo UI" panose="020B0604030504040204" pitchFamily="50" charset="-128"/>
              </a:rPr>
              <a:t>SDGs</a:t>
            </a:r>
            <a:r>
              <a:rPr lang="ja-JP" altLang="en-US" dirty="0">
                <a:latin typeface="Meiryo UI" panose="020B0604030504040204" pitchFamily="50" charset="-128"/>
                <a:ea typeface="Meiryo UI" panose="020B0604030504040204" pitchFamily="50" charset="-128"/>
              </a:rPr>
              <a:t>の実現に向けた</a:t>
            </a:r>
            <a:endParaRPr lang="en-US" altLang="ja-JP" dirty="0">
              <a:latin typeface="Meiryo UI" panose="020B0604030504040204" pitchFamily="50" charset="-128"/>
              <a:ea typeface="Meiryo UI" panose="020B0604030504040204" pitchFamily="50" charset="-128"/>
            </a:endParaRPr>
          </a:p>
          <a:p>
            <a:pPr marL="628650" indent="-628650"/>
            <a:r>
              <a:rPr lang="en-US" altLang="ja-JP" dirty="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観光推進・地域活性化事業　</a:t>
            </a:r>
            <a:endParaRPr lang="en-US" altLang="ja-JP" dirty="0">
              <a:latin typeface="Meiryo UI" panose="020B0604030504040204" pitchFamily="50" charset="-128"/>
              <a:ea typeface="Meiryo UI" panose="020B0604030504040204" pitchFamily="50" charset="-128"/>
            </a:endParaRPr>
          </a:p>
          <a:p>
            <a:pPr marL="628650" indent="-628650"/>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No</a:t>
            </a:r>
            <a:r>
              <a:rPr lang="ja-JP" altLang="en-US" dirty="0">
                <a:latin typeface="Meiryo UI" panose="020B0604030504040204" pitchFamily="50" charset="-128"/>
                <a:ea typeface="Meiryo UI" panose="020B0604030504040204" pitchFamily="50" charset="-128"/>
              </a:rPr>
              <a:t>５ </a:t>
            </a:r>
            <a:r>
              <a:rPr lang="zh-TW" altLang="en-US" dirty="0">
                <a:latin typeface="Meiryo UI" panose="020B0604030504040204" pitchFamily="50" charset="-128"/>
                <a:ea typeface="Meiryo UI" panose="020B0604030504040204" pitchFamily="50" charset="-128"/>
              </a:rPr>
              <a:t>大阪魅力発信事業</a:t>
            </a:r>
            <a:endParaRPr lang="en-US" altLang="ja-JP" dirty="0">
              <a:latin typeface="Meiryo UI" panose="020B0604030504040204" pitchFamily="50" charset="-128"/>
              <a:ea typeface="Meiryo UI" panose="020B0604030504040204" pitchFamily="50" charset="-128"/>
            </a:endParaRPr>
          </a:p>
          <a:p>
            <a:pPr marL="628650" indent="-628650"/>
            <a:r>
              <a:rPr lang="ja-JP" altLang="en-US" dirty="0">
                <a:latin typeface="Meiryo UI" panose="020B0604030504040204" pitchFamily="50" charset="-128"/>
                <a:ea typeface="Meiryo UI" panose="020B0604030504040204" pitchFamily="50" charset="-128"/>
              </a:rPr>
              <a:t>　　 </a:t>
            </a:r>
          </a:p>
        </p:txBody>
      </p:sp>
    </p:spTree>
    <p:extLst>
      <p:ext uri="{BB962C8B-B14F-4D97-AF65-F5344CB8AC3E}">
        <p14:creationId xmlns:p14="http://schemas.microsoft.com/office/powerpoint/2010/main" val="1933543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82BD2759-F24C-4E65-A5EF-5F3E11E1C31F}"/>
              </a:ext>
            </a:extLst>
          </p:cNvPr>
          <p:cNvSpPr/>
          <p:nvPr/>
        </p:nvSpPr>
        <p:spPr>
          <a:xfrm>
            <a:off x="0" y="3095041"/>
            <a:ext cx="9906000" cy="667919"/>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a:latin typeface="Meiryo UI" panose="020B0604030504040204" pitchFamily="50" charset="-128"/>
                <a:ea typeface="Meiryo UI" panose="020B0604030504040204" pitchFamily="50" charset="-128"/>
              </a:rPr>
              <a:t>Ⅱ</a:t>
            </a:r>
            <a:r>
              <a:rPr lang="ja-JP" altLang="en-US" sz="2400">
                <a:latin typeface="Meiryo UI" panose="020B0604030504040204" pitchFamily="50" charset="-128"/>
                <a:ea typeface="Meiryo UI" panose="020B0604030504040204" pitchFamily="50" charset="-128"/>
              </a:rPr>
              <a:t>　人口減少・超高齢化社会でも持続可能な地域づくり</a:t>
            </a:r>
          </a:p>
        </p:txBody>
      </p:sp>
      <p:sp>
        <p:nvSpPr>
          <p:cNvPr id="5" name="スライド番号プレースホルダー 1">
            <a:extLst>
              <a:ext uri="{FF2B5EF4-FFF2-40B4-BE49-F238E27FC236}">
                <a16:creationId xmlns:a16="http://schemas.microsoft.com/office/drawing/2014/main" id="{093D74BD-7095-4A9D-BF75-7C4C6537F55F}"/>
              </a:ext>
            </a:extLst>
          </p:cNvPr>
          <p:cNvSpPr>
            <a:spLocks noGrp="1"/>
          </p:cNvSpPr>
          <p:nvPr>
            <p:ph type="sldNum" sz="quarter" idx="12"/>
          </p:nvPr>
        </p:nvSpPr>
        <p:spPr>
          <a:xfrm>
            <a:off x="7677150" y="6492875"/>
            <a:ext cx="2228850" cy="365125"/>
          </a:xfrm>
        </p:spPr>
        <p:txBody>
          <a:bodyPr/>
          <a:lstStyle/>
          <a:p>
            <a:r>
              <a:rPr kumimoji="1" lang="en-US" altLang="ja-JP" dirty="0"/>
              <a:t>3</a:t>
            </a:r>
            <a:endParaRPr kumimoji="1" lang="ja-JP" altLang="en-US" dirty="0"/>
          </a:p>
        </p:txBody>
      </p:sp>
    </p:spTree>
    <p:extLst>
      <p:ext uri="{BB962C8B-B14F-4D97-AF65-F5344CB8AC3E}">
        <p14:creationId xmlns:p14="http://schemas.microsoft.com/office/powerpoint/2010/main" val="2152761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7059"/>
            <a:ext cx="9906000" cy="486216"/>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spcBef>
                <a:spcPts val="600"/>
              </a:spcBef>
            </a:pPr>
            <a:r>
              <a:rPr lang="ja-JP" altLang="en-US" sz="1600" b="1">
                <a:latin typeface="Meiryo UI" panose="020B0604030504040204" pitchFamily="50" charset="-128"/>
                <a:ea typeface="Meiryo UI" panose="020B0604030504040204" pitchFamily="50" charset="-128"/>
              </a:rPr>
              <a:t>基本目標③誰もが健康でいきいきと暮らせるまちづくり</a:t>
            </a:r>
            <a:endParaRPr lang="en-US" altLang="ja-JP" sz="1600" b="1">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0" y="493275"/>
            <a:ext cx="6478437" cy="307777"/>
          </a:xfrm>
          <a:prstGeom prst="rect">
            <a:avLst/>
          </a:prstGeom>
          <a:noFill/>
        </p:spPr>
        <p:txBody>
          <a:bodyPr wrap="square" rtlCol="0">
            <a:spAutoFit/>
          </a:bodyPr>
          <a:lstStyle/>
          <a:p>
            <a:r>
              <a:rPr lang="ja-JP" altLang="en-US" sz="1400" b="1">
                <a:latin typeface="Meiryo UI" panose="020B0604030504040204" pitchFamily="50" charset="-128"/>
                <a:ea typeface="Meiryo UI" panose="020B0604030504040204" pitchFamily="50" charset="-128"/>
              </a:rPr>
              <a:t>基本的方向（３）あらゆる人が活躍できる「全員参画社会」の実現</a:t>
            </a:r>
          </a:p>
        </p:txBody>
      </p:sp>
      <p:graphicFrame>
        <p:nvGraphicFramePr>
          <p:cNvPr id="8" name="表 7"/>
          <p:cNvGraphicFramePr>
            <a:graphicFrameLocks noGrp="1"/>
          </p:cNvGraphicFramePr>
          <p:nvPr>
            <p:extLst>
              <p:ext uri="{D42A27DB-BD31-4B8C-83A1-F6EECF244321}">
                <p14:modId xmlns:p14="http://schemas.microsoft.com/office/powerpoint/2010/main" val="2783705003"/>
              </p:ext>
            </p:extLst>
          </p:nvPr>
        </p:nvGraphicFramePr>
        <p:xfrm>
          <a:off x="93001" y="810384"/>
          <a:ext cx="9719999" cy="5739706"/>
        </p:xfrm>
        <a:graphic>
          <a:graphicData uri="http://schemas.openxmlformats.org/drawingml/2006/table">
            <a:tbl>
              <a:tblPr firstRow="1" bandRow="1">
                <a:tableStyleId>{F5AB1C69-6EDB-4FF4-983F-18BD219EF322}</a:tableStyleId>
              </a:tblPr>
              <a:tblGrid>
                <a:gridCol w="368125">
                  <a:extLst>
                    <a:ext uri="{9D8B030D-6E8A-4147-A177-3AD203B41FA5}">
                      <a16:colId xmlns:a16="http://schemas.microsoft.com/office/drawing/2014/main" val="830047628"/>
                    </a:ext>
                  </a:extLst>
                </a:gridCol>
                <a:gridCol w="325819">
                  <a:extLst>
                    <a:ext uri="{9D8B030D-6E8A-4147-A177-3AD203B41FA5}">
                      <a16:colId xmlns:a16="http://schemas.microsoft.com/office/drawing/2014/main" val="1297933951"/>
                    </a:ext>
                  </a:extLst>
                </a:gridCol>
                <a:gridCol w="2782666">
                  <a:extLst>
                    <a:ext uri="{9D8B030D-6E8A-4147-A177-3AD203B41FA5}">
                      <a16:colId xmlns:a16="http://schemas.microsoft.com/office/drawing/2014/main" val="1232791315"/>
                    </a:ext>
                  </a:extLst>
                </a:gridCol>
                <a:gridCol w="924074">
                  <a:extLst>
                    <a:ext uri="{9D8B030D-6E8A-4147-A177-3AD203B41FA5}">
                      <a16:colId xmlns:a16="http://schemas.microsoft.com/office/drawing/2014/main" val="885638921"/>
                    </a:ext>
                  </a:extLst>
                </a:gridCol>
                <a:gridCol w="2545925">
                  <a:extLst>
                    <a:ext uri="{9D8B030D-6E8A-4147-A177-3AD203B41FA5}">
                      <a16:colId xmlns:a16="http://schemas.microsoft.com/office/drawing/2014/main" val="2868609020"/>
                    </a:ext>
                  </a:extLst>
                </a:gridCol>
                <a:gridCol w="774451">
                  <a:extLst>
                    <a:ext uri="{9D8B030D-6E8A-4147-A177-3AD203B41FA5}">
                      <a16:colId xmlns:a16="http://schemas.microsoft.com/office/drawing/2014/main" val="1393318109"/>
                    </a:ext>
                  </a:extLst>
                </a:gridCol>
                <a:gridCol w="1276856">
                  <a:extLst>
                    <a:ext uri="{9D8B030D-6E8A-4147-A177-3AD203B41FA5}">
                      <a16:colId xmlns:a16="http://schemas.microsoft.com/office/drawing/2014/main" val="2346348725"/>
                    </a:ext>
                  </a:extLst>
                </a:gridCol>
                <a:gridCol w="722083">
                  <a:extLst>
                    <a:ext uri="{9D8B030D-6E8A-4147-A177-3AD203B41FA5}">
                      <a16:colId xmlns:a16="http://schemas.microsoft.com/office/drawing/2014/main" val="3751968535"/>
                    </a:ext>
                  </a:extLst>
                </a:gridCol>
              </a:tblGrid>
              <a:tr h="611383">
                <a:tc rowSpan="8">
                  <a:txBody>
                    <a:bodyPr/>
                    <a:lstStyle/>
                    <a:p>
                      <a:pPr algn="ctr"/>
                      <a:r>
                        <a:rPr kumimoji="1" lang="en-US" altLang="ja-JP" sz="900" dirty="0">
                          <a:latin typeface="Meiryo UI" panose="020B0604030504040204" pitchFamily="50" charset="-128"/>
                          <a:ea typeface="Meiryo UI" panose="020B0604030504040204" pitchFamily="50" charset="-128"/>
                        </a:rPr>
                        <a:t>No</a:t>
                      </a:r>
                      <a:r>
                        <a:rPr kumimoji="1" lang="ja-JP" altLang="en-US" sz="1000" dirty="0">
                          <a:latin typeface="Meiryo UI" panose="020B0604030504040204" pitchFamily="50" charset="-128"/>
                          <a:ea typeface="Meiryo UI" panose="020B0604030504040204" pitchFamily="50" charset="-128"/>
                        </a:rPr>
                        <a:t>１</a:t>
                      </a:r>
                      <a:endParaRPr kumimoji="1" lang="en-US" altLang="ja-JP"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EB80A"/>
                    </a:solidFill>
                  </a:tcPr>
                </a:tc>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持続可能な大阪の成長を支えるダイバーシティ推進事業</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デジタル田園都市国家構想交付金活用事業</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府内大学との連携を強化し、就職困難性の高い学生への支援に取り組むとともに、府内企業におけるダイバーシティへの理解を促進することで府内企業の人材確保を図り、多様な人材が府内で活躍できるよう支援する。</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FEB80A"/>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extLst>
                  <a:ext uri="{0D108BD9-81ED-4DB2-BD59-A6C34878D82A}">
                    <a16:rowId xmlns:a16="http://schemas.microsoft.com/office/drawing/2014/main" val="3510601419"/>
                  </a:ext>
                </a:extLst>
              </a:tr>
              <a:tr h="369252">
                <a:tc vMerge="1">
                  <a:txBody>
                    <a:bodyPr/>
                    <a:lstStyle/>
                    <a:p>
                      <a:endParaRPr kumimoji="1" lang="ja-JP" altLang="en-US" sz="110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実績値</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a:solidFill>
                            <a:sysClr val="windowText" lastClr="000000"/>
                          </a:solidFill>
                          <a:latin typeface="Meiryo UI" panose="020B0604030504040204" pitchFamily="50" charset="-128"/>
                          <a:ea typeface="Meiryo UI" panose="020B0604030504040204" pitchFamily="50" charset="-128"/>
                        </a:rPr>
                        <a:t>（前年度実績）</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達成率</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a:solidFill>
                            <a:sysClr val="windowText" lastClr="000000"/>
                          </a:solidFill>
                          <a:latin typeface="Meiryo UI" panose="020B0604030504040204" pitchFamily="50" charset="-128"/>
                          <a:ea typeface="Meiryo UI" panose="020B0604030504040204" pitchFamily="50" charset="-128"/>
                        </a:rPr>
                        <a:t>執行率</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1797969561"/>
                  </a:ext>
                </a:extLst>
              </a:tr>
              <a:tr h="417678">
                <a:tc vMerge="1">
                  <a:txBody>
                    <a:bodyPr/>
                    <a:lstStyle/>
                    <a:p>
                      <a:endParaRPr kumimoji="1" lang="ja-JP" altLang="en-US"/>
                    </a:p>
                  </a:txBody>
                  <a:tcPr/>
                </a:tc>
                <a:tc vMerge="1">
                  <a:txBody>
                    <a:bodyPr/>
                    <a:lstStyle/>
                    <a:p>
                      <a:endParaRPr kumimoji="1" lang="ja-JP" altLang="en-US" sz="100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参加企業のうち、ダイバーシティ経営に取り組む（予定含む）企業</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270</a:t>
                      </a:r>
                      <a:r>
                        <a:rPr kumimoji="1" lang="ja-JP" altLang="en-US" sz="1050" dirty="0">
                          <a:solidFill>
                            <a:schemeClr val="tx1"/>
                          </a:solidFill>
                          <a:latin typeface="Meiryo UI" panose="020B0604030504040204" pitchFamily="50" charset="-128"/>
                          <a:ea typeface="Meiryo UI" panose="020B0604030504040204" pitchFamily="50" charset="-128"/>
                        </a:rPr>
                        <a:t>社</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273</a:t>
                      </a:r>
                      <a:r>
                        <a:rPr kumimoji="1" lang="ja-JP" altLang="en-US" sz="1050" dirty="0">
                          <a:solidFill>
                            <a:srgbClr val="FF0000"/>
                          </a:solidFill>
                          <a:latin typeface="Meiryo UI" panose="020B0604030504040204" pitchFamily="50" charset="-128"/>
                          <a:ea typeface="Meiryo UI" panose="020B0604030504040204" pitchFamily="50" charset="-128"/>
                        </a:rPr>
                        <a:t>社</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274</a:t>
                      </a:r>
                      <a:r>
                        <a:rPr kumimoji="1" lang="ja-JP" altLang="en-US" sz="1050" dirty="0">
                          <a:solidFill>
                            <a:schemeClr val="accent5"/>
                          </a:solidFill>
                          <a:latin typeface="Meiryo UI" panose="020B0604030504040204" pitchFamily="50" charset="-128"/>
                          <a:ea typeface="Meiryo UI" panose="020B0604030504040204" pitchFamily="50" charset="-128"/>
                        </a:rPr>
                        <a:t>社</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latin typeface="Meiryo UI" panose="020B0604030504040204" pitchFamily="50" charset="-128"/>
                          <a:ea typeface="Meiryo UI" panose="020B0604030504040204" pitchFamily="50" charset="-128"/>
                        </a:rPr>
                        <a:t>101</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rowSpan="4">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29,446</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〈29,486</a:t>
                      </a:r>
                      <a:r>
                        <a:rPr kumimoji="1" lang="ja-JP" altLang="en-US" sz="1050" dirty="0">
                          <a:solidFill>
                            <a:schemeClr val="accent5"/>
                          </a:solidFill>
                          <a:latin typeface="Meiryo UI" panose="020B0604030504040204" pitchFamily="50" charset="-128"/>
                          <a:ea typeface="Meiryo UI" panose="020B0604030504040204" pitchFamily="50" charset="-128"/>
                        </a:rPr>
                        <a:t>千円</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4">
                  <a:txBody>
                    <a:bodyPr/>
                    <a:lstStyle/>
                    <a:p>
                      <a:pPr algn="ctr"/>
                      <a:r>
                        <a:rPr kumimoji="1" lang="en-US" altLang="ja-JP" sz="1050">
                          <a:latin typeface="Meiryo UI" panose="020B0604030504040204" pitchFamily="50" charset="-128"/>
                          <a:ea typeface="Meiryo UI" panose="020B0604030504040204" pitchFamily="50" charset="-128"/>
                        </a:rPr>
                        <a:t>100</a:t>
                      </a:r>
                      <a:r>
                        <a:rPr kumimoji="1" lang="ja-JP" altLang="en-US" sz="1050">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979966792"/>
                  </a:ext>
                </a:extLst>
              </a:tr>
              <a:tr h="417678">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参加企業数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460</a:t>
                      </a:r>
                      <a:r>
                        <a:rPr kumimoji="1" lang="ja-JP" altLang="en-US" sz="1050" dirty="0">
                          <a:solidFill>
                            <a:schemeClr val="tx1"/>
                          </a:solidFill>
                          <a:latin typeface="Meiryo UI" panose="020B0604030504040204" pitchFamily="50" charset="-128"/>
                          <a:ea typeface="Meiryo UI" panose="020B0604030504040204" pitchFamily="50" charset="-128"/>
                        </a:rPr>
                        <a:t>社</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793</a:t>
                      </a:r>
                      <a:r>
                        <a:rPr kumimoji="1" lang="ja-JP" altLang="en-US" sz="1050" dirty="0">
                          <a:solidFill>
                            <a:srgbClr val="FF0000"/>
                          </a:solidFill>
                          <a:latin typeface="Meiryo UI" panose="020B0604030504040204" pitchFamily="50" charset="-128"/>
                          <a:ea typeface="Meiryo UI" panose="020B0604030504040204" pitchFamily="50" charset="-128"/>
                        </a:rPr>
                        <a:t>社</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511</a:t>
                      </a:r>
                      <a:r>
                        <a:rPr kumimoji="1" lang="ja-JP" altLang="en-US" sz="1050" dirty="0">
                          <a:solidFill>
                            <a:schemeClr val="accent5"/>
                          </a:solidFill>
                          <a:latin typeface="Meiryo UI" panose="020B0604030504040204" pitchFamily="50" charset="-128"/>
                          <a:ea typeface="Meiryo UI" panose="020B0604030504040204" pitchFamily="50" charset="-128"/>
                        </a:rPr>
                        <a:t>社</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latin typeface="Meiryo UI" panose="020B0604030504040204" pitchFamily="50" charset="-128"/>
                          <a:ea typeface="Meiryo UI" panose="020B0604030504040204" pitchFamily="50" charset="-128"/>
                        </a:rPr>
                        <a:t>172</a:t>
                      </a:r>
                      <a:r>
                        <a:rPr kumimoji="1" lang="ja-JP" altLang="en-US" sz="1050" dirty="0">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793414552"/>
                  </a:ext>
                </a:extLst>
              </a:tr>
              <a:tr h="417678">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参加企業が正社員採用した人数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330</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514</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404</a:t>
                      </a:r>
                      <a:r>
                        <a:rPr kumimoji="1" lang="ja-JP" altLang="en-US" sz="1050" dirty="0">
                          <a:solidFill>
                            <a:schemeClr val="accent5"/>
                          </a:solidFill>
                          <a:latin typeface="Meiryo UI" panose="020B0604030504040204" pitchFamily="50" charset="-128"/>
                          <a:ea typeface="Meiryo UI" panose="020B0604030504040204" pitchFamily="50" charset="-128"/>
                        </a:rPr>
                        <a:t>社</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latin typeface="Meiryo UI" panose="020B0604030504040204" pitchFamily="50" charset="-128"/>
                          <a:ea typeface="Meiryo UI" panose="020B0604030504040204" pitchFamily="50" charset="-128"/>
                        </a:rPr>
                        <a:t>156</a:t>
                      </a:r>
                      <a:r>
                        <a:rPr kumimoji="1" lang="ja-JP" altLang="en-US" sz="1050" dirty="0">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088860339"/>
                  </a:ext>
                </a:extLst>
              </a:tr>
              <a:tr h="417678">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参加した学生数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2,120</a:t>
                      </a:r>
                      <a:r>
                        <a:rPr kumimoji="1" lang="ja-JP" altLang="en-US" sz="1050" dirty="0">
                          <a:solidFill>
                            <a:schemeClr val="tx1"/>
                          </a:solidFill>
                          <a:latin typeface="Meiryo UI" panose="020B0604030504040204" pitchFamily="50" charset="-128"/>
                          <a:ea typeface="Meiryo UI" panose="020B0604030504040204" pitchFamily="50" charset="-128"/>
                        </a:rPr>
                        <a:t>人</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2,723</a:t>
                      </a:r>
                      <a:r>
                        <a:rPr kumimoji="1" lang="ja-JP" altLang="en-US" sz="1050" dirty="0">
                          <a:solidFill>
                            <a:srgbClr val="FF0000"/>
                          </a:solidFill>
                          <a:latin typeface="Meiryo UI" panose="020B0604030504040204" pitchFamily="50" charset="-128"/>
                          <a:ea typeface="Meiryo UI" panose="020B0604030504040204" pitchFamily="50" charset="-128"/>
                        </a:rPr>
                        <a:t>人</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2,241</a:t>
                      </a:r>
                      <a:r>
                        <a:rPr kumimoji="1" lang="ja-JP" altLang="en-US" sz="1050" dirty="0">
                          <a:solidFill>
                            <a:schemeClr val="accent5"/>
                          </a:solidFill>
                          <a:latin typeface="Meiryo UI" panose="020B0604030504040204" pitchFamily="50" charset="-128"/>
                          <a:ea typeface="Meiryo UI" panose="020B0604030504040204" pitchFamily="50" charset="-128"/>
                        </a:rPr>
                        <a:t>人</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latin typeface="Meiryo UI" panose="020B0604030504040204" pitchFamily="50" charset="-128"/>
                          <a:ea typeface="Meiryo UI" panose="020B0604030504040204" pitchFamily="50" charset="-128"/>
                        </a:rPr>
                        <a:t>128</a:t>
                      </a:r>
                      <a:r>
                        <a:rPr kumimoji="1" lang="ja-JP" altLang="en-US" sz="1050" dirty="0">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681430499"/>
                  </a:ext>
                </a:extLst>
              </a:tr>
              <a:tr h="2435216">
                <a:tc vMerge="1">
                  <a:txBody>
                    <a:bodyPr/>
                    <a:lstStyle/>
                    <a:p>
                      <a:pPr algn="ctr"/>
                      <a:endParaRPr kumimoji="1" lang="ja-JP" altLang="en-US" sz="90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4472C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振り返り・今後の方針</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6">
                  <a:txBody>
                    <a:bodyPr/>
                    <a:lstStyle/>
                    <a:p>
                      <a:pPr marL="85725" indent="-85725">
                        <a:spcBef>
                          <a:spcPts val="300"/>
                        </a:spcBef>
                      </a:pPr>
                      <a:r>
                        <a:rPr kumimoji="1" lang="ja-JP" altLang="en-US" sz="1050" dirty="0">
                          <a:solidFill>
                            <a:schemeClr val="tx1"/>
                          </a:solidFill>
                          <a:latin typeface="Meiryo UI" panose="020B0604030504040204" pitchFamily="50" charset="-128"/>
                          <a:ea typeface="Meiryo UI" panose="020B0604030504040204" pitchFamily="50" charset="-128"/>
                        </a:rPr>
                        <a:t>・学生の府内企業への就職意欲を向上させるため、学内セミナーでは府内大学のキャリアセンターや講義等と連携し、セミナーや府内企業との交流会を実施した。</a:t>
                      </a:r>
                      <a:br>
                        <a:rPr kumimoji="1" lang="en-US" altLang="ja-JP" sz="1050" dirty="0">
                          <a:solidFill>
                            <a:schemeClr val="tx1"/>
                          </a:solidFill>
                          <a:latin typeface="Meiryo UI" panose="020B0604030504040204" pitchFamily="50" charset="-128"/>
                          <a:ea typeface="Meiryo UI" panose="020B0604030504040204" pitchFamily="50" charset="-128"/>
                        </a:rPr>
                      </a:br>
                      <a:r>
                        <a:rPr kumimoji="1" lang="ja-JP" altLang="en-US" sz="1050" dirty="0">
                          <a:solidFill>
                            <a:schemeClr val="tx1"/>
                          </a:solidFill>
                          <a:latin typeface="Meiryo UI" panose="020B0604030504040204" pitchFamily="50" charset="-128"/>
                          <a:ea typeface="Meiryo UI" panose="020B0604030504040204" pitchFamily="50" charset="-128"/>
                        </a:rPr>
                        <a:t>また、学外イベントでは広く学生が本事業を知るきっかけにするとともに就業意欲の向上を図るために、スポーツチームと連携した仕事体験や、金融機関と連携したセミナーを実施した。</a:t>
                      </a:r>
                    </a:p>
                    <a:p>
                      <a:pPr marL="85725" indent="-85725">
                        <a:spcBef>
                          <a:spcPts val="300"/>
                        </a:spcBef>
                      </a:pPr>
                      <a:r>
                        <a:rPr kumimoji="1" lang="ja-JP" altLang="en-US" sz="1050" dirty="0">
                          <a:solidFill>
                            <a:schemeClr val="tx1"/>
                          </a:solidFill>
                          <a:latin typeface="Meiryo UI" panose="020B0604030504040204" pitchFamily="50" charset="-128"/>
                          <a:ea typeface="Meiryo UI" panose="020B0604030504040204" pitchFamily="50" charset="-128"/>
                        </a:rPr>
                        <a:t>・府内企業に対して</a:t>
                      </a:r>
                      <a:r>
                        <a:rPr kumimoji="1" lang="ja-JP" altLang="en-US" sz="1050" dirty="0">
                          <a:latin typeface="Meiryo UI" panose="020B0604030504040204" pitchFamily="50" charset="-128"/>
                          <a:ea typeface="Meiryo UI" panose="020B0604030504040204" pitchFamily="50" charset="-128"/>
                        </a:rPr>
                        <a:t>はダイバーシティについて啓発する企業向けセミナーを実施し、多様な人材の採用について理解を促進するとともに、職場体験や合同企業説明会を実施することで、学生とのマッチング機会を創出し、府内企業の人材確保を図った。</a:t>
                      </a:r>
                    </a:p>
                    <a:p>
                      <a:pPr marL="85725" indent="-85725">
                        <a:spcBef>
                          <a:spcPts val="300"/>
                        </a:spcBef>
                      </a:pPr>
                      <a:r>
                        <a:rPr kumimoji="1" lang="ja-JP" altLang="en-US" sz="1050" dirty="0">
                          <a:latin typeface="Meiryo UI" panose="020B0604030504040204" pitchFamily="50" charset="-128"/>
                          <a:ea typeface="Meiryo UI" panose="020B0604030504040204" pitchFamily="50" charset="-128"/>
                        </a:rPr>
                        <a:t>・本事業は令和</a:t>
                      </a:r>
                      <a:r>
                        <a:rPr kumimoji="1" lang="en-US" altLang="ja-JP" sz="1050" dirty="0">
                          <a:latin typeface="Meiryo UI" panose="020B0604030504040204" pitchFamily="50" charset="-128"/>
                          <a:ea typeface="Meiryo UI" panose="020B0604030504040204" pitchFamily="50" charset="-128"/>
                        </a:rPr>
                        <a:t>6</a:t>
                      </a:r>
                      <a:r>
                        <a:rPr kumimoji="1" lang="ja-JP" altLang="en-US" sz="1050" dirty="0">
                          <a:latin typeface="Meiryo UI" panose="020B0604030504040204" pitchFamily="50" charset="-128"/>
                          <a:ea typeface="Meiryo UI" panose="020B0604030504040204" pitchFamily="50" charset="-128"/>
                        </a:rPr>
                        <a:t>年度で終了のため、令和</a:t>
                      </a:r>
                      <a:r>
                        <a:rPr kumimoji="1" lang="en-US" altLang="ja-JP" sz="1050" dirty="0">
                          <a:latin typeface="Meiryo UI" panose="020B0604030504040204" pitchFamily="50" charset="-128"/>
                          <a:ea typeface="Meiryo UI" panose="020B0604030504040204" pitchFamily="50" charset="-128"/>
                        </a:rPr>
                        <a:t>7</a:t>
                      </a:r>
                      <a:r>
                        <a:rPr kumimoji="1" lang="ja-JP" altLang="en-US" sz="1050" dirty="0">
                          <a:latin typeface="Meiryo UI" panose="020B0604030504040204" pitchFamily="50" charset="-128"/>
                          <a:ea typeface="Meiryo UI" panose="020B0604030504040204" pitchFamily="50" charset="-128"/>
                        </a:rPr>
                        <a:t>年度では大阪の未来社会を支える若者・企業応援事業にて府内大学と連携し、就職困難性の高い学生の就職支援のノウハウを充実させていくとともに、学生に対するセミナーや府内企業での職場体験等を⾏うことで、府内中小企業と学⽣とのマッチング支援に取り組む。</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hMerge="1">
                  <a:txBody>
                    <a:bodyPr/>
                    <a:lstStyle/>
                    <a:p>
                      <a:pPr algn="ctr"/>
                      <a:endParaRPr kumimoji="1" lang="ja-JP" altLang="en-US" sz="100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04080529"/>
                  </a:ext>
                </a:extLst>
              </a:tr>
              <a:tr h="653143">
                <a:tc vMerge="1">
                  <a:txBody>
                    <a:bodyPr/>
                    <a:lstStyle/>
                    <a:p>
                      <a:pPr algn="ctr"/>
                      <a:endParaRPr kumimoji="1" lang="en-US" altLang="ja-JP"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EB80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外部有識者評価</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C97"/>
                    </a:solidFill>
                  </a:tcPr>
                </a:tc>
                <a:tc gridSpan="6">
                  <a:txBody>
                    <a:bodyPr/>
                    <a:lstStyle/>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特になし</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hMerge="1">
                  <a:txBody>
                    <a:bodyPr/>
                    <a:lstStyle/>
                    <a:p>
                      <a:endParaRPr kumimoji="1" lang="ja-JP" altLang="en-US"/>
                    </a:p>
                  </a:txBody>
                  <a:tcPr/>
                </a:tc>
                <a:tc hMerge="1">
                  <a:txBody>
                    <a:bodyPr/>
                    <a:lstStyle/>
                    <a:p>
                      <a:pPr marL="85725" indent="-85725" algn="l"/>
                      <a:endParaRPr kumimoji="1" lang="ja-JP" altLang="en-US" sz="900" dirty="0">
                        <a:solidFill>
                          <a:schemeClr val="accent5"/>
                        </a:solidFill>
                        <a:latin typeface="Meiryo UI" panose="020B0604030504040204" pitchFamily="50" charset="-128"/>
                        <a:ea typeface="Meiryo UI" panose="020B0604030504040204" pitchFamily="50" charset="-128"/>
                      </a:endParaRPr>
                    </a:p>
                  </a:txBody>
                  <a:tcPr marL="74295" marR="74295" marT="37148" marB="37148"/>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40677229"/>
                  </a:ext>
                </a:extLst>
              </a:tr>
            </a:tbl>
          </a:graphicData>
        </a:graphic>
      </p:graphicFrame>
      <p:sp>
        <p:nvSpPr>
          <p:cNvPr id="9" name="スライド番号プレースホルダー 1">
            <a:extLst>
              <a:ext uri="{FF2B5EF4-FFF2-40B4-BE49-F238E27FC236}">
                <a16:creationId xmlns:a16="http://schemas.microsoft.com/office/drawing/2014/main" id="{09A94F8E-AFC4-47F4-A871-935AFB89C807}"/>
              </a:ext>
            </a:extLst>
          </p:cNvPr>
          <p:cNvSpPr>
            <a:spLocks noGrp="1"/>
          </p:cNvSpPr>
          <p:nvPr>
            <p:ph type="sldNum" sz="quarter" idx="12"/>
          </p:nvPr>
        </p:nvSpPr>
        <p:spPr>
          <a:xfrm>
            <a:off x="7677150" y="6492875"/>
            <a:ext cx="2228850" cy="365125"/>
          </a:xfrm>
        </p:spPr>
        <p:txBody>
          <a:bodyPr/>
          <a:lstStyle/>
          <a:p>
            <a:r>
              <a:rPr kumimoji="1" lang="en-US" altLang="ja-JP" dirty="0"/>
              <a:t>4</a:t>
            </a:r>
            <a:endParaRPr kumimoji="1" lang="ja-JP" altLang="en-US" dirty="0"/>
          </a:p>
        </p:txBody>
      </p:sp>
    </p:spTree>
    <p:extLst>
      <p:ext uri="{BB962C8B-B14F-4D97-AF65-F5344CB8AC3E}">
        <p14:creationId xmlns:p14="http://schemas.microsoft.com/office/powerpoint/2010/main" val="2458475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7059"/>
            <a:ext cx="9906000" cy="486216"/>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spcBef>
                <a:spcPts val="600"/>
              </a:spcBef>
            </a:pPr>
            <a:r>
              <a:rPr lang="ja-JP" altLang="en-US" sz="1600" b="1">
                <a:latin typeface="Meiryo UI" panose="020B0604030504040204" pitchFamily="50" charset="-128"/>
                <a:ea typeface="Meiryo UI" panose="020B0604030504040204" pitchFamily="50" charset="-128"/>
              </a:rPr>
              <a:t>基本目標③誰もが健康でいきいきと暮らせるまちづくり</a:t>
            </a:r>
            <a:endParaRPr lang="en-US" altLang="ja-JP" sz="1600" b="1">
              <a:latin typeface="Meiryo UI" panose="020B0604030504040204" pitchFamily="50" charset="-128"/>
              <a:ea typeface="Meiryo UI" panose="020B0604030504040204" pitchFamily="50" charset="-128"/>
            </a:endParaRPr>
          </a:p>
        </p:txBody>
      </p:sp>
      <p:sp>
        <p:nvSpPr>
          <p:cNvPr id="7" name="スライド番号プレースホルダー 1">
            <a:extLst>
              <a:ext uri="{FF2B5EF4-FFF2-40B4-BE49-F238E27FC236}">
                <a16:creationId xmlns:a16="http://schemas.microsoft.com/office/drawing/2014/main" id="{51810730-3A91-41EE-8F72-35EE071E9F67}"/>
              </a:ext>
            </a:extLst>
          </p:cNvPr>
          <p:cNvSpPr>
            <a:spLocks noGrp="1"/>
          </p:cNvSpPr>
          <p:nvPr>
            <p:ph type="sldNum" sz="quarter" idx="12"/>
          </p:nvPr>
        </p:nvSpPr>
        <p:spPr>
          <a:xfrm>
            <a:off x="7677150" y="6492875"/>
            <a:ext cx="2228850" cy="365125"/>
          </a:xfrm>
        </p:spPr>
        <p:txBody>
          <a:bodyPr/>
          <a:lstStyle/>
          <a:p>
            <a:r>
              <a:rPr kumimoji="1" lang="en-US" altLang="ja-JP" dirty="0"/>
              <a:t>5</a:t>
            </a:r>
            <a:endParaRPr kumimoji="1" lang="ja-JP" altLang="en-US" dirty="0"/>
          </a:p>
        </p:txBody>
      </p:sp>
      <p:graphicFrame>
        <p:nvGraphicFramePr>
          <p:cNvPr id="8" name="表 7">
            <a:extLst>
              <a:ext uri="{FF2B5EF4-FFF2-40B4-BE49-F238E27FC236}">
                <a16:creationId xmlns:a16="http://schemas.microsoft.com/office/drawing/2014/main" id="{9E826E35-E6DC-4419-A47E-B5CF458185C3}"/>
              </a:ext>
            </a:extLst>
          </p:cNvPr>
          <p:cNvGraphicFramePr>
            <a:graphicFrameLocks noGrp="1"/>
          </p:cNvGraphicFramePr>
          <p:nvPr>
            <p:extLst>
              <p:ext uri="{D42A27DB-BD31-4B8C-83A1-F6EECF244321}">
                <p14:modId xmlns:p14="http://schemas.microsoft.com/office/powerpoint/2010/main" val="1354853060"/>
              </p:ext>
            </p:extLst>
          </p:nvPr>
        </p:nvGraphicFramePr>
        <p:xfrm>
          <a:off x="93000" y="801052"/>
          <a:ext cx="9720001" cy="5739707"/>
        </p:xfrm>
        <a:graphic>
          <a:graphicData uri="http://schemas.openxmlformats.org/drawingml/2006/table">
            <a:tbl>
              <a:tblPr firstRow="1" bandRow="1">
                <a:tableStyleId>{F5AB1C69-6EDB-4FF4-983F-18BD219EF322}</a:tableStyleId>
              </a:tblPr>
              <a:tblGrid>
                <a:gridCol w="329054">
                  <a:extLst>
                    <a:ext uri="{9D8B030D-6E8A-4147-A177-3AD203B41FA5}">
                      <a16:colId xmlns:a16="http://schemas.microsoft.com/office/drawing/2014/main" val="830047628"/>
                    </a:ext>
                  </a:extLst>
                </a:gridCol>
                <a:gridCol w="366730">
                  <a:extLst>
                    <a:ext uri="{9D8B030D-6E8A-4147-A177-3AD203B41FA5}">
                      <a16:colId xmlns:a16="http://schemas.microsoft.com/office/drawing/2014/main" val="1297933951"/>
                    </a:ext>
                  </a:extLst>
                </a:gridCol>
                <a:gridCol w="2919715">
                  <a:extLst>
                    <a:ext uri="{9D8B030D-6E8A-4147-A177-3AD203B41FA5}">
                      <a16:colId xmlns:a16="http://schemas.microsoft.com/office/drawing/2014/main" val="3942399808"/>
                    </a:ext>
                  </a:extLst>
                </a:gridCol>
                <a:gridCol w="880434">
                  <a:extLst>
                    <a:ext uri="{9D8B030D-6E8A-4147-A177-3AD203B41FA5}">
                      <a16:colId xmlns:a16="http://schemas.microsoft.com/office/drawing/2014/main" val="885638921"/>
                    </a:ext>
                  </a:extLst>
                </a:gridCol>
                <a:gridCol w="2362200">
                  <a:extLst>
                    <a:ext uri="{9D8B030D-6E8A-4147-A177-3AD203B41FA5}">
                      <a16:colId xmlns:a16="http://schemas.microsoft.com/office/drawing/2014/main" val="2868609020"/>
                    </a:ext>
                  </a:extLst>
                </a:gridCol>
                <a:gridCol w="745067">
                  <a:extLst>
                    <a:ext uri="{9D8B030D-6E8A-4147-A177-3AD203B41FA5}">
                      <a16:colId xmlns:a16="http://schemas.microsoft.com/office/drawing/2014/main" val="1393318109"/>
                    </a:ext>
                  </a:extLst>
                </a:gridCol>
                <a:gridCol w="1413933">
                  <a:extLst>
                    <a:ext uri="{9D8B030D-6E8A-4147-A177-3AD203B41FA5}">
                      <a16:colId xmlns:a16="http://schemas.microsoft.com/office/drawing/2014/main" val="2346348725"/>
                    </a:ext>
                  </a:extLst>
                </a:gridCol>
                <a:gridCol w="702868">
                  <a:extLst>
                    <a:ext uri="{9D8B030D-6E8A-4147-A177-3AD203B41FA5}">
                      <a16:colId xmlns:a16="http://schemas.microsoft.com/office/drawing/2014/main" val="3751968535"/>
                    </a:ext>
                  </a:extLst>
                </a:gridCol>
              </a:tblGrid>
              <a:tr h="794467">
                <a:tc rowSpan="8">
                  <a:txBody>
                    <a:bodyPr/>
                    <a:lstStyle/>
                    <a:p>
                      <a:pPr algn="ctr"/>
                      <a:r>
                        <a:rPr kumimoji="1" lang="en-US" altLang="ja-JP" sz="900" dirty="0">
                          <a:latin typeface="Meiryo UI" panose="020B0604030504040204" pitchFamily="50" charset="-128"/>
                          <a:ea typeface="Meiryo UI" panose="020B0604030504040204" pitchFamily="50" charset="-128"/>
                        </a:rPr>
                        <a:t>No</a:t>
                      </a:r>
                      <a:r>
                        <a:rPr kumimoji="1" lang="ja-JP" altLang="en-US" sz="1000" dirty="0">
                          <a:latin typeface="Meiryo UI" panose="020B0604030504040204" pitchFamily="50" charset="-128"/>
                          <a:ea typeface="Meiryo UI" panose="020B0604030504040204" pitchFamily="50" charset="-128"/>
                        </a:rPr>
                        <a:t>２</a:t>
                      </a:r>
                      <a:endParaRPr kumimoji="1" lang="en-US" altLang="ja-JP"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EB80A"/>
                    </a:solidFill>
                  </a:tcPr>
                </a:tc>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次世代スマートヘルススタートアップ創出事業</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デジタル田園都市国家構想交付金活用事業</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次世代スマートヘルス分野のスタートアップ支援に係る「エコシステム」を確立し、大阪のスタートアップ支援拠点としてのプレゼンスを万博を通じて世界に示すため、①当該分野のスタートアップの発掘、②同スタートアップの治療・予防アプリ等の社会実装支援、③万博開催の機を捉えたスタートアップの治療・予防アプリ等の社会実装機会の拡大支援に取り組む。</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extLst>
                  <a:ext uri="{0D108BD9-81ED-4DB2-BD59-A6C34878D82A}">
                    <a16:rowId xmlns:a16="http://schemas.microsoft.com/office/drawing/2014/main" val="3510601419"/>
                  </a:ext>
                </a:extLst>
              </a:tr>
              <a:tr h="375679">
                <a:tc vMerge="1">
                  <a:txBody>
                    <a:bodyPr/>
                    <a:lstStyle/>
                    <a:p>
                      <a:endParaRPr kumimoji="1" lang="ja-JP" altLang="en-US" sz="110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活動指標・</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実績値</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a:solidFill>
                            <a:sysClr val="windowText" lastClr="000000"/>
                          </a:solidFill>
                          <a:latin typeface="Meiryo UI" panose="020B0604030504040204" pitchFamily="50" charset="-128"/>
                          <a:ea typeface="Meiryo UI" panose="020B0604030504040204" pitchFamily="50" charset="-128"/>
                        </a:rPr>
                        <a:t>（前年度実績）</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達成率</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ja-JP" altLang="en-US" sz="900">
                          <a:solidFill>
                            <a:sysClr val="windowText" lastClr="000000"/>
                          </a:solidFill>
                          <a:latin typeface="Meiryo UI" panose="020B0604030504040204" pitchFamily="50" charset="-128"/>
                          <a:ea typeface="Meiryo UI" panose="020B0604030504040204" pitchFamily="50" charset="-128"/>
                        </a:rPr>
                        <a:t>執行率</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1797969561"/>
                  </a:ext>
                </a:extLst>
              </a:tr>
              <a:tr h="597390">
                <a:tc vMerge="1">
                  <a:txBody>
                    <a:bodyPr/>
                    <a:lstStyle/>
                    <a:p>
                      <a:endParaRPr kumimoji="1" lang="ja-JP" altLang="en-US"/>
                    </a:p>
                  </a:txBody>
                  <a:tcPr/>
                </a:tc>
                <a:tc vMerge="1">
                  <a:txBody>
                    <a:bodyPr/>
                    <a:lstStyle/>
                    <a:p>
                      <a:endParaRPr kumimoji="1" lang="ja-JP" altLang="en-US" sz="100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「大阪における</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デジタルヘルス分野を専門領域とするスタートアップ支援機関の確保</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」及び「スタートアップへの大阪の求心力の確保」による新規雇用者数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52</a:t>
                      </a:r>
                      <a:r>
                        <a:rPr kumimoji="1" lang="ja-JP" altLang="en-US" sz="1050" dirty="0">
                          <a:solidFill>
                            <a:schemeClr val="tx1"/>
                          </a:solidFill>
                          <a:latin typeface="Meiryo UI" panose="020B0604030504040204" pitchFamily="50" charset="-128"/>
                          <a:ea typeface="Meiryo UI" panose="020B0604030504040204" pitchFamily="50" charset="-128"/>
                        </a:rPr>
                        <a:t>人</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47</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(※R6</a:t>
                      </a:r>
                      <a:r>
                        <a:rPr kumimoji="1" lang="ja-JP" altLang="en-US" sz="1050" dirty="0">
                          <a:solidFill>
                            <a:schemeClr val="accent5"/>
                          </a:solidFill>
                          <a:latin typeface="Meiryo UI" panose="020B0604030504040204" pitchFamily="50" charset="-128"/>
                          <a:ea typeface="Meiryo UI" panose="020B0604030504040204" pitchFamily="50" charset="-128"/>
                        </a:rPr>
                        <a:t>新規事業のため前年度実績なし</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latin typeface="Meiryo UI" panose="020B0604030504040204" pitchFamily="50" charset="-128"/>
                          <a:ea typeface="Meiryo UI" panose="020B0604030504040204" pitchFamily="50" charset="-128"/>
                        </a:rPr>
                        <a:t>90</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rowSpan="4">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60,001</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〈60,307</a:t>
                      </a:r>
                      <a:r>
                        <a:rPr kumimoji="1" lang="ja-JP" altLang="en-US" sz="1050" dirty="0">
                          <a:solidFill>
                            <a:schemeClr val="accent5"/>
                          </a:solidFill>
                          <a:latin typeface="Meiryo UI" panose="020B0604030504040204" pitchFamily="50" charset="-128"/>
                          <a:ea typeface="Meiryo UI" panose="020B0604030504040204" pitchFamily="50" charset="-128"/>
                        </a:rPr>
                        <a:t>千円</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rowSpan="4">
                  <a:txBody>
                    <a:bodyPr/>
                    <a:lstStyle/>
                    <a:p>
                      <a:pPr algn="ctr"/>
                      <a:r>
                        <a:rPr kumimoji="1" lang="en-US" altLang="ja-JP" sz="1050" dirty="0">
                          <a:latin typeface="Meiryo UI" panose="020B0604030504040204" pitchFamily="50" charset="-128"/>
                          <a:ea typeface="Meiryo UI" panose="020B0604030504040204" pitchFamily="50" charset="-128"/>
                        </a:rPr>
                        <a:t>99</a:t>
                      </a:r>
                      <a:r>
                        <a:rPr kumimoji="1" lang="ja-JP" altLang="en-US" sz="1050" dirty="0">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979966792"/>
                  </a:ext>
                </a:extLst>
              </a:tr>
              <a:tr h="424948">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新たに大阪府内で事業展開するスマートヘルス分野のスタートアップ数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24</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社</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21</a:t>
                      </a:r>
                      <a:r>
                        <a:rPr kumimoji="1" lang="ja-JP" altLang="en-US" sz="1050" dirty="0">
                          <a:solidFill>
                            <a:srgbClr val="FF0000"/>
                          </a:solidFill>
                          <a:latin typeface="Meiryo UI" panose="020B0604030504040204" pitchFamily="50" charset="-128"/>
                          <a:ea typeface="Meiryo UI" panose="020B0604030504040204" pitchFamily="50" charset="-128"/>
                        </a:rPr>
                        <a:t>社</a:t>
                      </a:r>
                      <a:endParaRPr kumimoji="1" lang="en-US" altLang="ja-JP" sz="105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accent5"/>
                          </a:solidFill>
                          <a:latin typeface="Meiryo UI" panose="020B0604030504040204" pitchFamily="50" charset="-128"/>
                          <a:ea typeface="Meiryo UI" panose="020B0604030504040204" pitchFamily="50" charset="-128"/>
                        </a:rPr>
                        <a:t>(※R6</a:t>
                      </a:r>
                      <a:r>
                        <a:rPr kumimoji="1" lang="ja-JP" altLang="en-US" sz="1050" dirty="0">
                          <a:solidFill>
                            <a:schemeClr val="accent5"/>
                          </a:solidFill>
                          <a:latin typeface="Meiryo UI" panose="020B0604030504040204" pitchFamily="50" charset="-128"/>
                          <a:ea typeface="Meiryo UI" panose="020B0604030504040204" pitchFamily="50" charset="-128"/>
                        </a:rPr>
                        <a:t>新規事業のため前年度実績なし</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latin typeface="Meiryo UI" panose="020B0604030504040204" pitchFamily="50" charset="-128"/>
                          <a:ea typeface="Meiryo UI" panose="020B0604030504040204" pitchFamily="50" charset="-128"/>
                        </a:rPr>
                        <a:t>88</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vMerge="1">
                  <a:txBody>
                    <a:bodyPr/>
                    <a:lstStyle/>
                    <a:p>
                      <a:pPr algn="ct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extLst>
                  <a:ext uri="{0D108BD9-81ED-4DB2-BD59-A6C34878D82A}">
                    <a16:rowId xmlns:a16="http://schemas.microsoft.com/office/drawing/2014/main" val="3761405332"/>
                  </a:ext>
                </a:extLst>
              </a:tr>
              <a:tr h="424948">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治療・予防アプリ等によって健康づくりに取り組む府民の数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110,400</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31,554</a:t>
                      </a:r>
                      <a:r>
                        <a:rPr kumimoji="1" lang="ja-JP" altLang="en-US" sz="1050" dirty="0">
                          <a:solidFill>
                            <a:srgbClr val="FF0000"/>
                          </a:solidFill>
                          <a:latin typeface="Meiryo UI" panose="020B0604030504040204" pitchFamily="50" charset="-128"/>
                          <a:ea typeface="Meiryo UI" panose="020B0604030504040204" pitchFamily="50" charset="-128"/>
                        </a:rPr>
                        <a:t>人</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(※R6</a:t>
                      </a:r>
                      <a:r>
                        <a:rPr kumimoji="1" lang="ja-JP" altLang="en-US" sz="1050" dirty="0">
                          <a:solidFill>
                            <a:schemeClr val="accent5"/>
                          </a:solidFill>
                          <a:latin typeface="Meiryo UI" panose="020B0604030504040204" pitchFamily="50" charset="-128"/>
                          <a:ea typeface="Meiryo UI" panose="020B0604030504040204" pitchFamily="50" charset="-128"/>
                        </a:rPr>
                        <a:t>新規事業のため前年度実績なし</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a:txBody>
                    <a:bodyPr/>
                    <a:lstStyle/>
                    <a:p>
                      <a:pPr algn="ctr"/>
                      <a:r>
                        <a:rPr kumimoji="1" lang="en-US" altLang="ja-JP" sz="1050" dirty="0">
                          <a:latin typeface="Meiryo UI" panose="020B0604030504040204" pitchFamily="50" charset="-128"/>
                          <a:ea typeface="Meiryo UI" panose="020B0604030504040204" pitchFamily="50" charset="-128"/>
                        </a:rPr>
                        <a:t>29</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vMerge="1">
                  <a:txBody>
                    <a:bodyPr/>
                    <a:lstStyle/>
                    <a:p>
                      <a:pPr algn="ct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1844189865"/>
                  </a:ext>
                </a:extLst>
              </a:tr>
              <a:tr h="424948">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dirty="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C97"/>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情報提供基盤（</a:t>
                      </a:r>
                      <a:r>
                        <a:rPr kumimoji="1" lang="en-US" altLang="ja-JP" sz="1050" dirty="0">
                          <a:solidFill>
                            <a:schemeClr val="tx1"/>
                          </a:solidFill>
                          <a:latin typeface="Meiryo UI" panose="020B0604030504040204" pitchFamily="50" charset="-128"/>
                          <a:ea typeface="Meiryo UI" panose="020B0604030504040204" pitchFamily="50" charset="-128"/>
                        </a:rPr>
                        <a:t>WEB</a:t>
                      </a:r>
                      <a:r>
                        <a:rPr kumimoji="1" lang="ja-JP" altLang="en-US" sz="1050" dirty="0">
                          <a:solidFill>
                            <a:schemeClr val="tx1"/>
                          </a:solidFill>
                          <a:latin typeface="Meiryo UI" panose="020B0604030504040204" pitchFamily="50" charset="-128"/>
                          <a:ea typeface="Meiryo UI" panose="020B0604030504040204" pitchFamily="50" charset="-128"/>
                        </a:rPr>
                        <a:t>サイト）「デジタルヘルスマーケットプレイス」の閲覧数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75,900PV</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35,366PV</a:t>
                      </a:r>
                    </a:p>
                    <a:p>
                      <a:pPr algn="ctr"/>
                      <a:r>
                        <a:rPr kumimoji="1" lang="en-US" altLang="ja-JP" sz="1050" dirty="0">
                          <a:solidFill>
                            <a:schemeClr val="accent5"/>
                          </a:solidFill>
                          <a:latin typeface="Meiryo UI" panose="020B0604030504040204" pitchFamily="50" charset="-128"/>
                          <a:ea typeface="Meiryo UI" panose="020B0604030504040204" pitchFamily="50" charset="-128"/>
                        </a:rPr>
                        <a:t>(※R6</a:t>
                      </a:r>
                      <a:r>
                        <a:rPr kumimoji="1" lang="ja-JP" altLang="en-US" sz="1050" dirty="0">
                          <a:solidFill>
                            <a:schemeClr val="accent5"/>
                          </a:solidFill>
                          <a:latin typeface="Meiryo UI" panose="020B0604030504040204" pitchFamily="50" charset="-128"/>
                          <a:ea typeface="Meiryo UI" panose="020B0604030504040204" pitchFamily="50" charset="-128"/>
                        </a:rPr>
                        <a:t>新規事業のため前年度実績なし</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a:txBody>
                    <a:bodyPr/>
                    <a:lstStyle/>
                    <a:p>
                      <a:pPr algn="ctr"/>
                      <a:r>
                        <a:rPr kumimoji="1" lang="en-US" altLang="ja-JP" sz="1050" dirty="0">
                          <a:latin typeface="Meiryo UI" panose="020B0604030504040204" pitchFamily="50" charset="-128"/>
                          <a:ea typeface="Meiryo UI" panose="020B0604030504040204" pitchFamily="50" charset="-128"/>
                        </a:rPr>
                        <a:t>47</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vMerge="1">
                  <a:txBody>
                    <a:bodyPr/>
                    <a:lstStyle/>
                    <a:p>
                      <a:pPr algn="ct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F3E7"/>
                    </a:solidFill>
                  </a:tcPr>
                </a:tc>
                <a:extLst>
                  <a:ext uri="{0D108BD9-81ED-4DB2-BD59-A6C34878D82A}">
                    <a16:rowId xmlns:a16="http://schemas.microsoft.com/office/drawing/2014/main" val="2234893793"/>
                  </a:ext>
                </a:extLst>
              </a:tr>
              <a:tr h="2016192">
                <a:tc vMerge="1">
                  <a:txBody>
                    <a:bodyPr/>
                    <a:lstStyle/>
                    <a:p>
                      <a:pPr algn="ctr"/>
                      <a:endParaRPr kumimoji="1" lang="ja-JP" altLang="en-US" sz="90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0AD4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ysClr val="windowText" lastClr="000000"/>
                          </a:solidFill>
                          <a:latin typeface="Meiryo UI" panose="020B0604030504040204" pitchFamily="50" charset="-128"/>
                          <a:ea typeface="Meiryo UI" panose="020B0604030504040204" pitchFamily="50" charset="-128"/>
                        </a:rPr>
                        <a:t>振り返り・</a:t>
                      </a:r>
                      <a:endParaRPr kumimoji="1" lang="en-US" altLang="ja-JP" sz="900" b="1">
                        <a:solidFill>
                          <a:sysClr val="windowText" lastClr="00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ysClr val="windowText" lastClr="000000"/>
                          </a:solidFill>
                          <a:latin typeface="Meiryo UI" panose="020B0604030504040204" pitchFamily="50" charset="-128"/>
                          <a:ea typeface="Meiryo UI" panose="020B0604030504040204" pitchFamily="50" charset="-128"/>
                        </a:rPr>
                        <a:t>今後の方針</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C97"/>
                    </a:solidFill>
                  </a:tcPr>
                </a:tc>
                <a:tc gridSpan="6">
                  <a:txBody>
                    <a:bodyPr/>
                    <a:lstStyle/>
                    <a:p>
                      <a:pPr marL="85725" indent="-85725">
                        <a:spcBef>
                          <a:spcPts val="300"/>
                        </a:spcBef>
                      </a:pPr>
                      <a:r>
                        <a:rPr kumimoji="1" lang="ja-JP" altLang="en-US" sz="1050" dirty="0">
                          <a:latin typeface="Meiryo UI" panose="020B0604030504040204" pitchFamily="50" charset="-128"/>
                          <a:ea typeface="Meiryo UI" panose="020B0604030504040204" pitchFamily="50" charset="-128"/>
                        </a:rPr>
                        <a:t>・令和</a:t>
                      </a:r>
                      <a:r>
                        <a:rPr kumimoji="1" lang="en-US" altLang="ja-JP" sz="1050" dirty="0">
                          <a:latin typeface="Meiryo UI" panose="020B0604030504040204" pitchFamily="50" charset="-128"/>
                          <a:ea typeface="Meiryo UI" panose="020B0604030504040204" pitchFamily="50" charset="-128"/>
                        </a:rPr>
                        <a:t>6</a:t>
                      </a:r>
                      <a:r>
                        <a:rPr kumimoji="1" lang="ja-JP" altLang="en-US" sz="1050" dirty="0">
                          <a:latin typeface="Meiryo UI" panose="020B0604030504040204" pitchFamily="50" charset="-128"/>
                          <a:ea typeface="Meiryo UI" panose="020B0604030504040204" pitchFamily="50" charset="-128"/>
                        </a:rPr>
                        <a:t>年度事業では、</a:t>
                      </a:r>
                      <a:r>
                        <a:rPr kumimoji="1" lang="ja-JP" altLang="en-US" sz="1050" strike="noStrike" dirty="0">
                          <a:solidFill>
                            <a:schemeClr val="tx1"/>
                          </a:solidFill>
                          <a:latin typeface="Meiryo UI" panose="020B0604030504040204" pitchFamily="50" charset="-128"/>
                          <a:ea typeface="Meiryo UI" panose="020B0604030504040204" pitchFamily="50" charset="-128"/>
                        </a:rPr>
                        <a:t>次世代スマートヘルス分野のスタートアップ発掘・伴走支援・発信にかかる支援スキームを確立し、健康経営企業等でのサービス等の導入に向けたマッチングに着手するなど、社会実装支援を実施した。</a:t>
                      </a:r>
                    </a:p>
                    <a:p>
                      <a:pPr marL="85725" indent="-85725">
                        <a:spcBef>
                          <a:spcPts val="300"/>
                        </a:spcBef>
                      </a:pPr>
                      <a:r>
                        <a:rPr kumimoji="1" lang="ja-JP" altLang="en-US" sz="1050" dirty="0">
                          <a:latin typeface="Meiryo UI" panose="020B0604030504040204" pitchFamily="50" charset="-128"/>
                          <a:ea typeface="Meiryo UI" panose="020B0604030504040204" pitchFamily="50" charset="-128"/>
                        </a:rPr>
                        <a:t>・新規雇用者数、府内で事業展開するスタートアップ数の</a:t>
                      </a:r>
                      <a:r>
                        <a:rPr kumimoji="1" lang="en-US" altLang="ja-JP" sz="1050" dirty="0">
                          <a:latin typeface="Meiryo UI" panose="020B0604030504040204" pitchFamily="50" charset="-128"/>
                          <a:ea typeface="Meiryo UI" panose="020B0604030504040204" pitchFamily="50" charset="-128"/>
                        </a:rPr>
                        <a:t>KPI</a:t>
                      </a:r>
                      <a:r>
                        <a:rPr kumimoji="1" lang="ja-JP" altLang="en-US" sz="1050" dirty="0">
                          <a:latin typeface="Meiryo UI" panose="020B0604030504040204" pitchFamily="50" charset="-128"/>
                          <a:ea typeface="Meiryo UI" panose="020B0604030504040204" pitchFamily="50" charset="-128"/>
                        </a:rPr>
                        <a:t>を達成するため、令和</a:t>
                      </a:r>
                      <a:r>
                        <a:rPr kumimoji="1" lang="en-US" altLang="ja-JP" sz="1050" dirty="0">
                          <a:latin typeface="Meiryo UI" panose="020B0604030504040204" pitchFamily="50" charset="-128"/>
                          <a:ea typeface="Meiryo UI" panose="020B0604030504040204" pitchFamily="50" charset="-128"/>
                        </a:rPr>
                        <a:t>7</a:t>
                      </a:r>
                      <a:r>
                        <a:rPr kumimoji="1" lang="ja-JP" altLang="en-US" sz="1050" dirty="0">
                          <a:latin typeface="Meiryo UI" panose="020B0604030504040204" pitchFamily="50" charset="-128"/>
                          <a:ea typeface="Meiryo UI" panose="020B0604030504040204" pitchFamily="50" charset="-128"/>
                        </a:rPr>
                        <a:t>年度に導入に向けた支援を実施していく。</a:t>
                      </a:r>
                      <a:endParaRPr kumimoji="1" lang="en-US" altLang="ja-JP" sz="1050" dirty="0">
                        <a:latin typeface="Meiryo UI" panose="020B0604030504040204" pitchFamily="50" charset="-128"/>
                        <a:ea typeface="Meiryo UI" panose="020B0604030504040204" pitchFamily="50" charset="-128"/>
                      </a:endParaRPr>
                    </a:p>
                    <a:p>
                      <a:pPr marL="85725" indent="-85725">
                        <a:spcBef>
                          <a:spcPts val="300"/>
                        </a:spcBef>
                      </a:pPr>
                      <a:r>
                        <a:rPr kumimoji="1" lang="ja-JP" altLang="en-US" sz="1050" dirty="0">
                          <a:latin typeface="Meiryo UI" panose="020B0604030504040204" pitchFamily="50" charset="-128"/>
                          <a:ea typeface="Meiryo UI" panose="020B0604030504040204" pitchFamily="50" charset="-128"/>
                        </a:rPr>
                        <a:t>・令和</a:t>
                      </a:r>
                      <a:r>
                        <a:rPr kumimoji="1" lang="en-US" altLang="ja-JP" sz="1050" dirty="0">
                          <a:latin typeface="Meiryo UI" panose="020B0604030504040204" pitchFamily="50" charset="-128"/>
                          <a:ea typeface="Meiryo UI" panose="020B0604030504040204" pitchFamily="50" charset="-128"/>
                        </a:rPr>
                        <a:t>7</a:t>
                      </a:r>
                      <a:r>
                        <a:rPr kumimoji="1" lang="ja-JP" altLang="en-US" sz="1050" dirty="0">
                          <a:latin typeface="Meiryo UI" panose="020B0604030504040204" pitchFamily="50" charset="-128"/>
                          <a:ea typeface="Meiryo UI" panose="020B0604030504040204" pitchFamily="50" charset="-128"/>
                        </a:rPr>
                        <a:t>年度に</a:t>
                      </a:r>
                      <a:r>
                        <a:rPr kumimoji="1" lang="en-US" altLang="ja-JP" sz="1050" dirty="0" err="1">
                          <a:latin typeface="Meiryo UI" panose="020B0604030504040204" pitchFamily="50" charset="-128"/>
                          <a:ea typeface="Meiryo UI" panose="020B0604030504040204" pitchFamily="50" charset="-128"/>
                        </a:rPr>
                        <a:t>JapanHealth</a:t>
                      </a:r>
                      <a:r>
                        <a:rPr kumimoji="1" lang="ja-JP" altLang="en-US" sz="1050" dirty="0">
                          <a:latin typeface="Meiryo UI" panose="020B0604030504040204" pitchFamily="50" charset="-128"/>
                          <a:ea typeface="Meiryo UI" panose="020B0604030504040204" pitchFamily="50" charset="-128"/>
                        </a:rPr>
                        <a:t>などの</a:t>
                      </a:r>
                      <a:r>
                        <a:rPr kumimoji="1" lang="en-US" altLang="ja-JP" sz="1050" dirty="0">
                          <a:latin typeface="Meiryo UI" panose="020B0604030504040204" pitchFamily="50" charset="-128"/>
                          <a:ea typeface="Meiryo UI" panose="020B0604030504040204" pitchFamily="50" charset="-128"/>
                        </a:rPr>
                        <a:t>MICE</a:t>
                      </a:r>
                      <a:r>
                        <a:rPr kumimoji="1" lang="ja-JP" altLang="en-US" sz="1050" dirty="0">
                          <a:latin typeface="Meiryo UI" panose="020B0604030504040204" pitchFamily="50" charset="-128"/>
                          <a:ea typeface="Meiryo UI" panose="020B0604030504040204" pitchFamily="50" charset="-128"/>
                        </a:rPr>
                        <a:t>出展や健康経営企業等への</a:t>
                      </a:r>
                      <a:r>
                        <a:rPr kumimoji="1" lang="ja-JP" altLang="en-US" sz="1050" dirty="0">
                          <a:solidFill>
                            <a:schemeClr val="tx1"/>
                          </a:solidFill>
                          <a:latin typeface="Meiryo UI" panose="020B0604030504040204" pitchFamily="50" charset="-128"/>
                          <a:ea typeface="Meiryo UI" panose="020B0604030504040204" pitchFamily="50" charset="-128"/>
                        </a:rPr>
                        <a:t>導入マッチング支援により、治療予防アプリ等の社会実装を進め、それらを活用して健康づくりに取り組む府民の数を増加させていく。</a:t>
                      </a:r>
                    </a:p>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・治療・予防アプリ等によって健康づくりに取り組む府民の数について、当初想定では複数の大企業が令和</a:t>
                      </a:r>
                      <a:r>
                        <a:rPr kumimoji="1" lang="en-US" altLang="ja-JP" sz="1050" dirty="0">
                          <a:solidFill>
                            <a:schemeClr val="tx1"/>
                          </a:solidFill>
                          <a:latin typeface="Meiryo UI" panose="020B0604030504040204" pitchFamily="50" charset="-128"/>
                          <a:ea typeface="Meiryo UI" panose="020B0604030504040204" pitchFamily="50" charset="-128"/>
                        </a:rPr>
                        <a:t>6</a:t>
                      </a:r>
                      <a:r>
                        <a:rPr kumimoji="1" lang="ja-JP" altLang="en-US" sz="1050" dirty="0">
                          <a:solidFill>
                            <a:schemeClr val="tx1"/>
                          </a:solidFill>
                          <a:latin typeface="Meiryo UI" panose="020B0604030504040204" pitchFamily="50" charset="-128"/>
                          <a:ea typeface="Meiryo UI" panose="020B0604030504040204" pitchFamily="50" charset="-128"/>
                        </a:rPr>
                        <a:t>年度内に導入をすることを見込んでいたが、マッチングの結果、従業員数が</a:t>
                      </a:r>
                      <a:r>
                        <a:rPr kumimoji="1" lang="en-US" altLang="ja-JP" sz="1050" dirty="0">
                          <a:solidFill>
                            <a:schemeClr val="tx1"/>
                          </a:solidFill>
                          <a:latin typeface="Meiryo UI" panose="020B0604030504040204" pitchFamily="50" charset="-128"/>
                          <a:ea typeface="Meiryo UI" panose="020B0604030504040204" pitchFamily="50" charset="-128"/>
                        </a:rPr>
                        <a:t>1,000</a:t>
                      </a:r>
                      <a:r>
                        <a:rPr kumimoji="1" lang="ja-JP" altLang="en-US" sz="1050" dirty="0">
                          <a:solidFill>
                            <a:schemeClr val="tx1"/>
                          </a:solidFill>
                          <a:latin typeface="Meiryo UI" panose="020B0604030504040204" pitchFamily="50" charset="-128"/>
                          <a:ea typeface="Meiryo UI" panose="020B0604030504040204" pitchFamily="50" charset="-128"/>
                        </a:rPr>
                        <a:t>人未満の企業とのマッチングが多くなったことと、導入に向けた調整について企業ニーズのヒアリングや、当該ニーズに対応するためのアプリの機能強化等をスタートアップに求めるなどの調整を丁寧に行ったことにより、導入が令和</a:t>
                      </a:r>
                      <a:r>
                        <a:rPr kumimoji="1" lang="en-US" altLang="ja-JP" sz="1050" dirty="0">
                          <a:solidFill>
                            <a:schemeClr val="tx1"/>
                          </a:solidFill>
                          <a:latin typeface="Meiryo UI" panose="020B0604030504040204" pitchFamily="50" charset="-128"/>
                          <a:ea typeface="Meiryo UI" panose="020B0604030504040204" pitchFamily="50" charset="-128"/>
                        </a:rPr>
                        <a:t>7</a:t>
                      </a:r>
                      <a:r>
                        <a:rPr kumimoji="1" lang="ja-JP" altLang="en-US" sz="1050" dirty="0">
                          <a:solidFill>
                            <a:schemeClr val="tx1"/>
                          </a:solidFill>
                          <a:latin typeface="Meiryo UI" panose="020B0604030504040204" pitchFamily="50" charset="-128"/>
                          <a:ea typeface="Meiryo UI" panose="020B0604030504040204" pitchFamily="50" charset="-128"/>
                        </a:rPr>
                        <a:t>年度に実現する見通しとなったため、目標を大きく下回った。</a:t>
                      </a:r>
                      <a:br>
                        <a:rPr kumimoji="1" lang="en-US" altLang="ja-JP" sz="1050" dirty="0">
                          <a:solidFill>
                            <a:schemeClr val="tx1"/>
                          </a:solidFill>
                          <a:latin typeface="Meiryo UI" panose="020B0604030504040204" pitchFamily="50" charset="-128"/>
                          <a:ea typeface="Meiryo UI" panose="020B0604030504040204" pitchFamily="50" charset="-128"/>
                        </a:rPr>
                      </a:br>
                      <a:r>
                        <a:rPr kumimoji="1" lang="ja-JP" altLang="en-US" sz="1050" dirty="0">
                          <a:solidFill>
                            <a:schemeClr val="tx1"/>
                          </a:solidFill>
                          <a:latin typeface="Meiryo UI" panose="020B0604030504040204" pitchFamily="50" charset="-128"/>
                          <a:ea typeface="Meiryo UI" panose="020B0604030504040204" pitchFamily="50" charset="-128"/>
                        </a:rPr>
                        <a:t>早期の導入に向けた支援に注力するとともに、</a:t>
                      </a:r>
                      <a:r>
                        <a:rPr kumimoji="1" lang="en-US" altLang="ja-JP" sz="1050" dirty="0">
                          <a:solidFill>
                            <a:schemeClr val="tx1"/>
                          </a:solidFill>
                          <a:latin typeface="Meiryo UI" panose="020B0604030504040204" pitchFamily="50" charset="-128"/>
                          <a:ea typeface="Meiryo UI" panose="020B0604030504040204" pitchFamily="50" charset="-128"/>
                        </a:rPr>
                        <a:t>MICE</a:t>
                      </a:r>
                      <a:r>
                        <a:rPr kumimoji="1" lang="ja-JP" altLang="en-US" sz="1050" dirty="0">
                          <a:solidFill>
                            <a:schemeClr val="tx1"/>
                          </a:solidFill>
                          <a:latin typeface="Meiryo UI" panose="020B0604030504040204" pitchFamily="50" charset="-128"/>
                          <a:ea typeface="Meiryo UI" panose="020B0604030504040204" pitchFamily="50" charset="-128"/>
                        </a:rPr>
                        <a:t>出展や健康経営企業等への導入マッチング支援を実施することにより、目標達成をめざす。</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WEB</a:t>
                      </a:r>
                      <a:r>
                        <a:rPr kumimoji="1" lang="ja-JP" altLang="en-US" sz="1050" dirty="0">
                          <a:latin typeface="Meiryo UI" panose="020B0604030504040204" pitchFamily="50" charset="-128"/>
                          <a:ea typeface="Meiryo UI" panose="020B0604030504040204" pitchFamily="50" charset="-128"/>
                        </a:rPr>
                        <a:t>サイトの閲覧数については、目標を大きく下回っているため、当該サイトについての認知度向上等を図ることにより、目標達成をめざす。</a:t>
                      </a:r>
                      <a:endParaRPr kumimoji="1" lang="en-US" altLang="ja-JP"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hMerge="1">
                  <a:txBody>
                    <a:bodyPr/>
                    <a:lstStyle/>
                    <a:p>
                      <a:pPr algn="ctr"/>
                      <a:endParaRPr kumimoji="1" lang="en-US" altLang="ja-JP" sz="100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en-US" altLang="ja-JP" sz="1000">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27109155"/>
                  </a:ext>
                </a:extLst>
              </a:tr>
              <a:tr h="681135">
                <a:tc vMerge="1">
                  <a:txBody>
                    <a:bodyPr/>
                    <a:lstStyle/>
                    <a:p>
                      <a:pPr algn="ctr"/>
                      <a:endParaRPr kumimoji="1" lang="en-US" altLang="ja-JP" sz="10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FEB80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外部有識者評価</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DC97"/>
                    </a:solidFill>
                  </a:tcPr>
                </a:tc>
                <a:tc gridSpan="6">
                  <a:txBody>
                    <a:bodyPr/>
                    <a:lstStyle/>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・高齢者向けの</a:t>
                      </a:r>
                      <a:r>
                        <a:rPr kumimoji="1" lang="en-US" altLang="ja-JP" sz="900" dirty="0">
                          <a:solidFill>
                            <a:schemeClr val="tx1"/>
                          </a:solidFill>
                          <a:latin typeface="Meiryo UI" panose="020B0604030504040204" pitchFamily="50" charset="-128"/>
                          <a:ea typeface="Meiryo UI" panose="020B0604030504040204" pitchFamily="50" charset="-128"/>
                        </a:rPr>
                        <a:t>Web</a:t>
                      </a:r>
                      <a:r>
                        <a:rPr kumimoji="1" lang="ja-JP" altLang="en-US" sz="900" dirty="0">
                          <a:solidFill>
                            <a:schemeClr val="tx1"/>
                          </a:solidFill>
                          <a:latin typeface="Meiryo UI" panose="020B0604030504040204" pitchFamily="50" charset="-128"/>
                          <a:ea typeface="Meiryo UI" panose="020B0604030504040204" pitchFamily="50" charset="-128"/>
                        </a:rPr>
                        <a:t>サービスやアプリの周知について、市報に情報を掲載するなど、市町村との連携もあるとよい。</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FE6CC"/>
                    </a:solidFill>
                  </a:tcPr>
                </a:tc>
                <a:tc hMerge="1">
                  <a:txBody>
                    <a:bodyPr/>
                    <a:lstStyle/>
                    <a:p>
                      <a:endParaRPr kumimoji="1" lang="ja-JP" altLang="en-US"/>
                    </a:p>
                  </a:txBody>
                  <a:tcPr/>
                </a:tc>
                <a:tc hMerge="1">
                  <a:txBody>
                    <a:bodyPr/>
                    <a:lstStyle/>
                    <a:p>
                      <a:pPr marL="85725" indent="-85725" algn="l"/>
                      <a:endParaRPr kumimoji="1" lang="ja-JP" altLang="en-US" sz="900" dirty="0">
                        <a:solidFill>
                          <a:schemeClr val="accent5"/>
                        </a:solidFill>
                        <a:latin typeface="Meiryo UI" panose="020B0604030504040204" pitchFamily="50" charset="-128"/>
                        <a:ea typeface="Meiryo UI" panose="020B0604030504040204" pitchFamily="50" charset="-128"/>
                      </a:endParaRPr>
                    </a:p>
                  </a:txBody>
                  <a:tcPr marL="74295" marR="74295" marT="37148" marB="37148"/>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59228573"/>
                  </a:ext>
                </a:extLst>
              </a:tr>
            </a:tbl>
          </a:graphicData>
        </a:graphic>
      </p:graphicFrame>
      <p:sp>
        <p:nvSpPr>
          <p:cNvPr id="10" name="テキスト ボックス 9">
            <a:extLst>
              <a:ext uri="{FF2B5EF4-FFF2-40B4-BE49-F238E27FC236}">
                <a16:creationId xmlns:a16="http://schemas.microsoft.com/office/drawing/2014/main" id="{2086045A-E994-4463-84C5-83CC4658927E}"/>
              </a:ext>
            </a:extLst>
          </p:cNvPr>
          <p:cNvSpPr txBox="1"/>
          <p:nvPr/>
        </p:nvSpPr>
        <p:spPr>
          <a:xfrm>
            <a:off x="0" y="489997"/>
            <a:ext cx="6478437" cy="30777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rPr>
              <a:t>基本的方向（１）健康寿命の延伸</a:t>
            </a:r>
            <a:endParaRPr kumimoji="1" lang="ja-JP" altLang="en-US" sz="1400" dirty="0"/>
          </a:p>
        </p:txBody>
      </p:sp>
    </p:spTree>
    <p:extLst>
      <p:ext uri="{BB962C8B-B14F-4D97-AF65-F5344CB8AC3E}">
        <p14:creationId xmlns:p14="http://schemas.microsoft.com/office/powerpoint/2010/main" val="3502331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81A0BD74-ACDD-4A76-877A-0B8B45BB6009}"/>
              </a:ext>
            </a:extLst>
          </p:cNvPr>
          <p:cNvSpPr/>
          <p:nvPr/>
        </p:nvSpPr>
        <p:spPr>
          <a:xfrm>
            <a:off x="0" y="3095041"/>
            <a:ext cx="9906000" cy="667919"/>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a:latin typeface="Meiryo UI" panose="020B0604030504040204" pitchFamily="50" charset="-128"/>
                <a:ea typeface="Meiryo UI" panose="020B0604030504040204" pitchFamily="50" charset="-128"/>
              </a:rPr>
              <a:t>Ⅲ</a:t>
            </a:r>
            <a:r>
              <a:rPr lang="ja-JP" altLang="en-US" sz="2400">
                <a:latin typeface="Meiryo UI" panose="020B0604030504040204" pitchFamily="50" charset="-128"/>
                <a:ea typeface="Meiryo UI" panose="020B0604030504040204" pitchFamily="50" charset="-128"/>
              </a:rPr>
              <a:t>　東西二極の一極としての社会経済構造の構築</a:t>
            </a:r>
          </a:p>
        </p:txBody>
      </p:sp>
      <p:sp>
        <p:nvSpPr>
          <p:cNvPr id="5" name="スライド番号プレースホルダー 1">
            <a:extLst>
              <a:ext uri="{FF2B5EF4-FFF2-40B4-BE49-F238E27FC236}">
                <a16:creationId xmlns:a16="http://schemas.microsoft.com/office/drawing/2014/main" id="{C3FC2AC5-3F6D-4BE8-8B1D-5FD658AD8998}"/>
              </a:ext>
            </a:extLst>
          </p:cNvPr>
          <p:cNvSpPr>
            <a:spLocks noGrp="1"/>
          </p:cNvSpPr>
          <p:nvPr>
            <p:ph type="sldNum" sz="quarter" idx="12"/>
          </p:nvPr>
        </p:nvSpPr>
        <p:spPr>
          <a:xfrm>
            <a:off x="7677150" y="6492875"/>
            <a:ext cx="2228850" cy="365125"/>
          </a:xfrm>
        </p:spPr>
        <p:txBody>
          <a:bodyPr/>
          <a:lstStyle/>
          <a:p>
            <a:r>
              <a:rPr kumimoji="1" lang="en-US" altLang="ja-JP" dirty="0"/>
              <a:t>6</a:t>
            </a:r>
            <a:endParaRPr kumimoji="1" lang="ja-JP" altLang="en-US" dirty="0"/>
          </a:p>
        </p:txBody>
      </p:sp>
    </p:spTree>
    <p:extLst>
      <p:ext uri="{BB962C8B-B14F-4D97-AF65-F5344CB8AC3E}">
        <p14:creationId xmlns:p14="http://schemas.microsoft.com/office/powerpoint/2010/main" val="457138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3858024234"/>
              </p:ext>
            </p:extLst>
          </p:nvPr>
        </p:nvGraphicFramePr>
        <p:xfrm>
          <a:off x="93001" y="776950"/>
          <a:ext cx="9719999" cy="5707826"/>
        </p:xfrm>
        <a:graphic>
          <a:graphicData uri="http://schemas.openxmlformats.org/drawingml/2006/table">
            <a:tbl>
              <a:tblPr firstRow="1" bandRow="1">
                <a:tableStyleId>{F5AB1C69-6EDB-4FF4-983F-18BD219EF322}</a:tableStyleId>
              </a:tblPr>
              <a:tblGrid>
                <a:gridCol w="322288">
                  <a:extLst>
                    <a:ext uri="{9D8B030D-6E8A-4147-A177-3AD203B41FA5}">
                      <a16:colId xmlns:a16="http://schemas.microsoft.com/office/drawing/2014/main" val="830047628"/>
                    </a:ext>
                  </a:extLst>
                </a:gridCol>
                <a:gridCol w="363003">
                  <a:extLst>
                    <a:ext uri="{9D8B030D-6E8A-4147-A177-3AD203B41FA5}">
                      <a16:colId xmlns:a16="http://schemas.microsoft.com/office/drawing/2014/main" val="1297933951"/>
                    </a:ext>
                  </a:extLst>
                </a:gridCol>
                <a:gridCol w="2151020">
                  <a:extLst>
                    <a:ext uri="{9D8B030D-6E8A-4147-A177-3AD203B41FA5}">
                      <a16:colId xmlns:a16="http://schemas.microsoft.com/office/drawing/2014/main" val="400436419"/>
                    </a:ext>
                  </a:extLst>
                </a:gridCol>
                <a:gridCol w="1799981">
                  <a:extLst>
                    <a:ext uri="{9D8B030D-6E8A-4147-A177-3AD203B41FA5}">
                      <a16:colId xmlns:a16="http://schemas.microsoft.com/office/drawing/2014/main" val="885638921"/>
                    </a:ext>
                  </a:extLst>
                </a:gridCol>
                <a:gridCol w="1799981">
                  <a:extLst>
                    <a:ext uri="{9D8B030D-6E8A-4147-A177-3AD203B41FA5}">
                      <a16:colId xmlns:a16="http://schemas.microsoft.com/office/drawing/2014/main" val="2868609020"/>
                    </a:ext>
                  </a:extLst>
                </a:gridCol>
                <a:gridCol w="933324">
                  <a:extLst>
                    <a:ext uri="{9D8B030D-6E8A-4147-A177-3AD203B41FA5}">
                      <a16:colId xmlns:a16="http://schemas.microsoft.com/office/drawing/2014/main" val="1393318109"/>
                    </a:ext>
                  </a:extLst>
                </a:gridCol>
                <a:gridCol w="1417078">
                  <a:extLst>
                    <a:ext uri="{9D8B030D-6E8A-4147-A177-3AD203B41FA5}">
                      <a16:colId xmlns:a16="http://schemas.microsoft.com/office/drawing/2014/main" val="2346348725"/>
                    </a:ext>
                  </a:extLst>
                </a:gridCol>
                <a:gridCol w="933324">
                  <a:extLst>
                    <a:ext uri="{9D8B030D-6E8A-4147-A177-3AD203B41FA5}">
                      <a16:colId xmlns:a16="http://schemas.microsoft.com/office/drawing/2014/main" val="3751968535"/>
                    </a:ext>
                  </a:extLst>
                </a:gridCol>
              </a:tblGrid>
              <a:tr h="1074068">
                <a:tc rowSpan="6">
                  <a:txBody>
                    <a:bodyPr/>
                    <a:lstStyle/>
                    <a:p>
                      <a:pPr algn="ctr"/>
                      <a:r>
                        <a:rPr kumimoji="1" lang="en-US" altLang="ja-JP" sz="900" dirty="0">
                          <a:latin typeface="Meiryo UI" panose="020B0604030504040204" pitchFamily="50" charset="-128"/>
                          <a:ea typeface="Meiryo UI" panose="020B0604030504040204" pitchFamily="50" charset="-128"/>
                        </a:rPr>
                        <a:t>No</a:t>
                      </a:r>
                      <a:r>
                        <a:rPr kumimoji="1" lang="ja-JP" altLang="en-US" sz="1000" dirty="0">
                          <a:latin typeface="Meiryo UI" panose="020B0604030504040204" pitchFamily="50" charset="-128"/>
                          <a:ea typeface="Meiryo UI" panose="020B0604030504040204" pitchFamily="50" charset="-128"/>
                        </a:rPr>
                        <a:t>３</a:t>
                      </a: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38AC8"/>
                    </a:solidFill>
                  </a:tcPr>
                </a:tc>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世界に伍するスタートアップ・エコシステム推進事業</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デジタル田園都市国家構想交付金活用事業</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・大阪スタートアップ・エコシステム構築に向け、情報収集・分析およびコンソーシアムメンバーの活動を促進</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・コンソーシアム全体の活動を進めるためのブランディング、情報発信</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・大阪エコシステムの認知度向上や、海外のエコシステムとの連携事業のための国際的なピッチイベントを開催</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・スタートアップの成長段階に応じたアクセラレーション・プログラムを実施　　　等</a:t>
                      </a: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extLst>
                  <a:ext uri="{0D108BD9-81ED-4DB2-BD59-A6C34878D82A}">
                    <a16:rowId xmlns:a16="http://schemas.microsoft.com/office/drawing/2014/main" val="3510601419"/>
                  </a:ext>
                </a:extLst>
              </a:tr>
              <a:tr h="417314">
                <a:tc vMerge="1">
                  <a:txBody>
                    <a:bodyPr/>
                    <a:lstStyle/>
                    <a:p>
                      <a:endParaRPr kumimoji="1" lang="ja-JP" altLang="en-US" sz="110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実績値</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a:solidFill>
                            <a:sysClr val="windowText" lastClr="000000"/>
                          </a:solidFill>
                          <a:latin typeface="Meiryo UI" panose="020B0604030504040204" pitchFamily="50" charset="-128"/>
                          <a:ea typeface="Meiryo UI" panose="020B0604030504040204" pitchFamily="50" charset="-128"/>
                        </a:rPr>
                        <a:t>（前年度実績）</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達成率</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a:solidFill>
                            <a:sysClr val="windowText" lastClr="000000"/>
                          </a:solidFill>
                          <a:latin typeface="Meiryo UI" panose="020B0604030504040204" pitchFamily="50" charset="-128"/>
                          <a:ea typeface="Meiryo UI" panose="020B0604030504040204" pitchFamily="50" charset="-128"/>
                        </a:rPr>
                        <a:t>執行率</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1797969561"/>
                  </a:ext>
                </a:extLst>
              </a:tr>
              <a:tr h="472043">
                <a:tc vMerge="1">
                  <a:txBody>
                    <a:bodyPr/>
                    <a:lstStyle/>
                    <a:p>
                      <a:endParaRPr kumimoji="1" lang="ja-JP" altLang="en-US"/>
                    </a:p>
                  </a:txBody>
                  <a:tcPr/>
                </a:tc>
                <a:tc vMerge="1">
                  <a:txBody>
                    <a:bodyPr/>
                    <a:lstStyle/>
                    <a:p>
                      <a:endParaRPr kumimoji="1" lang="ja-JP" altLang="en-US" sz="100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5</a:t>
                      </a:r>
                      <a:r>
                        <a:rPr kumimoji="1" lang="ja-JP" altLang="en-US" sz="1050" dirty="0">
                          <a:solidFill>
                            <a:schemeClr val="tx1"/>
                          </a:solidFill>
                          <a:latin typeface="Meiryo UI" panose="020B0604030504040204" pitchFamily="50" charset="-128"/>
                          <a:ea typeface="Meiryo UI" panose="020B0604030504040204" pitchFamily="50" charset="-128"/>
                        </a:rPr>
                        <a:t>億円以上調達のスタートアップ件数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75</a:t>
                      </a:r>
                      <a:r>
                        <a:rPr kumimoji="1" lang="ja-JP" altLang="en-US" sz="1050" dirty="0">
                          <a:solidFill>
                            <a:schemeClr val="tx1"/>
                          </a:solidFill>
                          <a:latin typeface="Meiryo UI" panose="020B0604030504040204" pitchFamily="50" charset="-128"/>
                          <a:ea typeface="Meiryo UI" panose="020B0604030504040204" pitchFamily="50" charset="-128"/>
                        </a:rPr>
                        <a:t>社</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101</a:t>
                      </a:r>
                      <a:r>
                        <a:rPr kumimoji="1" lang="ja-JP" altLang="en-US" sz="1050" dirty="0">
                          <a:solidFill>
                            <a:srgbClr val="FF0000"/>
                          </a:solidFill>
                          <a:latin typeface="Meiryo UI" panose="020B0604030504040204" pitchFamily="50" charset="-128"/>
                          <a:ea typeface="Meiryo UI" panose="020B0604030504040204" pitchFamily="50" charset="-128"/>
                        </a:rPr>
                        <a:t>社</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92</a:t>
                      </a:r>
                      <a:r>
                        <a:rPr kumimoji="1" lang="ja-JP" altLang="en-US" sz="1050" dirty="0">
                          <a:solidFill>
                            <a:schemeClr val="accent5"/>
                          </a:solidFill>
                          <a:latin typeface="Meiryo UI" panose="020B0604030504040204" pitchFamily="50" charset="-128"/>
                          <a:ea typeface="Meiryo UI" panose="020B0604030504040204" pitchFamily="50" charset="-128"/>
                        </a:rPr>
                        <a:t>社）</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latin typeface="Meiryo UI" panose="020B0604030504040204" pitchFamily="50" charset="-128"/>
                          <a:ea typeface="Meiryo UI" panose="020B0604030504040204" pitchFamily="50" charset="-128"/>
                        </a:rPr>
                        <a:t>135%</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70,261</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〈70,261</a:t>
                      </a:r>
                      <a:r>
                        <a:rPr kumimoji="1" lang="ja-JP" altLang="en-US" sz="1050" dirty="0">
                          <a:solidFill>
                            <a:schemeClr val="accent5"/>
                          </a:solidFill>
                          <a:latin typeface="Meiryo UI" panose="020B0604030504040204" pitchFamily="50" charset="-128"/>
                          <a:ea typeface="Meiryo UI" panose="020B0604030504040204" pitchFamily="50" charset="-128"/>
                        </a:rPr>
                        <a:t>千円</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050">
                          <a:latin typeface="Meiryo UI" panose="020B0604030504040204" pitchFamily="50" charset="-128"/>
                          <a:ea typeface="Meiryo UI" panose="020B0604030504040204" pitchFamily="50" charset="-128"/>
                        </a:rPr>
                        <a:t>100%</a:t>
                      </a:r>
                      <a:endParaRPr kumimoji="1" lang="ja-JP" altLang="en-US" sz="105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79966792"/>
                  </a:ext>
                </a:extLst>
              </a:tr>
              <a:tr h="472043">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スタートアップビザ活用数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30</a:t>
                      </a:r>
                      <a:r>
                        <a:rPr kumimoji="1" lang="ja-JP" altLang="en-US" sz="1050" dirty="0">
                          <a:solidFill>
                            <a:schemeClr val="tx1"/>
                          </a:solidFill>
                          <a:latin typeface="Meiryo UI" panose="020B0604030504040204" pitchFamily="50" charset="-128"/>
                          <a:ea typeface="Meiryo UI" panose="020B0604030504040204" pitchFamily="50" charset="-128"/>
                        </a:rPr>
                        <a:t>者</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49</a:t>
                      </a:r>
                      <a:r>
                        <a:rPr kumimoji="1" lang="ja-JP" altLang="en-US" sz="1050" dirty="0">
                          <a:solidFill>
                            <a:srgbClr val="FF0000"/>
                          </a:solidFill>
                          <a:latin typeface="Meiryo UI" panose="020B0604030504040204" pitchFamily="50" charset="-128"/>
                          <a:ea typeface="Meiryo UI" panose="020B0604030504040204" pitchFamily="50" charset="-128"/>
                        </a:rPr>
                        <a:t>者</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26</a:t>
                      </a:r>
                      <a:r>
                        <a:rPr kumimoji="1" lang="ja-JP" altLang="en-US" sz="1050" dirty="0">
                          <a:solidFill>
                            <a:schemeClr val="accent5"/>
                          </a:solidFill>
                          <a:latin typeface="Meiryo UI" panose="020B0604030504040204" pitchFamily="50" charset="-128"/>
                          <a:ea typeface="Meiryo UI" panose="020B0604030504040204" pitchFamily="50" charset="-128"/>
                        </a:rPr>
                        <a:t>者）</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latin typeface="Meiryo UI" panose="020B0604030504040204" pitchFamily="50" charset="-128"/>
                          <a:ea typeface="Meiryo UI" panose="020B0604030504040204" pitchFamily="50" charset="-128"/>
                        </a:rPr>
                        <a:t>163%</a:t>
                      </a: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558829078"/>
                  </a:ext>
                </a:extLst>
              </a:tr>
              <a:tr h="2515280">
                <a:tc vMerge="1">
                  <a:txBody>
                    <a:bodyPr/>
                    <a:lstStyle/>
                    <a:p>
                      <a:pPr algn="ctr"/>
                      <a:endParaRPr kumimoji="1" lang="ja-JP" altLang="en-US" sz="90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4472C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振り返り・今後の方針</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gridSpan="6">
                  <a:txBody>
                    <a:bodyPr/>
                    <a:lstStyle/>
                    <a:p>
                      <a:pPr marL="85725" indent="-85725">
                        <a:spcBef>
                          <a:spcPts val="300"/>
                        </a:spcBef>
                      </a:pPr>
                      <a:r>
                        <a:rPr kumimoji="1" lang="ja-JP" altLang="en-US" sz="1050" u="sng" dirty="0">
                          <a:latin typeface="Meiryo UI" panose="020B0604030504040204" pitchFamily="50" charset="-128"/>
                          <a:ea typeface="Meiryo UI" panose="020B0604030504040204" pitchFamily="50" charset="-128"/>
                        </a:rPr>
                        <a:t>令和</a:t>
                      </a:r>
                      <a:r>
                        <a:rPr kumimoji="1" lang="en-US" altLang="ja-JP" sz="1050" u="sng" dirty="0">
                          <a:latin typeface="Meiryo UI" panose="020B0604030504040204" pitchFamily="50" charset="-128"/>
                          <a:ea typeface="Meiryo UI" panose="020B0604030504040204" pitchFamily="50" charset="-128"/>
                        </a:rPr>
                        <a:t>6</a:t>
                      </a:r>
                      <a:r>
                        <a:rPr kumimoji="1" lang="ja-JP" altLang="en-US" sz="1050" u="sng" dirty="0">
                          <a:latin typeface="Meiryo UI" panose="020B0604030504040204" pitchFamily="50" charset="-128"/>
                          <a:ea typeface="Meiryo UI" panose="020B0604030504040204" pitchFamily="50" charset="-128"/>
                        </a:rPr>
                        <a:t>年度の事業内容</a:t>
                      </a:r>
                      <a:endParaRPr kumimoji="1" lang="en-US" altLang="ja-JP" sz="1050" u="sng" dirty="0">
                        <a:latin typeface="Meiryo UI" panose="020B0604030504040204" pitchFamily="50" charset="-128"/>
                        <a:ea typeface="Meiryo UI" panose="020B0604030504040204" pitchFamily="50" charset="-128"/>
                      </a:endParaRPr>
                    </a:p>
                    <a:p>
                      <a:pPr marL="85725" indent="-85725">
                        <a:spcBef>
                          <a:spcPts val="300"/>
                        </a:spcBef>
                      </a:pPr>
                      <a:r>
                        <a:rPr kumimoji="1" lang="en-US" altLang="ja-JP" sz="1050" dirty="0">
                          <a:latin typeface="Meiryo UI" panose="020B0604030504040204" pitchFamily="50" charset="-128"/>
                          <a:ea typeface="Meiryo UI" panose="020B0604030504040204" pitchFamily="50" charset="-128"/>
                        </a:rPr>
                        <a:t>1.</a:t>
                      </a:r>
                      <a:r>
                        <a:rPr kumimoji="1" lang="ja-JP" altLang="en-US" sz="1050" dirty="0">
                          <a:latin typeface="Meiryo UI" panose="020B0604030504040204" pitchFamily="50" charset="-128"/>
                          <a:ea typeface="Meiryo UI" panose="020B0604030504040204" pitchFamily="50" charset="-128"/>
                        </a:rPr>
                        <a:t>大阪スタートアップ・エコシステム構築に向け、</a:t>
                      </a:r>
                      <a:r>
                        <a:rPr kumimoji="1" lang="ja-JP" altLang="en-US" sz="1050" dirty="0">
                          <a:solidFill>
                            <a:schemeClr val="tx1"/>
                          </a:solidFill>
                          <a:latin typeface="Meiryo UI" panose="020B0604030504040204" pitchFamily="50" charset="-128"/>
                          <a:ea typeface="Meiryo UI" panose="020B0604030504040204" pitchFamily="50" charset="-128"/>
                        </a:rPr>
                        <a:t>専門家を招聘、情報収集・分析およびコンソーシアムメンバーの活動を促進</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85725" indent="-85725">
                        <a:spcBef>
                          <a:spcPts val="300"/>
                        </a:spcBef>
                      </a:pP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コンソーシアム全体の活動を進めるためのブランディング</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大阪スタートアップ・エコシステムのサイト運営やロゴマーク作成、大阪の強みや特性を踏まえた戦略的な</a:t>
                      </a:r>
                      <a:r>
                        <a:rPr kumimoji="1" lang="ja-JP" altLang="en-US" sz="1050" strike="noStrike" dirty="0">
                          <a:solidFill>
                            <a:schemeClr val="tx1"/>
                          </a:solidFill>
                          <a:latin typeface="Meiryo UI" panose="020B0604030504040204" pitchFamily="50" charset="-128"/>
                          <a:ea typeface="Meiryo UI" panose="020B0604030504040204" pitchFamily="50" charset="-128"/>
                        </a:rPr>
                        <a:t>大阪スタートアップ・エコシステムコンソーシアムの</a:t>
                      </a:r>
                      <a:r>
                        <a:rPr kumimoji="1" lang="ja-JP" altLang="en-US" sz="1050" dirty="0">
                          <a:solidFill>
                            <a:schemeClr val="tx1"/>
                          </a:solidFill>
                          <a:latin typeface="Meiryo UI" panose="020B0604030504040204" pitchFamily="50" charset="-128"/>
                          <a:ea typeface="Meiryo UI" panose="020B0604030504040204" pitchFamily="50" charset="-128"/>
                        </a:rPr>
                        <a:t>情報発信）</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85725" indent="-85725">
                        <a:spcBef>
                          <a:spcPts val="300"/>
                        </a:spcBef>
                      </a:pP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グローバルに活躍するスタートアップを輩出するため国際的ピッチイベントの開催</a:t>
                      </a:r>
                      <a:endParaRPr kumimoji="1" lang="en-US" altLang="ja-JP" sz="1050" dirty="0">
                        <a:latin typeface="Meiryo UI" panose="020B0604030504040204" pitchFamily="50" charset="-128"/>
                        <a:ea typeface="Meiryo UI" panose="020B0604030504040204" pitchFamily="50" charset="-128"/>
                      </a:endParaRPr>
                    </a:p>
                    <a:p>
                      <a:pPr marL="85725" indent="-85725">
                        <a:spcBef>
                          <a:spcPts val="300"/>
                        </a:spcBef>
                      </a:pPr>
                      <a:r>
                        <a:rPr kumimoji="1" lang="en-US" altLang="ja-JP" sz="1050" dirty="0">
                          <a:latin typeface="Meiryo UI" panose="020B0604030504040204" pitchFamily="50" charset="-128"/>
                          <a:ea typeface="Meiryo UI" panose="020B0604030504040204" pitchFamily="50" charset="-128"/>
                        </a:rPr>
                        <a:t>4.</a:t>
                      </a:r>
                      <a:r>
                        <a:rPr kumimoji="1" lang="ja-JP" altLang="en-US" sz="1050" dirty="0">
                          <a:latin typeface="Meiryo UI" panose="020B0604030504040204" pitchFamily="50" charset="-128"/>
                          <a:ea typeface="Meiryo UI" panose="020B0604030504040204" pitchFamily="50" charset="-128"/>
                        </a:rPr>
                        <a:t>スタートアップの成長段階に応じたアクセラレーション・プログラムを実施　　　等</a:t>
                      </a:r>
                      <a:endParaRPr kumimoji="1" lang="en-US" altLang="ja-JP" sz="1050" dirty="0">
                        <a:latin typeface="Meiryo UI" panose="020B0604030504040204" pitchFamily="50" charset="-128"/>
                        <a:ea typeface="Meiryo UI" panose="020B0604030504040204" pitchFamily="50" charset="-128"/>
                      </a:endParaRPr>
                    </a:p>
                    <a:p>
                      <a:pPr marL="85725" indent="-85725">
                        <a:spcBef>
                          <a:spcPts val="300"/>
                        </a:spcBef>
                      </a:pPr>
                      <a:r>
                        <a:rPr kumimoji="1" lang="ja-JP" altLang="en-US" sz="1050" u="sng" dirty="0">
                          <a:latin typeface="Meiryo UI" panose="020B0604030504040204" pitchFamily="50" charset="-128"/>
                          <a:ea typeface="Meiryo UI" panose="020B0604030504040204" pitchFamily="50" charset="-128"/>
                        </a:rPr>
                        <a:t>達成状況及び今後の方針</a:t>
                      </a:r>
                      <a:endParaRPr kumimoji="1" lang="en-US" altLang="ja-JP" sz="1050" u="sng" dirty="0">
                        <a:latin typeface="Meiryo UI" panose="020B0604030504040204" pitchFamily="50" charset="-128"/>
                        <a:ea typeface="Meiryo UI" panose="020B0604030504040204" pitchFamily="50" charset="-128"/>
                      </a:endParaRPr>
                    </a:p>
                    <a:p>
                      <a:pPr marL="85725" indent="-85725">
                        <a:spcBef>
                          <a:spcPts val="300"/>
                        </a:spcBef>
                      </a:pPr>
                      <a:r>
                        <a:rPr kumimoji="1" lang="ja-JP" altLang="en-US" sz="1050" dirty="0">
                          <a:latin typeface="Meiryo UI" panose="020B0604030504040204" pitchFamily="50" charset="-128"/>
                          <a:ea typeface="Meiryo UI" panose="020B0604030504040204" pitchFamily="50" charset="-128"/>
                        </a:rPr>
                        <a:t>・計画に基づき事業を進捗させ、令和</a:t>
                      </a:r>
                      <a:r>
                        <a:rPr kumimoji="1" lang="en-US" altLang="ja-JP" sz="1050" dirty="0">
                          <a:latin typeface="Meiryo UI" panose="020B0604030504040204" pitchFamily="50" charset="-128"/>
                          <a:ea typeface="Meiryo UI" panose="020B0604030504040204" pitchFamily="50" charset="-128"/>
                        </a:rPr>
                        <a:t>6</a:t>
                      </a:r>
                      <a:r>
                        <a:rPr kumimoji="1" lang="ja-JP" altLang="en-US" sz="1050" dirty="0">
                          <a:latin typeface="Meiryo UI" panose="020B0604030504040204" pitchFamily="50" charset="-128"/>
                          <a:ea typeface="Meiryo UI" panose="020B0604030504040204" pitchFamily="50" charset="-128"/>
                        </a:rPr>
                        <a:t>年度の目標を達成できている。</a:t>
                      </a:r>
                      <a:endParaRPr kumimoji="1" lang="en-US" altLang="ja-JP" sz="1050" dirty="0">
                        <a:latin typeface="Meiryo UI" panose="020B0604030504040204" pitchFamily="50" charset="-128"/>
                        <a:ea typeface="Meiryo UI" panose="020B0604030504040204" pitchFamily="50" charset="-128"/>
                      </a:endParaRPr>
                    </a:p>
                    <a:p>
                      <a:pPr marL="85725" indent="-85725">
                        <a:spcBef>
                          <a:spcPts val="300"/>
                        </a:spcBef>
                      </a:pPr>
                      <a:r>
                        <a:rPr kumimoji="1" lang="ja-JP" altLang="en-US" sz="1050" dirty="0">
                          <a:latin typeface="Meiryo UI" panose="020B0604030504040204" pitchFamily="50" charset="-128"/>
                          <a:ea typeface="Meiryo UI" panose="020B0604030504040204" pitchFamily="50" charset="-128"/>
                        </a:rPr>
                        <a:t>・令和</a:t>
                      </a:r>
                      <a:r>
                        <a:rPr kumimoji="1" lang="en-US" altLang="ja-JP" sz="1050" dirty="0">
                          <a:latin typeface="Meiryo UI" panose="020B0604030504040204" pitchFamily="50" charset="-128"/>
                          <a:ea typeface="Meiryo UI" panose="020B0604030504040204" pitchFamily="50" charset="-128"/>
                        </a:rPr>
                        <a:t>7</a:t>
                      </a:r>
                      <a:r>
                        <a:rPr kumimoji="1" lang="ja-JP" altLang="en-US" sz="1050" dirty="0">
                          <a:latin typeface="Meiryo UI" panose="020B0604030504040204" pitchFamily="50" charset="-128"/>
                          <a:ea typeface="Meiryo UI" panose="020B0604030504040204" pitchFamily="50" charset="-128"/>
                        </a:rPr>
                        <a:t>年度は、第</a:t>
                      </a:r>
                      <a:r>
                        <a:rPr kumimoji="1" lang="en-US" altLang="ja-JP" sz="1050" dirty="0">
                          <a:latin typeface="Meiryo UI" panose="020B0604030504040204" pitchFamily="50" charset="-128"/>
                          <a:ea typeface="Meiryo UI" panose="020B0604030504040204" pitchFamily="50" charset="-128"/>
                        </a:rPr>
                        <a:t>2</a:t>
                      </a:r>
                      <a:r>
                        <a:rPr kumimoji="1" lang="ja-JP" altLang="en-US" sz="1050" dirty="0">
                          <a:latin typeface="Meiryo UI" panose="020B0604030504040204" pitchFamily="50" charset="-128"/>
                          <a:ea typeface="Meiryo UI" panose="020B0604030504040204" pitchFamily="50" charset="-128"/>
                        </a:rPr>
                        <a:t>期スタートアップ・エコシステム拠点都市の公募において、大阪・京都・ひょうご神戸コンソーシアムが</a:t>
                      </a:r>
                      <a:r>
                        <a:rPr kumimoji="1" lang="en-US" altLang="ja-JP" sz="1050" dirty="0">
                          <a:latin typeface="Meiryo UI" panose="020B0604030504040204" pitchFamily="50" charset="-128"/>
                          <a:ea typeface="Meiryo UI" panose="020B0604030504040204" pitchFamily="50" charset="-128"/>
                        </a:rPr>
                        <a:t>6</a:t>
                      </a:r>
                      <a:r>
                        <a:rPr kumimoji="1" lang="ja-JP" altLang="en-US" sz="1050" dirty="0">
                          <a:latin typeface="Meiryo UI" panose="020B0604030504040204" pitchFamily="50" charset="-128"/>
                          <a:ea typeface="Meiryo UI" panose="020B0604030504040204" pitchFamily="50" charset="-128"/>
                        </a:rPr>
                        <a:t>月にグローバル拠点都市に選定されたことを踏まえ、引き続き、エコシステムの地域間連携、コンソーシアムメンバーの活動促進及び連携事業の実施、大阪エコシステムの情報発信強化、海外スタートアップの誘致・定着、国際ピッチイベント、アクセラレーションプログラムの実施等に取り組む。</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en-US" altLang="ja-JP" sz="100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en-US" altLang="ja-JP" sz="1000">
                        <a:latin typeface="Meiryo UI" panose="020B0604030504040204" pitchFamily="50" charset="-128"/>
                        <a:ea typeface="Meiryo UI" panose="020B0604030504040204" pitchFamily="50" charset="-128"/>
                      </a:endParaRPr>
                    </a:p>
                  </a:txBody>
                  <a:tcPr marL="74295" marR="74295" marT="37148" marB="37148" anchor="ctr">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991856035"/>
                  </a:ext>
                </a:extLst>
              </a:tr>
              <a:tr h="757078">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38AC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外部有識者評価</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gridSpan="6">
                  <a:txBody>
                    <a:bodyPr/>
                    <a:lstStyle/>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特になし</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tc>
                <a:tc hMerge="1">
                  <a:txBody>
                    <a:bodyPr/>
                    <a:lstStyle/>
                    <a:p>
                      <a:pPr marL="85725" indent="-85725" algn="l"/>
                      <a:endParaRPr kumimoji="1" lang="ja-JP" altLang="en-US" sz="900" dirty="0">
                        <a:solidFill>
                          <a:schemeClr val="accent5"/>
                        </a:solidFill>
                        <a:latin typeface="Meiryo UI" panose="020B0604030504040204" pitchFamily="50" charset="-128"/>
                        <a:ea typeface="Meiryo UI" panose="020B0604030504040204" pitchFamily="50" charset="-128"/>
                      </a:endParaRPr>
                    </a:p>
                  </a:txBody>
                  <a:tcPr marL="74295" marR="74295" marT="37148" marB="37148"/>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58040009"/>
                  </a:ext>
                </a:extLst>
              </a:tr>
            </a:tbl>
          </a:graphicData>
        </a:graphic>
      </p:graphicFrame>
      <p:sp>
        <p:nvSpPr>
          <p:cNvPr id="5" name="正方形/長方形 4"/>
          <p:cNvSpPr/>
          <p:nvPr/>
        </p:nvSpPr>
        <p:spPr>
          <a:xfrm>
            <a:off x="0" y="7059"/>
            <a:ext cx="9906000" cy="486216"/>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spcBef>
                <a:spcPts val="600"/>
              </a:spcBef>
            </a:pPr>
            <a:r>
              <a:rPr lang="ja-JP" altLang="en-US" sz="1600" b="1">
                <a:latin typeface="Meiryo UI" panose="020B0604030504040204" pitchFamily="50" charset="-128"/>
                <a:ea typeface="Meiryo UI" panose="020B0604030504040204" pitchFamily="50" charset="-128"/>
              </a:rPr>
              <a:t>基本目標⑤都市としての経済機能を強化する</a:t>
            </a:r>
          </a:p>
        </p:txBody>
      </p:sp>
      <p:sp>
        <p:nvSpPr>
          <p:cNvPr id="6" name="テキスト ボックス 5"/>
          <p:cNvSpPr txBox="1"/>
          <p:nvPr/>
        </p:nvSpPr>
        <p:spPr>
          <a:xfrm>
            <a:off x="0" y="493275"/>
            <a:ext cx="6478437" cy="307777"/>
          </a:xfrm>
          <a:prstGeom prst="rect">
            <a:avLst/>
          </a:prstGeom>
          <a:noFill/>
        </p:spPr>
        <p:txBody>
          <a:bodyPr wrap="square" rtlCol="0">
            <a:spAutoFit/>
          </a:bodyPr>
          <a:lstStyle/>
          <a:p>
            <a:r>
              <a:rPr lang="ja-JP" altLang="en-US" sz="1400" b="1">
                <a:latin typeface="Meiryo UI" panose="020B0604030504040204" pitchFamily="50" charset="-128"/>
                <a:ea typeface="Meiryo UI" panose="020B0604030504040204" pitchFamily="50" charset="-128"/>
              </a:rPr>
              <a:t>基本的方向（１）産業の創出・振興</a:t>
            </a:r>
            <a:endParaRPr lang="en-US" altLang="ja-JP" sz="1400" b="1">
              <a:latin typeface="Meiryo UI" panose="020B0604030504040204" pitchFamily="50" charset="-128"/>
              <a:ea typeface="Meiryo UI" panose="020B0604030504040204" pitchFamily="50" charset="-128"/>
            </a:endParaRPr>
          </a:p>
        </p:txBody>
      </p:sp>
      <p:sp>
        <p:nvSpPr>
          <p:cNvPr id="9" name="スライド番号プレースホルダー 1">
            <a:extLst>
              <a:ext uri="{FF2B5EF4-FFF2-40B4-BE49-F238E27FC236}">
                <a16:creationId xmlns:a16="http://schemas.microsoft.com/office/drawing/2014/main" id="{2A849CA1-E4BD-4B7D-98F6-C8E7499AFBF0}"/>
              </a:ext>
            </a:extLst>
          </p:cNvPr>
          <p:cNvSpPr>
            <a:spLocks noGrp="1"/>
          </p:cNvSpPr>
          <p:nvPr>
            <p:ph type="sldNum" sz="quarter" idx="12"/>
          </p:nvPr>
        </p:nvSpPr>
        <p:spPr>
          <a:xfrm>
            <a:off x="7677150" y="6492875"/>
            <a:ext cx="2228850" cy="365125"/>
          </a:xfrm>
        </p:spPr>
        <p:txBody>
          <a:bodyPr/>
          <a:lstStyle/>
          <a:p>
            <a:r>
              <a:rPr kumimoji="1" lang="en-US" altLang="ja-JP" dirty="0"/>
              <a:t>7</a:t>
            </a:r>
            <a:endParaRPr kumimoji="1" lang="ja-JP" altLang="en-US" dirty="0"/>
          </a:p>
        </p:txBody>
      </p:sp>
    </p:spTree>
    <p:extLst>
      <p:ext uri="{BB962C8B-B14F-4D97-AF65-F5344CB8AC3E}">
        <p14:creationId xmlns:p14="http://schemas.microsoft.com/office/powerpoint/2010/main" val="2633920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1032374214"/>
              </p:ext>
            </p:extLst>
          </p:nvPr>
        </p:nvGraphicFramePr>
        <p:xfrm>
          <a:off x="93000" y="777636"/>
          <a:ext cx="9720000" cy="5623164"/>
        </p:xfrm>
        <a:graphic>
          <a:graphicData uri="http://schemas.openxmlformats.org/drawingml/2006/table">
            <a:tbl>
              <a:tblPr firstRow="1" bandRow="1">
                <a:tableStyleId>{F5AB1C69-6EDB-4FF4-983F-18BD219EF322}</a:tableStyleId>
              </a:tblPr>
              <a:tblGrid>
                <a:gridCol w="331717">
                  <a:extLst>
                    <a:ext uri="{9D8B030D-6E8A-4147-A177-3AD203B41FA5}">
                      <a16:colId xmlns:a16="http://schemas.microsoft.com/office/drawing/2014/main" val="830047628"/>
                    </a:ext>
                  </a:extLst>
                </a:gridCol>
                <a:gridCol w="314008">
                  <a:extLst>
                    <a:ext uri="{9D8B030D-6E8A-4147-A177-3AD203B41FA5}">
                      <a16:colId xmlns:a16="http://schemas.microsoft.com/office/drawing/2014/main" val="1297933951"/>
                    </a:ext>
                  </a:extLst>
                </a:gridCol>
                <a:gridCol w="2186009">
                  <a:extLst>
                    <a:ext uri="{9D8B030D-6E8A-4147-A177-3AD203B41FA5}">
                      <a16:colId xmlns:a16="http://schemas.microsoft.com/office/drawing/2014/main" val="1232791315"/>
                    </a:ext>
                  </a:extLst>
                </a:gridCol>
                <a:gridCol w="1801178">
                  <a:extLst>
                    <a:ext uri="{9D8B030D-6E8A-4147-A177-3AD203B41FA5}">
                      <a16:colId xmlns:a16="http://schemas.microsoft.com/office/drawing/2014/main" val="885638921"/>
                    </a:ext>
                  </a:extLst>
                </a:gridCol>
                <a:gridCol w="1801178">
                  <a:extLst>
                    <a:ext uri="{9D8B030D-6E8A-4147-A177-3AD203B41FA5}">
                      <a16:colId xmlns:a16="http://schemas.microsoft.com/office/drawing/2014/main" val="2868609020"/>
                    </a:ext>
                  </a:extLst>
                </a:gridCol>
                <a:gridCol w="933944">
                  <a:extLst>
                    <a:ext uri="{9D8B030D-6E8A-4147-A177-3AD203B41FA5}">
                      <a16:colId xmlns:a16="http://schemas.microsoft.com/office/drawing/2014/main" val="1393318109"/>
                    </a:ext>
                  </a:extLst>
                </a:gridCol>
                <a:gridCol w="1418022">
                  <a:extLst>
                    <a:ext uri="{9D8B030D-6E8A-4147-A177-3AD203B41FA5}">
                      <a16:colId xmlns:a16="http://schemas.microsoft.com/office/drawing/2014/main" val="2346348725"/>
                    </a:ext>
                  </a:extLst>
                </a:gridCol>
                <a:gridCol w="933944">
                  <a:extLst>
                    <a:ext uri="{9D8B030D-6E8A-4147-A177-3AD203B41FA5}">
                      <a16:colId xmlns:a16="http://schemas.microsoft.com/office/drawing/2014/main" val="3751968535"/>
                    </a:ext>
                  </a:extLst>
                </a:gridCol>
              </a:tblGrid>
              <a:tr h="709005">
                <a:tc rowSpan="7">
                  <a:txBody>
                    <a:bodyPr/>
                    <a:lstStyle/>
                    <a:p>
                      <a:pPr algn="ctr"/>
                      <a:r>
                        <a:rPr kumimoji="1" lang="en-US" altLang="ja-JP" sz="900" dirty="0">
                          <a:latin typeface="Meiryo UI" panose="020B0604030504040204" pitchFamily="50" charset="-128"/>
                          <a:ea typeface="Meiryo UI" panose="020B0604030504040204" pitchFamily="50" charset="-128"/>
                        </a:rPr>
                        <a:t>No4</a:t>
                      </a: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38AC8"/>
                    </a:solidFill>
                  </a:tcPr>
                </a:tc>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大阪ショーケース機能強化及び</a:t>
                      </a:r>
                      <a:r>
                        <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SDGs</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の実現に向けた観光推進・地域活性化事業</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デジタル田園都市国家構想交付金活用事業</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en-US" altLang="ja-JP" sz="1200" b="1" i="0" u="none" strike="noStrike" kern="1200" cap="none" spc="0" normalizeH="0" baseline="0" noProof="0" dirty="0">
                        <a:ln>
                          <a:noFill/>
                        </a:ln>
                        <a:solidFill>
                          <a:prstClr val="white"/>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持続可能な観光を実現していくため、広域での送客・誘客・消費を可能とするネットワークの構築や、超大型イベントにおけるショーケース機能、持続可能な観光を目標とした</a:t>
                      </a:r>
                      <a:r>
                        <a:rPr kumimoji="1" lang="en-US" altLang="ja-JP"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SDGs</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への取組みを実施する。</a:t>
                      </a:r>
                      <a:endParaRPr kumimoji="1" lang="ja-JP" altLang="en-US" sz="9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28575"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738AC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u="sng">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u="none">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B w="19050"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extLst>
                  <a:ext uri="{0D108BD9-81ED-4DB2-BD59-A6C34878D82A}">
                    <a16:rowId xmlns:a16="http://schemas.microsoft.com/office/drawing/2014/main" val="3510601419"/>
                  </a:ext>
                </a:extLst>
              </a:tr>
              <a:tr h="428211">
                <a:tc vMerge="1">
                  <a:txBody>
                    <a:bodyPr/>
                    <a:lstStyle/>
                    <a:p>
                      <a:endParaRPr kumimoji="1" lang="ja-JP" altLang="en-US" sz="1100"/>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75000"/>
                      </a:schemeClr>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ysClr val="windowText" lastClr="000000"/>
                          </a:solidFill>
                          <a:latin typeface="Meiryo UI" panose="020B0604030504040204" pitchFamily="50" charset="-128"/>
                          <a:ea typeface="Meiryo UI" panose="020B0604030504040204" pitchFamily="50" charset="-128"/>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実績値</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a:solidFill>
                            <a:sysClr val="windowText" lastClr="000000"/>
                          </a:solidFill>
                          <a:latin typeface="Meiryo UI" panose="020B0604030504040204" pitchFamily="50" charset="-128"/>
                          <a:ea typeface="Meiryo UI" panose="020B0604030504040204" pitchFamily="50" charset="-128"/>
                        </a:rPr>
                        <a:t>（前年度実績）</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達成率</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a:solidFill>
                            <a:sysClr val="windowText" lastClr="000000"/>
                          </a:solidFill>
                          <a:latin typeface="Meiryo UI" panose="020B0604030504040204" pitchFamily="50" charset="-128"/>
                          <a:ea typeface="Meiryo UI" panose="020B0604030504040204" pitchFamily="50" charset="-128"/>
                        </a:rPr>
                        <a:t>執行率</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1797969561"/>
                  </a:ext>
                </a:extLst>
              </a:tr>
              <a:tr h="530633">
                <a:tc vMerge="1">
                  <a:txBody>
                    <a:bodyPr/>
                    <a:lstStyle/>
                    <a:p>
                      <a:endParaRPr kumimoji="1" lang="ja-JP" altLang="en-US"/>
                    </a:p>
                  </a:txBody>
                  <a:tcPr/>
                </a:tc>
                <a:tc vMerge="1">
                  <a:txBody>
                    <a:bodyPr/>
                    <a:lstStyle/>
                    <a:p>
                      <a:endParaRPr kumimoji="1" lang="ja-JP" altLang="en-US" sz="100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本事業における消費額</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637,000</a:t>
                      </a:r>
                      <a:r>
                        <a:rPr kumimoji="1" lang="ja-JP" altLang="en-US" sz="1050" dirty="0">
                          <a:solidFill>
                            <a:schemeClr val="tx1"/>
                          </a:solidFill>
                          <a:latin typeface="Meiryo UI" panose="020B0604030504040204" pitchFamily="50" charset="-128"/>
                          <a:ea typeface="Meiryo UI" panose="020B0604030504040204" pitchFamily="50" charset="-128"/>
                        </a:rPr>
                        <a:t>万円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119,369</a:t>
                      </a:r>
                      <a:r>
                        <a:rPr kumimoji="1" lang="ja-JP" altLang="en-US" sz="1050" dirty="0">
                          <a:solidFill>
                            <a:srgbClr val="FF0000"/>
                          </a:solidFill>
                          <a:latin typeface="Meiryo UI" panose="020B0604030504040204" pitchFamily="50" charset="-128"/>
                          <a:ea typeface="Meiryo UI" panose="020B0604030504040204" pitchFamily="50" charset="-128"/>
                        </a:rPr>
                        <a:t>万円</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658,574</a:t>
                      </a:r>
                      <a:r>
                        <a:rPr kumimoji="1" lang="ja-JP" altLang="en-US" sz="1050" dirty="0">
                          <a:solidFill>
                            <a:schemeClr val="accent5"/>
                          </a:solidFill>
                          <a:latin typeface="Meiryo UI" panose="020B0604030504040204" pitchFamily="50" charset="-128"/>
                          <a:ea typeface="Meiryo UI" panose="020B0604030504040204" pitchFamily="50" charset="-128"/>
                        </a:rPr>
                        <a:t>万円</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latin typeface="Meiryo UI" panose="020B0604030504040204" pitchFamily="50" charset="-128"/>
                          <a:ea typeface="Meiryo UI" panose="020B0604030504040204" pitchFamily="50" charset="-128"/>
                        </a:rPr>
                        <a:t>19%</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24,225</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〈24,225</a:t>
                      </a:r>
                      <a:r>
                        <a:rPr kumimoji="1" lang="ja-JP" altLang="en-US" sz="1050" dirty="0">
                          <a:solidFill>
                            <a:schemeClr val="accent5"/>
                          </a:solidFill>
                          <a:latin typeface="Meiryo UI" panose="020B0604030504040204" pitchFamily="50" charset="-128"/>
                          <a:ea typeface="Meiryo UI" panose="020B0604030504040204" pitchFamily="50" charset="-128"/>
                        </a:rPr>
                        <a:t>千円</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050">
                          <a:latin typeface="Meiryo UI" panose="020B0604030504040204" pitchFamily="50" charset="-128"/>
                          <a:ea typeface="Meiryo UI" panose="020B0604030504040204" pitchFamily="50" charset="-128"/>
                        </a:rPr>
                        <a:t>100</a:t>
                      </a:r>
                      <a:r>
                        <a:rPr kumimoji="1" lang="ja-JP" altLang="en-US" sz="1050">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979966792"/>
                  </a:ext>
                </a:extLst>
              </a:tr>
              <a:tr h="530633">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本事業における新規ビジネス件数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18</a:t>
                      </a:r>
                      <a:r>
                        <a:rPr kumimoji="1" lang="ja-JP" altLang="en-US" sz="1050" dirty="0">
                          <a:solidFill>
                            <a:schemeClr val="tx1"/>
                          </a:solidFill>
                          <a:latin typeface="Meiryo UI" panose="020B0604030504040204" pitchFamily="50" charset="-128"/>
                          <a:ea typeface="Meiryo UI" panose="020B0604030504040204" pitchFamily="50" charset="-128"/>
                        </a:rPr>
                        <a:t>件</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11</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26</a:t>
                      </a:r>
                      <a:r>
                        <a:rPr kumimoji="1" lang="ja-JP" altLang="en-US" sz="1050" dirty="0">
                          <a:solidFill>
                            <a:schemeClr val="accent5"/>
                          </a:solidFill>
                          <a:latin typeface="Meiryo UI" panose="020B0604030504040204" pitchFamily="50" charset="-128"/>
                          <a:ea typeface="Meiryo UI" panose="020B0604030504040204" pitchFamily="50" charset="-128"/>
                        </a:rPr>
                        <a:t>件</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latin typeface="Meiryo UI" panose="020B0604030504040204" pitchFamily="50" charset="-128"/>
                          <a:ea typeface="Meiryo UI" panose="020B0604030504040204" pitchFamily="50" charset="-128"/>
                        </a:rPr>
                        <a:t>61%</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tc>
                <a:tc vMerge="1">
                  <a:txBody>
                    <a:bodyPr/>
                    <a:lstStyle/>
                    <a:p>
                      <a:pPr algn="ctr"/>
                      <a:endParaRPr kumimoji="1" lang="ja-JP" altLang="en-US" sz="1000">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1357962295"/>
                  </a:ext>
                </a:extLst>
              </a:tr>
              <a:tr h="530633">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大阪関西万博に向けた</a:t>
                      </a:r>
                      <a:r>
                        <a:rPr kumimoji="1" lang="en-US" altLang="ja-JP" sz="1050" dirty="0">
                          <a:solidFill>
                            <a:schemeClr val="tx1"/>
                          </a:solidFill>
                          <a:latin typeface="Meiryo UI" panose="020B0604030504040204" pitchFamily="50" charset="-128"/>
                          <a:ea typeface="Meiryo UI" panose="020B0604030504040204" pitchFamily="50" charset="-128"/>
                        </a:rPr>
                        <a:t>SDG</a:t>
                      </a:r>
                      <a:r>
                        <a:rPr kumimoji="1" lang="ja-JP" altLang="en-US" sz="1050" dirty="0">
                          <a:solidFill>
                            <a:schemeClr val="tx1"/>
                          </a:solidFill>
                          <a:latin typeface="Meiryo UI" panose="020B0604030504040204" pitchFamily="50" charset="-128"/>
                          <a:ea typeface="Meiryo UI" panose="020B0604030504040204" pitchFamily="50" charset="-128"/>
                        </a:rPr>
                        <a:t>ｓ対策における食の交流事業件数</a:t>
                      </a: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150</a:t>
                      </a:r>
                      <a:r>
                        <a:rPr kumimoji="1" lang="ja-JP" altLang="en-US" sz="1050" dirty="0">
                          <a:solidFill>
                            <a:schemeClr val="tx1"/>
                          </a:solidFill>
                          <a:latin typeface="Meiryo UI" panose="020B0604030504040204" pitchFamily="50" charset="-128"/>
                          <a:ea typeface="Meiryo UI" panose="020B0604030504040204" pitchFamily="50" charset="-128"/>
                        </a:rPr>
                        <a:t>件</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a:t>
                      </a:r>
                      <a:r>
                        <a:rPr kumimoji="1" lang="ja-JP" altLang="en-US" sz="1050" dirty="0">
                          <a:solidFill>
                            <a:srgbClr val="FF0000"/>
                          </a:solidFill>
                          <a:latin typeface="Meiryo UI" panose="020B0604030504040204" pitchFamily="50" charset="-128"/>
                          <a:ea typeface="Meiryo UI" panose="020B0604030504040204" pitchFamily="50" charset="-128"/>
                        </a:rPr>
                        <a:t>件</a:t>
                      </a:r>
                      <a:r>
                        <a:rPr kumimoji="1" lang="en-US" altLang="ja-JP" sz="1050" dirty="0">
                          <a:solidFill>
                            <a:srgbClr val="FF0000"/>
                          </a:solidFill>
                          <a:latin typeface="Meiryo UI" panose="020B0604030504040204" pitchFamily="50" charset="-128"/>
                          <a:ea typeface="Meiryo UI" panose="020B0604030504040204" pitchFamily="50" charset="-128"/>
                        </a:rPr>
                        <a:t>/</a:t>
                      </a:r>
                      <a:r>
                        <a:rPr kumimoji="1" lang="ja-JP" altLang="en-US" sz="1050" dirty="0">
                          <a:solidFill>
                            <a:srgbClr val="FF0000"/>
                          </a:solidFill>
                          <a:latin typeface="Meiryo UI" panose="020B0604030504040204" pitchFamily="50" charset="-128"/>
                          <a:ea typeface="Meiryo UI" panose="020B0604030504040204" pitchFamily="50" charset="-128"/>
                        </a:rPr>
                        <a:t>年</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ja-JP" altLang="en-US" sz="1050" dirty="0">
                          <a:solidFill>
                            <a:schemeClr val="accent5"/>
                          </a:solidFill>
                          <a:latin typeface="Meiryo UI" panose="020B0604030504040204" pitchFamily="50" charset="-128"/>
                          <a:ea typeface="Meiryo UI" panose="020B0604030504040204" pitchFamily="50" charset="-128"/>
                        </a:rPr>
                        <a:t>（</a:t>
                      </a:r>
                      <a:r>
                        <a:rPr kumimoji="1" lang="en-US" altLang="ja-JP" sz="1050" dirty="0">
                          <a:solidFill>
                            <a:schemeClr val="accent5"/>
                          </a:solidFill>
                          <a:latin typeface="Meiryo UI" panose="020B0604030504040204" pitchFamily="50" charset="-128"/>
                          <a:ea typeface="Meiryo UI" panose="020B0604030504040204" pitchFamily="50" charset="-128"/>
                        </a:rPr>
                        <a:t>4</a:t>
                      </a:r>
                      <a:r>
                        <a:rPr kumimoji="1" lang="ja-JP" altLang="en-US" sz="1050" dirty="0">
                          <a:solidFill>
                            <a:schemeClr val="accent5"/>
                          </a:solidFill>
                          <a:latin typeface="Meiryo UI" panose="020B0604030504040204" pitchFamily="50" charset="-128"/>
                          <a:ea typeface="Meiryo UI" panose="020B0604030504040204" pitchFamily="50" charset="-128"/>
                        </a:rPr>
                        <a:t>件</a:t>
                      </a:r>
                      <a:r>
                        <a:rPr kumimoji="1" lang="en-US" altLang="ja-JP" sz="1050" dirty="0">
                          <a:solidFill>
                            <a:schemeClr val="accent5"/>
                          </a:solidFill>
                          <a:latin typeface="Meiryo UI" panose="020B0604030504040204" pitchFamily="50" charset="-128"/>
                          <a:ea typeface="Meiryo UI" panose="020B0604030504040204" pitchFamily="50" charset="-128"/>
                        </a:rPr>
                        <a:t>/</a:t>
                      </a:r>
                      <a:r>
                        <a:rPr kumimoji="1" lang="ja-JP" altLang="en-US" sz="1050" dirty="0">
                          <a:solidFill>
                            <a:schemeClr val="accent5"/>
                          </a:solidFill>
                          <a:latin typeface="Meiryo UI" panose="020B0604030504040204" pitchFamily="50" charset="-128"/>
                          <a:ea typeface="Meiryo UI" panose="020B0604030504040204" pitchFamily="50" charset="-128"/>
                        </a:rPr>
                        <a:t>年）</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latin typeface="Meiryo UI" panose="020B0604030504040204" pitchFamily="50" charset="-128"/>
                          <a:ea typeface="Meiryo UI" panose="020B0604030504040204" pitchFamily="50" charset="-128"/>
                        </a:rPr>
                        <a:t>1%</a:t>
                      </a: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122033014"/>
                  </a:ext>
                </a:extLst>
              </a:tr>
              <a:tr h="2212914">
                <a:tc vMerge="1">
                  <a:txBody>
                    <a:bodyPr/>
                    <a:lstStyle/>
                    <a:p>
                      <a:pPr algn="ctr"/>
                      <a:endParaRPr kumimoji="1" lang="ja-JP" altLang="en-US" sz="90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4472C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a:solidFill>
                            <a:sysClr val="windowText" lastClr="000000"/>
                          </a:solidFill>
                          <a:latin typeface="Meiryo UI" panose="020B0604030504040204" pitchFamily="50" charset="-128"/>
                          <a:ea typeface="Meiryo UI" panose="020B0604030504040204" pitchFamily="50" charset="-128"/>
                        </a:rPr>
                        <a:t>振り返り・今後の方針</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6">
                  <a:txBody>
                    <a:bodyPr/>
                    <a:lstStyle/>
                    <a:p>
                      <a:pPr marL="85725" indent="-85725">
                        <a:spcBef>
                          <a:spcPts val="300"/>
                        </a:spcBef>
                      </a:pPr>
                      <a:r>
                        <a:rPr kumimoji="1" lang="ja-JP" altLang="en-US" sz="1050" dirty="0">
                          <a:solidFill>
                            <a:schemeClr val="tx1"/>
                          </a:solidFill>
                          <a:latin typeface="Meiryo UI" panose="020B0604030504040204" pitchFamily="50" charset="-128"/>
                          <a:ea typeface="Meiryo UI" panose="020B0604030504040204" pitchFamily="50" charset="-128"/>
                        </a:rPr>
                        <a:t>・令和</a:t>
                      </a:r>
                      <a:r>
                        <a:rPr kumimoji="1" lang="en-US" altLang="ja-JP" sz="1050" dirty="0">
                          <a:solidFill>
                            <a:schemeClr val="tx1"/>
                          </a:solidFill>
                          <a:latin typeface="Meiryo UI" panose="020B0604030504040204" pitchFamily="50" charset="-128"/>
                          <a:ea typeface="Meiryo UI" panose="020B0604030504040204" pitchFamily="50" charset="-128"/>
                        </a:rPr>
                        <a:t>6</a:t>
                      </a:r>
                      <a:r>
                        <a:rPr kumimoji="1" lang="ja-JP" altLang="en-US" sz="1050" dirty="0">
                          <a:solidFill>
                            <a:schemeClr val="tx1"/>
                          </a:solidFill>
                          <a:latin typeface="Meiryo UI" panose="020B0604030504040204" pitchFamily="50" charset="-128"/>
                          <a:ea typeface="Meiryo UI" panose="020B0604030504040204" pitchFamily="50" charset="-128"/>
                        </a:rPr>
                        <a:t>年度事業では、引き続き大阪のショーケース機能強化のため、デジタル田園都市国家構想交付金を活用し、体験プログラムの造成、ファムトリップを実施したほか、デジタルプラットフォームの運用、コンテンツ造成・販売や継続的な情報発信等を実施した。また、</a:t>
                      </a:r>
                      <a:r>
                        <a:rPr kumimoji="1" lang="en-US" altLang="ja-JP" sz="1050" dirty="0">
                          <a:solidFill>
                            <a:schemeClr val="tx1"/>
                          </a:solidFill>
                          <a:latin typeface="Meiryo UI" panose="020B0604030504040204" pitchFamily="50" charset="-128"/>
                          <a:ea typeface="Meiryo UI" panose="020B0604030504040204" pitchFamily="50" charset="-128"/>
                        </a:rPr>
                        <a:t>LGBTQ</a:t>
                      </a:r>
                      <a:r>
                        <a:rPr kumimoji="1" lang="ja-JP" altLang="en-US" sz="1050" dirty="0">
                          <a:solidFill>
                            <a:schemeClr val="tx1"/>
                          </a:solidFill>
                          <a:latin typeface="Meiryo UI" panose="020B0604030504040204" pitchFamily="50" charset="-128"/>
                          <a:ea typeface="Meiryo UI" panose="020B0604030504040204" pitchFamily="50" charset="-128"/>
                        </a:rPr>
                        <a:t>ツーリズムの推進に大きく貢献するアジア初開催となるイベント「</a:t>
                      </a:r>
                      <a:r>
                        <a:rPr kumimoji="1" lang="en-US" altLang="ja-JP" sz="1050" dirty="0">
                          <a:solidFill>
                            <a:schemeClr val="tx1"/>
                          </a:solidFill>
                          <a:latin typeface="Meiryo UI" panose="020B0604030504040204" pitchFamily="50" charset="-128"/>
                          <a:ea typeface="Meiryo UI" panose="020B0604030504040204" pitchFamily="50" charset="-128"/>
                        </a:rPr>
                        <a:t>IGLTA</a:t>
                      </a:r>
                      <a:r>
                        <a:rPr kumimoji="1" lang="ja-JP" altLang="en-US" sz="1050" dirty="0">
                          <a:solidFill>
                            <a:schemeClr val="tx1"/>
                          </a:solidFill>
                          <a:latin typeface="Meiryo UI" panose="020B0604030504040204" pitchFamily="50" charset="-128"/>
                          <a:ea typeface="Meiryo UI" panose="020B0604030504040204" pitchFamily="50" charset="-128"/>
                        </a:rPr>
                        <a:t>世界総会</a:t>
                      </a:r>
                      <a:r>
                        <a:rPr kumimoji="1" lang="en-US" altLang="ja-JP" sz="1050" dirty="0">
                          <a:solidFill>
                            <a:schemeClr val="tx1"/>
                          </a:solidFill>
                          <a:latin typeface="Meiryo UI" panose="020B0604030504040204" pitchFamily="50" charset="-128"/>
                          <a:ea typeface="Meiryo UI" panose="020B0604030504040204" pitchFamily="50" charset="-128"/>
                        </a:rPr>
                        <a:t>2024</a:t>
                      </a:r>
                      <a:r>
                        <a:rPr kumimoji="1" lang="ja-JP" altLang="en-US" sz="1050" dirty="0">
                          <a:solidFill>
                            <a:schemeClr val="tx1"/>
                          </a:solidFill>
                          <a:latin typeface="Meiryo UI" panose="020B0604030504040204" pitchFamily="50" charset="-128"/>
                          <a:ea typeface="Meiryo UI" panose="020B0604030504040204" pitchFamily="50" charset="-128"/>
                        </a:rPr>
                        <a:t>大阪」を開催した。</a:t>
                      </a:r>
                    </a:p>
                    <a:p>
                      <a:pPr marL="85725" indent="-85725">
                        <a:spcBef>
                          <a:spcPts val="300"/>
                        </a:spcBef>
                      </a:pPr>
                      <a:r>
                        <a:rPr kumimoji="1" lang="ja-JP" altLang="en-US" sz="1050" dirty="0">
                          <a:solidFill>
                            <a:schemeClr val="tx1"/>
                          </a:solidFill>
                          <a:latin typeface="Meiryo UI" panose="020B0604030504040204" pitchFamily="50" charset="-128"/>
                          <a:ea typeface="Meiryo UI" panose="020B0604030504040204" pitchFamily="50" charset="-128"/>
                        </a:rPr>
                        <a:t>・「消費額」については、観光</a:t>
                      </a:r>
                      <a:r>
                        <a:rPr kumimoji="1" lang="en-US" altLang="ja-JP" sz="1050" dirty="0">
                          <a:solidFill>
                            <a:schemeClr val="tx1"/>
                          </a:solidFill>
                          <a:latin typeface="Meiryo UI" panose="020B0604030504040204" pitchFamily="50" charset="-128"/>
                          <a:ea typeface="Meiryo UI" panose="020B0604030504040204" pitchFamily="50" charset="-128"/>
                        </a:rPr>
                        <a:t>DX</a:t>
                      </a:r>
                      <a:r>
                        <a:rPr kumimoji="1" lang="ja-JP" altLang="en-US" sz="1050" dirty="0">
                          <a:solidFill>
                            <a:schemeClr val="tx1"/>
                          </a:solidFill>
                          <a:latin typeface="Meiryo UI" panose="020B0604030504040204" pitchFamily="50" charset="-128"/>
                          <a:ea typeface="Meiryo UI" panose="020B0604030504040204" pitchFamily="50" charset="-128"/>
                        </a:rPr>
                        <a:t>の推進に寄与する「大阪楽遊パス」の販売促進に取り組んだが、想定を大きく下回る結果となった。</a:t>
                      </a:r>
                    </a:p>
                    <a:p>
                      <a:pPr marL="85725" indent="-85725">
                        <a:spcBef>
                          <a:spcPts val="300"/>
                        </a:spcBef>
                      </a:pPr>
                      <a:r>
                        <a:rPr kumimoji="1" lang="ja-JP" altLang="en-US" sz="1050" dirty="0">
                          <a:solidFill>
                            <a:schemeClr val="tx1"/>
                          </a:solidFill>
                          <a:latin typeface="Meiryo UI" panose="020B0604030504040204" pitchFamily="50" charset="-128"/>
                          <a:ea typeface="Meiryo UI" panose="020B0604030504040204" pitchFamily="50" charset="-128"/>
                        </a:rPr>
                        <a:t>・ショーケース機能強化における「新規ビジネス件数」については、昨今のインバウンド客のトレンドを踏まえ、関西近郊のショートステイ型モデルコースの統廃合（ロングステイ化）をしたことにより、計画策定時に想定していたモデルコース数の件数としては少なくなった。　</a:t>
                      </a:r>
                    </a:p>
                    <a:p>
                      <a:pPr marL="85725" indent="-85725">
                        <a:spcBef>
                          <a:spcPts val="300"/>
                        </a:spcBef>
                      </a:pPr>
                      <a:r>
                        <a:rPr kumimoji="1" lang="ja-JP" altLang="en-US" sz="1050" dirty="0">
                          <a:solidFill>
                            <a:schemeClr val="tx1"/>
                          </a:solidFill>
                          <a:latin typeface="Meiryo UI" panose="020B0604030504040204" pitchFamily="50" charset="-128"/>
                          <a:ea typeface="Meiryo UI" panose="020B0604030504040204" pitchFamily="50" charset="-128"/>
                        </a:rPr>
                        <a:t>・「食の交流事業件数」について、教育旅行関連のプログラムとの連携を図っているが、意思決定に数年かかる教育旅行においては、コロナ期間中の周知不足の影響等を未だ受けたことにより目標を大幅に下回った。</a:t>
                      </a:r>
                    </a:p>
                    <a:p>
                      <a:pPr marL="85725" indent="-85725">
                        <a:spcBef>
                          <a:spcPts val="300"/>
                        </a:spcBef>
                      </a:pPr>
                      <a:r>
                        <a:rPr kumimoji="1" lang="ja-JP" altLang="en-US" sz="1050" dirty="0">
                          <a:solidFill>
                            <a:schemeClr val="tx1"/>
                          </a:solidFill>
                          <a:latin typeface="Meiryo UI" panose="020B0604030504040204" pitchFamily="50" charset="-128"/>
                          <a:ea typeface="Meiryo UI" panose="020B0604030504040204" pitchFamily="50" charset="-128"/>
                        </a:rPr>
                        <a:t>・令和</a:t>
                      </a:r>
                      <a:r>
                        <a:rPr kumimoji="1" lang="en-US" altLang="ja-JP" sz="1050" dirty="0">
                          <a:solidFill>
                            <a:schemeClr val="tx1"/>
                          </a:solidFill>
                          <a:latin typeface="Meiryo UI" panose="020B0604030504040204" pitchFamily="50" charset="-128"/>
                          <a:ea typeface="Meiryo UI" panose="020B0604030504040204" pitchFamily="50" charset="-128"/>
                        </a:rPr>
                        <a:t>7</a:t>
                      </a:r>
                      <a:r>
                        <a:rPr kumimoji="1" lang="ja-JP" altLang="en-US" sz="1050" dirty="0">
                          <a:solidFill>
                            <a:schemeClr val="tx1"/>
                          </a:solidFill>
                          <a:latin typeface="Meiryo UI" panose="020B0604030504040204" pitchFamily="50" charset="-128"/>
                          <a:ea typeface="Meiryo UI" panose="020B0604030504040204" pitchFamily="50" charset="-128"/>
                        </a:rPr>
                        <a:t>年度事業では、継続的な事業展開を進めるとともに、情報発信をさらに強化するなど目標達成に向けて引き続き取り組む。</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en-US" altLang="ja-JP" sz="100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en-US" altLang="ja-JP" sz="1000">
                        <a:latin typeface="Meiryo UI" panose="020B0604030504040204" pitchFamily="50" charset="-128"/>
                        <a:ea typeface="Meiryo UI" panose="020B0604030504040204" pitchFamily="50" charset="-128"/>
                      </a:endParaRPr>
                    </a:p>
                  </a:txBody>
                  <a:tcPr marL="74295" marR="74295" marT="37148" marB="37148"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solidFill>
                      <a:schemeClr val="accent5">
                        <a:lumMod val="20000"/>
                        <a:lumOff val="80000"/>
                      </a:schemeClr>
                    </a:solidFill>
                  </a:tcPr>
                </a:tc>
                <a:tc hMerge="1">
                  <a:txBody>
                    <a:bodyPr/>
                    <a:lstStyle/>
                    <a:p>
                      <a:pPr algn="ctr"/>
                      <a:endParaRPr kumimoji="1" lang="ja-JP" altLang="en-US" sz="100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solidFill>
                      <a:schemeClr val="accent5">
                        <a:lumMod val="20000"/>
                        <a:lumOff val="80000"/>
                      </a:schemeClr>
                    </a:solidFill>
                  </a:tcPr>
                </a:tc>
                <a:extLst>
                  <a:ext uri="{0D108BD9-81ED-4DB2-BD59-A6C34878D82A}">
                    <a16:rowId xmlns:a16="http://schemas.microsoft.com/office/drawing/2014/main" val="2633043570"/>
                  </a:ext>
                </a:extLst>
              </a:tr>
              <a:tr h="681135">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74295" marR="74295" marT="37148" marB="37148"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738AC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外部有識者評価</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A7B5DD"/>
                    </a:solidFill>
                  </a:tcPr>
                </a:tc>
                <a:tc gridSpan="6">
                  <a:txBody>
                    <a:bodyPr/>
                    <a:lstStyle/>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目標達成率が低い事業のなかに、デジタル化の事業が集中しているという印象。アプリの導入やデジタル化により、利便性の向上など、利用者へのメリットを</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広報・周知するとよい。</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・オーバーツーリズムの未然防止について、大阪市内を避けるのもそうだが、大阪市内に来てもらう場合にも地域に負担をかけないやり方を考えてほしい。</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BEDF5"/>
                    </a:solidFill>
                  </a:tcPr>
                </a:tc>
                <a:tc hMerge="1">
                  <a:txBody>
                    <a:bodyPr/>
                    <a:lstStyle/>
                    <a:p>
                      <a:endParaRPr kumimoji="1" lang="ja-JP" altLang="en-US"/>
                    </a:p>
                  </a:txBody>
                  <a:tcPr/>
                </a:tc>
                <a:tc hMerge="1">
                  <a:txBody>
                    <a:bodyPr/>
                    <a:lstStyle/>
                    <a:p>
                      <a:pPr marL="85725" indent="-85725" algn="l"/>
                      <a:endParaRPr kumimoji="1" lang="ja-JP" altLang="en-US" sz="900" dirty="0">
                        <a:solidFill>
                          <a:schemeClr val="accent5"/>
                        </a:solidFill>
                        <a:latin typeface="Meiryo UI" panose="020B0604030504040204" pitchFamily="50" charset="-128"/>
                        <a:ea typeface="Meiryo UI" panose="020B0604030504040204" pitchFamily="50" charset="-128"/>
                      </a:endParaRPr>
                    </a:p>
                  </a:txBody>
                  <a:tcPr marL="74295" marR="74295" marT="37148" marB="37148"/>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43526569"/>
                  </a:ext>
                </a:extLst>
              </a:tr>
            </a:tbl>
          </a:graphicData>
        </a:graphic>
      </p:graphicFrame>
      <p:sp>
        <p:nvSpPr>
          <p:cNvPr id="5" name="正方形/長方形 4">
            <a:extLst>
              <a:ext uri="{FF2B5EF4-FFF2-40B4-BE49-F238E27FC236}">
                <a16:creationId xmlns:a16="http://schemas.microsoft.com/office/drawing/2014/main" id="{F9488D41-582C-2592-50DD-C15947569C2A}"/>
              </a:ext>
            </a:extLst>
          </p:cNvPr>
          <p:cNvSpPr/>
          <p:nvPr/>
        </p:nvSpPr>
        <p:spPr>
          <a:xfrm>
            <a:off x="0" y="-18341"/>
            <a:ext cx="9906000" cy="486216"/>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spcBef>
                <a:spcPts val="600"/>
              </a:spcBef>
            </a:pPr>
            <a:r>
              <a:rPr lang="ja-JP" altLang="en-US" sz="1600" b="1">
                <a:latin typeface="Meiryo UI" panose="020B0604030504040204" pitchFamily="50" charset="-128"/>
                <a:ea typeface="Meiryo UI" panose="020B0604030504040204" pitchFamily="50" charset="-128"/>
              </a:rPr>
              <a:t>基本目標⑥定住魅力・都市魅力を強化する</a:t>
            </a:r>
          </a:p>
        </p:txBody>
      </p:sp>
      <p:sp>
        <p:nvSpPr>
          <p:cNvPr id="6" name="テキスト ボックス 5">
            <a:extLst>
              <a:ext uri="{FF2B5EF4-FFF2-40B4-BE49-F238E27FC236}">
                <a16:creationId xmlns:a16="http://schemas.microsoft.com/office/drawing/2014/main" id="{48F7A209-43A3-6DB0-5091-2139B2CA4D2F}"/>
              </a:ext>
            </a:extLst>
          </p:cNvPr>
          <p:cNvSpPr txBox="1"/>
          <p:nvPr/>
        </p:nvSpPr>
        <p:spPr>
          <a:xfrm>
            <a:off x="72560" y="467875"/>
            <a:ext cx="6478437" cy="307777"/>
          </a:xfrm>
          <a:prstGeom prst="rect">
            <a:avLst/>
          </a:prstGeom>
          <a:noFill/>
        </p:spPr>
        <p:txBody>
          <a:bodyPr wrap="square" rtlCol="0">
            <a:spAutoFit/>
          </a:bodyPr>
          <a:lstStyle/>
          <a:p>
            <a:r>
              <a:rPr lang="ja-JP" altLang="en-US" sz="1400" b="1">
                <a:latin typeface="Meiryo UI" panose="020B0604030504040204" pitchFamily="50" charset="-128"/>
                <a:ea typeface="Meiryo UI" panose="020B0604030504040204" pitchFamily="50" charset="-128"/>
              </a:rPr>
              <a:t>基本的方向（２）都市魅力の創出・発信</a:t>
            </a:r>
            <a:endParaRPr lang="en-US" altLang="ja-JP" sz="1400" b="1">
              <a:latin typeface="Meiryo UI" panose="020B0604030504040204" pitchFamily="50" charset="-128"/>
              <a:ea typeface="Meiryo UI" panose="020B0604030504040204" pitchFamily="50" charset="-128"/>
            </a:endParaRPr>
          </a:p>
        </p:txBody>
      </p:sp>
      <p:sp>
        <p:nvSpPr>
          <p:cNvPr id="8" name="スライド番号プレースホルダー 1">
            <a:extLst>
              <a:ext uri="{FF2B5EF4-FFF2-40B4-BE49-F238E27FC236}">
                <a16:creationId xmlns:a16="http://schemas.microsoft.com/office/drawing/2014/main" id="{A9867E16-8CA4-4F30-8E5A-348C9B07505F}"/>
              </a:ext>
            </a:extLst>
          </p:cNvPr>
          <p:cNvSpPr>
            <a:spLocks noGrp="1"/>
          </p:cNvSpPr>
          <p:nvPr>
            <p:ph type="sldNum" sz="quarter" idx="12"/>
          </p:nvPr>
        </p:nvSpPr>
        <p:spPr>
          <a:xfrm>
            <a:off x="7677150" y="6492875"/>
            <a:ext cx="2228850" cy="365125"/>
          </a:xfrm>
        </p:spPr>
        <p:txBody>
          <a:bodyPr/>
          <a:lstStyle/>
          <a:p>
            <a:r>
              <a:rPr kumimoji="1" lang="en-US" altLang="ja-JP" dirty="0"/>
              <a:t>8</a:t>
            </a:r>
            <a:endParaRPr kumimoji="1" lang="ja-JP" altLang="en-US" dirty="0"/>
          </a:p>
        </p:txBody>
      </p:sp>
    </p:spTree>
    <p:extLst>
      <p:ext uri="{BB962C8B-B14F-4D97-AF65-F5344CB8AC3E}">
        <p14:creationId xmlns:p14="http://schemas.microsoft.com/office/powerpoint/2010/main" val="825609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3936586099"/>
              </p:ext>
            </p:extLst>
          </p:nvPr>
        </p:nvGraphicFramePr>
        <p:xfrm>
          <a:off x="93000" y="775652"/>
          <a:ext cx="9720000" cy="5475859"/>
        </p:xfrm>
        <a:graphic>
          <a:graphicData uri="http://schemas.openxmlformats.org/drawingml/2006/table">
            <a:tbl>
              <a:tblPr firstRow="1" bandRow="1">
                <a:tableStyleId>{F5AB1C69-6EDB-4FF4-983F-18BD219EF322}</a:tableStyleId>
              </a:tblPr>
              <a:tblGrid>
                <a:gridCol w="322958">
                  <a:extLst>
                    <a:ext uri="{9D8B030D-6E8A-4147-A177-3AD203B41FA5}">
                      <a16:colId xmlns:a16="http://schemas.microsoft.com/office/drawing/2014/main" val="830047628"/>
                    </a:ext>
                  </a:extLst>
                </a:gridCol>
                <a:gridCol w="386449">
                  <a:extLst>
                    <a:ext uri="{9D8B030D-6E8A-4147-A177-3AD203B41FA5}">
                      <a16:colId xmlns:a16="http://schemas.microsoft.com/office/drawing/2014/main" val="1297933951"/>
                    </a:ext>
                  </a:extLst>
                </a:gridCol>
                <a:gridCol w="2163043">
                  <a:extLst>
                    <a:ext uri="{9D8B030D-6E8A-4147-A177-3AD203B41FA5}">
                      <a16:colId xmlns:a16="http://schemas.microsoft.com/office/drawing/2014/main" val="3235705429"/>
                    </a:ext>
                  </a:extLst>
                </a:gridCol>
                <a:gridCol w="1073150">
                  <a:extLst>
                    <a:ext uri="{9D8B030D-6E8A-4147-A177-3AD203B41FA5}">
                      <a16:colId xmlns:a16="http://schemas.microsoft.com/office/drawing/2014/main" val="885638921"/>
                    </a:ext>
                  </a:extLst>
                </a:gridCol>
                <a:gridCol w="2343150">
                  <a:extLst>
                    <a:ext uri="{9D8B030D-6E8A-4147-A177-3AD203B41FA5}">
                      <a16:colId xmlns:a16="http://schemas.microsoft.com/office/drawing/2014/main" val="546237105"/>
                    </a:ext>
                  </a:extLst>
                </a:gridCol>
                <a:gridCol w="1110294">
                  <a:extLst>
                    <a:ext uri="{9D8B030D-6E8A-4147-A177-3AD203B41FA5}">
                      <a16:colId xmlns:a16="http://schemas.microsoft.com/office/drawing/2014/main" val="3843352461"/>
                    </a:ext>
                  </a:extLst>
                </a:gridCol>
                <a:gridCol w="1399325">
                  <a:extLst>
                    <a:ext uri="{9D8B030D-6E8A-4147-A177-3AD203B41FA5}">
                      <a16:colId xmlns:a16="http://schemas.microsoft.com/office/drawing/2014/main" val="2346348725"/>
                    </a:ext>
                  </a:extLst>
                </a:gridCol>
                <a:gridCol w="921631">
                  <a:extLst>
                    <a:ext uri="{9D8B030D-6E8A-4147-A177-3AD203B41FA5}">
                      <a16:colId xmlns:a16="http://schemas.microsoft.com/office/drawing/2014/main" val="3751968535"/>
                    </a:ext>
                  </a:extLst>
                </a:gridCol>
              </a:tblGrid>
              <a:tr h="861402">
                <a:tc row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No</a:t>
                      </a:r>
                      <a:endParaRPr kumimoji="1" lang="ja-JP" altLang="en-US" sz="9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5</a:t>
                      </a: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大阪魅力発信事業</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デジタル田園都市国家構想交付金活用事業</a:t>
                      </a:r>
                      <a:r>
                        <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万博を契機として大阪府内各地への来訪者を増やすため、府内市町村が連携して、オール大阪で府内地域産業等の魅力を効果的に発信することを目的としたイベントの企画調整を行うとともに、多言語に対応したプロモーションツールを用いて情報発信を行う。</a:t>
                      </a:r>
                      <a:endParaRPr kumimoji="1" lang="ja-JP" altLang="en-US" sz="9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L w="28575"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1" kern="1200">
                        <a:solidFill>
                          <a:schemeClr val="lt1"/>
                        </a:solidFill>
                        <a:latin typeface="Meiryo UI" panose="020B0604030504040204" pitchFamily="50" charset="-128"/>
                        <a:ea typeface="Meiryo UI" panose="020B0604030504040204" pitchFamily="50" charset="-128"/>
                        <a:cs typeface="+mn-cs"/>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4472C4"/>
                    </a:solidFill>
                  </a:tcPr>
                </a:tc>
                <a:tc hMerge="1">
                  <a:txBody>
                    <a:bodyPr/>
                    <a:lstStyle/>
                    <a:p>
                      <a:endParaRPr kumimoji="1" lang="ja-JP" altLang="en-US"/>
                    </a:p>
                  </a:txBody>
                  <a:tcPr/>
                </a:tc>
                <a:extLst>
                  <a:ext uri="{0D108BD9-81ED-4DB2-BD59-A6C34878D82A}">
                    <a16:rowId xmlns:a16="http://schemas.microsoft.com/office/drawing/2014/main" val="1950922311"/>
                  </a:ext>
                </a:extLst>
              </a:tr>
              <a:tr h="520254">
                <a:tc vMerge="1">
                  <a:txBody>
                    <a:bodyPr/>
                    <a:lstStyle/>
                    <a:p>
                      <a:endParaRPr kumimoji="1" lang="ja-JP" altLang="en-US"/>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活動指標・実績</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dirty="0">
                          <a:solidFill>
                            <a:sysClr val="windowText" lastClr="000000"/>
                          </a:solidFill>
                          <a:latin typeface="Meiryo UI" panose="020B0604030504040204" pitchFamily="50" charset="-128"/>
                          <a:ea typeface="Meiryo UI" panose="020B0604030504040204" pitchFamily="50" charset="-128"/>
                        </a:rPr>
                        <a:t>項目</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目標値</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実績値</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b="0">
                          <a:solidFill>
                            <a:sysClr val="windowText" lastClr="000000"/>
                          </a:solidFill>
                          <a:latin typeface="Meiryo UI" panose="020B0604030504040204" pitchFamily="50" charset="-128"/>
                          <a:ea typeface="Meiryo UI" panose="020B0604030504040204" pitchFamily="50" charset="-128"/>
                        </a:rPr>
                        <a:t>（前年度実績）</a:t>
                      </a:r>
                      <a:endParaRPr kumimoji="1" lang="ja-JP" altLang="en-US" sz="900" b="0">
                        <a:solidFill>
                          <a:sysClr val="windowText" lastClr="00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目標</a:t>
                      </a:r>
                      <a:endParaRPr kumimoji="1" lang="en-US" altLang="ja-JP" sz="900" b="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900" b="0">
                          <a:solidFill>
                            <a:sysClr val="windowText" lastClr="000000"/>
                          </a:solidFill>
                          <a:latin typeface="Meiryo UI" panose="020B0604030504040204" pitchFamily="50" charset="-128"/>
                          <a:ea typeface="Meiryo UI" panose="020B0604030504040204" pitchFamily="50" charset="-128"/>
                        </a:rPr>
                        <a:t>達成率</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dirty="0">
                          <a:solidFill>
                            <a:sysClr val="windowText" lastClr="000000"/>
                          </a:solidFill>
                          <a:latin typeface="Meiryo UI" panose="020B0604030504040204" pitchFamily="50" charset="-128"/>
                          <a:ea typeface="Meiryo UI" panose="020B0604030504040204" pitchFamily="50" charset="-128"/>
                        </a:rPr>
                        <a:t>予算執行額</a:t>
                      </a:r>
                      <a:endParaRPr kumimoji="1" lang="en-US" altLang="ja-JP" sz="900"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予算額</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ja-JP" altLang="en-US" sz="900">
                          <a:solidFill>
                            <a:sysClr val="windowText" lastClr="000000"/>
                          </a:solidFill>
                          <a:latin typeface="Meiryo UI" panose="020B0604030504040204" pitchFamily="50" charset="-128"/>
                          <a:ea typeface="Meiryo UI" panose="020B0604030504040204" pitchFamily="50" charset="-128"/>
                        </a:rPr>
                        <a:t>執行率</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704312501"/>
                  </a:ext>
                </a:extLst>
              </a:tr>
              <a:tr h="589876">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dirty="0">
                          <a:latin typeface="Meiryo UI" panose="020B0604030504040204" pitchFamily="50" charset="-128"/>
                          <a:ea typeface="Meiryo UI" panose="020B0604030504040204" pitchFamily="50" charset="-128"/>
                        </a:rPr>
                        <a:t>地域における観光消費額</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（外国人旅行者）</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14,000</a:t>
                      </a:r>
                      <a:r>
                        <a:rPr kumimoji="1" lang="ja-JP" altLang="en-US" sz="1050" dirty="0">
                          <a:solidFill>
                            <a:schemeClr val="tx1"/>
                          </a:solidFill>
                          <a:latin typeface="Meiryo UI" panose="020B0604030504040204" pitchFamily="50" charset="-128"/>
                          <a:ea typeface="Meiryo UI" panose="020B0604030504040204" pitchFamily="50" charset="-128"/>
                        </a:rPr>
                        <a:t>億円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16,021</a:t>
                      </a:r>
                      <a:r>
                        <a:rPr kumimoji="1" lang="ja-JP" altLang="en-US" sz="1050" dirty="0">
                          <a:solidFill>
                            <a:srgbClr val="FF0000"/>
                          </a:solidFill>
                          <a:latin typeface="Meiryo UI" panose="020B0604030504040204" pitchFamily="50" charset="-128"/>
                          <a:ea typeface="Meiryo UI" panose="020B0604030504040204" pitchFamily="50" charset="-128"/>
                        </a:rPr>
                        <a:t>億円</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(※R6</a:t>
                      </a:r>
                      <a:r>
                        <a:rPr kumimoji="1" lang="ja-JP" altLang="en-US" sz="1050" dirty="0">
                          <a:solidFill>
                            <a:schemeClr val="accent5"/>
                          </a:solidFill>
                          <a:latin typeface="Meiryo UI" panose="020B0604030504040204" pitchFamily="50" charset="-128"/>
                          <a:ea typeface="Meiryo UI" panose="020B0604030504040204" pitchFamily="50" charset="-128"/>
                        </a:rPr>
                        <a:t>新規事業のため前年度実績なし</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114%</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149,166</a:t>
                      </a:r>
                      <a:r>
                        <a:rPr kumimoji="1" lang="ja-JP" altLang="en-US" sz="1050" dirty="0">
                          <a:solidFill>
                            <a:srgbClr val="FF0000"/>
                          </a:solidFill>
                          <a:latin typeface="Meiryo UI" panose="020B0604030504040204" pitchFamily="50" charset="-128"/>
                          <a:ea typeface="Meiryo UI" panose="020B0604030504040204" pitchFamily="50" charset="-128"/>
                        </a:rPr>
                        <a:t>千円</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〈149,166</a:t>
                      </a:r>
                      <a:r>
                        <a:rPr kumimoji="1" lang="ja-JP" altLang="en-US" sz="1050" dirty="0">
                          <a:solidFill>
                            <a:schemeClr val="accent5"/>
                          </a:solidFill>
                          <a:latin typeface="Meiryo UI" panose="020B0604030504040204" pitchFamily="50" charset="-128"/>
                          <a:ea typeface="Meiryo UI" panose="020B0604030504040204" pitchFamily="50" charset="-128"/>
                        </a:rPr>
                        <a:t>千円</a:t>
                      </a:r>
                      <a:r>
                        <a:rPr kumimoji="1" lang="en-US" altLang="ja-JP" sz="1050" dirty="0">
                          <a:solidFill>
                            <a:schemeClr val="accent5"/>
                          </a:solidFill>
                          <a:latin typeface="Meiryo UI" panose="020B0604030504040204" pitchFamily="50" charset="-128"/>
                          <a:ea typeface="Meiryo UI" panose="020B0604030504040204" pitchFamily="50" charset="-128"/>
                        </a:rPr>
                        <a:t>〉</a:t>
                      </a: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100</a:t>
                      </a:r>
                      <a:r>
                        <a:rPr kumimoji="1" lang="ja-JP" altLang="en-US"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615817616"/>
                  </a:ext>
                </a:extLst>
              </a:tr>
              <a:tr h="589876">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4472C4"/>
                    </a:solidFill>
                  </a:tcPr>
                </a:tc>
                <a:tc vMerge="1">
                  <a:txBody>
                    <a:bodyPr/>
                    <a:lstStyle/>
                    <a:p>
                      <a:endParaRPr kumimoji="1" lang="ja-JP" altLang="en-US" sz="100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r>
                        <a:rPr kumimoji="1" lang="ja-JP" altLang="en-US" sz="1050" dirty="0">
                          <a:latin typeface="Meiryo UI" panose="020B0604030504040204" pitchFamily="50" charset="-128"/>
                          <a:ea typeface="Meiryo UI" panose="020B0604030504040204" pitchFamily="50" charset="-128"/>
                        </a:rPr>
                        <a:t>地元産業の</a:t>
                      </a:r>
                      <a:r>
                        <a:rPr kumimoji="1" lang="en-US" altLang="ja-JP" sz="1050" dirty="0">
                          <a:latin typeface="Meiryo UI" panose="020B0604030504040204" pitchFamily="50" charset="-128"/>
                          <a:ea typeface="Meiryo UI" panose="020B0604030504040204" pitchFamily="50" charset="-128"/>
                        </a:rPr>
                        <a:t>PR</a:t>
                      </a:r>
                      <a:r>
                        <a:rPr kumimoji="1" lang="ja-JP" altLang="en-US" sz="1050" dirty="0">
                          <a:latin typeface="Meiryo UI" panose="020B0604030504040204" pitchFamily="50" charset="-128"/>
                          <a:ea typeface="Meiryo UI" panose="020B0604030504040204" pitchFamily="50" charset="-128"/>
                        </a:rPr>
                        <a:t>数</a:t>
                      </a: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回</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12</a:t>
                      </a:r>
                      <a:r>
                        <a:rPr kumimoji="1" lang="ja-JP" altLang="en-US" sz="1050" dirty="0">
                          <a:solidFill>
                            <a:srgbClr val="FF0000"/>
                          </a:solidFill>
                          <a:latin typeface="Meiryo UI" panose="020B0604030504040204" pitchFamily="50" charset="-128"/>
                          <a:ea typeface="Meiryo UI" panose="020B0604030504040204" pitchFamily="50" charset="-128"/>
                        </a:rPr>
                        <a:t>回</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(※R6</a:t>
                      </a:r>
                      <a:r>
                        <a:rPr kumimoji="1" lang="ja-JP" altLang="en-US" sz="1050" dirty="0">
                          <a:solidFill>
                            <a:schemeClr val="accent5"/>
                          </a:solidFill>
                          <a:latin typeface="Meiryo UI" panose="020B0604030504040204" pitchFamily="50" charset="-128"/>
                          <a:ea typeface="Meiryo UI" panose="020B0604030504040204" pitchFamily="50" charset="-128"/>
                        </a:rPr>
                        <a:t>新規事業のため前年度実績なし</a:t>
                      </a:r>
                      <a:r>
                        <a:rPr kumimoji="1" lang="en-US" altLang="ja-JP" sz="1050" dirty="0">
                          <a:solidFill>
                            <a:schemeClr val="accent5"/>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120%</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extLst>
                  <a:ext uri="{0D108BD9-81ED-4DB2-BD59-A6C34878D82A}">
                    <a16:rowId xmlns:a16="http://schemas.microsoft.com/office/drawing/2014/main" val="676951029"/>
                  </a:ext>
                </a:extLst>
              </a:tr>
              <a:tr h="589876">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r>
                        <a:rPr kumimoji="1" lang="zh-CN" altLang="en-US" sz="1050" dirty="0">
                          <a:latin typeface="Meiryo UI" panose="020B0604030504040204" pitchFamily="50" charset="-128"/>
                          <a:ea typeface="Meiryo UI" panose="020B0604030504040204" pitchFamily="50" charset="-128"/>
                        </a:rPr>
                        <a:t>支援市町村数</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20</a:t>
                      </a:r>
                      <a:r>
                        <a:rPr kumimoji="1" lang="ja-JP" altLang="en-US" sz="1050" dirty="0">
                          <a:solidFill>
                            <a:schemeClr val="tx1"/>
                          </a:solidFill>
                          <a:latin typeface="Meiryo UI" panose="020B0604030504040204" pitchFamily="50" charset="-128"/>
                          <a:ea typeface="Meiryo UI" panose="020B0604030504040204" pitchFamily="50" charset="-128"/>
                        </a:rPr>
                        <a:t>市町村</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42</a:t>
                      </a:r>
                      <a:r>
                        <a:rPr kumimoji="1" lang="ja-JP" altLang="en-US" sz="1050" dirty="0">
                          <a:solidFill>
                            <a:srgbClr val="FF0000"/>
                          </a:solidFill>
                          <a:latin typeface="Meiryo UI" panose="020B0604030504040204" pitchFamily="50" charset="-128"/>
                          <a:ea typeface="Meiryo UI" panose="020B0604030504040204" pitchFamily="50" charset="-128"/>
                        </a:rPr>
                        <a:t>市町村</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(※R6</a:t>
                      </a:r>
                      <a:r>
                        <a:rPr kumimoji="1" lang="ja-JP" altLang="en-US" sz="1050" dirty="0">
                          <a:solidFill>
                            <a:schemeClr val="accent5"/>
                          </a:solidFill>
                          <a:latin typeface="Meiryo UI" panose="020B0604030504040204" pitchFamily="50" charset="-128"/>
                          <a:ea typeface="Meiryo UI" panose="020B0604030504040204" pitchFamily="50" charset="-128"/>
                        </a:rPr>
                        <a:t>新規事業のため前年度実績なし</a:t>
                      </a:r>
                      <a:r>
                        <a:rPr kumimoji="1" lang="en-US" altLang="ja-JP" sz="1050" dirty="0">
                          <a:solidFill>
                            <a:schemeClr val="accent5"/>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210%</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18657942"/>
                  </a:ext>
                </a:extLst>
              </a:tr>
              <a:tr h="589876">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050" dirty="0">
                          <a:latin typeface="Meiryo UI" panose="020B0604030504040204" pitchFamily="50" charset="-128"/>
                          <a:ea typeface="Meiryo UI" panose="020B0604030504040204" pitchFamily="50" charset="-128"/>
                        </a:rPr>
                        <a:t>来阪者満足度</a:t>
                      </a: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90%</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dirty="0">
                          <a:solidFill>
                            <a:srgbClr val="FF0000"/>
                          </a:solidFill>
                          <a:latin typeface="Meiryo UI" panose="020B0604030504040204" pitchFamily="50" charset="-128"/>
                          <a:ea typeface="Meiryo UI" panose="020B0604030504040204" pitchFamily="50" charset="-128"/>
                        </a:rPr>
                        <a:t>87</a:t>
                      </a:r>
                      <a:r>
                        <a:rPr kumimoji="1" lang="ja-JP" altLang="en-US" sz="1050" dirty="0">
                          <a:solidFill>
                            <a:srgbClr val="FF0000"/>
                          </a:solidFill>
                          <a:latin typeface="Meiryo UI" panose="020B0604030504040204" pitchFamily="50" charset="-128"/>
                          <a:ea typeface="Meiryo UI" panose="020B0604030504040204" pitchFamily="50" charset="-128"/>
                        </a:rPr>
                        <a:t>％</a:t>
                      </a:r>
                      <a:endParaRPr kumimoji="1" lang="en-US" altLang="ja-JP" sz="1050" dirty="0">
                        <a:solidFill>
                          <a:srgbClr val="FF0000"/>
                        </a:solidFill>
                        <a:latin typeface="Meiryo UI" panose="020B0604030504040204" pitchFamily="50" charset="-128"/>
                        <a:ea typeface="Meiryo UI" panose="020B0604030504040204" pitchFamily="50" charset="-128"/>
                      </a:endParaRPr>
                    </a:p>
                    <a:p>
                      <a:pPr algn="ctr"/>
                      <a:r>
                        <a:rPr kumimoji="1" lang="en-US" altLang="ja-JP" sz="1050" dirty="0">
                          <a:solidFill>
                            <a:schemeClr val="accent5"/>
                          </a:solidFill>
                          <a:latin typeface="Meiryo UI" panose="020B0604030504040204" pitchFamily="50" charset="-128"/>
                          <a:ea typeface="Meiryo UI" panose="020B0604030504040204" pitchFamily="50" charset="-128"/>
                        </a:rPr>
                        <a:t>(※R6</a:t>
                      </a:r>
                      <a:r>
                        <a:rPr kumimoji="1" lang="ja-JP" altLang="en-US" sz="1050" dirty="0">
                          <a:solidFill>
                            <a:schemeClr val="accent5"/>
                          </a:solidFill>
                          <a:latin typeface="Meiryo UI" panose="020B0604030504040204" pitchFamily="50" charset="-128"/>
                          <a:ea typeface="Meiryo UI" panose="020B0604030504040204" pitchFamily="50" charset="-128"/>
                        </a:rPr>
                        <a:t>新規事業のため前年度実績なし</a:t>
                      </a:r>
                      <a:r>
                        <a:rPr kumimoji="1" lang="en-US" altLang="ja-JP" sz="1050" dirty="0">
                          <a:solidFill>
                            <a:schemeClr val="accent5"/>
                          </a:solidFill>
                          <a:latin typeface="Meiryo UI" panose="020B0604030504040204" pitchFamily="50" charset="-128"/>
                          <a:ea typeface="Meiryo UI" panose="020B0604030504040204" pitchFamily="50" charset="-128"/>
                        </a:rPr>
                        <a:t>)</a:t>
                      </a: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a:r>
                        <a:rPr kumimoji="1" lang="en-US" altLang="ja-JP" sz="1050">
                          <a:solidFill>
                            <a:schemeClr val="tx1"/>
                          </a:solidFill>
                          <a:latin typeface="Meiryo UI" panose="020B0604030504040204" pitchFamily="50" charset="-128"/>
                          <a:ea typeface="Meiryo UI" panose="020B0604030504040204" pitchFamily="50" charset="-128"/>
                        </a:rPr>
                        <a:t>97</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74295" marR="74295" marT="37148" marB="37148" anchor="ct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extLst>
                  <a:ext uri="{0D108BD9-81ED-4DB2-BD59-A6C34878D82A}">
                    <a16:rowId xmlns:a16="http://schemas.microsoft.com/office/drawing/2014/main" val="3290414836"/>
                  </a:ext>
                </a:extLst>
              </a:tr>
              <a:tr h="105032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4472C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振り返り・</a:t>
                      </a:r>
                      <a:endParaRPr kumimoji="1" lang="en-US" altLang="ja-JP" sz="900" b="1" dirty="0">
                        <a:solidFill>
                          <a:sysClr val="windowText" lastClr="00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ysClr val="windowText" lastClr="000000"/>
                          </a:solidFill>
                          <a:latin typeface="Meiryo UI" panose="020B0604030504040204" pitchFamily="50" charset="-128"/>
                          <a:ea typeface="Meiryo UI" panose="020B0604030504040204" pitchFamily="50" charset="-128"/>
                        </a:rPr>
                        <a:t>今後の方針</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6">
                  <a:txBody>
                    <a:bodyPr/>
                    <a:lstStyle/>
                    <a:p>
                      <a:pPr marL="85725" indent="-85725" algn="just">
                        <a:spcBef>
                          <a:spcPts val="300"/>
                        </a:spcBef>
                      </a:pPr>
                      <a:r>
                        <a:rPr kumimoji="1" lang="ja-JP" altLang="en-US" sz="1050" dirty="0">
                          <a:latin typeface="Meiryo UI" panose="020B0604030504040204" pitchFamily="50" charset="-128"/>
                          <a:ea typeface="Meiryo UI" panose="020B0604030504040204" pitchFamily="50" charset="-128"/>
                        </a:rPr>
                        <a:t>令和</a:t>
                      </a:r>
                      <a:r>
                        <a:rPr kumimoji="1" lang="en-US" altLang="ja-JP" sz="1050" dirty="0">
                          <a:latin typeface="Meiryo UI" panose="020B0604030504040204" pitchFamily="50" charset="-128"/>
                          <a:ea typeface="Meiryo UI" panose="020B0604030504040204" pitchFamily="50" charset="-128"/>
                        </a:rPr>
                        <a:t>6</a:t>
                      </a:r>
                      <a:r>
                        <a:rPr kumimoji="1" lang="ja-JP" altLang="en-US" sz="1050" dirty="0">
                          <a:latin typeface="Meiryo UI" panose="020B0604030504040204" pitchFamily="50" charset="-128"/>
                          <a:ea typeface="Meiryo UI" panose="020B0604030504040204" pitchFamily="50" charset="-128"/>
                        </a:rPr>
                        <a:t>年度は、万博を契機に開催した様々なイベントにおいて、府内市町村と連携して、地域の観光や技術、産業、食文化など大阪の魅力を</a:t>
                      </a:r>
                      <a:r>
                        <a:rPr kumimoji="1" lang="en-US" altLang="ja-JP" sz="1050" dirty="0">
                          <a:latin typeface="Meiryo UI" panose="020B0604030504040204" pitchFamily="50" charset="-128"/>
                          <a:ea typeface="Meiryo UI" panose="020B0604030504040204" pitchFamily="50" charset="-128"/>
                        </a:rPr>
                        <a:t>PR</a:t>
                      </a:r>
                      <a:r>
                        <a:rPr kumimoji="1" lang="ja-JP" altLang="en-US" sz="1050" dirty="0">
                          <a:latin typeface="Meiryo UI" panose="020B0604030504040204" pitchFamily="50" charset="-128"/>
                          <a:ea typeface="Meiryo UI" panose="020B0604030504040204" pitchFamily="50" charset="-128"/>
                        </a:rPr>
                        <a:t>することができた。</a:t>
                      </a:r>
                    </a:p>
                    <a:p>
                      <a:pPr marL="85725" indent="-85725" algn="just">
                        <a:spcBef>
                          <a:spcPts val="300"/>
                        </a:spcBef>
                      </a:pPr>
                      <a:r>
                        <a:rPr kumimoji="1" lang="ja-JP" altLang="en-US" sz="1050" dirty="0">
                          <a:latin typeface="Meiryo UI" panose="020B0604030504040204" pitchFamily="50" charset="-128"/>
                          <a:ea typeface="Meiryo UI" panose="020B0604030504040204" pitchFamily="50" charset="-128"/>
                        </a:rPr>
                        <a:t>令和</a:t>
                      </a:r>
                      <a:r>
                        <a:rPr kumimoji="1" lang="en-US" altLang="ja-JP" sz="1050" dirty="0">
                          <a:latin typeface="Meiryo UI" panose="020B0604030504040204" pitchFamily="50" charset="-128"/>
                          <a:ea typeface="Meiryo UI" panose="020B0604030504040204" pitchFamily="50" charset="-128"/>
                        </a:rPr>
                        <a:t>7</a:t>
                      </a:r>
                      <a:r>
                        <a:rPr kumimoji="1" lang="ja-JP" altLang="en-US" sz="1050" dirty="0">
                          <a:latin typeface="Meiryo UI" panose="020B0604030504040204" pitchFamily="50" charset="-128"/>
                          <a:ea typeface="Meiryo UI" panose="020B0604030504040204" pitchFamily="50" charset="-128"/>
                        </a:rPr>
                        <a:t>年度は令和</a:t>
                      </a:r>
                      <a:r>
                        <a:rPr kumimoji="1" lang="en-US" altLang="ja-JP" sz="1050" dirty="0">
                          <a:latin typeface="Meiryo UI" panose="020B0604030504040204" pitchFamily="50" charset="-128"/>
                          <a:ea typeface="Meiryo UI" panose="020B0604030504040204" pitchFamily="50" charset="-128"/>
                        </a:rPr>
                        <a:t>6</a:t>
                      </a:r>
                      <a:r>
                        <a:rPr kumimoji="1" lang="ja-JP" altLang="en-US" sz="1050" dirty="0">
                          <a:latin typeface="Meiryo UI" panose="020B0604030504040204" pitchFamily="50" charset="-128"/>
                          <a:ea typeface="Meiryo UI" panose="020B0604030504040204" pitchFamily="50" charset="-128"/>
                        </a:rPr>
                        <a:t>年度の取り組みを活かし、大阪全体の魅力を国内外に向けてさらに発信していくことで、人的交流の促進によって府域全体の成長につなげていく。</a:t>
                      </a:r>
                      <a:endParaRPr kumimoji="1" lang="ja-JP" altLang="en-US" dirty="0">
                        <a:highlight>
                          <a:srgbClr val="FFFF00"/>
                        </a:highlight>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en-US" altLang="ja-JP" sz="100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000">
                        <a:solidFill>
                          <a:schemeClr val="accent5"/>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20000"/>
                        <a:lumOff val="80000"/>
                      </a:schemeClr>
                    </a:solidFill>
                  </a:tcPr>
                </a:tc>
                <a:tc hMerge="1">
                  <a:txBody>
                    <a:bodyPr/>
                    <a:lstStyle/>
                    <a:p>
                      <a:pPr algn="ctr"/>
                      <a:endParaRPr kumimoji="1" lang="ja-JP" altLang="en-US" sz="1000">
                        <a:latin typeface="Meiryo UI" panose="020B0604030504040204" pitchFamily="50" charset="-128"/>
                        <a:ea typeface="Meiryo UI" panose="020B0604030504040204" pitchFamily="50" charset="-128"/>
                      </a:endParaRPr>
                    </a:p>
                  </a:txBody>
                  <a:tcPr marL="74295" marR="74295" marT="37148" marB="37148"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522770496"/>
                  </a:ext>
                </a:extLst>
              </a:tr>
              <a:tr h="68437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74295" marR="74295" marT="37148" marB="37148"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外部有識者評価</a:t>
                      </a:r>
                    </a:p>
                  </a:txBody>
                  <a:tcPr marL="74295" marR="74295" marT="37148" marB="37148" vert="eaVert"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gridSpan="6">
                  <a:txBody>
                    <a:bodyPr/>
                    <a:lstStyle/>
                    <a:p>
                      <a:pPr marL="85725" marR="0" lvl="0" indent="-85725" algn="l" defTabSz="914400" rtl="0" eaLnBrk="1" fontAlgn="auto" latinLnBrk="0" hangingPunct="1">
                        <a:lnSpc>
                          <a:spcPct val="100000"/>
                        </a:lnSpc>
                        <a:spcBef>
                          <a:spcPts val="30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特になし</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tc>
                <a:tc hMerge="1">
                  <a:txBody>
                    <a:bodyPr/>
                    <a:lstStyle/>
                    <a:p>
                      <a:pPr marL="85725" indent="-85725" algn="l"/>
                      <a:endParaRPr kumimoji="1" lang="ja-JP" altLang="en-US" sz="900" dirty="0">
                        <a:solidFill>
                          <a:schemeClr val="accent5"/>
                        </a:solidFill>
                        <a:latin typeface="Meiryo UI" panose="020B0604030504040204" pitchFamily="50" charset="-128"/>
                        <a:ea typeface="Meiryo UI" panose="020B0604030504040204" pitchFamily="50" charset="-128"/>
                      </a:endParaRPr>
                    </a:p>
                  </a:txBody>
                  <a:tcPr marL="74295" marR="74295" marT="37148" marB="37148"/>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07460035"/>
                  </a:ext>
                </a:extLst>
              </a:tr>
            </a:tbl>
          </a:graphicData>
        </a:graphic>
      </p:graphicFrame>
      <p:sp>
        <p:nvSpPr>
          <p:cNvPr id="6" name="正方形/長方形 5">
            <a:extLst>
              <a:ext uri="{FF2B5EF4-FFF2-40B4-BE49-F238E27FC236}">
                <a16:creationId xmlns:a16="http://schemas.microsoft.com/office/drawing/2014/main" id="{F9488D41-582C-2592-50DD-C15947569C2A}"/>
              </a:ext>
            </a:extLst>
          </p:cNvPr>
          <p:cNvSpPr/>
          <p:nvPr/>
        </p:nvSpPr>
        <p:spPr>
          <a:xfrm>
            <a:off x="0" y="-18341"/>
            <a:ext cx="9906000" cy="486216"/>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00"/>
              </a:lnSpc>
              <a:spcBef>
                <a:spcPts val="600"/>
              </a:spcBef>
            </a:pPr>
            <a:r>
              <a:rPr lang="ja-JP" altLang="en-US" sz="1600" b="1">
                <a:latin typeface="Meiryo UI" panose="020B0604030504040204" pitchFamily="50" charset="-128"/>
                <a:ea typeface="Meiryo UI" panose="020B0604030504040204" pitchFamily="50" charset="-128"/>
              </a:rPr>
              <a:t>基本目標⑥定住魅力・都市魅力を強化する</a:t>
            </a:r>
          </a:p>
        </p:txBody>
      </p:sp>
      <p:sp>
        <p:nvSpPr>
          <p:cNvPr id="8" name="テキスト ボックス 7">
            <a:extLst>
              <a:ext uri="{FF2B5EF4-FFF2-40B4-BE49-F238E27FC236}">
                <a16:creationId xmlns:a16="http://schemas.microsoft.com/office/drawing/2014/main" id="{48F7A209-43A3-6DB0-5091-2139B2CA4D2F}"/>
              </a:ext>
            </a:extLst>
          </p:cNvPr>
          <p:cNvSpPr txBox="1"/>
          <p:nvPr/>
        </p:nvSpPr>
        <p:spPr>
          <a:xfrm>
            <a:off x="0" y="467875"/>
            <a:ext cx="6478437" cy="307777"/>
          </a:xfrm>
          <a:prstGeom prst="rect">
            <a:avLst/>
          </a:prstGeom>
          <a:noFill/>
        </p:spPr>
        <p:txBody>
          <a:bodyPr wrap="square" rtlCol="0">
            <a:spAutoFit/>
          </a:bodyPr>
          <a:lstStyle/>
          <a:p>
            <a:r>
              <a:rPr lang="ja-JP" altLang="en-US" sz="1400" b="1">
                <a:latin typeface="Meiryo UI" panose="020B0604030504040204" pitchFamily="50" charset="-128"/>
                <a:ea typeface="Meiryo UI" panose="020B0604030504040204" pitchFamily="50" charset="-128"/>
              </a:rPr>
              <a:t>基本的方向（２）都市魅力の創出・発信</a:t>
            </a:r>
            <a:endParaRPr lang="en-US" altLang="ja-JP" sz="1400" b="1">
              <a:latin typeface="Meiryo UI" panose="020B0604030504040204" pitchFamily="50" charset="-128"/>
              <a:ea typeface="Meiryo UI" panose="020B0604030504040204" pitchFamily="50" charset="-128"/>
            </a:endParaRPr>
          </a:p>
        </p:txBody>
      </p:sp>
      <p:sp>
        <p:nvSpPr>
          <p:cNvPr id="10" name="スライド番号プレースホルダー 1">
            <a:extLst>
              <a:ext uri="{FF2B5EF4-FFF2-40B4-BE49-F238E27FC236}">
                <a16:creationId xmlns:a16="http://schemas.microsoft.com/office/drawing/2014/main" id="{43161B8B-EE81-4577-8658-A518BBBFCD37}"/>
              </a:ext>
            </a:extLst>
          </p:cNvPr>
          <p:cNvSpPr>
            <a:spLocks noGrp="1"/>
          </p:cNvSpPr>
          <p:nvPr>
            <p:ph type="sldNum" sz="quarter" idx="12"/>
          </p:nvPr>
        </p:nvSpPr>
        <p:spPr>
          <a:xfrm>
            <a:off x="7677150" y="6492875"/>
            <a:ext cx="2228850" cy="365125"/>
          </a:xfrm>
        </p:spPr>
        <p:txBody>
          <a:bodyPr/>
          <a:lstStyle/>
          <a:p>
            <a:r>
              <a:rPr kumimoji="1" lang="en-US" altLang="ja-JP" dirty="0"/>
              <a:t>9 </a:t>
            </a:r>
          </a:p>
        </p:txBody>
      </p:sp>
    </p:spTree>
    <p:extLst>
      <p:ext uri="{BB962C8B-B14F-4D97-AF65-F5344CB8AC3E}">
        <p14:creationId xmlns:p14="http://schemas.microsoft.com/office/powerpoint/2010/main" val="386278438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235E9B8BEB94148B333BC3F9A3E4D06" ma:contentTypeVersion="6" ma:contentTypeDescription="新しいドキュメントを作成します。" ma:contentTypeScope="" ma:versionID="871529d9a25ee911ea02c10120567781">
  <xsd:schema xmlns:xsd="http://www.w3.org/2001/XMLSchema" xmlns:xs="http://www.w3.org/2001/XMLSchema" xmlns:p="http://schemas.microsoft.com/office/2006/metadata/properties" xmlns:ns2="9bf34603-f669-49ff-8936-48a3aaa51be2" xmlns:ns3="facb61ab-10de-49da-9bcf-3a311dd0ec5b" targetNamespace="http://schemas.microsoft.com/office/2006/metadata/properties" ma:root="true" ma:fieldsID="68d4c91bc3379ce81a9fc0baae1cf645" ns2:_="" ns3:_="">
    <xsd:import namespace="9bf34603-f669-49ff-8936-48a3aaa51be2"/>
    <xsd:import namespace="facb61ab-10de-49da-9bcf-3a311dd0ec5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f34603-f669-49ff-8936-48a3aaa51be2"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acb61ab-10de-49da-9bcf-3a311dd0ec5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9D0EC6-36F2-47D9-9EDC-09530A96E454}">
  <ds:schemaRefs>
    <ds:schemaRef ds:uri="http://schemas.microsoft.com/sharepoint/v3/contenttype/forms"/>
  </ds:schemaRefs>
</ds:datastoreItem>
</file>

<file path=customXml/itemProps2.xml><?xml version="1.0" encoding="utf-8"?>
<ds:datastoreItem xmlns:ds="http://schemas.openxmlformats.org/officeDocument/2006/customXml" ds:itemID="{F40514A4-FC74-460A-ADFE-98CD7C622A97}">
  <ds:schemaRefs>
    <ds:schemaRef ds:uri="9bf34603-f669-49ff-8936-48a3aaa51be2"/>
    <ds:schemaRef ds:uri="facb61ab-10de-49da-9bcf-3a311dd0ec5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484</TotalTime>
  <Words>2657</Words>
  <Application>Microsoft Office PowerPoint</Application>
  <PresentationFormat>A4 210 x 297 mm</PresentationFormat>
  <Paragraphs>274</Paragraphs>
  <Slides>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梅野　琉依</dc:creator>
  <cp:lastModifiedBy>渡邉</cp:lastModifiedBy>
  <cp:revision>67</cp:revision>
  <cp:lastPrinted>2026-03-26T06:36:51Z</cp:lastPrinted>
  <dcterms:created xsi:type="dcterms:W3CDTF">2023-07-25T08:02:01Z</dcterms:created>
  <dcterms:modified xsi:type="dcterms:W3CDTF">2026-03-26T07:19:07Z</dcterms:modified>
</cp:coreProperties>
</file>