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6"/>
  </p:notesMasterIdLst>
  <p:sldIdLst>
    <p:sldId id="1803"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B6"/>
    <a:srgbClr val="E700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06" autoAdjust="0"/>
  </p:normalViewPr>
  <p:slideViewPr>
    <p:cSldViewPr snapToGrid="0">
      <p:cViewPr varScale="1">
        <p:scale>
          <a:sx n="104" d="100"/>
          <a:sy n="104"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51D7D9F-1D2E-4CEF-BF4A-126D24094ECF}"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319AC3-8662-4266-BAB2-C718C585BD9F}" type="slidenum">
              <a:rPr kumimoji="1" lang="ja-JP" altLang="en-US" smtClean="0"/>
              <a:t>‹#›</a:t>
            </a:fld>
            <a:endParaRPr kumimoji="1" lang="ja-JP" altLang="en-US"/>
          </a:p>
        </p:txBody>
      </p:sp>
    </p:spTree>
    <p:extLst>
      <p:ext uri="{BB962C8B-B14F-4D97-AF65-F5344CB8AC3E}">
        <p14:creationId xmlns:p14="http://schemas.microsoft.com/office/powerpoint/2010/main" val="2212078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rgbClr val="0060D7">
              <a:alpha val="40000"/>
            </a:srgb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46247"/>
            <a:ext cx="351565" cy="246221"/>
          </a:xfrm>
          <a:prstGeom prst="rect">
            <a:avLst/>
          </a:prstGeom>
        </p:spPr>
        <p:txBody>
          <a:bodyPr vert="horz" wrap="square" lIns="0" tIns="0" rIns="0" bIns="0" rtlCol="0" anchor="b" anchorCtr="0">
            <a:spAutoFit/>
          </a:bodyPr>
          <a:lstStyle>
            <a:lvl1pPr algn="r">
              <a:defRPr sz="1600">
                <a:solidFill>
                  <a:schemeClr val="tx1"/>
                </a:solidFill>
                <a:latin typeface="Meiryo UI" panose="020B0604030504040204" pitchFamily="50" charset="-128"/>
                <a:ea typeface="Meiryo UI" panose="020B0604030504040204" pitchFamily="50" charset="-128"/>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dirty="0"/>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dirty="0"/>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6"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0499242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dirty="0"/>
              <a:t>[Slide title]</a:t>
            </a:r>
            <a:endParaRPr lang="en-GB" dirty="0"/>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1"/>
          <p:cNvSpPr txBox="1">
            <a:spLocks/>
          </p:cNvSpPr>
          <p:nvPr/>
        </p:nvSpPr>
        <p:spPr>
          <a:xfrm>
            <a:off x="7848600" y="6492875"/>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2607F70-A63D-42D2-992F-C80529FBC2AA}"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p:txBody>
          <a:bodyPr/>
          <a:lstStyle/>
          <a:p>
            <a:r>
              <a:rPr lang="ja-JP" altLang="en-US" dirty="0"/>
              <a:t>事業概要</a:t>
            </a:r>
            <a:r>
              <a:rPr lang="en-US" altLang="ja-JP" dirty="0"/>
              <a:t>【</a:t>
            </a:r>
            <a:r>
              <a:rPr lang="ja-JP" altLang="en-US" dirty="0"/>
              <a:t>大阪魅力発信事業</a:t>
            </a:r>
            <a:r>
              <a:rPr lang="en-US" altLang="ja-JP" dirty="0"/>
              <a:t>】</a:t>
            </a:r>
            <a:endParaRPr lang="ja-JP" altLang="en-US" dirty="0"/>
          </a:p>
        </p:txBody>
      </p:sp>
      <p:graphicFrame>
        <p:nvGraphicFramePr>
          <p:cNvPr id="3" name="表 2">
            <a:extLst>
              <a:ext uri="{FF2B5EF4-FFF2-40B4-BE49-F238E27FC236}">
                <a16:creationId xmlns:a16="http://schemas.microsoft.com/office/drawing/2014/main" id="{11C13D6C-87C3-87C3-2D96-4A1678AD8316}"/>
              </a:ext>
            </a:extLst>
          </p:cNvPr>
          <p:cNvGraphicFramePr>
            <a:graphicFrameLocks noGrp="1"/>
          </p:cNvGraphicFramePr>
          <p:nvPr>
            <p:extLst>
              <p:ext uri="{D42A27DB-BD31-4B8C-83A1-F6EECF244321}">
                <p14:modId xmlns:p14="http://schemas.microsoft.com/office/powerpoint/2010/main" val="920621953"/>
              </p:ext>
            </p:extLst>
          </p:nvPr>
        </p:nvGraphicFramePr>
        <p:xfrm>
          <a:off x="83128" y="684958"/>
          <a:ext cx="9736660" cy="6097277"/>
        </p:xfrm>
        <a:graphic>
          <a:graphicData uri="http://schemas.openxmlformats.org/drawingml/2006/table">
            <a:tbl>
              <a:tblPr firstRow="1" bandRow="1">
                <a:tableStyleId>{5940675A-B579-460E-94D1-54222C63F5DA}</a:tableStyleId>
              </a:tblPr>
              <a:tblGrid>
                <a:gridCol w="1117599">
                  <a:extLst>
                    <a:ext uri="{9D8B030D-6E8A-4147-A177-3AD203B41FA5}">
                      <a16:colId xmlns:a16="http://schemas.microsoft.com/office/drawing/2014/main" val="1574572698"/>
                    </a:ext>
                  </a:extLst>
                </a:gridCol>
                <a:gridCol w="3840183">
                  <a:extLst>
                    <a:ext uri="{9D8B030D-6E8A-4147-A177-3AD203B41FA5}">
                      <a16:colId xmlns:a16="http://schemas.microsoft.com/office/drawing/2014/main" val="3623488850"/>
                    </a:ext>
                  </a:extLst>
                </a:gridCol>
                <a:gridCol w="177635">
                  <a:extLst>
                    <a:ext uri="{9D8B030D-6E8A-4147-A177-3AD203B41FA5}">
                      <a16:colId xmlns:a16="http://schemas.microsoft.com/office/drawing/2014/main" val="48331999"/>
                    </a:ext>
                  </a:extLst>
                </a:gridCol>
                <a:gridCol w="692728">
                  <a:extLst>
                    <a:ext uri="{9D8B030D-6E8A-4147-A177-3AD203B41FA5}">
                      <a16:colId xmlns:a16="http://schemas.microsoft.com/office/drawing/2014/main" val="2960236426"/>
                    </a:ext>
                  </a:extLst>
                </a:gridCol>
                <a:gridCol w="977215">
                  <a:extLst>
                    <a:ext uri="{9D8B030D-6E8A-4147-A177-3AD203B41FA5}">
                      <a16:colId xmlns:a16="http://schemas.microsoft.com/office/drawing/2014/main" val="876268225"/>
                    </a:ext>
                  </a:extLst>
                </a:gridCol>
                <a:gridCol w="2931300">
                  <a:extLst>
                    <a:ext uri="{9D8B030D-6E8A-4147-A177-3AD203B41FA5}">
                      <a16:colId xmlns:a16="http://schemas.microsoft.com/office/drawing/2014/main" val="3168901572"/>
                    </a:ext>
                  </a:extLst>
                </a:gridCol>
              </a:tblGrid>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申請者</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大阪府、大阪市</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採択回</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令和６年度第１回募集</a:t>
                      </a:r>
                    </a:p>
                  </a:txBody>
                  <a:tcPr anchor="ctr"/>
                </a:tc>
                <a:extLst>
                  <a:ext uri="{0D108BD9-81ED-4DB2-BD59-A6C34878D82A}">
                    <a16:rowId xmlns:a16="http://schemas.microsoft.com/office/drawing/2014/main" val="2442898722"/>
                  </a:ext>
                </a:extLst>
              </a:tr>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事業計画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a:ea typeface="Meiryo UI"/>
                        </a:rPr>
                        <a:t>R6</a:t>
                      </a:r>
                      <a:r>
                        <a:rPr kumimoji="1" lang="ja-JP" altLang="en-US" sz="1400">
                          <a:latin typeface="Meiryo UI"/>
                          <a:ea typeface="Meiryo UI"/>
                        </a:rPr>
                        <a:t>年度</a:t>
                      </a:r>
                      <a:endParaRPr kumimoji="1" lang="en-US" altLang="ja-JP" sz="1400">
                        <a:latin typeface="Meiryo UI"/>
                        <a:ea typeface="Meiryo UI"/>
                      </a:endParaRP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交付対象事業費</a:t>
                      </a:r>
                      <a:endParaRPr kumimoji="1" lang="en-US" altLang="ja-JP" sz="140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a:ea typeface="Meiryo UI"/>
                        </a:rPr>
                        <a:t>200,000</a:t>
                      </a:r>
                      <a:r>
                        <a:rPr kumimoji="1" lang="ja-JP" altLang="en-US" sz="1400">
                          <a:latin typeface="Meiryo UI"/>
                          <a:ea typeface="Meiryo UI"/>
                        </a:rPr>
                        <a:t>千円</a:t>
                      </a:r>
                    </a:p>
                  </a:txBody>
                  <a:tcPr anchor="ctr"/>
                </a:tc>
                <a:extLst>
                  <a:ext uri="{0D108BD9-81ED-4DB2-BD59-A6C34878D82A}">
                    <a16:rowId xmlns:a16="http://schemas.microsoft.com/office/drawing/2014/main" val="4201150482"/>
                  </a:ext>
                </a:extLst>
              </a:tr>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事業タイプ</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latin typeface="Meiryo UI" panose="020B0604030504040204" pitchFamily="50" charset="-128"/>
                          <a:ea typeface="Meiryo UI" panose="020B0604030504040204" pitchFamily="50" charset="-128"/>
                        </a:rPr>
                        <a:t>地方創生推進タイプ・補正予算分</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事業分野</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観光分野</a:t>
                      </a:r>
                    </a:p>
                  </a:txBody>
                  <a:tcPr anchor="ctr"/>
                </a:tc>
                <a:extLst>
                  <a:ext uri="{0D108BD9-81ED-4DB2-BD59-A6C34878D82A}">
                    <a16:rowId xmlns:a16="http://schemas.microsoft.com/office/drawing/2014/main" val="4187406978"/>
                  </a:ext>
                </a:extLst>
              </a:tr>
              <a:tr h="957685">
                <a:tc>
                  <a:txBody>
                    <a:bodyPr/>
                    <a:lstStyle/>
                    <a:p>
                      <a:pPr algn="ctr"/>
                      <a:r>
                        <a:rPr kumimoji="1" lang="ja-JP" altLang="en-US" sz="1400" dirty="0">
                          <a:latin typeface="Meiryo UI" panose="020B0604030504040204" pitchFamily="50" charset="-128"/>
                          <a:ea typeface="Meiryo UI" panose="020B0604030504040204" pitchFamily="50" charset="-128"/>
                        </a:rPr>
                        <a:t>目的</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5">
                  <a:txBody>
                    <a:bodyPr/>
                    <a:lstStyle/>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万博を契機に、大阪府・大阪市とすべての府内市町村が連携して地域の観光や技術、産業、食文化などの市町村が持つ資源を効果的に発信していく。</a:t>
                      </a:r>
                      <a:endParaRPr kumimoji="1" lang="en-US" altLang="ja-JP" sz="11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その結果、府内各市町村の魅力を多くの方に感じていただくことで、万博後の未来も感じる都市大阪を実現し、人的交流の促進によって府域全体の成長につなげる。</a:t>
                      </a:r>
                      <a:endParaRPr kumimoji="1" lang="en-US" altLang="ja-JP" sz="1100" i="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3888693"/>
                  </a:ext>
                </a:extLst>
              </a:tr>
              <a:tr h="273038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具体的使途</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R6</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p>
                  </a:txBody>
                  <a:tcPr anchor="ctr">
                    <a:solidFill>
                      <a:schemeClr val="bg1">
                        <a:lumMod val="95000"/>
                      </a:schemeClr>
                    </a:solidFill>
                  </a:tcPr>
                </a:tc>
                <a:tc gridSpan="2">
                  <a:txBody>
                    <a:bodyPr/>
                    <a:lstStyle/>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〇大阪府・大阪市とすべての府内市町村が連携して、オール大阪で府内の魅力を効果的に発信するための企画調整や情報発信を行う。</a:t>
                      </a: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・イベント企画・プロモーション費（委託）</a:t>
                      </a:r>
                      <a:endParaRPr kumimoji="1" lang="en-US" altLang="ja-JP" sz="11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　　：</a:t>
                      </a:r>
                      <a:r>
                        <a:rPr kumimoji="1" lang="en-US" altLang="ja-JP" sz="1100" i="0" dirty="0">
                          <a:solidFill>
                            <a:schemeClr val="tx1"/>
                          </a:solidFill>
                          <a:latin typeface="Meiryo UI" panose="020B0604030504040204" pitchFamily="50" charset="-128"/>
                          <a:ea typeface="Meiryo UI" panose="020B0604030504040204" pitchFamily="50" charset="-128"/>
                        </a:rPr>
                        <a:t>298,332</a:t>
                      </a:r>
                      <a:r>
                        <a:rPr kumimoji="1" lang="ja-JP" altLang="en-US" sz="1100" i="0" dirty="0">
                          <a:solidFill>
                            <a:schemeClr val="tx1"/>
                          </a:solidFill>
                          <a:latin typeface="Meiryo UI" panose="020B0604030504040204" pitchFamily="50" charset="-128"/>
                          <a:ea typeface="Meiryo UI" panose="020B0604030504040204" pitchFamily="50" charset="-128"/>
                        </a:rPr>
                        <a:t>千円</a:t>
                      </a:r>
                      <a:r>
                        <a:rPr kumimoji="1" lang="ja-JP" altLang="en-US" sz="900" i="0" dirty="0">
                          <a:solidFill>
                            <a:schemeClr val="tx1"/>
                          </a:solidFill>
                          <a:latin typeface="Meiryo UI" panose="020B0604030504040204" pitchFamily="50" charset="-128"/>
                          <a:ea typeface="Meiryo UI" panose="020B0604030504040204" pitchFamily="50" charset="-128"/>
                        </a:rPr>
                        <a:t>（大阪府：</a:t>
                      </a:r>
                      <a:r>
                        <a:rPr kumimoji="1" lang="en-US" altLang="ja-JP" sz="900" i="0" dirty="0">
                          <a:solidFill>
                            <a:schemeClr val="tx1"/>
                          </a:solidFill>
                          <a:latin typeface="Meiryo UI" panose="020B0604030504040204" pitchFamily="50" charset="-128"/>
                          <a:ea typeface="Meiryo UI" panose="020B0604030504040204" pitchFamily="50" charset="-128"/>
                        </a:rPr>
                        <a:t>149,166</a:t>
                      </a:r>
                      <a:r>
                        <a:rPr kumimoji="1" lang="ja-JP" altLang="en-US" sz="900" i="0" dirty="0">
                          <a:solidFill>
                            <a:schemeClr val="tx1"/>
                          </a:solidFill>
                          <a:latin typeface="Meiryo UI" panose="020B0604030504040204" pitchFamily="50" charset="-128"/>
                          <a:ea typeface="Meiryo UI" panose="020B0604030504040204" pitchFamily="50" charset="-128"/>
                        </a:rPr>
                        <a:t>千円、大阪市：</a:t>
                      </a:r>
                      <a:r>
                        <a:rPr kumimoji="1" lang="en-US" altLang="ja-JP" sz="900" i="0" dirty="0">
                          <a:solidFill>
                            <a:schemeClr val="tx1"/>
                          </a:solidFill>
                          <a:latin typeface="Meiryo UI" panose="020B0604030504040204" pitchFamily="50" charset="-128"/>
                          <a:ea typeface="Meiryo UI" panose="020B0604030504040204" pitchFamily="50" charset="-128"/>
                        </a:rPr>
                        <a:t>149,166</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11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endParaRPr kumimoji="1" lang="en-US" altLang="ja-JP" sz="11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（取組）大阪府内市町村等の魅力発信に関する企画調整、多言語に対応したプロモーションツールの作成、府内各地への誘客・産業振興等につながるイベントの企画調整</a:t>
                      </a:r>
                      <a:endParaRPr kumimoji="1" lang="en-US" altLang="ja-JP" sz="1100" i="0" strike="sngStrike"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pPr algn="ctr"/>
                      <a:r>
                        <a:rPr kumimoji="1" lang="ja-JP" altLang="en-US" sz="1400" dirty="0">
                          <a:latin typeface="Meiryo UI" panose="020B0604030504040204" pitchFamily="50" charset="-128"/>
                          <a:ea typeface="Meiryo UI" panose="020B0604030504040204" pitchFamily="50" charset="-128"/>
                        </a:rPr>
                        <a:t>実施</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体制</a:t>
                      </a: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solidFill>
                      <a:schemeClr val="bg1">
                        <a:lumMod val="95000"/>
                      </a:schemeClr>
                    </a:solidFill>
                  </a:tcPr>
                </a:tc>
                <a:tc rowSpan="2">
                  <a:txBody>
                    <a:bodyPr/>
                    <a:lstStyle/>
                    <a:p>
                      <a:pPr algn="ctr"/>
                      <a:r>
                        <a:rPr kumimoji="1" lang="ja-JP" altLang="en-US" sz="1400" dirty="0">
                          <a:latin typeface="Meiryo UI" panose="020B0604030504040204" pitchFamily="50" charset="-128"/>
                          <a:ea typeface="Meiryo UI" panose="020B0604030504040204" pitchFamily="50" charset="-128"/>
                        </a:rPr>
                        <a:t>実施</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体制</a:t>
                      </a: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solidFill>
                      <a:schemeClr val="bg1">
                        <a:lumMod val="95000"/>
                      </a:schemeClr>
                    </a:solidFill>
                  </a:tcPr>
                </a:tc>
                <a:tc rowSpan="2" gridSpan="2">
                  <a:txBody>
                    <a:bodyPr/>
                    <a:lstStyle/>
                    <a:p>
                      <a:endParaRPr kumimoji="1" lang="ja-JP" altLang="en-US" sz="1100" dirty="0">
                        <a:latin typeface="Meiryo UI" panose="020B0604030504040204" pitchFamily="50" charset="-128"/>
                        <a:ea typeface="Meiryo UI" panose="020B0604030504040204" pitchFamily="50" charset="-128"/>
                      </a:endParaRPr>
                    </a:p>
                  </a:txBody>
                  <a:tcPr anchor="ctr"/>
                </a:tc>
                <a:tc rowSpan="2"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7494687"/>
                  </a:ext>
                </a:extLst>
              </a:tr>
              <a:tr h="1073327">
                <a:tc>
                  <a:txBody>
                    <a:bodyPr/>
                    <a:lstStyle/>
                    <a:p>
                      <a:pPr algn="ctr"/>
                      <a:r>
                        <a:rPr kumimoji="1" lang="en-US" altLang="ja-JP" sz="1400">
                          <a:latin typeface="Meiryo UI"/>
                          <a:ea typeface="Meiryo UI"/>
                        </a:rPr>
                        <a:t>KPI</a:t>
                      </a:r>
                      <a:endParaRPr kumimoji="1" lang="ja-JP" altLang="en-US" sz="1400">
                        <a:latin typeface="Meiryo UI"/>
                        <a:ea typeface="Meiryo UI"/>
                      </a:endParaRPr>
                    </a:p>
                  </a:txBody>
                  <a:tcPr anchor="ctr">
                    <a:solidFill>
                      <a:schemeClr val="bg1">
                        <a:lumMod val="95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①地域における観光消費額（＋</a:t>
                      </a:r>
                      <a:r>
                        <a:rPr kumimoji="1" lang="en-US" altLang="ja-JP" sz="1100" dirty="0">
                          <a:latin typeface="Meiryo UI" panose="020B0604030504040204" pitchFamily="50" charset="-128"/>
                          <a:ea typeface="Meiryo UI" panose="020B0604030504040204" pitchFamily="50" charset="-128"/>
                        </a:rPr>
                        <a:t>7,500</a:t>
                      </a:r>
                      <a:r>
                        <a:rPr kumimoji="1" lang="ja-JP" altLang="en-US" sz="1100" dirty="0">
                          <a:latin typeface="Meiryo UI" panose="020B0604030504040204" pitchFamily="50" charset="-128"/>
                          <a:ea typeface="Meiryo UI" panose="020B0604030504040204" pitchFamily="50" charset="-128"/>
                        </a:rPr>
                        <a:t>億円）</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②地元産業の</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数（＋</a:t>
                      </a:r>
                      <a:r>
                        <a:rPr kumimoji="1" lang="en-US" altLang="ja-JP" sz="1100" dirty="0">
                          <a:latin typeface="Meiryo UI" panose="020B0604030504040204" pitchFamily="50" charset="-128"/>
                          <a:ea typeface="Meiryo UI" panose="020B0604030504040204" pitchFamily="50" charset="-128"/>
                        </a:rPr>
                        <a:t>110</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③支援市町村数（＋</a:t>
                      </a:r>
                      <a:r>
                        <a:rPr kumimoji="1" lang="en-US" altLang="ja-JP" sz="1100" dirty="0">
                          <a:latin typeface="Meiryo UI" panose="020B0604030504040204" pitchFamily="50" charset="-128"/>
                          <a:ea typeface="Meiryo UI" panose="020B0604030504040204" pitchFamily="50" charset="-128"/>
                        </a:rPr>
                        <a:t>43</a:t>
                      </a:r>
                      <a:r>
                        <a:rPr kumimoji="1" lang="ja-JP" altLang="en-US" sz="1100" dirty="0">
                          <a:latin typeface="Meiryo UI" panose="020B0604030504040204" pitchFamily="50" charset="-128"/>
                          <a:ea typeface="Meiryo UI" panose="020B0604030504040204" pitchFamily="50" charset="-128"/>
                        </a:rPr>
                        <a:t>市町村）</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④来阪者満足度（</a:t>
                      </a:r>
                      <a:r>
                        <a:rPr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0</a:t>
                      </a:r>
                      <a:r>
                        <a:rPr kumimoji="1" lang="ja-JP" altLang="en-US" sz="1100" dirty="0">
                          <a:latin typeface="Meiryo UI" panose="020B0604030504040204" pitchFamily="50" charset="-128"/>
                          <a:ea typeface="Meiryo UI" panose="020B0604030504040204" pitchFamily="50" charset="-128"/>
                        </a:rPr>
                        <a:t>％）</a:t>
                      </a:r>
                    </a:p>
                  </a:txBody>
                  <a:tcPr anchor="ctr"/>
                </a:tc>
                <a:tc hMerge="1">
                  <a:txBody>
                    <a:bodyPr/>
                    <a:lstStyle/>
                    <a:p>
                      <a:endParaRPr kumimoji="1" lang="ja-JP" altLang="en-US" sz="140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gridSpan="2" vMerge="1">
                  <a:txBody>
                    <a:bodyPr/>
                    <a:lstStyle/>
                    <a:p>
                      <a:pPr algn="ctr"/>
                      <a:endParaRPr kumimoji="1" lang="en-US" altLang="ja-JP">
                        <a:latin typeface="Meiryo UI"/>
                        <a:ea typeface="Meiryo UI"/>
                      </a:endParaRPr>
                    </a:p>
                  </a:txBody>
                  <a:tcPr anchor="ctr">
                    <a:solidFill>
                      <a:schemeClr val="bg1">
                        <a:lumMod val="95000"/>
                      </a:schemeClr>
                    </a:solidFill>
                  </a:tcP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10" name="正方形/長方形 9">
            <a:extLst>
              <a:ext uri="{FF2B5EF4-FFF2-40B4-BE49-F238E27FC236}">
                <a16:creationId xmlns:a16="http://schemas.microsoft.com/office/drawing/2014/main" id="{21AA9780-705C-427A-BDDF-E03A2AF64224}"/>
              </a:ext>
            </a:extLst>
          </p:cNvPr>
          <p:cNvSpPr/>
          <p:nvPr/>
        </p:nvSpPr>
        <p:spPr>
          <a:xfrm>
            <a:off x="6157952" y="3443153"/>
            <a:ext cx="1225369" cy="2828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latin typeface="Meiryo UI" panose="020B0604030504040204" pitchFamily="50" charset="-128"/>
                <a:ea typeface="Meiryo UI" panose="020B0604030504040204" pitchFamily="50" charset="-128"/>
              </a:rPr>
              <a:t>大阪府・大阪市</a:t>
            </a:r>
          </a:p>
        </p:txBody>
      </p:sp>
      <p:cxnSp>
        <p:nvCxnSpPr>
          <p:cNvPr id="15" name="直線コネクタ 14">
            <a:extLst>
              <a:ext uri="{FF2B5EF4-FFF2-40B4-BE49-F238E27FC236}">
                <a16:creationId xmlns:a16="http://schemas.microsoft.com/office/drawing/2014/main" id="{D8E8556A-4FA3-4644-8333-BC53EB18FB5B}"/>
              </a:ext>
            </a:extLst>
          </p:cNvPr>
          <p:cNvCxnSpPr>
            <a:cxnSpLocks/>
            <a:stCxn id="10" idx="2"/>
            <a:endCxn id="20" idx="0"/>
          </p:cNvCxnSpPr>
          <p:nvPr/>
        </p:nvCxnSpPr>
        <p:spPr>
          <a:xfrm>
            <a:off x="6770637" y="3725969"/>
            <a:ext cx="855479" cy="859897"/>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6" name="正方形/長方形 15">
            <a:extLst>
              <a:ext uri="{FF2B5EF4-FFF2-40B4-BE49-F238E27FC236}">
                <a16:creationId xmlns:a16="http://schemas.microsoft.com/office/drawing/2014/main" id="{0690F7F8-63EE-48B1-93BA-F99B9CECEA11}"/>
              </a:ext>
            </a:extLst>
          </p:cNvPr>
          <p:cNvSpPr/>
          <p:nvPr/>
        </p:nvSpPr>
        <p:spPr>
          <a:xfrm>
            <a:off x="7954862" y="3443153"/>
            <a:ext cx="1136452" cy="2828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latin typeface="Meiryo UI" panose="020B0604030504040204" pitchFamily="50" charset="-128"/>
                <a:ea typeface="Meiryo UI" panose="020B0604030504040204" pitchFamily="50" charset="-128"/>
              </a:rPr>
              <a:t>府内各市町村</a:t>
            </a:r>
          </a:p>
        </p:txBody>
      </p:sp>
      <p:sp>
        <p:nvSpPr>
          <p:cNvPr id="18" name="テキスト ボックス 17">
            <a:extLst>
              <a:ext uri="{FF2B5EF4-FFF2-40B4-BE49-F238E27FC236}">
                <a16:creationId xmlns:a16="http://schemas.microsoft.com/office/drawing/2014/main" id="{36D2F1F1-17B5-46A2-9432-B960884742B3}"/>
              </a:ext>
            </a:extLst>
          </p:cNvPr>
          <p:cNvSpPr txBox="1"/>
          <p:nvPr/>
        </p:nvSpPr>
        <p:spPr>
          <a:xfrm>
            <a:off x="7451095" y="3612344"/>
            <a:ext cx="471394"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連携</a:t>
            </a:r>
            <a:endParaRPr kumimoji="1" lang="en-US" altLang="ja-JP" sz="9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6A2A9EE0-B8CE-4C0D-B87D-8849E287EAF6}"/>
              </a:ext>
            </a:extLst>
          </p:cNvPr>
          <p:cNvSpPr txBox="1"/>
          <p:nvPr/>
        </p:nvSpPr>
        <p:spPr>
          <a:xfrm>
            <a:off x="6376067" y="4055699"/>
            <a:ext cx="681824" cy="230832"/>
          </a:xfrm>
          <a:prstGeom prst="rect">
            <a:avLst/>
          </a:prstGeom>
          <a:solidFill>
            <a:schemeClr val="bg1"/>
          </a:solid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委託契約</a:t>
            </a:r>
            <a:endParaRPr kumimoji="1" lang="en-US" altLang="ja-JP" sz="9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C52B335-10CB-462F-8A01-7F2951971BB6}"/>
              </a:ext>
            </a:extLst>
          </p:cNvPr>
          <p:cNvSpPr/>
          <p:nvPr/>
        </p:nvSpPr>
        <p:spPr>
          <a:xfrm>
            <a:off x="7057891" y="4585866"/>
            <a:ext cx="1136450" cy="3152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latin typeface="Meiryo UI" panose="020B0604030504040204" pitchFamily="50" charset="-128"/>
                <a:ea typeface="Meiryo UI" panose="020B0604030504040204" pitchFamily="50" charset="-128"/>
              </a:rPr>
              <a:t>共同企業体</a:t>
            </a:r>
          </a:p>
        </p:txBody>
      </p:sp>
      <p:sp>
        <p:nvSpPr>
          <p:cNvPr id="23" name="テキスト ボックス 22">
            <a:extLst>
              <a:ext uri="{FF2B5EF4-FFF2-40B4-BE49-F238E27FC236}">
                <a16:creationId xmlns:a16="http://schemas.microsoft.com/office/drawing/2014/main" id="{F4A8F87B-3C0C-4EB8-AF61-E8F1C5F1B9A5}"/>
              </a:ext>
            </a:extLst>
          </p:cNvPr>
          <p:cNvSpPr txBox="1"/>
          <p:nvPr/>
        </p:nvSpPr>
        <p:spPr>
          <a:xfrm>
            <a:off x="7257536" y="5459098"/>
            <a:ext cx="769277"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事業実施</a:t>
            </a:r>
            <a:endParaRPr kumimoji="1" lang="en-US" altLang="ja-JP" sz="900" dirty="0">
              <a:latin typeface="Meiryo UI" panose="020B0604030504040204" pitchFamily="50" charset="-128"/>
              <a:ea typeface="Meiryo UI" panose="020B0604030504040204" pitchFamily="50" charset="-128"/>
            </a:endParaRPr>
          </a:p>
        </p:txBody>
      </p:sp>
      <p:graphicFrame>
        <p:nvGraphicFramePr>
          <p:cNvPr id="24" name="表 45">
            <a:extLst>
              <a:ext uri="{FF2B5EF4-FFF2-40B4-BE49-F238E27FC236}">
                <a16:creationId xmlns:a16="http://schemas.microsoft.com/office/drawing/2014/main" id="{409BB978-9F1C-47EC-A4D9-02CF2B80E81A}"/>
              </a:ext>
            </a:extLst>
          </p:cNvPr>
          <p:cNvGraphicFramePr>
            <a:graphicFrameLocks noGrp="1"/>
          </p:cNvGraphicFramePr>
          <p:nvPr>
            <p:extLst>
              <p:ext uri="{D42A27DB-BD31-4B8C-83A1-F6EECF244321}">
                <p14:modId xmlns:p14="http://schemas.microsoft.com/office/powerpoint/2010/main" val="1523557617"/>
              </p:ext>
            </p:extLst>
          </p:nvPr>
        </p:nvGraphicFramePr>
        <p:xfrm>
          <a:off x="6204316" y="5819960"/>
          <a:ext cx="3381294" cy="662940"/>
        </p:xfrm>
        <a:graphic>
          <a:graphicData uri="http://schemas.openxmlformats.org/drawingml/2006/table">
            <a:tbl>
              <a:tblPr firstRow="1" bandRow="1">
                <a:tableStyleId>{F5AB1C69-6EDB-4FF4-983F-18BD219EF322}</a:tableStyleId>
              </a:tblPr>
              <a:tblGrid>
                <a:gridCol w="1087673">
                  <a:extLst>
                    <a:ext uri="{9D8B030D-6E8A-4147-A177-3AD203B41FA5}">
                      <a16:colId xmlns:a16="http://schemas.microsoft.com/office/drawing/2014/main" val="2758442477"/>
                    </a:ext>
                  </a:extLst>
                </a:gridCol>
                <a:gridCol w="2293621">
                  <a:extLst>
                    <a:ext uri="{9D8B030D-6E8A-4147-A177-3AD203B41FA5}">
                      <a16:colId xmlns:a16="http://schemas.microsoft.com/office/drawing/2014/main" val="3363882439"/>
                    </a:ext>
                  </a:extLst>
                </a:gridCol>
              </a:tblGrid>
              <a:tr h="243000">
                <a:tc>
                  <a:txBody>
                    <a:bodyPr/>
                    <a:lstStyle/>
                    <a:p>
                      <a:pPr algn="ctr"/>
                      <a:r>
                        <a:rPr kumimoji="1" lang="ja-JP" altLang="en-US" sz="105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243000">
                <a:tc>
                  <a:txBody>
                    <a:bodyPr/>
                    <a:lstStyle/>
                    <a:p>
                      <a:r>
                        <a:rPr kumimoji="1" lang="ja-JP" altLang="en-US" sz="1050" dirty="0">
                          <a:latin typeface="Meiryo UI" panose="020B0604030504040204" pitchFamily="50" charset="-128"/>
                          <a:ea typeface="Meiryo UI" panose="020B0604030504040204" pitchFamily="50" charset="-128"/>
                        </a:rPr>
                        <a:t>共同事業体</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DNP</a:t>
                      </a:r>
                      <a:r>
                        <a:rPr kumimoji="1" lang="ja-JP" altLang="en-US" sz="1050" dirty="0">
                          <a:latin typeface="Meiryo UI" panose="020B0604030504040204" pitchFamily="50" charset="-128"/>
                          <a:ea typeface="Meiryo UI" panose="020B0604030504040204" pitchFamily="50" charset="-128"/>
                        </a:rPr>
                        <a:t>等）</a:t>
                      </a:r>
                    </a:p>
                  </a:txBody>
                  <a:tcPr anchor="ctr"/>
                </a:tc>
                <a:tc>
                  <a:txBody>
                    <a:bodyPr/>
                    <a:lstStyle/>
                    <a:p>
                      <a:r>
                        <a:rPr kumimoji="1" lang="ja-JP" altLang="en-US" sz="1050" i="0" dirty="0">
                          <a:solidFill>
                            <a:schemeClr val="tx1"/>
                          </a:solidFill>
                          <a:latin typeface="Meiryo UI" panose="020B0604030504040204" pitchFamily="50" charset="-128"/>
                          <a:ea typeface="Meiryo UI" panose="020B0604030504040204" pitchFamily="50" charset="-128"/>
                        </a:rPr>
                        <a:t>企画調整、情報発信</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87261463"/>
                  </a:ext>
                </a:extLst>
              </a:tr>
            </a:tbl>
          </a:graphicData>
        </a:graphic>
      </p:graphicFrame>
      <p:cxnSp>
        <p:nvCxnSpPr>
          <p:cNvPr id="4" name="直線コネクタ 3">
            <a:extLst>
              <a:ext uri="{FF2B5EF4-FFF2-40B4-BE49-F238E27FC236}">
                <a16:creationId xmlns:a16="http://schemas.microsoft.com/office/drawing/2014/main" id="{58066D84-750C-484C-BCB4-455630889018}"/>
              </a:ext>
            </a:extLst>
          </p:cNvPr>
          <p:cNvCxnSpPr>
            <a:cxnSpLocks/>
            <a:stCxn id="10" idx="3"/>
            <a:endCxn id="16" idx="1"/>
          </p:cNvCxnSpPr>
          <p:nvPr/>
        </p:nvCxnSpPr>
        <p:spPr>
          <a:xfrm>
            <a:off x="7383321" y="3584561"/>
            <a:ext cx="571541" cy="0"/>
          </a:xfrm>
          <a:prstGeom prst="line">
            <a:avLst/>
          </a:prstGeom>
          <a:ln w="9525" cap="sq">
            <a:solidFill>
              <a:schemeClr val="tx1"/>
            </a:solidFill>
          </a:ln>
        </p:spPr>
        <p:style>
          <a:lnRef idx="1">
            <a:schemeClr val="accent1"/>
          </a:lnRef>
          <a:fillRef idx="0">
            <a:schemeClr val="accent1"/>
          </a:fillRef>
          <a:effectRef idx="0">
            <a:schemeClr val="dk1"/>
          </a:effectRef>
          <a:fontRef idx="minor">
            <a:schemeClr val="lt1"/>
          </a:fontRef>
        </p:style>
      </p:cxnSp>
      <p:cxnSp>
        <p:nvCxnSpPr>
          <p:cNvPr id="35" name="直線コネクタ 34">
            <a:extLst>
              <a:ext uri="{FF2B5EF4-FFF2-40B4-BE49-F238E27FC236}">
                <a16:creationId xmlns:a16="http://schemas.microsoft.com/office/drawing/2014/main" id="{A4980D78-05B9-4BF9-86E5-F60FEB23925B}"/>
              </a:ext>
            </a:extLst>
          </p:cNvPr>
          <p:cNvCxnSpPr>
            <a:cxnSpLocks/>
            <a:stCxn id="20" idx="2"/>
            <a:endCxn id="23" idx="0"/>
          </p:cNvCxnSpPr>
          <p:nvPr/>
        </p:nvCxnSpPr>
        <p:spPr>
          <a:xfrm>
            <a:off x="7626116" y="4901091"/>
            <a:ext cx="16059" cy="558007"/>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5364004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2" ma:contentTypeDescription="新しいドキュメントを作成します。" ma:contentTypeScope="" ma:versionID="f1890ae3bf7e744b05b08a520f64cf77">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bfcbc1ab147c9023ac1c2c0d34f29e13"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2CC293-5BA9-48A2-9540-887B5AE84A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af6f3-037f-47c4-8ce6-401f2145fe42"/>
    <ds:schemaRef ds:uri="5f1cb31e-0878-4583-824f-77bbdf5ced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180633-03E3-40B4-B06F-C40EFB9E2519}">
  <ds:schemaRefs>
    <ds:schemaRef ds:uri="http://purl.org/dc/elements/1.1/"/>
    <ds:schemaRef ds:uri="http://schemas.microsoft.com/office/2006/documentManagement/types"/>
    <ds:schemaRef ds:uri="5f1cb31e-0878-4583-824f-77bbdf5ced5f"/>
    <ds:schemaRef ds:uri="http://www.w3.org/XML/1998/namespace"/>
    <ds:schemaRef ds:uri="http://purl.org/dc/dcmitype/"/>
    <ds:schemaRef ds:uri="http://schemas.microsoft.com/office/infopath/2007/PartnerControls"/>
    <ds:schemaRef ds:uri="http://schemas.openxmlformats.org/package/2006/metadata/core-properties"/>
    <ds:schemaRef ds:uri="http://schemas.microsoft.com/office/2006/metadata/properties"/>
    <ds:schemaRef ds:uri="15baf6f3-037f-47c4-8ce6-401f2145fe42"/>
    <ds:schemaRef ds:uri="http://purl.org/dc/terms/"/>
  </ds:schemaRefs>
</ds:datastoreItem>
</file>

<file path=customXml/itemProps3.xml><?xml version="1.0" encoding="utf-8"?>
<ds:datastoreItem xmlns:ds="http://schemas.openxmlformats.org/officeDocument/2006/customXml" ds:itemID="{FDCC2495-8A4F-4BA0-A19C-91B77DC5E7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3277</TotalTime>
  <Words>300</Words>
  <Application>Microsoft Office PowerPoint</Application>
  <PresentationFormat>A4 210 x 297 mm</PresentationFormat>
  <Paragraphs>45</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Georgia</vt:lpstr>
      <vt:lpstr>Wingdings</vt:lpstr>
      <vt:lpstr>PwC</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阪口　智彦</cp:lastModifiedBy>
  <cp:revision>101</cp:revision>
  <cp:lastPrinted>2024-08-21T08:51:34Z</cp:lastPrinted>
  <dcterms:created xsi:type="dcterms:W3CDTF">2023-11-01T11:03:49Z</dcterms:created>
  <dcterms:modified xsi:type="dcterms:W3CDTF">2024-11-18T04:37:57Z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