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63" r:id="rId2"/>
    <p:sldId id="266" r:id="rId3"/>
  </p:sldIdLst>
  <p:sldSz cx="12801600" cy="9601200" type="A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a:srgbClr val="CCECFF"/>
    <a:srgbClr val="CCCCFF"/>
    <a:srgbClr val="CC99FF"/>
    <a:srgbClr val="9933FF"/>
    <a:srgbClr val="FFFF99"/>
    <a:srgbClr val="FFFFCC"/>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5" autoAdjust="0"/>
    <p:restoredTop sz="94660"/>
  </p:normalViewPr>
  <p:slideViewPr>
    <p:cSldViewPr snapToGrid="0">
      <p:cViewPr varScale="1">
        <p:scale>
          <a:sx n="67" d="100"/>
          <a:sy n="67" d="100"/>
        </p:scale>
        <p:origin x="936"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5448" cy="497838"/>
          </a:xfrm>
          <a:prstGeom prst="rect">
            <a:avLst/>
          </a:prstGeom>
        </p:spPr>
        <p:txBody>
          <a:bodyPr vert="horz" lIns="91312" tIns="45656" rIns="91312" bIns="4565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643" y="1"/>
            <a:ext cx="2945448" cy="497838"/>
          </a:xfrm>
          <a:prstGeom prst="rect">
            <a:avLst/>
          </a:prstGeom>
        </p:spPr>
        <p:txBody>
          <a:bodyPr vert="horz" lIns="91312" tIns="45656" rIns="91312" bIns="45656" rtlCol="0"/>
          <a:lstStyle>
            <a:lvl1pPr algn="r">
              <a:defRPr sz="1200"/>
            </a:lvl1pPr>
          </a:lstStyle>
          <a:p>
            <a:fld id="{1837A4BD-302D-4947-92BC-3B384DE8ED1F}" type="datetimeFigureOut">
              <a:rPr kumimoji="1" lang="ja-JP" altLang="en-US" smtClean="0"/>
              <a:t>2026/3/19</a:t>
            </a:fld>
            <a:endParaRPr kumimoji="1" lang="ja-JP" altLang="en-US"/>
          </a:p>
        </p:txBody>
      </p:sp>
      <p:sp>
        <p:nvSpPr>
          <p:cNvPr id="4" name="スライド イメージ プレースホルダー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312" tIns="45656" rIns="91312" bIns="45656" rtlCol="0" anchor="ctr"/>
          <a:lstStyle/>
          <a:p>
            <a:endParaRPr lang="ja-JP" altLang="en-US"/>
          </a:p>
        </p:txBody>
      </p:sp>
      <p:sp>
        <p:nvSpPr>
          <p:cNvPr id="5" name="ノート プレースホルダー 4"/>
          <p:cNvSpPr>
            <a:spLocks noGrp="1"/>
          </p:cNvSpPr>
          <p:nvPr>
            <p:ph type="body" sz="quarter" idx="3"/>
          </p:nvPr>
        </p:nvSpPr>
        <p:spPr>
          <a:xfrm>
            <a:off x="680085" y="4777027"/>
            <a:ext cx="5437506" cy="3908187"/>
          </a:xfrm>
          <a:prstGeom prst="rect">
            <a:avLst/>
          </a:prstGeom>
        </p:spPr>
        <p:txBody>
          <a:bodyPr vert="horz" lIns="91312" tIns="45656" rIns="91312" bIns="4565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800"/>
            <a:ext cx="2945448" cy="497838"/>
          </a:xfrm>
          <a:prstGeom prst="rect">
            <a:avLst/>
          </a:prstGeom>
        </p:spPr>
        <p:txBody>
          <a:bodyPr vert="horz" lIns="91312" tIns="45656" rIns="91312" bIns="4565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643" y="9428800"/>
            <a:ext cx="2945448" cy="497838"/>
          </a:xfrm>
          <a:prstGeom prst="rect">
            <a:avLst/>
          </a:prstGeom>
        </p:spPr>
        <p:txBody>
          <a:bodyPr vert="horz" lIns="91312" tIns="45656" rIns="91312" bIns="45656" rtlCol="0" anchor="b"/>
          <a:lstStyle>
            <a:lvl1pPr algn="r">
              <a:defRPr sz="1200"/>
            </a:lvl1pPr>
          </a:lstStyle>
          <a:p>
            <a:fld id="{EFD3F21A-7429-4F24-A508-59C253F7AC5A}" type="slidenum">
              <a:rPr kumimoji="1" lang="ja-JP" altLang="en-US" smtClean="0"/>
              <a:t>‹#›</a:t>
            </a:fld>
            <a:endParaRPr kumimoji="1" lang="ja-JP" altLang="en-US"/>
          </a:p>
        </p:txBody>
      </p:sp>
    </p:spTree>
    <p:extLst>
      <p:ext uri="{BB962C8B-B14F-4D97-AF65-F5344CB8AC3E}">
        <p14:creationId xmlns:p14="http://schemas.microsoft.com/office/powerpoint/2010/main" val="125228626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ja-JP" altLang="en-US"/>
              <a:t>マスター タイトルの書式設定</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B34B1E2-9024-47CD-AC37-D9C08AE1E220}" type="datetimeFigureOut">
              <a:rPr kumimoji="1" lang="ja-JP" altLang="en-US" smtClean="0"/>
              <a:t>2026/3/19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F6F71A9-9FDB-46B7-B721-9687C197A99D}" type="slidenum">
              <a:rPr kumimoji="1" lang="ja-JP" altLang="en-US" smtClean="0"/>
              <a:t>‹#›</a:t>
            </a:fld>
            <a:endParaRPr kumimoji="1" lang="ja-JP" altLang="en-US"/>
          </a:p>
        </p:txBody>
      </p:sp>
    </p:spTree>
    <p:extLst>
      <p:ext uri="{BB962C8B-B14F-4D97-AF65-F5344CB8AC3E}">
        <p14:creationId xmlns:p14="http://schemas.microsoft.com/office/powerpoint/2010/main" val="11040435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B34B1E2-9024-47CD-AC37-D9C08AE1E220}" type="datetimeFigureOut">
              <a:rPr kumimoji="1" lang="ja-JP" altLang="en-US" smtClean="0"/>
              <a:t>2026/3/19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F6F71A9-9FDB-46B7-B721-9687C197A99D}" type="slidenum">
              <a:rPr kumimoji="1" lang="ja-JP" altLang="en-US" smtClean="0"/>
              <a:t>‹#›</a:t>
            </a:fld>
            <a:endParaRPr kumimoji="1" lang="ja-JP" altLang="en-US"/>
          </a:p>
        </p:txBody>
      </p:sp>
    </p:spTree>
    <p:extLst>
      <p:ext uri="{BB962C8B-B14F-4D97-AF65-F5344CB8AC3E}">
        <p14:creationId xmlns:p14="http://schemas.microsoft.com/office/powerpoint/2010/main" val="41474303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B34B1E2-9024-47CD-AC37-D9C08AE1E220}" type="datetimeFigureOut">
              <a:rPr kumimoji="1" lang="ja-JP" altLang="en-US" smtClean="0"/>
              <a:t>2026/3/19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F6F71A9-9FDB-46B7-B721-9687C197A99D}" type="slidenum">
              <a:rPr kumimoji="1" lang="ja-JP" altLang="en-US" smtClean="0"/>
              <a:t>‹#›</a:t>
            </a:fld>
            <a:endParaRPr kumimoji="1" lang="ja-JP" altLang="en-US"/>
          </a:p>
        </p:txBody>
      </p:sp>
    </p:spTree>
    <p:extLst>
      <p:ext uri="{BB962C8B-B14F-4D97-AF65-F5344CB8AC3E}">
        <p14:creationId xmlns:p14="http://schemas.microsoft.com/office/powerpoint/2010/main" val="30538522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B34B1E2-9024-47CD-AC37-D9C08AE1E220}" type="datetimeFigureOut">
              <a:rPr kumimoji="1" lang="ja-JP" altLang="en-US" smtClean="0"/>
              <a:t>2026/3/19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F6F71A9-9FDB-46B7-B721-9687C197A99D}" type="slidenum">
              <a:rPr kumimoji="1" lang="ja-JP" altLang="en-US" smtClean="0"/>
              <a:t>‹#›</a:t>
            </a:fld>
            <a:endParaRPr kumimoji="1" lang="ja-JP" altLang="en-US"/>
          </a:p>
        </p:txBody>
      </p:sp>
    </p:spTree>
    <p:extLst>
      <p:ext uri="{BB962C8B-B14F-4D97-AF65-F5344CB8AC3E}">
        <p14:creationId xmlns:p14="http://schemas.microsoft.com/office/powerpoint/2010/main" val="91679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B34B1E2-9024-47CD-AC37-D9C08AE1E220}" type="datetimeFigureOut">
              <a:rPr kumimoji="1" lang="ja-JP" altLang="en-US" smtClean="0"/>
              <a:t>2026/3/19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F6F71A9-9FDB-46B7-B721-9687C197A99D}" type="slidenum">
              <a:rPr kumimoji="1" lang="ja-JP" altLang="en-US" smtClean="0"/>
              <a:t>‹#›</a:t>
            </a:fld>
            <a:endParaRPr kumimoji="1" lang="ja-JP" altLang="en-US"/>
          </a:p>
        </p:txBody>
      </p:sp>
    </p:spTree>
    <p:extLst>
      <p:ext uri="{BB962C8B-B14F-4D97-AF65-F5344CB8AC3E}">
        <p14:creationId xmlns:p14="http://schemas.microsoft.com/office/powerpoint/2010/main" val="4160882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B34B1E2-9024-47CD-AC37-D9C08AE1E220}" type="datetimeFigureOut">
              <a:rPr kumimoji="1" lang="ja-JP" altLang="en-US" smtClean="0"/>
              <a:t>2026/3/19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F6F71A9-9FDB-46B7-B721-9687C197A99D}" type="slidenum">
              <a:rPr kumimoji="1" lang="ja-JP" altLang="en-US" smtClean="0"/>
              <a:t>‹#›</a:t>
            </a:fld>
            <a:endParaRPr kumimoji="1" lang="ja-JP" altLang="en-US"/>
          </a:p>
        </p:txBody>
      </p:sp>
    </p:spTree>
    <p:extLst>
      <p:ext uri="{BB962C8B-B14F-4D97-AF65-F5344CB8AC3E}">
        <p14:creationId xmlns:p14="http://schemas.microsoft.com/office/powerpoint/2010/main" val="12682714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4" name="Content Placeholder 3"/>
          <p:cNvSpPr>
            <a:spLocks noGrp="1"/>
          </p:cNvSpPr>
          <p:nvPr>
            <p:ph sz="half" idx="2"/>
          </p:nvPr>
        </p:nvSpPr>
        <p:spPr>
          <a:xfrm>
            <a:off x="881779" y="3507105"/>
            <a:ext cx="5415676"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6" name="Content Placeholder 5"/>
          <p:cNvSpPr>
            <a:spLocks noGrp="1"/>
          </p:cNvSpPr>
          <p:nvPr>
            <p:ph sz="quarter" idx="4"/>
          </p:nvPr>
        </p:nvSpPr>
        <p:spPr>
          <a:xfrm>
            <a:off x="6480811" y="3507105"/>
            <a:ext cx="5442347"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B34B1E2-9024-47CD-AC37-D9C08AE1E220}" type="datetimeFigureOut">
              <a:rPr kumimoji="1" lang="ja-JP" altLang="en-US" smtClean="0"/>
              <a:t>2026/3/19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F6F71A9-9FDB-46B7-B721-9687C197A99D}" type="slidenum">
              <a:rPr kumimoji="1" lang="ja-JP" altLang="en-US" smtClean="0"/>
              <a:t>‹#›</a:t>
            </a:fld>
            <a:endParaRPr kumimoji="1" lang="ja-JP" altLang="en-US"/>
          </a:p>
        </p:txBody>
      </p:sp>
    </p:spTree>
    <p:extLst>
      <p:ext uri="{BB962C8B-B14F-4D97-AF65-F5344CB8AC3E}">
        <p14:creationId xmlns:p14="http://schemas.microsoft.com/office/powerpoint/2010/main" val="509952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B34B1E2-9024-47CD-AC37-D9C08AE1E220}" type="datetimeFigureOut">
              <a:rPr kumimoji="1" lang="ja-JP" altLang="en-US" smtClean="0"/>
              <a:t>2026/3/19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F6F71A9-9FDB-46B7-B721-9687C197A99D}" type="slidenum">
              <a:rPr kumimoji="1" lang="ja-JP" altLang="en-US" smtClean="0"/>
              <a:t>‹#›</a:t>
            </a:fld>
            <a:endParaRPr kumimoji="1" lang="ja-JP" altLang="en-US"/>
          </a:p>
        </p:txBody>
      </p:sp>
    </p:spTree>
    <p:extLst>
      <p:ext uri="{BB962C8B-B14F-4D97-AF65-F5344CB8AC3E}">
        <p14:creationId xmlns:p14="http://schemas.microsoft.com/office/powerpoint/2010/main" val="838877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34B1E2-9024-47CD-AC37-D9C08AE1E220}" type="datetimeFigureOut">
              <a:rPr kumimoji="1" lang="ja-JP" altLang="en-US" smtClean="0"/>
              <a:t>2026/3/19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F6F71A9-9FDB-46B7-B721-9687C197A99D}" type="slidenum">
              <a:rPr kumimoji="1" lang="ja-JP" altLang="en-US" smtClean="0"/>
              <a:t>‹#›</a:t>
            </a:fld>
            <a:endParaRPr kumimoji="1" lang="ja-JP" altLang="en-US"/>
          </a:p>
        </p:txBody>
      </p:sp>
    </p:spTree>
    <p:extLst>
      <p:ext uri="{BB962C8B-B14F-4D97-AF65-F5344CB8AC3E}">
        <p14:creationId xmlns:p14="http://schemas.microsoft.com/office/powerpoint/2010/main" val="33196492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B34B1E2-9024-47CD-AC37-D9C08AE1E220}" type="datetimeFigureOut">
              <a:rPr kumimoji="1" lang="ja-JP" altLang="en-US" smtClean="0"/>
              <a:t>2026/3/19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F6F71A9-9FDB-46B7-B721-9687C197A99D}" type="slidenum">
              <a:rPr kumimoji="1" lang="ja-JP" altLang="en-US" smtClean="0"/>
              <a:t>‹#›</a:t>
            </a:fld>
            <a:endParaRPr kumimoji="1" lang="ja-JP" altLang="en-US"/>
          </a:p>
        </p:txBody>
      </p:sp>
    </p:spTree>
    <p:extLst>
      <p:ext uri="{BB962C8B-B14F-4D97-AF65-F5344CB8AC3E}">
        <p14:creationId xmlns:p14="http://schemas.microsoft.com/office/powerpoint/2010/main" val="3048169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B34B1E2-9024-47CD-AC37-D9C08AE1E220}" type="datetimeFigureOut">
              <a:rPr kumimoji="1" lang="ja-JP" altLang="en-US" smtClean="0"/>
              <a:t>2026/3/19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F6F71A9-9FDB-46B7-B721-9687C197A99D}" type="slidenum">
              <a:rPr kumimoji="1" lang="ja-JP" altLang="en-US" smtClean="0"/>
              <a:t>‹#›</a:t>
            </a:fld>
            <a:endParaRPr kumimoji="1" lang="ja-JP" altLang="en-US"/>
          </a:p>
        </p:txBody>
      </p:sp>
    </p:spTree>
    <p:extLst>
      <p:ext uri="{BB962C8B-B14F-4D97-AF65-F5344CB8AC3E}">
        <p14:creationId xmlns:p14="http://schemas.microsoft.com/office/powerpoint/2010/main" val="7730938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2B34B1E2-9024-47CD-AC37-D9C08AE1E220}" type="datetimeFigureOut">
              <a:rPr kumimoji="1" lang="ja-JP" altLang="en-US" smtClean="0"/>
              <a:t>2026/3/19</a:t>
            </a:fld>
            <a:endParaRPr kumimoji="1" lang="ja-JP" altLang="en-US"/>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9F6F71A9-9FDB-46B7-B721-9687C197A99D}" type="slidenum">
              <a:rPr kumimoji="1" lang="ja-JP" altLang="en-US" smtClean="0"/>
              <a:t>‹#›</a:t>
            </a:fld>
            <a:endParaRPr kumimoji="1" lang="ja-JP" altLang="en-US"/>
          </a:p>
        </p:txBody>
      </p:sp>
    </p:spTree>
    <p:extLst>
      <p:ext uri="{BB962C8B-B14F-4D97-AF65-F5344CB8AC3E}">
        <p14:creationId xmlns:p14="http://schemas.microsoft.com/office/powerpoint/2010/main" val="40084317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80160" rtl="0" eaLnBrk="1" latinLnBrk="0" hangingPunct="1">
        <a:lnSpc>
          <a:spcPct val="90000"/>
        </a:lnSpc>
        <a:spcBef>
          <a:spcPct val="0"/>
        </a:spcBef>
        <a:buNone/>
        <a:defRPr kumimoji="1"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kumimoji="1"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kumimoji="1"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kumimoji="1"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9pPr>
    </p:bodyStyle>
    <p:otherStyle>
      <a:defPPr>
        <a:defRPr lang="en-US"/>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E5B02595-20CD-4C46-BC4D-A16D418E9ECD}"/>
              </a:ext>
            </a:extLst>
          </p:cNvPr>
          <p:cNvSpPr/>
          <p:nvPr/>
        </p:nvSpPr>
        <p:spPr>
          <a:xfrm>
            <a:off x="0" y="1130"/>
            <a:ext cx="12801600" cy="489819"/>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b" anchorCtr="0" forceAA="0" compatLnSpc="1">
            <a:prstTxWarp prst="textNoShape">
              <a:avLst/>
            </a:prstTxWarp>
            <a:noAutofit/>
          </a:bodyPr>
          <a:lstStyle/>
          <a:p>
            <a:pPr algn="ctr">
              <a:lnSpc>
                <a:spcPts val="1600"/>
              </a:lnSpc>
            </a:pPr>
            <a:r>
              <a:rPr lang="ja-JP" altLang="en-US" sz="2200" b="1" kern="100" dirty="0">
                <a:solidFill>
                  <a:schemeClr val="bg1"/>
                </a:solidFill>
                <a:effectLst/>
                <a:ea typeface="Meiryo UI" panose="020B0604030504040204" pitchFamily="50" charset="-128"/>
                <a:cs typeface="Times New Roman" panose="02020603050405020304" pitchFamily="18" charset="0"/>
              </a:rPr>
              <a:t>　第二期大阪府視覚障がい者等の読書環境の整備の推進に関する計画（読書バリアフリー計画）概要</a:t>
            </a:r>
            <a:endParaRPr lang="ja-JP" sz="2200" kern="100" dirty="0">
              <a:solidFill>
                <a:schemeClr val="bg1"/>
              </a:solidFill>
              <a:effectLst/>
              <a:ea typeface="游明朝" panose="02020400000000000000" pitchFamily="18" charset="-128"/>
              <a:cs typeface="Times New Roman" panose="02020603050405020304" pitchFamily="18" charset="0"/>
            </a:endParaRPr>
          </a:p>
        </p:txBody>
      </p:sp>
      <p:grpSp>
        <p:nvGrpSpPr>
          <p:cNvPr id="13" name="グループ化 12">
            <a:extLst>
              <a:ext uri="{FF2B5EF4-FFF2-40B4-BE49-F238E27FC236}">
                <a16:creationId xmlns:a16="http://schemas.microsoft.com/office/drawing/2014/main" id="{F0EE7C46-1BDF-4025-A899-F1F15632E4DD}"/>
              </a:ext>
            </a:extLst>
          </p:cNvPr>
          <p:cNvGrpSpPr/>
          <p:nvPr/>
        </p:nvGrpSpPr>
        <p:grpSpPr>
          <a:xfrm>
            <a:off x="201306" y="650577"/>
            <a:ext cx="6156000" cy="3327062"/>
            <a:chOff x="440338" y="739209"/>
            <a:chExt cx="6156000" cy="3327062"/>
          </a:xfrm>
        </p:grpSpPr>
        <p:sp>
          <p:nvSpPr>
            <p:cNvPr id="7" name="四角形: 角を丸くする 6">
              <a:extLst>
                <a:ext uri="{FF2B5EF4-FFF2-40B4-BE49-F238E27FC236}">
                  <a16:creationId xmlns:a16="http://schemas.microsoft.com/office/drawing/2014/main" id="{0619D6B8-F351-4C87-9747-740591E242ED}"/>
                </a:ext>
              </a:extLst>
            </p:cNvPr>
            <p:cNvSpPr/>
            <p:nvPr/>
          </p:nvSpPr>
          <p:spPr>
            <a:xfrm>
              <a:off x="440338" y="927059"/>
              <a:ext cx="6156000" cy="3139212"/>
            </a:xfrm>
            <a:prstGeom prst="roundRect">
              <a:avLst>
                <a:gd name="adj" fmla="val 3232"/>
              </a:avLst>
            </a:prstGeom>
            <a:solidFill>
              <a:schemeClr val="accent6">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sz="1200" b="1" dirty="0">
                <a:solidFill>
                  <a:schemeClr val="tx1"/>
                </a:solidFill>
                <a:latin typeface="Meiryo UI" panose="020B0604030504040204" pitchFamily="50" charset="-128"/>
                <a:ea typeface="Meiryo UI" panose="020B0604030504040204" pitchFamily="50" charset="-128"/>
              </a:endParaRPr>
            </a:p>
            <a:p>
              <a:r>
                <a:rPr kumimoji="1" lang="ja-JP" altLang="en-US" sz="1050" b="1" dirty="0">
                  <a:solidFill>
                    <a:schemeClr val="tx1"/>
                  </a:solidFill>
                  <a:latin typeface="Meiryo UI" panose="020B0604030504040204" pitchFamily="50" charset="-128"/>
                  <a:ea typeface="Meiryo UI" panose="020B0604030504040204" pitchFamily="50" charset="-128"/>
                </a:rPr>
                <a:t>１．策定の趣旨</a:t>
              </a:r>
            </a:p>
            <a:p>
              <a:r>
                <a:rPr kumimoji="1" lang="ja-JP" altLang="en-US" sz="1050" dirty="0">
                  <a:solidFill>
                    <a:schemeClr val="tx1"/>
                  </a:solidFill>
                  <a:latin typeface="Meiryo UI" panose="020B0604030504040204" pitchFamily="50" charset="-128"/>
                  <a:ea typeface="Meiryo UI" panose="020B0604030504040204" pitchFamily="50" charset="-128"/>
                </a:rPr>
                <a:t>　○視覚障害者等の読書環境の整備の推進に関する法律第</a:t>
              </a:r>
              <a:r>
                <a:rPr kumimoji="1" lang="en-US" altLang="ja-JP" sz="1050" dirty="0">
                  <a:solidFill>
                    <a:schemeClr val="tx1"/>
                  </a:solidFill>
                  <a:latin typeface="Meiryo UI" panose="020B0604030504040204" pitchFamily="50" charset="-128"/>
                  <a:ea typeface="Meiryo UI" panose="020B0604030504040204" pitchFamily="50" charset="-128"/>
                </a:rPr>
                <a:t>8</a:t>
              </a:r>
              <a:r>
                <a:rPr kumimoji="1" lang="ja-JP" altLang="en-US" sz="1050" dirty="0">
                  <a:solidFill>
                    <a:schemeClr val="tx1"/>
                  </a:solidFill>
                  <a:latin typeface="Meiryo UI" panose="020B0604030504040204" pitchFamily="50" charset="-128"/>
                  <a:ea typeface="Meiryo UI" panose="020B0604030504040204" pitchFamily="50" charset="-128"/>
                </a:rPr>
                <a:t>条第</a:t>
              </a:r>
              <a:r>
                <a:rPr kumimoji="1" lang="en-US" altLang="ja-JP" sz="1050" dirty="0">
                  <a:solidFill>
                    <a:schemeClr val="tx1"/>
                  </a:solidFill>
                  <a:latin typeface="Meiryo UI" panose="020B0604030504040204" pitchFamily="50" charset="-128"/>
                  <a:ea typeface="Meiryo UI" panose="020B0604030504040204" pitchFamily="50" charset="-128"/>
                </a:rPr>
                <a:t>1</a:t>
              </a:r>
              <a:r>
                <a:rPr kumimoji="1" lang="ja-JP" altLang="en-US" sz="1050" dirty="0">
                  <a:solidFill>
                    <a:schemeClr val="tx1"/>
                  </a:solidFill>
                  <a:latin typeface="Meiryo UI" panose="020B0604030504040204" pitchFamily="50" charset="-128"/>
                  <a:ea typeface="Meiryo UI" panose="020B0604030504040204" pitchFamily="50" charset="-128"/>
                </a:rPr>
                <a:t>項の規定に基づき、大阪府における基本　　　</a:t>
              </a:r>
              <a:endParaRPr kumimoji="1" lang="en-US" altLang="ja-JP" sz="1050" dirty="0">
                <a:solidFill>
                  <a:schemeClr val="tx1"/>
                </a:solidFill>
                <a:latin typeface="Meiryo UI" panose="020B0604030504040204" pitchFamily="50" charset="-128"/>
                <a:ea typeface="Meiryo UI" panose="020B0604030504040204" pitchFamily="50" charset="-128"/>
              </a:endParaRPr>
            </a:p>
            <a:p>
              <a:r>
                <a:rPr kumimoji="1" lang="ja-JP" altLang="en-US" sz="1050" dirty="0">
                  <a:solidFill>
                    <a:schemeClr val="tx1"/>
                  </a:solidFill>
                  <a:latin typeface="Meiryo UI" panose="020B0604030504040204" pitchFamily="50" charset="-128"/>
                  <a:ea typeface="Meiryo UI" panose="020B0604030504040204" pitchFamily="50" charset="-128"/>
                </a:rPr>
                <a:t>　　的な施策の方向性を示すとともに、取組を推進するための指針としての計画を策定。</a:t>
              </a:r>
              <a:endParaRPr kumimoji="1" lang="en-US" altLang="ja-JP" sz="1050" dirty="0">
                <a:solidFill>
                  <a:schemeClr val="tx1"/>
                </a:solidFill>
                <a:latin typeface="Meiryo UI" panose="020B0604030504040204" pitchFamily="50" charset="-128"/>
                <a:ea typeface="Meiryo UI" panose="020B0604030504040204" pitchFamily="50" charset="-128"/>
              </a:endParaRPr>
            </a:p>
            <a:p>
              <a:r>
                <a:rPr kumimoji="1" lang="ja-JP" altLang="en-US" sz="1050" dirty="0">
                  <a:solidFill>
                    <a:schemeClr val="tx1"/>
                  </a:solidFill>
                  <a:latin typeface="Meiryo UI" panose="020B0604030504040204" pitchFamily="50" charset="-128"/>
                  <a:ea typeface="Meiryo UI" panose="020B0604030504040204" pitchFamily="50" charset="-128"/>
                </a:rPr>
                <a:t>　○障がいの有無にかかわらず、すべての府民が読書を通じて文化的な豊かさを享受できる社会の実現をめざす。</a:t>
              </a:r>
              <a:endParaRPr kumimoji="1" lang="en-US" altLang="ja-JP" sz="1050" dirty="0">
                <a:solidFill>
                  <a:schemeClr val="tx1"/>
                </a:solidFill>
                <a:latin typeface="Meiryo UI" panose="020B0604030504040204" pitchFamily="50" charset="-128"/>
                <a:ea typeface="Meiryo UI" panose="020B0604030504040204" pitchFamily="50" charset="-128"/>
              </a:endParaRPr>
            </a:p>
            <a:p>
              <a:endParaRPr kumimoji="1" lang="en-US" altLang="ja-JP" sz="600" b="1" dirty="0">
                <a:solidFill>
                  <a:schemeClr val="tx1"/>
                </a:solidFill>
                <a:latin typeface="Meiryo UI" panose="020B0604030504040204" pitchFamily="50" charset="-128"/>
                <a:ea typeface="Meiryo UI" panose="020B0604030504040204" pitchFamily="50" charset="-128"/>
              </a:endParaRPr>
            </a:p>
            <a:p>
              <a:r>
                <a:rPr kumimoji="1" lang="ja-JP" altLang="en-US" sz="1050" b="1" dirty="0">
                  <a:solidFill>
                    <a:schemeClr val="tx1"/>
                  </a:solidFill>
                  <a:latin typeface="Meiryo UI" panose="020B0604030504040204" pitchFamily="50" charset="-128"/>
                  <a:ea typeface="Meiryo UI" panose="020B0604030504040204" pitchFamily="50" charset="-128"/>
                </a:rPr>
                <a:t>２．計画の理念・役割</a:t>
              </a:r>
            </a:p>
            <a:p>
              <a:r>
                <a:rPr kumimoji="1" lang="ja-JP" altLang="en-US" sz="1050" dirty="0">
                  <a:solidFill>
                    <a:schemeClr val="tx1"/>
                  </a:solidFill>
                  <a:latin typeface="Meiryo UI" panose="020B0604030504040204" pitchFamily="50" charset="-128"/>
                  <a:ea typeface="Meiryo UI" panose="020B0604030504040204" pitchFamily="50" charset="-128"/>
                </a:rPr>
                <a:t>　</a:t>
              </a:r>
              <a:r>
                <a:rPr lang="ja-JP" altLang="en-US" sz="105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a:t>
              </a:r>
              <a:r>
                <a:rPr kumimoji="1" lang="ja-JP" altLang="en-US" sz="1050" dirty="0">
                  <a:solidFill>
                    <a:schemeClr val="tx1"/>
                  </a:solidFill>
                  <a:latin typeface="Meiryo UI" panose="020B0604030504040204" pitchFamily="50" charset="-128"/>
                  <a:ea typeface="Meiryo UI" panose="020B0604030504040204" pitchFamily="50" charset="-128"/>
                </a:rPr>
                <a:t>視覚障がい者等の読書環境の整備を通じ、障がい者の社会参加・活躍の推進や共生社会の実現をめざす。</a:t>
              </a:r>
              <a:endParaRPr kumimoji="1" lang="en-US" altLang="ja-JP" sz="1050" dirty="0">
                <a:solidFill>
                  <a:schemeClr val="tx1"/>
                </a:solidFill>
                <a:latin typeface="Meiryo UI" panose="020B0604030504040204" pitchFamily="50" charset="-128"/>
                <a:ea typeface="Meiryo UI" panose="020B0604030504040204" pitchFamily="50" charset="-128"/>
              </a:endParaRPr>
            </a:p>
            <a:p>
              <a:r>
                <a:rPr kumimoji="1" lang="ja-JP" altLang="en-US" sz="1050" dirty="0">
                  <a:solidFill>
                    <a:schemeClr val="tx1"/>
                  </a:solidFill>
                  <a:latin typeface="Meiryo UI" panose="020B0604030504040204" pitchFamily="50" charset="-128"/>
                  <a:ea typeface="Meiryo UI" panose="020B0604030504040204" pitchFamily="50" charset="-128"/>
                </a:rPr>
                <a:t>　</a:t>
              </a:r>
              <a:r>
                <a:rPr lang="ja-JP" altLang="en-US" sz="105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a:t>
              </a:r>
              <a:r>
                <a:rPr kumimoji="1" lang="ja-JP" altLang="en-US" sz="1050" dirty="0">
                  <a:solidFill>
                    <a:schemeClr val="tx1"/>
                  </a:solidFill>
                  <a:latin typeface="Meiryo UI" panose="020B0604030504040204" pitchFamily="50" charset="-128"/>
                  <a:ea typeface="Meiryo UI" panose="020B0604030504040204" pitchFamily="50" charset="-128"/>
                </a:rPr>
                <a:t>ＳＤＧｓ（持続可能な開発目標）の目標達成に貢献する計画。</a:t>
              </a:r>
              <a:endParaRPr kumimoji="1" lang="en-US" altLang="ja-JP" sz="1050" dirty="0">
                <a:solidFill>
                  <a:schemeClr val="tx1"/>
                </a:solidFill>
                <a:latin typeface="Meiryo UI" panose="020B0604030504040204" pitchFamily="50" charset="-128"/>
                <a:ea typeface="Meiryo UI" panose="020B0604030504040204" pitchFamily="50" charset="-128"/>
              </a:endParaRPr>
            </a:p>
            <a:p>
              <a:endParaRPr kumimoji="1" lang="en-US" altLang="ja-JP" sz="600" dirty="0">
                <a:solidFill>
                  <a:schemeClr val="tx1"/>
                </a:solidFill>
                <a:latin typeface="Meiryo UI" panose="020B0604030504040204" pitchFamily="50" charset="-128"/>
                <a:ea typeface="Meiryo UI" panose="020B0604030504040204" pitchFamily="50" charset="-128"/>
              </a:endParaRPr>
            </a:p>
            <a:p>
              <a:r>
                <a:rPr kumimoji="1" lang="ja-JP" altLang="en-US" sz="1050" b="1" dirty="0">
                  <a:solidFill>
                    <a:schemeClr val="tx1"/>
                  </a:solidFill>
                  <a:latin typeface="Meiryo UI" panose="020B0604030504040204" pitchFamily="50" charset="-128"/>
                  <a:ea typeface="Meiryo UI" panose="020B0604030504040204" pitchFamily="50" charset="-128"/>
                </a:rPr>
                <a:t>３．計画の対象</a:t>
              </a:r>
            </a:p>
            <a:p>
              <a:r>
                <a:rPr kumimoji="1" lang="ja-JP" altLang="en-US" sz="1050" dirty="0">
                  <a:solidFill>
                    <a:schemeClr val="tx1"/>
                  </a:solidFill>
                  <a:latin typeface="Meiryo UI" panose="020B0604030504040204" pitchFamily="50" charset="-128"/>
                  <a:ea typeface="Meiryo UI" panose="020B0604030504040204" pitchFamily="50" charset="-128"/>
                </a:rPr>
                <a:t>　</a:t>
              </a:r>
              <a:r>
                <a:rPr lang="ja-JP" altLang="en-US" sz="105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a:t>
              </a:r>
              <a:r>
                <a:rPr kumimoji="1" lang="ja-JP" altLang="en-US" sz="1050" dirty="0">
                  <a:solidFill>
                    <a:schemeClr val="tx1"/>
                  </a:solidFill>
                  <a:latin typeface="Meiryo UI" panose="020B0604030504040204" pitchFamily="50" charset="-128"/>
                  <a:ea typeface="Meiryo UI" panose="020B0604030504040204" pitchFamily="50" charset="-128"/>
                </a:rPr>
                <a:t>視覚障がい者、発達障がい者、書籍を持つことやページをめくること、眼球使用が困難である身体障がい者。</a:t>
              </a:r>
            </a:p>
            <a:p>
              <a:r>
                <a:rPr kumimoji="1" lang="ja-JP" altLang="en-US" sz="1050" dirty="0">
                  <a:solidFill>
                    <a:schemeClr val="tx1"/>
                  </a:solidFill>
                  <a:latin typeface="Meiryo UI" panose="020B0604030504040204" pitchFamily="50" charset="-128"/>
                  <a:ea typeface="Meiryo UI" panose="020B0604030504040204" pitchFamily="50" charset="-128"/>
                </a:rPr>
                <a:t>　</a:t>
              </a:r>
              <a:r>
                <a:rPr lang="ja-JP" altLang="en-US" sz="105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a:t>
              </a:r>
              <a:r>
                <a:rPr kumimoji="1" lang="ja-JP" altLang="en-US" sz="1050" dirty="0">
                  <a:solidFill>
                    <a:schemeClr val="tx1"/>
                  </a:solidFill>
                  <a:latin typeface="Meiryo UI" panose="020B0604030504040204" pitchFamily="50" charset="-128"/>
                  <a:ea typeface="Meiryo UI" panose="020B0604030504040204" pitchFamily="50" charset="-128"/>
                </a:rPr>
                <a:t>聴覚障がい者、知的障がい者、高齢者、外国人等、読書や図書館の利用に困難を伴う人へも配慮。</a:t>
              </a:r>
            </a:p>
            <a:p>
              <a:endParaRPr kumimoji="1" lang="en-US" altLang="ja-JP" sz="600" b="1" dirty="0">
                <a:solidFill>
                  <a:schemeClr val="tx1"/>
                </a:solidFill>
                <a:latin typeface="Meiryo UI" panose="020B0604030504040204" pitchFamily="50" charset="-128"/>
                <a:ea typeface="Meiryo UI" panose="020B0604030504040204" pitchFamily="50" charset="-128"/>
              </a:endParaRPr>
            </a:p>
            <a:p>
              <a:r>
                <a:rPr kumimoji="1" lang="ja-JP" altLang="en-US" sz="1050" b="1" dirty="0">
                  <a:solidFill>
                    <a:schemeClr val="tx1"/>
                  </a:solidFill>
                  <a:latin typeface="Meiryo UI" panose="020B0604030504040204" pitchFamily="50" charset="-128"/>
                  <a:ea typeface="Meiryo UI" panose="020B0604030504040204" pitchFamily="50" charset="-128"/>
                </a:rPr>
                <a:t>４．計画期間</a:t>
              </a:r>
            </a:p>
            <a:p>
              <a:r>
                <a:rPr kumimoji="1" lang="ja-JP" altLang="en-US" sz="1050" dirty="0">
                  <a:solidFill>
                    <a:schemeClr val="tx1"/>
                  </a:solidFill>
                  <a:latin typeface="Meiryo UI" panose="020B0604030504040204" pitchFamily="50" charset="-128"/>
                  <a:ea typeface="Meiryo UI" panose="020B0604030504040204" pitchFamily="50" charset="-128"/>
                </a:rPr>
                <a:t>　○令和８（</a:t>
              </a:r>
              <a:r>
                <a:rPr kumimoji="1" lang="en-US" altLang="ja-JP" sz="1050" dirty="0">
                  <a:solidFill>
                    <a:schemeClr val="tx1"/>
                  </a:solidFill>
                  <a:latin typeface="Meiryo UI" panose="020B0604030504040204" pitchFamily="50" charset="-128"/>
                  <a:ea typeface="Meiryo UI" panose="020B0604030504040204" pitchFamily="50" charset="-128"/>
                </a:rPr>
                <a:t>2026</a:t>
              </a:r>
              <a:r>
                <a:rPr kumimoji="1" lang="ja-JP" altLang="en-US" sz="1050" dirty="0">
                  <a:solidFill>
                    <a:schemeClr val="tx1"/>
                  </a:solidFill>
                  <a:latin typeface="Meiryo UI" panose="020B0604030504040204" pitchFamily="50" charset="-128"/>
                  <a:ea typeface="Meiryo UI" panose="020B0604030504040204" pitchFamily="50" charset="-128"/>
                </a:rPr>
                <a:t>）年度から令和</a:t>
              </a:r>
              <a:r>
                <a:rPr kumimoji="1" lang="en-US" altLang="ja-JP" sz="1050" dirty="0">
                  <a:solidFill>
                    <a:schemeClr val="tx1"/>
                  </a:solidFill>
                  <a:latin typeface="Meiryo UI" panose="020B0604030504040204" pitchFamily="50" charset="-128"/>
                  <a:ea typeface="Meiryo UI" panose="020B0604030504040204" pitchFamily="50" charset="-128"/>
                </a:rPr>
                <a:t>12</a:t>
              </a: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2030</a:t>
              </a:r>
              <a:r>
                <a:rPr kumimoji="1" lang="ja-JP" altLang="en-US" sz="1050" dirty="0">
                  <a:solidFill>
                    <a:schemeClr val="tx1"/>
                  </a:solidFill>
                  <a:latin typeface="Meiryo UI" panose="020B0604030504040204" pitchFamily="50" charset="-128"/>
                  <a:ea typeface="Meiryo UI" panose="020B0604030504040204" pitchFamily="50" charset="-128"/>
                </a:rPr>
                <a:t>）年度までの５年間</a:t>
              </a:r>
              <a:endParaRPr kumimoji="1" lang="en-US" altLang="ja-JP" sz="1050" dirty="0">
                <a:solidFill>
                  <a:schemeClr val="tx1"/>
                </a:solidFill>
                <a:latin typeface="Meiryo UI" panose="020B0604030504040204" pitchFamily="50" charset="-128"/>
                <a:ea typeface="Meiryo UI" panose="020B0604030504040204" pitchFamily="50" charset="-128"/>
              </a:endParaRPr>
            </a:p>
            <a:p>
              <a:r>
                <a:rPr kumimoji="1" lang="ja-JP" altLang="en-US" sz="1050" dirty="0">
                  <a:solidFill>
                    <a:schemeClr val="tx1"/>
                  </a:solidFill>
                  <a:latin typeface="Meiryo UI" panose="020B0604030504040204" pitchFamily="50" charset="-128"/>
                  <a:ea typeface="Meiryo UI" panose="020B0604030504040204" pitchFamily="50" charset="-128"/>
                </a:rPr>
                <a:t>　○定期的な進捗状況の把握及び評価</a:t>
              </a:r>
              <a:endParaRPr kumimoji="1" lang="en-US" altLang="ja-JP" sz="1050" dirty="0">
                <a:solidFill>
                  <a:schemeClr val="tx1"/>
                </a:solidFill>
                <a:latin typeface="Meiryo UI" panose="020B0604030504040204" pitchFamily="50" charset="-128"/>
                <a:ea typeface="Meiryo UI" panose="020B0604030504040204" pitchFamily="50" charset="-128"/>
              </a:endParaRPr>
            </a:p>
            <a:p>
              <a:endParaRPr kumimoji="1" lang="en-US" altLang="ja-JP" sz="600" b="1" dirty="0">
                <a:solidFill>
                  <a:schemeClr val="tx1"/>
                </a:solidFill>
                <a:latin typeface="Meiryo UI" panose="020B0604030504040204" pitchFamily="50" charset="-128"/>
                <a:ea typeface="Meiryo UI" panose="020B0604030504040204" pitchFamily="50" charset="-128"/>
              </a:endParaRPr>
            </a:p>
            <a:p>
              <a:r>
                <a:rPr kumimoji="1" lang="ja-JP" altLang="en-US" sz="1050" b="1" dirty="0">
                  <a:solidFill>
                    <a:schemeClr val="tx1"/>
                  </a:solidFill>
                  <a:latin typeface="Meiryo UI" panose="020B0604030504040204" pitchFamily="50" charset="-128"/>
                  <a:ea typeface="Meiryo UI" panose="020B0604030504040204" pitchFamily="50" charset="-128"/>
                </a:rPr>
                <a:t>５．ＳＤＧｓとの関係</a:t>
              </a:r>
              <a:endParaRPr kumimoji="1" lang="en-US" altLang="ja-JP" sz="1050" b="1" dirty="0">
                <a:solidFill>
                  <a:schemeClr val="tx1"/>
                </a:solidFill>
                <a:latin typeface="Meiryo UI" panose="020B0604030504040204" pitchFamily="50" charset="-128"/>
                <a:ea typeface="Meiryo UI" panose="020B0604030504040204" pitchFamily="50" charset="-128"/>
              </a:endParaRPr>
            </a:p>
            <a:p>
              <a:r>
                <a:rPr kumimoji="1" lang="ja-JP" altLang="en-US" sz="1050" b="1" dirty="0">
                  <a:solidFill>
                    <a:schemeClr val="tx1"/>
                  </a:solidFill>
                  <a:latin typeface="Meiryo UI" panose="020B0604030504040204" pitchFamily="50" charset="-128"/>
                  <a:ea typeface="Meiryo UI" panose="020B0604030504040204" pitchFamily="50" charset="-128"/>
                </a:rPr>
                <a:t>　</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視覚障がい者等の読書環境を整備することにより、</a:t>
              </a:r>
              <a:r>
                <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SDG</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ｓの目標達成に貢献する。</a:t>
              </a:r>
              <a:endParaRPr kumimoji="1" lang="en-US" altLang="ja-JP" sz="1050" dirty="0">
                <a:solidFill>
                  <a:schemeClr val="tx1"/>
                </a:solidFill>
                <a:latin typeface="Meiryo UI" panose="020B0604030504040204" pitchFamily="50" charset="-128"/>
                <a:ea typeface="Meiryo UI" panose="020B0604030504040204" pitchFamily="50" charset="-128"/>
              </a:endParaRPr>
            </a:p>
          </p:txBody>
        </p:sp>
        <p:sp>
          <p:nvSpPr>
            <p:cNvPr id="6" name="四角形: 角を丸くする 5">
              <a:extLst>
                <a:ext uri="{FF2B5EF4-FFF2-40B4-BE49-F238E27FC236}">
                  <a16:creationId xmlns:a16="http://schemas.microsoft.com/office/drawing/2014/main" id="{75B669FF-9A41-4043-9784-903244416A34}"/>
                </a:ext>
              </a:extLst>
            </p:cNvPr>
            <p:cNvSpPr/>
            <p:nvPr/>
          </p:nvSpPr>
          <p:spPr>
            <a:xfrm>
              <a:off x="440338" y="739209"/>
              <a:ext cx="3447265" cy="375699"/>
            </a:xfrm>
            <a:prstGeom prst="roundRect">
              <a:avLst/>
            </a:prstGeom>
            <a:solidFill>
              <a:schemeClr val="accent6">
                <a:lumMod val="40000"/>
                <a:lumOff val="60000"/>
              </a:schemeClr>
            </a:solidFill>
            <a:ln w="1905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solidFill>
                    <a:srgbClr val="000000"/>
                  </a:solidFill>
                  <a:ea typeface="Meiryo UI" panose="020B0604030504040204" pitchFamily="50" charset="-128"/>
                  <a:cs typeface="Times New Roman" panose="02020603050405020304" pitchFamily="18" charset="0"/>
                </a:rPr>
                <a:t>第１章　はじめに（計画の策定にあたって）</a:t>
              </a:r>
              <a:endParaRPr kumimoji="1" lang="ja-JP" altLang="en-US" dirty="0"/>
            </a:p>
          </p:txBody>
        </p:sp>
      </p:grpSp>
      <p:grpSp>
        <p:nvGrpSpPr>
          <p:cNvPr id="48" name="グループ化 47">
            <a:extLst>
              <a:ext uri="{FF2B5EF4-FFF2-40B4-BE49-F238E27FC236}">
                <a16:creationId xmlns:a16="http://schemas.microsoft.com/office/drawing/2014/main" id="{7507C971-5B1C-4304-A841-68FC325CA74C}"/>
              </a:ext>
            </a:extLst>
          </p:cNvPr>
          <p:cNvGrpSpPr/>
          <p:nvPr/>
        </p:nvGrpSpPr>
        <p:grpSpPr>
          <a:xfrm>
            <a:off x="6501109" y="650577"/>
            <a:ext cx="6156000" cy="6142650"/>
            <a:chOff x="418836" y="4950451"/>
            <a:chExt cx="6120000" cy="6142650"/>
          </a:xfrm>
        </p:grpSpPr>
        <p:sp>
          <p:nvSpPr>
            <p:cNvPr id="50" name="四角形: 角を丸くする 49">
              <a:extLst>
                <a:ext uri="{FF2B5EF4-FFF2-40B4-BE49-F238E27FC236}">
                  <a16:creationId xmlns:a16="http://schemas.microsoft.com/office/drawing/2014/main" id="{1EEB67F3-3629-49D4-B008-510F0D201149}"/>
                </a:ext>
              </a:extLst>
            </p:cNvPr>
            <p:cNvSpPr/>
            <p:nvPr/>
          </p:nvSpPr>
          <p:spPr>
            <a:xfrm>
              <a:off x="418836" y="5138300"/>
              <a:ext cx="6120000" cy="5954801"/>
            </a:xfrm>
            <a:prstGeom prst="roundRect">
              <a:avLst>
                <a:gd name="adj" fmla="val 3232"/>
              </a:avLst>
            </a:prstGeom>
            <a:solidFill>
              <a:schemeClr val="accent2">
                <a:lumMod val="20000"/>
                <a:lumOff val="8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lnSpc>
                  <a:spcPct val="100000"/>
                </a:lnSpc>
              </a:pPr>
              <a:endParaRPr lang="en-US" altLang="ja-JP" sz="1050" b="1" dirty="0">
                <a:solidFill>
                  <a:srgbClr val="000000"/>
                </a:solidFill>
                <a:latin typeface="Meiryo UI" panose="020B0604030504040204" pitchFamily="50" charset="-128"/>
                <a:ea typeface="Meiryo UI" panose="020B0604030504040204" pitchFamily="50" charset="-128"/>
                <a:cs typeface="Times New Roman" panose="02020603050405020304" pitchFamily="18" charset="0"/>
              </a:endParaRPr>
            </a:p>
            <a:p>
              <a:pPr algn="l">
                <a:lnSpc>
                  <a:spcPct val="100000"/>
                </a:lnSpc>
              </a:pPr>
              <a:r>
                <a:rPr lang="ja-JP" altLang="en-US" sz="1050" b="1"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１．基本方針</a:t>
              </a:r>
            </a:p>
            <a:p>
              <a:pPr algn="l">
                <a:lnSpc>
                  <a:spcPct val="100000"/>
                </a:lnSpc>
              </a:pPr>
              <a:r>
                <a:rPr lang="ja-JP" altLang="en-US" sz="105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　○視覚障がい者等の読書環境の整備を総合的かつ計画的に推進することにより、障がいの有無にかかわらず、</a:t>
              </a:r>
              <a:endParaRPr lang="en-US" altLang="ja-JP" sz="105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endParaRPr>
            </a:p>
            <a:p>
              <a:pPr algn="l">
                <a:lnSpc>
                  <a:spcPct val="100000"/>
                </a:lnSpc>
              </a:pPr>
              <a:r>
                <a:rPr lang="ja-JP" altLang="en-US" sz="105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　　すべての府民が読書を通じて文字・活字文化の恵沢を享受することができる社会の実現に寄与することをめ　</a:t>
              </a:r>
              <a:endParaRPr lang="en-US" altLang="ja-JP" sz="105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endParaRPr>
            </a:p>
            <a:p>
              <a:pPr algn="l">
                <a:lnSpc>
                  <a:spcPct val="100000"/>
                </a:lnSpc>
              </a:pPr>
              <a:r>
                <a:rPr lang="ja-JP" altLang="en-US" sz="105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　　ざす。</a:t>
              </a:r>
              <a:endParaRPr lang="en-US" altLang="ja-JP" sz="105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endParaRPr>
            </a:p>
            <a:p>
              <a:pPr algn="l">
                <a:lnSpc>
                  <a:spcPct val="100000"/>
                </a:lnSpc>
              </a:pPr>
              <a:r>
                <a:rPr lang="ja-JP" altLang="en-US" sz="105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　○第一期大阪府読書バリアフリー計画において定めた５つの方向性を継承し、計画を推進。</a:t>
              </a:r>
              <a:endParaRPr lang="en-US" altLang="ja-JP" sz="105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endParaRPr>
            </a:p>
            <a:p>
              <a:pPr algn="l">
                <a:lnSpc>
                  <a:spcPct val="100000"/>
                </a:lnSpc>
              </a:pPr>
              <a:endParaRPr lang="en-US" altLang="ja-JP" sz="1050" b="1" dirty="0">
                <a:solidFill>
                  <a:srgbClr val="000000"/>
                </a:solidFill>
                <a:latin typeface="Meiryo UI" panose="020B0604030504040204" pitchFamily="50" charset="-128"/>
                <a:ea typeface="Meiryo UI" panose="020B0604030504040204" pitchFamily="50" charset="-128"/>
                <a:cs typeface="Times New Roman" panose="02020603050405020304" pitchFamily="18" charset="0"/>
              </a:endParaRPr>
            </a:p>
            <a:p>
              <a:pPr algn="l">
                <a:lnSpc>
                  <a:spcPct val="100000"/>
                </a:lnSpc>
              </a:pPr>
              <a:r>
                <a:rPr lang="ja-JP" altLang="en-US" sz="1050" b="1"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２．施策の方向性と取組内容</a:t>
              </a:r>
              <a:endParaRPr lang="en-US" altLang="ja-JP" sz="1050" b="1" dirty="0">
                <a:solidFill>
                  <a:srgbClr val="000000"/>
                </a:solidFill>
                <a:latin typeface="Meiryo UI" panose="020B0604030504040204" pitchFamily="50" charset="-128"/>
                <a:ea typeface="Meiryo UI" panose="020B0604030504040204" pitchFamily="50" charset="-128"/>
                <a:cs typeface="Times New Roman" panose="02020603050405020304" pitchFamily="18" charset="0"/>
              </a:endParaRP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＜方向性</a:t>
              </a:r>
              <a:r>
                <a:rPr kumimoji="1" lang="en-US" altLang="ja-JP" sz="1050" dirty="0">
                  <a:solidFill>
                    <a:schemeClr val="tx1"/>
                  </a:solidFill>
                  <a:latin typeface="Meiryo UI" panose="020B0604030504040204" pitchFamily="50" charset="-128"/>
                  <a:ea typeface="Meiryo UI" panose="020B0604030504040204" pitchFamily="50" charset="-128"/>
                </a:rPr>
                <a:t>1</a:t>
              </a:r>
              <a:r>
                <a:rPr kumimoji="1" lang="ja-JP" altLang="en-US" sz="1050" dirty="0">
                  <a:solidFill>
                    <a:schemeClr val="tx1"/>
                  </a:solidFill>
                  <a:latin typeface="Meiryo UI" panose="020B0604030504040204" pitchFamily="50" charset="-128"/>
                  <a:ea typeface="Meiryo UI" panose="020B0604030504040204" pitchFamily="50" charset="-128"/>
                </a:rPr>
                <a:t>＞アクセシブルな書籍等の充実（法第９、</a:t>
              </a:r>
              <a:r>
                <a:rPr kumimoji="1" lang="en-US" altLang="ja-JP" sz="1050" dirty="0">
                  <a:solidFill>
                    <a:schemeClr val="tx1"/>
                  </a:solidFill>
                  <a:latin typeface="Meiryo UI" panose="020B0604030504040204" pitchFamily="50" charset="-128"/>
                  <a:ea typeface="Meiryo UI" panose="020B0604030504040204" pitchFamily="50" charset="-128"/>
                </a:rPr>
                <a:t>10</a:t>
              </a:r>
              <a:r>
                <a:rPr kumimoji="1" lang="ja-JP" altLang="en-US" sz="1050" dirty="0">
                  <a:solidFill>
                    <a:schemeClr val="tx1"/>
                  </a:solidFill>
                  <a:latin typeface="Meiryo UI" panose="020B0604030504040204" pitchFamily="50" charset="-128"/>
                  <a:ea typeface="Meiryo UI" panose="020B0604030504040204" pitchFamily="50" charset="-128"/>
                </a:rPr>
                <a:t>条）</a:t>
              </a: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（取組内容）</a:t>
              </a: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○公立図書館等におけるアクセシブルな書籍等の収集・製作の継続、製作したデータ等を国会図書館・サピ</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エ図書館へ継続して提供するとともに、書籍・データ等の相互貸出を引き続き実施</a:t>
              </a: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○府立図書館におけるデジタルデバイスの活用の検討、無料コンテンツの紹介等</a:t>
              </a:r>
            </a:p>
            <a:p>
              <a:pPr algn="l">
                <a:lnSpc>
                  <a:spcPct val="100000"/>
                </a:lnSpc>
              </a:pPr>
              <a:endParaRPr kumimoji="1" lang="en-US" altLang="ja-JP" sz="300" dirty="0">
                <a:solidFill>
                  <a:schemeClr val="tx1"/>
                </a:solidFill>
                <a:latin typeface="Meiryo UI" panose="020B0604030504040204" pitchFamily="50" charset="-128"/>
                <a:ea typeface="Meiryo UI" panose="020B0604030504040204" pitchFamily="50" charset="-128"/>
              </a:endParaRP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＜方向性２＞公立図書館等の人材育成・体制整備（法第９、</a:t>
              </a:r>
              <a:r>
                <a:rPr kumimoji="1" lang="en-US" altLang="ja-JP" sz="1050" dirty="0">
                  <a:solidFill>
                    <a:schemeClr val="tx1"/>
                  </a:solidFill>
                  <a:latin typeface="Meiryo UI" panose="020B0604030504040204" pitchFamily="50" charset="-128"/>
                  <a:ea typeface="Meiryo UI" panose="020B0604030504040204" pitchFamily="50" charset="-128"/>
                </a:rPr>
                <a:t>10</a:t>
              </a: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11</a:t>
              </a: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15</a:t>
              </a: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17</a:t>
              </a:r>
              <a:r>
                <a:rPr kumimoji="1" lang="ja-JP" altLang="en-US" sz="1050" dirty="0">
                  <a:solidFill>
                    <a:schemeClr val="tx1"/>
                  </a:solidFill>
                  <a:latin typeface="Meiryo UI" panose="020B0604030504040204" pitchFamily="50" charset="-128"/>
                  <a:ea typeface="Meiryo UI" panose="020B0604030504040204" pitchFamily="50" charset="-128"/>
                </a:rPr>
                <a:t>条）</a:t>
              </a: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（取組内容）</a:t>
              </a: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○公立図書館・点字図書館等の職員を対象に、支援方法や読書支援機器の使用方法を学ぶ研修を実施</a:t>
              </a: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○学校における教職員間の連携、地域のボランティア等協力者との連携により、学校図書館の活用を支援</a:t>
              </a: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○公立図書館、点字図書館における点訳者や音訳者等の養成講座の開催、</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特定書籍、特定電子書籍等の製作ノウハウや基準等の情報共有</a:t>
              </a: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○府民への点訳・音訳資料製作過程の紹介等による、興味・関心を抱くきっかけ作り</a:t>
              </a:r>
            </a:p>
            <a:p>
              <a:pPr algn="l">
                <a:lnSpc>
                  <a:spcPct val="100000"/>
                </a:lnSpc>
              </a:pPr>
              <a:endParaRPr kumimoji="1" lang="en-US" altLang="ja-JP" sz="300" dirty="0">
                <a:solidFill>
                  <a:schemeClr val="tx1"/>
                </a:solidFill>
                <a:latin typeface="Meiryo UI" panose="020B0604030504040204" pitchFamily="50" charset="-128"/>
                <a:ea typeface="Meiryo UI" panose="020B0604030504040204" pitchFamily="50" charset="-128"/>
              </a:endParaRP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＜方向性３＞利用しやすい施設・設備（機器）、サービスの充実（法第９、</a:t>
              </a:r>
              <a:r>
                <a:rPr kumimoji="1" lang="en-US" altLang="ja-JP" sz="1050" dirty="0">
                  <a:solidFill>
                    <a:schemeClr val="tx1"/>
                  </a:solidFill>
                  <a:latin typeface="Meiryo UI" panose="020B0604030504040204" pitchFamily="50" charset="-128"/>
                  <a:ea typeface="Meiryo UI" panose="020B0604030504040204" pitchFamily="50" charset="-128"/>
                </a:rPr>
                <a:t>14</a:t>
              </a: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15</a:t>
              </a:r>
              <a:r>
                <a:rPr kumimoji="1" lang="ja-JP" altLang="en-US" sz="1050" dirty="0">
                  <a:solidFill>
                    <a:schemeClr val="tx1"/>
                  </a:solidFill>
                  <a:latin typeface="Meiryo UI" panose="020B0604030504040204" pitchFamily="50" charset="-128"/>
                  <a:ea typeface="Meiryo UI" panose="020B0604030504040204" pitchFamily="50" charset="-128"/>
                </a:rPr>
                <a:t>条）</a:t>
              </a: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（取組内容）</a:t>
              </a: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○図書館施設のバリアフリー化、読書支援機器等の整備及び利用サービスを紹介するリーフレット等の配付</a:t>
              </a: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○市町村における日常生活用具給付等事業への継続支援</a:t>
              </a: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○読書支援機器の利用及び入手方法の案内、使用体験講習会の実施</a:t>
              </a:r>
            </a:p>
            <a:p>
              <a:pPr algn="l">
                <a:lnSpc>
                  <a:spcPct val="100000"/>
                </a:lnSpc>
              </a:pPr>
              <a:endParaRPr kumimoji="1" lang="en-US" altLang="ja-JP" sz="300" dirty="0">
                <a:solidFill>
                  <a:schemeClr val="tx1"/>
                </a:solidFill>
                <a:latin typeface="Meiryo UI" panose="020B0604030504040204" pitchFamily="50" charset="-128"/>
                <a:ea typeface="Meiryo UI" panose="020B0604030504040204" pitchFamily="50" charset="-128"/>
              </a:endParaRP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＜方向性４＞図書館サービスに係る情報発信（法第９、</a:t>
              </a:r>
              <a:r>
                <a:rPr kumimoji="1" lang="en-US" altLang="ja-JP" sz="1050" dirty="0">
                  <a:solidFill>
                    <a:schemeClr val="tx1"/>
                  </a:solidFill>
                  <a:latin typeface="Meiryo UI" panose="020B0604030504040204" pitchFamily="50" charset="-128"/>
                  <a:ea typeface="Meiryo UI" panose="020B0604030504040204" pitchFamily="50" charset="-128"/>
                </a:rPr>
                <a:t>10</a:t>
              </a:r>
              <a:r>
                <a:rPr kumimoji="1" lang="ja-JP" altLang="en-US" sz="1050" dirty="0">
                  <a:solidFill>
                    <a:schemeClr val="tx1"/>
                  </a:solidFill>
                  <a:latin typeface="Meiryo UI" panose="020B0604030504040204" pitchFamily="50" charset="-128"/>
                  <a:ea typeface="Meiryo UI" panose="020B0604030504040204" pitchFamily="50" charset="-128"/>
                </a:rPr>
                <a:t>条）</a:t>
              </a: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（取組内容）</a:t>
              </a: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○利用しやすいアクセシブルなホームページの作成、アクセシブルな書籍等の体験型イベントの実施</a:t>
              </a: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○公立図書館、点字図書館、サピエ図書館、国会図書館の利用方法・サービス内容の周知</a:t>
              </a: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○医療機関や地域ボランティア、当事者団体、支援団体と連携した図書館サービスの情報発信</a:t>
              </a:r>
            </a:p>
            <a:p>
              <a:pPr algn="l">
                <a:lnSpc>
                  <a:spcPct val="100000"/>
                </a:lnSpc>
              </a:pPr>
              <a:endParaRPr kumimoji="1" lang="en-US" altLang="ja-JP" sz="300" dirty="0">
                <a:solidFill>
                  <a:schemeClr val="tx1"/>
                </a:solidFill>
                <a:latin typeface="Meiryo UI" panose="020B0604030504040204" pitchFamily="50" charset="-128"/>
                <a:ea typeface="Meiryo UI" panose="020B0604030504040204" pitchFamily="50" charset="-128"/>
              </a:endParaRP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＜方向性５＞国、市町村との連携（法第５、９、</a:t>
              </a:r>
              <a:r>
                <a:rPr kumimoji="1" lang="en-US" altLang="ja-JP" sz="1050" dirty="0">
                  <a:solidFill>
                    <a:schemeClr val="tx1"/>
                  </a:solidFill>
                  <a:latin typeface="Meiryo UI" panose="020B0604030504040204" pitchFamily="50" charset="-128"/>
                  <a:ea typeface="Meiryo UI" panose="020B0604030504040204" pitchFamily="50" charset="-128"/>
                </a:rPr>
                <a:t>17</a:t>
              </a:r>
              <a:r>
                <a:rPr kumimoji="1" lang="ja-JP" altLang="en-US" sz="1050" dirty="0">
                  <a:solidFill>
                    <a:schemeClr val="tx1"/>
                  </a:solidFill>
                  <a:latin typeface="Meiryo UI" panose="020B0604030504040204" pitchFamily="50" charset="-128"/>
                  <a:ea typeface="Meiryo UI" panose="020B0604030504040204" pitchFamily="50" charset="-128"/>
                </a:rPr>
                <a:t>条）</a:t>
              </a: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（取組内容）</a:t>
              </a: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○ボランティア主体となっているアクセシブルな書籍製作状況の抜本的見直し及び障がい種別・等級等の制</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約がある利用サービスの対象範囲の拡大検討について要望</a:t>
              </a: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○府及び府立図書館は、府内市町村における施策の推進を支援</a:t>
              </a:r>
            </a:p>
          </p:txBody>
        </p:sp>
        <p:sp>
          <p:nvSpPr>
            <p:cNvPr id="51" name="四角形: 角を丸くする 50">
              <a:extLst>
                <a:ext uri="{FF2B5EF4-FFF2-40B4-BE49-F238E27FC236}">
                  <a16:creationId xmlns:a16="http://schemas.microsoft.com/office/drawing/2014/main" id="{57286F6F-AB9B-4AD8-9D31-6DE3FA5513BF}"/>
                </a:ext>
              </a:extLst>
            </p:cNvPr>
            <p:cNvSpPr/>
            <p:nvPr/>
          </p:nvSpPr>
          <p:spPr>
            <a:xfrm>
              <a:off x="418836" y="4950451"/>
              <a:ext cx="3448800" cy="374400"/>
            </a:xfrm>
            <a:prstGeom prst="roundRect">
              <a:avLst/>
            </a:prstGeom>
            <a:solidFill>
              <a:schemeClr val="accent2">
                <a:lumMod val="40000"/>
                <a:lumOff val="60000"/>
              </a:schemeClr>
            </a:solidFill>
            <a:ln w="19050">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solidFill>
                    <a:srgbClr val="000000"/>
                  </a:solidFill>
                  <a:ea typeface="Meiryo UI" panose="020B0604030504040204" pitchFamily="50" charset="-128"/>
                  <a:cs typeface="Times New Roman" panose="02020603050405020304" pitchFamily="18" charset="0"/>
                </a:rPr>
                <a:t>第３章　基本方針及び施策の方向性</a:t>
              </a:r>
            </a:p>
          </p:txBody>
        </p:sp>
      </p:grpSp>
      <p:grpSp>
        <p:nvGrpSpPr>
          <p:cNvPr id="57" name="グループ化 56">
            <a:extLst>
              <a:ext uri="{FF2B5EF4-FFF2-40B4-BE49-F238E27FC236}">
                <a16:creationId xmlns:a16="http://schemas.microsoft.com/office/drawing/2014/main" id="{FB21EC2A-FE38-4AF6-A4CC-B3C764E607EB}"/>
              </a:ext>
            </a:extLst>
          </p:cNvPr>
          <p:cNvGrpSpPr/>
          <p:nvPr/>
        </p:nvGrpSpPr>
        <p:grpSpPr>
          <a:xfrm>
            <a:off x="6501109" y="6928761"/>
            <a:ext cx="6156000" cy="1347096"/>
            <a:chOff x="440338" y="720918"/>
            <a:chExt cx="6048000" cy="1440317"/>
          </a:xfrm>
        </p:grpSpPr>
        <p:sp>
          <p:nvSpPr>
            <p:cNvPr id="58" name="四角形: 角を丸くする 57">
              <a:extLst>
                <a:ext uri="{FF2B5EF4-FFF2-40B4-BE49-F238E27FC236}">
                  <a16:creationId xmlns:a16="http://schemas.microsoft.com/office/drawing/2014/main" id="{7F8865BC-9EAD-4402-BCD3-03AB31C62B39}"/>
                </a:ext>
              </a:extLst>
            </p:cNvPr>
            <p:cNvSpPr/>
            <p:nvPr/>
          </p:nvSpPr>
          <p:spPr>
            <a:xfrm>
              <a:off x="440338" y="947528"/>
              <a:ext cx="6048000" cy="1213707"/>
            </a:xfrm>
            <a:prstGeom prst="roundRect">
              <a:avLst>
                <a:gd name="adj" fmla="val 6861"/>
              </a:avLst>
            </a:prstGeom>
            <a:solidFill>
              <a:schemeClr val="accent4">
                <a:lumMod val="20000"/>
                <a:lumOff val="8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sz="1050" dirty="0">
                <a:solidFill>
                  <a:schemeClr val="tx1"/>
                </a:solidFill>
                <a:latin typeface="Meiryo UI" panose="020B0604030504040204" pitchFamily="50" charset="-128"/>
                <a:ea typeface="Meiryo UI" panose="020B0604030504040204" pitchFamily="50" charset="-128"/>
              </a:endParaRPr>
            </a:p>
            <a:p>
              <a:r>
                <a:rPr kumimoji="1" lang="ja-JP" altLang="en-US" sz="1050" dirty="0">
                  <a:solidFill>
                    <a:schemeClr val="tx1"/>
                  </a:solidFill>
                  <a:latin typeface="Meiryo UI" panose="020B0604030504040204" pitchFamily="50" charset="-128"/>
                  <a:ea typeface="Meiryo UI" panose="020B0604030504040204" pitchFamily="50" charset="-128"/>
                </a:rPr>
                <a:t>「施策に関する指標」を設け、これらの進捗状況を確認することで、着実な施策の推進をめざす。</a:t>
              </a:r>
              <a:endParaRPr kumimoji="1" lang="en-US" altLang="ja-JP" sz="1050" dirty="0">
                <a:solidFill>
                  <a:schemeClr val="tx1"/>
                </a:solidFill>
                <a:latin typeface="Meiryo UI" panose="020B0604030504040204" pitchFamily="50" charset="-128"/>
                <a:ea typeface="Meiryo UI" panose="020B0604030504040204" pitchFamily="50" charset="-128"/>
              </a:endParaRPr>
            </a:p>
            <a:p>
              <a:r>
                <a:rPr kumimoji="1" lang="ja-JP" altLang="en-US" sz="1050" dirty="0">
                  <a:solidFill>
                    <a:schemeClr val="tx1"/>
                  </a:solidFill>
                  <a:latin typeface="Meiryo UI" panose="020B0604030504040204" pitchFamily="50" charset="-128"/>
                  <a:ea typeface="Meiryo UI" panose="020B0604030504040204" pitchFamily="50" charset="-128"/>
                </a:rPr>
                <a:t>　（１）アクセシブルな書籍等の充実</a:t>
              </a:r>
            </a:p>
            <a:p>
              <a:r>
                <a:rPr kumimoji="1" lang="ja-JP" altLang="en-US" sz="1050" dirty="0">
                  <a:solidFill>
                    <a:schemeClr val="tx1"/>
                  </a:solidFill>
                  <a:latin typeface="Meiryo UI" panose="020B0604030504040204" pitchFamily="50" charset="-128"/>
                  <a:ea typeface="Meiryo UI" panose="020B0604030504040204" pitchFamily="50" charset="-128"/>
                </a:rPr>
                <a:t>　（２）人材育成・体制整備</a:t>
              </a:r>
            </a:p>
            <a:p>
              <a:r>
                <a:rPr kumimoji="1" lang="ja-JP" altLang="en-US" sz="1050" dirty="0">
                  <a:solidFill>
                    <a:schemeClr val="tx1"/>
                  </a:solidFill>
                  <a:latin typeface="Meiryo UI" panose="020B0604030504040204" pitchFamily="50" charset="-128"/>
                  <a:ea typeface="Meiryo UI" panose="020B0604030504040204" pitchFamily="50" charset="-128"/>
                </a:rPr>
                <a:t>　（３）読書環境サービスの充実</a:t>
              </a:r>
            </a:p>
            <a:p>
              <a:r>
                <a:rPr kumimoji="1" lang="ja-JP" altLang="en-US" sz="1050" dirty="0">
                  <a:solidFill>
                    <a:schemeClr val="tx1"/>
                  </a:solidFill>
                  <a:latin typeface="Meiryo UI" panose="020B0604030504040204" pitchFamily="50" charset="-128"/>
                  <a:ea typeface="Meiryo UI" panose="020B0604030504040204" pitchFamily="50" charset="-128"/>
                </a:rPr>
                <a:t>　（４）図書館サービスに係る情報発信</a:t>
              </a:r>
            </a:p>
          </p:txBody>
        </p:sp>
        <p:sp>
          <p:nvSpPr>
            <p:cNvPr id="59" name="四角形: 角を丸くする 58">
              <a:extLst>
                <a:ext uri="{FF2B5EF4-FFF2-40B4-BE49-F238E27FC236}">
                  <a16:creationId xmlns:a16="http://schemas.microsoft.com/office/drawing/2014/main" id="{8533AE39-D9A1-45DE-A2E4-9450359CE14C}"/>
                </a:ext>
              </a:extLst>
            </p:cNvPr>
            <p:cNvSpPr/>
            <p:nvPr/>
          </p:nvSpPr>
          <p:spPr>
            <a:xfrm>
              <a:off x="440338" y="720918"/>
              <a:ext cx="3447265" cy="375699"/>
            </a:xfrm>
            <a:prstGeom prst="roundRect">
              <a:avLst/>
            </a:prstGeom>
            <a:solidFill>
              <a:schemeClr val="accent4">
                <a:lumMod val="40000"/>
                <a:lumOff val="60000"/>
              </a:schemeClr>
            </a:solidFill>
            <a:ln w="19050">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solidFill>
                    <a:srgbClr val="000000"/>
                  </a:solidFill>
                  <a:ea typeface="Meiryo UI" panose="020B0604030504040204" pitchFamily="50" charset="-128"/>
                  <a:cs typeface="Times New Roman" panose="02020603050405020304" pitchFamily="18" charset="0"/>
                </a:rPr>
                <a:t>第４章　基本的施策に関する指標</a:t>
              </a:r>
              <a:endParaRPr kumimoji="1" lang="ja-JP" altLang="en-US" dirty="0"/>
            </a:p>
          </p:txBody>
        </p:sp>
      </p:grpSp>
      <p:grpSp>
        <p:nvGrpSpPr>
          <p:cNvPr id="60" name="グループ化 59">
            <a:extLst>
              <a:ext uri="{FF2B5EF4-FFF2-40B4-BE49-F238E27FC236}">
                <a16:creationId xmlns:a16="http://schemas.microsoft.com/office/drawing/2014/main" id="{87584ACE-E293-4155-9505-A6D99DD78491}"/>
              </a:ext>
            </a:extLst>
          </p:cNvPr>
          <p:cNvGrpSpPr/>
          <p:nvPr/>
        </p:nvGrpSpPr>
        <p:grpSpPr>
          <a:xfrm>
            <a:off x="6501109" y="8435484"/>
            <a:ext cx="6156000" cy="937116"/>
            <a:chOff x="440338" y="730412"/>
            <a:chExt cx="6120000" cy="937116"/>
          </a:xfrm>
        </p:grpSpPr>
        <p:sp>
          <p:nvSpPr>
            <p:cNvPr id="61" name="四角形: 角を丸くする 60">
              <a:extLst>
                <a:ext uri="{FF2B5EF4-FFF2-40B4-BE49-F238E27FC236}">
                  <a16:creationId xmlns:a16="http://schemas.microsoft.com/office/drawing/2014/main" id="{EE0EBF6F-243C-4A96-8AF1-34E0BEE8936C}"/>
                </a:ext>
              </a:extLst>
            </p:cNvPr>
            <p:cNvSpPr/>
            <p:nvPr/>
          </p:nvSpPr>
          <p:spPr>
            <a:xfrm>
              <a:off x="440338" y="918262"/>
              <a:ext cx="6120000" cy="749266"/>
            </a:xfrm>
            <a:prstGeom prst="roundRect">
              <a:avLst>
                <a:gd name="adj" fmla="val 9582"/>
              </a:avLst>
            </a:prstGeom>
            <a:solidFill>
              <a:schemeClr val="tx2">
                <a:lumMod val="20000"/>
                <a:lumOff val="80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sz="1050" dirty="0">
                <a:solidFill>
                  <a:schemeClr val="tx1"/>
                </a:solidFill>
                <a:latin typeface="Meiryo UI" panose="020B0604030504040204" pitchFamily="50" charset="-128"/>
                <a:ea typeface="Meiryo UI" panose="020B0604030504040204" pitchFamily="50" charset="-128"/>
              </a:endParaRPr>
            </a:p>
            <a:p>
              <a:endParaRPr kumimoji="1" lang="en-US" altLang="ja-JP" sz="300" dirty="0">
                <a:solidFill>
                  <a:schemeClr val="tx1"/>
                </a:solidFill>
                <a:latin typeface="Meiryo UI" panose="020B0604030504040204" pitchFamily="50" charset="-128"/>
                <a:ea typeface="Meiryo UI" panose="020B0604030504040204" pitchFamily="50" charset="-128"/>
              </a:endParaRPr>
            </a:p>
            <a:p>
              <a:pPr indent="133350" algn="just"/>
              <a:r>
                <a:rPr lang="ja-JP" altLang="en-US" sz="1050" kern="100" dirty="0">
                  <a:solidFill>
                    <a:schemeClr val="tx1"/>
                  </a:solidFill>
                  <a:latin typeface="游明朝" panose="02020400000000000000" pitchFamily="18" charset="-128"/>
                  <a:ea typeface="Meiryo UI" panose="020B0604030504040204" pitchFamily="50" charset="-128"/>
                  <a:cs typeface="Times New Roman" panose="02020603050405020304" pitchFamily="18" charset="0"/>
                </a:rPr>
                <a:t>○</a:t>
              </a:r>
              <a:r>
                <a:rPr lang="ja-JP" altLang="en-US" sz="1050" kern="100" dirty="0">
                  <a:solidFill>
                    <a:schemeClr val="tx1"/>
                  </a:solidFill>
                  <a:effectLst/>
                  <a:latin typeface="游明朝" panose="02020400000000000000" pitchFamily="18" charset="-128"/>
                  <a:ea typeface="Meiryo UI" panose="020B0604030504040204" pitchFamily="50" charset="-128"/>
                  <a:cs typeface="Times New Roman" panose="02020603050405020304" pitchFamily="18" charset="0"/>
                </a:rPr>
                <a:t>指標等を活用しながら進捗状況を把握し、読書環境の整備を着実に推進。</a:t>
              </a:r>
            </a:p>
            <a:p>
              <a:pPr indent="133350" algn="just"/>
              <a:r>
                <a:rPr lang="ja-JP" altLang="en-US" sz="1050" kern="100" dirty="0">
                  <a:solidFill>
                    <a:schemeClr val="tx1"/>
                  </a:solidFill>
                  <a:effectLst/>
                  <a:latin typeface="游明朝" panose="02020400000000000000" pitchFamily="18" charset="-128"/>
                  <a:ea typeface="Meiryo UI" panose="020B0604030504040204" pitchFamily="50" charset="-128"/>
                  <a:cs typeface="Times New Roman" panose="02020603050405020304" pitchFamily="18" charset="0"/>
                </a:rPr>
                <a:t>○取組を着実に推進するため、市町村等の協力、公立図書館等における環境整備や施策の充実が必要。</a:t>
              </a:r>
            </a:p>
          </p:txBody>
        </p:sp>
        <p:sp>
          <p:nvSpPr>
            <p:cNvPr id="62" name="四角形: 角を丸くする 61">
              <a:extLst>
                <a:ext uri="{FF2B5EF4-FFF2-40B4-BE49-F238E27FC236}">
                  <a16:creationId xmlns:a16="http://schemas.microsoft.com/office/drawing/2014/main" id="{32C701CB-0164-4EEE-A94B-EB716A2B5F03}"/>
                </a:ext>
              </a:extLst>
            </p:cNvPr>
            <p:cNvSpPr/>
            <p:nvPr/>
          </p:nvSpPr>
          <p:spPr>
            <a:xfrm>
              <a:off x="440338" y="730412"/>
              <a:ext cx="3447265" cy="375699"/>
            </a:xfrm>
            <a:prstGeom prst="roundRect">
              <a:avLst/>
            </a:prstGeom>
            <a:solidFill>
              <a:schemeClr val="tx2">
                <a:lumMod val="40000"/>
                <a:lumOff val="60000"/>
              </a:schemeClr>
            </a:solidFill>
            <a:ln w="19050">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solidFill>
                    <a:srgbClr val="000000"/>
                  </a:solidFill>
                  <a:ea typeface="Meiryo UI" panose="020B0604030504040204" pitchFamily="50" charset="-128"/>
                  <a:cs typeface="Times New Roman" panose="02020603050405020304" pitchFamily="18" charset="0"/>
                </a:rPr>
                <a:t>第５章　おわりに</a:t>
              </a:r>
              <a:endParaRPr kumimoji="1" lang="ja-JP" altLang="en-US" dirty="0"/>
            </a:p>
          </p:txBody>
        </p:sp>
      </p:grpSp>
      <p:grpSp>
        <p:nvGrpSpPr>
          <p:cNvPr id="19" name="グループ化 18">
            <a:extLst>
              <a:ext uri="{FF2B5EF4-FFF2-40B4-BE49-F238E27FC236}">
                <a16:creationId xmlns:a16="http://schemas.microsoft.com/office/drawing/2014/main" id="{53E498E3-3E2D-46E5-B745-A3C3C1BF12BB}"/>
              </a:ext>
            </a:extLst>
          </p:cNvPr>
          <p:cNvGrpSpPr/>
          <p:nvPr/>
        </p:nvGrpSpPr>
        <p:grpSpPr>
          <a:xfrm>
            <a:off x="201306" y="4085033"/>
            <a:ext cx="6156000" cy="5287567"/>
            <a:chOff x="418836" y="5322172"/>
            <a:chExt cx="6156000" cy="5234662"/>
          </a:xfrm>
        </p:grpSpPr>
        <p:sp>
          <p:nvSpPr>
            <p:cNvPr id="20" name="四角形: 角を丸くする 19">
              <a:extLst>
                <a:ext uri="{FF2B5EF4-FFF2-40B4-BE49-F238E27FC236}">
                  <a16:creationId xmlns:a16="http://schemas.microsoft.com/office/drawing/2014/main" id="{86270F75-06D0-4844-BC25-DD4F8C2F1C4E}"/>
                </a:ext>
              </a:extLst>
            </p:cNvPr>
            <p:cNvSpPr/>
            <p:nvPr/>
          </p:nvSpPr>
          <p:spPr>
            <a:xfrm>
              <a:off x="418836" y="5580974"/>
              <a:ext cx="6156000" cy="4975860"/>
            </a:xfrm>
            <a:prstGeom prst="roundRect">
              <a:avLst>
                <a:gd name="adj" fmla="val 3232"/>
              </a:avLst>
            </a:prstGeom>
            <a:solidFill>
              <a:schemeClr val="accent5">
                <a:lumMod val="20000"/>
                <a:lumOff val="8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b="1"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１．読書を取り巻く環境の変化</a:t>
              </a:r>
              <a:endParaRPr lang="en-US" altLang="ja-JP" sz="1050" b="1"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（１）視覚障がい者等の読書環境の変化</a:t>
              </a:r>
            </a:p>
            <a:p>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（２）法制度の変化と社会的対応</a:t>
              </a:r>
            </a:p>
            <a:p>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（３）読書手段の多様化</a:t>
              </a:r>
            </a:p>
            <a:p>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（４）書籍整備の課題</a:t>
              </a:r>
            </a:p>
            <a:p>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（５）国の「基本計画（第二期）」（令和７年３月策定）</a:t>
              </a:r>
            </a:p>
            <a:p>
              <a:endParaRPr lang="en-US" altLang="ja-JP" sz="6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b="1"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２．大阪府の５つの方向性に基づく取組と実績</a:t>
              </a:r>
            </a:p>
            <a:p>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a:t>
              </a:r>
              <a:r>
                <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&lt;</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方向性１</a:t>
              </a:r>
              <a:r>
                <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&gt;</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アクセシブルな書籍等の充実（法第９、</a:t>
              </a:r>
              <a:r>
                <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10</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条関係）</a:t>
              </a:r>
              <a:endPar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○アクセシブルな書籍の収集・製作、</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全国的な情報共有の推進、</a:t>
              </a:r>
              <a:r>
                <a:rPr lang="ja-JP" altLang="en-US" sz="105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市町村図書館等への支援と連携強化、</a:t>
              </a:r>
              <a:endParaRPr lang="en-US" altLang="ja-JP" sz="105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情報発信の強化、</a:t>
              </a:r>
              <a:r>
                <a:rPr lang="ja-JP" altLang="en-US" sz="105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市場動向の調査等</a:t>
              </a:r>
              <a:endPar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r>
                <a:rPr lang="ja-JP" altLang="en-US" sz="3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a:t>
              </a:r>
              <a:endParaRPr lang="en-US" altLang="ja-JP" sz="3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a:t>
              </a:r>
              <a:r>
                <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&lt;</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方向性２</a:t>
              </a:r>
              <a:r>
                <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&gt;</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公立図書館等の人材育成・体制整備（法第９、</a:t>
              </a:r>
              <a:r>
                <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10</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a:t>
              </a:r>
              <a:r>
                <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11</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a:t>
              </a:r>
              <a:r>
                <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15</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a:t>
              </a:r>
              <a:r>
                <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17</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条）</a:t>
              </a:r>
              <a:endPar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○職員向け研修の実施、学校図書館との連携強化、点訳者・音訳者の養成、</a:t>
              </a:r>
              <a:endParaRPr lang="en-US" altLang="ja-JP" sz="105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障がい当事者の雇用による支援体制の強化、情報発信の強化（再掲）</a:t>
              </a:r>
              <a:endParaRPr lang="en-US" altLang="ja-JP" sz="105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r>
                <a:rPr lang="ja-JP" altLang="en-US" sz="3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a:t>
              </a:r>
              <a:endParaRPr lang="en-US" altLang="ja-JP" sz="3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a:t>
              </a:r>
              <a:r>
                <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&lt;</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方向性３</a:t>
              </a:r>
              <a:r>
                <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&gt;</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利用しやすい施設・設備（機器）、サービスの充実（法第９、</a:t>
              </a:r>
              <a:r>
                <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14</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a:t>
              </a:r>
              <a:r>
                <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15</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条）</a:t>
              </a:r>
              <a:endPar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○施設のバリアフリー化と機器整備、情報発信の強化（再掲）、制度の活用による支援、</a:t>
              </a:r>
              <a:endPar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読書支援機器の利用案内、イベントによる体験機会の提供</a:t>
              </a:r>
            </a:p>
            <a:p>
              <a:r>
                <a:rPr lang="ja-JP" altLang="en-US" sz="3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a:t>
              </a:r>
              <a:endParaRPr lang="en-US" altLang="ja-JP" sz="3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a:t>
              </a:r>
              <a:r>
                <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&lt;</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方向性４</a:t>
              </a:r>
              <a:r>
                <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&gt;</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図書館サービスに係る情報発信（法第９、</a:t>
              </a:r>
              <a:r>
                <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10</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条）</a:t>
              </a:r>
              <a:endPar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○情報発信の強化（再掲）、教育現場への周知、イベントによる体験機会の提供（再掲）、</a:t>
              </a:r>
              <a:endParaRPr lang="en-US" altLang="ja-JP" sz="105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医療従事者への周知、福祉関係機関・当事者団体への周知</a:t>
              </a:r>
              <a:endPar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r>
                <a:rPr lang="ja-JP" altLang="en-US" sz="3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a:t>
              </a:r>
              <a:endParaRPr lang="en-US" altLang="ja-JP" sz="3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a:t>
              </a:r>
              <a:r>
                <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&lt;</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方向性５</a:t>
              </a:r>
              <a:r>
                <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&gt;</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国、市町村との連携（法第５、９、</a:t>
              </a:r>
              <a:r>
                <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17</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条）</a:t>
              </a:r>
              <a:endPar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○アクセシブルな書籍の充実に向けた要望、製作体制の見直しと人材育成の支援、</a:t>
              </a:r>
              <a:endPar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図書館利用環境の整備とサービス対象の拡大、図書館現場との意見交換と情報共有、</a:t>
              </a:r>
              <a:endPar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市町村図書館との連携強化</a:t>
              </a:r>
            </a:p>
            <a:p>
              <a:endParaRPr lang="en-US" altLang="ja-JP" sz="6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b="1"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３．課題</a:t>
              </a:r>
            </a:p>
            <a:p>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a:t>
              </a:r>
              <a:r>
                <a:rPr lang="ja-JP" altLang="en-US" sz="105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・アクセシブルな書籍を製作する点訳・音訳奉仕員（ボランティア）の人材確保や、安定した体制整備</a:t>
              </a:r>
              <a:endPar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・公立図書館などが提供する読書支援サービスの情報が、当事者に十分に届いていない可能性があること</a:t>
              </a:r>
              <a:endPar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a:t>
              </a:r>
              <a:r>
                <a:rPr lang="ja-JP" altLang="en-US" sz="105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・視覚障がい者</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等が利用しやすい電子書籍等の出版体制がいまだ十分ではない</a:t>
              </a:r>
              <a:endParaRPr lang="en-US" altLang="ja-JP" sz="1050" dirty="0">
                <a:solidFill>
                  <a:srgbClr val="FF0000"/>
                </a:solidFill>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21" name="四角形: 角を丸くする 20">
              <a:extLst>
                <a:ext uri="{FF2B5EF4-FFF2-40B4-BE49-F238E27FC236}">
                  <a16:creationId xmlns:a16="http://schemas.microsoft.com/office/drawing/2014/main" id="{2D70F26C-E068-4CFB-966D-86B7086D10CC}"/>
                </a:ext>
              </a:extLst>
            </p:cNvPr>
            <p:cNvSpPr/>
            <p:nvPr/>
          </p:nvSpPr>
          <p:spPr>
            <a:xfrm>
              <a:off x="418836" y="5322172"/>
              <a:ext cx="5869382" cy="374400"/>
            </a:xfrm>
            <a:prstGeom prst="roundRect">
              <a:avLst/>
            </a:prstGeom>
            <a:solidFill>
              <a:schemeClr val="accent5">
                <a:lumMod val="40000"/>
                <a:lumOff val="60000"/>
              </a:schemeClr>
            </a:solidFill>
            <a:ln w="190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solidFill>
                    <a:srgbClr val="000000"/>
                  </a:solidFill>
                  <a:ea typeface="Meiryo UI" panose="020B0604030504040204" pitchFamily="50" charset="-128"/>
                  <a:cs typeface="Times New Roman" panose="02020603050405020304" pitchFamily="18" charset="0"/>
                </a:rPr>
                <a:t>第２章　第一期大阪府読書バリアフリー計画の振り返り</a:t>
              </a:r>
              <a:r>
                <a:rPr lang="ja-JP" altLang="en-US" sz="950" b="1" dirty="0">
                  <a:solidFill>
                    <a:srgbClr val="000000"/>
                  </a:solidFill>
                  <a:ea typeface="Meiryo UI" panose="020B0604030504040204" pitchFamily="50" charset="-128"/>
                  <a:cs typeface="Times New Roman" panose="02020603050405020304" pitchFamily="18" charset="0"/>
                </a:rPr>
                <a:t>（令和３年度～令和６年度）</a:t>
              </a:r>
            </a:p>
          </p:txBody>
        </p:sp>
      </p:grpSp>
      <p:sp>
        <p:nvSpPr>
          <p:cNvPr id="2" name="テキスト ボックス 1">
            <a:extLst>
              <a:ext uri="{FF2B5EF4-FFF2-40B4-BE49-F238E27FC236}">
                <a16:creationId xmlns:a16="http://schemas.microsoft.com/office/drawing/2014/main" id="{4C2500CA-B005-452D-81E9-C0F638F0AC82}"/>
              </a:ext>
            </a:extLst>
          </p:cNvPr>
          <p:cNvSpPr txBox="1"/>
          <p:nvPr/>
        </p:nvSpPr>
        <p:spPr>
          <a:xfrm>
            <a:off x="12499970" y="9372600"/>
            <a:ext cx="300942" cy="246221"/>
          </a:xfrm>
          <a:prstGeom prst="rect">
            <a:avLst/>
          </a:prstGeom>
          <a:noFill/>
        </p:spPr>
        <p:txBody>
          <a:bodyPr wrap="square" rtlCol="0">
            <a:spAutoFit/>
          </a:bodyPr>
          <a:lstStyle/>
          <a:p>
            <a:r>
              <a:rPr kumimoji="1" lang="ja-JP" altLang="en-US" sz="1000" dirty="0"/>
              <a:t>１</a:t>
            </a:r>
          </a:p>
        </p:txBody>
      </p:sp>
      <p:sp>
        <p:nvSpPr>
          <p:cNvPr id="5" name="テキスト ボックス 4">
            <a:extLst>
              <a:ext uri="{FF2B5EF4-FFF2-40B4-BE49-F238E27FC236}">
                <a16:creationId xmlns:a16="http://schemas.microsoft.com/office/drawing/2014/main" id="{97EDD402-748B-41E2-90CA-6F490B70C6BC}"/>
              </a:ext>
            </a:extLst>
          </p:cNvPr>
          <p:cNvSpPr txBox="1"/>
          <p:nvPr/>
        </p:nvSpPr>
        <p:spPr>
          <a:xfrm rot="5400000">
            <a:off x="-489291" y="4615934"/>
            <a:ext cx="1177290" cy="369332"/>
          </a:xfrm>
          <a:prstGeom prst="rect">
            <a:avLst/>
          </a:prstGeom>
          <a:noFill/>
        </p:spPr>
        <p:txBody>
          <a:bodyPr wrap="square" rtlCol="0">
            <a:spAutoFit/>
          </a:bodyPr>
          <a:lstStyle/>
          <a:p>
            <a:pPr algn="ctr"/>
            <a:r>
              <a:rPr kumimoji="1" lang="ja-JP" altLang="en-US" dirty="0"/>
              <a:t>３－２</a:t>
            </a:r>
          </a:p>
        </p:txBody>
      </p:sp>
    </p:spTree>
    <p:extLst>
      <p:ext uri="{BB962C8B-B14F-4D97-AF65-F5344CB8AC3E}">
        <p14:creationId xmlns:p14="http://schemas.microsoft.com/office/powerpoint/2010/main" val="21580143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6">
            <a:extLst>
              <a:ext uri="{FF2B5EF4-FFF2-40B4-BE49-F238E27FC236}">
                <a16:creationId xmlns:a16="http://schemas.microsoft.com/office/drawing/2014/main" id="{9068EAC6-DAA5-4F1E-941C-092A195528BB}"/>
              </a:ext>
            </a:extLst>
          </p:cNvPr>
          <p:cNvGraphicFramePr>
            <a:graphicFrameLocks noGrp="1"/>
          </p:cNvGraphicFramePr>
          <p:nvPr>
            <p:extLst>
              <p:ext uri="{D42A27DB-BD31-4B8C-83A1-F6EECF244321}">
                <p14:modId xmlns:p14="http://schemas.microsoft.com/office/powerpoint/2010/main" val="356372696"/>
              </p:ext>
            </p:extLst>
          </p:nvPr>
        </p:nvGraphicFramePr>
        <p:xfrm>
          <a:off x="461932" y="1148390"/>
          <a:ext cx="12038038" cy="7858449"/>
        </p:xfrm>
        <a:graphic>
          <a:graphicData uri="http://schemas.openxmlformats.org/drawingml/2006/table">
            <a:tbl>
              <a:tblPr firstRow="1" bandRow="1">
                <a:tableStyleId>{5C22544A-7EE6-4342-B048-85BDC9FD1C3A}</a:tableStyleId>
              </a:tblPr>
              <a:tblGrid>
                <a:gridCol w="1206756">
                  <a:extLst>
                    <a:ext uri="{9D8B030D-6E8A-4147-A177-3AD203B41FA5}">
                      <a16:colId xmlns:a16="http://schemas.microsoft.com/office/drawing/2014/main" val="3253338943"/>
                    </a:ext>
                  </a:extLst>
                </a:gridCol>
                <a:gridCol w="2004077">
                  <a:extLst>
                    <a:ext uri="{9D8B030D-6E8A-4147-A177-3AD203B41FA5}">
                      <a16:colId xmlns:a16="http://schemas.microsoft.com/office/drawing/2014/main" val="2106405799"/>
                    </a:ext>
                  </a:extLst>
                </a:gridCol>
                <a:gridCol w="2842335">
                  <a:extLst>
                    <a:ext uri="{9D8B030D-6E8A-4147-A177-3AD203B41FA5}">
                      <a16:colId xmlns:a16="http://schemas.microsoft.com/office/drawing/2014/main" val="1668652407"/>
                    </a:ext>
                  </a:extLst>
                </a:gridCol>
                <a:gridCol w="4400550">
                  <a:extLst>
                    <a:ext uri="{9D8B030D-6E8A-4147-A177-3AD203B41FA5}">
                      <a16:colId xmlns:a16="http://schemas.microsoft.com/office/drawing/2014/main" val="626538040"/>
                    </a:ext>
                  </a:extLst>
                </a:gridCol>
                <a:gridCol w="1584320">
                  <a:extLst>
                    <a:ext uri="{9D8B030D-6E8A-4147-A177-3AD203B41FA5}">
                      <a16:colId xmlns:a16="http://schemas.microsoft.com/office/drawing/2014/main" val="1310886373"/>
                    </a:ext>
                  </a:extLst>
                </a:gridCol>
              </a:tblGrid>
              <a:tr h="600873">
                <a:tc gridSpan="2">
                  <a:txBody>
                    <a:bodyPr/>
                    <a:lstStyle/>
                    <a:p>
                      <a:pPr algn="ctr"/>
                      <a:r>
                        <a:rPr kumimoji="1" lang="ja-JP" altLang="en-US" sz="1600" dirty="0">
                          <a:solidFill>
                            <a:schemeClr val="tx1"/>
                          </a:solidFill>
                          <a:latin typeface="Meiryo UI" panose="020B0604030504040204" pitchFamily="50" charset="-128"/>
                          <a:ea typeface="Meiryo UI" panose="020B0604030504040204" pitchFamily="50" charset="-128"/>
                        </a:rPr>
                        <a:t>施策の分類</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600" dirty="0">
                          <a:solidFill>
                            <a:schemeClr val="tx1"/>
                          </a:solidFill>
                          <a:latin typeface="Meiryo UI" panose="020B0604030504040204" pitchFamily="50" charset="-128"/>
                          <a:ea typeface="Meiryo UI" panose="020B0604030504040204" pitchFamily="50" charset="-128"/>
                        </a:rPr>
                        <a:t>取　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latin typeface="Meiryo UI" panose="020B0604030504040204" pitchFamily="50" charset="-128"/>
                          <a:ea typeface="Meiryo UI" panose="020B0604030504040204" pitchFamily="50" charset="-128"/>
                        </a:rPr>
                        <a:t>実　績（令和６年度）</a:t>
                      </a:r>
                      <a:endParaRPr kumimoji="1" lang="en-US" altLang="ja-JP" sz="16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600" dirty="0">
                          <a:solidFill>
                            <a:schemeClr val="tx1"/>
                          </a:solidFill>
                          <a:latin typeface="Meiryo UI" panose="020B0604030504040204" pitchFamily="50" charset="-128"/>
                          <a:ea typeface="Meiryo UI" panose="020B0604030504040204" pitchFamily="50" charset="-128"/>
                        </a:rPr>
                        <a:t>目標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94335370"/>
                  </a:ext>
                </a:extLst>
              </a:tr>
              <a:tr h="1129722">
                <a:tc rowSpan="3">
                  <a:txBody>
                    <a:bodyPr/>
                    <a:lstStyle/>
                    <a:p>
                      <a:r>
                        <a:rPr kumimoji="1" lang="ja-JP" altLang="en-US" sz="1400" dirty="0">
                          <a:solidFill>
                            <a:schemeClr val="tx1"/>
                          </a:solidFill>
                          <a:latin typeface="Meiryo UI" panose="020B0604030504040204" pitchFamily="50" charset="-128"/>
                          <a:ea typeface="Meiryo UI" panose="020B0604030504040204" pitchFamily="50" charset="-128"/>
                        </a:rPr>
                        <a:t>方向性１</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第９条関係</a:t>
                      </a:r>
                    </a:p>
                    <a:p>
                      <a:r>
                        <a:rPr kumimoji="1" lang="ja-JP" altLang="en-US" sz="1400" dirty="0">
                          <a:solidFill>
                            <a:schemeClr val="tx1"/>
                          </a:solidFill>
                          <a:latin typeface="Meiryo UI" panose="020B0604030504040204" pitchFamily="50" charset="-128"/>
                          <a:ea typeface="Meiryo UI" panose="020B0604030504040204" pitchFamily="50" charset="-128"/>
                        </a:rPr>
                        <a:t>第</a:t>
                      </a:r>
                      <a:r>
                        <a:rPr kumimoji="1" lang="en-US" altLang="ja-JP" sz="1400" dirty="0">
                          <a:solidFill>
                            <a:schemeClr val="tx1"/>
                          </a:solidFill>
                          <a:latin typeface="Meiryo UI" panose="020B0604030504040204" pitchFamily="50" charset="-128"/>
                          <a:ea typeface="Meiryo UI" panose="020B0604030504040204" pitchFamily="50" charset="-128"/>
                        </a:rPr>
                        <a:t>10</a:t>
                      </a:r>
                      <a:r>
                        <a:rPr kumimoji="1" lang="ja-JP" altLang="en-US" sz="1400" dirty="0">
                          <a:solidFill>
                            <a:schemeClr val="tx1"/>
                          </a:solidFill>
                          <a:latin typeface="Meiryo UI" panose="020B0604030504040204" pitchFamily="50" charset="-128"/>
                          <a:ea typeface="Meiryo UI" panose="020B0604030504040204" pitchFamily="50" charset="-128"/>
                        </a:rPr>
                        <a:t>条関係</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3">
                  <a:txBody>
                    <a:bodyPr/>
                    <a:lstStyle/>
                    <a:p>
                      <a:r>
                        <a:rPr kumimoji="1" lang="ja-JP" altLang="en-US" sz="1400" dirty="0">
                          <a:solidFill>
                            <a:schemeClr val="tx1"/>
                          </a:solidFill>
                          <a:latin typeface="Meiryo UI" panose="020B0604030504040204" pitchFamily="50" charset="-128"/>
                          <a:ea typeface="Meiryo UI" panose="020B0604030504040204" pitchFamily="50" charset="-128"/>
                        </a:rPr>
                        <a:t>アクセシブルな書籍等の充実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書籍等の収集（所蔵数）</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en-US" altLang="ja-JP" sz="1300" dirty="0">
                          <a:solidFill>
                            <a:schemeClr val="tx1"/>
                          </a:solidFill>
                          <a:latin typeface="Meiryo UI" panose="020B0604030504040204" pitchFamily="50" charset="-128"/>
                          <a:ea typeface="Meiryo UI" panose="020B0604030504040204" pitchFamily="50" charset="-128"/>
                        </a:rPr>
                        <a:t>※</a:t>
                      </a:r>
                      <a:r>
                        <a:rPr kumimoji="1" lang="ja-JP" altLang="en-US" sz="1300" dirty="0">
                          <a:solidFill>
                            <a:schemeClr val="tx1"/>
                          </a:solidFill>
                          <a:latin typeface="Meiryo UI" panose="020B0604030504040204" pitchFamily="50" charset="-128"/>
                          <a:ea typeface="Meiryo UI" panose="020B0604030504040204" pitchFamily="50" charset="-128"/>
                        </a:rPr>
                        <a:t>点字図書、</a:t>
                      </a:r>
                      <a:r>
                        <a:rPr kumimoji="1" lang="en-US" altLang="ja-JP" sz="1300" dirty="0">
                          <a:solidFill>
                            <a:schemeClr val="tx1"/>
                          </a:solidFill>
                          <a:latin typeface="Meiryo UI" panose="020B0604030504040204" pitchFamily="50" charset="-128"/>
                          <a:ea typeface="Meiryo UI" panose="020B0604030504040204" pitchFamily="50" charset="-128"/>
                        </a:rPr>
                        <a:t>LL</a:t>
                      </a:r>
                      <a:r>
                        <a:rPr kumimoji="1" lang="ja-JP" altLang="en-US" sz="1300" dirty="0">
                          <a:solidFill>
                            <a:schemeClr val="tx1"/>
                          </a:solidFill>
                          <a:latin typeface="Meiryo UI" panose="020B0604030504040204" pitchFamily="50" charset="-128"/>
                          <a:ea typeface="Meiryo UI" panose="020B0604030504040204" pitchFamily="50" charset="-128"/>
                        </a:rPr>
                        <a:t>ブック、拡大図書、</a:t>
                      </a:r>
                    </a:p>
                    <a:p>
                      <a:r>
                        <a:rPr kumimoji="1" lang="ja-JP" altLang="en-US" sz="1300" dirty="0">
                          <a:solidFill>
                            <a:schemeClr val="tx1"/>
                          </a:solidFill>
                          <a:latin typeface="Meiryo UI" panose="020B0604030504040204" pitchFamily="50" charset="-128"/>
                          <a:ea typeface="Meiryo UI" panose="020B0604030504040204" pitchFamily="50" charset="-128"/>
                        </a:rPr>
                        <a:t>　音声デイジー、デイジー図書等</a:t>
                      </a:r>
                      <a:endParaRPr kumimoji="1" lang="en-US" altLang="ja-JP" sz="1300" dirty="0">
                        <a:solidFill>
                          <a:schemeClr val="tx1"/>
                        </a:solidFill>
                        <a:latin typeface="Meiryo UI" panose="020B0604030504040204" pitchFamily="50" charset="-128"/>
                        <a:ea typeface="Meiryo UI" panose="020B0604030504040204" pitchFamily="50" charset="-128"/>
                      </a:endParaRPr>
                    </a:p>
                    <a:p>
                      <a:r>
                        <a:rPr kumimoji="1" lang="en-US" altLang="ja-JP" sz="1300" dirty="0">
                          <a:solidFill>
                            <a:schemeClr val="tx1"/>
                          </a:solidFill>
                          <a:latin typeface="Meiryo UI" panose="020B0604030504040204" pitchFamily="50" charset="-128"/>
                          <a:ea typeface="Meiryo UI" panose="020B0604030504040204" pitchFamily="50" charset="-128"/>
                        </a:rPr>
                        <a:t>※</a:t>
                      </a:r>
                      <a:r>
                        <a:rPr kumimoji="1" lang="ja-JP" altLang="en-US" sz="1300" dirty="0">
                          <a:solidFill>
                            <a:schemeClr val="tx1"/>
                          </a:solidFill>
                          <a:latin typeface="Meiryo UI" panose="020B0604030504040204" pitchFamily="50" charset="-128"/>
                          <a:ea typeface="Meiryo UI" panose="020B0604030504040204" pitchFamily="50" charset="-128"/>
                        </a:rPr>
                        <a:t>書籍等の製作（タイトル）数を含む</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dirty="0">
                          <a:solidFill>
                            <a:schemeClr val="tx1"/>
                          </a:solidFill>
                          <a:latin typeface="Meiryo UI" panose="020B0604030504040204" pitchFamily="50" charset="-128"/>
                          <a:ea typeface="Meiryo UI" panose="020B0604030504040204" pitchFamily="50" charset="-128"/>
                        </a:rPr>
                        <a:t>　</a:t>
                      </a:r>
                      <a:r>
                        <a:rPr kumimoji="1" lang="en-US" altLang="ja-JP" sz="1400" dirty="0">
                          <a:solidFill>
                            <a:schemeClr val="tx1"/>
                          </a:solidFill>
                          <a:latin typeface="Meiryo UI" panose="020B0604030504040204" pitchFamily="50" charset="-128"/>
                          <a:ea typeface="Meiryo UI" panose="020B0604030504040204" pitchFamily="50" charset="-128"/>
                        </a:rPr>
                        <a:t>58,474</a:t>
                      </a:r>
                      <a:r>
                        <a:rPr kumimoji="1" lang="ja-JP" altLang="en-US" sz="1400" dirty="0">
                          <a:solidFill>
                            <a:schemeClr val="tx1"/>
                          </a:solidFill>
                          <a:latin typeface="Meiryo UI" panose="020B0604030504040204" pitchFamily="50" charset="-128"/>
                          <a:ea typeface="Meiryo UI" panose="020B0604030504040204" pitchFamily="50" charset="-128"/>
                        </a:rPr>
                        <a:t>点</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　（内訳）</a:t>
                      </a:r>
                    </a:p>
                    <a:p>
                      <a:r>
                        <a:rPr kumimoji="1" lang="ja-JP" altLang="en-US" sz="1400" dirty="0">
                          <a:solidFill>
                            <a:schemeClr val="tx1"/>
                          </a:solidFill>
                          <a:latin typeface="Meiryo UI" panose="020B0604030504040204" pitchFamily="50" charset="-128"/>
                          <a:ea typeface="Meiryo UI" panose="020B0604030504040204" pitchFamily="50" charset="-128"/>
                        </a:rPr>
                        <a:t>　　　・府立図書館</a:t>
                      </a:r>
                      <a:r>
                        <a:rPr kumimoji="1" lang="en-US" altLang="ja-JP" sz="1400" dirty="0">
                          <a:solidFill>
                            <a:schemeClr val="tx1"/>
                          </a:solidFill>
                          <a:latin typeface="Meiryo UI" panose="020B0604030504040204" pitchFamily="50" charset="-128"/>
                          <a:ea typeface="Meiryo UI" panose="020B0604030504040204" pitchFamily="50" charset="-128"/>
                        </a:rPr>
                        <a:t>:9,425</a:t>
                      </a:r>
                      <a:r>
                        <a:rPr kumimoji="1" lang="ja-JP" altLang="en-US" sz="1400" dirty="0">
                          <a:solidFill>
                            <a:schemeClr val="tx1"/>
                          </a:solidFill>
                          <a:latin typeface="Meiryo UI" panose="020B0604030504040204" pitchFamily="50" charset="-128"/>
                          <a:ea typeface="Meiryo UI" panose="020B0604030504040204" pitchFamily="50" charset="-128"/>
                        </a:rPr>
                        <a:t>点</a:t>
                      </a:r>
                    </a:p>
                    <a:p>
                      <a:r>
                        <a:rPr kumimoji="1" lang="ja-JP" altLang="en-US" sz="1400" dirty="0">
                          <a:solidFill>
                            <a:schemeClr val="tx1"/>
                          </a:solidFill>
                          <a:latin typeface="Meiryo UI" panose="020B0604030504040204" pitchFamily="50" charset="-128"/>
                          <a:ea typeface="Meiryo UI" panose="020B0604030504040204" pitchFamily="50" charset="-128"/>
                        </a:rPr>
                        <a:t>　　　・府立点字図書館</a:t>
                      </a:r>
                      <a:r>
                        <a:rPr kumimoji="1" lang="en-US" altLang="ja-JP" sz="1400" dirty="0">
                          <a:solidFill>
                            <a:schemeClr val="tx1"/>
                          </a:solidFill>
                          <a:latin typeface="Meiryo UI" panose="020B0604030504040204" pitchFamily="50" charset="-128"/>
                          <a:ea typeface="Meiryo UI" panose="020B0604030504040204" pitchFamily="50" charset="-128"/>
                        </a:rPr>
                        <a:t>:49,049</a:t>
                      </a:r>
                      <a:r>
                        <a:rPr kumimoji="1" lang="ja-JP" altLang="en-US" sz="1400" dirty="0">
                          <a:solidFill>
                            <a:schemeClr val="tx1"/>
                          </a:solidFill>
                          <a:latin typeface="Meiryo UI" panose="020B0604030504040204" pitchFamily="50" charset="-128"/>
                          <a:ea typeface="Meiryo UI" panose="020B0604030504040204" pitchFamily="50" charset="-128"/>
                        </a:rPr>
                        <a:t>点</a:t>
                      </a:r>
                      <a:endParaRPr kumimoji="1" lang="en-US" altLang="ja-JP" sz="14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zh-CN" altLang="en-US" sz="1400" dirty="0">
                          <a:solidFill>
                            <a:schemeClr val="tx1"/>
                          </a:solidFill>
                          <a:latin typeface="Meiryo UI" panose="020B0604030504040204" pitchFamily="50" charset="-128"/>
                          <a:ea typeface="Meiryo UI" panose="020B0604030504040204" pitchFamily="50" charset="-128"/>
                        </a:rPr>
                        <a:t>令和</a:t>
                      </a:r>
                      <a:r>
                        <a:rPr kumimoji="1" lang="en-US" altLang="zh-CN" sz="1400" dirty="0">
                          <a:solidFill>
                            <a:schemeClr val="tx1"/>
                          </a:solidFill>
                          <a:latin typeface="Meiryo UI" panose="020B0604030504040204" pitchFamily="50" charset="-128"/>
                          <a:ea typeface="Meiryo UI" panose="020B0604030504040204" pitchFamily="50" charset="-128"/>
                        </a:rPr>
                        <a:t>12</a:t>
                      </a:r>
                      <a:r>
                        <a:rPr kumimoji="1" lang="zh-CN" altLang="en-US" sz="1400" dirty="0">
                          <a:solidFill>
                            <a:schemeClr val="tx1"/>
                          </a:solidFill>
                          <a:latin typeface="Meiryo UI" panose="020B0604030504040204" pitchFamily="50" charset="-128"/>
                          <a:ea typeface="Meiryo UI" panose="020B0604030504040204" pitchFamily="50" charset="-128"/>
                        </a:rPr>
                        <a:t>年度末</a:t>
                      </a:r>
                    </a:p>
                    <a:p>
                      <a:pPr algn="ctr"/>
                      <a:r>
                        <a:rPr kumimoji="1" lang="en-US" altLang="zh-CN" sz="1400" dirty="0">
                          <a:solidFill>
                            <a:schemeClr val="tx1"/>
                          </a:solidFill>
                          <a:latin typeface="Meiryo UI" panose="020B0604030504040204" pitchFamily="50" charset="-128"/>
                          <a:ea typeface="Meiryo UI" panose="020B0604030504040204" pitchFamily="50" charset="-128"/>
                        </a:rPr>
                        <a:t>5,250</a:t>
                      </a:r>
                      <a:r>
                        <a:rPr kumimoji="1" lang="zh-CN" altLang="en-US" sz="1400" dirty="0">
                          <a:solidFill>
                            <a:schemeClr val="tx1"/>
                          </a:solidFill>
                          <a:latin typeface="Meiryo UI" panose="020B0604030504040204" pitchFamily="50" charset="-128"/>
                          <a:ea typeface="Meiryo UI" panose="020B0604030504040204" pitchFamily="50" charset="-128"/>
                        </a:rPr>
                        <a:t>点増</a:t>
                      </a:r>
                    </a:p>
                    <a:p>
                      <a:pPr algn="ctr"/>
                      <a:r>
                        <a:rPr kumimoji="1" lang="zh-CN" altLang="en-US" sz="1400" dirty="0">
                          <a:solidFill>
                            <a:schemeClr val="tx1"/>
                          </a:solidFill>
                          <a:latin typeface="Meiryo UI" panose="020B0604030504040204" pitchFamily="50" charset="-128"/>
                          <a:ea typeface="Meiryo UI" panose="020B0604030504040204" pitchFamily="50" charset="-128"/>
                        </a:rPr>
                        <a:t>（</a:t>
                      </a:r>
                      <a:r>
                        <a:rPr kumimoji="1" lang="en-US" altLang="zh-CN" sz="1400" dirty="0">
                          <a:solidFill>
                            <a:schemeClr val="tx1"/>
                          </a:solidFill>
                          <a:latin typeface="Meiryo UI" panose="020B0604030504040204" pitchFamily="50" charset="-128"/>
                          <a:ea typeface="Meiryo UI" panose="020B0604030504040204" pitchFamily="50" charset="-128"/>
                        </a:rPr>
                        <a:t>63,724</a:t>
                      </a:r>
                      <a:r>
                        <a:rPr kumimoji="1" lang="zh-CN" altLang="en-US" sz="1400" dirty="0">
                          <a:solidFill>
                            <a:schemeClr val="tx1"/>
                          </a:solidFill>
                          <a:latin typeface="Meiryo UI" panose="020B0604030504040204" pitchFamily="50" charset="-128"/>
                          <a:ea typeface="Meiryo UI" panose="020B0604030504040204" pitchFamily="50" charset="-128"/>
                        </a:rPr>
                        <a:t>点</a:t>
                      </a:r>
                      <a:r>
                        <a:rPr kumimoji="1" lang="en-US" altLang="zh-CN" sz="1400" dirty="0">
                          <a:solidFill>
                            <a:schemeClr val="tx1"/>
                          </a:solidFill>
                          <a:latin typeface="Meiryo UI" panose="020B0604030504040204" pitchFamily="50" charset="-128"/>
                          <a:ea typeface="Meiryo UI" panose="020B0604030504040204" pitchFamily="50" charset="-128"/>
                        </a:rPr>
                        <a:t>※</a:t>
                      </a:r>
                      <a:r>
                        <a:rPr kumimoji="1" lang="zh-CN" altLang="en-US" sz="1400">
                          <a:solidFill>
                            <a:schemeClr val="tx1"/>
                          </a:solidFill>
                          <a:latin typeface="Meiryo UI" panose="020B0604030504040204" pitchFamily="50" charset="-128"/>
                          <a:ea typeface="Meiryo UI" panose="020B0604030504040204" pitchFamily="50" charset="-128"/>
                        </a:rPr>
                        <a:t>注）</a:t>
                      </a:r>
                      <a:endParaRPr kumimoji="1" lang="zh-CN" altLang="en-US" sz="14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04567574"/>
                  </a:ext>
                </a:extLst>
              </a:tr>
              <a:tr h="983056">
                <a:tc vMerge="1">
                  <a:txBody>
                    <a:bodyPr/>
                    <a:lstStyle/>
                    <a:p>
                      <a:endParaRPr kumimoji="1" lang="ja-JP" altLang="en-US" sz="1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sz="10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strike="noStrike" dirty="0">
                          <a:solidFill>
                            <a:schemeClr val="tx1"/>
                          </a:solidFill>
                          <a:latin typeface="Meiryo UI" panose="020B0604030504040204" pitchFamily="50" charset="-128"/>
                          <a:ea typeface="Meiryo UI" panose="020B0604030504040204" pitchFamily="50" charset="-128"/>
                        </a:rPr>
                        <a:t>書籍等の製作（タイトル）数</a:t>
                      </a:r>
                    </a:p>
                    <a:p>
                      <a:r>
                        <a:rPr kumimoji="1" lang="en-US" altLang="ja-JP" sz="1400" strike="noStrike" dirty="0">
                          <a:solidFill>
                            <a:schemeClr val="tx1"/>
                          </a:solidFill>
                          <a:latin typeface="Meiryo UI" panose="020B0604030504040204" pitchFamily="50" charset="-128"/>
                          <a:ea typeface="Meiryo UI" panose="020B0604030504040204" pitchFamily="50" charset="-128"/>
                        </a:rPr>
                        <a:t>※</a:t>
                      </a:r>
                      <a:r>
                        <a:rPr kumimoji="1" lang="ja-JP" altLang="en-US" sz="1400" strike="noStrike" dirty="0">
                          <a:solidFill>
                            <a:schemeClr val="tx1"/>
                          </a:solidFill>
                          <a:latin typeface="Meiryo UI" panose="020B0604030504040204" pitchFamily="50" charset="-128"/>
                          <a:ea typeface="Meiryo UI" panose="020B0604030504040204" pitchFamily="50" charset="-128"/>
                        </a:rPr>
                        <a:t>点字図書、</a:t>
                      </a:r>
                      <a:r>
                        <a:rPr kumimoji="1" lang="en-US" altLang="ja-JP" sz="1400" strike="noStrike" dirty="0">
                          <a:solidFill>
                            <a:schemeClr val="tx1"/>
                          </a:solidFill>
                          <a:latin typeface="Meiryo UI" panose="020B0604030504040204" pitchFamily="50" charset="-128"/>
                          <a:ea typeface="Meiryo UI" panose="020B0604030504040204" pitchFamily="50" charset="-128"/>
                        </a:rPr>
                        <a:t>LL</a:t>
                      </a:r>
                      <a:r>
                        <a:rPr kumimoji="1" lang="ja-JP" altLang="en-US" sz="1400" strike="noStrike" dirty="0">
                          <a:solidFill>
                            <a:schemeClr val="tx1"/>
                          </a:solidFill>
                          <a:latin typeface="Meiryo UI" panose="020B0604030504040204" pitchFamily="50" charset="-128"/>
                          <a:ea typeface="Meiryo UI" panose="020B0604030504040204" pitchFamily="50" charset="-128"/>
                        </a:rPr>
                        <a:t>ブック、拡大図書、</a:t>
                      </a:r>
                      <a:endParaRPr kumimoji="1" lang="en-US" altLang="ja-JP" sz="1400" strike="noStrike" dirty="0">
                        <a:solidFill>
                          <a:schemeClr val="tx1"/>
                        </a:solidFill>
                        <a:latin typeface="Meiryo UI" panose="020B0604030504040204" pitchFamily="50" charset="-128"/>
                        <a:ea typeface="Meiryo UI" panose="020B0604030504040204" pitchFamily="50" charset="-128"/>
                      </a:endParaRPr>
                    </a:p>
                    <a:p>
                      <a:r>
                        <a:rPr kumimoji="1" lang="ja-JP" altLang="en-US" sz="1400" strike="noStrike" dirty="0">
                          <a:solidFill>
                            <a:schemeClr val="tx1"/>
                          </a:solidFill>
                          <a:latin typeface="Meiryo UI" panose="020B0604030504040204" pitchFamily="50" charset="-128"/>
                          <a:ea typeface="Meiryo UI" panose="020B0604030504040204" pitchFamily="50" charset="-128"/>
                        </a:rPr>
                        <a:t>　音声デイジー、デイジー図書等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400" strike="noStrike" dirty="0">
                          <a:solidFill>
                            <a:schemeClr val="tx1"/>
                          </a:solidFill>
                          <a:latin typeface="Meiryo UI" panose="020B0604030504040204" pitchFamily="50" charset="-128"/>
                          <a:ea typeface="Meiryo UI" panose="020B0604030504040204" pitchFamily="50" charset="-128"/>
                        </a:rPr>
                        <a:t>907</a:t>
                      </a:r>
                      <a:r>
                        <a:rPr kumimoji="1" lang="ja-JP" altLang="en-US" sz="1400" strike="noStrike" dirty="0">
                          <a:solidFill>
                            <a:schemeClr val="tx1"/>
                          </a:solidFill>
                          <a:latin typeface="Meiryo UI" panose="020B0604030504040204" pitchFamily="50" charset="-128"/>
                          <a:ea typeface="Meiryo UI" panose="020B0604030504040204" pitchFamily="50" charset="-128"/>
                        </a:rPr>
                        <a:t>点</a:t>
                      </a:r>
                      <a:endParaRPr kumimoji="1" lang="en-US" altLang="ja-JP" sz="1400" strike="noStrike" dirty="0">
                        <a:solidFill>
                          <a:schemeClr val="tx1"/>
                        </a:solidFill>
                        <a:latin typeface="Meiryo UI" panose="020B0604030504040204" pitchFamily="50" charset="-128"/>
                        <a:ea typeface="Meiryo UI" panose="020B0604030504040204" pitchFamily="50" charset="-128"/>
                      </a:endParaRPr>
                    </a:p>
                    <a:p>
                      <a:r>
                        <a:rPr kumimoji="1" lang="ja-JP" altLang="en-US" sz="1400" strike="noStrike" dirty="0">
                          <a:solidFill>
                            <a:schemeClr val="tx1"/>
                          </a:solidFill>
                          <a:latin typeface="Meiryo UI" panose="020B0604030504040204" pitchFamily="50" charset="-128"/>
                          <a:ea typeface="Meiryo UI" panose="020B0604030504040204" pitchFamily="50" charset="-128"/>
                        </a:rPr>
                        <a:t>（内訳）</a:t>
                      </a:r>
                    </a:p>
                    <a:p>
                      <a:r>
                        <a:rPr kumimoji="1" lang="ja-JP" altLang="en-US" sz="1400" strike="noStrike" dirty="0">
                          <a:solidFill>
                            <a:schemeClr val="tx1"/>
                          </a:solidFill>
                          <a:latin typeface="Meiryo UI" panose="020B0604030504040204" pitchFamily="50" charset="-128"/>
                          <a:ea typeface="Meiryo UI" panose="020B0604030504040204" pitchFamily="50" charset="-128"/>
                        </a:rPr>
                        <a:t>　・府立図書館</a:t>
                      </a:r>
                      <a:r>
                        <a:rPr kumimoji="1" lang="en-US" altLang="ja-JP" sz="1400" strike="noStrike" dirty="0">
                          <a:solidFill>
                            <a:schemeClr val="tx1"/>
                          </a:solidFill>
                          <a:latin typeface="Meiryo UI" panose="020B0604030504040204" pitchFamily="50" charset="-128"/>
                          <a:ea typeface="Meiryo UI" panose="020B0604030504040204" pitchFamily="50" charset="-128"/>
                        </a:rPr>
                        <a:t>:49</a:t>
                      </a:r>
                      <a:r>
                        <a:rPr kumimoji="1" lang="ja-JP" altLang="en-US" sz="1400" strike="noStrike" dirty="0">
                          <a:solidFill>
                            <a:schemeClr val="tx1"/>
                          </a:solidFill>
                          <a:latin typeface="Meiryo UI" panose="020B0604030504040204" pitchFamily="50" charset="-128"/>
                          <a:ea typeface="Meiryo UI" panose="020B0604030504040204" pitchFamily="50" charset="-128"/>
                        </a:rPr>
                        <a:t>点</a:t>
                      </a:r>
                    </a:p>
                    <a:p>
                      <a:r>
                        <a:rPr kumimoji="1" lang="ja-JP" altLang="en-US" sz="1400" strike="noStrike" dirty="0">
                          <a:solidFill>
                            <a:schemeClr val="tx1"/>
                          </a:solidFill>
                          <a:latin typeface="Meiryo UI" panose="020B0604030504040204" pitchFamily="50" charset="-128"/>
                          <a:ea typeface="Meiryo UI" panose="020B0604030504040204" pitchFamily="50" charset="-128"/>
                        </a:rPr>
                        <a:t>　・府立点字図書館</a:t>
                      </a:r>
                      <a:r>
                        <a:rPr kumimoji="1" lang="en-US" altLang="ja-JP" sz="1400" strike="noStrike" dirty="0">
                          <a:solidFill>
                            <a:schemeClr val="tx1"/>
                          </a:solidFill>
                          <a:latin typeface="Meiryo UI" panose="020B0604030504040204" pitchFamily="50" charset="-128"/>
                          <a:ea typeface="Meiryo UI" panose="020B0604030504040204" pitchFamily="50" charset="-128"/>
                        </a:rPr>
                        <a:t>:858</a:t>
                      </a:r>
                      <a:r>
                        <a:rPr kumimoji="1" lang="ja-JP" altLang="en-US" sz="1400" strike="noStrike" dirty="0">
                          <a:solidFill>
                            <a:schemeClr val="tx1"/>
                          </a:solidFill>
                          <a:latin typeface="Meiryo UI" panose="020B0604030504040204" pitchFamily="50" charset="-128"/>
                          <a:ea typeface="Meiryo UI" panose="020B0604030504040204" pitchFamily="50" charset="-128"/>
                        </a:rPr>
                        <a:t>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400" strike="noStrike" dirty="0">
                          <a:solidFill>
                            <a:schemeClr val="tx1"/>
                          </a:solidFill>
                          <a:latin typeface="Meiryo UI" panose="020B0604030504040204" pitchFamily="50" charset="-128"/>
                          <a:ea typeface="Meiryo UI" panose="020B0604030504040204" pitchFamily="50" charset="-128"/>
                        </a:rPr>
                        <a:t>令和</a:t>
                      </a:r>
                      <a:r>
                        <a:rPr kumimoji="1" lang="en-US" altLang="ja-JP" sz="1400" strike="noStrike" dirty="0">
                          <a:solidFill>
                            <a:schemeClr val="tx1"/>
                          </a:solidFill>
                          <a:latin typeface="Meiryo UI" panose="020B0604030504040204" pitchFamily="50" charset="-128"/>
                          <a:ea typeface="Meiryo UI" panose="020B0604030504040204" pitchFamily="50" charset="-128"/>
                        </a:rPr>
                        <a:t>12</a:t>
                      </a:r>
                      <a:r>
                        <a:rPr kumimoji="1" lang="ja-JP" altLang="en-US" sz="1400" strike="noStrike" dirty="0">
                          <a:solidFill>
                            <a:schemeClr val="tx1"/>
                          </a:solidFill>
                          <a:latin typeface="Meiryo UI" panose="020B0604030504040204" pitchFamily="50" charset="-128"/>
                          <a:ea typeface="Meiryo UI" panose="020B0604030504040204" pitchFamily="50" charset="-128"/>
                        </a:rPr>
                        <a:t>年度末</a:t>
                      </a:r>
                      <a:endParaRPr kumimoji="1" lang="en-US" altLang="ja-JP" sz="1400" strike="noStrike" dirty="0">
                        <a:solidFill>
                          <a:schemeClr val="tx1"/>
                        </a:solidFill>
                        <a:latin typeface="Meiryo UI" panose="020B0604030504040204" pitchFamily="50" charset="-128"/>
                        <a:ea typeface="Meiryo UI" panose="020B0604030504040204" pitchFamily="50" charset="-128"/>
                      </a:endParaRPr>
                    </a:p>
                    <a:p>
                      <a:pPr algn="ctr"/>
                      <a:r>
                        <a:rPr kumimoji="1" lang="en-US" altLang="ja-JP" sz="1400" strike="noStrike" dirty="0">
                          <a:solidFill>
                            <a:schemeClr val="tx1"/>
                          </a:solidFill>
                          <a:latin typeface="Meiryo UI" panose="020B0604030504040204" pitchFamily="50" charset="-128"/>
                          <a:ea typeface="Meiryo UI" panose="020B0604030504040204" pitchFamily="50" charset="-128"/>
                        </a:rPr>
                        <a:t>4,500</a:t>
                      </a:r>
                      <a:r>
                        <a:rPr kumimoji="1" lang="ja-JP" altLang="en-US" sz="1400" strike="noStrike" dirty="0">
                          <a:solidFill>
                            <a:schemeClr val="tx1"/>
                          </a:solidFill>
                          <a:latin typeface="Meiryo UI" panose="020B0604030504040204" pitchFamily="50" charset="-128"/>
                          <a:ea typeface="Meiryo UI" panose="020B0604030504040204" pitchFamily="50" charset="-128"/>
                        </a:rPr>
                        <a:t>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39422772"/>
                  </a:ext>
                </a:extLst>
              </a:tr>
              <a:tr h="761076">
                <a:tc vMerge="1">
                  <a:txBody>
                    <a:bodyPr/>
                    <a:lstStyle/>
                    <a:p>
                      <a:endParaRPr kumimoji="1" lang="ja-JP" altLang="en-US" sz="1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sz="11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dirty="0">
                          <a:solidFill>
                            <a:schemeClr val="tx1"/>
                          </a:solidFill>
                          <a:latin typeface="Meiryo UI" panose="020B0604030504040204" pitchFamily="50" charset="-128"/>
                          <a:ea typeface="Meiryo UI" panose="020B0604030504040204" pitchFamily="50" charset="-128"/>
                        </a:rPr>
                        <a:t>年間データ提供数</a:t>
                      </a:r>
                    </a:p>
                    <a:p>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府立図書館は国立国会図書館へ、</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　府立点字図書館はサピエ図書館へ</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dirty="0">
                          <a:solidFill>
                            <a:schemeClr val="tx1"/>
                          </a:solidFill>
                          <a:latin typeface="Meiryo UI" panose="020B0604030504040204" pitchFamily="50" charset="-128"/>
                          <a:ea typeface="Meiryo UI" panose="020B0604030504040204" pitchFamily="50" charset="-128"/>
                        </a:rPr>
                        <a:t>府立図書館：</a:t>
                      </a:r>
                      <a:r>
                        <a:rPr kumimoji="1" lang="en-US" altLang="ja-JP" sz="1400" dirty="0">
                          <a:solidFill>
                            <a:schemeClr val="tx1"/>
                          </a:solidFill>
                          <a:latin typeface="Meiryo UI" panose="020B0604030504040204" pitchFamily="50" charset="-128"/>
                          <a:ea typeface="Meiryo UI" panose="020B0604030504040204" pitchFamily="50" charset="-128"/>
                        </a:rPr>
                        <a:t>49</a:t>
                      </a:r>
                      <a:r>
                        <a:rPr kumimoji="1" lang="ja-JP" altLang="en-US" sz="1400" dirty="0">
                          <a:solidFill>
                            <a:schemeClr val="tx1"/>
                          </a:solidFill>
                          <a:latin typeface="Meiryo UI" panose="020B0604030504040204" pitchFamily="50" charset="-128"/>
                          <a:ea typeface="Meiryo UI" panose="020B0604030504040204" pitchFamily="50" charset="-128"/>
                        </a:rPr>
                        <a:t>件</a:t>
                      </a:r>
                    </a:p>
                    <a:p>
                      <a:endParaRPr kumimoji="1" lang="en-US" altLang="zh-TW" sz="1400" dirty="0">
                        <a:solidFill>
                          <a:schemeClr val="tx1"/>
                        </a:solidFill>
                        <a:latin typeface="Meiryo UI" panose="020B0604030504040204" pitchFamily="50" charset="-128"/>
                        <a:ea typeface="Meiryo UI" panose="020B0604030504040204" pitchFamily="50" charset="-128"/>
                      </a:endParaRPr>
                    </a:p>
                    <a:p>
                      <a:r>
                        <a:rPr kumimoji="1" lang="zh-TW" altLang="en-US" sz="1400" dirty="0">
                          <a:solidFill>
                            <a:schemeClr val="tx1"/>
                          </a:solidFill>
                          <a:latin typeface="Meiryo UI" panose="020B0604030504040204" pitchFamily="50" charset="-128"/>
                          <a:ea typeface="Meiryo UI" panose="020B0604030504040204" pitchFamily="50" charset="-128"/>
                        </a:rPr>
                        <a:t>府立点字図書館</a:t>
                      </a:r>
                      <a:r>
                        <a:rPr kumimoji="1" lang="en-US" altLang="zh-TW" sz="1400" dirty="0">
                          <a:solidFill>
                            <a:schemeClr val="tx1"/>
                          </a:solidFill>
                          <a:latin typeface="Meiryo UI" panose="020B0604030504040204" pitchFamily="50" charset="-128"/>
                          <a:ea typeface="Meiryo UI" panose="020B0604030504040204" pitchFamily="50" charset="-128"/>
                        </a:rPr>
                        <a:t>: </a:t>
                      </a:r>
                      <a:r>
                        <a:rPr kumimoji="1" lang="en-US" altLang="ja-JP" sz="1400" dirty="0">
                          <a:solidFill>
                            <a:schemeClr val="tx1"/>
                          </a:solidFill>
                          <a:latin typeface="Meiryo UI" panose="020B0604030504040204" pitchFamily="50" charset="-128"/>
                          <a:ea typeface="Meiryo UI" panose="020B0604030504040204" pitchFamily="50" charset="-128"/>
                        </a:rPr>
                        <a:t>273</a:t>
                      </a:r>
                      <a:r>
                        <a:rPr kumimoji="1" lang="zh-TW" altLang="en-US" sz="1400" dirty="0">
                          <a:solidFill>
                            <a:schemeClr val="tx1"/>
                          </a:solidFill>
                          <a:latin typeface="Meiryo UI" panose="020B0604030504040204" pitchFamily="50" charset="-128"/>
                          <a:ea typeface="Meiryo UI" panose="020B0604030504040204" pitchFamily="50" charset="-128"/>
                        </a:rPr>
                        <a:t>ﾀｲﾄﾙ</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40</a:t>
                      </a:r>
                      <a:r>
                        <a:rPr kumimoji="1" lang="ja-JP" altLang="en-US" sz="1400" dirty="0">
                          <a:solidFill>
                            <a:schemeClr val="tx1"/>
                          </a:solidFill>
                          <a:latin typeface="Meiryo UI" panose="020B0604030504040204" pitchFamily="50" charset="-128"/>
                          <a:ea typeface="Meiryo UI" panose="020B0604030504040204" pitchFamily="50" charset="-128"/>
                        </a:rPr>
                        <a:t>件</a:t>
                      </a:r>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年</a:t>
                      </a:r>
                      <a:endParaRPr kumimoji="1" lang="en-US" altLang="ja-JP" sz="1400" dirty="0">
                        <a:solidFill>
                          <a:schemeClr val="tx1"/>
                        </a:solidFill>
                        <a:latin typeface="Meiryo UI" panose="020B0604030504040204" pitchFamily="50" charset="-128"/>
                        <a:ea typeface="Meiryo UI" panose="020B0604030504040204" pitchFamily="50" charset="-128"/>
                      </a:endParaRPr>
                    </a:p>
                    <a:p>
                      <a:pPr algn="ctr"/>
                      <a:endParaRPr kumimoji="1" lang="en-US" altLang="ja-JP" sz="1400" dirty="0">
                        <a:solidFill>
                          <a:schemeClr val="tx1"/>
                        </a:solidFill>
                        <a:latin typeface="Meiryo UI" panose="020B0604030504040204" pitchFamily="50" charset="-128"/>
                        <a:ea typeface="Meiryo UI" panose="020B0604030504040204" pitchFamily="50" charset="-128"/>
                      </a:endParaRPr>
                    </a:p>
                    <a:p>
                      <a:pPr algn="ctr"/>
                      <a:r>
                        <a:rPr kumimoji="1" lang="en-US" altLang="ja-JP" sz="1400" dirty="0">
                          <a:solidFill>
                            <a:schemeClr val="tx1"/>
                          </a:solidFill>
                          <a:latin typeface="Meiryo UI" panose="020B0604030504040204" pitchFamily="50" charset="-128"/>
                          <a:ea typeface="Meiryo UI" panose="020B0604030504040204" pitchFamily="50" charset="-128"/>
                        </a:rPr>
                        <a:t>270</a:t>
                      </a:r>
                      <a:r>
                        <a:rPr kumimoji="1" lang="ja-JP" altLang="en-US" sz="1400" dirty="0">
                          <a:solidFill>
                            <a:schemeClr val="tx1"/>
                          </a:solidFill>
                          <a:latin typeface="Meiryo UI" panose="020B0604030504040204" pitchFamily="50" charset="-128"/>
                          <a:ea typeface="Meiryo UI" panose="020B0604030504040204" pitchFamily="50" charset="-128"/>
                        </a:rPr>
                        <a:t>タイトル</a:t>
                      </a:r>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53373252"/>
                  </a:ext>
                </a:extLst>
              </a:tr>
              <a:tr h="1205037">
                <a:tc rowSpan="2">
                  <a:txBody>
                    <a:bodyPr/>
                    <a:lstStyle/>
                    <a:p>
                      <a:r>
                        <a:rPr kumimoji="1" lang="ja-JP" altLang="en-US" sz="1400" dirty="0">
                          <a:solidFill>
                            <a:schemeClr val="tx1"/>
                          </a:solidFill>
                          <a:latin typeface="Meiryo UI" panose="020B0604030504040204" pitchFamily="50" charset="-128"/>
                          <a:ea typeface="Meiryo UI" panose="020B0604030504040204" pitchFamily="50" charset="-128"/>
                        </a:rPr>
                        <a:t>方向性２</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第９条関係</a:t>
                      </a:r>
                    </a:p>
                    <a:p>
                      <a:r>
                        <a:rPr kumimoji="1" lang="ja-JP" altLang="en-US" sz="1400" dirty="0">
                          <a:solidFill>
                            <a:schemeClr val="tx1"/>
                          </a:solidFill>
                          <a:latin typeface="Meiryo UI" panose="020B0604030504040204" pitchFamily="50" charset="-128"/>
                          <a:ea typeface="Meiryo UI" panose="020B0604030504040204" pitchFamily="50" charset="-128"/>
                        </a:rPr>
                        <a:t>第</a:t>
                      </a:r>
                      <a:r>
                        <a:rPr kumimoji="1" lang="en-US" altLang="ja-JP" sz="1400" dirty="0">
                          <a:solidFill>
                            <a:schemeClr val="tx1"/>
                          </a:solidFill>
                          <a:latin typeface="Meiryo UI" panose="020B0604030504040204" pitchFamily="50" charset="-128"/>
                          <a:ea typeface="Meiryo UI" panose="020B0604030504040204" pitchFamily="50" charset="-128"/>
                        </a:rPr>
                        <a:t>10</a:t>
                      </a:r>
                      <a:r>
                        <a:rPr kumimoji="1" lang="ja-JP" altLang="en-US" sz="1400" dirty="0">
                          <a:solidFill>
                            <a:schemeClr val="tx1"/>
                          </a:solidFill>
                          <a:latin typeface="Meiryo UI" panose="020B0604030504040204" pitchFamily="50" charset="-128"/>
                          <a:ea typeface="Meiryo UI" panose="020B0604030504040204" pitchFamily="50" charset="-128"/>
                        </a:rPr>
                        <a:t>条関係</a:t>
                      </a:r>
                    </a:p>
                    <a:p>
                      <a:r>
                        <a:rPr kumimoji="1" lang="ja-JP" altLang="en-US" sz="1400" dirty="0">
                          <a:solidFill>
                            <a:schemeClr val="tx1"/>
                          </a:solidFill>
                          <a:latin typeface="Meiryo UI" panose="020B0604030504040204" pitchFamily="50" charset="-128"/>
                          <a:ea typeface="Meiryo UI" panose="020B0604030504040204" pitchFamily="50" charset="-128"/>
                        </a:rPr>
                        <a:t>第</a:t>
                      </a:r>
                      <a:r>
                        <a:rPr kumimoji="1" lang="en-US" altLang="ja-JP" sz="1400" dirty="0">
                          <a:solidFill>
                            <a:schemeClr val="tx1"/>
                          </a:solidFill>
                          <a:latin typeface="Meiryo UI" panose="020B0604030504040204" pitchFamily="50" charset="-128"/>
                          <a:ea typeface="Meiryo UI" panose="020B0604030504040204" pitchFamily="50" charset="-128"/>
                        </a:rPr>
                        <a:t>11</a:t>
                      </a:r>
                      <a:r>
                        <a:rPr kumimoji="1" lang="ja-JP" altLang="en-US" sz="1400" dirty="0">
                          <a:solidFill>
                            <a:schemeClr val="tx1"/>
                          </a:solidFill>
                          <a:latin typeface="Meiryo UI" panose="020B0604030504040204" pitchFamily="50" charset="-128"/>
                          <a:ea typeface="Meiryo UI" panose="020B0604030504040204" pitchFamily="50" charset="-128"/>
                        </a:rPr>
                        <a:t>条関係</a:t>
                      </a:r>
                    </a:p>
                    <a:p>
                      <a:r>
                        <a:rPr kumimoji="1" lang="ja-JP" altLang="en-US" sz="1400" dirty="0">
                          <a:solidFill>
                            <a:schemeClr val="tx1"/>
                          </a:solidFill>
                          <a:latin typeface="Meiryo UI" panose="020B0604030504040204" pitchFamily="50" charset="-128"/>
                          <a:ea typeface="Meiryo UI" panose="020B0604030504040204" pitchFamily="50" charset="-128"/>
                        </a:rPr>
                        <a:t>第</a:t>
                      </a:r>
                      <a:r>
                        <a:rPr kumimoji="1" lang="en-US" altLang="ja-JP" sz="1400" dirty="0">
                          <a:solidFill>
                            <a:schemeClr val="tx1"/>
                          </a:solidFill>
                          <a:latin typeface="Meiryo UI" panose="020B0604030504040204" pitchFamily="50" charset="-128"/>
                          <a:ea typeface="Meiryo UI" panose="020B0604030504040204" pitchFamily="50" charset="-128"/>
                        </a:rPr>
                        <a:t>15</a:t>
                      </a:r>
                      <a:r>
                        <a:rPr kumimoji="1" lang="ja-JP" altLang="en-US" sz="1400" dirty="0">
                          <a:solidFill>
                            <a:schemeClr val="tx1"/>
                          </a:solidFill>
                          <a:latin typeface="Meiryo UI" panose="020B0604030504040204" pitchFamily="50" charset="-128"/>
                          <a:ea typeface="Meiryo UI" panose="020B0604030504040204" pitchFamily="50" charset="-128"/>
                        </a:rPr>
                        <a:t>条関係</a:t>
                      </a:r>
                    </a:p>
                    <a:p>
                      <a:r>
                        <a:rPr kumimoji="1" lang="ja-JP" altLang="en-US" sz="1400" dirty="0">
                          <a:solidFill>
                            <a:schemeClr val="tx1"/>
                          </a:solidFill>
                          <a:latin typeface="Meiryo UI" panose="020B0604030504040204" pitchFamily="50" charset="-128"/>
                          <a:ea typeface="Meiryo UI" panose="020B0604030504040204" pitchFamily="50" charset="-128"/>
                        </a:rPr>
                        <a:t>第</a:t>
                      </a:r>
                      <a:r>
                        <a:rPr kumimoji="1" lang="en-US" altLang="ja-JP" sz="1400" dirty="0">
                          <a:solidFill>
                            <a:schemeClr val="tx1"/>
                          </a:solidFill>
                          <a:latin typeface="Meiryo UI" panose="020B0604030504040204" pitchFamily="50" charset="-128"/>
                          <a:ea typeface="Meiryo UI" panose="020B0604030504040204" pitchFamily="50" charset="-128"/>
                        </a:rPr>
                        <a:t>17</a:t>
                      </a:r>
                      <a:r>
                        <a:rPr kumimoji="1" lang="ja-JP" altLang="en-US" sz="1400" dirty="0">
                          <a:solidFill>
                            <a:schemeClr val="tx1"/>
                          </a:solidFill>
                          <a:latin typeface="Meiryo UI" panose="020B0604030504040204" pitchFamily="50" charset="-128"/>
                          <a:ea typeface="Meiryo UI" panose="020B0604030504040204" pitchFamily="50" charset="-128"/>
                        </a:rPr>
                        <a:t>条関係</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r>
                        <a:rPr kumimoji="1" lang="ja-JP" altLang="en-US" sz="1400" dirty="0">
                          <a:solidFill>
                            <a:schemeClr val="tx1"/>
                          </a:solidFill>
                          <a:latin typeface="Meiryo UI" panose="020B0604030504040204" pitchFamily="50" charset="-128"/>
                          <a:ea typeface="Meiryo UI" panose="020B0604030504040204" pitchFamily="50" charset="-128"/>
                        </a:rPr>
                        <a:t>人材育成・体制整備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dirty="0">
                          <a:solidFill>
                            <a:schemeClr val="tx1"/>
                          </a:solidFill>
                          <a:latin typeface="Meiryo UI" panose="020B0604030504040204" pitchFamily="50" charset="-128"/>
                          <a:ea typeface="Meiryo UI" panose="020B0604030504040204" pitchFamily="50" charset="-128"/>
                        </a:rPr>
                        <a:t>図書館サービス人材育成に係る研修会等の実施</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府立図書館</a:t>
                      </a:r>
                      <a:r>
                        <a:rPr kumimoji="1" lang="en-US" altLang="ja-JP" sz="1400" dirty="0">
                          <a:solidFill>
                            <a:schemeClr val="tx1"/>
                          </a:solidFill>
                          <a:latin typeface="Meiryo UI" panose="020B0604030504040204" pitchFamily="50" charset="-128"/>
                          <a:ea typeface="Meiryo UI" panose="020B0604030504040204" pitchFamily="50" charset="-128"/>
                        </a:rPr>
                        <a:t>】</a:t>
                      </a:r>
                    </a:p>
                    <a:p>
                      <a:r>
                        <a:rPr kumimoji="1" lang="ja-JP" altLang="en-US" sz="1400" dirty="0">
                          <a:solidFill>
                            <a:schemeClr val="tx1"/>
                          </a:solidFill>
                          <a:latin typeface="Meiryo UI" panose="020B0604030504040204" pitchFamily="50" charset="-128"/>
                          <a:ea typeface="Meiryo UI" panose="020B0604030504040204" pitchFamily="50" charset="-128"/>
                        </a:rPr>
                        <a:t>・手話研修</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（初級</a:t>
                      </a:r>
                      <a:r>
                        <a:rPr kumimoji="1" lang="en-US" altLang="ja-JP" sz="1400" dirty="0">
                          <a:solidFill>
                            <a:schemeClr val="tx1"/>
                          </a:solidFill>
                          <a:latin typeface="Meiryo UI" panose="020B0604030504040204" pitchFamily="50" charset="-128"/>
                          <a:ea typeface="Meiryo UI" panose="020B0604030504040204" pitchFamily="50" charset="-128"/>
                        </a:rPr>
                        <a:t>(23</a:t>
                      </a:r>
                      <a:r>
                        <a:rPr kumimoji="1" lang="ja-JP" altLang="en-US" sz="1400" dirty="0">
                          <a:solidFill>
                            <a:schemeClr val="tx1"/>
                          </a:solidFill>
                          <a:latin typeface="Meiryo UI" panose="020B0604030504040204" pitchFamily="50" charset="-128"/>
                          <a:ea typeface="Meiryo UI" panose="020B0604030504040204" pitchFamily="50" charset="-128"/>
                        </a:rPr>
                        <a:t>回</a:t>
                      </a:r>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、中級講座</a:t>
                      </a:r>
                      <a:r>
                        <a:rPr kumimoji="1" lang="en-US" altLang="ja-JP" sz="1400" dirty="0">
                          <a:solidFill>
                            <a:schemeClr val="tx1"/>
                          </a:solidFill>
                          <a:latin typeface="Meiryo UI" panose="020B0604030504040204" pitchFamily="50" charset="-128"/>
                          <a:ea typeface="Meiryo UI" panose="020B0604030504040204" pitchFamily="50" charset="-128"/>
                        </a:rPr>
                        <a:t>(24</a:t>
                      </a:r>
                      <a:r>
                        <a:rPr kumimoji="1" lang="ja-JP" altLang="en-US" sz="1400" dirty="0">
                          <a:solidFill>
                            <a:schemeClr val="tx1"/>
                          </a:solidFill>
                          <a:latin typeface="Meiryo UI" panose="020B0604030504040204" pitchFamily="50" charset="-128"/>
                          <a:ea typeface="Meiryo UI" panose="020B0604030504040204" pitchFamily="50" charset="-128"/>
                        </a:rPr>
                        <a:t>回</a:t>
                      </a:r>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・実践クラス</a:t>
                      </a:r>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全</a:t>
                      </a:r>
                      <a:r>
                        <a:rPr kumimoji="1" lang="en-US" altLang="ja-JP" sz="1400" dirty="0">
                          <a:solidFill>
                            <a:schemeClr val="tx1"/>
                          </a:solidFill>
                          <a:latin typeface="Meiryo UI" panose="020B0604030504040204" pitchFamily="50" charset="-128"/>
                          <a:ea typeface="Meiryo UI" panose="020B0604030504040204" pitchFamily="50" charset="-128"/>
                        </a:rPr>
                        <a:t>12</a:t>
                      </a:r>
                      <a:r>
                        <a:rPr kumimoji="1" lang="ja-JP" altLang="en-US" sz="1400" dirty="0">
                          <a:solidFill>
                            <a:schemeClr val="tx1"/>
                          </a:solidFill>
                          <a:latin typeface="Meiryo UI" panose="020B0604030504040204" pitchFamily="50" charset="-128"/>
                          <a:ea typeface="Meiryo UI" panose="020B0604030504040204" pitchFamily="50" charset="-128"/>
                        </a:rPr>
                        <a:t>回</a:t>
                      </a:r>
                      <a:r>
                        <a:rPr kumimoji="1" lang="en-US" altLang="ja-JP" sz="1400" dirty="0">
                          <a:solidFill>
                            <a:schemeClr val="tx1"/>
                          </a:solidFill>
                          <a:latin typeface="Meiryo UI" panose="020B0604030504040204" pitchFamily="50" charset="-128"/>
                          <a:ea typeface="Meiryo UI" panose="020B0604030504040204" pitchFamily="50" charset="-128"/>
                        </a:rPr>
                        <a:t>))</a:t>
                      </a:r>
                      <a:endParaRPr kumimoji="1" lang="ja-JP" altLang="en-US"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・障がい者サービス研修会</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（基本研修</a:t>
                      </a:r>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１回</a:t>
                      </a:r>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・実務研修</a:t>
                      </a:r>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２回</a:t>
                      </a:r>
                      <a:r>
                        <a:rPr kumimoji="1" lang="en-US" altLang="ja-JP" sz="1400" dirty="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r>
                        <a:rPr kumimoji="1" lang="ja-JP" altLang="en-US" sz="1400" dirty="0">
                          <a:solidFill>
                            <a:schemeClr val="tx1"/>
                          </a:solidFill>
                          <a:latin typeface="Meiryo UI" panose="020B0604030504040204" pitchFamily="50" charset="-128"/>
                          <a:ea typeface="Meiryo UI" panose="020B0604030504040204" pitchFamily="50" charset="-128"/>
                        </a:rPr>
                        <a:t>毎年同水準以上の取組を継続する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96792933"/>
                  </a:ext>
                </a:extLst>
              </a:tr>
              <a:tr h="847487">
                <a:tc vMerge="1">
                  <a:txBody>
                    <a:bodyPr/>
                    <a:lstStyle/>
                    <a:p>
                      <a:endParaRPr kumimoji="1" lang="ja-JP" altLang="en-US" sz="9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sz="9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dirty="0">
                          <a:solidFill>
                            <a:schemeClr val="tx1"/>
                          </a:solidFill>
                          <a:latin typeface="Meiryo UI" panose="020B0604030504040204" pitchFamily="50" charset="-128"/>
                          <a:ea typeface="Meiryo UI" panose="020B0604030504040204" pitchFamily="50" charset="-128"/>
                        </a:rPr>
                        <a:t>点訳者等の養成講座等の実施</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府立点字図書館</a:t>
                      </a:r>
                      <a:r>
                        <a:rPr kumimoji="1" lang="en-US" altLang="ja-JP" sz="1400" dirty="0">
                          <a:solidFill>
                            <a:schemeClr val="tx1"/>
                          </a:solidFill>
                          <a:latin typeface="Meiryo UI" panose="020B0604030504040204" pitchFamily="50" charset="-128"/>
                          <a:ea typeface="Meiryo UI" panose="020B0604030504040204" pitchFamily="50" charset="-128"/>
                        </a:rPr>
                        <a:t>】</a:t>
                      </a:r>
                    </a:p>
                    <a:p>
                      <a:r>
                        <a:rPr kumimoji="1" lang="ja-JP" altLang="en-US" sz="1400" dirty="0">
                          <a:solidFill>
                            <a:schemeClr val="tx1"/>
                          </a:solidFill>
                          <a:latin typeface="Meiryo UI" panose="020B0604030504040204" pitchFamily="50" charset="-128"/>
                          <a:ea typeface="Meiryo UI" panose="020B0604030504040204" pitchFamily="50" charset="-128"/>
                        </a:rPr>
                        <a:t>・点字奉仕員（ボランティア）中級養成講座</a:t>
                      </a:r>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全</a:t>
                      </a:r>
                      <a:r>
                        <a:rPr kumimoji="1" lang="en-US" altLang="ja-JP" sz="1400" dirty="0">
                          <a:solidFill>
                            <a:schemeClr val="tx1"/>
                          </a:solidFill>
                          <a:latin typeface="Meiryo UI" panose="020B0604030504040204" pitchFamily="50" charset="-128"/>
                          <a:ea typeface="Meiryo UI" panose="020B0604030504040204" pitchFamily="50" charset="-128"/>
                        </a:rPr>
                        <a:t>24</a:t>
                      </a:r>
                      <a:r>
                        <a:rPr kumimoji="1" lang="ja-JP" altLang="en-US" sz="1400" dirty="0">
                          <a:solidFill>
                            <a:schemeClr val="tx1"/>
                          </a:solidFill>
                          <a:latin typeface="Meiryo UI" panose="020B0604030504040204" pitchFamily="50" charset="-128"/>
                          <a:ea typeface="Meiryo UI" panose="020B0604030504040204" pitchFamily="50" charset="-128"/>
                        </a:rPr>
                        <a:t>回</a:t>
                      </a:r>
                      <a:r>
                        <a:rPr kumimoji="1" lang="en-US" altLang="ja-JP" sz="1400" dirty="0">
                          <a:solidFill>
                            <a:schemeClr val="tx1"/>
                          </a:solidFill>
                          <a:latin typeface="Meiryo UI" panose="020B0604030504040204" pitchFamily="50" charset="-128"/>
                          <a:ea typeface="Meiryo UI" panose="020B0604030504040204" pitchFamily="50" charset="-128"/>
                        </a:rPr>
                        <a:t>)</a:t>
                      </a:r>
                      <a:endParaRPr kumimoji="1" lang="ja-JP" altLang="en-US"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・朗読奉仕員（ボランティア）中級養成講座</a:t>
                      </a:r>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全</a:t>
                      </a:r>
                      <a:r>
                        <a:rPr kumimoji="1" lang="en-US" altLang="ja-JP" sz="1400" dirty="0">
                          <a:solidFill>
                            <a:schemeClr val="tx1"/>
                          </a:solidFill>
                          <a:latin typeface="Meiryo UI" panose="020B0604030504040204" pitchFamily="50" charset="-128"/>
                          <a:ea typeface="Meiryo UI" panose="020B0604030504040204" pitchFamily="50" charset="-128"/>
                        </a:rPr>
                        <a:t>24</a:t>
                      </a:r>
                      <a:r>
                        <a:rPr kumimoji="1" lang="ja-JP" altLang="en-US" sz="1400" dirty="0">
                          <a:solidFill>
                            <a:schemeClr val="tx1"/>
                          </a:solidFill>
                          <a:latin typeface="Meiryo UI" panose="020B0604030504040204" pitchFamily="50" charset="-128"/>
                          <a:ea typeface="Meiryo UI" panose="020B0604030504040204" pitchFamily="50" charset="-128"/>
                        </a:rPr>
                        <a:t>回</a:t>
                      </a:r>
                      <a:r>
                        <a:rPr kumimoji="1" lang="en-US" altLang="ja-JP" sz="1400" dirty="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sz="9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99325297"/>
                  </a:ext>
                </a:extLst>
              </a:tr>
              <a:tr h="1244676">
                <a:tc>
                  <a:txBody>
                    <a:bodyPr/>
                    <a:lstStyle/>
                    <a:p>
                      <a:r>
                        <a:rPr kumimoji="1" lang="ja-JP" altLang="en-US" sz="1400" dirty="0">
                          <a:solidFill>
                            <a:schemeClr val="tx1"/>
                          </a:solidFill>
                          <a:latin typeface="Meiryo UI" panose="020B0604030504040204" pitchFamily="50" charset="-128"/>
                          <a:ea typeface="Meiryo UI" panose="020B0604030504040204" pitchFamily="50" charset="-128"/>
                        </a:rPr>
                        <a:t>方向性３</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第９条関係</a:t>
                      </a:r>
                    </a:p>
                    <a:p>
                      <a:r>
                        <a:rPr kumimoji="1" lang="ja-JP" altLang="en-US" sz="1400" dirty="0">
                          <a:solidFill>
                            <a:schemeClr val="tx1"/>
                          </a:solidFill>
                          <a:latin typeface="Meiryo UI" panose="020B0604030504040204" pitchFamily="50" charset="-128"/>
                          <a:ea typeface="Meiryo UI" panose="020B0604030504040204" pitchFamily="50" charset="-128"/>
                        </a:rPr>
                        <a:t>第</a:t>
                      </a:r>
                      <a:r>
                        <a:rPr kumimoji="1" lang="en-US" altLang="ja-JP" sz="1400" dirty="0">
                          <a:solidFill>
                            <a:schemeClr val="tx1"/>
                          </a:solidFill>
                          <a:latin typeface="Meiryo UI" panose="020B0604030504040204" pitchFamily="50" charset="-128"/>
                          <a:ea typeface="Meiryo UI" panose="020B0604030504040204" pitchFamily="50" charset="-128"/>
                        </a:rPr>
                        <a:t>14</a:t>
                      </a:r>
                      <a:r>
                        <a:rPr kumimoji="1" lang="ja-JP" altLang="en-US" sz="1400" dirty="0">
                          <a:solidFill>
                            <a:schemeClr val="tx1"/>
                          </a:solidFill>
                          <a:latin typeface="Meiryo UI" panose="020B0604030504040204" pitchFamily="50" charset="-128"/>
                          <a:ea typeface="Meiryo UI" panose="020B0604030504040204" pitchFamily="50" charset="-128"/>
                        </a:rPr>
                        <a:t>条関係</a:t>
                      </a:r>
                    </a:p>
                    <a:p>
                      <a:r>
                        <a:rPr kumimoji="1" lang="ja-JP" altLang="en-US" sz="1400" dirty="0">
                          <a:solidFill>
                            <a:schemeClr val="tx1"/>
                          </a:solidFill>
                          <a:latin typeface="Meiryo UI" panose="020B0604030504040204" pitchFamily="50" charset="-128"/>
                          <a:ea typeface="Meiryo UI" panose="020B0604030504040204" pitchFamily="50" charset="-128"/>
                        </a:rPr>
                        <a:t>第</a:t>
                      </a:r>
                      <a:r>
                        <a:rPr kumimoji="1" lang="en-US" altLang="ja-JP" sz="1400" dirty="0">
                          <a:solidFill>
                            <a:schemeClr val="tx1"/>
                          </a:solidFill>
                          <a:latin typeface="Meiryo UI" panose="020B0604030504040204" pitchFamily="50" charset="-128"/>
                          <a:ea typeface="Meiryo UI" panose="020B0604030504040204" pitchFamily="50" charset="-128"/>
                        </a:rPr>
                        <a:t>15</a:t>
                      </a:r>
                      <a:r>
                        <a:rPr kumimoji="1" lang="ja-JP" altLang="en-US" sz="1400" dirty="0">
                          <a:solidFill>
                            <a:schemeClr val="tx1"/>
                          </a:solidFill>
                          <a:latin typeface="Meiryo UI" panose="020B0604030504040204" pitchFamily="50" charset="-128"/>
                          <a:ea typeface="Meiryo UI" panose="020B0604030504040204" pitchFamily="50" charset="-128"/>
                        </a:rPr>
                        <a:t>条関係</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dirty="0">
                          <a:solidFill>
                            <a:schemeClr val="tx1"/>
                          </a:solidFill>
                          <a:latin typeface="Meiryo UI" panose="020B0604030504040204" pitchFamily="50" charset="-128"/>
                          <a:ea typeface="Meiryo UI" panose="020B0604030504040204" pitchFamily="50" charset="-128"/>
                        </a:rPr>
                        <a:t>読書環境サービスの充実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dirty="0">
                          <a:solidFill>
                            <a:schemeClr val="tx1"/>
                          </a:solidFill>
                          <a:latin typeface="Meiryo UI" panose="020B0604030504040204" pitchFamily="50" charset="-128"/>
                          <a:ea typeface="Meiryo UI" panose="020B0604030504040204" pitchFamily="50" charset="-128"/>
                        </a:rPr>
                        <a:t>読書環境の充実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dirty="0">
                          <a:solidFill>
                            <a:schemeClr val="tx1"/>
                          </a:solidFill>
                          <a:latin typeface="Meiryo UI" panose="020B0604030504040204" pitchFamily="50" charset="-128"/>
                          <a:ea typeface="Meiryo UI" panose="020B0604030504040204" pitchFamily="50" charset="-128"/>
                        </a:rPr>
                        <a:t>・対面朗読サービス（</a:t>
                      </a:r>
                      <a:r>
                        <a:rPr kumimoji="1" lang="en-US" altLang="ja-JP" sz="1400" dirty="0">
                          <a:solidFill>
                            <a:schemeClr val="tx1"/>
                          </a:solidFill>
                          <a:latin typeface="Meiryo UI" panose="020B0604030504040204" pitchFamily="50" charset="-128"/>
                          <a:ea typeface="Meiryo UI" panose="020B0604030504040204" pitchFamily="50" charset="-128"/>
                        </a:rPr>
                        <a:t>1,268</a:t>
                      </a:r>
                      <a:r>
                        <a:rPr kumimoji="1" lang="ja-JP" altLang="en-US" sz="1400" dirty="0">
                          <a:solidFill>
                            <a:schemeClr val="tx1"/>
                          </a:solidFill>
                          <a:latin typeface="Meiryo UI" panose="020B0604030504040204" pitchFamily="50" charset="-128"/>
                          <a:ea typeface="Meiryo UI" panose="020B0604030504040204" pitchFamily="50" charset="-128"/>
                        </a:rPr>
                        <a:t>件）</a:t>
                      </a:r>
                    </a:p>
                    <a:p>
                      <a:r>
                        <a:rPr kumimoji="1" lang="ja-JP" altLang="en-US" sz="1400" dirty="0">
                          <a:solidFill>
                            <a:schemeClr val="tx1"/>
                          </a:solidFill>
                          <a:latin typeface="Meiryo UI" panose="020B0604030504040204" pitchFamily="50" charset="-128"/>
                          <a:ea typeface="Meiryo UI" panose="020B0604030504040204" pitchFamily="50" charset="-128"/>
                        </a:rPr>
                        <a:t>・郵送貸出（</a:t>
                      </a:r>
                      <a:r>
                        <a:rPr kumimoji="1" lang="en-US" altLang="ja-JP" sz="1400" dirty="0">
                          <a:solidFill>
                            <a:schemeClr val="tx1"/>
                          </a:solidFill>
                          <a:latin typeface="Meiryo UI" panose="020B0604030504040204" pitchFamily="50" charset="-128"/>
                          <a:ea typeface="Meiryo UI" panose="020B0604030504040204" pitchFamily="50" charset="-128"/>
                        </a:rPr>
                        <a:t>1,820</a:t>
                      </a:r>
                      <a:r>
                        <a:rPr kumimoji="1" lang="ja-JP" altLang="en-US" sz="1400" dirty="0">
                          <a:solidFill>
                            <a:schemeClr val="tx1"/>
                          </a:solidFill>
                          <a:latin typeface="Meiryo UI" panose="020B0604030504040204" pitchFamily="50" charset="-128"/>
                          <a:ea typeface="Meiryo UI" panose="020B0604030504040204" pitchFamily="50" charset="-128"/>
                        </a:rPr>
                        <a:t>件）</a:t>
                      </a:r>
                    </a:p>
                    <a:p>
                      <a:r>
                        <a:rPr kumimoji="1" lang="ja-JP" altLang="en-US" sz="1400" dirty="0">
                          <a:solidFill>
                            <a:schemeClr val="tx1"/>
                          </a:solidFill>
                          <a:latin typeface="Meiryo UI" panose="020B0604030504040204" pitchFamily="50" charset="-128"/>
                          <a:ea typeface="Meiryo UI" panose="020B0604030504040204" pitchFamily="50" charset="-128"/>
                        </a:rPr>
                        <a:t>・パソコン利用支援（サピエ利用支援含む）（</a:t>
                      </a:r>
                      <a:r>
                        <a:rPr kumimoji="1" lang="en-US" altLang="ja-JP" sz="1400" dirty="0">
                          <a:solidFill>
                            <a:schemeClr val="tx1"/>
                          </a:solidFill>
                          <a:latin typeface="Meiryo UI" panose="020B0604030504040204" pitchFamily="50" charset="-128"/>
                          <a:ea typeface="Meiryo UI" panose="020B0604030504040204" pitchFamily="50" charset="-128"/>
                        </a:rPr>
                        <a:t>194</a:t>
                      </a:r>
                      <a:r>
                        <a:rPr kumimoji="1" lang="ja-JP" altLang="en-US" sz="1400" dirty="0">
                          <a:solidFill>
                            <a:schemeClr val="tx1"/>
                          </a:solidFill>
                          <a:latin typeface="Meiryo UI" panose="020B0604030504040204" pitchFamily="50" charset="-128"/>
                          <a:ea typeface="Meiryo UI" panose="020B0604030504040204" pitchFamily="50" charset="-128"/>
                        </a:rPr>
                        <a:t>人）</a:t>
                      </a:r>
                    </a:p>
                    <a:p>
                      <a:r>
                        <a:rPr kumimoji="1" lang="ja-JP" altLang="en-US" sz="1400" dirty="0">
                          <a:solidFill>
                            <a:schemeClr val="tx1"/>
                          </a:solidFill>
                          <a:latin typeface="Meiryo UI" panose="020B0604030504040204" pitchFamily="50" charset="-128"/>
                          <a:ea typeface="Meiryo UI" panose="020B0604030504040204" pitchFamily="50" charset="-128"/>
                        </a:rPr>
                        <a:t>・読書支援機器等の貸出</a:t>
                      </a:r>
                      <a:endParaRPr kumimoji="1" lang="en-US" altLang="ja-JP" sz="1400">
                        <a:solidFill>
                          <a:schemeClr val="tx1"/>
                        </a:solidFill>
                        <a:latin typeface="Meiryo UI" panose="020B0604030504040204" pitchFamily="50" charset="-128"/>
                        <a:ea typeface="Meiryo UI" panose="020B0604030504040204" pitchFamily="50" charset="-128"/>
                      </a:endParaRPr>
                    </a:p>
                    <a:p>
                      <a:r>
                        <a:rPr kumimoji="1" lang="ja-JP" altLang="en-US" sz="140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レファレンスサービス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取組を継続する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43351205"/>
                  </a:ext>
                </a:extLst>
              </a:tr>
              <a:tr h="1086522">
                <a:tc>
                  <a:txBody>
                    <a:bodyPr/>
                    <a:lstStyle/>
                    <a:p>
                      <a:r>
                        <a:rPr kumimoji="1" lang="ja-JP" altLang="en-US" sz="1400" dirty="0">
                          <a:solidFill>
                            <a:schemeClr val="tx1"/>
                          </a:solidFill>
                          <a:latin typeface="Meiryo UI" panose="020B0604030504040204" pitchFamily="50" charset="-128"/>
                          <a:ea typeface="Meiryo UI" panose="020B0604030504040204" pitchFamily="50" charset="-128"/>
                        </a:rPr>
                        <a:t>方向性４</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第９条関係</a:t>
                      </a:r>
                    </a:p>
                    <a:p>
                      <a:r>
                        <a:rPr kumimoji="1" lang="ja-JP" altLang="en-US" sz="1400" dirty="0">
                          <a:solidFill>
                            <a:schemeClr val="tx1"/>
                          </a:solidFill>
                          <a:latin typeface="Meiryo UI" panose="020B0604030504040204" pitchFamily="50" charset="-128"/>
                          <a:ea typeface="Meiryo UI" panose="020B0604030504040204" pitchFamily="50" charset="-128"/>
                        </a:rPr>
                        <a:t>第</a:t>
                      </a:r>
                      <a:r>
                        <a:rPr kumimoji="1" lang="en-US" altLang="ja-JP" sz="1400" dirty="0">
                          <a:solidFill>
                            <a:schemeClr val="tx1"/>
                          </a:solidFill>
                          <a:latin typeface="Meiryo UI" panose="020B0604030504040204" pitchFamily="50" charset="-128"/>
                          <a:ea typeface="Meiryo UI" panose="020B0604030504040204" pitchFamily="50" charset="-128"/>
                        </a:rPr>
                        <a:t>10</a:t>
                      </a:r>
                      <a:r>
                        <a:rPr kumimoji="1" lang="ja-JP" altLang="en-US" sz="1400" dirty="0">
                          <a:solidFill>
                            <a:schemeClr val="tx1"/>
                          </a:solidFill>
                          <a:latin typeface="Meiryo UI" panose="020B0604030504040204" pitchFamily="50" charset="-128"/>
                          <a:ea typeface="Meiryo UI" panose="020B0604030504040204" pitchFamily="50" charset="-128"/>
                        </a:rPr>
                        <a:t>条関係</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dirty="0">
                          <a:solidFill>
                            <a:schemeClr val="tx1"/>
                          </a:solidFill>
                          <a:latin typeface="Meiryo UI" panose="020B0604030504040204" pitchFamily="50" charset="-128"/>
                          <a:ea typeface="Meiryo UI" panose="020B0604030504040204" pitchFamily="50" charset="-128"/>
                        </a:rPr>
                        <a:t>図書館サービスに係る</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情報発信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dirty="0">
                          <a:solidFill>
                            <a:schemeClr val="tx1"/>
                          </a:solidFill>
                          <a:latin typeface="Meiryo UI" panose="020B0604030504040204" pitchFamily="50" charset="-128"/>
                          <a:ea typeface="Meiryo UI" panose="020B0604030504040204" pitchFamily="50" charset="-128"/>
                        </a:rPr>
                        <a:t>読書支援サービスを周知するイベント等の開催</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dirty="0">
                          <a:solidFill>
                            <a:schemeClr val="tx1"/>
                          </a:solidFill>
                          <a:latin typeface="Meiryo UI" panose="020B0604030504040204" pitchFamily="50" charset="-128"/>
                          <a:ea typeface="Meiryo UI" panose="020B0604030504040204" pitchFamily="50" charset="-128"/>
                        </a:rPr>
                        <a:t>・図書館見学（</a:t>
                      </a:r>
                      <a:r>
                        <a:rPr kumimoji="1" lang="en-US" altLang="ja-JP" sz="1400" dirty="0">
                          <a:solidFill>
                            <a:schemeClr val="tx1"/>
                          </a:solidFill>
                          <a:latin typeface="Meiryo UI" panose="020B0604030504040204" pitchFamily="50" charset="-128"/>
                          <a:ea typeface="Meiryo UI" panose="020B0604030504040204" pitchFamily="50" charset="-128"/>
                        </a:rPr>
                        <a:t>127</a:t>
                      </a:r>
                      <a:r>
                        <a:rPr kumimoji="1" lang="ja-JP" altLang="en-US" sz="1400" dirty="0">
                          <a:solidFill>
                            <a:schemeClr val="tx1"/>
                          </a:solidFill>
                          <a:latin typeface="Meiryo UI" panose="020B0604030504040204" pitchFamily="50" charset="-128"/>
                          <a:ea typeface="Meiryo UI" panose="020B0604030504040204" pitchFamily="50" charset="-128"/>
                        </a:rPr>
                        <a:t>人）</a:t>
                      </a:r>
                    </a:p>
                    <a:p>
                      <a:r>
                        <a:rPr kumimoji="1" lang="ja-JP" altLang="en-US" sz="1400" dirty="0">
                          <a:solidFill>
                            <a:schemeClr val="tx1"/>
                          </a:solidFill>
                          <a:latin typeface="Meiryo UI" panose="020B0604030504040204" pitchFamily="50" charset="-128"/>
                          <a:ea typeface="Meiryo UI" panose="020B0604030504040204" pitchFamily="50" charset="-128"/>
                        </a:rPr>
                        <a:t>・図書館だより等の情報提供（年</a:t>
                      </a:r>
                      <a:r>
                        <a:rPr kumimoji="1" lang="en-US" altLang="ja-JP" sz="1400" dirty="0">
                          <a:solidFill>
                            <a:schemeClr val="tx1"/>
                          </a:solidFill>
                          <a:latin typeface="Meiryo UI" panose="020B0604030504040204" pitchFamily="50" charset="-128"/>
                          <a:ea typeface="Meiryo UI" panose="020B0604030504040204" pitchFamily="50" charset="-128"/>
                        </a:rPr>
                        <a:t>6</a:t>
                      </a:r>
                      <a:r>
                        <a:rPr kumimoji="1" lang="ja-JP" altLang="en-US" sz="1400" dirty="0">
                          <a:solidFill>
                            <a:schemeClr val="tx1"/>
                          </a:solidFill>
                          <a:latin typeface="Meiryo UI" panose="020B0604030504040204" pitchFamily="50" charset="-128"/>
                          <a:ea typeface="Meiryo UI" panose="020B0604030504040204" pitchFamily="50" charset="-128"/>
                        </a:rPr>
                        <a:t>回）</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・見て・聴いて・さわって楽しむ読書の世界（イベント</a:t>
                      </a:r>
                      <a:r>
                        <a:rPr kumimoji="1" lang="en-US" altLang="ja-JP" sz="1400" dirty="0">
                          <a:solidFill>
                            <a:schemeClr val="tx1"/>
                          </a:solidFill>
                          <a:latin typeface="Meiryo UI" panose="020B0604030504040204" pitchFamily="50" charset="-128"/>
                          <a:ea typeface="Meiryo UI" panose="020B0604030504040204" pitchFamily="50" charset="-128"/>
                        </a:rPr>
                        <a:t>:1</a:t>
                      </a:r>
                      <a:r>
                        <a:rPr kumimoji="1" lang="ja-JP" altLang="en-US" sz="1400" dirty="0">
                          <a:solidFill>
                            <a:schemeClr val="tx1"/>
                          </a:solidFill>
                          <a:latin typeface="Meiryo UI" panose="020B0604030504040204" pitchFamily="50" charset="-128"/>
                          <a:ea typeface="Meiryo UI" panose="020B0604030504040204" pitchFamily="50" charset="-128"/>
                        </a:rPr>
                        <a:t>回）</a:t>
                      </a:r>
                    </a:p>
                    <a:p>
                      <a:r>
                        <a:rPr kumimoji="1" lang="ja-JP" altLang="en-US" sz="1400" dirty="0">
                          <a:solidFill>
                            <a:schemeClr val="tx1"/>
                          </a:solidFill>
                          <a:latin typeface="Meiryo UI" panose="020B0604030504040204" pitchFamily="50" charset="-128"/>
                          <a:ea typeface="Meiryo UI" panose="020B0604030504040204" pitchFamily="50" charset="-128"/>
                        </a:rPr>
                        <a:t>・共に生きる障がい者フェスティバル（イベント</a:t>
                      </a:r>
                      <a:r>
                        <a:rPr kumimoji="1" lang="en-US" altLang="ja-JP" sz="1400" dirty="0">
                          <a:solidFill>
                            <a:schemeClr val="tx1"/>
                          </a:solidFill>
                          <a:latin typeface="Meiryo UI" panose="020B0604030504040204" pitchFamily="50" charset="-128"/>
                          <a:ea typeface="Meiryo UI" panose="020B0604030504040204" pitchFamily="50" charset="-128"/>
                        </a:rPr>
                        <a:t>:1</a:t>
                      </a:r>
                      <a:r>
                        <a:rPr kumimoji="1" lang="ja-JP" altLang="en-US" sz="1400" dirty="0">
                          <a:solidFill>
                            <a:schemeClr val="tx1"/>
                          </a:solidFill>
                          <a:latin typeface="Meiryo UI" panose="020B0604030504040204" pitchFamily="50" charset="-128"/>
                          <a:ea typeface="Meiryo UI" panose="020B0604030504040204" pitchFamily="50" charset="-128"/>
                        </a:rPr>
                        <a:t>回）</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取組を継続する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70574041"/>
                  </a:ext>
                </a:extLst>
              </a:tr>
            </a:tbl>
          </a:graphicData>
        </a:graphic>
      </p:graphicFrame>
      <p:sp>
        <p:nvSpPr>
          <p:cNvPr id="5" name="正方形/長方形 4">
            <a:extLst>
              <a:ext uri="{FF2B5EF4-FFF2-40B4-BE49-F238E27FC236}">
                <a16:creationId xmlns:a16="http://schemas.microsoft.com/office/drawing/2014/main" id="{813A843F-1166-4D9D-8FF9-B2FD5953D6CB}"/>
              </a:ext>
            </a:extLst>
          </p:cNvPr>
          <p:cNvSpPr/>
          <p:nvPr/>
        </p:nvSpPr>
        <p:spPr>
          <a:xfrm>
            <a:off x="0" y="1130"/>
            <a:ext cx="12801600" cy="489819"/>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b" anchorCtr="0" forceAA="0" compatLnSpc="1">
            <a:prstTxWarp prst="textNoShape">
              <a:avLst/>
            </a:prstTxWarp>
            <a:noAutofit/>
          </a:bodyPr>
          <a:lstStyle/>
          <a:p>
            <a:pPr algn="ctr">
              <a:lnSpc>
                <a:spcPts val="1600"/>
              </a:lnSpc>
            </a:pPr>
            <a:r>
              <a:rPr lang="ja-JP" altLang="en-US" sz="2200" b="1" kern="100" dirty="0">
                <a:solidFill>
                  <a:schemeClr val="bg1"/>
                </a:solidFill>
                <a:effectLst/>
                <a:ea typeface="Meiryo UI" panose="020B0604030504040204" pitchFamily="50" charset="-128"/>
                <a:cs typeface="Times New Roman" panose="02020603050405020304" pitchFamily="18" charset="0"/>
              </a:rPr>
              <a:t>第二期大阪府視覚障がい者等の読書環境の整備の推進に関する計画（読書バリアフリー計画）概要</a:t>
            </a:r>
            <a:endParaRPr lang="ja-JP" sz="2200" kern="100" dirty="0">
              <a:solidFill>
                <a:schemeClr val="bg1"/>
              </a:solidFill>
              <a:effectLst/>
              <a:ea typeface="游明朝" panose="02020400000000000000" pitchFamily="18" charset="-128"/>
              <a:cs typeface="Times New Roman" panose="02020603050405020304" pitchFamily="18" charset="0"/>
            </a:endParaRPr>
          </a:p>
        </p:txBody>
      </p:sp>
      <p:sp>
        <p:nvSpPr>
          <p:cNvPr id="6" name="テキスト ボックス 5">
            <a:extLst>
              <a:ext uri="{FF2B5EF4-FFF2-40B4-BE49-F238E27FC236}">
                <a16:creationId xmlns:a16="http://schemas.microsoft.com/office/drawing/2014/main" id="{AC6B721F-8977-4C65-B5B7-B26DFA382487}"/>
              </a:ext>
            </a:extLst>
          </p:cNvPr>
          <p:cNvSpPr txBox="1"/>
          <p:nvPr/>
        </p:nvSpPr>
        <p:spPr>
          <a:xfrm>
            <a:off x="336483" y="686726"/>
            <a:ext cx="12168219" cy="461665"/>
          </a:xfrm>
          <a:prstGeom prst="rect">
            <a:avLst/>
          </a:prstGeom>
          <a:noFill/>
        </p:spPr>
        <p:txBody>
          <a:bodyPr wrap="square" rtlCol="0">
            <a:spAutoFit/>
          </a:bodyPr>
          <a:lstStyle/>
          <a:p>
            <a:r>
              <a:rPr lang="ja-JP" altLang="ja-JP" sz="2400" b="1" dirty="0">
                <a:effectLst/>
                <a:ea typeface="UD デジタル 教科書体 N-R" panose="02020400000000000000" pitchFamily="17" charset="-128"/>
                <a:cs typeface="Times New Roman" panose="02020603050405020304" pitchFamily="18" charset="0"/>
              </a:rPr>
              <a:t>第４章　基本的施策に関する指標</a:t>
            </a:r>
            <a:r>
              <a:rPr lang="ja-JP" altLang="en-US" sz="2400" b="1" dirty="0">
                <a:effectLst/>
                <a:ea typeface="UD デジタル 教科書体 N-R" panose="02020400000000000000" pitchFamily="17" charset="-128"/>
                <a:cs typeface="Times New Roman" panose="02020603050405020304" pitchFamily="18" charset="0"/>
              </a:rPr>
              <a:t>　</a:t>
            </a:r>
            <a:r>
              <a:rPr lang="en-US" altLang="ja-JP" sz="1500" b="1" dirty="0">
                <a:effectLst/>
                <a:ea typeface="UD デジタル 教科書体 N-R" panose="02020400000000000000" pitchFamily="17" charset="-128"/>
                <a:cs typeface="Times New Roman" panose="02020603050405020304" pitchFamily="18" charset="0"/>
              </a:rPr>
              <a:t>※</a:t>
            </a:r>
            <a:r>
              <a:rPr lang="ja-JP" altLang="en-US" sz="1500" b="1" dirty="0">
                <a:effectLst/>
                <a:ea typeface="UD デジタル 教科書体 N-R" panose="02020400000000000000" pitchFamily="17" charset="-128"/>
                <a:cs typeface="Times New Roman" panose="02020603050405020304" pitchFamily="18" charset="0"/>
              </a:rPr>
              <a:t>現在、実施している取組みを継続し視覚障がい者等の読書環境の整備に努めます</a:t>
            </a:r>
            <a:endParaRPr kumimoji="1" lang="ja-JP" altLang="en-US" sz="1500" dirty="0"/>
          </a:p>
        </p:txBody>
      </p:sp>
      <p:sp>
        <p:nvSpPr>
          <p:cNvPr id="7" name="テキスト ボックス 6">
            <a:extLst>
              <a:ext uri="{FF2B5EF4-FFF2-40B4-BE49-F238E27FC236}">
                <a16:creationId xmlns:a16="http://schemas.microsoft.com/office/drawing/2014/main" id="{C0A0E9C2-7FC6-4EB9-A8AE-00E660955E8F}"/>
              </a:ext>
            </a:extLst>
          </p:cNvPr>
          <p:cNvSpPr txBox="1"/>
          <p:nvPr/>
        </p:nvSpPr>
        <p:spPr>
          <a:xfrm>
            <a:off x="12499970" y="9372600"/>
            <a:ext cx="300942" cy="246221"/>
          </a:xfrm>
          <a:prstGeom prst="rect">
            <a:avLst/>
          </a:prstGeom>
          <a:noFill/>
        </p:spPr>
        <p:txBody>
          <a:bodyPr wrap="square" rtlCol="0">
            <a:spAutoFit/>
          </a:bodyPr>
          <a:lstStyle/>
          <a:p>
            <a:r>
              <a:rPr kumimoji="1" lang="ja-JP" altLang="en-US" sz="1000" dirty="0"/>
              <a:t>２</a:t>
            </a:r>
          </a:p>
        </p:txBody>
      </p:sp>
      <p:sp>
        <p:nvSpPr>
          <p:cNvPr id="8" name="テキスト ボックス 7">
            <a:extLst>
              <a:ext uri="{FF2B5EF4-FFF2-40B4-BE49-F238E27FC236}">
                <a16:creationId xmlns:a16="http://schemas.microsoft.com/office/drawing/2014/main" id="{FBDEBBBF-3AF3-427B-84DD-4761D5028F1D}"/>
              </a:ext>
            </a:extLst>
          </p:cNvPr>
          <p:cNvSpPr txBox="1"/>
          <p:nvPr/>
        </p:nvSpPr>
        <p:spPr>
          <a:xfrm>
            <a:off x="396841" y="9034045"/>
            <a:ext cx="12168219" cy="307777"/>
          </a:xfrm>
          <a:prstGeom prst="rect">
            <a:avLst/>
          </a:prstGeom>
          <a:noFill/>
        </p:spPr>
        <p:txBody>
          <a:bodyPr wrap="square" rtlCol="0">
            <a:spAutoFit/>
          </a:bodyPr>
          <a:lstStyle/>
          <a:p>
            <a:r>
              <a:rPr lang="en-US" altLang="ja-JP" sz="1400" b="1" dirty="0">
                <a:effectLst/>
                <a:ea typeface="UD デジタル 教科書体 N-R" panose="02020400000000000000" pitchFamily="17" charset="-128"/>
                <a:cs typeface="Times New Roman" panose="02020603050405020304" pitchFamily="18" charset="0"/>
              </a:rPr>
              <a:t>※</a:t>
            </a:r>
            <a:r>
              <a:rPr lang="ja-JP" altLang="en-US" sz="1400" b="1" dirty="0">
                <a:effectLst/>
                <a:ea typeface="UD デジタル 教科書体 N-R" panose="02020400000000000000" pitchFamily="17" charset="-128"/>
                <a:cs typeface="Times New Roman" panose="02020603050405020304" pitchFamily="18" charset="0"/>
              </a:rPr>
              <a:t>注：書籍等を廃棄した際は、目標所蔵数に変動が発生します。</a:t>
            </a:r>
            <a:endParaRPr kumimoji="1" lang="ja-JP" altLang="en-US" sz="1400" dirty="0"/>
          </a:p>
        </p:txBody>
      </p:sp>
      <p:sp>
        <p:nvSpPr>
          <p:cNvPr id="9" name="テキスト ボックス 8">
            <a:extLst>
              <a:ext uri="{FF2B5EF4-FFF2-40B4-BE49-F238E27FC236}">
                <a16:creationId xmlns:a16="http://schemas.microsoft.com/office/drawing/2014/main" id="{870EC8E9-2EF4-45BA-B752-1BD7D68C7C4F}"/>
              </a:ext>
            </a:extLst>
          </p:cNvPr>
          <p:cNvSpPr txBox="1"/>
          <p:nvPr/>
        </p:nvSpPr>
        <p:spPr>
          <a:xfrm rot="5400000">
            <a:off x="-478661" y="4615934"/>
            <a:ext cx="1177290" cy="369332"/>
          </a:xfrm>
          <a:prstGeom prst="rect">
            <a:avLst/>
          </a:prstGeom>
          <a:noFill/>
        </p:spPr>
        <p:txBody>
          <a:bodyPr wrap="square" rtlCol="0">
            <a:spAutoFit/>
          </a:bodyPr>
          <a:lstStyle/>
          <a:p>
            <a:pPr algn="ctr"/>
            <a:r>
              <a:rPr kumimoji="1" lang="ja-JP" altLang="en-US"/>
              <a:t>３－３</a:t>
            </a:r>
            <a:endParaRPr kumimoji="1" lang="ja-JP" altLang="en-US" dirty="0"/>
          </a:p>
        </p:txBody>
      </p:sp>
    </p:spTree>
    <p:extLst>
      <p:ext uri="{BB962C8B-B14F-4D97-AF65-F5344CB8AC3E}">
        <p14:creationId xmlns:p14="http://schemas.microsoft.com/office/powerpoint/2010/main" val="283193043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5775</TotalTime>
  <Words>2081</Words>
  <Application>Microsoft Office PowerPoint</Application>
  <PresentationFormat>A3 297x420 mm</PresentationFormat>
  <Paragraphs>194</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Meiryo UI</vt:lpstr>
      <vt:lpstr>游ゴシック</vt:lpstr>
      <vt:lpstr>游明朝</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770</cp:revision>
  <cp:lastPrinted>2026-03-19T10:11:02Z</cp:lastPrinted>
  <dcterms:created xsi:type="dcterms:W3CDTF">2024-04-12T07:19:23Z</dcterms:created>
  <dcterms:modified xsi:type="dcterms:W3CDTF">2026-03-19T10:13:29Z</dcterms:modified>
</cp:coreProperties>
</file>