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72" r:id="rId2"/>
    <p:sldId id="274" r:id="rId3"/>
    <p:sldId id="263" r:id="rId4"/>
    <p:sldId id="269"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1" autoAdjust="0"/>
    <p:restoredTop sz="95053" autoAdjust="0"/>
  </p:normalViewPr>
  <p:slideViewPr>
    <p:cSldViewPr showGuides="1">
      <p:cViewPr varScale="1">
        <p:scale>
          <a:sx n="64" d="100"/>
          <a:sy n="64" d="100"/>
        </p:scale>
        <p:origin x="130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880101" cy="488793"/>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7" y="0"/>
            <a:ext cx="2880101" cy="488793"/>
          </a:xfrm>
          <a:prstGeom prst="rect">
            <a:avLst/>
          </a:prstGeom>
        </p:spPr>
        <p:txBody>
          <a:bodyPr vert="horz" lIns="89646" tIns="44826" rIns="89646" bIns="44826"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287059"/>
            <a:ext cx="2880101" cy="488792"/>
          </a:xfrm>
          <a:prstGeom prst="rect">
            <a:avLst/>
          </a:prstGeom>
        </p:spPr>
        <p:txBody>
          <a:bodyPr vert="horz" lIns="89646" tIns="44826" rIns="89646" bIns="4482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7" y="9287059"/>
            <a:ext cx="2880101" cy="488792"/>
          </a:xfrm>
          <a:prstGeom prst="rect">
            <a:avLst/>
          </a:prstGeom>
        </p:spPr>
        <p:txBody>
          <a:bodyPr vert="horz" lIns="89646" tIns="44826" rIns="89646" bIns="44826"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880308" cy="488871"/>
          </a:xfrm>
          <a:prstGeom prst="rect">
            <a:avLst/>
          </a:prstGeom>
        </p:spPr>
        <p:txBody>
          <a:bodyPr vert="horz" lIns="89646" tIns="44826" rIns="89646" bIns="448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2" y="4"/>
            <a:ext cx="2880308" cy="488871"/>
          </a:xfrm>
          <a:prstGeom prst="rect">
            <a:avLst/>
          </a:prstGeom>
        </p:spPr>
        <p:txBody>
          <a:bodyPr vert="horz" lIns="89646" tIns="44826" rIns="89646" bIns="44826"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46" tIns="44826" rIns="89646" bIns="44826"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46" tIns="44826" rIns="89646" bIns="448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50"/>
            <a:ext cx="2880308" cy="488871"/>
          </a:xfrm>
          <a:prstGeom prst="rect">
            <a:avLst/>
          </a:prstGeom>
        </p:spPr>
        <p:txBody>
          <a:bodyPr vert="horz" lIns="89646" tIns="44826" rIns="89646" bIns="448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2" y="9286850"/>
            <a:ext cx="2880308" cy="488871"/>
          </a:xfrm>
          <a:prstGeom prst="rect">
            <a:avLst/>
          </a:prstGeom>
        </p:spPr>
        <p:txBody>
          <a:bodyPr vert="horz" lIns="89646" tIns="44826" rIns="89646" bIns="44826"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85401088"/>
              </p:ext>
            </p:extLst>
          </p:nvPr>
        </p:nvGraphicFramePr>
        <p:xfrm>
          <a:off x="60106" y="299822"/>
          <a:ext cx="9052589" cy="6558179"/>
        </p:xfrm>
        <a:graphic>
          <a:graphicData uri="http://schemas.openxmlformats.org/drawingml/2006/table">
            <a:tbl>
              <a:tblPr firstRow="1" bandRow="1">
                <a:tableStyleId>{5940675A-B579-460E-94D1-54222C63F5DA}</a:tableStyleId>
              </a:tblPr>
              <a:tblGrid>
                <a:gridCol w="264752">
                  <a:extLst>
                    <a:ext uri="{9D8B030D-6E8A-4147-A177-3AD203B41FA5}">
                      <a16:colId xmlns:a16="http://schemas.microsoft.com/office/drawing/2014/main" val="20000"/>
                    </a:ext>
                  </a:extLst>
                </a:gridCol>
                <a:gridCol w="322632">
                  <a:extLst>
                    <a:ext uri="{9D8B030D-6E8A-4147-A177-3AD203B41FA5}">
                      <a16:colId xmlns:a16="http://schemas.microsoft.com/office/drawing/2014/main" val="20001"/>
                    </a:ext>
                  </a:extLst>
                </a:gridCol>
                <a:gridCol w="4311946">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25067">
                  <a:extLst>
                    <a:ext uri="{9D8B030D-6E8A-4147-A177-3AD203B41FA5}">
                      <a16:colId xmlns:a16="http://schemas.microsoft.com/office/drawing/2014/main" val="20004"/>
                    </a:ext>
                  </a:extLst>
                </a:gridCol>
              </a:tblGrid>
              <a:tr h="293905">
                <a:tc rowSpan="2">
                  <a:txBody>
                    <a:bodyPr/>
                    <a:lstStyle/>
                    <a:p>
                      <a:endParaRPr kumimoji="1" lang="ja-JP" altLang="en-US" sz="1400" u="none" dirty="0"/>
                    </a:p>
                  </a:txBody>
                  <a:tcPr vert="eaVert" anchor="ct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　</a:t>
                      </a:r>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algn="ctr">
                        <a:lnSpc>
                          <a:spcPts val="1400"/>
                        </a:lnSpc>
                      </a:pPr>
                      <a:r>
                        <a:rPr kumimoji="1" lang="ja-JP" altLang="en-US" sz="1200" u="none" dirty="0"/>
                        <a:t>平成３０年度</a:t>
                      </a:r>
                    </a:p>
                  </a:txBody>
                  <a:tcPr anchor="ctr">
                    <a:lnL w="12700" cap="flat" cmpd="sng" algn="ctr">
                      <a:solidFill>
                        <a:schemeClr val="tx1"/>
                      </a:solidFill>
                      <a:prstDash val="solid"/>
                      <a:round/>
                      <a:headEnd type="none" w="med" len="med"/>
                      <a:tailEnd type="none" w="med" len="med"/>
                    </a:lnL>
                    <a:solidFill>
                      <a:srgbClr val="CCFF66"/>
                    </a:solidFill>
                  </a:tcPr>
                </a:tc>
                <a:tc rowSpan="2">
                  <a:txBody>
                    <a:bodyPr/>
                    <a:lstStyle/>
                    <a:p>
                      <a:pPr algn="ctr">
                        <a:lnSpc>
                          <a:spcPts val="1400"/>
                        </a:lnSpc>
                      </a:pPr>
                      <a:r>
                        <a:rPr kumimoji="1" lang="ja-JP" altLang="en-US" sz="1200" u="none" dirty="0"/>
                        <a:t>平成３１年度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93905">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lnL w="12700" cap="flat" cmpd="sng" algn="ctr">
                      <a:solidFill>
                        <a:schemeClr val="tx1"/>
                      </a:solidFill>
                      <a:prstDash val="solid"/>
                      <a:round/>
                      <a:headEnd type="none" w="med" len="med"/>
                      <a:tailEnd type="none" w="med" len="med"/>
                    </a:lnL>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638139">
                <a:tc rowSpan="4">
                  <a:txBody>
                    <a:bodyPr/>
                    <a:lstStyle/>
                    <a:p>
                      <a:r>
                        <a:rPr kumimoji="1" lang="ja-JP" altLang="en-US" sz="1400" u="none" dirty="0"/>
                        <a:t>基礎自治機能の充実</a:t>
                      </a:r>
                    </a:p>
                  </a:txBody>
                  <a:tcPr vert="eaVert" anchor="ctr" anchorCtr="1"/>
                </a:tc>
                <a:tc>
                  <a:txBody>
                    <a:bodyPr/>
                    <a:lstStyle/>
                    <a:p>
                      <a:pPr marL="82550" indent="-82550" algn="ctr">
                        <a:lnSpc>
                          <a:spcPct val="100000"/>
                        </a:lnSpc>
                        <a:spcAft>
                          <a:spcPts val="0"/>
                        </a:spcAft>
                      </a:pPr>
                      <a:r>
                        <a:rPr kumimoji="1" lang="ja-JP" altLang="en-US" sz="1000" u="none" dirty="0"/>
                        <a:t>新たな連携を促す</a:t>
                      </a:r>
                      <a:endParaRPr kumimoji="1" lang="en-US" altLang="ja-JP" sz="1000" u="none" dirty="0"/>
                    </a:p>
                    <a:p>
                      <a:pPr marL="82550" indent="-82550" algn="ctr">
                        <a:lnSpc>
                          <a:spcPct val="100000"/>
                        </a:lnSpc>
                        <a:spcAft>
                          <a:spcPts val="0"/>
                        </a:spcAft>
                      </a:pPr>
                      <a:r>
                        <a:rPr kumimoji="1" lang="ja-JP" altLang="en-US" sz="1000" u="none" dirty="0"/>
                        <a:t>協議の場づくり</a:t>
                      </a:r>
                      <a:endParaRPr kumimoji="1" lang="en-US" altLang="ja-JP" sz="100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endParaRPr>
                    </a:p>
                  </a:txBody>
                  <a:tcPr>
                    <a:lnB w="12700" cap="flat" cmpd="sng" algn="ctr">
                      <a:solidFill>
                        <a:schemeClr val="tx1"/>
                      </a:solidFill>
                      <a:prstDash val="sysDash"/>
                      <a:round/>
                      <a:headEnd type="none" w="med" len="med"/>
                      <a:tailEnd type="none" w="med" len="med"/>
                    </a:lnB>
                  </a:tcPr>
                </a:tc>
                <a:tc>
                  <a:txBody>
                    <a:bodyPr/>
                    <a:lstStyle/>
                    <a:p>
                      <a:r>
                        <a:rPr lang="ja-JP" altLang="en-US" sz="1000" dirty="0"/>
                        <a:t>○広域連携等について意見交換を行う　　</a:t>
                      </a:r>
                      <a:endParaRPr lang="en-US" altLang="ja-JP" sz="1000" dirty="0"/>
                    </a:p>
                    <a:p>
                      <a:r>
                        <a:rPr lang="ja-JP" altLang="en-US" sz="1000" dirty="0"/>
                        <a:t>　「地域ブロック会議」を開催するとともに、　</a:t>
                      </a:r>
                      <a:endParaRPr lang="en-US" altLang="ja-JP" sz="1000" dirty="0"/>
                    </a:p>
                    <a:p>
                      <a:r>
                        <a:rPr lang="ja-JP" altLang="en-US" sz="1000" dirty="0"/>
                        <a:t>　各地域の広域連携研究会等に参画し、　</a:t>
                      </a:r>
                      <a:endParaRPr lang="en-US" altLang="ja-JP" sz="1000" dirty="0"/>
                    </a:p>
                    <a:p>
                      <a:r>
                        <a:rPr lang="ja-JP" altLang="en-US" sz="1000" dirty="0"/>
                        <a:t>　円滑な市町村間連携に向けた助言や</a:t>
                      </a:r>
                      <a:endParaRPr lang="en-US" altLang="ja-JP" sz="1000" dirty="0"/>
                    </a:p>
                    <a:p>
                      <a:r>
                        <a:rPr lang="ja-JP" altLang="en-US" sz="1000" dirty="0"/>
                        <a:t>　調整を行いました。</a:t>
                      </a:r>
                      <a:endParaRPr lang="en-US" altLang="ja-JP" sz="1000" dirty="0"/>
                    </a:p>
                    <a:p>
                      <a:endParaRPr lang="en-US" altLang="ja-JP" sz="1000" dirty="0"/>
                    </a:p>
                    <a:p>
                      <a:r>
                        <a:rPr lang="ja-JP" altLang="en-US" sz="1000" dirty="0"/>
                        <a:t>○引き続き、様々な「協議の場」を通じて</a:t>
                      </a:r>
                      <a:endParaRPr lang="en-US" altLang="ja-JP" sz="1000" dirty="0"/>
                    </a:p>
                    <a:p>
                      <a:r>
                        <a:rPr lang="ja-JP" altLang="en-US" sz="1000" dirty="0"/>
                        <a:t>　市町村間連携が促進されるよう、府とし</a:t>
                      </a:r>
                      <a:endParaRPr lang="en-US" altLang="ja-JP" sz="1000" dirty="0"/>
                    </a:p>
                    <a:p>
                      <a:r>
                        <a:rPr lang="ja-JP" altLang="en-US" sz="1000" dirty="0"/>
                        <a:t>　</a:t>
                      </a:r>
                      <a:r>
                        <a:rPr lang="ja-JP" altLang="en-US" sz="1000" dirty="0" err="1"/>
                        <a:t>て</a:t>
                      </a:r>
                      <a:r>
                        <a:rPr lang="ja-JP" altLang="en-US" sz="1000" dirty="0"/>
                        <a:t>積極的にコーディネートを行っていき</a:t>
                      </a:r>
                      <a:endParaRPr lang="en-US" altLang="ja-JP" sz="1000" dirty="0"/>
                    </a:p>
                    <a:p>
                      <a:r>
                        <a:rPr lang="ja-JP" altLang="en-US" sz="1000" dirty="0"/>
                        <a:t>　ます。</a:t>
                      </a:r>
                    </a:p>
                  </a:txBody>
                  <a:tcP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11551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kern="1200" dirty="0">
                          <a:solidFill>
                            <a:schemeClr val="tx1"/>
                          </a:solidFill>
                          <a:latin typeface="+mn-lt"/>
                          <a:ea typeface="+mn-ea"/>
                          <a:cs typeface="+mn-cs"/>
                        </a:rPr>
                        <a:t>基礎自治機能の検討・研究、</a:t>
                      </a:r>
                      <a:endParaRPr kumimoji="1" lang="en-US" altLang="ja-JP" sz="1000" u="none" kern="1200" dirty="0">
                        <a:solidFill>
                          <a:schemeClr val="tx1"/>
                        </a:solidFill>
                        <a:latin typeface="+mn-lt"/>
                        <a:ea typeface="+mn-ea"/>
                        <a:cs typeface="+mn-cs"/>
                      </a:endParaRPr>
                    </a:p>
                    <a:p>
                      <a:pPr marL="82550" indent="-82550" algn="ctr">
                        <a:lnSpc>
                          <a:spcPct val="100000"/>
                        </a:lnSpc>
                        <a:spcAft>
                          <a:spcPts val="0"/>
                        </a:spcAft>
                      </a:pPr>
                      <a:r>
                        <a:rPr kumimoji="1" lang="ja-JP" altLang="en-US" sz="1000" u="none" kern="1200" dirty="0">
                          <a:solidFill>
                            <a:schemeClr val="tx1"/>
                          </a:solidFill>
                          <a:latin typeface="+mn-lt"/>
                          <a:ea typeface="+mn-ea"/>
                          <a:cs typeface="+mn-cs"/>
                        </a:rPr>
                        <a:t>国への働きかけ</a:t>
                      </a:r>
                      <a:endParaRPr kumimoji="1" lang="en-US" altLang="ja-JP" sz="1000" u="none" kern="1200" dirty="0">
                        <a:solidFill>
                          <a:schemeClr val="tx1"/>
                        </a:solidFill>
                        <a:latin typeface="+mn-lt"/>
                        <a:ea typeface="+mn-ea"/>
                        <a:cs typeface="+mn-cs"/>
                      </a:endParaRPr>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r>
                        <a:rPr lang="ja-JP" altLang="en-US" sz="1000" dirty="0"/>
                        <a:t>○「基礎自治機能の維持・充実に関する</a:t>
                      </a:r>
                      <a:endParaRPr lang="en-US" altLang="ja-JP" sz="1000" dirty="0"/>
                    </a:p>
                    <a:p>
                      <a:r>
                        <a:rPr lang="ja-JP" altLang="en-US" sz="1000" dirty="0"/>
                        <a:t>　研究会」において、府と市町村の職員が</a:t>
                      </a:r>
                      <a:endParaRPr lang="en-US" altLang="ja-JP" sz="1000" dirty="0"/>
                    </a:p>
                    <a:p>
                      <a:r>
                        <a:rPr lang="ja-JP" altLang="en-US" sz="1000" dirty="0"/>
                        <a:t>　共同で検討・研究を行い、報告書を取り</a:t>
                      </a:r>
                      <a:endParaRPr lang="en-US" altLang="ja-JP" sz="1000" dirty="0"/>
                    </a:p>
                    <a:p>
                      <a:r>
                        <a:rPr lang="ja-JP" altLang="en-US" sz="1000" dirty="0"/>
                        <a:t>　まとめました。</a:t>
                      </a:r>
                      <a:endParaRPr lang="en-US" altLang="ja-JP" sz="1000" dirty="0"/>
                    </a:p>
                    <a:p>
                      <a:endParaRPr lang="en-US" altLang="ja-JP" sz="1000" dirty="0"/>
                    </a:p>
                    <a:p>
                      <a:r>
                        <a:rPr lang="ja-JP" altLang="en-US" sz="1000" dirty="0"/>
                        <a:t>○これらの報告内容を市町村等へ周知す</a:t>
                      </a:r>
                      <a:endParaRPr lang="en-US" altLang="ja-JP" sz="1000" dirty="0"/>
                    </a:p>
                    <a:p>
                      <a:r>
                        <a:rPr lang="ja-JP" altLang="en-US" sz="1000" dirty="0"/>
                        <a:t>　るなど、市町村において検討や取組み</a:t>
                      </a:r>
                      <a:endParaRPr lang="en-US" altLang="ja-JP" sz="1000" dirty="0"/>
                    </a:p>
                    <a:p>
                      <a:r>
                        <a:rPr lang="ja-JP" altLang="en-US" sz="1000" dirty="0"/>
                        <a:t>　が進むよう支援していきます。</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876238">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800" u="none" dirty="0"/>
                        <a:t>府からの</a:t>
                      </a:r>
                      <a:endParaRPr kumimoji="1" lang="en-US" altLang="ja-JP" sz="800" u="none" dirty="0"/>
                    </a:p>
                    <a:p>
                      <a:pPr marL="82550" indent="-82550" algn="ctr">
                        <a:lnSpc>
                          <a:spcPct val="100000"/>
                        </a:lnSpc>
                        <a:spcAft>
                          <a:spcPts val="0"/>
                        </a:spcAft>
                      </a:pPr>
                      <a:r>
                        <a:rPr kumimoji="1" lang="ja-JP" altLang="en-US" sz="800" u="none" dirty="0"/>
                        <a:t>インセンティブ</a:t>
                      </a:r>
                      <a:endParaRPr kumimoji="1" lang="en-US" altLang="ja-JP" sz="800" u="none" dirty="0"/>
                    </a:p>
                    <a:p>
                      <a:pPr marL="82550" indent="-82550" algn="ctr">
                        <a:lnSpc>
                          <a:spcPct val="100000"/>
                        </a:lnSpc>
                        <a:spcAft>
                          <a:spcPts val="0"/>
                        </a:spcAft>
                      </a:pPr>
                      <a:r>
                        <a:rPr kumimoji="1" lang="ja-JP" altLang="en-US" sz="800" u="none" dirty="0"/>
                        <a:t>強化</a:t>
                      </a:r>
                      <a:endParaRPr kumimoji="1" lang="en-US" altLang="ja-JP" sz="800" u="none" dirty="0"/>
                    </a:p>
                  </a:txBody>
                  <a:tcPr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r>
                        <a:rPr lang="ja-JP" altLang="en-US" sz="1000" dirty="0"/>
                        <a:t>○昨年度に引き続き、市町村間連携の取</a:t>
                      </a:r>
                      <a:endParaRPr lang="en-US" altLang="ja-JP" sz="1000" dirty="0"/>
                    </a:p>
                    <a:p>
                      <a:r>
                        <a:rPr lang="ja-JP" altLang="en-US" sz="1000" dirty="0"/>
                        <a:t>　組みに対して、補助金を重点配分しまし</a:t>
                      </a:r>
                      <a:endParaRPr lang="en-US" altLang="ja-JP" sz="1000" dirty="0"/>
                    </a:p>
                    <a:p>
                      <a:r>
                        <a:rPr lang="ja-JP" altLang="en-US" sz="1000" dirty="0"/>
                        <a:t>　た。今後も、分権改革を推進する効果的</a:t>
                      </a:r>
                      <a:endParaRPr lang="en-US" altLang="ja-JP" sz="1000" dirty="0"/>
                    </a:p>
                    <a:p>
                      <a:r>
                        <a:rPr lang="ja-JP" altLang="en-US" sz="1000" dirty="0"/>
                        <a:t>　なインセンティブとなるよう、適宜見直し</a:t>
                      </a:r>
                      <a:endParaRPr lang="en-US" altLang="ja-JP" sz="1000" dirty="0"/>
                    </a:p>
                    <a:p>
                      <a:r>
                        <a:rPr lang="ja-JP" altLang="en-US" sz="1000" dirty="0"/>
                        <a:t>　</a:t>
                      </a:r>
                      <a:r>
                        <a:rPr lang="ja-JP" altLang="en-US" sz="1000" dirty="0" err="1"/>
                        <a:t>ながら</a:t>
                      </a:r>
                      <a:r>
                        <a:rPr lang="ja-JP" altLang="en-US" sz="1000" dirty="0"/>
                        <a:t>運用していきます。</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340476">
                <a:tc vMerge="1">
                  <a:txBody>
                    <a:bodyPr/>
                    <a:lstStyle/>
                    <a:p>
                      <a:endParaRPr kumimoji="1" lang="ja-JP" altLang="en-US" sz="1400" u="none" dirty="0"/>
                    </a:p>
                  </a:txBody>
                  <a:tcPr vert="eaVert" anchor="ctr" anchorCtr="1"/>
                </a:tc>
                <a:tc>
                  <a:txBody>
                    <a:bodyPr/>
                    <a:lstStyle/>
                    <a:p>
                      <a:pPr marL="82550" indent="-82550" algn="ctr">
                        <a:lnSpc>
                          <a:spcPct val="100000"/>
                        </a:lnSpc>
                        <a:spcAft>
                          <a:spcPts val="0"/>
                        </a:spcAft>
                      </a:pPr>
                      <a:r>
                        <a:rPr kumimoji="1" lang="ja-JP" altLang="en-US" sz="1000" u="none" dirty="0"/>
                        <a:t>市町村への</a:t>
                      </a:r>
                      <a:endParaRPr kumimoji="1" lang="en-US" altLang="ja-JP" sz="1000" u="none" dirty="0"/>
                    </a:p>
                    <a:p>
                      <a:pPr marL="82550" indent="-82550" algn="ctr">
                        <a:lnSpc>
                          <a:spcPct val="100000"/>
                        </a:lnSpc>
                        <a:spcAft>
                          <a:spcPts val="0"/>
                        </a:spcAft>
                      </a:pPr>
                      <a:r>
                        <a:rPr kumimoji="1" lang="ja-JP" altLang="en-US" sz="1000" u="none" dirty="0"/>
                        <a:t>権限移譲等</a:t>
                      </a:r>
                      <a:endParaRPr kumimoji="1" lang="en-US" altLang="ja-JP" sz="1000" u="none" dirty="0"/>
                    </a:p>
                  </a:txBody>
                  <a:tcPr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T w="12700" cap="flat" cmpd="sng" algn="ctr">
                      <a:solidFill>
                        <a:schemeClr val="tx1"/>
                      </a:solidFill>
                      <a:prstDash val="sysDash"/>
                      <a:round/>
                      <a:headEnd type="none" w="med" len="med"/>
                      <a:tailEnd type="none" w="med" len="med"/>
                    </a:lnT>
                  </a:tcPr>
                </a:tc>
                <a:tc>
                  <a:txBody>
                    <a:bodyPr/>
                    <a:lstStyle/>
                    <a:p>
                      <a:r>
                        <a:rPr lang="ja-JP" altLang="en-US" sz="1000" dirty="0"/>
                        <a:t>○新たな権限移譲（延べ</a:t>
                      </a:r>
                      <a:r>
                        <a:rPr lang="en-US" altLang="ja-JP" sz="1000" dirty="0"/>
                        <a:t>10</a:t>
                      </a:r>
                      <a:r>
                        <a:rPr lang="ja-JP" altLang="en-US" sz="1000" dirty="0"/>
                        <a:t>事務）及び法</a:t>
                      </a:r>
                      <a:endParaRPr lang="en-US" altLang="ja-JP" sz="1000" dirty="0"/>
                    </a:p>
                    <a:p>
                      <a:r>
                        <a:rPr lang="ja-JP" altLang="en-US" sz="1000" dirty="0"/>
                        <a:t>　令改正に伴う移譲（延べ</a:t>
                      </a:r>
                      <a:r>
                        <a:rPr lang="en-US" altLang="ja-JP" sz="1000" dirty="0"/>
                        <a:t>5</a:t>
                      </a:r>
                      <a:r>
                        <a:rPr lang="ja-JP" altLang="en-US" sz="1000" dirty="0"/>
                        <a:t>事務）に向けて</a:t>
                      </a:r>
                      <a:endParaRPr lang="en-US" altLang="ja-JP" sz="1000" dirty="0"/>
                    </a:p>
                    <a:p>
                      <a:r>
                        <a:rPr lang="ja-JP" altLang="en-US" sz="1000" dirty="0"/>
                        <a:t>　調整等を行いました。</a:t>
                      </a:r>
                      <a:endParaRPr lang="en-US" altLang="ja-JP" sz="1000" dirty="0"/>
                    </a:p>
                    <a:p>
                      <a:endParaRPr lang="en-US" altLang="ja-JP" sz="1000" dirty="0"/>
                    </a:p>
                    <a:p>
                      <a:r>
                        <a:rPr lang="ja-JP" altLang="en-US" sz="1000" dirty="0"/>
                        <a:t>○引き続き、市町村への権限移譲の定着</a:t>
                      </a:r>
                      <a:endParaRPr lang="en-US" altLang="ja-JP" sz="1000" dirty="0"/>
                    </a:p>
                    <a:p>
                      <a:r>
                        <a:rPr lang="ja-JP" altLang="en-US" sz="1000" dirty="0"/>
                        <a:t>　・充実や、中核市移行に取り組む市への</a:t>
                      </a:r>
                      <a:endParaRPr lang="en-US" altLang="ja-JP" sz="1000" dirty="0"/>
                    </a:p>
                    <a:p>
                      <a:r>
                        <a:rPr lang="ja-JP" altLang="en-US" sz="1000" dirty="0"/>
                        <a:t>　支援を行っていきます。</a:t>
                      </a:r>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31305" y="-28212"/>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68" name="グループ化 67"/>
          <p:cNvGrpSpPr/>
          <p:nvPr/>
        </p:nvGrpSpPr>
        <p:grpSpPr>
          <a:xfrm>
            <a:off x="1288878" y="976421"/>
            <a:ext cx="978866" cy="561822"/>
            <a:chOff x="2422954" y="2620038"/>
            <a:chExt cx="978866" cy="561822"/>
          </a:xfrm>
        </p:grpSpPr>
        <p:sp>
          <p:nvSpPr>
            <p:cNvPr id="69" name="フローチャート : 代替処理 6"/>
            <p:cNvSpPr/>
            <p:nvPr/>
          </p:nvSpPr>
          <p:spPr>
            <a:xfrm>
              <a:off x="2422954" y="2620038"/>
              <a:ext cx="575423" cy="23871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gn="ctr">
                <a:lnSpc>
                  <a:spcPts val="1200"/>
                </a:lnSpc>
              </a:pPr>
              <a:r>
                <a:rPr lang="ja-JP" altLang="en-US" sz="1050" dirty="0">
                  <a:solidFill>
                    <a:prstClr val="white"/>
                  </a:solidFill>
                </a:rPr>
                <a:t>７～８月</a:t>
              </a:r>
            </a:p>
          </p:txBody>
        </p:sp>
        <p:sp>
          <p:nvSpPr>
            <p:cNvPr id="70" name="フローチャート : 代替処理 7"/>
            <p:cNvSpPr/>
            <p:nvPr/>
          </p:nvSpPr>
          <p:spPr>
            <a:xfrm>
              <a:off x="2436799" y="2798010"/>
              <a:ext cx="965021" cy="38385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000" dirty="0"/>
                <a:t>第１回「地域</a:t>
              </a:r>
              <a:endParaRPr lang="en-US" altLang="ja-JP" sz="1000" dirty="0"/>
            </a:p>
            <a:p>
              <a:pPr algn="ctr"/>
              <a:r>
                <a:rPr lang="ja-JP" altLang="en-US" sz="1000" dirty="0"/>
                <a:t>ブロック会議」</a:t>
              </a:r>
              <a:endParaRPr lang="en-US" altLang="ja-JP" sz="1000" dirty="0"/>
            </a:p>
          </p:txBody>
        </p:sp>
      </p:grpSp>
      <p:grpSp>
        <p:nvGrpSpPr>
          <p:cNvPr id="74" name="グループ化 73"/>
          <p:cNvGrpSpPr/>
          <p:nvPr/>
        </p:nvGrpSpPr>
        <p:grpSpPr>
          <a:xfrm>
            <a:off x="1057691" y="1745555"/>
            <a:ext cx="3642704" cy="598186"/>
            <a:chOff x="2185851" y="2624289"/>
            <a:chExt cx="2064210" cy="598186"/>
          </a:xfrm>
        </p:grpSpPr>
        <p:sp>
          <p:nvSpPr>
            <p:cNvPr id="75" name="フローチャート : 代替処理 44"/>
            <p:cNvSpPr/>
            <p:nvPr/>
          </p:nvSpPr>
          <p:spPr>
            <a:xfrm>
              <a:off x="2185851" y="2624289"/>
              <a:ext cx="1100283" cy="19662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５、６、７、８、１１、１２、１、２、３月</a:t>
              </a:r>
            </a:p>
          </p:txBody>
        </p:sp>
        <p:sp>
          <p:nvSpPr>
            <p:cNvPr id="76" name="フローチャート : 代替処理 45"/>
            <p:cNvSpPr/>
            <p:nvPr/>
          </p:nvSpPr>
          <p:spPr>
            <a:xfrm>
              <a:off x="2185851" y="2798010"/>
              <a:ext cx="2064210" cy="42446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050" dirty="0"/>
                <a:t>各地域の広域連携研究会等へ参画</a:t>
              </a:r>
              <a:endParaRPr lang="en-US" altLang="ja-JP" sz="1050" dirty="0"/>
            </a:p>
            <a:p>
              <a:pPr algn="ctr"/>
              <a:r>
                <a:rPr lang="ja-JP" altLang="en-US" sz="1050" dirty="0"/>
                <a:t>（南河内、泉州南）</a:t>
              </a:r>
              <a:endParaRPr lang="en-US" altLang="ja-JP" sz="1050" dirty="0"/>
            </a:p>
          </p:txBody>
        </p:sp>
      </p:grpSp>
      <p:sp>
        <p:nvSpPr>
          <p:cNvPr id="78" name="右矢印 77"/>
          <p:cNvSpPr/>
          <p:nvPr/>
        </p:nvSpPr>
        <p:spPr>
          <a:xfrm>
            <a:off x="687520" y="2533271"/>
            <a:ext cx="4224242" cy="399327"/>
          </a:xfrm>
          <a:prstGeom prst="rightArrow">
            <a:avLst>
              <a:gd name="adj1" fmla="val 50735"/>
              <a:gd name="adj2" fmla="val 4480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「基礎自治機能の維持・充実に関する研究会」における検討・研究</a:t>
            </a:r>
          </a:p>
        </p:txBody>
      </p:sp>
      <p:sp>
        <p:nvSpPr>
          <p:cNvPr id="79" name="テキスト ボックス 61"/>
          <p:cNvSpPr txBox="1"/>
          <p:nvPr/>
        </p:nvSpPr>
        <p:spPr>
          <a:xfrm>
            <a:off x="606672" y="2990492"/>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00" dirty="0"/>
              <a:t>◎</a:t>
            </a:r>
            <a:r>
              <a:rPr kumimoji="1" lang="ja-JP" altLang="en-US" sz="1000" dirty="0"/>
              <a:t>課題・将来見通し</a:t>
            </a:r>
            <a:endParaRPr kumimoji="1" lang="en-US" altLang="ja-JP" sz="1000" dirty="0"/>
          </a:p>
        </p:txBody>
      </p:sp>
      <p:grpSp>
        <p:nvGrpSpPr>
          <p:cNvPr id="99" name="グループ化 98"/>
          <p:cNvGrpSpPr/>
          <p:nvPr/>
        </p:nvGrpSpPr>
        <p:grpSpPr>
          <a:xfrm>
            <a:off x="791151" y="4749390"/>
            <a:ext cx="1355934" cy="547080"/>
            <a:chOff x="2338250" y="2593262"/>
            <a:chExt cx="1355934" cy="547080"/>
          </a:xfrm>
        </p:grpSpPr>
        <p:sp>
          <p:nvSpPr>
            <p:cNvPr id="100" name="フローチャート : 代替処理 21"/>
            <p:cNvSpPr/>
            <p:nvPr/>
          </p:nvSpPr>
          <p:spPr>
            <a:xfrm>
              <a:off x="2338250" y="2593262"/>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50" dirty="0">
                  <a:solidFill>
                    <a:prstClr val="white"/>
                  </a:solidFill>
                </a:rPr>
                <a:t>４月</a:t>
              </a:r>
            </a:p>
          </p:txBody>
        </p:sp>
        <p:sp>
          <p:nvSpPr>
            <p:cNvPr id="101" name="フローチャート : 代替処理 23"/>
            <p:cNvSpPr/>
            <p:nvPr/>
          </p:nvSpPr>
          <p:spPr>
            <a:xfrm>
              <a:off x="2368876" y="2783243"/>
              <a:ext cx="1325308" cy="35709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t>市町村振興補助金の算定対象項目等提示</a:t>
              </a:r>
              <a:endParaRPr lang="en-US" altLang="ja-JP" sz="1050" dirty="0"/>
            </a:p>
          </p:txBody>
        </p:sp>
      </p:grpSp>
      <p:grpSp>
        <p:nvGrpSpPr>
          <p:cNvPr id="102" name="グループ化 101"/>
          <p:cNvGrpSpPr/>
          <p:nvPr/>
        </p:nvGrpSpPr>
        <p:grpSpPr>
          <a:xfrm>
            <a:off x="4085019" y="4738431"/>
            <a:ext cx="766416" cy="514909"/>
            <a:chOff x="2435022" y="2624290"/>
            <a:chExt cx="766416" cy="514909"/>
          </a:xfrm>
        </p:grpSpPr>
        <p:sp>
          <p:nvSpPr>
            <p:cNvPr id="103" name="フローチャート : 代替処理 29"/>
            <p:cNvSpPr/>
            <p:nvPr/>
          </p:nvSpPr>
          <p:spPr>
            <a:xfrm>
              <a:off x="2435022" y="2624290"/>
              <a:ext cx="324623" cy="23417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３月</a:t>
              </a:r>
            </a:p>
          </p:txBody>
        </p:sp>
        <p:sp>
          <p:nvSpPr>
            <p:cNvPr id="104" name="フローチャート : 代替処理 30"/>
            <p:cNvSpPr/>
            <p:nvPr/>
          </p:nvSpPr>
          <p:spPr>
            <a:xfrm>
              <a:off x="2479295" y="2821492"/>
              <a:ext cx="722143" cy="317707"/>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交付決定</a:t>
              </a:r>
            </a:p>
          </p:txBody>
        </p:sp>
      </p:grpSp>
      <p:sp>
        <p:nvSpPr>
          <p:cNvPr id="105" name="右矢印 104"/>
          <p:cNvSpPr/>
          <p:nvPr/>
        </p:nvSpPr>
        <p:spPr>
          <a:xfrm>
            <a:off x="687520" y="5847009"/>
            <a:ext cx="4224242" cy="357255"/>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中核市への移行支援（寝屋川市、吹田市）</a:t>
            </a:r>
            <a:endParaRPr kumimoji="1" lang="ja-JP" altLang="en-US" sz="1050" dirty="0"/>
          </a:p>
        </p:txBody>
      </p:sp>
      <p:grpSp>
        <p:nvGrpSpPr>
          <p:cNvPr id="106" name="グループ化 105"/>
          <p:cNvGrpSpPr/>
          <p:nvPr/>
        </p:nvGrpSpPr>
        <p:grpSpPr>
          <a:xfrm>
            <a:off x="1543971" y="6147320"/>
            <a:ext cx="1208641" cy="586049"/>
            <a:chOff x="2461711" y="2583737"/>
            <a:chExt cx="1208641" cy="586049"/>
          </a:xfrm>
        </p:grpSpPr>
        <p:sp>
          <p:nvSpPr>
            <p:cNvPr id="107" name="フローチャート : 代替処理 68"/>
            <p:cNvSpPr/>
            <p:nvPr/>
          </p:nvSpPr>
          <p:spPr>
            <a:xfrm>
              <a:off x="2461711" y="2583737"/>
              <a:ext cx="324623" cy="23417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６月</a:t>
              </a:r>
            </a:p>
          </p:txBody>
        </p:sp>
        <p:sp>
          <p:nvSpPr>
            <p:cNvPr id="108" name="フローチャート : 代替処理 70"/>
            <p:cNvSpPr/>
            <p:nvPr/>
          </p:nvSpPr>
          <p:spPr>
            <a:xfrm>
              <a:off x="2482812" y="2765092"/>
              <a:ext cx="1187540" cy="404694"/>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寝屋川市の中核市への移行に同意</a:t>
              </a:r>
              <a:endParaRPr lang="en-US" altLang="ja-JP" sz="1000" dirty="0"/>
            </a:p>
          </p:txBody>
        </p:sp>
      </p:grpSp>
      <p:grpSp>
        <p:nvGrpSpPr>
          <p:cNvPr id="109" name="グループ化 108"/>
          <p:cNvGrpSpPr/>
          <p:nvPr/>
        </p:nvGrpSpPr>
        <p:grpSpPr>
          <a:xfrm>
            <a:off x="737986" y="6174410"/>
            <a:ext cx="756273" cy="546079"/>
            <a:chOff x="2332001" y="4786554"/>
            <a:chExt cx="756273" cy="546079"/>
          </a:xfrm>
        </p:grpSpPr>
        <p:sp>
          <p:nvSpPr>
            <p:cNvPr id="110"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111" name="フローチャート : 代替処理 85"/>
            <p:cNvSpPr/>
            <p:nvPr/>
          </p:nvSpPr>
          <p:spPr>
            <a:xfrm>
              <a:off x="2332001" y="4949605"/>
              <a:ext cx="756273" cy="3830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八尾市が</a:t>
              </a:r>
              <a:endParaRPr lang="en-US" altLang="ja-JP" sz="1000" dirty="0"/>
            </a:p>
            <a:p>
              <a:r>
                <a:rPr lang="ja-JP" altLang="en-US" sz="1000" dirty="0"/>
                <a:t>中核市移行</a:t>
              </a:r>
            </a:p>
          </p:txBody>
        </p:sp>
      </p:grpSp>
      <p:grpSp>
        <p:nvGrpSpPr>
          <p:cNvPr id="112" name="グループ化 111"/>
          <p:cNvGrpSpPr/>
          <p:nvPr/>
        </p:nvGrpSpPr>
        <p:grpSpPr>
          <a:xfrm>
            <a:off x="2803529" y="6146189"/>
            <a:ext cx="1294369" cy="587179"/>
            <a:chOff x="2332000" y="4786554"/>
            <a:chExt cx="1294369" cy="587179"/>
          </a:xfrm>
        </p:grpSpPr>
        <p:sp>
          <p:nvSpPr>
            <p:cNvPr id="113" name="フローチャート : 代替処理 94"/>
            <p:cNvSpPr/>
            <p:nvPr/>
          </p:nvSpPr>
          <p:spPr>
            <a:xfrm>
              <a:off x="2332001" y="4786554"/>
              <a:ext cx="440527" cy="18644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１０月</a:t>
              </a:r>
            </a:p>
          </p:txBody>
        </p:sp>
        <p:sp>
          <p:nvSpPr>
            <p:cNvPr id="114" name="フローチャート : 代替処理 95"/>
            <p:cNvSpPr/>
            <p:nvPr/>
          </p:nvSpPr>
          <p:spPr>
            <a:xfrm>
              <a:off x="2332000" y="4949605"/>
              <a:ext cx="1294369" cy="4241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寝屋川市の中核市</a:t>
              </a:r>
              <a:endParaRPr lang="en-US" altLang="ja-JP" sz="1000" dirty="0"/>
            </a:p>
            <a:p>
              <a:r>
                <a:rPr lang="ja-JP" altLang="en-US" sz="1000" dirty="0"/>
                <a:t>指定に係る政令公布</a:t>
              </a:r>
            </a:p>
          </p:txBody>
        </p:sp>
      </p:grpSp>
      <p:sp>
        <p:nvSpPr>
          <p:cNvPr id="54" name="右矢印 53"/>
          <p:cNvSpPr/>
          <p:nvPr/>
        </p:nvSpPr>
        <p:spPr>
          <a:xfrm>
            <a:off x="4987243" y="1289186"/>
            <a:ext cx="1656184" cy="70811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地域ブロック会議の開催</a:t>
            </a:r>
            <a:r>
              <a:rPr lang="ja-JP" altLang="en-US" sz="1000" dirty="0"/>
              <a:t>、広域連携研究会などの</a:t>
            </a:r>
            <a:endParaRPr lang="en-US" altLang="ja-JP" sz="1000" dirty="0"/>
          </a:p>
          <a:p>
            <a:pPr algn="ctr"/>
            <a:r>
              <a:rPr lang="ja-JP" altLang="en-US" sz="1000" dirty="0"/>
              <a:t>協議の場への参画による</a:t>
            </a:r>
            <a:endParaRPr lang="en-US" altLang="ja-JP" sz="1000" dirty="0"/>
          </a:p>
          <a:p>
            <a:pPr algn="ctr"/>
            <a:r>
              <a:rPr kumimoji="1" lang="ja-JP" altLang="en-US" sz="1000" dirty="0"/>
              <a:t>新たな連携の促進</a:t>
            </a:r>
          </a:p>
        </p:txBody>
      </p:sp>
      <p:grpSp>
        <p:nvGrpSpPr>
          <p:cNvPr id="3" name="グループ化 2"/>
          <p:cNvGrpSpPr/>
          <p:nvPr/>
        </p:nvGrpSpPr>
        <p:grpSpPr>
          <a:xfrm>
            <a:off x="601733" y="3185258"/>
            <a:ext cx="4322908" cy="1415828"/>
            <a:chOff x="620783" y="3075518"/>
            <a:chExt cx="4322908" cy="1415828"/>
          </a:xfrm>
        </p:grpSpPr>
        <p:grpSp>
          <p:nvGrpSpPr>
            <p:cNvPr id="83" name="グループ化 82"/>
            <p:cNvGrpSpPr/>
            <p:nvPr/>
          </p:nvGrpSpPr>
          <p:grpSpPr>
            <a:xfrm>
              <a:off x="818261" y="3075518"/>
              <a:ext cx="566548" cy="493797"/>
              <a:chOff x="2199892" y="3241505"/>
              <a:chExt cx="566548" cy="493797"/>
            </a:xfrm>
          </p:grpSpPr>
          <p:sp>
            <p:nvSpPr>
              <p:cNvPr id="84" name="フローチャート : 代替処理 65"/>
              <p:cNvSpPr/>
              <p:nvPr/>
            </p:nvSpPr>
            <p:spPr>
              <a:xfrm>
                <a:off x="2214883" y="3241505"/>
                <a:ext cx="324623" cy="21590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50" dirty="0">
                    <a:solidFill>
                      <a:prstClr val="white"/>
                    </a:solidFill>
                  </a:rPr>
                  <a:t>４月</a:t>
                </a:r>
              </a:p>
            </p:txBody>
          </p:sp>
          <p:sp>
            <p:nvSpPr>
              <p:cNvPr id="85" name="フローチャート : 代替処理 81"/>
              <p:cNvSpPr/>
              <p:nvPr/>
            </p:nvSpPr>
            <p:spPr>
              <a:xfrm>
                <a:off x="2199892" y="3395262"/>
                <a:ext cx="566548" cy="34004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報告書</a:t>
                </a:r>
                <a:endParaRPr lang="en-US" altLang="ja-JP" sz="1050" dirty="0"/>
              </a:p>
              <a:p>
                <a:pPr algn="ctr"/>
                <a:r>
                  <a:rPr lang="ja-JP" altLang="en-US" sz="1050" dirty="0"/>
                  <a:t>公表</a:t>
                </a:r>
                <a:endParaRPr lang="en-US" altLang="ja-JP" sz="1050" dirty="0"/>
              </a:p>
            </p:txBody>
          </p:sp>
        </p:grpSp>
        <p:grpSp>
          <p:nvGrpSpPr>
            <p:cNvPr id="86" name="グループ化 85"/>
            <p:cNvGrpSpPr/>
            <p:nvPr/>
          </p:nvGrpSpPr>
          <p:grpSpPr>
            <a:xfrm>
              <a:off x="621102" y="3547571"/>
              <a:ext cx="3426420" cy="531900"/>
              <a:chOff x="1998421" y="3495648"/>
              <a:chExt cx="3426420" cy="531900"/>
            </a:xfrm>
          </p:grpSpPr>
          <p:sp>
            <p:nvSpPr>
              <p:cNvPr id="87" name="テキスト ボックス 61"/>
              <p:cNvSpPr txBox="1"/>
              <p:nvPr/>
            </p:nvSpPr>
            <p:spPr>
              <a:xfrm>
                <a:off x="2002928" y="3744464"/>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00" dirty="0"/>
                  <a:t>◎</a:t>
                </a:r>
                <a:r>
                  <a:rPr kumimoji="1" lang="ja-JP" altLang="en-US" sz="1000" dirty="0"/>
                  <a:t>合併</a:t>
                </a:r>
                <a:endParaRPr kumimoji="1" lang="en-US" altLang="ja-JP" sz="1000" dirty="0"/>
              </a:p>
            </p:txBody>
          </p:sp>
          <p:sp>
            <p:nvSpPr>
              <p:cNvPr id="88" name="テキスト ボックス 87"/>
              <p:cNvSpPr txBox="1"/>
              <p:nvPr/>
            </p:nvSpPr>
            <p:spPr>
              <a:xfrm>
                <a:off x="1998421" y="3529955"/>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1000" dirty="0"/>
                  <a:t>◎広域連携</a:t>
                </a:r>
                <a:endParaRPr kumimoji="1" lang="en-US" altLang="ja-JP" sz="1000" dirty="0"/>
              </a:p>
            </p:txBody>
          </p:sp>
          <p:sp>
            <p:nvSpPr>
              <p:cNvPr id="89" name="右矢印 88"/>
              <p:cNvSpPr/>
              <p:nvPr/>
            </p:nvSpPr>
            <p:spPr>
              <a:xfrm>
                <a:off x="2752089" y="3495648"/>
                <a:ext cx="2056471" cy="29961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t>４</a:t>
                </a:r>
                <a:r>
                  <a:rPr kumimoji="1" lang="ja-JP" altLang="en-US" sz="1050" dirty="0"/>
                  <a:t>、６、７、８、１０、１１月（計６回）</a:t>
                </a:r>
              </a:p>
            </p:txBody>
          </p:sp>
          <p:sp>
            <p:nvSpPr>
              <p:cNvPr id="90" name="右矢印 89"/>
              <p:cNvSpPr/>
              <p:nvPr/>
            </p:nvSpPr>
            <p:spPr>
              <a:xfrm>
                <a:off x="2750082" y="3727929"/>
                <a:ext cx="2047846" cy="299619"/>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t>７</a:t>
                </a:r>
                <a:r>
                  <a:rPr kumimoji="1" lang="ja-JP" altLang="en-US" sz="1050" dirty="0"/>
                  <a:t>、９、１１月（計３回）</a:t>
                </a:r>
              </a:p>
            </p:txBody>
          </p:sp>
          <p:grpSp>
            <p:nvGrpSpPr>
              <p:cNvPr id="91" name="グループ化 90"/>
              <p:cNvGrpSpPr/>
              <p:nvPr/>
            </p:nvGrpSpPr>
            <p:grpSpPr>
              <a:xfrm>
                <a:off x="4838455" y="3507201"/>
                <a:ext cx="586386" cy="493009"/>
                <a:chOff x="2180593" y="3194960"/>
                <a:chExt cx="586386" cy="493009"/>
              </a:xfrm>
            </p:grpSpPr>
            <p:sp>
              <p:nvSpPr>
                <p:cNvPr id="92" name="フローチャート : 代替処理 72"/>
                <p:cNvSpPr/>
                <p:nvPr/>
              </p:nvSpPr>
              <p:spPr>
                <a:xfrm>
                  <a:off x="2180593" y="3194960"/>
                  <a:ext cx="464075" cy="150089"/>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１２月</a:t>
                  </a:r>
                </a:p>
              </p:txBody>
            </p:sp>
            <p:sp>
              <p:nvSpPr>
                <p:cNvPr id="93" name="フローチャート : 代替処理 73"/>
                <p:cNvSpPr/>
                <p:nvPr/>
              </p:nvSpPr>
              <p:spPr>
                <a:xfrm>
                  <a:off x="2188144" y="3345049"/>
                  <a:ext cx="578835" cy="342920"/>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t>報告書</a:t>
                  </a:r>
                  <a:endParaRPr lang="en-US" altLang="ja-JP" sz="1050" dirty="0"/>
                </a:p>
                <a:p>
                  <a:pPr algn="ctr"/>
                  <a:r>
                    <a:rPr lang="ja-JP" altLang="en-US" sz="1050" dirty="0"/>
                    <a:t>公表</a:t>
                  </a:r>
                  <a:endParaRPr lang="en-US" altLang="ja-JP" sz="1050" dirty="0"/>
                </a:p>
              </p:txBody>
            </p:sp>
          </p:grpSp>
        </p:grpSp>
        <p:sp>
          <p:nvSpPr>
            <p:cNvPr id="94" name="テキスト ボックス 61"/>
            <p:cNvSpPr txBox="1"/>
            <p:nvPr/>
          </p:nvSpPr>
          <p:spPr>
            <a:xfrm>
              <a:off x="620783" y="4091236"/>
              <a:ext cx="3182374" cy="40011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000" dirty="0"/>
                <a:t>◎</a:t>
              </a:r>
              <a:r>
                <a:rPr kumimoji="1" lang="ja-JP" altLang="en-US" sz="1000" dirty="0"/>
                <a:t>市町村単独の取組</a:t>
              </a:r>
              <a:endParaRPr kumimoji="1" lang="en-US" altLang="ja-JP" sz="1000" dirty="0"/>
            </a:p>
            <a:p>
              <a:r>
                <a:rPr lang="ja-JP" altLang="en-US" sz="1000" dirty="0"/>
                <a:t>　 （分科会：組織力強化、行政改革、公民連携）</a:t>
              </a:r>
              <a:endParaRPr kumimoji="1" lang="en-US" altLang="ja-JP" sz="1000" dirty="0"/>
            </a:p>
          </p:txBody>
        </p:sp>
        <p:sp>
          <p:nvSpPr>
            <p:cNvPr id="95" name="右矢印 94"/>
            <p:cNvSpPr/>
            <p:nvPr/>
          </p:nvSpPr>
          <p:spPr>
            <a:xfrm>
              <a:off x="1909109" y="4034458"/>
              <a:ext cx="3034582" cy="332965"/>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８、１０、１２、１、２、３月（計８回）</a:t>
              </a:r>
            </a:p>
          </p:txBody>
        </p:sp>
      </p:grpSp>
      <p:sp>
        <p:nvSpPr>
          <p:cNvPr id="60" name="右矢印 59"/>
          <p:cNvSpPr/>
          <p:nvPr/>
        </p:nvSpPr>
        <p:spPr>
          <a:xfrm>
            <a:off x="5002368" y="3211016"/>
            <a:ext cx="1656184" cy="63369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テーマ別研究会の</a:t>
            </a:r>
            <a:endParaRPr kumimoji="1" lang="en-US" altLang="ja-JP" sz="1000" dirty="0"/>
          </a:p>
          <a:p>
            <a:pPr algn="ctr"/>
            <a:r>
              <a:rPr kumimoji="1" lang="ja-JP" altLang="en-US" sz="1000" dirty="0"/>
              <a:t>報告内容を</a:t>
            </a:r>
            <a:endParaRPr kumimoji="1" lang="en-US" altLang="ja-JP" sz="1000" dirty="0"/>
          </a:p>
          <a:p>
            <a:pPr algn="ctr"/>
            <a:r>
              <a:rPr kumimoji="1" lang="ja-JP" altLang="en-US" sz="1000" dirty="0"/>
              <a:t>市町村等へ周知・展開</a:t>
            </a:r>
            <a:endParaRPr kumimoji="1" lang="en-US" altLang="ja-JP" sz="1000" dirty="0"/>
          </a:p>
        </p:txBody>
      </p:sp>
      <p:sp>
        <p:nvSpPr>
          <p:cNvPr id="61" name="右矢印 60"/>
          <p:cNvSpPr/>
          <p:nvPr/>
        </p:nvSpPr>
        <p:spPr>
          <a:xfrm>
            <a:off x="4991496" y="4797152"/>
            <a:ext cx="1656184" cy="523640"/>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効果的なインセンティブとなるよう</a:t>
            </a:r>
            <a:r>
              <a:rPr lang="ja-JP" altLang="en-US" sz="1000" dirty="0"/>
              <a:t>補助金を</a:t>
            </a:r>
            <a:r>
              <a:rPr kumimoji="1" lang="ja-JP" altLang="en-US" sz="1000" dirty="0"/>
              <a:t>運用</a:t>
            </a:r>
          </a:p>
        </p:txBody>
      </p:sp>
      <p:sp>
        <p:nvSpPr>
          <p:cNvPr id="62" name="右矢印 61"/>
          <p:cNvSpPr/>
          <p:nvPr/>
        </p:nvSpPr>
        <p:spPr>
          <a:xfrm>
            <a:off x="5002368" y="5570713"/>
            <a:ext cx="1656184" cy="42946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市町村への権限移譲の</a:t>
            </a:r>
            <a:endParaRPr kumimoji="1" lang="en-US" altLang="ja-JP" sz="1000" dirty="0"/>
          </a:p>
          <a:p>
            <a:pPr algn="ctr"/>
            <a:r>
              <a:rPr lang="ja-JP" altLang="en-US" sz="1000" dirty="0"/>
              <a:t>定着・充実</a:t>
            </a:r>
            <a:endParaRPr kumimoji="1" lang="ja-JP" altLang="en-US" sz="1000" dirty="0"/>
          </a:p>
        </p:txBody>
      </p:sp>
      <p:grpSp>
        <p:nvGrpSpPr>
          <p:cNvPr id="63" name="グループ化 62"/>
          <p:cNvGrpSpPr/>
          <p:nvPr/>
        </p:nvGrpSpPr>
        <p:grpSpPr>
          <a:xfrm>
            <a:off x="5021388" y="6171947"/>
            <a:ext cx="756273" cy="546079"/>
            <a:chOff x="2332001" y="4786554"/>
            <a:chExt cx="756273" cy="546079"/>
          </a:xfrm>
        </p:grpSpPr>
        <p:sp>
          <p:nvSpPr>
            <p:cNvPr id="64" name="フローチャート : 代替処理 83"/>
            <p:cNvSpPr/>
            <p:nvPr/>
          </p:nvSpPr>
          <p:spPr>
            <a:xfrm>
              <a:off x="2332001" y="4786554"/>
              <a:ext cx="32462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65" name="フローチャート : 代替処理 85"/>
            <p:cNvSpPr/>
            <p:nvPr/>
          </p:nvSpPr>
          <p:spPr>
            <a:xfrm>
              <a:off x="2332001" y="4949605"/>
              <a:ext cx="756273" cy="38302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寝屋川市が</a:t>
              </a:r>
              <a:endParaRPr lang="en-US" altLang="ja-JP" sz="1000" dirty="0"/>
            </a:p>
            <a:p>
              <a:r>
                <a:rPr lang="ja-JP" altLang="en-US" sz="1000" dirty="0"/>
                <a:t>中核市移行</a:t>
              </a:r>
            </a:p>
          </p:txBody>
        </p:sp>
      </p:grpSp>
      <p:sp>
        <p:nvSpPr>
          <p:cNvPr id="72" name="テキスト ボックス 61"/>
          <p:cNvSpPr txBox="1"/>
          <p:nvPr/>
        </p:nvSpPr>
        <p:spPr>
          <a:xfrm>
            <a:off x="606671" y="2813841"/>
            <a:ext cx="1377625"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sz="1000" dirty="0"/>
              <a:t>〔</a:t>
            </a:r>
            <a:r>
              <a:rPr kumimoji="1" lang="ja-JP" altLang="en-US" sz="1000" dirty="0"/>
              <a:t>テーマ別研究会</a:t>
            </a:r>
            <a:r>
              <a:rPr lang="en-US" altLang="ja-JP" sz="1000" dirty="0"/>
              <a:t>〕</a:t>
            </a:r>
            <a:endParaRPr kumimoji="1" lang="en-US" altLang="ja-JP" sz="1000" dirty="0"/>
          </a:p>
        </p:txBody>
      </p:sp>
      <p:sp>
        <p:nvSpPr>
          <p:cNvPr id="73" name="テキスト ボックス 61"/>
          <p:cNvSpPr txBox="1"/>
          <p:nvPr/>
        </p:nvSpPr>
        <p:spPr>
          <a:xfrm>
            <a:off x="1344041" y="3384156"/>
            <a:ext cx="3575594" cy="246221"/>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sz="1000" dirty="0"/>
              <a:t>※</a:t>
            </a:r>
            <a:r>
              <a:rPr kumimoji="1" lang="ja-JP" altLang="en-US" sz="1000" dirty="0"/>
              <a:t>府民・市町村へ周知、市町村職員研修へ講師派遣（</a:t>
            </a:r>
            <a:r>
              <a:rPr lang="ja-JP" altLang="en-US" sz="1000" dirty="0"/>
              <a:t>６</a:t>
            </a:r>
            <a:r>
              <a:rPr kumimoji="1" lang="ja-JP" altLang="en-US" sz="1000" dirty="0"/>
              <a:t>月～）</a:t>
            </a:r>
            <a:endParaRPr kumimoji="1" lang="en-US" altLang="ja-JP" sz="1000" dirty="0"/>
          </a:p>
        </p:txBody>
      </p:sp>
      <p:sp>
        <p:nvSpPr>
          <p:cNvPr id="77" name="右矢印 76"/>
          <p:cNvSpPr/>
          <p:nvPr/>
        </p:nvSpPr>
        <p:spPr>
          <a:xfrm>
            <a:off x="687519" y="5510011"/>
            <a:ext cx="4234973" cy="357255"/>
          </a:xfrm>
          <a:prstGeom prst="rightArrow">
            <a:avLst>
              <a:gd name="adj1" fmla="val 50000"/>
              <a:gd name="adj2" fmla="val 3228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事務の移譲に向けた協議等</a:t>
            </a:r>
          </a:p>
        </p:txBody>
      </p:sp>
      <p:grpSp>
        <p:nvGrpSpPr>
          <p:cNvPr id="59" name="グループ化 58"/>
          <p:cNvGrpSpPr/>
          <p:nvPr/>
        </p:nvGrpSpPr>
        <p:grpSpPr>
          <a:xfrm>
            <a:off x="3450828" y="962692"/>
            <a:ext cx="990507" cy="574701"/>
            <a:chOff x="2422954" y="2607159"/>
            <a:chExt cx="990507" cy="574701"/>
          </a:xfrm>
        </p:grpSpPr>
        <p:sp>
          <p:nvSpPr>
            <p:cNvPr id="66" name="フローチャート : 代替処理 6"/>
            <p:cNvSpPr/>
            <p:nvPr/>
          </p:nvSpPr>
          <p:spPr>
            <a:xfrm>
              <a:off x="2422954" y="2607159"/>
              <a:ext cx="621312" cy="23956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rPr>
                <a:t>１～２月</a:t>
              </a:r>
            </a:p>
          </p:txBody>
        </p:sp>
        <p:sp>
          <p:nvSpPr>
            <p:cNvPr id="67" name="フローチャート : 代替処理 7"/>
            <p:cNvSpPr/>
            <p:nvPr/>
          </p:nvSpPr>
          <p:spPr>
            <a:xfrm>
              <a:off x="2436799" y="2798010"/>
              <a:ext cx="976662" cy="383850"/>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000" dirty="0"/>
                <a:t>第２回「地域</a:t>
              </a:r>
              <a:endParaRPr lang="en-US" altLang="ja-JP" sz="1000" dirty="0"/>
            </a:p>
            <a:p>
              <a:pPr algn="ctr"/>
              <a:r>
                <a:rPr lang="ja-JP" altLang="en-US" sz="1000" dirty="0"/>
                <a:t>ブロック会議」</a:t>
              </a:r>
              <a:endParaRPr lang="en-US" altLang="ja-JP" sz="1000" dirty="0"/>
            </a:p>
          </p:txBody>
        </p:sp>
      </p:grpSp>
    </p:spTree>
    <p:extLst>
      <p:ext uri="{BB962C8B-B14F-4D97-AF65-F5344CB8AC3E}">
        <p14:creationId xmlns:p14="http://schemas.microsoft.com/office/powerpoint/2010/main" val="1951393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798627655"/>
              </p:ext>
            </p:extLst>
          </p:nvPr>
        </p:nvGraphicFramePr>
        <p:xfrm>
          <a:off x="52918" y="620688"/>
          <a:ext cx="8994177" cy="6025604"/>
        </p:xfrm>
        <a:graphic>
          <a:graphicData uri="http://schemas.openxmlformats.org/drawingml/2006/table">
            <a:tbl>
              <a:tblPr firstRow="1" bandRow="1">
                <a:tableStyleId>{5940675A-B579-460E-94D1-54222C63F5DA}</a:tableStyleId>
              </a:tblPr>
              <a:tblGrid>
                <a:gridCol w="237833">
                  <a:extLst>
                    <a:ext uri="{9D8B030D-6E8A-4147-A177-3AD203B41FA5}">
                      <a16:colId xmlns:a16="http://schemas.microsoft.com/office/drawing/2014/main" val="20000"/>
                    </a:ext>
                  </a:extLst>
                </a:gridCol>
                <a:gridCol w="310123">
                  <a:extLst>
                    <a:ext uri="{9D8B030D-6E8A-4147-A177-3AD203B41FA5}">
                      <a16:colId xmlns:a16="http://schemas.microsoft.com/office/drawing/2014/main" val="20001"/>
                    </a:ext>
                  </a:extLst>
                </a:gridCol>
                <a:gridCol w="4290250">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27779">
                  <a:extLst>
                    <a:ext uri="{9D8B030D-6E8A-4147-A177-3AD203B41FA5}">
                      <a16:colId xmlns:a16="http://schemas.microsoft.com/office/drawing/2014/main" val="20004"/>
                    </a:ext>
                  </a:extLst>
                </a:gridCol>
              </a:tblGrid>
              <a:tr h="243042">
                <a:tc rowSpan="2">
                  <a:txBody>
                    <a:bodyPr/>
                    <a:lstStyle/>
                    <a:p>
                      <a:endParaRPr kumimoji="1" lang="ja-JP" altLang="en-US" sz="1400" u="none" dirty="0"/>
                    </a:p>
                  </a:txBody>
                  <a:tcPr vert="eaVert" anchor="ctr"/>
                </a:tc>
                <a:tc rowSpan="2">
                  <a:txBody>
                    <a:bodyPr/>
                    <a:lstStyle/>
                    <a:p>
                      <a:pPr algn="ctr">
                        <a:lnSpc>
                          <a:spcPts val="1400"/>
                        </a:lnSpc>
                      </a:pPr>
                      <a:endParaRPr kumimoji="1" lang="ja-JP" altLang="en-US" sz="1200" u="none" dirty="0"/>
                    </a:p>
                  </a:txBody>
                  <a:tcPr anchor="ctr">
                    <a:lnB w="12700" cap="flat" cmpd="sng" algn="ctr">
                      <a:solidFill>
                        <a:schemeClr val="tx1"/>
                      </a:solidFill>
                      <a:prstDash val="solid"/>
                      <a:round/>
                      <a:headEnd type="none" w="med" len="med"/>
                      <a:tailEnd type="none" w="med" len="med"/>
                    </a:lnB>
                    <a:solidFill>
                      <a:srgbClr val="CCFF66"/>
                    </a:solidFill>
                  </a:tcPr>
                </a:tc>
                <a:tc>
                  <a:txBody>
                    <a:bodyPr/>
                    <a:lstStyle/>
                    <a:p>
                      <a:pPr algn="ctr">
                        <a:lnSpc>
                          <a:spcPts val="1400"/>
                        </a:lnSpc>
                      </a:pPr>
                      <a:r>
                        <a:rPr kumimoji="1" lang="ja-JP" altLang="en-US" sz="1200" u="none" dirty="0"/>
                        <a:t>平成３０年度</a:t>
                      </a:r>
                    </a:p>
                  </a:txBody>
                  <a:tcPr anchor="ctr">
                    <a:lnB w="12700" cap="flat" cmpd="sng" algn="ctr">
                      <a:solidFill>
                        <a:schemeClr val="tx1"/>
                      </a:solidFill>
                      <a:prstDash val="solid"/>
                      <a:round/>
                      <a:headEnd type="none" w="med" len="med"/>
                      <a:tailEnd type="none" w="med" len="med"/>
                    </a:lnB>
                    <a:solidFill>
                      <a:srgbClr val="CCFF66"/>
                    </a:solidFill>
                  </a:tcPr>
                </a:tc>
                <a:tc rowSpan="2">
                  <a:txBody>
                    <a:bodyPr/>
                    <a:lstStyle/>
                    <a:p>
                      <a:pPr algn="ctr">
                        <a:lnSpc>
                          <a:spcPts val="1400"/>
                        </a:lnSpc>
                      </a:pPr>
                      <a:r>
                        <a:rPr kumimoji="1" lang="ja-JP" altLang="en-US" sz="1200" u="none" dirty="0"/>
                        <a:t>平成３１年度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43042">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lnT w="12700" cap="flat" cmpd="sng" algn="ctr">
                      <a:solidFill>
                        <a:schemeClr val="tx1"/>
                      </a:solidFill>
                      <a:prstDash val="solid"/>
                      <a:round/>
                      <a:headEnd type="none" w="med" len="med"/>
                      <a:tailEnd type="none" w="med" len="med"/>
                    </a:lnT>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992516">
                <a:tc rowSpan="3">
                  <a:txBody>
                    <a:bodyPr/>
                    <a:lstStyle/>
                    <a:p>
                      <a:r>
                        <a:rPr kumimoji="1" lang="ja-JP" altLang="en-US" sz="1400" u="none" dirty="0"/>
                        <a:t>大阪にふさわしい新たな大都市制度の実現</a:t>
                      </a:r>
                    </a:p>
                  </a:txBody>
                  <a:tcPr vert="eaVert" anchor="ctr" anchorCtr="1"/>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総合区制度</a:t>
                      </a:r>
                      <a:endParaRPr kumimoji="1" lang="en-US" altLang="ja-JP" sz="1200" u="none" dirty="0"/>
                    </a:p>
                  </a:txBody>
                  <a:tcPr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ot"/>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B w="12700" cap="flat" cmpd="sng" algn="ctr">
                      <a:solidFill>
                        <a:schemeClr val="tx1"/>
                      </a:solidFill>
                      <a:prstDash val="solid"/>
                      <a:round/>
                      <a:headEnd type="none" w="med" len="med"/>
                      <a:tailEnd type="none" w="med" len="med"/>
                    </a:lnB>
                  </a:tcPr>
                </a:tc>
                <a:tc rowSpan="2">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特別区設置協定書の作成と、それに必要な範囲内での総合区制度に係る協議を行うため、昨年度、府議会及び大阪市会の議決を経て、大都市制度（特別区設置）協議会を設置し、今年度は、計１５回開催しました。</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○総合区制度に関しては、昨年度末に副首都推進局として取りまとめた総合区制度案を、４月の協議会へ報告し、大阪市会等で議論されました。</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　　特別区制度に関しては、特別区の名称や事務分担案の変更などに伴う特別区素案の追加・修正を行うとともに、組織体制等に係る追加資料を提示し、協議会等で議論されました。</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mn-lt"/>
                          <a:ea typeface="+mn-ea"/>
                          <a:cs typeface="+mn-cs"/>
                        </a:rPr>
                        <a:t>○引き続き、両制度について、協議会等で議論されます。</a:t>
                      </a:r>
                      <a:endParaRPr kumimoji="1" lang="en-US" altLang="ja-JP" sz="1000" b="0" i="0" u="none" strike="noStrike" kern="1200" cap="none" spc="0" normalizeH="0" baseline="0" noProof="0" dirty="0">
                        <a:ln>
                          <a:noFill/>
                        </a:ln>
                        <a:solidFill>
                          <a:schemeClr val="tx1"/>
                        </a:solidFill>
                        <a:effectLst/>
                        <a:uLnTx/>
                        <a:uFillTx/>
                        <a:latin typeface="+mn-lt"/>
                        <a:ea typeface="+mn-ea"/>
                        <a:cs typeface="+mn-cs"/>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54448">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特別区制度</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440160">
                <a:tc vMerge="1">
                  <a:txBody>
                    <a:bodyPr/>
                    <a:lstStyle/>
                    <a:p>
                      <a:endParaRPr kumimoji="1" lang="ja-JP" altLang="en-US"/>
                    </a:p>
                  </a:txBody>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n-lt"/>
                          <a:ea typeface="+mn-ea"/>
                          <a:cs typeface="+mn-cs"/>
                        </a:rPr>
                        <a:t>大阪市との協議・調整</a:t>
                      </a:r>
                      <a:endParaRPr kumimoji="1" lang="en-US" altLang="ja-JP" sz="1100" b="0" i="0" u="none" strike="noStrike" kern="1200" cap="none" spc="0" normalizeH="0" baseline="0" noProof="0" dirty="0">
                        <a:ln>
                          <a:noFill/>
                        </a:ln>
                        <a:solidFill>
                          <a:schemeClr val="tx1"/>
                        </a:solidFill>
                        <a:effectLst/>
                        <a:uLnTx/>
                        <a:uFillTx/>
                        <a:latin typeface="+mn-lt"/>
                        <a:ea typeface="+mn-ea"/>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200" u="none"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92075"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mn-lt"/>
                        <a:ea typeface="+mn-ea"/>
                        <a:cs typeface="+mn-cs"/>
                      </a:endParaRPr>
                    </a:p>
                  </a:txBody>
                  <a:tcPr>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dirty="0">
                          <a:ln>
                            <a:noFill/>
                          </a:ln>
                          <a:solidFill>
                            <a:schemeClr val="tx1"/>
                          </a:solidFill>
                          <a:effectLst/>
                          <a:uLnTx/>
                          <a:uFillTx/>
                          <a:latin typeface="+mn-lt"/>
                          <a:ea typeface="+mn-ea"/>
                          <a:cs typeface="+mn-cs"/>
                        </a:rPr>
                        <a:t>○府と大阪市で設置した副首都推進本部会議（指定都市都道府県調整会議）において、都市機能の強化や二重行政の解消について協議を行いました。</a:t>
                      </a:r>
                      <a:endParaRPr kumimoji="1" lang="en-US" altLang="ja-JP" sz="1000" b="0" i="0" u="none" strike="noStrike" kern="1200" cap="none" spc="0" normalizeH="0" baseline="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dirty="0">
                        <a:ln>
                          <a:noFill/>
                        </a:ln>
                        <a:solidFill>
                          <a:schemeClr val="tx1"/>
                        </a:solidFill>
                        <a:effectLst/>
                        <a:uLnTx/>
                        <a:uFillTx/>
                        <a:latin typeface="+mn-lt"/>
                        <a:ea typeface="+mn-ea"/>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dirty="0">
                          <a:ln>
                            <a:noFill/>
                          </a:ln>
                          <a:solidFill>
                            <a:schemeClr val="tx1"/>
                          </a:solidFill>
                          <a:effectLst/>
                          <a:uLnTx/>
                          <a:uFillTx/>
                          <a:latin typeface="+mn-lt"/>
                          <a:ea typeface="+mn-ea"/>
                          <a:cs typeface="+mn-cs"/>
                        </a:rPr>
                        <a:t>○今後も、適宜会議を開催し、協議・調整を行っていきます。</a:t>
                      </a:r>
                      <a:endParaRPr kumimoji="1" lang="en-US" altLang="ja-JP" sz="1000" b="0" i="0" u="none" strike="noStrike" kern="1200" cap="none" spc="0" normalizeH="0" baseline="0" dirty="0">
                        <a:ln>
                          <a:noFill/>
                        </a:ln>
                        <a:solidFill>
                          <a:schemeClr val="tx1"/>
                        </a:solidFill>
                        <a:effectLst/>
                        <a:uLnTx/>
                        <a:uFillTx/>
                        <a:latin typeface="+mn-lt"/>
                        <a:ea typeface="+mn-ea"/>
                        <a:cs typeface="+mn-cs"/>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34" name="正方形/長方形 33"/>
          <p:cNvSpPr/>
          <p:nvPr/>
        </p:nvSpPr>
        <p:spPr>
          <a:xfrm>
            <a:off x="-4607" y="78597"/>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38" name="グループ化 37"/>
          <p:cNvGrpSpPr/>
          <p:nvPr/>
        </p:nvGrpSpPr>
        <p:grpSpPr>
          <a:xfrm>
            <a:off x="701881" y="1549676"/>
            <a:ext cx="4106335" cy="668888"/>
            <a:chOff x="2082511" y="1376932"/>
            <a:chExt cx="4106335" cy="668888"/>
          </a:xfrm>
        </p:grpSpPr>
        <p:grpSp>
          <p:nvGrpSpPr>
            <p:cNvPr id="40" name="グループ化 39"/>
            <p:cNvGrpSpPr/>
            <p:nvPr/>
          </p:nvGrpSpPr>
          <p:grpSpPr>
            <a:xfrm>
              <a:off x="2082511" y="1376932"/>
              <a:ext cx="1034471" cy="668888"/>
              <a:chOff x="3305306" y="1313134"/>
              <a:chExt cx="1034471" cy="668888"/>
            </a:xfrm>
          </p:grpSpPr>
          <p:sp>
            <p:nvSpPr>
              <p:cNvPr id="47" name="フローチャート : 代替処理 20"/>
              <p:cNvSpPr/>
              <p:nvPr/>
            </p:nvSpPr>
            <p:spPr>
              <a:xfrm>
                <a:off x="3320000" y="1313134"/>
                <a:ext cx="421505" cy="22081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b" anchorCtr="0"/>
              <a:lstStyle/>
              <a:p>
                <a:pPr>
                  <a:lnSpc>
                    <a:spcPts val="1200"/>
                  </a:lnSpc>
                </a:pPr>
                <a:r>
                  <a:rPr lang="ja-JP" altLang="en-US" sz="1000" dirty="0">
                    <a:solidFill>
                      <a:prstClr val="white"/>
                    </a:solidFill>
                  </a:rPr>
                  <a:t>４月</a:t>
                </a:r>
              </a:p>
            </p:txBody>
          </p:sp>
          <p:sp>
            <p:nvSpPr>
              <p:cNvPr id="48" name="フローチャート : 代替処理 21"/>
              <p:cNvSpPr/>
              <p:nvPr/>
            </p:nvSpPr>
            <p:spPr>
              <a:xfrm>
                <a:off x="3305306" y="1470054"/>
                <a:ext cx="1034471" cy="51196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mn-ea"/>
                  </a:rPr>
                  <a:t>総合区制度案を協議会に報告</a:t>
                </a:r>
              </a:p>
            </p:txBody>
          </p:sp>
        </p:grpSp>
        <p:sp>
          <p:nvSpPr>
            <p:cNvPr id="46" name="右矢印 45"/>
            <p:cNvSpPr/>
            <p:nvPr/>
          </p:nvSpPr>
          <p:spPr>
            <a:xfrm>
              <a:off x="3116982" y="1597654"/>
              <a:ext cx="3071864" cy="410484"/>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総合区制度案について大阪市会等で議論</a:t>
              </a:r>
              <a:endParaRPr kumimoji="1" lang="ja-JP" altLang="en-US" sz="1050" dirty="0"/>
            </a:p>
          </p:txBody>
        </p:sp>
      </p:grpSp>
      <p:grpSp>
        <p:nvGrpSpPr>
          <p:cNvPr id="49" name="グループ化 48"/>
          <p:cNvGrpSpPr/>
          <p:nvPr/>
        </p:nvGrpSpPr>
        <p:grpSpPr>
          <a:xfrm>
            <a:off x="695139" y="2887005"/>
            <a:ext cx="4103552" cy="511968"/>
            <a:chOff x="2139661" y="1533852"/>
            <a:chExt cx="4103552" cy="511968"/>
          </a:xfrm>
        </p:grpSpPr>
        <p:sp>
          <p:nvSpPr>
            <p:cNvPr id="51" name="フローチャート : 代替処理 21"/>
            <p:cNvSpPr/>
            <p:nvPr/>
          </p:nvSpPr>
          <p:spPr>
            <a:xfrm>
              <a:off x="2139661" y="1533852"/>
              <a:ext cx="1007367" cy="51196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mn-ea"/>
                </a:rPr>
                <a:t>協議会の開催</a:t>
              </a:r>
            </a:p>
          </p:txBody>
        </p:sp>
        <p:sp>
          <p:nvSpPr>
            <p:cNvPr id="52" name="右矢印 51"/>
            <p:cNvSpPr/>
            <p:nvPr/>
          </p:nvSpPr>
          <p:spPr>
            <a:xfrm>
              <a:off x="3152299" y="1588128"/>
              <a:ext cx="3090914" cy="426993"/>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t>４、５、６、７、８、９、１１、１２、１、２、３月 （計１５回）</a:t>
              </a:r>
              <a:endParaRPr kumimoji="1" lang="ja-JP" altLang="en-US" sz="1050" dirty="0"/>
            </a:p>
          </p:txBody>
        </p:sp>
      </p:grpSp>
      <p:sp>
        <p:nvSpPr>
          <p:cNvPr id="53" name="テキスト ボックス 52"/>
          <p:cNvSpPr txBox="1"/>
          <p:nvPr/>
        </p:nvSpPr>
        <p:spPr>
          <a:xfrm>
            <a:off x="799791" y="3491050"/>
            <a:ext cx="3826308" cy="1015663"/>
          </a:xfrm>
          <a:prstGeom prst="rect">
            <a:avLst/>
          </a:prstGeom>
          <a:noFill/>
          <a:ln>
            <a:solidFill>
              <a:schemeClr val="tx1"/>
            </a:solidFill>
            <a:prstDash val="sysDash"/>
          </a:ln>
        </p:spPr>
        <p:txBody>
          <a:bodyPr wrap="square" rtlCol="0" anchor="ctr">
            <a:spAutoFit/>
          </a:bodyPr>
          <a:lstStyle/>
          <a:p>
            <a:r>
              <a:rPr lang="ja-JP" altLang="en-US" sz="1000" dirty="0"/>
              <a:t>　協議会の主な議事内容</a:t>
            </a:r>
            <a:endParaRPr kumimoji="1" lang="en-US" altLang="ja-JP" sz="1000" dirty="0"/>
          </a:p>
          <a:p>
            <a:r>
              <a:rPr lang="ja-JP" altLang="en-US" sz="1000" dirty="0"/>
              <a:t>　　４月　： 特別区素案の追加（特別区の名称等）・修正</a:t>
            </a:r>
            <a:endParaRPr lang="en-US" altLang="ja-JP" sz="1000" dirty="0"/>
          </a:p>
          <a:p>
            <a:r>
              <a:rPr lang="ja-JP" altLang="en-US" sz="1000" dirty="0"/>
              <a:t>　　　　　　  総合区制度案の報告</a:t>
            </a:r>
            <a:endParaRPr kumimoji="1" lang="en-US" altLang="ja-JP" sz="1000" dirty="0"/>
          </a:p>
          <a:p>
            <a:r>
              <a:rPr lang="ja-JP" altLang="en-US" sz="1000" dirty="0"/>
              <a:t>　　８</a:t>
            </a:r>
            <a:r>
              <a:rPr kumimoji="1" lang="ja-JP" altLang="en-US" sz="1000" dirty="0"/>
              <a:t>月　： </a:t>
            </a:r>
            <a:r>
              <a:rPr lang="ja-JP" altLang="en-US" sz="1000" dirty="0"/>
              <a:t>財政シミュレーションの更新等　</a:t>
            </a:r>
            <a:endParaRPr lang="en-US" altLang="ja-JP" sz="1000" dirty="0"/>
          </a:p>
          <a:p>
            <a:r>
              <a:rPr lang="ja-JP" altLang="en-US" sz="1000" dirty="0"/>
              <a:t>　１２月　： 大阪府に移管する事務に係る財政調整制度上の取扱い</a:t>
            </a:r>
            <a:endParaRPr lang="en-US" altLang="ja-JP" sz="1000" dirty="0"/>
          </a:p>
          <a:p>
            <a:r>
              <a:rPr lang="ja-JP" altLang="en-US" sz="1000" dirty="0"/>
              <a:t>　　　　　　  組織体制　　ほか </a:t>
            </a:r>
            <a:endParaRPr lang="en-US" altLang="ja-JP" sz="1000" dirty="0"/>
          </a:p>
        </p:txBody>
      </p:sp>
      <p:sp>
        <p:nvSpPr>
          <p:cNvPr id="54" name="右矢印 53"/>
          <p:cNvSpPr/>
          <p:nvPr/>
        </p:nvSpPr>
        <p:spPr>
          <a:xfrm>
            <a:off x="637819" y="4575309"/>
            <a:ext cx="4226268" cy="400696"/>
          </a:xfrm>
          <a:prstGeom prst="rightArrow">
            <a:avLst>
              <a:gd name="adj1" fmla="val 50000"/>
              <a:gd name="adj2" fmla="val 4035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特別区素案について協議会等で議論</a:t>
            </a:r>
            <a:endParaRPr kumimoji="1" lang="ja-JP" altLang="en-US" sz="1050" dirty="0"/>
          </a:p>
        </p:txBody>
      </p:sp>
      <p:grpSp>
        <p:nvGrpSpPr>
          <p:cNvPr id="56" name="グループ化 55"/>
          <p:cNvGrpSpPr/>
          <p:nvPr/>
        </p:nvGrpSpPr>
        <p:grpSpPr>
          <a:xfrm>
            <a:off x="753864" y="5432838"/>
            <a:ext cx="3458095" cy="801099"/>
            <a:chOff x="2046626" y="4571139"/>
            <a:chExt cx="3458095" cy="801099"/>
          </a:xfrm>
        </p:grpSpPr>
        <p:sp>
          <p:nvSpPr>
            <p:cNvPr id="58" name="フローチャート : 代替処理 20"/>
            <p:cNvSpPr/>
            <p:nvPr/>
          </p:nvSpPr>
          <p:spPr>
            <a:xfrm>
              <a:off x="2046627" y="4571139"/>
              <a:ext cx="1029702" cy="23245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４、６、１２、２月</a:t>
              </a:r>
            </a:p>
          </p:txBody>
        </p:sp>
        <p:sp>
          <p:nvSpPr>
            <p:cNvPr id="59" name="フローチャート : 代替処理 59"/>
            <p:cNvSpPr/>
            <p:nvPr/>
          </p:nvSpPr>
          <p:spPr>
            <a:xfrm>
              <a:off x="2046626" y="4770203"/>
              <a:ext cx="3458095" cy="60203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rPr>
                <a:t> 　副首都推進本部会議（指定都市都道府県調整会議） </a:t>
              </a:r>
              <a:endParaRPr lang="en-US" altLang="ja-JP" sz="1050" dirty="0">
                <a:solidFill>
                  <a:schemeClr val="tx1"/>
                </a:solidFill>
              </a:endParaRPr>
            </a:p>
            <a:p>
              <a:r>
                <a:rPr lang="ja-JP" altLang="en-US" sz="1050" dirty="0">
                  <a:solidFill>
                    <a:schemeClr val="tx1"/>
                  </a:solidFill>
                </a:rPr>
                <a:t> 　を開催（計４回）</a:t>
              </a:r>
            </a:p>
          </p:txBody>
        </p:sp>
      </p:grpSp>
      <p:sp>
        <p:nvSpPr>
          <p:cNvPr id="19" name="右矢印 18"/>
          <p:cNvSpPr/>
          <p:nvPr/>
        </p:nvSpPr>
        <p:spPr>
          <a:xfrm>
            <a:off x="4921920" y="5584990"/>
            <a:ext cx="1658607" cy="660979"/>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都市機能の強化や</a:t>
            </a:r>
            <a:endParaRPr lang="en-US" altLang="ja-JP" sz="1000" dirty="0"/>
          </a:p>
          <a:p>
            <a:pPr algn="ctr"/>
            <a:r>
              <a:rPr lang="ja-JP" altLang="en-US" sz="1000" dirty="0"/>
              <a:t>二重行政の解消に係る</a:t>
            </a:r>
            <a:endParaRPr lang="en-US" altLang="ja-JP" sz="1000" dirty="0"/>
          </a:p>
          <a:p>
            <a:pPr algn="ctr"/>
            <a:r>
              <a:rPr lang="ja-JP" altLang="en-US" sz="1000" dirty="0"/>
              <a:t>協議・調整</a:t>
            </a:r>
            <a:r>
              <a:rPr kumimoji="1" lang="ja-JP" altLang="en-US" sz="1000" dirty="0"/>
              <a:t>　　</a:t>
            </a:r>
          </a:p>
        </p:txBody>
      </p:sp>
      <p:sp>
        <p:nvSpPr>
          <p:cNvPr id="20" name="右矢印 19"/>
          <p:cNvSpPr/>
          <p:nvPr/>
        </p:nvSpPr>
        <p:spPr>
          <a:xfrm>
            <a:off x="4951330" y="2808485"/>
            <a:ext cx="1619011" cy="70811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大阪府議会、大阪市会、</a:t>
            </a:r>
            <a:endParaRPr lang="en-US" altLang="ja-JP" sz="1000" dirty="0"/>
          </a:p>
          <a:p>
            <a:pPr algn="ctr"/>
            <a:r>
              <a:rPr lang="ja-JP" altLang="en-US" sz="1000" dirty="0"/>
              <a:t>協議会等で引き続き議論</a:t>
            </a:r>
            <a:r>
              <a:rPr kumimoji="1" lang="ja-JP" altLang="en-US" sz="1000" dirty="0"/>
              <a:t>　</a:t>
            </a:r>
          </a:p>
        </p:txBody>
      </p:sp>
    </p:spTree>
    <p:extLst>
      <p:ext uri="{BB962C8B-B14F-4D97-AF65-F5344CB8AC3E}">
        <p14:creationId xmlns:p14="http://schemas.microsoft.com/office/powerpoint/2010/main" val="138609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34708315"/>
              </p:ext>
            </p:extLst>
          </p:nvPr>
        </p:nvGraphicFramePr>
        <p:xfrm>
          <a:off x="21045" y="289704"/>
          <a:ext cx="9076674" cy="6523672"/>
        </p:xfrm>
        <a:graphic>
          <a:graphicData uri="http://schemas.openxmlformats.org/drawingml/2006/table">
            <a:tbl>
              <a:tblPr firstRow="1" bandRow="1">
                <a:tableStyleId>{5940675A-B579-460E-94D1-54222C63F5DA}</a:tableStyleId>
              </a:tblPr>
              <a:tblGrid>
                <a:gridCol w="312250">
                  <a:extLst>
                    <a:ext uri="{9D8B030D-6E8A-4147-A177-3AD203B41FA5}">
                      <a16:colId xmlns:a16="http://schemas.microsoft.com/office/drawing/2014/main" val="20000"/>
                    </a:ext>
                  </a:extLst>
                </a:gridCol>
                <a:gridCol w="360040">
                  <a:extLst>
                    <a:ext uri="{9D8B030D-6E8A-4147-A177-3AD203B41FA5}">
                      <a16:colId xmlns:a16="http://schemas.microsoft.com/office/drawing/2014/main" val="20001"/>
                    </a:ext>
                  </a:extLst>
                </a:gridCol>
                <a:gridCol w="4176464">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gridCol w="2499728">
                  <a:extLst>
                    <a:ext uri="{9D8B030D-6E8A-4147-A177-3AD203B41FA5}">
                      <a16:colId xmlns:a16="http://schemas.microsoft.com/office/drawing/2014/main" val="20004"/>
                    </a:ext>
                  </a:extLst>
                </a:gridCol>
              </a:tblGrid>
              <a:tr h="260081">
                <a:tc rowSpan="2">
                  <a:txBody>
                    <a:bodyPr/>
                    <a:lstStyle/>
                    <a:p>
                      <a:r>
                        <a:rPr kumimoji="1" lang="ja-JP" altLang="en-US" sz="1400" u="none" dirty="0"/>
                        <a:t>　</a:t>
                      </a:r>
                    </a:p>
                  </a:txBody>
                  <a:tcPr vert="eaVert" anchor="ctr"/>
                </a:tc>
                <a:tc rowSpan="2">
                  <a:txBody>
                    <a:bodyPr/>
                    <a:lstStyle/>
                    <a:p>
                      <a:pPr algn="ctr">
                        <a:lnSpc>
                          <a:spcPts val="1400"/>
                        </a:lnSpc>
                      </a:pPr>
                      <a:endParaRPr kumimoji="1" lang="ja-JP" altLang="en-US" sz="1400" u="none" dirty="0"/>
                    </a:p>
                  </a:txBody>
                  <a:tcPr anchor="ctr">
                    <a:solidFill>
                      <a:srgbClr val="CCFF66"/>
                    </a:solidFill>
                  </a:tcPr>
                </a:tc>
                <a:tc>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平成３１年度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60081">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2168768">
                <a:tc rowSpan="3">
                  <a:txBody>
                    <a:bodyPr/>
                    <a:lstStyle/>
                    <a:p>
                      <a:r>
                        <a:rPr kumimoji="1" lang="ja-JP" altLang="en-US" sz="1400" u="none" dirty="0"/>
                        <a:t>広域機能の充実</a:t>
                      </a:r>
                    </a:p>
                  </a:txBody>
                  <a:tcPr vert="eaVert" anchor="ctr" anchorCtr="1"/>
                </a:tc>
                <a:tc>
                  <a:txBody>
                    <a:bodyPr/>
                    <a:lstStyle/>
                    <a:p>
                      <a:pPr marL="82550" indent="-82550" algn="ctr">
                        <a:lnSpc>
                          <a:spcPts val="0"/>
                        </a:lnSpc>
                        <a:spcAft>
                          <a:spcPts val="1200"/>
                        </a:spcAft>
                      </a:pPr>
                      <a:r>
                        <a:rPr kumimoji="1" lang="ja-JP" altLang="en-US" sz="1000" b="0" u="none" dirty="0"/>
                        <a:t>道州の姿の検討・研究</a:t>
                      </a:r>
                      <a:endParaRPr kumimoji="1" lang="en-US" altLang="ja-JP" sz="1000" b="0" u="none" dirty="0"/>
                    </a:p>
                    <a:p>
                      <a:pPr marL="82550" indent="-82550" algn="ctr">
                        <a:lnSpc>
                          <a:spcPts val="0"/>
                        </a:lnSpc>
                        <a:spcAft>
                          <a:spcPts val="1200"/>
                        </a:spcAft>
                      </a:pPr>
                      <a:r>
                        <a:rPr kumimoji="1" lang="ja-JP" altLang="en-US" sz="1000" b="0" u="none" dirty="0"/>
                        <a:t>国への働きかけ</a:t>
                      </a:r>
                      <a:endParaRPr kumimoji="1" lang="en-US" altLang="ja-JP" sz="1000" b="0" u="none" dirty="0"/>
                    </a:p>
                  </a:txBody>
                  <a:tcPr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t>○「地方分権に関する勉強会」</a:t>
                      </a:r>
                      <a:r>
                        <a:rPr kumimoji="1" lang="ja-JP" altLang="en-US" sz="1000" u="none" dirty="0">
                          <a:solidFill>
                            <a:schemeClr val="tx1"/>
                          </a:solidFill>
                        </a:rPr>
                        <a:t>において、　庁内関係部局や有識者等との意見交換などを行い、関西圏において分権を進める方策について検討しました。（テーマ：産業政策）</a:t>
                      </a: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○府内の大学と連携し、地方分権や関西広域連合の取組みに係る講義や学生との意見交換を行いました。</a:t>
                      </a: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○引き続き、このような取組みを通じて、地方分権に向けた議論を深めていきます</a:t>
                      </a:r>
                      <a:r>
                        <a:rPr kumimoji="1" lang="ja-JP" altLang="en-US" sz="1000" u="none" dirty="0"/>
                        <a:t>。</a:t>
                      </a:r>
                      <a:endParaRPr kumimoji="1" lang="en-US" altLang="ja-JP" sz="1000" u="none" dirty="0"/>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2540657">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100" b="0" u="none" dirty="0"/>
                        <a:t>大阪自らの改革を推進力とした取組み</a:t>
                      </a:r>
                      <a:endParaRPr kumimoji="1" lang="en-US" altLang="ja-JP" sz="1100" b="0" u="none" dirty="0"/>
                    </a:p>
                    <a:p>
                      <a:pPr marL="82550" indent="-82550" algn="ctr">
                        <a:lnSpc>
                          <a:spcPts val="0"/>
                        </a:lnSpc>
                        <a:spcAft>
                          <a:spcPts val="1200"/>
                        </a:spcAft>
                      </a:pPr>
                      <a:r>
                        <a:rPr kumimoji="1" lang="ja-JP" altLang="en-US" sz="1100" b="0" u="none" dirty="0"/>
                        <a:t>（国からの権限移譲等）</a:t>
                      </a:r>
                      <a:endParaRPr kumimoji="1" lang="en-US" altLang="ja-JP" sz="1100" b="0" u="none" dirty="0"/>
                    </a:p>
                  </a:txBody>
                  <a:tcPr vert="eaVert" anchor="b">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u="none" dirty="0"/>
                    </a:p>
                  </a:txBody>
                  <a:tcP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effectLst/>
                        </a:rPr>
                        <a:t>○「提案募集方式」の活用や、全国知事会及び関西広域連合を通じた政府提案などにより、権限移譲や規制緩和に係る提案を行いました。</a:t>
                      </a:r>
                      <a:endParaRPr kumimoji="1" lang="en-US" altLang="ja-JP" sz="1000" u="none" dirty="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effectLst/>
                        </a:rPr>
                        <a:t>○国家戦略特区法に基づく規制改革メニューの更なる活用に向け、国との協議・調整を行い、国家戦略特区小規模保育事業等について認定を受けました。</a:t>
                      </a:r>
                      <a:endParaRPr kumimoji="1" lang="en-US" altLang="ja-JP" sz="1000" u="none" dirty="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ffectLst/>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effectLst/>
                        </a:rPr>
                        <a:t>○今後も、大阪に必要な権限移譲や規制緩和を国に求めていきます。</a:t>
                      </a: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275767">
                <a:tc vMerge="1">
                  <a:txBody>
                    <a:bodyPr/>
                    <a:lstStyle/>
                    <a:p>
                      <a:endParaRPr kumimoji="1" lang="ja-JP" altLang="en-US"/>
                    </a:p>
                  </a:txBody>
                  <a:tcPr/>
                </a:tc>
                <a:tc>
                  <a:txBody>
                    <a:bodyPr/>
                    <a:lstStyle/>
                    <a:p>
                      <a:pPr marL="82550" indent="-82550" algn="ctr">
                        <a:lnSpc>
                          <a:spcPts val="0"/>
                        </a:lnSpc>
                        <a:spcAft>
                          <a:spcPts val="1200"/>
                        </a:spcAft>
                      </a:pPr>
                      <a:r>
                        <a:rPr kumimoji="1" lang="ja-JP" altLang="en-US" sz="1000" b="0" u="none" dirty="0"/>
                        <a:t>国機関の拠点性向上</a:t>
                      </a:r>
                      <a:endParaRPr kumimoji="1" lang="en-US" altLang="ja-JP" sz="1000" b="0" u="none" dirty="0"/>
                    </a:p>
                    <a:p>
                      <a:pPr marL="82550" indent="-82550" algn="ctr">
                        <a:lnSpc>
                          <a:spcPts val="0"/>
                        </a:lnSpc>
                        <a:spcAft>
                          <a:spcPts val="1200"/>
                        </a:spcAft>
                      </a:pPr>
                      <a:r>
                        <a:rPr kumimoji="1" lang="ja-JP" altLang="en-US" sz="1000" b="0" u="none" dirty="0"/>
                        <a:t>連携強化</a:t>
                      </a:r>
                      <a:endParaRPr kumimoji="1" lang="en-US" altLang="ja-JP" sz="1000" b="0" u="none" dirty="0"/>
                    </a:p>
                  </a:txBody>
                  <a:tcPr vert="eaVert"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p>
                  </a:txBody>
                  <a:tcPr anchor="ct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p>
                  </a:txBody>
                  <a:tcPr>
                    <a:lnT w="12700" cap="flat" cmpd="sng" algn="ctr">
                      <a:solidFill>
                        <a:schemeClr val="tx1"/>
                      </a:solidFill>
                      <a:prstDash val="sysDash"/>
                      <a:round/>
                      <a:headEnd type="none" w="med" len="med"/>
                      <a:tailEnd type="none" w="med" len="med"/>
                    </a:lnT>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t>○近畿経済産業局との意見交換や、</a:t>
                      </a:r>
                      <a:r>
                        <a:rPr kumimoji="1" lang="en-US" altLang="ja-JP" sz="1000" u="none" dirty="0"/>
                        <a:t>INPIT-KANSAI</a:t>
                      </a:r>
                      <a:r>
                        <a:rPr kumimoji="1" lang="ja-JP" altLang="en-US" sz="1000" u="none" dirty="0"/>
                        <a:t>の利用促進に向けたセミナー等を開催しました。</a:t>
                      </a:r>
                      <a:endParaRPr kumimoji="1" lang="en-US" altLang="ja-JP" sz="1000" u="none"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00" u="none" dirty="0"/>
                        <a:t>○引き続き、国の施策に地方の声が反映されるよう意見交換を行なうなど、国機関との連携強化を図っていきます。</a:t>
                      </a:r>
                      <a:endParaRPr kumimoji="1" lang="en-US" altLang="ja-JP" sz="1000" u="none" dirty="0"/>
                    </a:p>
                  </a:txBody>
                  <a:tcPr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5608" y="-44011"/>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grpSp>
        <p:nvGrpSpPr>
          <p:cNvPr id="62" name="グループ化 61"/>
          <p:cNvGrpSpPr/>
          <p:nvPr/>
        </p:nvGrpSpPr>
        <p:grpSpPr>
          <a:xfrm>
            <a:off x="1288210" y="2268166"/>
            <a:ext cx="1908229" cy="636381"/>
            <a:chOff x="2640020" y="1855073"/>
            <a:chExt cx="1908229" cy="636381"/>
          </a:xfrm>
        </p:grpSpPr>
        <p:sp>
          <p:nvSpPr>
            <p:cNvPr id="65" name="フローチャート : 代替処理 74"/>
            <p:cNvSpPr/>
            <p:nvPr/>
          </p:nvSpPr>
          <p:spPr>
            <a:xfrm>
              <a:off x="2665779" y="1855073"/>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68" name="フローチャート : 代替処理 62"/>
            <p:cNvSpPr/>
            <p:nvPr/>
          </p:nvSpPr>
          <p:spPr>
            <a:xfrm>
              <a:off x="2640020" y="2010285"/>
              <a:ext cx="1908229" cy="481169"/>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府国家要望</a:t>
              </a:r>
              <a:endParaRPr lang="en-US" altLang="ja-JP" sz="1000" dirty="0"/>
            </a:p>
            <a:p>
              <a:r>
                <a:rPr lang="ja-JP" altLang="en-US" sz="1000" dirty="0"/>
                <a:t>・地方分権型道州制の推進</a:t>
              </a:r>
              <a:endParaRPr lang="en-US" altLang="ja-JP" sz="1000" dirty="0"/>
            </a:p>
            <a:p>
              <a:r>
                <a:rPr lang="ja-JP" altLang="en-US" sz="1000" dirty="0"/>
                <a:t>・国出先機関の地方移管の推進</a:t>
              </a:r>
            </a:p>
          </p:txBody>
        </p:sp>
      </p:grpSp>
      <p:grpSp>
        <p:nvGrpSpPr>
          <p:cNvPr id="85" name="グループ化 84"/>
          <p:cNvGrpSpPr/>
          <p:nvPr/>
        </p:nvGrpSpPr>
        <p:grpSpPr>
          <a:xfrm>
            <a:off x="765980" y="3086577"/>
            <a:ext cx="4052194" cy="504627"/>
            <a:chOff x="2101564" y="2473846"/>
            <a:chExt cx="4052194" cy="504627"/>
          </a:xfrm>
        </p:grpSpPr>
        <p:sp>
          <p:nvSpPr>
            <p:cNvPr id="86" name="フローチャート : 代替処理 52"/>
            <p:cNvSpPr/>
            <p:nvPr/>
          </p:nvSpPr>
          <p:spPr>
            <a:xfrm>
              <a:off x="2997249" y="2473846"/>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grpSp>
          <p:nvGrpSpPr>
            <p:cNvPr id="87" name="グループ化 86"/>
            <p:cNvGrpSpPr/>
            <p:nvPr/>
          </p:nvGrpSpPr>
          <p:grpSpPr>
            <a:xfrm>
              <a:off x="2103817" y="2473846"/>
              <a:ext cx="4049941" cy="496744"/>
              <a:chOff x="2103817" y="2791732"/>
              <a:chExt cx="4049941" cy="496744"/>
            </a:xfrm>
          </p:grpSpPr>
          <p:sp>
            <p:nvSpPr>
              <p:cNvPr id="90" name="フローチャート : 代替処理 97"/>
              <p:cNvSpPr/>
              <p:nvPr/>
            </p:nvSpPr>
            <p:spPr>
              <a:xfrm>
                <a:off x="2103817" y="2791732"/>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91" name="右矢印 90"/>
              <p:cNvSpPr/>
              <p:nvPr/>
            </p:nvSpPr>
            <p:spPr>
              <a:xfrm>
                <a:off x="3580991" y="2961949"/>
                <a:ext cx="2572767" cy="326527"/>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事務・権限の移譲に向けた調整</a:t>
                </a:r>
              </a:p>
            </p:txBody>
          </p:sp>
        </p:grpSp>
        <p:sp>
          <p:nvSpPr>
            <p:cNvPr id="88" name="フローチャート : 代替処理 50"/>
            <p:cNvSpPr/>
            <p:nvPr/>
          </p:nvSpPr>
          <p:spPr>
            <a:xfrm>
              <a:off x="3007972" y="2644153"/>
              <a:ext cx="856786" cy="33078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第８次一括法 成立</a:t>
              </a:r>
            </a:p>
          </p:txBody>
        </p:sp>
        <p:sp>
          <p:nvSpPr>
            <p:cNvPr id="89" name="フローチャート : 代替処理 53"/>
            <p:cNvSpPr/>
            <p:nvPr/>
          </p:nvSpPr>
          <p:spPr>
            <a:xfrm>
              <a:off x="2101564" y="2647691"/>
              <a:ext cx="856786" cy="33078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第７次一括法 施行</a:t>
              </a:r>
            </a:p>
          </p:txBody>
        </p:sp>
      </p:grpSp>
      <p:grpSp>
        <p:nvGrpSpPr>
          <p:cNvPr id="94" name="グループ化 93"/>
          <p:cNvGrpSpPr/>
          <p:nvPr/>
        </p:nvGrpSpPr>
        <p:grpSpPr>
          <a:xfrm>
            <a:off x="1302671" y="3687201"/>
            <a:ext cx="1264438" cy="530806"/>
            <a:chOff x="2863287" y="2549859"/>
            <a:chExt cx="1264438" cy="530806"/>
          </a:xfrm>
        </p:grpSpPr>
        <p:sp>
          <p:nvSpPr>
            <p:cNvPr id="96" name="フローチャート : 代替処理 76"/>
            <p:cNvSpPr/>
            <p:nvPr/>
          </p:nvSpPr>
          <p:spPr>
            <a:xfrm>
              <a:off x="2874963" y="2549859"/>
              <a:ext cx="388603"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97" name="フローチャート : 代替処理 75"/>
            <p:cNvSpPr/>
            <p:nvPr/>
          </p:nvSpPr>
          <p:spPr>
            <a:xfrm>
              <a:off x="2863287" y="2715608"/>
              <a:ext cx="1264438" cy="36505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a:t>
              </a:r>
              <a:endParaRPr lang="en-US" altLang="ja-JP" sz="1000" dirty="0"/>
            </a:p>
            <a:p>
              <a:r>
                <a:rPr lang="ja-JP" altLang="en-US" sz="1000" dirty="0"/>
                <a:t>活用した国への提案</a:t>
              </a:r>
            </a:p>
          </p:txBody>
        </p:sp>
      </p:grpSp>
      <p:grpSp>
        <p:nvGrpSpPr>
          <p:cNvPr id="102" name="グループ化 101"/>
          <p:cNvGrpSpPr/>
          <p:nvPr/>
        </p:nvGrpSpPr>
        <p:grpSpPr>
          <a:xfrm>
            <a:off x="1313505" y="4267764"/>
            <a:ext cx="2682431" cy="414049"/>
            <a:chOff x="2345559" y="2677455"/>
            <a:chExt cx="2682431" cy="414049"/>
          </a:xfrm>
        </p:grpSpPr>
        <p:sp>
          <p:nvSpPr>
            <p:cNvPr id="103" name="フローチャート : 代替処理 55"/>
            <p:cNvSpPr/>
            <p:nvPr/>
          </p:nvSpPr>
          <p:spPr>
            <a:xfrm>
              <a:off x="2345559" y="2677455"/>
              <a:ext cx="840606"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６、７、１１月</a:t>
              </a:r>
            </a:p>
          </p:txBody>
        </p:sp>
        <p:sp>
          <p:nvSpPr>
            <p:cNvPr id="108" name="フローチャート : 代替処理 56"/>
            <p:cNvSpPr/>
            <p:nvPr/>
          </p:nvSpPr>
          <p:spPr>
            <a:xfrm>
              <a:off x="2350158" y="2840453"/>
              <a:ext cx="2677832" cy="25105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全国知事会や関西広域連合を通じた政府提案</a:t>
              </a:r>
            </a:p>
          </p:txBody>
        </p:sp>
      </p:grpSp>
      <p:grpSp>
        <p:nvGrpSpPr>
          <p:cNvPr id="109" name="グループ化 108"/>
          <p:cNvGrpSpPr/>
          <p:nvPr/>
        </p:nvGrpSpPr>
        <p:grpSpPr>
          <a:xfrm>
            <a:off x="1182530" y="4760338"/>
            <a:ext cx="2668620" cy="378358"/>
            <a:chOff x="2332000" y="4786554"/>
            <a:chExt cx="2668620" cy="378358"/>
          </a:xfrm>
        </p:grpSpPr>
        <p:sp>
          <p:nvSpPr>
            <p:cNvPr id="110" name="フローチャート : 代替処理 42"/>
            <p:cNvSpPr/>
            <p:nvPr/>
          </p:nvSpPr>
          <p:spPr>
            <a:xfrm>
              <a:off x="2332000" y="4786554"/>
              <a:ext cx="865485"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５、１２、２月</a:t>
              </a:r>
            </a:p>
          </p:txBody>
        </p:sp>
        <p:sp>
          <p:nvSpPr>
            <p:cNvPr id="111" name="フローチャート : 代替処理 43"/>
            <p:cNvSpPr/>
            <p:nvPr/>
          </p:nvSpPr>
          <p:spPr>
            <a:xfrm>
              <a:off x="2341525" y="4959130"/>
              <a:ext cx="2659095" cy="205782"/>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関西圏国家戦略特別区域会議 </a:t>
              </a:r>
            </a:p>
          </p:txBody>
        </p:sp>
      </p:grpSp>
      <p:sp>
        <p:nvSpPr>
          <p:cNvPr id="112" name="右矢印 111"/>
          <p:cNvSpPr/>
          <p:nvPr/>
        </p:nvSpPr>
        <p:spPr>
          <a:xfrm>
            <a:off x="715262" y="5167271"/>
            <a:ext cx="4131488" cy="330181"/>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規制改革提案の実現に向けた協議・調整</a:t>
            </a:r>
          </a:p>
        </p:txBody>
      </p:sp>
      <p:grpSp>
        <p:nvGrpSpPr>
          <p:cNvPr id="113" name="グループ化 112"/>
          <p:cNvGrpSpPr/>
          <p:nvPr/>
        </p:nvGrpSpPr>
        <p:grpSpPr>
          <a:xfrm>
            <a:off x="1381737" y="6162716"/>
            <a:ext cx="3249392" cy="516987"/>
            <a:chOff x="3717219" y="5533170"/>
            <a:chExt cx="3249392" cy="363122"/>
          </a:xfrm>
        </p:grpSpPr>
        <p:sp>
          <p:nvSpPr>
            <p:cNvPr id="114" name="フローチャート : 代替処理 71"/>
            <p:cNvSpPr/>
            <p:nvPr/>
          </p:nvSpPr>
          <p:spPr>
            <a:xfrm>
              <a:off x="3717219" y="5533170"/>
              <a:ext cx="653399" cy="12991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６～３月</a:t>
              </a:r>
            </a:p>
          </p:txBody>
        </p:sp>
        <p:sp>
          <p:nvSpPr>
            <p:cNvPr id="115" name="フローチャート : 代替処理 77"/>
            <p:cNvSpPr/>
            <p:nvPr/>
          </p:nvSpPr>
          <p:spPr>
            <a:xfrm>
              <a:off x="3717955" y="5651337"/>
              <a:ext cx="3248656" cy="24495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中小企業の知財活用や</a:t>
              </a:r>
              <a:r>
                <a:rPr lang="en-US" altLang="ja-JP" sz="1000" dirty="0"/>
                <a:t>INPIT-KANSAI</a:t>
              </a:r>
              <a:r>
                <a:rPr lang="ja-JP" altLang="en-US" sz="1000" dirty="0"/>
                <a:t>の利用促進に</a:t>
              </a:r>
              <a:endParaRPr lang="en-US" altLang="ja-JP" sz="1000" dirty="0"/>
            </a:p>
            <a:p>
              <a:pPr algn="ctr"/>
              <a:r>
                <a:rPr lang="ja-JP" altLang="en-US" sz="1000" dirty="0"/>
                <a:t>向けたセミナー・相談会を開催（計２１回）</a:t>
              </a:r>
            </a:p>
          </p:txBody>
        </p:sp>
      </p:grpSp>
      <p:grpSp>
        <p:nvGrpSpPr>
          <p:cNvPr id="116" name="グループ化 115"/>
          <p:cNvGrpSpPr/>
          <p:nvPr/>
        </p:nvGrpSpPr>
        <p:grpSpPr>
          <a:xfrm>
            <a:off x="1691196" y="5625203"/>
            <a:ext cx="2952812" cy="460227"/>
            <a:chOff x="3764555" y="5516465"/>
            <a:chExt cx="2952812" cy="366632"/>
          </a:xfrm>
        </p:grpSpPr>
        <p:sp>
          <p:nvSpPr>
            <p:cNvPr id="117" name="フローチャート : 代替処理 91"/>
            <p:cNvSpPr/>
            <p:nvPr/>
          </p:nvSpPr>
          <p:spPr>
            <a:xfrm>
              <a:off x="3777692" y="5516465"/>
              <a:ext cx="862776" cy="18313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７、１０、３月</a:t>
              </a:r>
            </a:p>
          </p:txBody>
        </p:sp>
        <p:sp>
          <p:nvSpPr>
            <p:cNvPr id="118" name="フローチャート : 代替処理 93"/>
            <p:cNvSpPr/>
            <p:nvPr/>
          </p:nvSpPr>
          <p:spPr>
            <a:xfrm>
              <a:off x="3764555" y="5664442"/>
              <a:ext cx="2952812" cy="218655"/>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近畿経済産業局中小企業政策調査課との意見交換</a:t>
              </a:r>
            </a:p>
          </p:txBody>
        </p:sp>
      </p:grpSp>
      <p:sp>
        <p:nvSpPr>
          <p:cNvPr id="42" name="右矢印 41"/>
          <p:cNvSpPr/>
          <p:nvPr/>
        </p:nvSpPr>
        <p:spPr>
          <a:xfrm>
            <a:off x="4892883" y="1460869"/>
            <a:ext cx="1675547" cy="88316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地方分権に関する検討、</a:t>
            </a:r>
            <a:endParaRPr kumimoji="1" lang="en-US" altLang="ja-JP" sz="1000" dirty="0"/>
          </a:p>
          <a:p>
            <a:pPr algn="ctr"/>
            <a:r>
              <a:rPr kumimoji="1" lang="ja-JP" altLang="en-US" sz="1000" dirty="0"/>
              <a:t>道州制や地方分権の推進に係る議論喚起に</a:t>
            </a:r>
            <a:endParaRPr kumimoji="1" lang="en-US" altLang="ja-JP" sz="1000" dirty="0"/>
          </a:p>
          <a:p>
            <a:pPr algn="ctr"/>
            <a:r>
              <a:rPr kumimoji="1" lang="ja-JP" altLang="en-US" sz="1000" dirty="0"/>
              <a:t>向けた</a:t>
            </a:r>
            <a:r>
              <a:rPr lang="ja-JP" altLang="en-US" sz="1000" dirty="0"/>
              <a:t>働きかけ</a:t>
            </a:r>
            <a:endParaRPr kumimoji="1" lang="ja-JP" altLang="en-US" sz="1000" dirty="0"/>
          </a:p>
        </p:txBody>
      </p:sp>
      <p:sp>
        <p:nvSpPr>
          <p:cNvPr id="43" name="右矢印 42"/>
          <p:cNvSpPr/>
          <p:nvPr/>
        </p:nvSpPr>
        <p:spPr>
          <a:xfrm>
            <a:off x="4902038" y="3802491"/>
            <a:ext cx="1656184" cy="88316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権限移譲や規制緩和等</a:t>
            </a:r>
            <a:endParaRPr kumimoji="1" lang="en-US" altLang="ja-JP" sz="1000" dirty="0"/>
          </a:p>
          <a:p>
            <a:pPr algn="ctr"/>
            <a:r>
              <a:rPr kumimoji="1" lang="ja-JP" altLang="en-US" sz="1000" dirty="0"/>
              <a:t>に</a:t>
            </a:r>
            <a:r>
              <a:rPr lang="ja-JP" altLang="en-US" sz="1000" dirty="0"/>
              <a:t>係る国への提案</a:t>
            </a:r>
            <a:endParaRPr kumimoji="1" lang="ja-JP" altLang="en-US" sz="1000" dirty="0"/>
          </a:p>
        </p:txBody>
      </p:sp>
      <p:sp>
        <p:nvSpPr>
          <p:cNvPr id="44" name="右矢印 43"/>
          <p:cNvSpPr/>
          <p:nvPr/>
        </p:nvSpPr>
        <p:spPr>
          <a:xfrm>
            <a:off x="4910694" y="5899684"/>
            <a:ext cx="1656184" cy="492188"/>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国機関との連携強化</a:t>
            </a:r>
          </a:p>
        </p:txBody>
      </p:sp>
      <p:grpSp>
        <p:nvGrpSpPr>
          <p:cNvPr id="2" name="グループ化 1"/>
          <p:cNvGrpSpPr/>
          <p:nvPr/>
        </p:nvGrpSpPr>
        <p:grpSpPr>
          <a:xfrm>
            <a:off x="2768972" y="3691973"/>
            <a:ext cx="889636" cy="554038"/>
            <a:chOff x="2797547" y="3561572"/>
            <a:chExt cx="889636" cy="554038"/>
          </a:xfrm>
        </p:grpSpPr>
        <p:sp>
          <p:nvSpPr>
            <p:cNvPr id="49" name="フローチャート : 代替処理 97"/>
            <p:cNvSpPr/>
            <p:nvPr/>
          </p:nvSpPr>
          <p:spPr>
            <a:xfrm>
              <a:off x="2799800" y="3561572"/>
              <a:ext cx="498224" cy="15205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sp>
          <p:nvSpPr>
            <p:cNvPr id="50" name="フローチャート : 代替処理 53"/>
            <p:cNvSpPr/>
            <p:nvPr/>
          </p:nvSpPr>
          <p:spPr>
            <a:xfrm>
              <a:off x="2797547" y="3706842"/>
              <a:ext cx="889636" cy="40876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国の対応方針</a:t>
              </a:r>
              <a:endParaRPr lang="en-US" altLang="ja-JP" sz="1000" dirty="0"/>
            </a:p>
            <a:p>
              <a:r>
                <a:rPr lang="ja-JP" altLang="en-US" sz="1000" dirty="0"/>
                <a:t>閣議決定</a:t>
              </a:r>
            </a:p>
          </p:txBody>
        </p:sp>
      </p:grpSp>
      <p:grpSp>
        <p:nvGrpSpPr>
          <p:cNvPr id="53" name="グループ化 52"/>
          <p:cNvGrpSpPr/>
          <p:nvPr/>
        </p:nvGrpSpPr>
        <p:grpSpPr>
          <a:xfrm>
            <a:off x="3784475" y="3694676"/>
            <a:ext cx="1005124" cy="554038"/>
            <a:chOff x="2797546" y="3561572"/>
            <a:chExt cx="1005124" cy="554038"/>
          </a:xfrm>
        </p:grpSpPr>
        <p:sp>
          <p:nvSpPr>
            <p:cNvPr id="54" name="フローチャート : 代替処理 97"/>
            <p:cNvSpPr/>
            <p:nvPr/>
          </p:nvSpPr>
          <p:spPr>
            <a:xfrm>
              <a:off x="2799800" y="3561572"/>
              <a:ext cx="498224" cy="15205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55" name="フローチャート : 代替処理 53"/>
            <p:cNvSpPr/>
            <p:nvPr/>
          </p:nvSpPr>
          <p:spPr>
            <a:xfrm>
              <a:off x="2797546" y="3706842"/>
              <a:ext cx="1005124" cy="40876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第９次一括法案を国会へ提出</a:t>
              </a:r>
            </a:p>
          </p:txBody>
        </p:sp>
      </p:grpSp>
      <p:grpSp>
        <p:nvGrpSpPr>
          <p:cNvPr id="82" name="グループ化 81"/>
          <p:cNvGrpSpPr/>
          <p:nvPr/>
        </p:nvGrpSpPr>
        <p:grpSpPr>
          <a:xfrm>
            <a:off x="2631803" y="1972347"/>
            <a:ext cx="1497734" cy="387126"/>
            <a:chOff x="2139495" y="2522908"/>
            <a:chExt cx="1497734" cy="387126"/>
          </a:xfrm>
        </p:grpSpPr>
        <p:sp>
          <p:nvSpPr>
            <p:cNvPr id="83" name="フローチャート : 代替処理 63"/>
            <p:cNvSpPr/>
            <p:nvPr/>
          </p:nvSpPr>
          <p:spPr>
            <a:xfrm>
              <a:off x="2139495" y="2522908"/>
              <a:ext cx="860077" cy="181402"/>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１０、１１、１月</a:t>
              </a:r>
            </a:p>
          </p:txBody>
        </p:sp>
        <p:sp>
          <p:nvSpPr>
            <p:cNvPr id="59" name="フローチャート : 代替処理 64"/>
            <p:cNvSpPr/>
            <p:nvPr/>
          </p:nvSpPr>
          <p:spPr>
            <a:xfrm>
              <a:off x="2147029" y="2677336"/>
              <a:ext cx="1490200" cy="23269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大学との連携事業の実施</a:t>
              </a:r>
            </a:p>
          </p:txBody>
        </p:sp>
      </p:grpSp>
      <p:sp>
        <p:nvSpPr>
          <p:cNvPr id="48" name="右矢印 47"/>
          <p:cNvSpPr/>
          <p:nvPr/>
        </p:nvSpPr>
        <p:spPr>
          <a:xfrm>
            <a:off x="739116" y="853217"/>
            <a:ext cx="4050483" cy="356655"/>
          </a:xfrm>
          <a:prstGeom prst="rightArrow">
            <a:avLst>
              <a:gd name="adj1" fmla="val 50000"/>
              <a:gd name="adj2" fmla="val 44473"/>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     地方分権に関する検討・研究</a:t>
            </a:r>
          </a:p>
        </p:txBody>
      </p:sp>
      <p:grpSp>
        <p:nvGrpSpPr>
          <p:cNvPr id="74" name="グループ化 73"/>
          <p:cNvGrpSpPr/>
          <p:nvPr/>
        </p:nvGrpSpPr>
        <p:grpSpPr>
          <a:xfrm>
            <a:off x="2001633" y="1162842"/>
            <a:ext cx="2356690" cy="410360"/>
            <a:chOff x="2114620" y="2879406"/>
            <a:chExt cx="2356690" cy="264297"/>
          </a:xfrm>
        </p:grpSpPr>
        <p:sp>
          <p:nvSpPr>
            <p:cNvPr id="79" name="フローチャート : 代替処理 67"/>
            <p:cNvSpPr/>
            <p:nvPr/>
          </p:nvSpPr>
          <p:spPr>
            <a:xfrm>
              <a:off x="2114620" y="2879406"/>
              <a:ext cx="767340" cy="112570"/>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９、１２、２月</a:t>
              </a:r>
            </a:p>
          </p:txBody>
        </p:sp>
        <p:sp>
          <p:nvSpPr>
            <p:cNvPr id="80" name="フローチャート : 代替処理 70"/>
            <p:cNvSpPr/>
            <p:nvPr/>
          </p:nvSpPr>
          <p:spPr>
            <a:xfrm>
              <a:off x="2117073" y="2970172"/>
              <a:ext cx="2354237" cy="173531"/>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「地方分権に関する勉強会」開催（計３回）</a:t>
              </a:r>
            </a:p>
          </p:txBody>
        </p:sp>
      </p:grpSp>
      <p:grpSp>
        <p:nvGrpSpPr>
          <p:cNvPr id="51" name="グループ化 50"/>
          <p:cNvGrpSpPr/>
          <p:nvPr/>
        </p:nvGrpSpPr>
        <p:grpSpPr>
          <a:xfrm>
            <a:off x="824534" y="1483591"/>
            <a:ext cx="3305003" cy="408350"/>
            <a:chOff x="2863286" y="2538886"/>
            <a:chExt cx="3305003" cy="408350"/>
          </a:xfrm>
        </p:grpSpPr>
        <p:sp>
          <p:nvSpPr>
            <p:cNvPr id="56" name="フローチャート : 代替処理 76"/>
            <p:cNvSpPr/>
            <p:nvPr/>
          </p:nvSpPr>
          <p:spPr>
            <a:xfrm>
              <a:off x="2874963" y="2538886"/>
              <a:ext cx="494010" cy="21273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57" name="フローチャート : 代替処理 75"/>
            <p:cNvSpPr/>
            <p:nvPr/>
          </p:nvSpPr>
          <p:spPr>
            <a:xfrm>
              <a:off x="2863286" y="2715609"/>
              <a:ext cx="3305003" cy="23162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　有識者や経済団体との意見交換</a:t>
              </a:r>
            </a:p>
          </p:txBody>
        </p:sp>
      </p:gr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614716107"/>
              </p:ext>
            </p:extLst>
          </p:nvPr>
        </p:nvGraphicFramePr>
        <p:xfrm>
          <a:off x="37453" y="522028"/>
          <a:ext cx="9070404" cy="5673592"/>
        </p:xfrm>
        <a:graphic>
          <a:graphicData uri="http://schemas.openxmlformats.org/drawingml/2006/table">
            <a:tbl>
              <a:tblPr firstRow="1" bandRow="1">
                <a:tableStyleId>{5940675A-B579-460E-94D1-54222C63F5DA}</a:tableStyleId>
              </a:tblPr>
              <a:tblGrid>
                <a:gridCol w="258783">
                  <a:extLst>
                    <a:ext uri="{9D8B030D-6E8A-4147-A177-3AD203B41FA5}">
                      <a16:colId xmlns:a16="http://schemas.microsoft.com/office/drawing/2014/main" val="20000"/>
                    </a:ext>
                  </a:extLst>
                </a:gridCol>
                <a:gridCol w="310672">
                  <a:extLst>
                    <a:ext uri="{9D8B030D-6E8A-4147-A177-3AD203B41FA5}">
                      <a16:colId xmlns:a16="http://schemas.microsoft.com/office/drawing/2014/main" val="20001"/>
                    </a:ext>
                  </a:extLst>
                </a:gridCol>
                <a:gridCol w="4271782">
                  <a:extLst>
                    <a:ext uri="{9D8B030D-6E8A-4147-A177-3AD203B41FA5}">
                      <a16:colId xmlns:a16="http://schemas.microsoft.com/office/drawing/2014/main" val="20002"/>
                    </a:ext>
                  </a:extLst>
                </a:gridCol>
                <a:gridCol w="1709534">
                  <a:extLst>
                    <a:ext uri="{9D8B030D-6E8A-4147-A177-3AD203B41FA5}">
                      <a16:colId xmlns:a16="http://schemas.microsoft.com/office/drawing/2014/main" val="20003"/>
                    </a:ext>
                  </a:extLst>
                </a:gridCol>
                <a:gridCol w="2519633">
                  <a:extLst>
                    <a:ext uri="{9D8B030D-6E8A-4147-A177-3AD203B41FA5}">
                      <a16:colId xmlns:a16="http://schemas.microsoft.com/office/drawing/2014/main" val="20004"/>
                    </a:ext>
                  </a:extLst>
                </a:gridCol>
              </a:tblGrid>
              <a:tr h="275947">
                <a:tc rowSpan="2">
                  <a:txBody>
                    <a:bodyPr/>
                    <a:lstStyle/>
                    <a:p>
                      <a:r>
                        <a:rPr kumimoji="1" lang="ja-JP" altLang="en-US" sz="1400" u="none" dirty="0"/>
                        <a:t>　</a:t>
                      </a:r>
                    </a:p>
                  </a:txBody>
                  <a:tcPr vert="eaVert" anchor="ctr"/>
                </a:tc>
                <a:tc rowSpan="2">
                  <a:txBody>
                    <a:bodyPr/>
                    <a:lstStyle/>
                    <a:p>
                      <a:pPr algn="ctr">
                        <a:lnSpc>
                          <a:spcPts val="1400"/>
                        </a:lnSpc>
                      </a:pPr>
                      <a:endParaRPr kumimoji="1" lang="ja-JP" altLang="en-US" sz="1200" u="none" dirty="0"/>
                    </a:p>
                  </a:txBody>
                  <a:tcPr anchor="ctr">
                    <a:solidFill>
                      <a:srgbClr val="CCFF66"/>
                    </a:solidFill>
                  </a:tcPr>
                </a:tc>
                <a:tc>
                  <a:txBody>
                    <a:bodyPr/>
                    <a:lstStyle/>
                    <a:p>
                      <a:pPr algn="ctr">
                        <a:lnSpc>
                          <a:spcPts val="1400"/>
                        </a:lnSpc>
                      </a:pPr>
                      <a:r>
                        <a:rPr kumimoji="1" lang="ja-JP" altLang="en-US" sz="1200" u="none" dirty="0"/>
                        <a:t>平成３０年度</a:t>
                      </a:r>
                    </a:p>
                  </a:txBody>
                  <a:tcPr anchor="ctr">
                    <a:solidFill>
                      <a:srgbClr val="CCFF66"/>
                    </a:solidFill>
                  </a:tcPr>
                </a:tc>
                <a:tc rowSpan="2">
                  <a:txBody>
                    <a:bodyPr/>
                    <a:lstStyle/>
                    <a:p>
                      <a:pPr algn="ctr">
                        <a:lnSpc>
                          <a:spcPts val="1400"/>
                        </a:lnSpc>
                      </a:pPr>
                      <a:r>
                        <a:rPr kumimoji="1" lang="ja-JP" altLang="en-US" sz="1200" u="none" dirty="0"/>
                        <a:t>平成３１年度</a:t>
                      </a:r>
                    </a:p>
                  </a:txBody>
                  <a:tcPr anchor="ctr">
                    <a:solidFill>
                      <a:srgbClr val="CCFF66"/>
                    </a:solidFill>
                  </a:tcPr>
                </a:tc>
                <a:tc rowSpan="2">
                  <a:txBody>
                    <a:bodyPr/>
                    <a:lstStyle/>
                    <a:p>
                      <a:pPr algn="ctr">
                        <a:lnSpc>
                          <a:spcPts val="1400"/>
                        </a:lnSpc>
                      </a:pPr>
                      <a:r>
                        <a:rPr kumimoji="1" lang="ja-JP" altLang="en-US" sz="1200" u="none" dirty="0"/>
                        <a:t>実績と今後の取組み</a:t>
                      </a:r>
                    </a:p>
                  </a:txBody>
                  <a:tcPr anchor="ctr">
                    <a:solidFill>
                      <a:srgbClr val="CCFF66"/>
                    </a:solidFill>
                  </a:tcPr>
                </a:tc>
                <a:extLst>
                  <a:ext uri="{0D108BD9-81ED-4DB2-BD59-A6C34878D82A}">
                    <a16:rowId xmlns:a16="http://schemas.microsoft.com/office/drawing/2014/main" val="10000"/>
                  </a:ext>
                </a:extLst>
              </a:tr>
              <a:tr h="275947">
                <a:tc vMerge="1">
                  <a:txBody>
                    <a:bodyPr/>
                    <a:lstStyle/>
                    <a:p>
                      <a:endParaRPr kumimoji="1" lang="ja-JP" altLang="en-US" sz="1400" dirty="0"/>
                    </a:p>
                  </a:txBody>
                  <a:tcPr vert="eaVert" anchor="ct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u="none" dirty="0"/>
                        <a:t>４月　　　　　　　　　９月　　　　　　　　　　　１月　　　　　　　　　　３月</a:t>
                      </a:r>
                    </a:p>
                  </a:txBody>
                  <a:tcPr anchor="ctr">
                    <a:solidFill>
                      <a:srgbClr val="CCFF66"/>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121698">
                <a:tc>
                  <a:txBody>
                    <a:bodyPr/>
                    <a:lstStyle/>
                    <a:p>
                      <a:r>
                        <a:rPr kumimoji="1" lang="ja-JP" altLang="en-US" sz="1400" u="none" dirty="0"/>
                        <a:t>広域機能の充実</a:t>
                      </a:r>
                    </a:p>
                  </a:txBody>
                  <a:tcPr vert="eaVert" anchor="ctr" anchorCtr="1"/>
                </a:tc>
                <a:tc>
                  <a:txBody>
                    <a:bodyPr/>
                    <a:lstStyle/>
                    <a:p>
                      <a:pPr marL="82550" indent="-82550" algn="ctr">
                        <a:lnSpc>
                          <a:spcPts val="1400"/>
                        </a:lnSpc>
                        <a:spcAft>
                          <a:spcPts val="1200"/>
                        </a:spcAft>
                      </a:pPr>
                      <a:r>
                        <a:rPr kumimoji="1" lang="ja-JP" altLang="en-US" sz="1200" b="0" u="none" dirty="0"/>
                        <a:t>関西広域連合の実践強化</a:t>
                      </a:r>
                      <a:endParaRPr kumimoji="1" lang="en-US" altLang="ja-JP" sz="1200" b="0" u="none" dirty="0"/>
                    </a:p>
                  </a:txBody>
                  <a:tcPr vert="eaVert" anchor="ctr"/>
                </a:tc>
                <a:tc>
                  <a:txBody>
                    <a:bodyPr/>
                    <a:lstStyle/>
                    <a:p>
                      <a:pPr marL="82550" indent="-82550" algn="just">
                        <a:lnSpc>
                          <a:spcPts val="1400"/>
                        </a:lnSpc>
                        <a:spcAft>
                          <a:spcPts val="1200"/>
                        </a:spcAft>
                      </a:pPr>
                      <a:r>
                        <a:rPr kumimoji="1" lang="ja-JP" altLang="en-US" sz="1200" b="0" u="none" dirty="0"/>
                        <a:t>　</a:t>
                      </a: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○「広域計画等フォローアップ委員会」では、第３期広域計画等に基づく取組みの達成状況の評価・検証や、次期広域計画策定に向けて課題の検討等が行われました。</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　　「広域行政のあり方検討会」では、広域連合のこれまでの取組みを踏まえ、広域連合の強化・進化に係る議論が行われました。</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○「提案募集方式」による権限移譲等に係る提案や、国出先機関の地方移管、提案募集制度の見直し、国と地方の協議の場における分科会の設置などを求める政府提案が行われました。</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○平成３１年度からの、毒物劇物取扱者、旧薬事法に係る登録販売者の資格試験・免許等の事務実施に向けて、調整が行われました。</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○府としては、引き続き、連合において、</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　これまでの取組みの評価・検証を踏まえ、</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　広域事務の効果的な実施とあわせて分権</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　改革に資する取組みが進むよう、取り組</a:t>
                      </a:r>
                      <a:r>
                        <a:rPr kumimoji="1" lang="ja-JP" altLang="en-US" sz="1000" u="none" dirty="0" err="1"/>
                        <a:t>ん</a:t>
                      </a:r>
                      <a:endParaRPr kumimoji="1" lang="en-US" altLang="ja-JP" sz="1000" u="none" dirty="0"/>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00" u="none" dirty="0"/>
                        <a:t>　でいきます。</a:t>
                      </a:r>
                      <a:endParaRPr kumimoji="1" lang="en-US" altLang="ja-JP" sz="1000" u="none" dirty="0"/>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15240" y="62574"/>
            <a:ext cx="9144000" cy="369332"/>
          </a:xfrm>
          <a:prstGeom prst="rect">
            <a:avLst/>
          </a:prstGeom>
        </p:spPr>
        <p:txBody>
          <a:bodyPr wrap="square">
            <a:spAutoFit/>
          </a:bodyPr>
          <a:lstStyle/>
          <a:p>
            <a:pPr algn="ctr"/>
            <a:r>
              <a:rPr lang="ja-JP" altLang="ja-JP" b="1" dirty="0">
                <a:solidFill>
                  <a:prstClr val="black"/>
                </a:solidFill>
              </a:rPr>
              <a:t>大阪発“地方分権改革”ビジョン</a:t>
            </a:r>
            <a:r>
              <a:rPr lang="ja-JP" altLang="en-US" b="1" dirty="0">
                <a:solidFill>
                  <a:prstClr val="black"/>
                </a:solidFill>
              </a:rPr>
              <a:t>（改訂版）</a:t>
            </a:r>
            <a:r>
              <a:rPr lang="ja-JP" altLang="ja-JP" b="1" dirty="0">
                <a:solidFill>
                  <a:prstClr val="black"/>
                </a:solidFill>
              </a:rPr>
              <a:t>の推進について</a:t>
            </a:r>
            <a:r>
              <a:rPr lang="ja-JP" altLang="en-US" b="1" dirty="0">
                <a:solidFill>
                  <a:prstClr val="black"/>
                </a:solidFill>
              </a:rPr>
              <a:t>　　</a:t>
            </a:r>
            <a:r>
              <a:rPr lang="ja-JP" altLang="ja-JP" sz="1400" b="1" dirty="0">
                <a:solidFill>
                  <a:prstClr val="black"/>
                </a:solidFill>
              </a:rPr>
              <a:t>Ｈ</a:t>
            </a:r>
            <a:r>
              <a:rPr lang="ja-JP" altLang="en-US" sz="1400" b="1" dirty="0">
                <a:solidFill>
                  <a:prstClr val="black"/>
                </a:solidFill>
              </a:rPr>
              <a:t>３０</a:t>
            </a:r>
            <a:r>
              <a:rPr lang="ja-JP" altLang="ja-JP" sz="1400" b="1" dirty="0">
                <a:solidFill>
                  <a:prstClr val="black"/>
                </a:solidFill>
              </a:rPr>
              <a:t>年度の取組</a:t>
            </a:r>
            <a:r>
              <a:rPr lang="ja-JP" altLang="en-US" sz="1400" b="1" dirty="0">
                <a:solidFill>
                  <a:prstClr val="black"/>
                </a:solidFill>
              </a:rPr>
              <a:t>み</a:t>
            </a:r>
            <a:r>
              <a:rPr lang="ja-JP" altLang="ja-JP" sz="1400" b="1" dirty="0">
                <a:solidFill>
                  <a:prstClr val="black"/>
                </a:solidFill>
              </a:rPr>
              <a:t>イメージ（</a:t>
            </a:r>
            <a:r>
              <a:rPr lang="ja-JP" altLang="en-US" sz="1400" b="1" dirty="0">
                <a:solidFill>
                  <a:prstClr val="black"/>
                </a:solidFill>
              </a:rPr>
              <a:t>３</a:t>
            </a:r>
            <a:r>
              <a:rPr lang="ja-JP" altLang="ja-JP" sz="1400" b="1" dirty="0">
                <a:solidFill>
                  <a:prstClr val="black"/>
                </a:solidFill>
              </a:rPr>
              <a:t>月末時点</a:t>
            </a:r>
            <a:r>
              <a:rPr lang="ja-JP" altLang="en-US" sz="1400" b="1" dirty="0">
                <a:solidFill>
                  <a:prstClr val="black"/>
                </a:solidFill>
              </a:rPr>
              <a:t>）</a:t>
            </a:r>
            <a:endParaRPr lang="ja-JP" altLang="ja-JP" sz="1400" b="1" dirty="0">
              <a:solidFill>
                <a:prstClr val="black"/>
              </a:solidFill>
            </a:endParaRPr>
          </a:p>
        </p:txBody>
      </p:sp>
      <p:sp>
        <p:nvSpPr>
          <p:cNvPr id="47" name="右矢印 46"/>
          <p:cNvSpPr/>
          <p:nvPr/>
        </p:nvSpPr>
        <p:spPr>
          <a:xfrm>
            <a:off x="650196" y="1138654"/>
            <a:ext cx="4204215" cy="407078"/>
          </a:xfrm>
          <a:prstGeom prst="rightArrow">
            <a:avLst>
              <a:gd name="adj1" fmla="val 50000"/>
              <a:gd name="adj2" fmla="val 4332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第</a:t>
            </a:r>
            <a:r>
              <a:rPr kumimoji="1" lang="en-US" altLang="ja-JP" sz="1000" dirty="0"/>
              <a:t>3</a:t>
            </a:r>
            <a:r>
              <a:rPr kumimoji="1" lang="ja-JP" altLang="en-US" sz="1000" dirty="0"/>
              <a:t>期広域計画に基づく取組み　（計画期間：</a:t>
            </a:r>
            <a:r>
              <a:rPr kumimoji="1" lang="en-US" altLang="ja-JP" sz="1000" dirty="0"/>
              <a:t>H29</a:t>
            </a:r>
            <a:r>
              <a:rPr kumimoji="1" lang="ja-JP" altLang="en-US" sz="1000" dirty="0"/>
              <a:t>～</a:t>
            </a:r>
            <a:r>
              <a:rPr lang="en-US" altLang="ja-JP" sz="1000" dirty="0"/>
              <a:t>31</a:t>
            </a:r>
            <a:r>
              <a:rPr kumimoji="1" lang="ja-JP" altLang="en-US" sz="1000" dirty="0"/>
              <a:t>年度）</a:t>
            </a:r>
          </a:p>
        </p:txBody>
      </p:sp>
      <p:sp>
        <p:nvSpPr>
          <p:cNvPr id="50" name="正方形/長方形 49"/>
          <p:cNvSpPr/>
          <p:nvPr/>
        </p:nvSpPr>
        <p:spPr>
          <a:xfrm>
            <a:off x="783781" y="1388206"/>
            <a:ext cx="4070630"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dirty="0">
                <a:solidFill>
                  <a:schemeClr val="tx1"/>
                </a:solidFill>
              </a:rPr>
              <a:t>【</a:t>
            </a:r>
            <a:r>
              <a:rPr kumimoji="1" lang="ja-JP" altLang="en-US" sz="900" dirty="0">
                <a:solidFill>
                  <a:schemeClr val="tx1"/>
                </a:solidFill>
              </a:rPr>
              <a:t>連合が目指すべき関西の将来像の基本的な考え方</a:t>
            </a:r>
            <a:r>
              <a:rPr kumimoji="1" lang="en-US" altLang="ja-JP" sz="900" dirty="0">
                <a:solidFill>
                  <a:schemeClr val="tx1"/>
                </a:solidFill>
              </a:rPr>
              <a:t>】</a:t>
            </a:r>
          </a:p>
          <a:p>
            <a:r>
              <a:rPr lang="ja-JP" altLang="en-US" sz="900" dirty="0">
                <a:solidFill>
                  <a:schemeClr val="tx1"/>
                </a:solidFill>
              </a:rPr>
              <a:t>　・国土の双眼構造を実現し、分権型社会を先導する関西</a:t>
            </a:r>
            <a:endParaRPr lang="en-US" altLang="ja-JP" sz="900" dirty="0">
              <a:solidFill>
                <a:schemeClr val="tx1"/>
              </a:solidFill>
            </a:endParaRPr>
          </a:p>
          <a:p>
            <a:r>
              <a:rPr kumimoji="1" lang="ja-JP" altLang="en-US" sz="900" dirty="0">
                <a:solidFill>
                  <a:schemeClr val="tx1"/>
                </a:solidFill>
              </a:rPr>
              <a:t>　・個性や強みを活かして、人の還流を生み出し、地域全体が発展する関西</a:t>
            </a:r>
            <a:endParaRPr kumimoji="1" lang="en-US" altLang="ja-JP" sz="900" dirty="0">
              <a:solidFill>
                <a:schemeClr val="tx1"/>
              </a:solidFill>
            </a:endParaRPr>
          </a:p>
          <a:p>
            <a:r>
              <a:rPr lang="ja-JP" altLang="en-US" sz="900" dirty="0">
                <a:solidFill>
                  <a:schemeClr val="tx1"/>
                </a:solidFill>
              </a:rPr>
              <a:t>　・アジアのハブ機能を担う新首都・関西</a:t>
            </a:r>
            <a:endParaRPr kumimoji="1" lang="ja-JP" altLang="en-US" sz="900" dirty="0">
              <a:solidFill>
                <a:schemeClr val="tx1"/>
              </a:solidFill>
            </a:endParaRPr>
          </a:p>
        </p:txBody>
      </p:sp>
      <p:grpSp>
        <p:nvGrpSpPr>
          <p:cNvPr id="65" name="グループ化 64"/>
          <p:cNvGrpSpPr/>
          <p:nvPr/>
        </p:nvGrpSpPr>
        <p:grpSpPr>
          <a:xfrm>
            <a:off x="655100" y="2981585"/>
            <a:ext cx="4155365" cy="774937"/>
            <a:chOff x="2092605" y="2272287"/>
            <a:chExt cx="4155365" cy="774937"/>
          </a:xfrm>
        </p:grpSpPr>
        <p:grpSp>
          <p:nvGrpSpPr>
            <p:cNvPr id="66" name="グループ化 65"/>
            <p:cNvGrpSpPr/>
            <p:nvPr/>
          </p:nvGrpSpPr>
          <p:grpSpPr>
            <a:xfrm>
              <a:off x="2409106" y="2272287"/>
              <a:ext cx="3838864" cy="435948"/>
              <a:chOff x="3936360" y="1944680"/>
              <a:chExt cx="3838864" cy="435948"/>
            </a:xfrm>
          </p:grpSpPr>
          <p:grpSp>
            <p:nvGrpSpPr>
              <p:cNvPr id="68" name="グループ化 67"/>
              <p:cNvGrpSpPr/>
              <p:nvPr/>
            </p:nvGrpSpPr>
            <p:grpSpPr>
              <a:xfrm>
                <a:off x="3936360" y="1962411"/>
                <a:ext cx="3024336" cy="403789"/>
                <a:chOff x="2528613" y="2702237"/>
                <a:chExt cx="3024336" cy="403789"/>
              </a:xfrm>
            </p:grpSpPr>
            <p:sp>
              <p:nvSpPr>
                <p:cNvPr id="72" name="フローチャート : 代替処理 19"/>
                <p:cNvSpPr/>
                <p:nvPr/>
              </p:nvSpPr>
              <p:spPr>
                <a:xfrm>
                  <a:off x="2531023" y="2702237"/>
                  <a:ext cx="2039569" cy="156887"/>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５、６、７、９、１０、１１、１２、１、２月</a:t>
                  </a:r>
                </a:p>
              </p:txBody>
            </p:sp>
            <p:sp>
              <p:nvSpPr>
                <p:cNvPr id="73" name="フローチャート : 代替処理 20"/>
                <p:cNvSpPr/>
                <p:nvPr/>
              </p:nvSpPr>
              <p:spPr>
                <a:xfrm>
                  <a:off x="2528613" y="2843132"/>
                  <a:ext cx="3024336" cy="262894"/>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　広域行政のあり方検討会 開催（計９回）</a:t>
                  </a:r>
                  <a:endParaRPr lang="en-US" altLang="ja-JP" sz="1000" dirty="0"/>
                </a:p>
              </p:txBody>
            </p:sp>
          </p:grpSp>
          <p:grpSp>
            <p:nvGrpSpPr>
              <p:cNvPr id="69" name="グループ化 68"/>
              <p:cNvGrpSpPr/>
              <p:nvPr/>
            </p:nvGrpSpPr>
            <p:grpSpPr>
              <a:xfrm>
                <a:off x="7140029" y="1944680"/>
                <a:ext cx="635195" cy="435948"/>
                <a:chOff x="7150662" y="1859616"/>
                <a:chExt cx="635195" cy="435948"/>
              </a:xfrm>
            </p:grpSpPr>
            <p:sp>
              <p:nvSpPr>
                <p:cNvPr id="70" name="フローチャート : 代替処理 23"/>
                <p:cNvSpPr/>
                <p:nvPr/>
              </p:nvSpPr>
              <p:spPr>
                <a:xfrm>
                  <a:off x="7161838" y="1859616"/>
                  <a:ext cx="388603" cy="19464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71" name="フローチャート : 代替処理 22"/>
                <p:cNvSpPr/>
                <p:nvPr/>
              </p:nvSpPr>
              <p:spPr>
                <a:xfrm>
                  <a:off x="7150662" y="2015625"/>
                  <a:ext cx="635195" cy="279939"/>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最終報告</a:t>
                  </a:r>
                  <a:endParaRPr lang="en-US" altLang="ja-JP" sz="1000" dirty="0"/>
                </a:p>
              </p:txBody>
            </p:sp>
          </p:grpSp>
        </p:grpSp>
        <p:sp>
          <p:nvSpPr>
            <p:cNvPr id="67" name="右矢印 66"/>
            <p:cNvSpPr/>
            <p:nvPr/>
          </p:nvSpPr>
          <p:spPr>
            <a:xfrm>
              <a:off x="2092605" y="2716473"/>
              <a:ext cx="4152920" cy="330751"/>
            </a:xfrm>
            <a:prstGeom prst="rightArrow">
              <a:avLst>
                <a:gd name="adj1" fmla="val 50000"/>
                <a:gd name="adj2" fmla="val 351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000" dirty="0"/>
                <a:t>今後の連合の方向性の検討</a:t>
              </a:r>
              <a:endParaRPr kumimoji="1" lang="ja-JP" altLang="en-US" sz="1000" dirty="0"/>
            </a:p>
          </p:txBody>
        </p:sp>
      </p:grpSp>
      <p:grpSp>
        <p:nvGrpSpPr>
          <p:cNvPr id="75" name="グループ化 74"/>
          <p:cNvGrpSpPr/>
          <p:nvPr/>
        </p:nvGrpSpPr>
        <p:grpSpPr>
          <a:xfrm>
            <a:off x="1138579" y="3826170"/>
            <a:ext cx="1285275" cy="664004"/>
            <a:chOff x="4217657" y="4103760"/>
            <a:chExt cx="1285275" cy="664004"/>
          </a:xfrm>
        </p:grpSpPr>
        <p:sp>
          <p:nvSpPr>
            <p:cNvPr id="77" name="フローチャート : 代替処理 48"/>
            <p:cNvSpPr/>
            <p:nvPr/>
          </p:nvSpPr>
          <p:spPr>
            <a:xfrm>
              <a:off x="4217657" y="4103760"/>
              <a:ext cx="352260"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６月</a:t>
              </a:r>
            </a:p>
          </p:txBody>
        </p:sp>
        <p:sp>
          <p:nvSpPr>
            <p:cNvPr id="78" name="フローチャート : 代替処理 42"/>
            <p:cNvSpPr/>
            <p:nvPr/>
          </p:nvSpPr>
          <p:spPr>
            <a:xfrm>
              <a:off x="4218785" y="4266987"/>
              <a:ext cx="1284147" cy="500777"/>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「提案募集方式」を</a:t>
              </a:r>
              <a:endParaRPr lang="en-US" altLang="ja-JP" sz="1000" dirty="0"/>
            </a:p>
            <a:p>
              <a:r>
                <a:rPr lang="ja-JP" altLang="en-US" sz="1000" dirty="0"/>
                <a:t>活用した国への提案（３２項目）</a:t>
              </a:r>
            </a:p>
          </p:txBody>
        </p:sp>
      </p:grpSp>
      <p:grpSp>
        <p:nvGrpSpPr>
          <p:cNvPr id="79" name="グループ化 78"/>
          <p:cNvGrpSpPr/>
          <p:nvPr/>
        </p:nvGrpSpPr>
        <p:grpSpPr>
          <a:xfrm>
            <a:off x="1136980" y="4540526"/>
            <a:ext cx="1910734" cy="407285"/>
            <a:chOff x="2259937" y="2535870"/>
            <a:chExt cx="1659064" cy="396086"/>
          </a:xfrm>
        </p:grpSpPr>
        <p:sp>
          <p:nvSpPr>
            <p:cNvPr id="80" name="フローチャート : 代替処理 82"/>
            <p:cNvSpPr/>
            <p:nvPr/>
          </p:nvSpPr>
          <p:spPr>
            <a:xfrm>
              <a:off x="2271121" y="2535870"/>
              <a:ext cx="573798" cy="189731"/>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６、１１月</a:t>
              </a:r>
            </a:p>
          </p:txBody>
        </p:sp>
        <p:sp>
          <p:nvSpPr>
            <p:cNvPr id="81" name="フローチャート : 代替処理 83"/>
            <p:cNvSpPr/>
            <p:nvPr/>
          </p:nvSpPr>
          <p:spPr>
            <a:xfrm>
              <a:off x="2259937" y="2693232"/>
              <a:ext cx="1659064" cy="238724"/>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国の予算編成等に対する提案</a:t>
              </a:r>
            </a:p>
          </p:txBody>
        </p:sp>
      </p:grpSp>
      <p:grpSp>
        <p:nvGrpSpPr>
          <p:cNvPr id="82" name="グループ化 81"/>
          <p:cNvGrpSpPr/>
          <p:nvPr/>
        </p:nvGrpSpPr>
        <p:grpSpPr>
          <a:xfrm>
            <a:off x="1571774" y="5019673"/>
            <a:ext cx="2271788" cy="575422"/>
            <a:chOff x="2237572" y="2513314"/>
            <a:chExt cx="1972563" cy="575422"/>
          </a:xfrm>
        </p:grpSpPr>
        <p:sp>
          <p:nvSpPr>
            <p:cNvPr id="83" name="フローチャート : 代替処理 87"/>
            <p:cNvSpPr/>
            <p:nvPr/>
          </p:nvSpPr>
          <p:spPr>
            <a:xfrm>
              <a:off x="2237572" y="2513314"/>
              <a:ext cx="305862" cy="19157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rPr>
                <a:t>８月</a:t>
              </a:r>
            </a:p>
          </p:txBody>
        </p:sp>
        <p:sp>
          <p:nvSpPr>
            <p:cNvPr id="84" name="フローチャート : 代替処理 88"/>
            <p:cNvSpPr/>
            <p:nvPr/>
          </p:nvSpPr>
          <p:spPr>
            <a:xfrm>
              <a:off x="2249171" y="2681952"/>
              <a:ext cx="1960964" cy="406784"/>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rPr>
                <a:t>「地方分権改革の推進に関する提言」（関西経済連合会との共同提案）</a:t>
              </a:r>
            </a:p>
          </p:txBody>
        </p:sp>
      </p:grpSp>
      <p:grpSp>
        <p:nvGrpSpPr>
          <p:cNvPr id="85" name="グループ化 84"/>
          <p:cNvGrpSpPr/>
          <p:nvPr/>
        </p:nvGrpSpPr>
        <p:grpSpPr>
          <a:xfrm>
            <a:off x="697548" y="5476590"/>
            <a:ext cx="4084714" cy="561763"/>
            <a:chOff x="2109325" y="6010312"/>
            <a:chExt cx="4084714" cy="561763"/>
          </a:xfrm>
        </p:grpSpPr>
        <p:grpSp>
          <p:nvGrpSpPr>
            <p:cNvPr id="86" name="グループ化 85"/>
            <p:cNvGrpSpPr/>
            <p:nvPr/>
          </p:nvGrpSpPr>
          <p:grpSpPr>
            <a:xfrm>
              <a:off x="2109325" y="6010312"/>
              <a:ext cx="1443257" cy="561763"/>
              <a:chOff x="2304669" y="2513314"/>
              <a:chExt cx="1253160" cy="561763"/>
            </a:xfrm>
          </p:grpSpPr>
          <p:sp>
            <p:nvSpPr>
              <p:cNvPr id="88" name="フローチャート : 代替処理 40"/>
              <p:cNvSpPr/>
              <p:nvPr/>
            </p:nvSpPr>
            <p:spPr>
              <a:xfrm>
                <a:off x="2304669" y="2513314"/>
                <a:ext cx="438381" cy="175083"/>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４月～</a:t>
                </a:r>
              </a:p>
            </p:txBody>
          </p:sp>
          <p:sp>
            <p:nvSpPr>
              <p:cNvPr id="89" name="フローチャート : 代替処理 41"/>
              <p:cNvSpPr/>
              <p:nvPr/>
            </p:nvSpPr>
            <p:spPr>
              <a:xfrm>
                <a:off x="2316271" y="2681951"/>
                <a:ext cx="1241558" cy="393126"/>
              </a:xfrm>
              <a:prstGeom prst="flowChartAlternateProcess">
                <a:avLst/>
              </a:prstGeom>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rPr>
                  <a:t>新たな資格試験・免許等事務に係る周知</a:t>
                </a:r>
              </a:p>
            </p:txBody>
          </p:sp>
        </p:grpSp>
        <p:sp>
          <p:nvSpPr>
            <p:cNvPr id="87" name="右矢印 86"/>
            <p:cNvSpPr/>
            <p:nvPr/>
          </p:nvSpPr>
          <p:spPr>
            <a:xfrm>
              <a:off x="3565944" y="6215010"/>
              <a:ext cx="2628095" cy="357065"/>
            </a:xfrm>
            <a:prstGeom prst="rightArrow">
              <a:avLst>
                <a:gd name="adj1" fmla="val 57213"/>
                <a:gd name="adj2" fmla="val 3475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rPr>
                <a:t>試験の実施に向けた調整</a:t>
              </a:r>
            </a:p>
          </p:txBody>
        </p:sp>
      </p:grpSp>
      <p:sp>
        <p:nvSpPr>
          <p:cNvPr id="43" name="右矢印 42"/>
          <p:cNvSpPr/>
          <p:nvPr/>
        </p:nvSpPr>
        <p:spPr>
          <a:xfrm>
            <a:off x="4934721" y="2318703"/>
            <a:ext cx="1596325" cy="789235"/>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t>委員会等における</a:t>
            </a:r>
            <a:endParaRPr lang="en-US" altLang="ja-JP" sz="1000" dirty="0"/>
          </a:p>
          <a:p>
            <a:pPr algn="ctr"/>
            <a:r>
              <a:rPr lang="ja-JP" altLang="en-US" sz="1000" dirty="0"/>
              <a:t>広域連合の今後の方向性に係る検討も踏まえ、</a:t>
            </a:r>
            <a:endParaRPr lang="en-US" altLang="ja-JP" sz="1000" dirty="0"/>
          </a:p>
          <a:p>
            <a:pPr algn="ctr"/>
            <a:r>
              <a:rPr lang="ja-JP" altLang="en-US" sz="1000" dirty="0"/>
              <a:t>次期広域計画を策</a:t>
            </a:r>
            <a:r>
              <a:rPr kumimoji="1" lang="ja-JP" altLang="en-US" sz="1000" dirty="0"/>
              <a:t>定</a:t>
            </a:r>
          </a:p>
        </p:txBody>
      </p:sp>
      <p:grpSp>
        <p:nvGrpSpPr>
          <p:cNvPr id="44" name="グループ化 43"/>
          <p:cNvGrpSpPr/>
          <p:nvPr/>
        </p:nvGrpSpPr>
        <p:grpSpPr>
          <a:xfrm>
            <a:off x="2813014" y="3858360"/>
            <a:ext cx="889636" cy="554038"/>
            <a:chOff x="2797547" y="3561572"/>
            <a:chExt cx="889636" cy="554038"/>
          </a:xfrm>
        </p:grpSpPr>
        <p:sp>
          <p:nvSpPr>
            <p:cNvPr id="45" name="フローチャート : 代替処理 97"/>
            <p:cNvSpPr/>
            <p:nvPr/>
          </p:nvSpPr>
          <p:spPr>
            <a:xfrm>
              <a:off x="2799800" y="3561572"/>
              <a:ext cx="498224" cy="152055"/>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１２月</a:t>
              </a:r>
            </a:p>
          </p:txBody>
        </p:sp>
        <p:sp>
          <p:nvSpPr>
            <p:cNvPr id="46" name="フローチャート : 代替処理 53"/>
            <p:cNvSpPr/>
            <p:nvPr/>
          </p:nvSpPr>
          <p:spPr>
            <a:xfrm>
              <a:off x="2797547" y="3706842"/>
              <a:ext cx="889636" cy="408768"/>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国の対応方針</a:t>
              </a:r>
              <a:endParaRPr lang="en-US" altLang="ja-JP" sz="1000" dirty="0"/>
            </a:p>
            <a:p>
              <a:r>
                <a:rPr lang="ja-JP" altLang="en-US" sz="1000" dirty="0"/>
                <a:t>閣議決定</a:t>
              </a:r>
            </a:p>
          </p:txBody>
        </p:sp>
      </p:grpSp>
      <p:sp>
        <p:nvSpPr>
          <p:cNvPr id="59" name="右矢印 58"/>
          <p:cNvSpPr/>
          <p:nvPr/>
        </p:nvSpPr>
        <p:spPr>
          <a:xfrm>
            <a:off x="658134" y="2612471"/>
            <a:ext cx="4149885" cy="400889"/>
          </a:xfrm>
          <a:prstGeom prst="rightArrow">
            <a:avLst>
              <a:gd name="adj1" fmla="val 50000"/>
              <a:gd name="adj2" fmla="val 35105"/>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000" dirty="0"/>
              <a:t>広域計画等の達成状況の評価・検証、今後取り組むべき課題の検討</a:t>
            </a:r>
          </a:p>
        </p:txBody>
      </p:sp>
      <p:grpSp>
        <p:nvGrpSpPr>
          <p:cNvPr id="61" name="グループ化 60"/>
          <p:cNvGrpSpPr/>
          <p:nvPr/>
        </p:nvGrpSpPr>
        <p:grpSpPr>
          <a:xfrm>
            <a:off x="1083786" y="2065347"/>
            <a:ext cx="2618864" cy="514335"/>
            <a:chOff x="6582532" y="2739336"/>
            <a:chExt cx="2618864" cy="514335"/>
          </a:xfrm>
        </p:grpSpPr>
        <p:sp>
          <p:nvSpPr>
            <p:cNvPr id="63" name="フローチャート : 代替処理 72"/>
            <p:cNvSpPr/>
            <p:nvPr/>
          </p:nvSpPr>
          <p:spPr>
            <a:xfrm>
              <a:off x="6582532" y="2739336"/>
              <a:ext cx="1260169" cy="162698"/>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６、９、１０、１１、１月</a:t>
              </a:r>
            </a:p>
          </p:txBody>
        </p:sp>
        <p:sp>
          <p:nvSpPr>
            <p:cNvPr id="64" name="フローチャート : 代替処理 73"/>
            <p:cNvSpPr/>
            <p:nvPr/>
          </p:nvSpPr>
          <p:spPr>
            <a:xfrm>
              <a:off x="6582533" y="2888002"/>
              <a:ext cx="2618863" cy="365669"/>
            </a:xfrm>
            <a:prstGeom prst="flowChartAlternateProcess">
              <a:avLst/>
            </a:prstGeom>
            <a:solidFill>
              <a:schemeClr val="bg1"/>
            </a:solidFill>
            <a:ln w="19050"/>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t> 広域計等フォローアップ委員会 開催（計２回）</a:t>
              </a:r>
              <a:endParaRPr lang="en-US" altLang="ja-JP" sz="1000" dirty="0"/>
            </a:p>
            <a:p>
              <a:r>
                <a:rPr lang="ja-JP" altLang="en-US" sz="1000" dirty="0"/>
                <a:t>　　　　　　　　　              小委員会 開催（計４回）</a:t>
              </a:r>
              <a:endParaRPr lang="en-US" altLang="ja-JP" sz="1000" dirty="0"/>
            </a:p>
          </p:txBody>
        </p:sp>
      </p:grpSp>
      <p:sp>
        <p:nvSpPr>
          <p:cNvPr id="93" name="右矢印 92"/>
          <p:cNvSpPr/>
          <p:nvPr/>
        </p:nvSpPr>
        <p:spPr>
          <a:xfrm>
            <a:off x="4923537" y="4371312"/>
            <a:ext cx="1618932" cy="777152"/>
          </a:xfrm>
          <a:prstGeom prst="rightArrow">
            <a:avLst>
              <a:gd name="adj1" fmla="val 100000"/>
              <a:gd name="adj2" fmla="val 0"/>
            </a:avLst>
          </a:prstGeom>
          <a:ln>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t>事務権限の移譲に向けた</a:t>
            </a:r>
            <a:endParaRPr kumimoji="1" lang="en-US" altLang="ja-JP" sz="1000" dirty="0"/>
          </a:p>
          <a:p>
            <a:pPr algn="ctr"/>
            <a:r>
              <a:rPr lang="ja-JP" altLang="en-US" sz="1000" dirty="0"/>
              <a:t>国への働きかけ</a:t>
            </a:r>
            <a:endParaRPr kumimoji="1" lang="ja-JP" altLang="en-US" sz="1000" dirty="0"/>
          </a:p>
        </p:txBody>
      </p:sp>
      <p:sp>
        <p:nvSpPr>
          <p:cNvPr id="48" name="フローチャート : 代替処理 23"/>
          <p:cNvSpPr/>
          <p:nvPr/>
        </p:nvSpPr>
        <p:spPr>
          <a:xfrm>
            <a:off x="4243271" y="2077170"/>
            <a:ext cx="388603" cy="194646"/>
          </a:xfrm>
          <a:prstGeom prst="flowChartAlternateProcess">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rPr>
              <a:t>３月</a:t>
            </a:r>
          </a:p>
        </p:txBody>
      </p:sp>
      <p:sp>
        <p:nvSpPr>
          <p:cNvPr id="49" name="フローチャート : 代替処理 22"/>
          <p:cNvSpPr/>
          <p:nvPr/>
        </p:nvSpPr>
        <p:spPr>
          <a:xfrm>
            <a:off x="4236254" y="2233180"/>
            <a:ext cx="528004" cy="258128"/>
          </a:xfrm>
          <a:prstGeom prst="flowChartAlternateProcess">
            <a:avLst/>
          </a:prstGeom>
          <a:ln w="19050">
            <a:prstDash val="solid"/>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t>提言</a:t>
            </a:r>
            <a:endParaRPr lang="en-US" altLang="ja-JP" sz="1000" dirty="0"/>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2026</Words>
  <Application>Microsoft Office PowerPoint</Application>
  <PresentationFormat>画面に合わせる (4:3)</PresentationFormat>
  <Paragraphs>261</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2025-12-05T07:38:40Z</dcterms:created>
  <dcterms:modified xsi:type="dcterms:W3CDTF">2025-12-05T07:38:43Z</dcterms:modified>
</cp:coreProperties>
</file>