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309" autoAdjust="0"/>
    <p:restoredTop sz="95053" autoAdjust="0"/>
  </p:normalViewPr>
  <p:slideViewPr>
    <p:cSldViewPr showGuides="1">
      <p:cViewPr varScale="1">
        <p:scale>
          <a:sx n="64" d="100"/>
          <a:sy n="64" d="100"/>
        </p:scale>
        <p:origin x="1315"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021579816"/>
              </p:ext>
            </p:extLst>
          </p:nvPr>
        </p:nvGraphicFramePr>
        <p:xfrm>
          <a:off x="90586" y="353765"/>
          <a:ext cx="8960635" cy="6459611"/>
        </p:xfrm>
        <a:graphic>
          <a:graphicData uri="http://schemas.openxmlformats.org/drawingml/2006/table">
            <a:tbl>
              <a:tblPr firstRow="1" bandRow="1">
                <a:tableStyleId>{5940675A-B579-460E-94D1-54222C63F5DA}</a:tableStyleId>
              </a:tblPr>
              <a:tblGrid>
                <a:gridCol w="244522">
                  <a:extLst>
                    <a:ext uri="{9D8B030D-6E8A-4147-A177-3AD203B41FA5}">
                      <a16:colId xmlns:a16="http://schemas.microsoft.com/office/drawing/2014/main" val="20000"/>
                    </a:ext>
                  </a:extLst>
                </a:gridCol>
                <a:gridCol w="1212556">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92488">
                  <a:extLst>
                    <a:ext uri="{9D8B030D-6E8A-4147-A177-3AD203B41FA5}">
                      <a16:colId xmlns:a16="http://schemas.microsoft.com/office/drawing/2014/main" val="20003"/>
                    </a:ext>
                  </a:extLst>
                </a:gridCol>
                <a:gridCol w="2679021">
                  <a:extLst>
                    <a:ext uri="{9D8B030D-6E8A-4147-A177-3AD203B41FA5}">
                      <a16:colId xmlns:a16="http://schemas.microsoft.com/office/drawing/2014/main" val="20004"/>
                    </a:ext>
                  </a:extLst>
                </a:gridCol>
              </a:tblGrid>
              <a:tr h="276285">
                <a:tc rowSpan="2">
                  <a:txBody>
                    <a:bodyPr/>
                    <a:lstStyle/>
                    <a:p>
                      <a:endParaRPr kumimoji="1" lang="ja-JP" altLang="en-US" sz="1400" u="none" dirty="0"/>
                    </a:p>
                  </a:txBody>
                  <a:tcPr vert="eaVert" anchor="ctr"/>
                </a:tc>
                <a:tc rowSpan="2">
                  <a:txBody>
                    <a:bodyPr/>
                    <a:lstStyle/>
                    <a:p>
                      <a:pPr algn="ctr">
                        <a:lnSpc>
                          <a:spcPts val="1400"/>
                        </a:lnSpc>
                      </a:pPr>
                      <a:r>
                        <a:rPr kumimoji="1" lang="ja-JP" altLang="en-US" sz="1050" u="none" dirty="0"/>
                        <a:t>平成２９年度末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平成３０年度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6285">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724472">
                <a:tc rowSpan="4">
                  <a:txBody>
                    <a:bodyPr/>
                    <a:lstStyle/>
                    <a:p>
                      <a:r>
                        <a:rPr kumimoji="1" lang="ja-JP" altLang="en-US" sz="1400" u="none" dirty="0"/>
                        <a:t>基礎自治機能の充実</a:t>
                      </a:r>
                    </a:p>
                  </a:txBody>
                  <a:tcPr vert="eaVert" anchor="ctr" anchorCtr="1"/>
                </a:tc>
                <a:tc rowSpan="4">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○「地域ブロック会議」を開催し、地域課題や広域連携等について意見交換を行うとともに、各地域の広域連携研究会等に参画し、円滑な市町村連携に向けた情報提供や助言を行っています。</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○今後も、市町村間における様々な「協議の場」の設定に努め、積極的に協議に参画していきます。</a:t>
                      </a:r>
                      <a:endParaRPr kumimoji="1" lang="en-US" altLang="ja-JP" sz="1050" u="none" dirty="0">
                        <a:solidFill>
                          <a:schemeClr val="tx1"/>
                        </a:solidFill>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200849">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○平成</a:t>
                      </a:r>
                      <a:r>
                        <a:rPr kumimoji="1" lang="en-US" altLang="ja-JP" sz="1050" u="none" dirty="0"/>
                        <a:t>29</a:t>
                      </a:r>
                      <a:r>
                        <a:rPr kumimoji="1" lang="ja-JP" altLang="en-US" sz="1050" u="none" dirty="0"/>
                        <a:t>年度より「基礎自治機能の維持・充実に関する研究会」を設置し、広域連携や合併などテーマ別に、府と市町村の職員が共同で検討・研究を行っています。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○昨年度取りまとめた「課題・将来見通し」に関する報告内容の周知に努めるとともに、それぞれのテーマごとの報告書取りまとめに向けて、引き続き検討を進めていきます。</a:t>
                      </a: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757584">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800" u="none" dirty="0"/>
                        <a:t>府からの</a:t>
                      </a:r>
                      <a:endParaRPr kumimoji="1" lang="en-US" altLang="ja-JP" sz="800" u="none" dirty="0"/>
                    </a:p>
                    <a:p>
                      <a:pPr marL="82550" indent="-82550" algn="ctr">
                        <a:lnSpc>
                          <a:spcPct val="100000"/>
                        </a:lnSpc>
                        <a:spcAft>
                          <a:spcPts val="0"/>
                        </a:spcAft>
                      </a:pPr>
                      <a:r>
                        <a:rPr kumimoji="1" lang="ja-JP" altLang="en-US" sz="800" u="none" dirty="0"/>
                        <a:t>インセンティブ強化</a:t>
                      </a:r>
                      <a:endParaRPr kumimoji="1" lang="en-US" altLang="ja-JP" sz="8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○市町村振興補助金が、分権改革を推進する効果的なインセンティブとなるよう、適宜見直しを行いながら運用していきます。</a:t>
                      </a: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224136">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○中核市移行に取り組む市を、引き続き支援していきます。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○随時、市町村との協議・調整を行いながら、権限移譲の定着・充実を図っています。</a:t>
                      </a:r>
                      <a:endParaRPr kumimoji="1" lang="en-US" altLang="ja-JP" sz="1050" u="none" dirty="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1035"/>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5" name="グループ化 4"/>
          <p:cNvGrpSpPr/>
          <p:nvPr/>
        </p:nvGrpSpPr>
        <p:grpSpPr>
          <a:xfrm>
            <a:off x="2788738" y="990370"/>
            <a:ext cx="1327944" cy="628185"/>
            <a:chOff x="2435833" y="2632916"/>
            <a:chExt cx="1327944" cy="628185"/>
          </a:xfrm>
        </p:grpSpPr>
        <p:sp>
          <p:nvSpPr>
            <p:cNvPr id="7" name="フローチャート : 代替処理 6"/>
            <p:cNvSpPr/>
            <p:nvPr/>
          </p:nvSpPr>
          <p:spPr>
            <a:xfrm>
              <a:off x="2435833" y="2632916"/>
              <a:ext cx="74721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７～８月</a:t>
              </a:r>
            </a:p>
          </p:txBody>
        </p:sp>
        <p:sp>
          <p:nvSpPr>
            <p:cNvPr id="8" name="フローチャート : 代替処理 7"/>
            <p:cNvSpPr/>
            <p:nvPr/>
          </p:nvSpPr>
          <p:spPr>
            <a:xfrm>
              <a:off x="2462557" y="2798010"/>
              <a:ext cx="1301220" cy="46309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第１回</a:t>
              </a:r>
              <a:endParaRPr lang="en-US" altLang="ja-JP" sz="1050" dirty="0"/>
            </a:p>
            <a:p>
              <a:r>
                <a:rPr lang="ja-JP" altLang="en-US" sz="1050" dirty="0"/>
                <a:t>「地域ブロック会議」</a:t>
              </a:r>
              <a:endParaRPr lang="en-US" altLang="ja-JP" sz="1050" dirty="0"/>
            </a:p>
          </p:txBody>
        </p:sp>
      </p:grpSp>
      <p:grpSp>
        <p:nvGrpSpPr>
          <p:cNvPr id="9" name="グループ化 8"/>
          <p:cNvGrpSpPr/>
          <p:nvPr/>
        </p:nvGrpSpPr>
        <p:grpSpPr>
          <a:xfrm>
            <a:off x="5013530" y="968502"/>
            <a:ext cx="1266315" cy="641636"/>
            <a:chOff x="2435833" y="2630010"/>
            <a:chExt cx="1266315" cy="641636"/>
          </a:xfrm>
        </p:grpSpPr>
        <p:sp>
          <p:nvSpPr>
            <p:cNvPr id="10" name="フローチャート : 代替処理 9"/>
            <p:cNvSpPr/>
            <p:nvPr/>
          </p:nvSpPr>
          <p:spPr>
            <a:xfrm>
              <a:off x="2435833" y="2630010"/>
              <a:ext cx="527732" cy="20264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１月頃</a:t>
              </a:r>
            </a:p>
          </p:txBody>
        </p:sp>
        <p:sp>
          <p:nvSpPr>
            <p:cNvPr id="11" name="フローチャート : 代替処理 10"/>
            <p:cNvSpPr/>
            <p:nvPr/>
          </p:nvSpPr>
          <p:spPr>
            <a:xfrm>
              <a:off x="2441289" y="2798010"/>
              <a:ext cx="1260859" cy="473636"/>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第２回</a:t>
              </a:r>
              <a:endParaRPr lang="en-US" altLang="ja-JP" sz="1050" dirty="0"/>
            </a:p>
            <a:p>
              <a:r>
                <a:rPr lang="ja-JP" altLang="en-US" sz="1050" dirty="0"/>
                <a:t>「地域ブロック会議」</a:t>
              </a:r>
            </a:p>
          </p:txBody>
        </p:sp>
      </p:grpSp>
      <p:grpSp>
        <p:nvGrpSpPr>
          <p:cNvPr id="21" name="グループ化 20"/>
          <p:cNvGrpSpPr/>
          <p:nvPr/>
        </p:nvGrpSpPr>
        <p:grpSpPr>
          <a:xfrm>
            <a:off x="2058809" y="4920901"/>
            <a:ext cx="1355934" cy="547080"/>
            <a:chOff x="2338250" y="2593262"/>
            <a:chExt cx="1355934" cy="547080"/>
          </a:xfrm>
        </p:grpSpPr>
        <p:sp>
          <p:nvSpPr>
            <p:cNvPr id="22" name="フローチャート : 代替処理 21"/>
            <p:cNvSpPr/>
            <p:nvPr/>
          </p:nvSpPr>
          <p:spPr>
            <a:xfrm>
              <a:off x="2338250" y="2593262"/>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50" dirty="0">
                  <a:solidFill>
                    <a:prstClr val="white"/>
                  </a:solidFill>
                </a:rPr>
                <a:t>４月</a:t>
              </a:r>
            </a:p>
          </p:txBody>
        </p:sp>
        <p:sp>
          <p:nvSpPr>
            <p:cNvPr id="24" name="フローチャート : 代替処理 23"/>
            <p:cNvSpPr/>
            <p:nvPr/>
          </p:nvSpPr>
          <p:spPr>
            <a:xfrm>
              <a:off x="2368876" y="2783243"/>
              <a:ext cx="1325308" cy="35709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市町村振興補助金の算定対象項目等提示</a:t>
              </a:r>
              <a:endParaRPr lang="en-US" altLang="ja-JP" sz="1050" dirty="0"/>
            </a:p>
          </p:txBody>
        </p:sp>
      </p:grpSp>
      <p:grpSp>
        <p:nvGrpSpPr>
          <p:cNvPr id="29" name="グループ化 28"/>
          <p:cNvGrpSpPr/>
          <p:nvPr/>
        </p:nvGrpSpPr>
        <p:grpSpPr>
          <a:xfrm>
            <a:off x="5541262" y="4953072"/>
            <a:ext cx="766416" cy="514909"/>
            <a:chOff x="2435022" y="2624290"/>
            <a:chExt cx="766416" cy="514909"/>
          </a:xfrm>
        </p:grpSpPr>
        <p:sp>
          <p:nvSpPr>
            <p:cNvPr id="30" name="フローチャート : 代替処理 29"/>
            <p:cNvSpPr/>
            <p:nvPr/>
          </p:nvSpPr>
          <p:spPr>
            <a:xfrm>
              <a:off x="2435022"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31" name="フローチャート : 代替処理 30"/>
            <p:cNvSpPr/>
            <p:nvPr/>
          </p:nvSpPr>
          <p:spPr>
            <a:xfrm>
              <a:off x="2479295" y="2821492"/>
              <a:ext cx="722143" cy="317707"/>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grpSp>
        <p:nvGrpSpPr>
          <p:cNvPr id="49" name="グループ化 48"/>
          <p:cNvGrpSpPr/>
          <p:nvPr/>
        </p:nvGrpSpPr>
        <p:grpSpPr>
          <a:xfrm>
            <a:off x="408026" y="4163519"/>
            <a:ext cx="1108627" cy="561625"/>
            <a:chOff x="469599" y="3687570"/>
            <a:chExt cx="1108627" cy="561625"/>
          </a:xfrm>
        </p:grpSpPr>
        <p:sp>
          <p:nvSpPr>
            <p:cNvPr id="50" name="フローチャート : 代替処理 49"/>
            <p:cNvSpPr/>
            <p:nvPr/>
          </p:nvSpPr>
          <p:spPr>
            <a:xfrm>
              <a:off x="469600" y="3687570"/>
              <a:ext cx="917499" cy="29568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22</a:t>
              </a:r>
              <a:r>
                <a:rPr lang="ja-JP" altLang="en-US" sz="900" dirty="0">
                  <a:latin typeface="+mj-ea"/>
                  <a:ea typeface="+mj-ea"/>
                </a:rPr>
                <a:t>年度～</a:t>
              </a:r>
              <a:endParaRPr kumimoji="1" lang="ja-JP" altLang="en-US" sz="900" dirty="0">
                <a:latin typeface="+mj-ea"/>
                <a:ea typeface="+mj-ea"/>
              </a:endParaRPr>
            </a:p>
          </p:txBody>
        </p:sp>
        <p:sp>
          <p:nvSpPr>
            <p:cNvPr id="51" name="フローチャート : 代替処理 50"/>
            <p:cNvSpPr/>
            <p:nvPr/>
          </p:nvSpPr>
          <p:spPr>
            <a:xfrm>
              <a:off x="469599" y="3879810"/>
              <a:ext cx="1108627" cy="36938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「特例市並みの</a:t>
              </a:r>
              <a:endParaRPr lang="en-US" altLang="ja-JP" sz="1000" dirty="0"/>
            </a:p>
            <a:p>
              <a:r>
                <a:rPr lang="ja-JP" altLang="en-US" sz="1000" dirty="0"/>
                <a:t>権限移譲」を実施</a:t>
              </a:r>
              <a:endParaRPr lang="en-US" altLang="ja-JP" sz="1000" dirty="0"/>
            </a:p>
          </p:txBody>
        </p:sp>
      </p:grpSp>
      <p:grpSp>
        <p:nvGrpSpPr>
          <p:cNvPr id="52" name="グループ化 51"/>
          <p:cNvGrpSpPr/>
          <p:nvPr/>
        </p:nvGrpSpPr>
        <p:grpSpPr>
          <a:xfrm>
            <a:off x="402810" y="4767435"/>
            <a:ext cx="1113844" cy="529581"/>
            <a:chOff x="469600" y="3687570"/>
            <a:chExt cx="1113844" cy="529581"/>
          </a:xfrm>
        </p:grpSpPr>
        <p:sp>
          <p:nvSpPr>
            <p:cNvPr id="53" name="フローチャート : 代替処理 52"/>
            <p:cNvSpPr/>
            <p:nvPr/>
          </p:nvSpPr>
          <p:spPr>
            <a:xfrm>
              <a:off x="469600" y="3687570"/>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54" name="フローチャート : 代替処理 53"/>
            <p:cNvSpPr/>
            <p:nvPr/>
          </p:nvSpPr>
          <p:spPr>
            <a:xfrm>
              <a:off x="469600" y="3860760"/>
              <a:ext cx="1113844" cy="35639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今後の権限移譲の考え方取りまとめ</a:t>
              </a:r>
              <a:endParaRPr lang="en-US" altLang="ja-JP" sz="1000" dirty="0"/>
            </a:p>
          </p:txBody>
        </p:sp>
      </p:grpSp>
      <p:sp>
        <p:nvSpPr>
          <p:cNvPr id="57" name="フローチャート : 代替処理 56"/>
          <p:cNvSpPr/>
          <p:nvPr/>
        </p:nvSpPr>
        <p:spPr>
          <a:xfrm>
            <a:off x="401686" y="1790005"/>
            <a:ext cx="1086393" cy="55887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府内各地域の</a:t>
            </a:r>
            <a:endParaRPr lang="en-US" altLang="ja-JP" sz="1000" dirty="0"/>
          </a:p>
          <a:p>
            <a:r>
              <a:rPr lang="ja-JP" altLang="en-US" sz="1000" dirty="0"/>
              <a:t>広域連携研究会</a:t>
            </a:r>
            <a:endParaRPr lang="en-US" altLang="ja-JP" sz="1000" dirty="0"/>
          </a:p>
          <a:p>
            <a:r>
              <a:rPr lang="ja-JP" altLang="en-US" sz="1000" dirty="0"/>
              <a:t>等への参画</a:t>
            </a:r>
            <a:endParaRPr lang="en-US" altLang="ja-JP" sz="1000" dirty="0"/>
          </a:p>
        </p:txBody>
      </p:sp>
      <p:grpSp>
        <p:nvGrpSpPr>
          <p:cNvPr id="58" name="グループ化 57"/>
          <p:cNvGrpSpPr/>
          <p:nvPr/>
        </p:nvGrpSpPr>
        <p:grpSpPr>
          <a:xfrm>
            <a:off x="393285" y="1192328"/>
            <a:ext cx="1094794" cy="615590"/>
            <a:chOff x="469600" y="3687569"/>
            <a:chExt cx="1094794" cy="615590"/>
          </a:xfrm>
        </p:grpSpPr>
        <p:sp>
          <p:nvSpPr>
            <p:cNvPr id="59" name="フローチャート : 代替処理 58"/>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60" name="フローチャート : 代替処理 59"/>
            <p:cNvSpPr/>
            <p:nvPr/>
          </p:nvSpPr>
          <p:spPr>
            <a:xfrm>
              <a:off x="469600" y="3908385"/>
              <a:ext cx="1094794" cy="394774"/>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「地域ブロック</a:t>
              </a:r>
              <a:endParaRPr lang="en-US" altLang="ja-JP" sz="1000" dirty="0"/>
            </a:p>
            <a:p>
              <a:r>
                <a:rPr lang="ja-JP" altLang="en-US" sz="1000" dirty="0"/>
                <a:t>会議」の開催</a:t>
              </a:r>
              <a:endParaRPr lang="en-US" altLang="ja-JP" sz="1000" dirty="0"/>
            </a:p>
          </p:txBody>
        </p:sp>
      </p:grpSp>
      <p:grpSp>
        <p:nvGrpSpPr>
          <p:cNvPr id="44" name="グループ化 43"/>
          <p:cNvGrpSpPr/>
          <p:nvPr/>
        </p:nvGrpSpPr>
        <p:grpSpPr>
          <a:xfrm>
            <a:off x="2525196" y="1761430"/>
            <a:ext cx="1893263" cy="636811"/>
            <a:chOff x="2185848" y="2624290"/>
            <a:chExt cx="1893263" cy="636811"/>
          </a:xfrm>
        </p:grpSpPr>
        <p:sp>
          <p:nvSpPr>
            <p:cNvPr id="45" name="フローチャート : 代替処理 44"/>
            <p:cNvSpPr/>
            <p:nvPr/>
          </p:nvSpPr>
          <p:spPr>
            <a:xfrm>
              <a:off x="2185850" y="2624290"/>
              <a:ext cx="101075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５月、７月、８月</a:t>
              </a:r>
            </a:p>
          </p:txBody>
        </p:sp>
        <p:sp>
          <p:nvSpPr>
            <p:cNvPr id="46" name="フローチャート : 代替処理 45"/>
            <p:cNvSpPr/>
            <p:nvPr/>
          </p:nvSpPr>
          <p:spPr>
            <a:xfrm>
              <a:off x="2185848" y="2798010"/>
              <a:ext cx="1893263" cy="46309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各地域の広域連携研究会等への参画（南河内、泉州南）</a:t>
              </a:r>
              <a:endParaRPr lang="en-US" altLang="ja-JP" sz="1050" dirty="0"/>
            </a:p>
          </p:txBody>
        </p:sp>
      </p:grpSp>
      <p:grpSp>
        <p:nvGrpSpPr>
          <p:cNvPr id="48" name="グループ化 47"/>
          <p:cNvGrpSpPr/>
          <p:nvPr/>
        </p:nvGrpSpPr>
        <p:grpSpPr>
          <a:xfrm>
            <a:off x="380678" y="2830301"/>
            <a:ext cx="1135976" cy="784237"/>
            <a:chOff x="410575" y="3687570"/>
            <a:chExt cx="1135976" cy="670287"/>
          </a:xfrm>
        </p:grpSpPr>
        <p:sp>
          <p:nvSpPr>
            <p:cNvPr id="56" name="フローチャート : 代替処理 55"/>
            <p:cNvSpPr/>
            <p:nvPr/>
          </p:nvSpPr>
          <p:spPr>
            <a:xfrm>
              <a:off x="412450" y="3687570"/>
              <a:ext cx="917499" cy="29568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64" name="フローチャート : 代替処理 63"/>
            <p:cNvSpPr/>
            <p:nvPr/>
          </p:nvSpPr>
          <p:spPr>
            <a:xfrm>
              <a:off x="410575" y="3879811"/>
              <a:ext cx="1135976" cy="47804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「基礎自治機能の維持充実に関する研究会」開催</a:t>
              </a:r>
              <a:endParaRPr lang="en-US" altLang="ja-JP" sz="1000" dirty="0"/>
            </a:p>
          </p:txBody>
        </p:sp>
      </p:grpSp>
      <p:sp>
        <p:nvSpPr>
          <p:cNvPr id="76" name="右矢印 75"/>
          <p:cNvSpPr/>
          <p:nvPr/>
        </p:nvSpPr>
        <p:spPr>
          <a:xfrm>
            <a:off x="4418459" y="1934901"/>
            <a:ext cx="1931301" cy="45207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随時、協議の場に参画</a:t>
            </a:r>
          </a:p>
        </p:txBody>
      </p:sp>
      <p:sp>
        <p:nvSpPr>
          <p:cNvPr id="87" name="右矢印 86"/>
          <p:cNvSpPr/>
          <p:nvPr/>
        </p:nvSpPr>
        <p:spPr>
          <a:xfrm>
            <a:off x="2009750" y="2669975"/>
            <a:ext cx="4330485" cy="38849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「基礎自治機能の維持・充実に関する研究会」における検討・研究</a:t>
            </a:r>
          </a:p>
        </p:txBody>
      </p:sp>
      <p:grpSp>
        <p:nvGrpSpPr>
          <p:cNvPr id="88" name="グループ化 87"/>
          <p:cNvGrpSpPr/>
          <p:nvPr/>
        </p:nvGrpSpPr>
        <p:grpSpPr>
          <a:xfrm>
            <a:off x="392177" y="5337357"/>
            <a:ext cx="1124476" cy="539915"/>
            <a:chOff x="469600" y="3704822"/>
            <a:chExt cx="1124476" cy="539915"/>
          </a:xfrm>
        </p:grpSpPr>
        <p:sp>
          <p:nvSpPr>
            <p:cNvPr id="89" name="フローチャート : 代替処理 88"/>
            <p:cNvSpPr/>
            <p:nvPr/>
          </p:nvSpPr>
          <p:spPr>
            <a:xfrm>
              <a:off x="469600" y="3704822"/>
              <a:ext cx="917499" cy="17498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90" name="フローチャート : 代替処理 89"/>
            <p:cNvSpPr/>
            <p:nvPr/>
          </p:nvSpPr>
          <p:spPr>
            <a:xfrm>
              <a:off x="469600" y="3879810"/>
              <a:ext cx="1124476" cy="36492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市町村振興補助金の見直し</a:t>
              </a:r>
              <a:endParaRPr lang="en-US" altLang="ja-JP" sz="1000" dirty="0"/>
            </a:p>
          </p:txBody>
        </p:sp>
      </p:grpSp>
      <p:sp>
        <p:nvSpPr>
          <p:cNvPr id="101" name="右矢印 100"/>
          <p:cNvSpPr/>
          <p:nvPr/>
        </p:nvSpPr>
        <p:spPr>
          <a:xfrm>
            <a:off x="2019275" y="5628200"/>
            <a:ext cx="4311125" cy="405175"/>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中核市への移行支援（寝屋川市、吹田市）</a:t>
            </a:r>
            <a:endParaRPr kumimoji="1" lang="ja-JP" altLang="en-US" sz="1050" dirty="0"/>
          </a:p>
        </p:txBody>
      </p:sp>
      <p:sp>
        <p:nvSpPr>
          <p:cNvPr id="61" name="テキスト ボックス 61"/>
          <p:cNvSpPr txBox="1"/>
          <p:nvPr/>
        </p:nvSpPr>
        <p:spPr>
          <a:xfrm>
            <a:off x="1974556" y="4408764"/>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00" dirty="0"/>
              <a:t>◎</a:t>
            </a:r>
            <a:r>
              <a:rPr kumimoji="1" lang="ja-JP" altLang="en-US" sz="1000" dirty="0"/>
              <a:t>市町村単独の取組</a:t>
            </a:r>
            <a:endParaRPr kumimoji="1" lang="en-US" altLang="ja-JP" sz="1000" dirty="0"/>
          </a:p>
        </p:txBody>
      </p:sp>
      <p:sp>
        <p:nvSpPr>
          <p:cNvPr id="63" name="テキスト ボックス 61"/>
          <p:cNvSpPr txBox="1"/>
          <p:nvPr/>
        </p:nvSpPr>
        <p:spPr>
          <a:xfrm>
            <a:off x="1972543" y="3097374"/>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00" dirty="0"/>
              <a:t>◎</a:t>
            </a:r>
            <a:r>
              <a:rPr kumimoji="1" lang="ja-JP" altLang="en-US" sz="1000" dirty="0"/>
              <a:t>課題・将来見通し</a:t>
            </a:r>
            <a:endParaRPr kumimoji="1" lang="en-US" altLang="ja-JP" sz="1000" dirty="0"/>
          </a:p>
        </p:txBody>
      </p:sp>
      <p:sp>
        <p:nvSpPr>
          <p:cNvPr id="65" name="テキスト ボックス 61"/>
          <p:cNvSpPr txBox="1"/>
          <p:nvPr/>
        </p:nvSpPr>
        <p:spPr>
          <a:xfrm>
            <a:off x="1920793" y="2937409"/>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sz="1000" dirty="0"/>
              <a:t>〔</a:t>
            </a:r>
            <a:r>
              <a:rPr kumimoji="1" lang="ja-JP" altLang="en-US" sz="1000" dirty="0"/>
              <a:t>テーマ別研究会</a:t>
            </a:r>
            <a:r>
              <a:rPr kumimoji="1" lang="en-US" altLang="ja-JP" sz="1000" dirty="0"/>
              <a:t>〕</a:t>
            </a:r>
          </a:p>
        </p:txBody>
      </p:sp>
      <p:grpSp>
        <p:nvGrpSpPr>
          <p:cNvPr id="14" name="グループ化 13"/>
          <p:cNvGrpSpPr/>
          <p:nvPr/>
        </p:nvGrpSpPr>
        <p:grpSpPr>
          <a:xfrm>
            <a:off x="2159327" y="3315008"/>
            <a:ext cx="4173181" cy="407537"/>
            <a:chOff x="2159327" y="3232879"/>
            <a:chExt cx="4173181" cy="407537"/>
          </a:xfrm>
        </p:grpSpPr>
        <p:sp>
          <p:nvSpPr>
            <p:cNvPr id="83" name="右矢印 82"/>
            <p:cNvSpPr/>
            <p:nvPr/>
          </p:nvSpPr>
          <p:spPr>
            <a:xfrm>
              <a:off x="2904149" y="3340797"/>
              <a:ext cx="3428359" cy="29961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府民・市町村への周知</a:t>
              </a:r>
            </a:p>
          </p:txBody>
        </p:sp>
        <p:grpSp>
          <p:nvGrpSpPr>
            <p:cNvPr id="2" name="グループ化 1"/>
            <p:cNvGrpSpPr/>
            <p:nvPr/>
          </p:nvGrpSpPr>
          <p:grpSpPr>
            <a:xfrm>
              <a:off x="2159327" y="3232879"/>
              <a:ext cx="819479" cy="381659"/>
              <a:chOff x="2081693" y="3198375"/>
              <a:chExt cx="819479" cy="381659"/>
            </a:xfrm>
          </p:grpSpPr>
          <p:sp>
            <p:nvSpPr>
              <p:cNvPr id="66" name="フローチャート : 代替処理 65"/>
              <p:cNvSpPr/>
              <p:nvPr/>
            </p:nvSpPr>
            <p:spPr>
              <a:xfrm>
                <a:off x="2081693" y="3198375"/>
                <a:ext cx="324623" cy="21590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50" dirty="0">
                    <a:solidFill>
                      <a:prstClr val="white"/>
                    </a:solidFill>
                  </a:rPr>
                  <a:t>４月</a:t>
                </a:r>
              </a:p>
            </p:txBody>
          </p:sp>
          <p:sp>
            <p:nvSpPr>
              <p:cNvPr id="82" name="フローチャート : 代替処理 81"/>
              <p:cNvSpPr/>
              <p:nvPr/>
            </p:nvSpPr>
            <p:spPr>
              <a:xfrm>
                <a:off x="2118217" y="3352132"/>
                <a:ext cx="782955" cy="22790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報告書公表</a:t>
                </a:r>
                <a:endParaRPr lang="en-US" altLang="ja-JP" sz="1050" dirty="0"/>
              </a:p>
            </p:txBody>
          </p:sp>
        </p:grpSp>
      </p:grpSp>
      <p:grpSp>
        <p:nvGrpSpPr>
          <p:cNvPr id="12" name="グループ化 11"/>
          <p:cNvGrpSpPr/>
          <p:nvPr/>
        </p:nvGrpSpPr>
        <p:grpSpPr>
          <a:xfrm>
            <a:off x="1969532" y="3713729"/>
            <a:ext cx="3552122" cy="624539"/>
            <a:chOff x="1969532" y="3518563"/>
            <a:chExt cx="3552122" cy="624539"/>
          </a:xfrm>
        </p:grpSpPr>
        <p:sp>
          <p:nvSpPr>
            <p:cNvPr id="85" name="テキスト ボックス 61"/>
            <p:cNvSpPr txBox="1"/>
            <p:nvPr/>
          </p:nvSpPr>
          <p:spPr>
            <a:xfrm>
              <a:off x="1969532" y="3869543"/>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00" dirty="0"/>
                <a:t>◎</a:t>
              </a:r>
              <a:r>
                <a:rPr kumimoji="1" lang="ja-JP" altLang="en-US" sz="1000" dirty="0"/>
                <a:t>合併</a:t>
              </a:r>
              <a:endParaRPr kumimoji="1" lang="en-US" altLang="ja-JP" sz="1000" dirty="0"/>
            </a:p>
          </p:txBody>
        </p:sp>
        <p:sp>
          <p:nvSpPr>
            <p:cNvPr id="62" name="テキスト ボックス 61"/>
            <p:cNvSpPr txBox="1"/>
            <p:nvPr/>
          </p:nvSpPr>
          <p:spPr>
            <a:xfrm>
              <a:off x="1972543" y="3545263"/>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000" dirty="0"/>
                <a:t>◎広域連携</a:t>
              </a:r>
              <a:endParaRPr kumimoji="1" lang="en-US" altLang="ja-JP" sz="1000" dirty="0"/>
            </a:p>
          </p:txBody>
        </p:sp>
        <p:sp>
          <p:nvSpPr>
            <p:cNvPr id="67" name="右矢印 66"/>
            <p:cNvSpPr/>
            <p:nvPr/>
          </p:nvSpPr>
          <p:spPr>
            <a:xfrm>
              <a:off x="2752089" y="3518563"/>
              <a:ext cx="2047847" cy="29961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t>4</a:t>
              </a:r>
              <a:r>
                <a:rPr kumimoji="1" lang="ja-JP" altLang="en-US" sz="1050" dirty="0"/>
                <a:t>月、</a:t>
              </a:r>
              <a:r>
                <a:rPr kumimoji="1" lang="en-US" altLang="ja-JP" sz="1050" dirty="0"/>
                <a:t>6</a:t>
              </a:r>
              <a:r>
                <a:rPr kumimoji="1" lang="ja-JP" altLang="en-US" sz="1050" dirty="0"/>
                <a:t>月、</a:t>
              </a:r>
              <a:r>
                <a:rPr kumimoji="1" lang="en-US" altLang="ja-JP" sz="1050" dirty="0"/>
                <a:t>7</a:t>
              </a:r>
              <a:r>
                <a:rPr kumimoji="1" lang="ja-JP" altLang="en-US" sz="1050" dirty="0"/>
                <a:t>月、</a:t>
              </a:r>
              <a:r>
                <a:rPr kumimoji="1" lang="en-US" altLang="ja-JP" sz="1050" dirty="0"/>
                <a:t>8</a:t>
              </a:r>
              <a:r>
                <a:rPr kumimoji="1" lang="ja-JP" altLang="en-US" sz="1050" dirty="0"/>
                <a:t>月（計</a:t>
              </a:r>
              <a:r>
                <a:rPr kumimoji="1" lang="en-US" altLang="ja-JP" sz="1050" dirty="0"/>
                <a:t>4</a:t>
              </a:r>
              <a:r>
                <a:rPr kumimoji="1" lang="ja-JP" altLang="en-US" sz="1050" dirty="0"/>
                <a:t>回）</a:t>
              </a:r>
            </a:p>
          </p:txBody>
        </p:sp>
        <p:sp>
          <p:nvSpPr>
            <p:cNvPr id="70" name="右矢印 69"/>
            <p:cNvSpPr/>
            <p:nvPr/>
          </p:nvSpPr>
          <p:spPr>
            <a:xfrm>
              <a:off x="2752089" y="3843483"/>
              <a:ext cx="2047846" cy="29961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t>7</a:t>
              </a:r>
              <a:r>
                <a:rPr kumimoji="1" lang="ja-JP" altLang="en-US" sz="1050" dirty="0"/>
                <a:t>月、</a:t>
              </a:r>
              <a:r>
                <a:rPr kumimoji="1" lang="en-US" altLang="ja-JP" sz="1050" dirty="0"/>
                <a:t>9</a:t>
              </a:r>
              <a:r>
                <a:rPr kumimoji="1" lang="ja-JP" altLang="en-US" sz="1050" dirty="0"/>
                <a:t>月（計</a:t>
              </a:r>
              <a:r>
                <a:rPr kumimoji="1" lang="en-US" altLang="ja-JP" sz="1050" dirty="0"/>
                <a:t>2</a:t>
              </a:r>
              <a:r>
                <a:rPr kumimoji="1" lang="ja-JP" altLang="en-US" sz="1050" dirty="0"/>
                <a:t>回）</a:t>
              </a:r>
            </a:p>
          </p:txBody>
        </p:sp>
        <p:grpSp>
          <p:nvGrpSpPr>
            <p:cNvPr id="72" name="グループ化 71"/>
            <p:cNvGrpSpPr/>
            <p:nvPr/>
          </p:nvGrpSpPr>
          <p:grpSpPr>
            <a:xfrm>
              <a:off x="4817189" y="3570999"/>
              <a:ext cx="704465" cy="536139"/>
              <a:chOff x="2159327" y="3258758"/>
              <a:chExt cx="704465" cy="536139"/>
            </a:xfrm>
          </p:grpSpPr>
          <p:sp>
            <p:nvSpPr>
              <p:cNvPr id="73" name="フローチャート : 代替処理 72"/>
              <p:cNvSpPr/>
              <p:nvPr/>
            </p:nvSpPr>
            <p:spPr>
              <a:xfrm>
                <a:off x="2159327" y="3258758"/>
                <a:ext cx="566920" cy="1759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１１月頃</a:t>
                </a:r>
              </a:p>
            </p:txBody>
          </p:sp>
          <p:sp>
            <p:nvSpPr>
              <p:cNvPr id="74" name="フローチャート : 代替処理 73"/>
              <p:cNvSpPr/>
              <p:nvPr/>
            </p:nvSpPr>
            <p:spPr>
              <a:xfrm>
                <a:off x="2166878" y="3434725"/>
                <a:ext cx="696914" cy="360172"/>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報告書</a:t>
                </a:r>
                <a:br>
                  <a:rPr lang="en-US" altLang="ja-JP" sz="1050" dirty="0"/>
                </a:br>
                <a:r>
                  <a:rPr lang="ja-JP" altLang="en-US" sz="1050" dirty="0"/>
                  <a:t>取りまとめ</a:t>
                </a:r>
                <a:endParaRPr lang="en-US" altLang="ja-JP" sz="1050" dirty="0"/>
              </a:p>
            </p:txBody>
          </p:sp>
        </p:grpSp>
      </p:grpSp>
      <p:sp>
        <p:nvSpPr>
          <p:cNvPr id="78" name="右矢印 77"/>
          <p:cNvSpPr/>
          <p:nvPr/>
        </p:nvSpPr>
        <p:spPr>
          <a:xfrm>
            <a:off x="3272407" y="4381997"/>
            <a:ext cx="2295875" cy="29961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t>8</a:t>
            </a:r>
            <a:r>
              <a:rPr kumimoji="1" lang="ja-JP" altLang="en-US" sz="1050" dirty="0"/>
              <a:t>月（計</a:t>
            </a:r>
            <a:r>
              <a:rPr kumimoji="1" lang="en-US" altLang="ja-JP" sz="1050" dirty="0"/>
              <a:t>1</a:t>
            </a:r>
            <a:r>
              <a:rPr kumimoji="1" lang="ja-JP" altLang="en-US" sz="1050" dirty="0"/>
              <a:t>回）</a:t>
            </a:r>
          </a:p>
        </p:txBody>
      </p:sp>
      <p:grpSp>
        <p:nvGrpSpPr>
          <p:cNvPr id="13" name="グループ化 12"/>
          <p:cNvGrpSpPr/>
          <p:nvPr/>
        </p:nvGrpSpPr>
        <p:grpSpPr>
          <a:xfrm>
            <a:off x="5582035" y="4201424"/>
            <a:ext cx="710265" cy="552287"/>
            <a:chOff x="5530279" y="4163324"/>
            <a:chExt cx="710265" cy="552287"/>
          </a:xfrm>
        </p:grpSpPr>
        <p:sp>
          <p:nvSpPr>
            <p:cNvPr id="79" name="フローチャート : 代替処理 78"/>
            <p:cNvSpPr/>
            <p:nvPr/>
          </p:nvSpPr>
          <p:spPr>
            <a:xfrm>
              <a:off x="5530279" y="4163324"/>
              <a:ext cx="710265" cy="21590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50" dirty="0">
                  <a:solidFill>
                    <a:prstClr val="white"/>
                  </a:solidFill>
                </a:rPr>
                <a:t>３月までに</a:t>
              </a:r>
            </a:p>
          </p:txBody>
        </p:sp>
        <p:sp>
          <p:nvSpPr>
            <p:cNvPr id="81" name="フローチャート : 代替処理 80"/>
            <p:cNvSpPr/>
            <p:nvPr/>
          </p:nvSpPr>
          <p:spPr>
            <a:xfrm>
              <a:off x="5543630" y="4355439"/>
              <a:ext cx="696914" cy="360172"/>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報告書</a:t>
              </a:r>
              <a:br>
                <a:rPr lang="en-US" altLang="ja-JP" sz="1050" dirty="0"/>
              </a:br>
              <a:r>
                <a:rPr lang="ja-JP" altLang="en-US" sz="1050" dirty="0"/>
                <a:t>取りまとめ</a:t>
              </a:r>
              <a:endParaRPr lang="en-US" altLang="ja-JP" sz="1050" dirty="0"/>
            </a:p>
          </p:txBody>
        </p:sp>
      </p:grpSp>
      <p:grpSp>
        <p:nvGrpSpPr>
          <p:cNvPr id="91" name="グループ化 90"/>
          <p:cNvGrpSpPr/>
          <p:nvPr/>
        </p:nvGrpSpPr>
        <p:grpSpPr>
          <a:xfrm>
            <a:off x="379452" y="6063703"/>
            <a:ext cx="1108627" cy="561625"/>
            <a:chOff x="469599" y="3687570"/>
            <a:chExt cx="1108627" cy="561625"/>
          </a:xfrm>
        </p:grpSpPr>
        <p:sp>
          <p:nvSpPr>
            <p:cNvPr id="92" name="フローチャート : 代替処理 91"/>
            <p:cNvSpPr/>
            <p:nvPr/>
          </p:nvSpPr>
          <p:spPr>
            <a:xfrm>
              <a:off x="469600" y="3687570"/>
              <a:ext cx="917499" cy="29568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93" name="フローチャート : 代替処理 92"/>
            <p:cNvSpPr/>
            <p:nvPr/>
          </p:nvSpPr>
          <p:spPr>
            <a:xfrm>
              <a:off x="469599" y="3879810"/>
              <a:ext cx="1108627" cy="369385"/>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枚方市が中核市に移行</a:t>
              </a:r>
              <a:endParaRPr lang="en-US" altLang="ja-JP" sz="1000" dirty="0"/>
            </a:p>
          </p:txBody>
        </p:sp>
      </p:grpSp>
      <p:grpSp>
        <p:nvGrpSpPr>
          <p:cNvPr id="68" name="グループ化 67"/>
          <p:cNvGrpSpPr/>
          <p:nvPr/>
        </p:nvGrpSpPr>
        <p:grpSpPr>
          <a:xfrm>
            <a:off x="3210386" y="6065553"/>
            <a:ext cx="1211811" cy="543006"/>
            <a:chOff x="2461711" y="2583737"/>
            <a:chExt cx="1211811" cy="543006"/>
          </a:xfrm>
        </p:grpSpPr>
        <p:sp>
          <p:nvSpPr>
            <p:cNvPr id="69" name="フローチャート : 代替処理 68"/>
            <p:cNvSpPr/>
            <p:nvPr/>
          </p:nvSpPr>
          <p:spPr>
            <a:xfrm>
              <a:off x="2461711" y="2583737"/>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６月</a:t>
              </a:r>
            </a:p>
          </p:txBody>
        </p:sp>
        <p:sp>
          <p:nvSpPr>
            <p:cNvPr id="71" name="フローチャート : 代替処理 70"/>
            <p:cNvSpPr/>
            <p:nvPr/>
          </p:nvSpPr>
          <p:spPr>
            <a:xfrm>
              <a:off x="2482811" y="2765092"/>
              <a:ext cx="1190711" cy="36165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寝屋川市の中核市への移行に同意</a:t>
              </a:r>
              <a:endParaRPr lang="en-US" altLang="ja-JP" sz="1050" dirty="0"/>
            </a:p>
          </p:txBody>
        </p:sp>
      </p:grpSp>
      <p:grpSp>
        <p:nvGrpSpPr>
          <p:cNvPr id="80" name="グループ化 79"/>
          <p:cNvGrpSpPr/>
          <p:nvPr/>
        </p:nvGrpSpPr>
        <p:grpSpPr>
          <a:xfrm>
            <a:off x="2061854" y="6073113"/>
            <a:ext cx="1057495" cy="546079"/>
            <a:chOff x="2332001" y="4786554"/>
            <a:chExt cx="1057495" cy="546079"/>
          </a:xfrm>
        </p:grpSpPr>
        <p:sp>
          <p:nvSpPr>
            <p:cNvPr id="84" name="フローチャート : 代替処理 83"/>
            <p:cNvSpPr/>
            <p:nvPr/>
          </p:nvSpPr>
          <p:spPr>
            <a:xfrm>
              <a:off x="2332001" y="4786554"/>
              <a:ext cx="396366"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86" name="フローチャート : 代替処理 85"/>
            <p:cNvSpPr/>
            <p:nvPr/>
          </p:nvSpPr>
          <p:spPr>
            <a:xfrm>
              <a:off x="2332001" y="4949605"/>
              <a:ext cx="1057495" cy="3830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八尾市が中核市に移行</a:t>
              </a:r>
            </a:p>
          </p:txBody>
        </p:sp>
      </p:grpSp>
      <p:grpSp>
        <p:nvGrpSpPr>
          <p:cNvPr id="94" name="グループ化 93"/>
          <p:cNvGrpSpPr/>
          <p:nvPr/>
        </p:nvGrpSpPr>
        <p:grpSpPr>
          <a:xfrm>
            <a:off x="4580035" y="6063703"/>
            <a:ext cx="1285850" cy="561625"/>
            <a:chOff x="2332001" y="4786554"/>
            <a:chExt cx="1285850" cy="561625"/>
          </a:xfrm>
        </p:grpSpPr>
        <p:sp>
          <p:nvSpPr>
            <p:cNvPr id="95" name="フローチャート : 代替処理 94"/>
            <p:cNvSpPr/>
            <p:nvPr/>
          </p:nvSpPr>
          <p:spPr>
            <a:xfrm>
              <a:off x="2332001" y="4786554"/>
              <a:ext cx="520614" cy="19224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１０月頃</a:t>
              </a:r>
            </a:p>
          </p:txBody>
        </p:sp>
        <p:sp>
          <p:nvSpPr>
            <p:cNvPr id="96" name="フローチャート : 代替処理 95"/>
            <p:cNvSpPr/>
            <p:nvPr/>
          </p:nvSpPr>
          <p:spPr>
            <a:xfrm>
              <a:off x="2332001" y="4949605"/>
              <a:ext cx="1285850" cy="398574"/>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寝屋川市の中核市</a:t>
              </a:r>
              <a:endParaRPr lang="en-US" altLang="ja-JP" sz="1000" dirty="0"/>
            </a:p>
            <a:p>
              <a:r>
                <a:rPr lang="ja-JP" altLang="en-US" sz="1000" dirty="0"/>
                <a:t>移行に係る政令公布</a:t>
              </a:r>
            </a:p>
          </p:txBody>
        </p:sp>
      </p:gr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449642198"/>
              </p:ext>
            </p:extLst>
          </p:nvPr>
        </p:nvGraphicFramePr>
        <p:xfrm>
          <a:off x="42318" y="709117"/>
          <a:ext cx="9036497" cy="6032251"/>
        </p:xfrm>
        <a:graphic>
          <a:graphicData uri="http://schemas.openxmlformats.org/drawingml/2006/table">
            <a:tbl>
              <a:tblPr firstRow="1" bandRow="1">
                <a:tableStyleId>{5940675A-B579-460E-94D1-54222C63F5DA}</a:tableStyleId>
              </a:tblPr>
              <a:tblGrid>
                <a:gridCol w="265147">
                  <a:extLst>
                    <a:ext uri="{9D8B030D-6E8A-4147-A177-3AD203B41FA5}">
                      <a16:colId xmlns:a16="http://schemas.microsoft.com/office/drawing/2014/main" val="20000"/>
                    </a:ext>
                  </a:extLst>
                </a:gridCol>
                <a:gridCol w="1168191">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680520">
                  <a:extLst>
                    <a:ext uri="{9D8B030D-6E8A-4147-A177-3AD203B41FA5}">
                      <a16:colId xmlns:a16="http://schemas.microsoft.com/office/drawing/2014/main" val="20003"/>
                    </a:ext>
                  </a:extLst>
                </a:gridCol>
                <a:gridCol w="2562599">
                  <a:extLst>
                    <a:ext uri="{9D8B030D-6E8A-4147-A177-3AD203B41FA5}">
                      <a16:colId xmlns:a16="http://schemas.microsoft.com/office/drawing/2014/main" val="20004"/>
                    </a:ext>
                  </a:extLst>
                </a:gridCol>
              </a:tblGrid>
              <a:tr h="243042">
                <a:tc rowSpan="2">
                  <a:txBody>
                    <a:bodyPr/>
                    <a:lstStyle/>
                    <a:p>
                      <a:endParaRPr kumimoji="1" lang="ja-JP" altLang="en-US" sz="1400" u="none" dirty="0"/>
                    </a:p>
                  </a:txBody>
                  <a:tcPr vert="eaVert" anchor="ctr"/>
                </a:tc>
                <a:tc rowSpan="2">
                  <a:txBody>
                    <a:bodyPr/>
                    <a:lstStyle/>
                    <a:p>
                      <a:pPr algn="ctr">
                        <a:lnSpc>
                          <a:spcPts val="1400"/>
                        </a:lnSpc>
                      </a:pPr>
                      <a:r>
                        <a:rPr kumimoji="1" lang="ja-JP" altLang="en-US" sz="1050" u="none" dirty="0"/>
                        <a:t>平成２９年度末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t>平成３０年度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43042">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893371">
                <a:tc rowSpan="3">
                  <a:txBody>
                    <a:bodyPr/>
                    <a:lstStyle/>
                    <a:p>
                      <a:r>
                        <a:rPr kumimoji="1" lang="ja-JP" altLang="en-US" sz="1400" u="none" dirty="0"/>
                        <a:t>大阪にふさわしい新たな大都市制度の実現</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総合区制度</a:t>
                      </a:r>
                      <a:endParaRPr kumimoji="1" lang="en-US" altLang="ja-JP" sz="1200" u="none"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50" u="none" kern="1200" dirty="0">
                          <a:solidFill>
                            <a:schemeClr val="tx1"/>
                          </a:solidFill>
                          <a:latin typeface="+mn-lt"/>
                          <a:ea typeface="+mn-ea"/>
                          <a:cs typeface="+mn-cs"/>
                        </a:rPr>
                        <a:t>特別区設置協定書の作成と、それに必要な範囲内での総合区制度の協議を行うため、昨年度、府議会及び大阪市会の議決を経て、大都市制度（特別区設置）協議会を設置しました。今年度は計</a:t>
                      </a:r>
                      <a:r>
                        <a:rPr kumimoji="1" lang="en-US" altLang="ja-JP" sz="1050" u="none" kern="1200" dirty="0">
                          <a:solidFill>
                            <a:schemeClr val="tx1"/>
                          </a:solidFill>
                          <a:latin typeface="+mn-lt"/>
                          <a:ea typeface="+mn-ea"/>
                          <a:cs typeface="+mn-cs"/>
                        </a:rPr>
                        <a:t>7</a:t>
                      </a:r>
                      <a:r>
                        <a:rPr kumimoji="1" lang="ja-JP" altLang="en-US" sz="1050" u="none" kern="1200" dirty="0">
                          <a:solidFill>
                            <a:schemeClr val="tx1"/>
                          </a:solidFill>
                          <a:latin typeface="+mn-lt"/>
                          <a:ea typeface="+mn-ea"/>
                          <a:cs typeface="+mn-cs"/>
                        </a:rPr>
                        <a:t>回開催しています。</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○総合区制度に関しては、昨年度末に、総合区制度案を副首都推進局として取りまとめ、４月の第９回協議会へ報告しました。</a:t>
                      </a:r>
                    </a:p>
                    <a:p>
                      <a:pPr marL="82550" marR="0" lvl="0" indent="92075"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特別区制度に関しては、特別区の名称や事務分担案の変更などに伴う特別区素案の追加・修正を行い、協議会で議論されています。</a:t>
                      </a:r>
                      <a:endParaRPr kumimoji="1" lang="en-US" altLang="ja-JP" sz="1050" u="none" kern="1200" dirty="0">
                        <a:solidFill>
                          <a:schemeClr val="tx1"/>
                        </a:solidFill>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○今後、両制度について、協議会等で引き続き議論が行われます。</a:t>
                      </a:r>
                      <a:endParaRPr kumimoji="1" lang="en-US" altLang="ja-JP" sz="1050" u="none" kern="1200" dirty="0">
                        <a:solidFill>
                          <a:schemeClr val="tx1"/>
                        </a:solidFill>
                        <a:latin typeface="+mn-lt"/>
                        <a:ea typeface="+mn-ea"/>
                        <a:cs typeface="+mn-cs"/>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944216">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特別区制度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3"/>
                  </a:ext>
                </a:extLst>
              </a:tr>
              <a:tr h="1656184">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n-lt"/>
                          <a:ea typeface="+mn-ea"/>
                          <a:cs typeface="+mn-cs"/>
                        </a:rPr>
                        <a:t>大阪市との協議・調整</a:t>
                      </a:r>
                      <a:endParaRPr kumimoji="1" lang="en-US" altLang="ja-JP" sz="12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○府と大阪市で設置した副首都推進本部会議（指定都市都道府県調整会議）において、都市機能の強化や二重行政の解消について協議を行っています。</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10633" y="9383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4" name="グループ化 3"/>
          <p:cNvGrpSpPr/>
          <p:nvPr/>
        </p:nvGrpSpPr>
        <p:grpSpPr>
          <a:xfrm>
            <a:off x="366975" y="5229387"/>
            <a:ext cx="1038752" cy="576065"/>
            <a:chOff x="469600" y="3687569"/>
            <a:chExt cx="1038752" cy="576065"/>
          </a:xfrm>
        </p:grpSpPr>
        <p:sp>
          <p:nvSpPr>
            <p:cNvPr id="5" name="フローチャート : 代替処理 4"/>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7" name="フローチャート : 代替処理 6"/>
            <p:cNvSpPr/>
            <p:nvPr/>
          </p:nvSpPr>
          <p:spPr>
            <a:xfrm>
              <a:off x="469600" y="3908386"/>
              <a:ext cx="1038752" cy="35524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副首都推進本部の設置</a:t>
              </a:r>
              <a:endParaRPr lang="en-US" altLang="ja-JP" sz="1000" dirty="0"/>
            </a:p>
          </p:txBody>
        </p:sp>
      </p:grpSp>
      <p:grpSp>
        <p:nvGrpSpPr>
          <p:cNvPr id="8" name="グループ化 7"/>
          <p:cNvGrpSpPr/>
          <p:nvPr/>
        </p:nvGrpSpPr>
        <p:grpSpPr>
          <a:xfrm>
            <a:off x="377608" y="5895731"/>
            <a:ext cx="1038752" cy="754025"/>
            <a:chOff x="469600" y="3687569"/>
            <a:chExt cx="1038752" cy="754025"/>
          </a:xfrm>
        </p:grpSpPr>
        <p:sp>
          <p:nvSpPr>
            <p:cNvPr id="9" name="フローチャート : 代替処理 8"/>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10" name="フローチャート : 代替処理 9"/>
            <p:cNvSpPr/>
            <p:nvPr/>
          </p:nvSpPr>
          <p:spPr>
            <a:xfrm>
              <a:off x="469600" y="3908386"/>
              <a:ext cx="1038752" cy="53320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指定都市都道府県調整会議の</a:t>
              </a:r>
              <a:br>
                <a:rPr lang="en-US" altLang="ja-JP" sz="1000" dirty="0"/>
              </a:br>
              <a:r>
                <a:rPr lang="ja-JP" altLang="en-US" sz="1000" dirty="0"/>
                <a:t>設置</a:t>
              </a:r>
              <a:endParaRPr lang="en-US" altLang="ja-JP" sz="1000" dirty="0"/>
            </a:p>
          </p:txBody>
        </p:sp>
      </p:grpSp>
      <p:grpSp>
        <p:nvGrpSpPr>
          <p:cNvPr id="11" name="グループ化 10"/>
          <p:cNvGrpSpPr/>
          <p:nvPr/>
        </p:nvGrpSpPr>
        <p:grpSpPr>
          <a:xfrm>
            <a:off x="356342" y="2551848"/>
            <a:ext cx="1068061" cy="723846"/>
            <a:chOff x="356342" y="2594380"/>
            <a:chExt cx="1068061" cy="723846"/>
          </a:xfrm>
        </p:grpSpPr>
        <p:sp>
          <p:nvSpPr>
            <p:cNvPr id="21" name="フローチャート : 代替処理 20"/>
            <p:cNvSpPr/>
            <p:nvPr/>
          </p:nvSpPr>
          <p:spPr>
            <a:xfrm>
              <a:off x="374065" y="2594380"/>
              <a:ext cx="899776" cy="22081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lang="en-US" altLang="ja-JP" sz="900" dirty="0">
                <a:latin typeface="+mj-ea"/>
                <a:ea typeface="+mj-ea"/>
              </a:endParaRPr>
            </a:p>
            <a:p>
              <a:pPr>
                <a:lnSpc>
                  <a:spcPts val="1200"/>
                </a:lnSpc>
              </a:pPr>
              <a:r>
                <a:rPr lang="ja-JP" altLang="en-US" sz="900" dirty="0">
                  <a:latin typeface="+mj-ea"/>
                  <a:ea typeface="+mj-ea"/>
                </a:rPr>
                <a:t>平成２９年度</a:t>
              </a:r>
            </a:p>
          </p:txBody>
        </p:sp>
        <p:sp>
          <p:nvSpPr>
            <p:cNvPr id="22" name="フローチャート : 代替処理 21"/>
            <p:cNvSpPr/>
            <p:nvPr/>
          </p:nvSpPr>
          <p:spPr>
            <a:xfrm>
              <a:off x="356342" y="2793932"/>
              <a:ext cx="1068061" cy="524294"/>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大都市制度（特別区設置）協議会設置（</a:t>
              </a:r>
              <a:r>
                <a:rPr lang="en-US" altLang="ja-JP" sz="1000" dirty="0"/>
                <a:t>6</a:t>
              </a:r>
              <a:r>
                <a:rPr lang="ja-JP" altLang="en-US" sz="1000" dirty="0"/>
                <a:t>月）</a:t>
              </a:r>
              <a:endParaRPr lang="en-US" altLang="ja-JP" sz="1000" dirty="0"/>
            </a:p>
          </p:txBody>
        </p:sp>
      </p:grpSp>
      <p:grpSp>
        <p:nvGrpSpPr>
          <p:cNvPr id="2" name="グループ化 1"/>
          <p:cNvGrpSpPr/>
          <p:nvPr/>
        </p:nvGrpSpPr>
        <p:grpSpPr>
          <a:xfrm>
            <a:off x="367324" y="1520889"/>
            <a:ext cx="1038752" cy="850965"/>
            <a:chOff x="387482" y="1325063"/>
            <a:chExt cx="1038752" cy="850965"/>
          </a:xfrm>
        </p:grpSpPr>
        <p:sp>
          <p:nvSpPr>
            <p:cNvPr id="48" name="フローチャート : 代替処理 32"/>
            <p:cNvSpPr/>
            <p:nvPr/>
          </p:nvSpPr>
          <p:spPr>
            <a:xfrm>
              <a:off x="387482" y="1325063"/>
              <a:ext cx="805207" cy="2417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solidFill>
                    <a:prstClr val="white"/>
                  </a:solidFill>
                </a:rPr>
                <a:t>平成</a:t>
              </a:r>
              <a:r>
                <a:rPr lang="en-US" altLang="ja-JP" sz="900" dirty="0">
                  <a:solidFill>
                    <a:prstClr val="white"/>
                  </a:solidFill>
                </a:rPr>
                <a:t>29</a:t>
              </a:r>
              <a:r>
                <a:rPr lang="ja-JP" altLang="en-US" sz="900" dirty="0">
                  <a:solidFill>
                    <a:prstClr val="white"/>
                  </a:solidFill>
                </a:rPr>
                <a:t>年度</a:t>
              </a:r>
            </a:p>
          </p:txBody>
        </p:sp>
        <p:sp>
          <p:nvSpPr>
            <p:cNvPr id="43" name="フローチャート : 代替処理 55"/>
            <p:cNvSpPr/>
            <p:nvPr/>
          </p:nvSpPr>
          <p:spPr>
            <a:xfrm>
              <a:off x="387482" y="1526024"/>
              <a:ext cx="1038752" cy="650004"/>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総合区制度案（副首都推進局案）の取りまとめ（</a:t>
              </a:r>
              <a:r>
                <a:rPr lang="en-US" altLang="ja-JP" sz="1000" dirty="0"/>
                <a:t>3</a:t>
              </a:r>
              <a:r>
                <a:rPr lang="ja-JP" altLang="en-US" sz="1000" dirty="0"/>
                <a:t>月）</a:t>
              </a:r>
              <a:endParaRPr lang="en-US" altLang="ja-JP" sz="1000" dirty="0"/>
            </a:p>
          </p:txBody>
        </p:sp>
      </p:grpSp>
      <p:grpSp>
        <p:nvGrpSpPr>
          <p:cNvPr id="14" name="グループ化 13"/>
          <p:cNvGrpSpPr/>
          <p:nvPr/>
        </p:nvGrpSpPr>
        <p:grpSpPr>
          <a:xfrm>
            <a:off x="1997523" y="1575635"/>
            <a:ext cx="4498869" cy="690154"/>
            <a:chOff x="1997523" y="1384241"/>
            <a:chExt cx="4498869" cy="690154"/>
          </a:xfrm>
        </p:grpSpPr>
        <p:grpSp>
          <p:nvGrpSpPr>
            <p:cNvPr id="3" name="グループ化 2"/>
            <p:cNvGrpSpPr/>
            <p:nvPr/>
          </p:nvGrpSpPr>
          <p:grpSpPr>
            <a:xfrm>
              <a:off x="1997523" y="1384241"/>
              <a:ext cx="1062309" cy="690154"/>
              <a:chOff x="3220318" y="1320443"/>
              <a:chExt cx="1062309" cy="690154"/>
            </a:xfrm>
          </p:grpSpPr>
          <p:sp>
            <p:nvSpPr>
              <p:cNvPr id="50" name="フローチャート : 代替処理 20"/>
              <p:cNvSpPr/>
              <p:nvPr/>
            </p:nvSpPr>
            <p:spPr>
              <a:xfrm>
                <a:off x="3220318" y="1320443"/>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４月</a:t>
                </a:r>
              </a:p>
            </p:txBody>
          </p:sp>
          <p:sp>
            <p:nvSpPr>
              <p:cNvPr id="39" name="フローチャート : 代替処理 21"/>
              <p:cNvSpPr/>
              <p:nvPr/>
            </p:nvSpPr>
            <p:spPr>
              <a:xfrm>
                <a:off x="3248156" y="1498629"/>
                <a:ext cx="1034471" cy="51196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mn-ea"/>
                  </a:rPr>
                  <a:t>総合区制度案を協議会に報告</a:t>
                </a:r>
              </a:p>
            </p:txBody>
          </p:sp>
        </p:grpSp>
        <p:sp>
          <p:nvSpPr>
            <p:cNvPr id="38" name="右矢印 37"/>
            <p:cNvSpPr/>
            <p:nvPr/>
          </p:nvSpPr>
          <p:spPr>
            <a:xfrm>
              <a:off x="3059831" y="1597654"/>
              <a:ext cx="3436561" cy="410484"/>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総合区制度案について大阪市会等で議論</a:t>
              </a:r>
              <a:endParaRPr kumimoji="1" lang="ja-JP" altLang="en-US" sz="1050" dirty="0"/>
            </a:p>
          </p:txBody>
        </p:sp>
      </p:grpSp>
      <p:grpSp>
        <p:nvGrpSpPr>
          <p:cNvPr id="15" name="グループ化 14"/>
          <p:cNvGrpSpPr/>
          <p:nvPr/>
        </p:nvGrpSpPr>
        <p:grpSpPr>
          <a:xfrm>
            <a:off x="2046627" y="5464311"/>
            <a:ext cx="4280494" cy="853699"/>
            <a:chOff x="2046627" y="5474944"/>
            <a:chExt cx="4280494" cy="853699"/>
          </a:xfrm>
        </p:grpSpPr>
        <p:grpSp>
          <p:nvGrpSpPr>
            <p:cNvPr id="13" name="グループ化 12"/>
            <p:cNvGrpSpPr/>
            <p:nvPr/>
          </p:nvGrpSpPr>
          <p:grpSpPr>
            <a:xfrm>
              <a:off x="2046627" y="5474944"/>
              <a:ext cx="1830336" cy="801099"/>
              <a:chOff x="2046627" y="4571139"/>
              <a:chExt cx="1830336" cy="801099"/>
            </a:xfrm>
          </p:grpSpPr>
          <p:sp>
            <p:nvSpPr>
              <p:cNvPr id="27" name="フローチャート : 代替処理 20"/>
              <p:cNvSpPr/>
              <p:nvPr/>
            </p:nvSpPr>
            <p:spPr>
              <a:xfrm>
                <a:off x="2046627" y="4571139"/>
                <a:ext cx="733206" cy="27563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00" dirty="0">
                    <a:solidFill>
                      <a:schemeClr val="bg1"/>
                    </a:solidFill>
                  </a:rPr>
                  <a:t>４月、６月</a:t>
                </a:r>
              </a:p>
            </p:txBody>
          </p:sp>
          <p:sp>
            <p:nvSpPr>
              <p:cNvPr id="60" name="フローチャート : 代替処理 59"/>
              <p:cNvSpPr/>
              <p:nvPr/>
            </p:nvSpPr>
            <p:spPr>
              <a:xfrm>
                <a:off x="2046627" y="4770203"/>
                <a:ext cx="1830336" cy="60203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副首都推進本部会議（指定都市都道府県調整会議）開催</a:t>
                </a:r>
                <a:endParaRPr lang="en-US" altLang="ja-JP" sz="1050" dirty="0">
                  <a:solidFill>
                    <a:schemeClr val="tx1"/>
                  </a:solidFill>
                </a:endParaRPr>
              </a:p>
              <a:p>
                <a:r>
                  <a:rPr lang="ja-JP" altLang="en-US" sz="1050" dirty="0">
                    <a:solidFill>
                      <a:schemeClr val="tx1"/>
                    </a:solidFill>
                  </a:rPr>
                  <a:t>（計２回）</a:t>
                </a:r>
              </a:p>
            </p:txBody>
          </p:sp>
        </p:grpSp>
        <p:sp>
          <p:nvSpPr>
            <p:cNvPr id="26" name="右矢印 25"/>
            <p:cNvSpPr/>
            <p:nvPr/>
          </p:nvSpPr>
          <p:spPr>
            <a:xfrm>
              <a:off x="3876963" y="5599577"/>
              <a:ext cx="2450158" cy="729066"/>
            </a:xfrm>
            <a:prstGeom prst="rightArrow">
              <a:avLst>
                <a:gd name="adj1" fmla="val 50000"/>
                <a:gd name="adj2" fmla="val 24159"/>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bg1"/>
                  </a:solidFill>
                </a:rPr>
                <a:t>都市機能の強化や二重行政の解消</a:t>
              </a:r>
              <a:endParaRPr lang="en-US" altLang="ja-JP" sz="1050" dirty="0">
                <a:solidFill>
                  <a:schemeClr val="bg1"/>
                </a:solidFill>
              </a:endParaRPr>
            </a:p>
            <a:p>
              <a:pPr algn="ctr"/>
              <a:r>
                <a:rPr lang="ja-JP" altLang="en-US" sz="1050" dirty="0">
                  <a:solidFill>
                    <a:schemeClr val="bg1"/>
                  </a:solidFill>
                </a:rPr>
                <a:t>について協議・検討</a:t>
              </a:r>
              <a:r>
                <a:rPr kumimoji="1" lang="ja-JP" altLang="en-US" sz="1050" dirty="0">
                  <a:solidFill>
                    <a:schemeClr val="bg1"/>
                  </a:solidFill>
                </a:rPr>
                <a:t>　　　</a:t>
              </a:r>
            </a:p>
          </p:txBody>
        </p:sp>
      </p:grpSp>
      <p:grpSp>
        <p:nvGrpSpPr>
          <p:cNvPr id="28" name="グループ化 27"/>
          <p:cNvGrpSpPr/>
          <p:nvPr/>
        </p:nvGrpSpPr>
        <p:grpSpPr>
          <a:xfrm>
            <a:off x="1993462" y="2909204"/>
            <a:ext cx="4480557" cy="511968"/>
            <a:chOff x="2025361" y="1562427"/>
            <a:chExt cx="4480557" cy="511968"/>
          </a:xfrm>
        </p:grpSpPr>
        <p:sp>
          <p:nvSpPr>
            <p:cNvPr id="32" name="フローチャート : 代替処理 21"/>
            <p:cNvSpPr/>
            <p:nvPr/>
          </p:nvSpPr>
          <p:spPr>
            <a:xfrm>
              <a:off x="2025361" y="1562427"/>
              <a:ext cx="1007367" cy="51196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mn-ea"/>
                </a:rPr>
                <a:t>協議会の開催</a:t>
              </a:r>
            </a:p>
          </p:txBody>
        </p:sp>
        <p:sp>
          <p:nvSpPr>
            <p:cNvPr id="30" name="右矢印 29"/>
            <p:cNvSpPr/>
            <p:nvPr/>
          </p:nvSpPr>
          <p:spPr>
            <a:xfrm>
              <a:off x="3042254" y="1588128"/>
              <a:ext cx="3463664" cy="397939"/>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t>4</a:t>
              </a:r>
              <a:r>
                <a:rPr lang="ja-JP" altLang="en-US" sz="1050" dirty="0"/>
                <a:t>月、</a:t>
              </a:r>
              <a:r>
                <a:rPr lang="en-US" altLang="ja-JP" sz="1050" dirty="0"/>
                <a:t>5</a:t>
              </a:r>
              <a:r>
                <a:rPr lang="ja-JP" altLang="en-US" sz="1050" dirty="0"/>
                <a:t>月、</a:t>
              </a:r>
              <a:r>
                <a:rPr lang="en-US" altLang="ja-JP" sz="1050" dirty="0"/>
                <a:t>6</a:t>
              </a:r>
              <a:r>
                <a:rPr lang="ja-JP" altLang="en-US" sz="1050" dirty="0"/>
                <a:t>月、</a:t>
              </a:r>
              <a:r>
                <a:rPr lang="en-US" altLang="ja-JP" sz="1050" dirty="0"/>
                <a:t>7</a:t>
              </a:r>
              <a:r>
                <a:rPr lang="ja-JP" altLang="en-US" sz="1050" dirty="0"/>
                <a:t>月、</a:t>
              </a:r>
              <a:r>
                <a:rPr lang="en-US" altLang="ja-JP" sz="1050" dirty="0"/>
                <a:t>8</a:t>
              </a:r>
              <a:r>
                <a:rPr lang="ja-JP" altLang="en-US" sz="1050" dirty="0"/>
                <a:t>月、</a:t>
              </a:r>
              <a:r>
                <a:rPr lang="en-US" altLang="ja-JP" sz="1050" dirty="0"/>
                <a:t>9</a:t>
              </a:r>
              <a:r>
                <a:rPr lang="ja-JP" altLang="en-US" sz="1050" dirty="0"/>
                <a:t>月（計</a:t>
              </a:r>
              <a:r>
                <a:rPr lang="en-US" altLang="ja-JP" sz="1050" dirty="0"/>
                <a:t>7</a:t>
              </a:r>
              <a:r>
                <a:rPr lang="ja-JP" altLang="en-US" sz="1050" dirty="0"/>
                <a:t>回）</a:t>
              </a:r>
              <a:endParaRPr kumimoji="1" lang="ja-JP" altLang="en-US" sz="1050" dirty="0"/>
            </a:p>
          </p:txBody>
        </p:sp>
      </p:grpSp>
      <p:grpSp>
        <p:nvGrpSpPr>
          <p:cNvPr id="33" name="グループ化 32"/>
          <p:cNvGrpSpPr/>
          <p:nvPr/>
        </p:nvGrpSpPr>
        <p:grpSpPr>
          <a:xfrm>
            <a:off x="359433" y="4167564"/>
            <a:ext cx="1064969" cy="677962"/>
            <a:chOff x="387481" y="1325063"/>
            <a:chExt cx="1064969" cy="677962"/>
          </a:xfrm>
        </p:grpSpPr>
        <p:sp>
          <p:nvSpPr>
            <p:cNvPr id="35" name="フローチャート : 代替処理 32"/>
            <p:cNvSpPr/>
            <p:nvPr/>
          </p:nvSpPr>
          <p:spPr>
            <a:xfrm>
              <a:off x="387482" y="1325063"/>
              <a:ext cx="805207" cy="2417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solidFill>
                    <a:prstClr val="white"/>
                  </a:solidFill>
                </a:rPr>
                <a:t>平成</a:t>
              </a:r>
              <a:r>
                <a:rPr lang="en-US" altLang="ja-JP" sz="900" dirty="0">
                  <a:solidFill>
                    <a:prstClr val="white"/>
                  </a:solidFill>
                </a:rPr>
                <a:t>29</a:t>
              </a:r>
              <a:r>
                <a:rPr lang="ja-JP" altLang="en-US" sz="900" dirty="0">
                  <a:solidFill>
                    <a:prstClr val="white"/>
                  </a:solidFill>
                </a:rPr>
                <a:t>年度</a:t>
              </a:r>
            </a:p>
          </p:txBody>
        </p:sp>
        <p:sp>
          <p:nvSpPr>
            <p:cNvPr id="36" name="フローチャート : 代替処理 55"/>
            <p:cNvSpPr/>
            <p:nvPr/>
          </p:nvSpPr>
          <p:spPr>
            <a:xfrm>
              <a:off x="387481" y="1526024"/>
              <a:ext cx="1064969" cy="477001"/>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特別区素案を協議会に提示（</a:t>
              </a:r>
              <a:r>
                <a:rPr lang="en-US" altLang="ja-JP" sz="1000" dirty="0"/>
                <a:t>9</a:t>
              </a:r>
              <a:r>
                <a:rPr lang="ja-JP" altLang="en-US" sz="1000" dirty="0"/>
                <a:t>月）</a:t>
              </a:r>
              <a:endParaRPr lang="en-US" altLang="ja-JP" sz="1000" dirty="0"/>
            </a:p>
          </p:txBody>
        </p:sp>
      </p:grpSp>
      <p:sp>
        <p:nvSpPr>
          <p:cNvPr id="41" name="テキスト ボックス 40"/>
          <p:cNvSpPr txBox="1"/>
          <p:nvPr/>
        </p:nvSpPr>
        <p:spPr>
          <a:xfrm>
            <a:off x="2376495" y="3566560"/>
            <a:ext cx="2918983" cy="646331"/>
          </a:xfrm>
          <a:prstGeom prst="rect">
            <a:avLst/>
          </a:prstGeom>
          <a:noFill/>
          <a:ln>
            <a:solidFill>
              <a:schemeClr val="tx1"/>
            </a:solidFill>
            <a:prstDash val="sysDash"/>
          </a:ln>
        </p:spPr>
        <p:txBody>
          <a:bodyPr wrap="square" rtlCol="0" anchor="ctr">
            <a:spAutoFit/>
          </a:bodyPr>
          <a:lstStyle/>
          <a:p>
            <a:r>
              <a:rPr lang="ja-JP" altLang="en-US" sz="900" dirty="0"/>
              <a:t>協議会の主な議事内容</a:t>
            </a:r>
            <a:endParaRPr kumimoji="1" lang="en-US" altLang="ja-JP" sz="900" dirty="0"/>
          </a:p>
          <a:p>
            <a:r>
              <a:rPr lang="ja-JP" altLang="en-US" sz="900" dirty="0"/>
              <a:t>　４月　： 特別区素案の追加（特別区の名称等）・修正</a:t>
            </a:r>
            <a:endParaRPr lang="en-US" altLang="ja-JP" sz="900" dirty="0"/>
          </a:p>
          <a:p>
            <a:r>
              <a:rPr lang="ja-JP" altLang="en-US" sz="900" dirty="0"/>
              <a:t>　　　　　  総合区制度案の報告</a:t>
            </a:r>
            <a:endParaRPr kumimoji="1" lang="en-US" altLang="ja-JP" sz="900" dirty="0"/>
          </a:p>
          <a:p>
            <a:r>
              <a:rPr lang="ja-JP" altLang="en-US" sz="900" dirty="0"/>
              <a:t>　８</a:t>
            </a:r>
            <a:r>
              <a:rPr kumimoji="1" lang="ja-JP" altLang="en-US" sz="900" dirty="0"/>
              <a:t>月　： </a:t>
            </a:r>
            <a:r>
              <a:rPr lang="ja-JP" altLang="en-US" sz="900" dirty="0"/>
              <a:t>財政シミュレーションの更新等　　 　　ほか </a:t>
            </a:r>
            <a:endParaRPr lang="en-US" altLang="ja-JP" sz="900" dirty="0"/>
          </a:p>
        </p:txBody>
      </p:sp>
      <p:sp>
        <p:nvSpPr>
          <p:cNvPr id="42" name="右矢印 41"/>
          <p:cNvSpPr/>
          <p:nvPr/>
        </p:nvSpPr>
        <p:spPr>
          <a:xfrm>
            <a:off x="1950929" y="4324449"/>
            <a:ext cx="4502931" cy="400696"/>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特別区素案について協議会等で議論</a:t>
            </a:r>
            <a:endParaRPr kumimoji="1" lang="ja-JP" altLang="en-US" sz="1050" dirty="0"/>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812245576"/>
              </p:ext>
            </p:extLst>
          </p:nvPr>
        </p:nvGraphicFramePr>
        <p:xfrm>
          <a:off x="95628" y="295775"/>
          <a:ext cx="9011633" cy="6517601"/>
        </p:xfrm>
        <a:graphic>
          <a:graphicData uri="http://schemas.openxmlformats.org/drawingml/2006/table">
            <a:tbl>
              <a:tblPr firstRow="1" bandRow="1">
                <a:tableStyleId>{5940675A-B579-460E-94D1-54222C63F5DA}</a:tableStyleId>
              </a:tblPr>
              <a:tblGrid>
                <a:gridCol w="298665">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20480">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177203">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1050" u="none" dirty="0"/>
                        <a:t>平成２９年度末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60702">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2162697">
                <a:tc rowSpan="3">
                  <a:txBody>
                    <a:bodyPr/>
                    <a:lstStyle/>
                    <a:p>
                      <a:r>
                        <a:rPr kumimoji="1" lang="ja-JP" altLang="en-US" sz="1400" u="none" dirty="0"/>
                        <a:t>広域機能の充実</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ctr">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府県や関西広域連合など、既存の枠組みをベースに、関西圏において分権を進める方策を検討するため、「地方分権に関する勉強会」（庁内勉強会）を設置しました。有識者や経済団体との意見交換も実施しながら、検討を進めていき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○府内大学と連携し、地方分権や関西広域連合を題材とした講義や学生との意見交換などを行っていきます。</a:t>
                      </a:r>
                      <a:endParaRPr kumimoji="1" lang="en-US" altLang="ja-JP" sz="1050" u="none" dirty="0"/>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448272">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大阪自らの改革を推進力とした取組み</a:t>
                      </a:r>
                      <a:endParaRPr kumimoji="1" lang="en-US" altLang="ja-JP" sz="1000" b="0" u="none" dirty="0"/>
                    </a:p>
                    <a:p>
                      <a:pPr marL="82550" indent="-82550" algn="ctr">
                        <a:lnSpc>
                          <a:spcPts val="0"/>
                        </a:lnSpc>
                        <a:spcAft>
                          <a:spcPts val="1200"/>
                        </a:spcAft>
                      </a:pPr>
                      <a:r>
                        <a:rPr kumimoji="1" lang="ja-JP" altLang="en-US" sz="1000" b="0" u="none" dirty="0"/>
                        <a:t>（国からの権限移譲等）</a:t>
                      </a:r>
                      <a:endParaRPr kumimoji="1" lang="en-US" altLang="ja-JP" sz="10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○第</a:t>
                      </a:r>
                      <a:r>
                        <a:rPr kumimoji="1" lang="en-US" altLang="ja-JP" sz="1050" u="none" dirty="0">
                          <a:solidFill>
                            <a:schemeClr val="tx1"/>
                          </a:solidFill>
                        </a:rPr>
                        <a:t>7</a:t>
                      </a:r>
                      <a:r>
                        <a:rPr kumimoji="1" lang="ja-JP" altLang="en-US" sz="1050" u="none" dirty="0">
                          <a:solidFill>
                            <a:schemeClr val="tx1"/>
                          </a:solidFill>
                        </a:rPr>
                        <a:t>次一括法等により事務・権限が移譲されました（府→市町村</a:t>
                      </a:r>
                      <a:r>
                        <a:rPr kumimoji="1" lang="en-US" altLang="ja-JP" sz="1050" u="none" dirty="0">
                          <a:solidFill>
                            <a:schemeClr val="tx1"/>
                          </a:solidFill>
                        </a:rPr>
                        <a:t>3</a:t>
                      </a:r>
                      <a:r>
                        <a:rPr kumimoji="1" lang="ja-JP" altLang="en-US" sz="1050" u="none" dirty="0">
                          <a:solidFill>
                            <a:schemeClr val="tx1"/>
                          </a:solidFill>
                        </a:rPr>
                        <a:t>事務）。</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　「平成</a:t>
                      </a:r>
                      <a:r>
                        <a:rPr kumimoji="1" lang="en-US" altLang="ja-JP" sz="1050" u="none" dirty="0">
                          <a:solidFill>
                            <a:schemeClr val="tx1"/>
                          </a:solidFill>
                        </a:rPr>
                        <a:t>29</a:t>
                      </a:r>
                      <a:r>
                        <a:rPr kumimoji="1" lang="ja-JP" altLang="en-US" sz="1050" u="none" dirty="0">
                          <a:solidFill>
                            <a:schemeClr val="tx1"/>
                          </a:solidFill>
                        </a:rPr>
                        <a:t>年の地方からの提案等に関する対応方針」に基づく第</a:t>
                      </a:r>
                      <a:r>
                        <a:rPr kumimoji="1" lang="en-US" altLang="ja-JP" sz="1050" u="none" dirty="0">
                          <a:solidFill>
                            <a:schemeClr val="tx1"/>
                          </a:solidFill>
                        </a:rPr>
                        <a:t>8</a:t>
                      </a:r>
                      <a:r>
                        <a:rPr kumimoji="1" lang="ja-JP" altLang="en-US" sz="1050" u="none" dirty="0">
                          <a:solidFill>
                            <a:schemeClr val="tx1"/>
                          </a:solidFill>
                        </a:rPr>
                        <a:t>次一括法が成立しました。</a:t>
                      </a:r>
                      <a:endParaRPr kumimoji="1" lang="en-US" altLang="ja-JP" sz="1050" u="none" dirty="0">
                        <a:solidFill>
                          <a:schemeClr val="tx1"/>
                        </a:solidFill>
                      </a:endParaRPr>
                    </a:p>
                    <a:p>
                      <a:pPr marL="82550" marR="0" indent="-82550" algn="just" defTabSz="914400" rtl="0" eaLnBrk="1" fontAlgn="auto" latinLnBrk="0" hangingPunct="1">
                        <a:lnSpc>
                          <a:spcPts val="1000"/>
                        </a:lnSpc>
                        <a:spcBef>
                          <a:spcPts val="0"/>
                        </a:spcBef>
                        <a:spcAft>
                          <a:spcPts val="0"/>
                        </a:spcAft>
                        <a:buClrTx/>
                        <a:buSzTx/>
                        <a:buFontTx/>
                        <a:buNone/>
                        <a:tabLst/>
                        <a:defRPr/>
                      </a:pPr>
                      <a:endParaRPr kumimoji="1" lang="ja-JP" altLang="en-US"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○「提案募集方式」により、提案を実施しました。（府単独提案</a:t>
                      </a:r>
                      <a:r>
                        <a:rPr kumimoji="1" lang="en-US" altLang="ja-JP" sz="1050" u="none" dirty="0">
                          <a:solidFill>
                            <a:schemeClr val="tx1"/>
                          </a:solidFill>
                        </a:rPr>
                        <a:t>6</a:t>
                      </a:r>
                      <a:r>
                        <a:rPr kumimoji="1" lang="ja-JP" altLang="en-US" sz="1050" u="none" dirty="0">
                          <a:solidFill>
                            <a:schemeClr val="tx1"/>
                          </a:solidFill>
                        </a:rPr>
                        <a:t>項目、共同提案</a:t>
                      </a:r>
                      <a:r>
                        <a:rPr kumimoji="1" lang="en-US" altLang="ja-JP" sz="1050" u="none" dirty="0">
                          <a:solidFill>
                            <a:schemeClr val="tx1"/>
                          </a:solidFill>
                        </a:rPr>
                        <a:t>49</a:t>
                      </a:r>
                      <a:r>
                        <a:rPr kumimoji="1" lang="ja-JP" altLang="en-US" sz="1050" u="none" dirty="0">
                          <a:solidFill>
                            <a:schemeClr val="tx1"/>
                          </a:solidFill>
                        </a:rPr>
                        <a:t>項目）</a:t>
                      </a:r>
                      <a:endParaRPr kumimoji="1" lang="en-US" altLang="ja-JP" sz="1050" u="none" dirty="0">
                        <a:solidFill>
                          <a:schemeClr val="tx1"/>
                        </a:solidFill>
                      </a:endParaRPr>
                    </a:p>
                    <a:p>
                      <a:pPr marL="82550" marR="0" indent="-82550" algn="just" defTabSz="914400" rtl="0" eaLnBrk="1" fontAlgn="auto" latinLnBrk="0" hangingPunct="1">
                        <a:lnSpc>
                          <a:spcPts val="1000"/>
                        </a:lnSpc>
                        <a:spcBef>
                          <a:spcPts val="0"/>
                        </a:spcBef>
                        <a:spcAft>
                          <a:spcPts val="0"/>
                        </a:spcAft>
                        <a:buClrTx/>
                        <a:buSzTx/>
                        <a:buFontTx/>
                        <a:buNone/>
                        <a:tabLst/>
                        <a:defRPr/>
                      </a:pPr>
                      <a:endParaRPr kumimoji="1" lang="ja-JP" altLang="en-US"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○全国知事会や関西広域連合を通じて、提案募集方式の見直しや地方分権改革を進める新たな手法について政府提案を実施しました。</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○国家戦略特区において課税の特例措置などの認定を受けたほか、クールジャパン外国人材の受入れ促進など規制改革の実現に向けて取り組んでいます。</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230704">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900" b="0" u="none" dirty="0"/>
                        <a:t>国機関の拠点性向上</a:t>
                      </a:r>
                      <a:endParaRPr kumimoji="1" lang="en-US" altLang="ja-JP" sz="900" b="0" u="none" dirty="0"/>
                    </a:p>
                    <a:p>
                      <a:pPr marL="82550" indent="-82550" algn="ctr">
                        <a:lnSpc>
                          <a:spcPts val="0"/>
                        </a:lnSpc>
                        <a:spcAft>
                          <a:spcPts val="1200"/>
                        </a:spcAft>
                      </a:pPr>
                      <a:r>
                        <a:rPr kumimoji="1" lang="ja-JP" altLang="en-US" sz="900" b="0" u="none" dirty="0"/>
                        <a:t>連携強化</a:t>
                      </a:r>
                      <a:endParaRPr kumimoji="1" lang="en-US" altLang="ja-JP" sz="9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○近畿経済産業局中小企業政策調査課と、同課が行った中小企業の実態調査結果を基に意見交換を行いました。また、</a:t>
                      </a:r>
                      <a:r>
                        <a:rPr kumimoji="1" lang="en-US" altLang="ja-JP" sz="1050" u="none" dirty="0">
                          <a:solidFill>
                            <a:schemeClr val="tx1"/>
                          </a:solidFill>
                        </a:rPr>
                        <a:t>INPIT-KANSAI</a:t>
                      </a:r>
                      <a:r>
                        <a:rPr kumimoji="1" lang="ja-JP" altLang="en-US" sz="1050" u="none" dirty="0">
                          <a:solidFill>
                            <a:schemeClr val="tx1"/>
                          </a:solidFill>
                        </a:rPr>
                        <a:t>の利用促進を図るため、金融機関等と連携し、セミナー等を開催するなど、国機関の拠点性向上に資する取組みを進めています。</a:t>
                      </a:r>
                      <a:endParaRPr kumimoji="1" lang="en-US" altLang="ja-JP" sz="1050" u="none" dirty="0">
                        <a:solidFill>
                          <a:schemeClr val="tx1"/>
                        </a:solidFill>
                      </a:endParaRP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grpSp>
        <p:nvGrpSpPr>
          <p:cNvPr id="12" name="グループ化 11"/>
          <p:cNvGrpSpPr/>
          <p:nvPr/>
        </p:nvGrpSpPr>
        <p:grpSpPr>
          <a:xfrm>
            <a:off x="2747011" y="867429"/>
            <a:ext cx="1908229" cy="649260"/>
            <a:chOff x="2640020" y="1790678"/>
            <a:chExt cx="1908229" cy="649260"/>
          </a:xfrm>
        </p:grpSpPr>
        <p:sp>
          <p:nvSpPr>
            <p:cNvPr id="75" name="フローチャート : 代替処理 74"/>
            <p:cNvSpPr/>
            <p:nvPr/>
          </p:nvSpPr>
          <p:spPr>
            <a:xfrm>
              <a:off x="2640021" y="1790678"/>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3" name="フローチャート : 代替処理 62"/>
            <p:cNvSpPr/>
            <p:nvPr/>
          </p:nvSpPr>
          <p:spPr>
            <a:xfrm>
              <a:off x="2640020" y="1958769"/>
              <a:ext cx="1908229" cy="48116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府国家要望</a:t>
              </a:r>
              <a:endParaRPr lang="en-US" altLang="ja-JP" sz="1000" dirty="0"/>
            </a:p>
            <a:p>
              <a:r>
                <a:rPr lang="ja-JP" altLang="en-US" sz="1000" dirty="0"/>
                <a:t>・地方分権型道州制の推進</a:t>
              </a:r>
              <a:endParaRPr lang="en-US" altLang="ja-JP" sz="1000" dirty="0"/>
            </a:p>
            <a:p>
              <a:r>
                <a:rPr lang="ja-JP" altLang="en-US" sz="1000" dirty="0"/>
                <a:t>・国出先機関の地方移管の推進</a:t>
              </a:r>
            </a:p>
          </p:txBody>
        </p:sp>
      </p:grpSp>
      <p:sp>
        <p:nvSpPr>
          <p:cNvPr id="52" name="正方形/長方形 51"/>
          <p:cNvSpPr/>
          <p:nvPr/>
        </p:nvSpPr>
        <p:spPr>
          <a:xfrm>
            <a:off x="-23750" y="-4826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17" name="グループ化 16"/>
          <p:cNvGrpSpPr/>
          <p:nvPr/>
        </p:nvGrpSpPr>
        <p:grpSpPr>
          <a:xfrm>
            <a:off x="444562" y="959498"/>
            <a:ext cx="1038753" cy="964563"/>
            <a:chOff x="463612" y="1190552"/>
            <a:chExt cx="1038753" cy="964563"/>
          </a:xfrm>
        </p:grpSpPr>
        <p:sp>
          <p:nvSpPr>
            <p:cNvPr id="117" name="フローチャート : 代替処理 116"/>
            <p:cNvSpPr/>
            <p:nvPr/>
          </p:nvSpPr>
          <p:spPr>
            <a:xfrm>
              <a:off x="463612" y="1190552"/>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25</a:t>
              </a:r>
              <a:r>
                <a:rPr lang="ja-JP" altLang="en-US" sz="900" dirty="0">
                  <a:latin typeface="+mj-ea"/>
                  <a:ea typeface="+mj-ea"/>
                </a:rPr>
                <a:t>年度～</a:t>
              </a:r>
              <a:endParaRPr kumimoji="1" lang="ja-JP" altLang="en-US" sz="900" dirty="0">
                <a:latin typeface="+mj-ea"/>
                <a:ea typeface="+mj-ea"/>
              </a:endParaRPr>
            </a:p>
          </p:txBody>
        </p:sp>
        <p:sp>
          <p:nvSpPr>
            <p:cNvPr id="118" name="フローチャート : 代替処理 117"/>
            <p:cNvSpPr/>
            <p:nvPr/>
          </p:nvSpPr>
          <p:spPr>
            <a:xfrm>
              <a:off x="463613" y="1385311"/>
              <a:ext cx="1038752" cy="76980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府国家要望</a:t>
              </a:r>
              <a:endParaRPr lang="en-US" altLang="ja-JP" sz="900" dirty="0"/>
            </a:p>
            <a:p>
              <a:r>
                <a:rPr lang="ja-JP" altLang="en-US" sz="900" dirty="0"/>
                <a:t>・地方分権型</a:t>
              </a:r>
              <a:endParaRPr lang="en-US" altLang="ja-JP" sz="900" dirty="0"/>
            </a:p>
            <a:p>
              <a:r>
                <a:rPr lang="ja-JP" altLang="en-US" sz="900" dirty="0"/>
                <a:t>　道州制の推進</a:t>
              </a:r>
              <a:endParaRPr lang="en-US" altLang="ja-JP" sz="900" dirty="0"/>
            </a:p>
            <a:p>
              <a:r>
                <a:rPr lang="ja-JP" altLang="en-US" sz="900" dirty="0"/>
                <a:t>・国出先機関の</a:t>
              </a:r>
              <a:endParaRPr lang="en-US" altLang="ja-JP" sz="900" dirty="0"/>
            </a:p>
            <a:p>
              <a:r>
                <a:rPr lang="ja-JP" altLang="en-US" sz="900" dirty="0"/>
                <a:t>　地方移管の推進</a:t>
              </a:r>
              <a:endParaRPr lang="en-US" altLang="ja-JP" sz="900" dirty="0"/>
            </a:p>
          </p:txBody>
        </p:sp>
      </p:grpSp>
      <p:grpSp>
        <p:nvGrpSpPr>
          <p:cNvPr id="15" name="グループ化 14"/>
          <p:cNvGrpSpPr/>
          <p:nvPr/>
        </p:nvGrpSpPr>
        <p:grpSpPr>
          <a:xfrm>
            <a:off x="456537" y="4663328"/>
            <a:ext cx="1038752" cy="689257"/>
            <a:chOff x="460075" y="2754119"/>
            <a:chExt cx="1038752" cy="689257"/>
          </a:xfrm>
        </p:grpSpPr>
        <p:sp>
          <p:nvSpPr>
            <p:cNvPr id="119" name="フローチャート : 代替処理 118"/>
            <p:cNvSpPr/>
            <p:nvPr/>
          </p:nvSpPr>
          <p:spPr>
            <a:xfrm>
              <a:off x="469600" y="275411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114" name="フローチャート : 代替処理 113"/>
            <p:cNvSpPr/>
            <p:nvPr/>
          </p:nvSpPr>
          <p:spPr>
            <a:xfrm>
              <a:off x="460075" y="2955885"/>
              <a:ext cx="1038752" cy="4874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特区法の規制改革メニューを活用した提案の実施</a:t>
              </a:r>
              <a:endParaRPr lang="en-US" altLang="ja-JP" sz="900" dirty="0"/>
            </a:p>
          </p:txBody>
        </p:sp>
      </p:grpSp>
      <p:sp>
        <p:nvSpPr>
          <p:cNvPr id="62" name="右矢印 61"/>
          <p:cNvSpPr/>
          <p:nvPr/>
        </p:nvSpPr>
        <p:spPr>
          <a:xfrm>
            <a:off x="2029792" y="2156580"/>
            <a:ext cx="4217420" cy="35077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有識者や経済団体との意見交換</a:t>
            </a:r>
          </a:p>
        </p:txBody>
      </p:sp>
      <p:grpSp>
        <p:nvGrpSpPr>
          <p:cNvPr id="7" name="グループ化 6"/>
          <p:cNvGrpSpPr/>
          <p:nvPr/>
        </p:nvGrpSpPr>
        <p:grpSpPr>
          <a:xfrm>
            <a:off x="2962644" y="3684510"/>
            <a:ext cx="3313852" cy="716850"/>
            <a:chOff x="3010010" y="3652686"/>
            <a:chExt cx="3313852" cy="716850"/>
          </a:xfrm>
        </p:grpSpPr>
        <p:sp>
          <p:nvSpPr>
            <p:cNvPr id="69" name="右矢印 68"/>
            <p:cNvSpPr/>
            <p:nvPr/>
          </p:nvSpPr>
          <p:spPr>
            <a:xfrm>
              <a:off x="4625299" y="3838057"/>
              <a:ext cx="1698563" cy="298477"/>
            </a:xfrm>
            <a:prstGeom prst="rightArrow">
              <a:avLst>
                <a:gd name="adj1" fmla="val 50000"/>
                <a:gd name="adj2" fmla="val 3021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提案の実現に向けた調整</a:t>
              </a:r>
            </a:p>
          </p:txBody>
        </p:sp>
        <p:grpSp>
          <p:nvGrpSpPr>
            <p:cNvPr id="5" name="グループ化 4"/>
            <p:cNvGrpSpPr/>
            <p:nvPr/>
          </p:nvGrpSpPr>
          <p:grpSpPr>
            <a:xfrm>
              <a:off x="3010010" y="3652686"/>
              <a:ext cx="1640332" cy="530806"/>
              <a:chOff x="2863286" y="2549859"/>
              <a:chExt cx="1640332" cy="530806"/>
            </a:xfrm>
          </p:grpSpPr>
          <p:sp>
            <p:nvSpPr>
              <p:cNvPr id="77" name="フローチャート : 代替処理 76"/>
              <p:cNvSpPr/>
              <p:nvPr/>
            </p:nvSpPr>
            <p:spPr>
              <a:xfrm>
                <a:off x="2887842" y="2549859"/>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76" name="フローチャート : 代替処理 75"/>
              <p:cNvSpPr/>
              <p:nvPr/>
            </p:nvSpPr>
            <p:spPr>
              <a:xfrm>
                <a:off x="2863286" y="2715608"/>
                <a:ext cx="1640332" cy="36505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「提案募集方式」を活用した国への提案</a:t>
                </a:r>
              </a:p>
            </p:txBody>
          </p:sp>
        </p:grpSp>
        <p:sp>
          <p:nvSpPr>
            <p:cNvPr id="70" name="フローチャート : 代替処理 69"/>
            <p:cNvSpPr/>
            <p:nvPr/>
          </p:nvSpPr>
          <p:spPr>
            <a:xfrm>
              <a:off x="4846367" y="4183492"/>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t>国の対応方針決定</a:t>
              </a:r>
            </a:p>
          </p:txBody>
        </p:sp>
      </p:grpSp>
      <p:grpSp>
        <p:nvGrpSpPr>
          <p:cNvPr id="3" name="グループ化 2"/>
          <p:cNvGrpSpPr/>
          <p:nvPr/>
        </p:nvGrpSpPr>
        <p:grpSpPr>
          <a:xfrm>
            <a:off x="460075" y="3664629"/>
            <a:ext cx="1038752" cy="805693"/>
            <a:chOff x="469600" y="3687569"/>
            <a:chExt cx="1038752" cy="805693"/>
          </a:xfrm>
        </p:grpSpPr>
        <p:sp>
          <p:nvSpPr>
            <p:cNvPr id="81" name="フローチャート : 代替処理 80"/>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82" name="フローチャート : 代替処理 81"/>
            <p:cNvSpPr/>
            <p:nvPr/>
          </p:nvSpPr>
          <p:spPr>
            <a:xfrm>
              <a:off x="469600" y="3889335"/>
              <a:ext cx="1038752" cy="603927"/>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pPr algn="just"/>
              <a:r>
                <a:rPr lang="ja-JP" altLang="en-US" sz="900" dirty="0"/>
                <a:t>分権一括法による</a:t>
              </a:r>
              <a:endParaRPr lang="en-US" altLang="ja-JP" sz="900" dirty="0"/>
            </a:p>
            <a:p>
              <a:r>
                <a:rPr lang="ja-JP" altLang="en-US" sz="900" dirty="0"/>
                <a:t>権限移譲と</a:t>
              </a:r>
              <a:endParaRPr lang="en-US" altLang="ja-JP" sz="900" dirty="0"/>
            </a:p>
            <a:p>
              <a:r>
                <a:rPr lang="ja-JP" altLang="en-US" sz="900" dirty="0"/>
                <a:t>規制緩和</a:t>
              </a:r>
              <a:endParaRPr lang="en-US" altLang="ja-JP" sz="900" dirty="0"/>
            </a:p>
            <a:p>
              <a:r>
                <a:rPr lang="ja-JP" altLang="en-US" sz="900" dirty="0"/>
                <a:t>（第</a:t>
              </a:r>
              <a:r>
                <a:rPr lang="en-US" altLang="ja-JP" sz="900" dirty="0"/>
                <a:t>4</a:t>
              </a:r>
              <a:r>
                <a:rPr lang="ja-JP" altLang="en-US" sz="900" dirty="0"/>
                <a:t>～</a:t>
              </a:r>
              <a:r>
                <a:rPr lang="en-US" altLang="ja-JP" sz="900" dirty="0"/>
                <a:t>7</a:t>
              </a:r>
              <a:r>
                <a:rPr lang="ja-JP" altLang="en-US" sz="900" dirty="0"/>
                <a:t>次一括法）</a:t>
              </a:r>
              <a:endParaRPr lang="en-US" altLang="ja-JP" sz="900" dirty="0"/>
            </a:p>
          </p:txBody>
        </p:sp>
      </p:grpSp>
      <p:grpSp>
        <p:nvGrpSpPr>
          <p:cNvPr id="9" name="グループ化 8"/>
          <p:cNvGrpSpPr/>
          <p:nvPr/>
        </p:nvGrpSpPr>
        <p:grpSpPr>
          <a:xfrm>
            <a:off x="3072530" y="6214604"/>
            <a:ext cx="2039443" cy="516988"/>
            <a:chOff x="3717219" y="5533169"/>
            <a:chExt cx="2039443" cy="363123"/>
          </a:xfrm>
        </p:grpSpPr>
        <p:sp>
          <p:nvSpPr>
            <p:cNvPr id="72" name="フローチャート : 代替処理 71"/>
            <p:cNvSpPr/>
            <p:nvPr/>
          </p:nvSpPr>
          <p:spPr>
            <a:xfrm>
              <a:off x="3717219" y="5533169"/>
              <a:ext cx="529573" cy="11816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６～９月</a:t>
              </a:r>
            </a:p>
          </p:txBody>
        </p:sp>
        <p:sp>
          <p:nvSpPr>
            <p:cNvPr id="78" name="フローチャート : 代替処理 77"/>
            <p:cNvSpPr/>
            <p:nvPr/>
          </p:nvSpPr>
          <p:spPr>
            <a:xfrm>
              <a:off x="3717956" y="5651337"/>
              <a:ext cx="2038706" cy="24495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中小企業の知財活用促進に向けた</a:t>
              </a:r>
              <a:endParaRPr lang="en-US" altLang="ja-JP" sz="1000" dirty="0"/>
            </a:p>
            <a:p>
              <a:r>
                <a:rPr lang="ja-JP" altLang="en-US" sz="1000" dirty="0"/>
                <a:t>セミナー・相談会を開催（計</a:t>
              </a:r>
              <a:r>
                <a:rPr lang="en-US" altLang="ja-JP" sz="1000" dirty="0"/>
                <a:t>10</a:t>
              </a:r>
              <a:r>
                <a:rPr lang="ja-JP" altLang="en-US" sz="1000" dirty="0"/>
                <a:t>回）</a:t>
              </a:r>
            </a:p>
          </p:txBody>
        </p:sp>
      </p:grpSp>
      <p:grpSp>
        <p:nvGrpSpPr>
          <p:cNvPr id="14" name="グループ化 13"/>
          <p:cNvGrpSpPr/>
          <p:nvPr/>
        </p:nvGrpSpPr>
        <p:grpSpPr>
          <a:xfrm>
            <a:off x="2484401" y="4731218"/>
            <a:ext cx="1087871" cy="524179"/>
            <a:chOff x="2332001" y="4786554"/>
            <a:chExt cx="1087871" cy="524179"/>
          </a:xfrm>
        </p:grpSpPr>
        <p:sp>
          <p:nvSpPr>
            <p:cNvPr id="43" name="フローチャート : 代替処理 42"/>
            <p:cNvSpPr/>
            <p:nvPr/>
          </p:nvSpPr>
          <p:spPr>
            <a:xfrm>
              <a:off x="2332001" y="4786554"/>
              <a:ext cx="396366"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44" name="フローチャート : 代替処理 43"/>
            <p:cNvSpPr/>
            <p:nvPr/>
          </p:nvSpPr>
          <p:spPr>
            <a:xfrm>
              <a:off x="2332001" y="4949605"/>
              <a:ext cx="1087871" cy="3611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a:t>
              </a:r>
              <a:endParaRPr lang="en-US" altLang="ja-JP" sz="1000" dirty="0"/>
            </a:p>
            <a:p>
              <a:pPr algn="ctr"/>
              <a:r>
                <a:rPr lang="ja-JP" altLang="en-US" sz="1000" dirty="0"/>
                <a:t>特別区域会議</a:t>
              </a:r>
            </a:p>
          </p:txBody>
        </p:sp>
      </p:grpSp>
      <p:grpSp>
        <p:nvGrpSpPr>
          <p:cNvPr id="11" name="グループ化 10"/>
          <p:cNvGrpSpPr/>
          <p:nvPr/>
        </p:nvGrpSpPr>
        <p:grpSpPr>
          <a:xfrm>
            <a:off x="2054540" y="3125353"/>
            <a:ext cx="4205574" cy="504627"/>
            <a:chOff x="2075806" y="2473846"/>
            <a:chExt cx="4205574" cy="504627"/>
          </a:xfrm>
        </p:grpSpPr>
        <p:sp>
          <p:nvSpPr>
            <p:cNvPr id="53" name="フローチャート : 代替処理 52"/>
            <p:cNvSpPr/>
            <p:nvPr/>
          </p:nvSpPr>
          <p:spPr>
            <a:xfrm>
              <a:off x="2997249" y="2473846"/>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grpSp>
          <p:nvGrpSpPr>
            <p:cNvPr id="4" name="グループ化 3"/>
            <p:cNvGrpSpPr/>
            <p:nvPr/>
          </p:nvGrpSpPr>
          <p:grpSpPr>
            <a:xfrm>
              <a:off x="2078059" y="2473846"/>
              <a:ext cx="4203321" cy="496744"/>
              <a:chOff x="2078059" y="2791732"/>
              <a:chExt cx="4203321" cy="496744"/>
            </a:xfrm>
          </p:grpSpPr>
          <p:sp>
            <p:nvSpPr>
              <p:cNvPr id="98" name="フローチャート : 代替処理 97"/>
              <p:cNvSpPr/>
              <p:nvPr/>
            </p:nvSpPr>
            <p:spPr>
              <a:xfrm>
                <a:off x="2078059" y="2791732"/>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67" name="右矢印 66"/>
              <p:cNvSpPr/>
              <p:nvPr/>
            </p:nvSpPr>
            <p:spPr>
              <a:xfrm>
                <a:off x="3609566" y="2961949"/>
                <a:ext cx="2671814" cy="326527"/>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sp>
          <p:nvSpPr>
            <p:cNvPr id="51" name="フローチャート : 代替処理 50"/>
            <p:cNvSpPr/>
            <p:nvPr/>
          </p:nvSpPr>
          <p:spPr>
            <a:xfrm>
              <a:off x="3007972" y="2644153"/>
              <a:ext cx="856786" cy="33078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第８次一括法 成立</a:t>
              </a:r>
            </a:p>
          </p:txBody>
        </p:sp>
        <p:sp>
          <p:nvSpPr>
            <p:cNvPr id="54" name="フローチャート : 代替処理 53"/>
            <p:cNvSpPr/>
            <p:nvPr/>
          </p:nvSpPr>
          <p:spPr>
            <a:xfrm>
              <a:off x="2075806" y="2647691"/>
              <a:ext cx="856786" cy="33078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第７次一括法 施行</a:t>
              </a:r>
            </a:p>
          </p:txBody>
        </p:sp>
      </p:grpSp>
      <p:grpSp>
        <p:nvGrpSpPr>
          <p:cNvPr id="55" name="グループ化 54"/>
          <p:cNvGrpSpPr/>
          <p:nvPr/>
        </p:nvGrpSpPr>
        <p:grpSpPr>
          <a:xfrm>
            <a:off x="2970893" y="4283849"/>
            <a:ext cx="1684582" cy="512285"/>
            <a:chOff x="2345559" y="2677455"/>
            <a:chExt cx="1684582" cy="512285"/>
          </a:xfrm>
        </p:grpSpPr>
        <p:sp>
          <p:nvSpPr>
            <p:cNvPr id="56" name="フローチャート : 代替処理 55"/>
            <p:cNvSpPr/>
            <p:nvPr/>
          </p:nvSpPr>
          <p:spPr>
            <a:xfrm>
              <a:off x="2345559" y="2677455"/>
              <a:ext cx="58044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６～７月</a:t>
              </a:r>
            </a:p>
          </p:txBody>
        </p:sp>
        <p:sp>
          <p:nvSpPr>
            <p:cNvPr id="57" name="フローチャート : 代替処理 56"/>
            <p:cNvSpPr/>
            <p:nvPr/>
          </p:nvSpPr>
          <p:spPr>
            <a:xfrm>
              <a:off x="2350159" y="2840453"/>
              <a:ext cx="1679982" cy="34928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全国知事会や関西広域連合を通じた政府提案</a:t>
              </a:r>
            </a:p>
          </p:txBody>
        </p:sp>
      </p:grpSp>
      <p:grpSp>
        <p:nvGrpSpPr>
          <p:cNvPr id="59" name="グループ化 58"/>
          <p:cNvGrpSpPr/>
          <p:nvPr/>
        </p:nvGrpSpPr>
        <p:grpSpPr>
          <a:xfrm>
            <a:off x="4601580" y="2474181"/>
            <a:ext cx="1494798" cy="443176"/>
            <a:chOff x="2345559" y="2677456"/>
            <a:chExt cx="1494798" cy="443176"/>
          </a:xfrm>
        </p:grpSpPr>
        <p:sp>
          <p:nvSpPr>
            <p:cNvPr id="64" name="フローチャート : 代替処理 63"/>
            <p:cNvSpPr/>
            <p:nvPr/>
          </p:nvSpPr>
          <p:spPr>
            <a:xfrm>
              <a:off x="2345559" y="2677456"/>
              <a:ext cx="727206" cy="16299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１０～１月</a:t>
              </a:r>
            </a:p>
          </p:txBody>
        </p:sp>
        <p:sp>
          <p:nvSpPr>
            <p:cNvPr id="65" name="フローチャート : 代替処理 64"/>
            <p:cNvSpPr/>
            <p:nvPr/>
          </p:nvSpPr>
          <p:spPr>
            <a:xfrm>
              <a:off x="2350157" y="2830928"/>
              <a:ext cx="1490200" cy="289704"/>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大学との連携事業の実施</a:t>
              </a:r>
            </a:p>
          </p:txBody>
        </p:sp>
      </p:grpSp>
      <p:grpSp>
        <p:nvGrpSpPr>
          <p:cNvPr id="13" name="グループ化 12"/>
          <p:cNvGrpSpPr/>
          <p:nvPr/>
        </p:nvGrpSpPr>
        <p:grpSpPr>
          <a:xfrm>
            <a:off x="3600140" y="1559408"/>
            <a:ext cx="2674286" cy="633429"/>
            <a:chOff x="3623476" y="928927"/>
            <a:chExt cx="2674286" cy="633429"/>
          </a:xfrm>
        </p:grpSpPr>
        <p:sp>
          <p:nvSpPr>
            <p:cNvPr id="61" name="右矢印 60"/>
            <p:cNvSpPr/>
            <p:nvPr/>
          </p:nvSpPr>
          <p:spPr>
            <a:xfrm>
              <a:off x="3972857" y="1127499"/>
              <a:ext cx="2324905" cy="388936"/>
            </a:xfrm>
            <a:prstGeom prst="rightArrow">
              <a:avLst>
                <a:gd name="adj1" fmla="val 50000"/>
                <a:gd name="adj2" fmla="val 3817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1000" dirty="0"/>
                <a:t>　　　　　　　　　分権に関する検討・研究</a:t>
              </a:r>
            </a:p>
          </p:txBody>
        </p:sp>
        <p:grpSp>
          <p:nvGrpSpPr>
            <p:cNvPr id="66" name="グループ化 65"/>
            <p:cNvGrpSpPr/>
            <p:nvPr/>
          </p:nvGrpSpPr>
          <p:grpSpPr>
            <a:xfrm>
              <a:off x="3623476" y="928927"/>
              <a:ext cx="1149167" cy="633429"/>
              <a:chOff x="1979885" y="2679957"/>
              <a:chExt cx="1149167" cy="633429"/>
            </a:xfrm>
          </p:grpSpPr>
          <p:sp>
            <p:nvSpPr>
              <p:cNvPr id="68" name="フローチャート : 代替処理 67"/>
              <p:cNvSpPr/>
              <p:nvPr/>
            </p:nvSpPr>
            <p:spPr>
              <a:xfrm>
                <a:off x="1979885" y="2679957"/>
                <a:ext cx="389192" cy="16299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71" name="フローチャート : 代替処理 70"/>
              <p:cNvSpPr/>
              <p:nvPr/>
            </p:nvSpPr>
            <p:spPr>
              <a:xfrm>
                <a:off x="1981849" y="2830928"/>
                <a:ext cx="1147203" cy="482458"/>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第１回「地方分権に関する勉強会」開催</a:t>
                </a:r>
              </a:p>
            </p:txBody>
          </p:sp>
        </p:grpSp>
      </p:grpSp>
      <p:sp>
        <p:nvSpPr>
          <p:cNvPr id="85" name="右矢印 84"/>
          <p:cNvSpPr/>
          <p:nvPr/>
        </p:nvSpPr>
        <p:spPr>
          <a:xfrm>
            <a:off x="2043558" y="5199192"/>
            <a:ext cx="4212781" cy="33018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規制改革提案の実現に向けた協議・調整</a:t>
            </a:r>
          </a:p>
        </p:txBody>
      </p:sp>
      <p:grpSp>
        <p:nvGrpSpPr>
          <p:cNvPr id="86" name="グループ化 85"/>
          <p:cNvGrpSpPr/>
          <p:nvPr/>
        </p:nvGrpSpPr>
        <p:grpSpPr>
          <a:xfrm>
            <a:off x="450550" y="2770173"/>
            <a:ext cx="1038752" cy="817441"/>
            <a:chOff x="460075" y="2754119"/>
            <a:chExt cx="1038752" cy="817441"/>
          </a:xfrm>
        </p:grpSpPr>
        <p:sp>
          <p:nvSpPr>
            <p:cNvPr id="87" name="フローチャート : 代替処理 86"/>
            <p:cNvSpPr/>
            <p:nvPr/>
          </p:nvSpPr>
          <p:spPr>
            <a:xfrm>
              <a:off x="469600" y="275411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88" name="フローチャート : 代替処理 87"/>
            <p:cNvSpPr/>
            <p:nvPr/>
          </p:nvSpPr>
          <p:spPr>
            <a:xfrm>
              <a:off x="460075" y="2955885"/>
              <a:ext cx="1038752" cy="61567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「地方分権改革に関する提案募集」を活用した</a:t>
              </a:r>
              <a:endParaRPr lang="en-US" altLang="ja-JP" sz="900" dirty="0"/>
            </a:p>
            <a:p>
              <a:r>
                <a:rPr lang="ja-JP" altLang="en-US" sz="900" dirty="0"/>
                <a:t>国への提案を実施</a:t>
              </a:r>
              <a:endParaRPr lang="en-US" altLang="ja-JP" sz="900" dirty="0"/>
            </a:p>
          </p:txBody>
        </p:sp>
      </p:grpSp>
      <p:grpSp>
        <p:nvGrpSpPr>
          <p:cNvPr id="10" name="グループ化 9"/>
          <p:cNvGrpSpPr/>
          <p:nvPr/>
        </p:nvGrpSpPr>
        <p:grpSpPr>
          <a:xfrm>
            <a:off x="424850" y="5521037"/>
            <a:ext cx="1073977" cy="1199911"/>
            <a:chOff x="424850" y="5521037"/>
            <a:chExt cx="1073977" cy="1199911"/>
          </a:xfrm>
        </p:grpSpPr>
        <p:grpSp>
          <p:nvGrpSpPr>
            <p:cNvPr id="73" name="グループ化 72"/>
            <p:cNvGrpSpPr/>
            <p:nvPr/>
          </p:nvGrpSpPr>
          <p:grpSpPr>
            <a:xfrm>
              <a:off x="434375" y="5521037"/>
              <a:ext cx="1042290" cy="676472"/>
              <a:chOff x="479125" y="5482040"/>
              <a:chExt cx="1042290" cy="676472"/>
            </a:xfrm>
          </p:grpSpPr>
          <p:sp>
            <p:nvSpPr>
              <p:cNvPr id="74" name="フローチャート : 代替処理 73"/>
              <p:cNvSpPr/>
              <p:nvPr/>
            </p:nvSpPr>
            <p:spPr>
              <a:xfrm>
                <a:off x="490866" y="5482040"/>
                <a:ext cx="907974" cy="18729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84" name="フローチャート : 代替処理 83"/>
              <p:cNvSpPr/>
              <p:nvPr/>
            </p:nvSpPr>
            <p:spPr>
              <a:xfrm>
                <a:off x="479125" y="5654123"/>
                <a:ext cx="1042290" cy="50438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近畿経済産業局内に「中小企業政策調査課」新設</a:t>
                </a:r>
                <a:endParaRPr lang="en-US" altLang="ja-JP" sz="900" dirty="0"/>
              </a:p>
            </p:txBody>
          </p:sp>
        </p:grpSp>
        <p:sp>
          <p:nvSpPr>
            <p:cNvPr id="89" name="フローチャート : 代替処理 88"/>
            <p:cNvSpPr/>
            <p:nvPr/>
          </p:nvSpPr>
          <p:spPr>
            <a:xfrm>
              <a:off x="424850" y="6216559"/>
              <a:ext cx="1073977" cy="50438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t>（独）工業所有権情報・研修館（ＩＮＰＩＴ）近畿統括本部開設</a:t>
              </a:r>
              <a:endParaRPr lang="en-US" altLang="ja-JP" sz="900" dirty="0"/>
            </a:p>
          </p:txBody>
        </p:sp>
      </p:grpSp>
      <p:grpSp>
        <p:nvGrpSpPr>
          <p:cNvPr id="90" name="グループ化 89"/>
          <p:cNvGrpSpPr/>
          <p:nvPr/>
        </p:nvGrpSpPr>
        <p:grpSpPr>
          <a:xfrm>
            <a:off x="3280176" y="5640786"/>
            <a:ext cx="1315697" cy="493192"/>
            <a:chOff x="3756426" y="5512320"/>
            <a:chExt cx="1315697" cy="493192"/>
          </a:xfrm>
        </p:grpSpPr>
        <p:sp>
          <p:nvSpPr>
            <p:cNvPr id="92" name="フローチャート : 代替処理 91"/>
            <p:cNvSpPr/>
            <p:nvPr/>
          </p:nvSpPr>
          <p:spPr>
            <a:xfrm>
              <a:off x="3756426" y="5512320"/>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a:t>
              </a:r>
            </a:p>
          </p:txBody>
        </p:sp>
        <p:sp>
          <p:nvSpPr>
            <p:cNvPr id="94" name="フローチャート : 代替処理 93"/>
            <p:cNvSpPr/>
            <p:nvPr/>
          </p:nvSpPr>
          <p:spPr>
            <a:xfrm>
              <a:off x="3764556" y="5664442"/>
              <a:ext cx="1307567" cy="34107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中小企業政策調査課との意見交換を実施</a:t>
              </a:r>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889308014"/>
              </p:ext>
            </p:extLst>
          </p:nvPr>
        </p:nvGraphicFramePr>
        <p:xfrm>
          <a:off x="69403" y="463137"/>
          <a:ext cx="9012875" cy="6249656"/>
        </p:xfrm>
        <a:graphic>
          <a:graphicData uri="http://schemas.openxmlformats.org/drawingml/2006/table">
            <a:tbl>
              <a:tblPr firstRow="1" bandRow="1">
                <a:tableStyleId>{5940675A-B579-460E-94D1-54222C63F5DA}</a:tableStyleId>
              </a:tblPr>
              <a:tblGrid>
                <a:gridCol w="299907">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464496">
                  <a:extLst>
                    <a:ext uri="{9D8B030D-6E8A-4147-A177-3AD203B41FA5}">
                      <a16:colId xmlns:a16="http://schemas.microsoft.com/office/drawing/2014/main" val="20003"/>
                    </a:ext>
                  </a:extLst>
                </a:gridCol>
                <a:gridCol w="2736304">
                  <a:extLst>
                    <a:ext uri="{9D8B030D-6E8A-4147-A177-3AD203B41FA5}">
                      <a16:colId xmlns:a16="http://schemas.microsoft.com/office/drawing/2014/main" val="20004"/>
                    </a:ext>
                  </a:extLst>
                </a:gridCol>
              </a:tblGrid>
              <a:tr h="275947">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1050" u="none" dirty="0"/>
                        <a:t>平成２９年度末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697762">
                <a:tc>
                  <a:txBody>
                    <a:bodyPr/>
                    <a:lstStyle/>
                    <a:p>
                      <a:r>
                        <a:rPr kumimoji="1" lang="ja-JP" altLang="en-US" sz="1400" u="none" dirty="0"/>
                        <a:t>広域機能の充実</a:t>
                      </a:r>
                    </a:p>
                  </a:txBody>
                  <a:tcPr vert="eaVert" anchor="ctr" anchorCtr="1"/>
                </a:tc>
                <a:tc>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○第３期広域計画に基づいた取組みが進められています。</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○「広域計画等フォローアップ委員会」では、広域計画等の達成状況を評価・検証した上で、今後取り組むべき課題について検討が行われています。</a:t>
                      </a:r>
                      <a:endParaRPr kumimoji="1" lang="en-US" altLang="ja-JP" sz="1050" u="none" dirty="0">
                        <a:solidFill>
                          <a:srgbClr val="FF0000"/>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　</a:t>
                      </a:r>
                      <a:r>
                        <a:rPr kumimoji="1" lang="ja-JP" altLang="en-US" sz="1050" u="none" baseline="0" dirty="0">
                          <a:solidFill>
                            <a:schemeClr val="tx1"/>
                          </a:solidFill>
                        </a:rPr>
                        <a:t> </a:t>
                      </a:r>
                      <a:r>
                        <a:rPr kumimoji="1" lang="ja-JP" altLang="en-US" sz="1050" u="none" dirty="0">
                          <a:solidFill>
                            <a:schemeClr val="tx1"/>
                          </a:solidFill>
                        </a:rPr>
                        <a:t>「広域行政のあり方検討会」では、連合の役割や執行体制も含め、広域行政が担うべき課題、必要な権限や機能、今後の方向性などについて、議論が行われています。</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○「提案募集方式」により、権限移譲や規制緩和を求める</a:t>
                      </a:r>
                      <a:r>
                        <a:rPr kumimoji="1" lang="en-US" altLang="ja-JP" sz="1050" u="none" dirty="0">
                          <a:solidFill>
                            <a:schemeClr val="tx1"/>
                          </a:solidFill>
                        </a:rPr>
                        <a:t>32</a:t>
                      </a:r>
                      <a:r>
                        <a:rPr kumimoji="1" lang="ja-JP" altLang="en-US" sz="1050" u="none" dirty="0">
                          <a:solidFill>
                            <a:schemeClr val="tx1"/>
                          </a:solidFill>
                        </a:rPr>
                        <a:t>項目が提案されました。　　また、提案募集制度の見直し、国と地方の協議の場における分科会の設置などについて、６月に連合単独で、８月に関西経済連合会と共同で、政府提案が実施されました。</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　　</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○平成</a:t>
                      </a:r>
                      <a:r>
                        <a:rPr kumimoji="1" lang="en-US" altLang="ja-JP" sz="1050" u="none" dirty="0">
                          <a:solidFill>
                            <a:schemeClr val="tx1"/>
                          </a:solidFill>
                        </a:rPr>
                        <a:t>31</a:t>
                      </a:r>
                      <a:r>
                        <a:rPr kumimoji="1" lang="ja-JP" altLang="en-US" sz="1050" u="none" dirty="0">
                          <a:solidFill>
                            <a:schemeClr val="tx1"/>
                          </a:solidFill>
                        </a:rPr>
                        <a:t>年度からの毒物劇物取扱者、旧薬事法に係る登録販売者の資格試験・免許等の事務実施に向けて、準備が進められています。</a:t>
                      </a:r>
                      <a:endParaRPr kumimoji="1" lang="en-US" altLang="ja-JP" sz="1050" u="none" dirty="0">
                        <a:solidFill>
                          <a:schemeClr val="tx1"/>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rPr>
                        <a:t>○府としては、連合において、これまでの取組みの検証を踏まえ、広域事務の効果的な実施とあわせて分権改革に資する取組みが進むよう、取り組んでいきます。</a:t>
                      </a:r>
                      <a:endParaRPr kumimoji="1" lang="en-US" altLang="ja-JP" sz="1050" u="none" dirty="0">
                        <a:solidFill>
                          <a:schemeClr val="tx1"/>
                        </a:solidFill>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0" y="14016"/>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16" name="右矢印 15"/>
          <p:cNvSpPr/>
          <p:nvPr/>
        </p:nvSpPr>
        <p:spPr>
          <a:xfrm>
            <a:off x="1940112" y="1101883"/>
            <a:ext cx="4390160" cy="40707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第</a:t>
            </a:r>
            <a:r>
              <a:rPr kumimoji="1" lang="en-US" altLang="ja-JP" sz="1000" dirty="0"/>
              <a:t>3</a:t>
            </a:r>
            <a:r>
              <a:rPr kumimoji="1" lang="ja-JP" altLang="en-US" sz="1000" dirty="0"/>
              <a:t>期広域計画に基づく取組み　（計画期間：</a:t>
            </a:r>
            <a:r>
              <a:rPr kumimoji="1" lang="en-US" altLang="ja-JP" sz="1000" dirty="0"/>
              <a:t>H29</a:t>
            </a:r>
            <a:r>
              <a:rPr kumimoji="1" lang="ja-JP" altLang="en-US" sz="1000" dirty="0"/>
              <a:t>～</a:t>
            </a:r>
            <a:r>
              <a:rPr lang="en-US" altLang="ja-JP" sz="1000" dirty="0"/>
              <a:t>31</a:t>
            </a:r>
            <a:r>
              <a:rPr kumimoji="1" lang="ja-JP" altLang="en-US" sz="1000" dirty="0"/>
              <a:t>年度）</a:t>
            </a:r>
          </a:p>
        </p:txBody>
      </p:sp>
      <p:grpSp>
        <p:nvGrpSpPr>
          <p:cNvPr id="56" name="グループ化 55"/>
          <p:cNvGrpSpPr/>
          <p:nvPr/>
        </p:nvGrpSpPr>
        <p:grpSpPr>
          <a:xfrm>
            <a:off x="440810" y="1098615"/>
            <a:ext cx="1038752" cy="574759"/>
            <a:chOff x="469600" y="3687569"/>
            <a:chExt cx="1038752" cy="574759"/>
          </a:xfrm>
        </p:grpSpPr>
        <p:sp>
          <p:nvSpPr>
            <p:cNvPr id="57" name="フローチャート : 代替処理 56"/>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58" name="フローチャート : 代替処理 57"/>
            <p:cNvSpPr/>
            <p:nvPr/>
          </p:nvSpPr>
          <p:spPr>
            <a:xfrm>
              <a:off x="469600" y="3879810"/>
              <a:ext cx="1038752" cy="382518"/>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000" dirty="0"/>
                <a:t>第</a:t>
              </a:r>
              <a:r>
                <a:rPr lang="en-US" altLang="ja-JP" sz="1000" dirty="0"/>
                <a:t>3</a:t>
              </a:r>
              <a:r>
                <a:rPr lang="ja-JP" altLang="en-US" sz="1000" dirty="0"/>
                <a:t>期広域計画に</a:t>
              </a:r>
              <a:endParaRPr lang="en-US" altLang="ja-JP" sz="1000" dirty="0"/>
            </a:p>
            <a:p>
              <a:pPr algn="just"/>
              <a:r>
                <a:rPr lang="ja-JP" altLang="en-US" sz="1000" dirty="0"/>
                <a:t>基づく取組み</a:t>
              </a:r>
              <a:endParaRPr lang="en-US" altLang="ja-JP" sz="1000" dirty="0"/>
            </a:p>
          </p:txBody>
        </p:sp>
      </p:grpSp>
      <p:grpSp>
        <p:nvGrpSpPr>
          <p:cNvPr id="3" name="グループ化 2"/>
          <p:cNvGrpSpPr/>
          <p:nvPr/>
        </p:nvGrpSpPr>
        <p:grpSpPr>
          <a:xfrm>
            <a:off x="438024" y="1707051"/>
            <a:ext cx="1038752" cy="534918"/>
            <a:chOff x="457074" y="1773726"/>
            <a:chExt cx="1038752" cy="534918"/>
          </a:xfrm>
        </p:grpSpPr>
        <p:sp>
          <p:nvSpPr>
            <p:cNvPr id="60" name="フローチャート : 代替処理 59"/>
            <p:cNvSpPr/>
            <p:nvPr/>
          </p:nvSpPr>
          <p:spPr>
            <a:xfrm>
              <a:off x="457074" y="1773726"/>
              <a:ext cx="917499" cy="1958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62" name="フローチャート : 代替処理 61"/>
            <p:cNvSpPr/>
            <p:nvPr/>
          </p:nvSpPr>
          <p:spPr>
            <a:xfrm>
              <a:off x="457074" y="1950478"/>
              <a:ext cx="1038752" cy="35816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関西創生戦略の改訂</a:t>
              </a:r>
              <a:endParaRPr lang="en-US" altLang="ja-JP" sz="1000" dirty="0"/>
            </a:p>
          </p:txBody>
        </p:sp>
      </p:grpSp>
      <p:grpSp>
        <p:nvGrpSpPr>
          <p:cNvPr id="69" name="グループ化 68"/>
          <p:cNvGrpSpPr/>
          <p:nvPr/>
        </p:nvGrpSpPr>
        <p:grpSpPr>
          <a:xfrm>
            <a:off x="418811" y="5864246"/>
            <a:ext cx="1038752" cy="679915"/>
            <a:chOff x="469600" y="3730102"/>
            <a:chExt cx="1038752" cy="679915"/>
          </a:xfrm>
        </p:grpSpPr>
        <p:sp>
          <p:nvSpPr>
            <p:cNvPr id="70" name="フローチャート : 代替処理 69"/>
            <p:cNvSpPr/>
            <p:nvPr/>
          </p:nvSpPr>
          <p:spPr>
            <a:xfrm>
              <a:off x="469600" y="3730102"/>
              <a:ext cx="917499" cy="22081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71" name="フローチャート : 代替処理 70"/>
            <p:cNvSpPr/>
            <p:nvPr/>
          </p:nvSpPr>
          <p:spPr>
            <a:xfrm>
              <a:off x="469600" y="3908385"/>
              <a:ext cx="1038752" cy="50163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資格試験・免許等の事務拡充に伴う規約変更</a:t>
              </a:r>
              <a:endParaRPr lang="en-US" altLang="ja-JP" sz="1000" dirty="0"/>
            </a:p>
          </p:txBody>
        </p:sp>
      </p:grpSp>
      <p:sp>
        <p:nvSpPr>
          <p:cNvPr id="10" name="正方形/長方形 9"/>
          <p:cNvSpPr/>
          <p:nvPr/>
        </p:nvSpPr>
        <p:spPr>
          <a:xfrm>
            <a:off x="2112333" y="1398716"/>
            <a:ext cx="4070630"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dirty="0">
                <a:solidFill>
                  <a:schemeClr val="tx1"/>
                </a:solidFill>
              </a:rPr>
              <a:t>【</a:t>
            </a:r>
            <a:r>
              <a:rPr kumimoji="1" lang="ja-JP" altLang="en-US" sz="900" dirty="0">
                <a:solidFill>
                  <a:schemeClr val="tx1"/>
                </a:solidFill>
              </a:rPr>
              <a:t>連合が目指すべき関西の将来像の基本的な考え方</a:t>
            </a:r>
            <a:r>
              <a:rPr kumimoji="1" lang="en-US" altLang="ja-JP" sz="900" dirty="0">
                <a:solidFill>
                  <a:schemeClr val="tx1"/>
                </a:solidFill>
              </a:rPr>
              <a:t>】</a:t>
            </a:r>
          </a:p>
          <a:p>
            <a:r>
              <a:rPr lang="ja-JP" altLang="en-US" sz="900" dirty="0">
                <a:solidFill>
                  <a:schemeClr val="tx1"/>
                </a:solidFill>
              </a:rPr>
              <a:t>　・国土の双眼構造を実現し、分権型社会を先導する関西</a:t>
            </a:r>
            <a:endParaRPr lang="en-US" altLang="ja-JP" sz="900" dirty="0">
              <a:solidFill>
                <a:schemeClr val="tx1"/>
              </a:solidFill>
            </a:endParaRPr>
          </a:p>
          <a:p>
            <a:r>
              <a:rPr kumimoji="1" lang="ja-JP" altLang="en-US" sz="900" dirty="0">
                <a:solidFill>
                  <a:schemeClr val="tx1"/>
                </a:solidFill>
              </a:rPr>
              <a:t>　・個性や強みを活かして、人の還流を生み出し、地域全体が発展する関西</a:t>
            </a:r>
            <a:endParaRPr kumimoji="1" lang="en-US" altLang="ja-JP" sz="900" dirty="0">
              <a:solidFill>
                <a:schemeClr val="tx1"/>
              </a:solidFill>
            </a:endParaRPr>
          </a:p>
          <a:p>
            <a:r>
              <a:rPr lang="ja-JP" altLang="en-US" sz="900" dirty="0">
                <a:solidFill>
                  <a:schemeClr val="tx1"/>
                </a:solidFill>
              </a:rPr>
              <a:t>　・アジアのハブ機能を担う新首都・関西</a:t>
            </a:r>
            <a:endParaRPr kumimoji="1" lang="ja-JP" altLang="en-US" sz="900" dirty="0">
              <a:solidFill>
                <a:schemeClr val="tx1"/>
              </a:solidFill>
            </a:endParaRPr>
          </a:p>
        </p:txBody>
      </p:sp>
      <p:grpSp>
        <p:nvGrpSpPr>
          <p:cNvPr id="13" name="グループ化 12"/>
          <p:cNvGrpSpPr/>
          <p:nvPr/>
        </p:nvGrpSpPr>
        <p:grpSpPr>
          <a:xfrm>
            <a:off x="2623310" y="4253565"/>
            <a:ext cx="3686803" cy="577724"/>
            <a:chOff x="2654101" y="4356557"/>
            <a:chExt cx="3686803" cy="577724"/>
          </a:xfrm>
        </p:grpSpPr>
        <p:grpSp>
          <p:nvGrpSpPr>
            <p:cNvPr id="5" name="グループ化 4"/>
            <p:cNvGrpSpPr/>
            <p:nvPr/>
          </p:nvGrpSpPr>
          <p:grpSpPr>
            <a:xfrm>
              <a:off x="2654101" y="4356557"/>
              <a:ext cx="1615529" cy="577724"/>
              <a:chOff x="4217657" y="4103760"/>
              <a:chExt cx="1615529" cy="577724"/>
            </a:xfrm>
          </p:grpSpPr>
          <p:sp>
            <p:nvSpPr>
              <p:cNvPr id="49" name="フローチャート : 代替処理 48"/>
              <p:cNvSpPr/>
              <p:nvPr/>
            </p:nvSpPr>
            <p:spPr>
              <a:xfrm>
                <a:off x="4217657" y="4103760"/>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43" name="フローチャート : 代替処理 42"/>
              <p:cNvSpPr/>
              <p:nvPr/>
            </p:nvSpPr>
            <p:spPr>
              <a:xfrm>
                <a:off x="4244544" y="4279484"/>
                <a:ext cx="1588642" cy="40200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「提案募集方式」を活用した国への提案（</a:t>
                </a:r>
                <a:r>
                  <a:rPr lang="en-US" altLang="ja-JP" sz="1000" dirty="0"/>
                  <a:t>32</a:t>
                </a:r>
                <a:r>
                  <a:rPr lang="ja-JP" altLang="en-US" sz="1000" dirty="0"/>
                  <a:t>項目）</a:t>
                </a:r>
              </a:p>
            </p:txBody>
          </p:sp>
        </p:grpSp>
        <p:sp>
          <p:nvSpPr>
            <p:cNvPr id="47" name="右矢印 46"/>
            <p:cNvSpPr/>
            <p:nvPr/>
          </p:nvSpPr>
          <p:spPr>
            <a:xfrm>
              <a:off x="4287884" y="4548130"/>
              <a:ext cx="2053020" cy="343503"/>
            </a:xfrm>
            <a:prstGeom prst="rightArrow">
              <a:avLst>
                <a:gd name="adj1" fmla="val 50000"/>
                <a:gd name="adj2" fmla="val 3475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rPr>
                <a:t>提案の実現に向けた調整</a:t>
              </a:r>
            </a:p>
          </p:txBody>
        </p:sp>
      </p:grpSp>
      <p:grpSp>
        <p:nvGrpSpPr>
          <p:cNvPr id="12" name="グループ化 11"/>
          <p:cNvGrpSpPr/>
          <p:nvPr/>
        </p:nvGrpSpPr>
        <p:grpSpPr>
          <a:xfrm>
            <a:off x="432527" y="4411503"/>
            <a:ext cx="1026441" cy="754890"/>
            <a:chOff x="471735" y="3986221"/>
            <a:chExt cx="1026441" cy="754890"/>
          </a:xfrm>
        </p:grpSpPr>
        <p:sp>
          <p:nvSpPr>
            <p:cNvPr id="51" name="フローチャート : 代替処理 50"/>
            <p:cNvSpPr/>
            <p:nvPr/>
          </p:nvSpPr>
          <p:spPr>
            <a:xfrm>
              <a:off x="478177" y="3986221"/>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22</a:t>
              </a:r>
              <a:r>
                <a:rPr lang="ja-JP" altLang="en-US" sz="900" dirty="0">
                  <a:latin typeface="+mj-ea"/>
                  <a:ea typeface="+mj-ea"/>
                </a:rPr>
                <a:t>年度～</a:t>
              </a:r>
              <a:endParaRPr kumimoji="1" lang="ja-JP" altLang="en-US" sz="900" dirty="0">
                <a:latin typeface="+mj-ea"/>
                <a:ea typeface="+mj-ea"/>
              </a:endParaRPr>
            </a:p>
          </p:txBody>
        </p:sp>
        <p:sp>
          <p:nvSpPr>
            <p:cNvPr id="68" name="フローチャート : 代替処理 67"/>
            <p:cNvSpPr/>
            <p:nvPr/>
          </p:nvSpPr>
          <p:spPr>
            <a:xfrm>
              <a:off x="471735" y="4169239"/>
              <a:ext cx="1026441" cy="57187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国からの事務権限の移譲に向けた取組み</a:t>
              </a:r>
              <a:endParaRPr lang="en-US" altLang="ja-JP" sz="1000" dirty="0"/>
            </a:p>
          </p:txBody>
        </p:sp>
      </p:grpSp>
      <p:grpSp>
        <p:nvGrpSpPr>
          <p:cNvPr id="64" name="グループ化 63"/>
          <p:cNvGrpSpPr/>
          <p:nvPr/>
        </p:nvGrpSpPr>
        <p:grpSpPr>
          <a:xfrm>
            <a:off x="428336" y="3259992"/>
            <a:ext cx="1038752" cy="564126"/>
            <a:chOff x="469600" y="3698202"/>
            <a:chExt cx="1038752" cy="564126"/>
          </a:xfrm>
        </p:grpSpPr>
        <p:sp>
          <p:nvSpPr>
            <p:cNvPr id="65" name="フローチャート : 代替処理 64"/>
            <p:cNvSpPr/>
            <p:nvPr/>
          </p:nvSpPr>
          <p:spPr>
            <a:xfrm>
              <a:off x="469600" y="3698202"/>
              <a:ext cx="917499" cy="26275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66" name="フローチャート : 代替処理 65"/>
            <p:cNvSpPr/>
            <p:nvPr/>
          </p:nvSpPr>
          <p:spPr>
            <a:xfrm>
              <a:off x="469600" y="3879810"/>
              <a:ext cx="1038752" cy="382518"/>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「広域行政のあり方検討会」設置</a:t>
              </a:r>
              <a:endParaRPr lang="en-US" altLang="ja-JP" sz="1000" dirty="0"/>
            </a:p>
          </p:txBody>
        </p:sp>
      </p:grpSp>
      <p:grpSp>
        <p:nvGrpSpPr>
          <p:cNvPr id="4" name="グループ化 3"/>
          <p:cNvGrpSpPr/>
          <p:nvPr/>
        </p:nvGrpSpPr>
        <p:grpSpPr>
          <a:xfrm>
            <a:off x="1966656" y="3262301"/>
            <a:ext cx="4279067" cy="789237"/>
            <a:chOff x="2041087" y="2232229"/>
            <a:chExt cx="4279067" cy="789237"/>
          </a:xfrm>
        </p:grpSpPr>
        <p:grpSp>
          <p:nvGrpSpPr>
            <p:cNvPr id="8" name="グループ化 7"/>
            <p:cNvGrpSpPr/>
            <p:nvPr/>
          </p:nvGrpSpPr>
          <p:grpSpPr>
            <a:xfrm>
              <a:off x="2385760" y="2232229"/>
              <a:ext cx="3934394" cy="739304"/>
              <a:chOff x="3913014" y="1904622"/>
              <a:chExt cx="3934394" cy="739304"/>
            </a:xfrm>
          </p:grpSpPr>
          <p:grpSp>
            <p:nvGrpSpPr>
              <p:cNvPr id="19" name="グループ化 18"/>
              <p:cNvGrpSpPr/>
              <p:nvPr/>
            </p:nvGrpSpPr>
            <p:grpSpPr>
              <a:xfrm>
                <a:off x="3913014" y="1904622"/>
                <a:ext cx="1481122" cy="506111"/>
                <a:chOff x="2505267" y="2644448"/>
                <a:chExt cx="1481122" cy="506111"/>
              </a:xfrm>
            </p:grpSpPr>
            <p:sp>
              <p:nvSpPr>
                <p:cNvPr id="20" name="フローチャート : 代替処理 19"/>
                <p:cNvSpPr/>
                <p:nvPr/>
              </p:nvSpPr>
              <p:spPr>
                <a:xfrm>
                  <a:off x="2505267" y="2644448"/>
                  <a:ext cx="1260801"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５月、６月、７月、９月</a:t>
                  </a:r>
                </a:p>
              </p:txBody>
            </p:sp>
            <p:sp>
              <p:nvSpPr>
                <p:cNvPr id="21" name="フローチャート : 代替処理 20"/>
                <p:cNvSpPr/>
                <p:nvPr/>
              </p:nvSpPr>
              <p:spPr>
                <a:xfrm>
                  <a:off x="2515692" y="2817060"/>
                  <a:ext cx="1470697" cy="333499"/>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広域行政のあり方検討会開催（計４回）</a:t>
                  </a:r>
                  <a:endParaRPr lang="en-US" altLang="ja-JP" sz="1000" dirty="0"/>
                </a:p>
              </p:txBody>
            </p:sp>
          </p:grpSp>
          <p:grpSp>
            <p:nvGrpSpPr>
              <p:cNvPr id="2" name="グループ化 1"/>
              <p:cNvGrpSpPr/>
              <p:nvPr/>
            </p:nvGrpSpPr>
            <p:grpSpPr>
              <a:xfrm>
                <a:off x="7210510" y="2047711"/>
                <a:ext cx="636898" cy="596215"/>
                <a:chOff x="7221143" y="1962647"/>
                <a:chExt cx="636898" cy="596215"/>
              </a:xfrm>
            </p:grpSpPr>
            <p:sp>
              <p:nvSpPr>
                <p:cNvPr id="24" name="フローチャート : 代替処理 23"/>
                <p:cNvSpPr/>
                <p:nvPr/>
              </p:nvSpPr>
              <p:spPr>
                <a:xfrm>
                  <a:off x="7221143" y="1962647"/>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23" name="フローチャート : 代替処理 22"/>
                <p:cNvSpPr/>
                <p:nvPr/>
              </p:nvSpPr>
              <p:spPr>
                <a:xfrm>
                  <a:off x="7222846" y="2157294"/>
                  <a:ext cx="635195" cy="401568"/>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最終報告</a:t>
                  </a:r>
                  <a:endParaRPr lang="en-US" altLang="ja-JP" sz="1000" dirty="0"/>
                </a:p>
              </p:txBody>
            </p:sp>
          </p:grpSp>
        </p:grpSp>
        <p:sp>
          <p:nvSpPr>
            <p:cNvPr id="72" name="右矢印 71"/>
            <p:cNvSpPr/>
            <p:nvPr/>
          </p:nvSpPr>
          <p:spPr>
            <a:xfrm>
              <a:off x="2041087" y="2690715"/>
              <a:ext cx="3622011" cy="330751"/>
            </a:xfrm>
            <a:prstGeom prst="rightArrow">
              <a:avLst>
                <a:gd name="adj1" fmla="val 50000"/>
                <a:gd name="adj2" fmla="val 351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000" dirty="0"/>
                <a:t>今後の連合の方向性の検討</a:t>
              </a:r>
              <a:endParaRPr kumimoji="1" lang="ja-JP" altLang="en-US" sz="1000" dirty="0"/>
            </a:p>
          </p:txBody>
        </p:sp>
      </p:grpSp>
      <p:grpSp>
        <p:nvGrpSpPr>
          <p:cNvPr id="15" name="グループ化 14"/>
          <p:cNvGrpSpPr/>
          <p:nvPr/>
        </p:nvGrpSpPr>
        <p:grpSpPr>
          <a:xfrm>
            <a:off x="1978886" y="5867446"/>
            <a:ext cx="4316678" cy="561763"/>
            <a:chOff x="2032051" y="6010312"/>
            <a:chExt cx="4316678" cy="561763"/>
          </a:xfrm>
        </p:grpSpPr>
        <p:grpSp>
          <p:nvGrpSpPr>
            <p:cNvPr id="40" name="グループ化 39"/>
            <p:cNvGrpSpPr/>
            <p:nvPr/>
          </p:nvGrpSpPr>
          <p:grpSpPr>
            <a:xfrm>
              <a:off x="2032051" y="6010312"/>
              <a:ext cx="1443257" cy="561763"/>
              <a:chOff x="2237571" y="2513314"/>
              <a:chExt cx="1253160" cy="561763"/>
            </a:xfrm>
          </p:grpSpPr>
          <p:sp>
            <p:nvSpPr>
              <p:cNvPr id="41" name="フローチャート : 代替処理 40"/>
              <p:cNvSpPr/>
              <p:nvPr/>
            </p:nvSpPr>
            <p:spPr>
              <a:xfrm>
                <a:off x="2237571" y="2513314"/>
                <a:ext cx="438381" cy="17508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42" name="フローチャート : 代替処理 41"/>
              <p:cNvSpPr/>
              <p:nvPr/>
            </p:nvSpPr>
            <p:spPr>
              <a:xfrm>
                <a:off x="2249173" y="2681951"/>
                <a:ext cx="1241558" cy="39312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rPr>
                  <a:t>新たな資格試験・免許等事務に係る周知</a:t>
                </a:r>
              </a:p>
            </p:txBody>
          </p:sp>
        </p:grpSp>
        <p:sp>
          <p:nvSpPr>
            <p:cNvPr id="81" name="右矢印 80"/>
            <p:cNvSpPr/>
            <p:nvPr/>
          </p:nvSpPr>
          <p:spPr>
            <a:xfrm>
              <a:off x="3475309" y="6215010"/>
              <a:ext cx="2873420" cy="357065"/>
            </a:xfrm>
            <a:prstGeom prst="rightArrow">
              <a:avLst>
                <a:gd name="adj1" fmla="val 50000"/>
                <a:gd name="adj2" fmla="val 3475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rPr>
                <a:t>試験の実施に向けた調整</a:t>
              </a:r>
            </a:p>
          </p:txBody>
        </p:sp>
      </p:grpSp>
      <p:grpSp>
        <p:nvGrpSpPr>
          <p:cNvPr id="82" name="グループ化 81"/>
          <p:cNvGrpSpPr/>
          <p:nvPr/>
        </p:nvGrpSpPr>
        <p:grpSpPr>
          <a:xfrm>
            <a:off x="2649161" y="4936886"/>
            <a:ext cx="1188039" cy="580346"/>
            <a:chOff x="2237572" y="2513314"/>
            <a:chExt cx="1031558" cy="508216"/>
          </a:xfrm>
        </p:grpSpPr>
        <p:sp>
          <p:nvSpPr>
            <p:cNvPr id="83" name="フローチャート : 代替処理 82"/>
            <p:cNvSpPr/>
            <p:nvPr/>
          </p:nvSpPr>
          <p:spPr>
            <a:xfrm>
              <a:off x="2237572" y="2513314"/>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84" name="フローチャート : 代替処理 83"/>
            <p:cNvSpPr/>
            <p:nvPr/>
          </p:nvSpPr>
          <p:spPr>
            <a:xfrm>
              <a:off x="2249173" y="2681951"/>
              <a:ext cx="1019957" cy="33957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国の予算編成等に対する提案</a:t>
              </a:r>
            </a:p>
          </p:txBody>
        </p:sp>
      </p:grpSp>
      <p:grpSp>
        <p:nvGrpSpPr>
          <p:cNvPr id="61" name="グループ化 60"/>
          <p:cNvGrpSpPr/>
          <p:nvPr/>
        </p:nvGrpSpPr>
        <p:grpSpPr>
          <a:xfrm>
            <a:off x="428336" y="2377184"/>
            <a:ext cx="1038752" cy="686663"/>
            <a:chOff x="469600" y="3687569"/>
            <a:chExt cx="1038752" cy="686663"/>
          </a:xfrm>
        </p:grpSpPr>
        <p:sp>
          <p:nvSpPr>
            <p:cNvPr id="63" name="フローチャート : 代替処理 62"/>
            <p:cNvSpPr/>
            <p:nvPr/>
          </p:nvSpPr>
          <p:spPr>
            <a:xfrm>
              <a:off x="469600" y="3687569"/>
              <a:ext cx="917499" cy="26275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29</a:t>
              </a:r>
              <a:r>
                <a:rPr lang="ja-JP" altLang="en-US" sz="900" dirty="0">
                  <a:latin typeface="+mj-ea"/>
                  <a:ea typeface="+mj-ea"/>
                </a:rPr>
                <a:t>年度</a:t>
              </a:r>
              <a:endParaRPr kumimoji="1" lang="ja-JP" altLang="en-US" sz="900" dirty="0">
                <a:latin typeface="+mj-ea"/>
                <a:ea typeface="+mj-ea"/>
              </a:endParaRPr>
            </a:p>
          </p:txBody>
        </p:sp>
        <p:sp>
          <p:nvSpPr>
            <p:cNvPr id="86" name="フローチャート : 代替処理 85"/>
            <p:cNvSpPr/>
            <p:nvPr/>
          </p:nvSpPr>
          <p:spPr>
            <a:xfrm>
              <a:off x="469600" y="3879810"/>
              <a:ext cx="1038752" cy="49442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「広域計画等フォローアップ委員会」設置</a:t>
              </a:r>
              <a:endParaRPr lang="en-US" altLang="ja-JP" sz="1000" dirty="0"/>
            </a:p>
          </p:txBody>
        </p:sp>
      </p:grpSp>
      <p:grpSp>
        <p:nvGrpSpPr>
          <p:cNvPr id="17" name="グループ化 16"/>
          <p:cNvGrpSpPr/>
          <p:nvPr/>
        </p:nvGrpSpPr>
        <p:grpSpPr>
          <a:xfrm>
            <a:off x="1967173" y="2263235"/>
            <a:ext cx="4297010" cy="793463"/>
            <a:chOff x="2051720" y="3530118"/>
            <a:chExt cx="4297010" cy="793463"/>
          </a:xfrm>
        </p:grpSpPr>
        <p:grpSp>
          <p:nvGrpSpPr>
            <p:cNvPr id="14" name="グループ化 13"/>
            <p:cNvGrpSpPr/>
            <p:nvPr/>
          </p:nvGrpSpPr>
          <p:grpSpPr>
            <a:xfrm>
              <a:off x="2051720" y="3540751"/>
              <a:ext cx="4297010" cy="782830"/>
              <a:chOff x="2051720" y="3150226"/>
              <a:chExt cx="4297010" cy="782830"/>
            </a:xfrm>
          </p:grpSpPr>
          <p:sp>
            <p:nvSpPr>
              <p:cNvPr id="48" name="右矢印 47"/>
              <p:cNvSpPr/>
              <p:nvPr/>
            </p:nvSpPr>
            <p:spPr>
              <a:xfrm>
                <a:off x="2051720" y="3630165"/>
                <a:ext cx="4297010" cy="302891"/>
              </a:xfrm>
              <a:prstGeom prst="rightArrow">
                <a:avLst>
                  <a:gd name="adj1" fmla="val 50000"/>
                  <a:gd name="adj2" fmla="val 351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000" dirty="0"/>
                  <a:t>広域計画等の達成状況の評価・検証、今後取り組むべき課題の検討</a:t>
                </a:r>
              </a:p>
            </p:txBody>
          </p:sp>
          <p:grpSp>
            <p:nvGrpSpPr>
              <p:cNvPr id="11" name="グループ化 10"/>
              <p:cNvGrpSpPr/>
              <p:nvPr/>
            </p:nvGrpSpPr>
            <p:grpSpPr>
              <a:xfrm>
                <a:off x="2661986" y="3150226"/>
                <a:ext cx="3520977" cy="502585"/>
                <a:chOff x="2671511" y="3051380"/>
                <a:chExt cx="3520977" cy="502585"/>
              </a:xfrm>
            </p:grpSpPr>
            <p:grpSp>
              <p:nvGrpSpPr>
                <p:cNvPr id="9" name="グループ化 8"/>
                <p:cNvGrpSpPr/>
                <p:nvPr/>
              </p:nvGrpSpPr>
              <p:grpSpPr>
                <a:xfrm>
                  <a:off x="2671511" y="3051380"/>
                  <a:ext cx="1207822" cy="502585"/>
                  <a:chOff x="2671511" y="3051380"/>
                  <a:chExt cx="1207822" cy="502585"/>
                </a:xfrm>
              </p:grpSpPr>
              <p:sp>
                <p:nvSpPr>
                  <p:cNvPr id="73" name="フローチャート : 代替処理 72"/>
                  <p:cNvSpPr/>
                  <p:nvPr/>
                </p:nvSpPr>
                <p:spPr>
                  <a:xfrm>
                    <a:off x="2671511" y="3051380"/>
                    <a:ext cx="320156" cy="17261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74" name="フローチャート : 代替処理 73"/>
                  <p:cNvSpPr/>
                  <p:nvPr/>
                </p:nvSpPr>
                <p:spPr>
                  <a:xfrm>
                    <a:off x="2694386" y="3200142"/>
                    <a:ext cx="1184947" cy="353823"/>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広域計画等フォローアップ委員会 開催</a:t>
                    </a:r>
                    <a:endParaRPr lang="en-US" altLang="ja-JP" sz="1000" dirty="0"/>
                  </a:p>
                </p:txBody>
              </p:sp>
            </p:grpSp>
            <p:sp>
              <p:nvSpPr>
                <p:cNvPr id="75" name="フローチャート : 代替処理 74"/>
                <p:cNvSpPr/>
                <p:nvPr/>
              </p:nvSpPr>
              <p:spPr>
                <a:xfrm>
                  <a:off x="5438841" y="3200142"/>
                  <a:ext cx="753647" cy="346039"/>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中間まとめ</a:t>
                  </a:r>
                  <a:endParaRPr lang="en-US" altLang="ja-JP" sz="1000" dirty="0"/>
                </a:p>
              </p:txBody>
            </p:sp>
          </p:grpSp>
        </p:grpSp>
        <p:grpSp>
          <p:nvGrpSpPr>
            <p:cNvPr id="18" name="グループ化 17"/>
            <p:cNvGrpSpPr/>
            <p:nvPr/>
          </p:nvGrpSpPr>
          <p:grpSpPr>
            <a:xfrm>
              <a:off x="4196618" y="3530118"/>
              <a:ext cx="919220" cy="521844"/>
              <a:chOff x="4263293" y="3270246"/>
              <a:chExt cx="919220" cy="521844"/>
            </a:xfrm>
          </p:grpSpPr>
          <p:sp>
            <p:nvSpPr>
              <p:cNvPr id="76" name="フローチャート : 代替処理 75"/>
              <p:cNvSpPr/>
              <p:nvPr/>
            </p:nvSpPr>
            <p:spPr>
              <a:xfrm>
                <a:off x="4263293" y="3270246"/>
                <a:ext cx="607371" cy="18928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９～１１月</a:t>
                </a:r>
              </a:p>
            </p:txBody>
          </p:sp>
          <p:sp>
            <p:nvSpPr>
              <p:cNvPr id="77" name="フローチャート : 代替処理 76"/>
              <p:cNvSpPr/>
              <p:nvPr/>
            </p:nvSpPr>
            <p:spPr>
              <a:xfrm>
                <a:off x="4278359" y="3438267"/>
                <a:ext cx="904154" cy="353823"/>
              </a:xfrm>
              <a:prstGeom prst="flowChartAlternateProcess">
                <a:avLst/>
              </a:prstGeom>
              <a:solidFill>
                <a:schemeClr val="bg1"/>
              </a:solidFill>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小委員会設置</a:t>
                </a:r>
                <a:endParaRPr lang="en-US" altLang="ja-JP" sz="1000" dirty="0"/>
              </a:p>
            </p:txBody>
          </p:sp>
        </p:grpSp>
        <p:sp>
          <p:nvSpPr>
            <p:cNvPr id="87" name="フローチャート : 代替処理 86"/>
            <p:cNvSpPr/>
            <p:nvPr/>
          </p:nvSpPr>
          <p:spPr>
            <a:xfrm>
              <a:off x="5418168" y="3550276"/>
              <a:ext cx="388603" cy="15261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２月</a:t>
              </a:r>
            </a:p>
          </p:txBody>
        </p:sp>
      </p:grpSp>
      <p:grpSp>
        <p:nvGrpSpPr>
          <p:cNvPr id="67" name="グループ化 66"/>
          <p:cNvGrpSpPr/>
          <p:nvPr/>
        </p:nvGrpSpPr>
        <p:grpSpPr>
          <a:xfrm>
            <a:off x="3947067" y="4929724"/>
            <a:ext cx="1580855" cy="659516"/>
            <a:chOff x="2237572" y="2513314"/>
            <a:chExt cx="1372635" cy="659516"/>
          </a:xfrm>
        </p:grpSpPr>
        <p:sp>
          <p:nvSpPr>
            <p:cNvPr id="88" name="フローチャート : 代替処理 87"/>
            <p:cNvSpPr/>
            <p:nvPr/>
          </p:nvSpPr>
          <p:spPr>
            <a:xfrm>
              <a:off x="2237572" y="2513314"/>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８月</a:t>
              </a:r>
            </a:p>
          </p:txBody>
        </p:sp>
        <p:sp>
          <p:nvSpPr>
            <p:cNvPr id="89" name="フローチャート : 代替処理 88"/>
            <p:cNvSpPr/>
            <p:nvPr/>
          </p:nvSpPr>
          <p:spPr>
            <a:xfrm>
              <a:off x="2249171" y="2681951"/>
              <a:ext cx="1361036" cy="49087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rPr>
                <a:t>「地方分権改革の推進に関する提言」（関西経済連合会との共同提案）</a:t>
              </a:r>
            </a:p>
          </p:txBody>
        </p:sp>
      </p:gr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2211</Words>
  <Application>Microsoft Office PowerPoint</Application>
  <PresentationFormat>画面に合わせる (4:3)</PresentationFormat>
  <Paragraphs>265</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2025-12-05T07:39:04Z</dcterms:created>
  <dcterms:modified xsi:type="dcterms:W3CDTF">2025-12-05T07:39:07Z</dcterms:modified>
</cp:coreProperties>
</file>