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72" r:id="rId2"/>
    <p:sldId id="274" r:id="rId3"/>
    <p:sldId id="263" r:id="rId4"/>
    <p:sldId id="269"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455" autoAdjust="0"/>
    <p:restoredTop sz="95053" autoAdjust="0"/>
  </p:normalViewPr>
  <p:slideViewPr>
    <p:cSldViewPr showGuides="1">
      <p:cViewPr varScale="1">
        <p:scale>
          <a:sx n="64" d="100"/>
          <a:sy n="64" d="100"/>
        </p:scale>
        <p:origin x="1315"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2" y="0"/>
            <a:ext cx="2949575" cy="496888"/>
          </a:xfrm>
          <a:prstGeom prst="rect">
            <a:avLst/>
          </a:prstGeom>
        </p:spPr>
        <p:txBody>
          <a:bodyPr vert="horz" lIns="91410" tIns="45708" rIns="91410" bIns="45708"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440863"/>
            <a:ext cx="2949575" cy="496887"/>
          </a:xfrm>
          <a:prstGeom prst="rect">
            <a:avLst/>
          </a:prstGeom>
        </p:spPr>
        <p:txBody>
          <a:bodyPr vert="horz" lIns="91410" tIns="45708" rIns="9141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2" y="9440863"/>
            <a:ext cx="2949575" cy="496887"/>
          </a:xfrm>
          <a:prstGeom prst="rect">
            <a:avLst/>
          </a:prstGeom>
        </p:spPr>
        <p:txBody>
          <a:bodyPr vert="horz" lIns="91410" tIns="45708" rIns="91410" bIns="45708"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9787" cy="496967"/>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4"/>
            <a:ext cx="2949787" cy="496967"/>
          </a:xfrm>
          <a:prstGeom prst="rect">
            <a:avLst/>
          </a:prstGeom>
        </p:spPr>
        <p:txBody>
          <a:bodyPr vert="horz" lIns="91410" tIns="45708" rIns="91410" bIns="45708"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0" tIns="45708" rIns="91410" bIns="4570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10" tIns="45708" rIns="91410"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7" cy="496967"/>
          </a:xfrm>
          <a:prstGeom prst="rect">
            <a:avLst/>
          </a:prstGeom>
        </p:spPr>
        <p:txBody>
          <a:bodyPr vert="horz" lIns="91410" tIns="45708" rIns="9141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7" cy="496967"/>
          </a:xfrm>
          <a:prstGeom prst="rect">
            <a:avLst/>
          </a:prstGeom>
        </p:spPr>
        <p:txBody>
          <a:bodyPr vert="horz" lIns="91410" tIns="45708" rIns="91410" bIns="45708"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854224476"/>
              </p:ext>
            </p:extLst>
          </p:nvPr>
        </p:nvGraphicFramePr>
        <p:xfrm>
          <a:off x="32710" y="309562"/>
          <a:ext cx="9052589" cy="6503814"/>
        </p:xfrm>
        <a:graphic>
          <a:graphicData uri="http://schemas.openxmlformats.org/drawingml/2006/table">
            <a:tbl>
              <a:tblPr firstRow="1" bandRow="1">
                <a:tableStyleId>{5940675A-B579-460E-94D1-54222C63F5DA}</a:tableStyleId>
              </a:tblPr>
              <a:tblGrid>
                <a:gridCol w="264752">
                  <a:extLst>
                    <a:ext uri="{9D8B030D-6E8A-4147-A177-3AD203B41FA5}">
                      <a16:colId xmlns:a16="http://schemas.microsoft.com/office/drawing/2014/main" val="20000"/>
                    </a:ext>
                  </a:extLst>
                </a:gridCol>
                <a:gridCol w="322632">
                  <a:extLst>
                    <a:ext uri="{9D8B030D-6E8A-4147-A177-3AD203B41FA5}">
                      <a16:colId xmlns:a16="http://schemas.microsoft.com/office/drawing/2014/main" val="20001"/>
                    </a:ext>
                  </a:extLst>
                </a:gridCol>
                <a:gridCol w="3807890">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2857115">
                  <a:extLst>
                    <a:ext uri="{9D8B030D-6E8A-4147-A177-3AD203B41FA5}">
                      <a16:colId xmlns:a16="http://schemas.microsoft.com/office/drawing/2014/main" val="20004"/>
                    </a:ext>
                  </a:extLst>
                </a:gridCol>
              </a:tblGrid>
              <a:tr h="276285">
                <a:tc rowSpan="2">
                  <a:txBody>
                    <a:bodyPr/>
                    <a:lstStyle/>
                    <a:p>
                      <a:endParaRPr kumimoji="1" lang="ja-JP" altLang="en-US" sz="1400" u="none" dirty="0"/>
                    </a:p>
                  </a:txBody>
                  <a:tcPr vert="eaVert" anchor="ct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　</a:t>
                      </a:r>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algn="ctr">
                        <a:lnSpc>
                          <a:spcPts val="1400"/>
                        </a:lnSpc>
                      </a:pPr>
                      <a:r>
                        <a:rPr kumimoji="1" lang="ja-JP" altLang="en-US" sz="1200" u="none" dirty="0"/>
                        <a:t>平成２９年度</a:t>
                      </a:r>
                    </a:p>
                  </a:txBody>
                  <a:tcPr anchor="ctr">
                    <a:lnL w="12700" cap="flat" cmpd="sng" algn="ctr">
                      <a:solidFill>
                        <a:schemeClr val="tx1"/>
                      </a:solidFill>
                      <a:prstDash val="solid"/>
                      <a:round/>
                      <a:headEnd type="none" w="med" len="med"/>
                      <a:tailEnd type="none" w="med" len="med"/>
                    </a:lnL>
                    <a:solidFill>
                      <a:srgbClr val="CCFF66"/>
                    </a:solidFill>
                  </a:tcPr>
                </a:tc>
                <a:tc rowSpan="2">
                  <a:txBody>
                    <a:bodyPr/>
                    <a:lstStyle/>
                    <a:p>
                      <a:pPr algn="ctr">
                        <a:lnSpc>
                          <a:spcPts val="1400"/>
                        </a:lnSpc>
                      </a:pPr>
                      <a:r>
                        <a:rPr kumimoji="1" lang="ja-JP" altLang="en-US" sz="1200" u="none" dirty="0"/>
                        <a:t>平成３０年度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76285">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lnL w="12700" cap="flat" cmpd="sng" algn="ctr">
                      <a:solidFill>
                        <a:schemeClr val="tx1"/>
                      </a:solidFill>
                      <a:prstDash val="solid"/>
                      <a:round/>
                      <a:headEnd type="none" w="med" len="med"/>
                      <a:tailEnd type="none" w="med" len="med"/>
                    </a:lnL>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270724">
                <a:tc rowSpan="4">
                  <a:txBody>
                    <a:bodyPr/>
                    <a:lstStyle/>
                    <a:p>
                      <a:r>
                        <a:rPr kumimoji="1" lang="ja-JP" altLang="en-US" sz="1400" u="none" dirty="0"/>
                        <a:t>基礎自治機能の充実</a:t>
                      </a:r>
                    </a:p>
                  </a:txBody>
                  <a:tcPr vert="eaVert" anchor="ctr" anchorCtr="1"/>
                </a:tc>
                <a:tc>
                  <a:txBody>
                    <a:bodyPr/>
                    <a:lstStyle/>
                    <a:p>
                      <a:pPr marL="82550" indent="-82550" algn="ctr">
                        <a:lnSpc>
                          <a:spcPct val="100000"/>
                        </a:lnSpc>
                        <a:spcAft>
                          <a:spcPts val="0"/>
                        </a:spcAft>
                      </a:pPr>
                      <a:r>
                        <a:rPr kumimoji="1" lang="ja-JP" altLang="en-US" sz="1000" u="none" dirty="0"/>
                        <a:t>新たな連携を促す</a:t>
                      </a:r>
                      <a:endParaRPr kumimoji="1" lang="en-US" altLang="ja-JP" sz="1000" u="none" dirty="0"/>
                    </a:p>
                    <a:p>
                      <a:pPr marL="82550" indent="-82550" algn="ctr">
                        <a:lnSpc>
                          <a:spcPct val="100000"/>
                        </a:lnSpc>
                        <a:spcAft>
                          <a:spcPts val="0"/>
                        </a:spcAft>
                      </a:pPr>
                      <a:r>
                        <a:rPr kumimoji="1" lang="ja-JP" altLang="en-US" sz="1000" u="none" dirty="0"/>
                        <a:t>協議の場づくり</a:t>
                      </a:r>
                      <a:endParaRPr kumimoji="1" lang="en-US" altLang="ja-JP" sz="100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txBody>
                  <a:tcP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○広域連携等について意見交換を行う「地域ブロック会議」を年２回開催するとともに、各地域の広域連携研究会等に参画するなど、円滑な市町村間連携に向けた意見交換やサポートを行いました。</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○平成３０年度も、こうした様々な「協議の場」において市町村間連携に向けた協議が進むよう、府として積極的に参画していきます。</a:t>
                      </a:r>
                      <a:endParaRPr kumimoji="1" lang="en-US" altLang="ja-JP" sz="1050" u="none" dirty="0">
                        <a:solidFill>
                          <a:schemeClr val="tx1"/>
                        </a:solidFill>
                      </a:endParaRPr>
                    </a:p>
                  </a:txBody>
                  <a:tcP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115368">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kern="1200" dirty="0">
                          <a:solidFill>
                            <a:schemeClr val="tx1"/>
                          </a:solidFill>
                          <a:latin typeface="+mn-lt"/>
                          <a:ea typeface="+mn-ea"/>
                          <a:cs typeface="+mn-cs"/>
                        </a:rPr>
                        <a:t>基礎自治機能の検討・研究、</a:t>
                      </a:r>
                      <a:endParaRPr kumimoji="1" lang="en-US" altLang="ja-JP" sz="1000" u="none" kern="1200" dirty="0">
                        <a:solidFill>
                          <a:schemeClr val="tx1"/>
                        </a:solidFill>
                        <a:latin typeface="+mn-lt"/>
                        <a:ea typeface="+mn-ea"/>
                        <a:cs typeface="+mn-cs"/>
                      </a:endParaRPr>
                    </a:p>
                    <a:p>
                      <a:pPr marL="82550" indent="-82550" algn="ctr">
                        <a:lnSpc>
                          <a:spcPct val="100000"/>
                        </a:lnSpc>
                        <a:spcAft>
                          <a:spcPts val="0"/>
                        </a:spcAft>
                      </a:pPr>
                      <a:r>
                        <a:rPr kumimoji="1" lang="ja-JP" altLang="en-US" sz="1000" u="none" kern="1200" dirty="0">
                          <a:solidFill>
                            <a:schemeClr val="tx1"/>
                          </a:solidFill>
                          <a:latin typeface="+mn-lt"/>
                          <a:ea typeface="+mn-ea"/>
                          <a:cs typeface="+mn-cs"/>
                        </a:rPr>
                        <a:t>国への働きかけ</a:t>
                      </a:r>
                      <a:endParaRPr kumimoji="1" lang="en-US" altLang="ja-JP" sz="1000" u="none" kern="1200" dirty="0">
                        <a:solidFill>
                          <a:schemeClr val="tx1"/>
                        </a:solidFill>
                        <a:latin typeface="+mn-lt"/>
                        <a:ea typeface="+mn-ea"/>
                        <a:cs typeface="+mn-cs"/>
                      </a:endParaRPr>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人口減少や超高齢化などにより、今後、府内市町村において様々な行政課題が生じると予想されることから、１１月に「基礎自治機能の維持・充実に関する研究会」を設置し、テーマ別に、府と市町村の職員が共同で検討・研究を行いました。</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○平成３０年度も引き続き、テーマ別の研究を進めるとともに、「課題・将来見通しに関する研究会」の取りまとめ内容に</a:t>
                      </a:r>
                      <a:r>
                        <a:rPr kumimoji="1" lang="ja-JP" altLang="en-US" sz="1050" u="none" dirty="0">
                          <a:solidFill>
                            <a:schemeClr val="tx1"/>
                          </a:solidFill>
                        </a:rPr>
                        <a:t>ついて周知していきます。</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936104">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800" u="none" dirty="0"/>
                        <a:t>府からの</a:t>
                      </a:r>
                      <a:endParaRPr kumimoji="1" lang="en-US" altLang="ja-JP" sz="800" u="none" dirty="0"/>
                    </a:p>
                    <a:p>
                      <a:pPr marL="82550" indent="-82550" algn="ctr">
                        <a:lnSpc>
                          <a:spcPct val="100000"/>
                        </a:lnSpc>
                        <a:spcAft>
                          <a:spcPts val="0"/>
                        </a:spcAft>
                      </a:pPr>
                      <a:r>
                        <a:rPr kumimoji="1" lang="ja-JP" altLang="en-US" sz="800" u="none" dirty="0"/>
                        <a:t>インセンティブ強化</a:t>
                      </a:r>
                      <a:endParaRPr kumimoji="1" lang="en-US" altLang="ja-JP" sz="800" u="none" dirty="0"/>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○市町村間連携のインセンティブ強化のため、補助金の配分割合を見直すとともに、</a:t>
                      </a:r>
                      <a:r>
                        <a:rPr kumimoji="1" lang="ja-JP" altLang="en-US" sz="1050" u="none" dirty="0">
                          <a:solidFill>
                            <a:schemeClr val="tx1"/>
                          </a:solidFill>
                        </a:rPr>
                        <a:t>各取組みへの配分額の「見える化」を行いました。今後も、分権改革を推進する効果的なインセンティブ</a:t>
                      </a:r>
                      <a:r>
                        <a:rPr kumimoji="1" lang="ja-JP" altLang="en-US" sz="1050" u="none" dirty="0"/>
                        <a:t>となるよう、適宜見直しながら運用していきます。</a:t>
                      </a: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252696">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a:t>市町村への</a:t>
                      </a:r>
                      <a:endParaRPr kumimoji="1" lang="en-US" altLang="ja-JP" sz="1000" u="none" dirty="0"/>
                    </a:p>
                    <a:p>
                      <a:pPr marL="82550" indent="-82550" algn="ctr">
                        <a:lnSpc>
                          <a:spcPct val="100000"/>
                        </a:lnSpc>
                        <a:spcAft>
                          <a:spcPts val="0"/>
                        </a:spcAft>
                      </a:pPr>
                      <a:r>
                        <a:rPr kumimoji="1" lang="ja-JP" altLang="en-US" sz="1000" u="none" dirty="0"/>
                        <a:t>権限移譲等</a:t>
                      </a:r>
                      <a:endParaRPr kumimoji="1" lang="en-US" altLang="ja-JP" sz="1000" u="none" dirty="0"/>
                    </a:p>
                  </a:txBody>
                  <a:tcPr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○「大阪府・市町村分権協議会」において、権限移譲の制度改善に向けた検証</a:t>
                      </a:r>
                      <a:r>
                        <a:rPr kumimoji="1" lang="ja-JP" altLang="en-US" sz="1050" u="none" dirty="0">
                          <a:solidFill>
                            <a:schemeClr val="tx1"/>
                          </a:solidFill>
                        </a:rPr>
                        <a:t>・検討を行い</a:t>
                      </a:r>
                      <a:r>
                        <a:rPr kumimoji="1" lang="ja-JP" altLang="en-US" sz="1050" u="none" dirty="0"/>
                        <a:t>、移譲事務交付金に係る見直しを行いました。</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○今後も、市町村への権限移譲の定着・充実や中核市への移行支援に取り組んでいきます。</a:t>
                      </a:r>
                      <a:endParaRPr kumimoji="1" lang="en-US" altLang="ja-JP" sz="1050" u="none" dirty="0"/>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5" y="-58692"/>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２９</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5" name="グループ化 4"/>
          <p:cNvGrpSpPr/>
          <p:nvPr/>
        </p:nvGrpSpPr>
        <p:grpSpPr>
          <a:xfrm>
            <a:off x="1163521" y="941564"/>
            <a:ext cx="1179658" cy="581301"/>
            <a:chOff x="2409357" y="2624290"/>
            <a:chExt cx="1179658" cy="581301"/>
          </a:xfrm>
        </p:grpSpPr>
        <p:sp>
          <p:nvSpPr>
            <p:cNvPr id="7" name="フローチャート : 代替処理 6"/>
            <p:cNvSpPr/>
            <p:nvPr/>
          </p:nvSpPr>
          <p:spPr>
            <a:xfrm>
              <a:off x="2409357" y="2624290"/>
              <a:ext cx="672175" cy="19498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７月～８月</a:t>
              </a:r>
            </a:p>
          </p:txBody>
        </p:sp>
        <p:sp>
          <p:nvSpPr>
            <p:cNvPr id="8" name="フローチャート : 代替処理 7"/>
            <p:cNvSpPr/>
            <p:nvPr/>
          </p:nvSpPr>
          <p:spPr>
            <a:xfrm>
              <a:off x="2473191" y="2819276"/>
              <a:ext cx="1115824" cy="38631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第１回</a:t>
              </a:r>
              <a:endParaRPr lang="en-US" altLang="ja-JP" sz="1050" dirty="0"/>
            </a:p>
            <a:p>
              <a:r>
                <a:rPr lang="ja-JP" altLang="en-US" sz="1050" dirty="0"/>
                <a:t>地域ブロック会議</a:t>
              </a:r>
              <a:endParaRPr lang="en-US" altLang="ja-JP" sz="1050" dirty="0"/>
            </a:p>
          </p:txBody>
        </p:sp>
      </p:grpSp>
      <p:grpSp>
        <p:nvGrpSpPr>
          <p:cNvPr id="21" name="グループ化 20"/>
          <p:cNvGrpSpPr/>
          <p:nvPr/>
        </p:nvGrpSpPr>
        <p:grpSpPr>
          <a:xfrm>
            <a:off x="733517" y="4660148"/>
            <a:ext cx="1291785" cy="624711"/>
            <a:chOff x="2419990" y="2583737"/>
            <a:chExt cx="1291785" cy="624711"/>
          </a:xfrm>
        </p:grpSpPr>
        <p:sp>
          <p:nvSpPr>
            <p:cNvPr id="22" name="フローチャート : 代替処理 21"/>
            <p:cNvSpPr/>
            <p:nvPr/>
          </p:nvSpPr>
          <p:spPr>
            <a:xfrm>
              <a:off x="2419990" y="2583737"/>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４月</a:t>
              </a:r>
            </a:p>
          </p:txBody>
        </p:sp>
        <p:sp>
          <p:nvSpPr>
            <p:cNvPr id="24" name="フローチャート : 代替処理 23"/>
            <p:cNvSpPr/>
            <p:nvPr/>
          </p:nvSpPr>
          <p:spPr>
            <a:xfrm>
              <a:off x="2498266" y="2783243"/>
              <a:ext cx="1213509" cy="42520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市町村振興補助金</a:t>
              </a:r>
              <a:endParaRPr lang="en-US" altLang="ja-JP" sz="1050" dirty="0"/>
            </a:p>
            <a:p>
              <a:r>
                <a:rPr lang="ja-JP" altLang="en-US" sz="1050" dirty="0"/>
                <a:t>の見直し</a:t>
              </a:r>
              <a:endParaRPr lang="en-US" altLang="ja-JP" sz="1050" dirty="0"/>
            </a:p>
          </p:txBody>
        </p:sp>
      </p:grpSp>
      <p:grpSp>
        <p:nvGrpSpPr>
          <p:cNvPr id="29" name="グループ化 28"/>
          <p:cNvGrpSpPr/>
          <p:nvPr/>
        </p:nvGrpSpPr>
        <p:grpSpPr>
          <a:xfrm>
            <a:off x="3563936" y="4645188"/>
            <a:ext cx="738916" cy="595698"/>
            <a:chOff x="2462522" y="2624290"/>
            <a:chExt cx="738916" cy="595698"/>
          </a:xfrm>
        </p:grpSpPr>
        <p:sp>
          <p:nvSpPr>
            <p:cNvPr id="30" name="フローチャート : 代替処理 29"/>
            <p:cNvSpPr/>
            <p:nvPr/>
          </p:nvSpPr>
          <p:spPr>
            <a:xfrm>
              <a:off x="2462522" y="2624290"/>
              <a:ext cx="324623" cy="2341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３月</a:t>
              </a:r>
            </a:p>
          </p:txBody>
        </p:sp>
        <p:sp>
          <p:nvSpPr>
            <p:cNvPr id="31" name="フローチャート : 代替処理 30"/>
            <p:cNvSpPr/>
            <p:nvPr/>
          </p:nvSpPr>
          <p:spPr>
            <a:xfrm>
              <a:off x="2479295" y="2821492"/>
              <a:ext cx="722143" cy="398496"/>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交付決定</a:t>
              </a:r>
            </a:p>
          </p:txBody>
        </p:sp>
      </p:grpSp>
      <p:grpSp>
        <p:nvGrpSpPr>
          <p:cNvPr id="25" name="グループ化 24"/>
          <p:cNvGrpSpPr/>
          <p:nvPr/>
        </p:nvGrpSpPr>
        <p:grpSpPr>
          <a:xfrm>
            <a:off x="732061" y="5693283"/>
            <a:ext cx="3531453" cy="616181"/>
            <a:chOff x="2137436" y="5157533"/>
            <a:chExt cx="3531453" cy="560165"/>
          </a:xfrm>
        </p:grpSpPr>
        <p:grpSp>
          <p:nvGrpSpPr>
            <p:cNvPr id="37" name="グループ化 36"/>
            <p:cNvGrpSpPr/>
            <p:nvPr/>
          </p:nvGrpSpPr>
          <p:grpSpPr>
            <a:xfrm>
              <a:off x="2137436" y="5157533"/>
              <a:ext cx="1119653" cy="560163"/>
              <a:chOff x="2324293" y="2637351"/>
              <a:chExt cx="1119653" cy="560163"/>
            </a:xfrm>
          </p:grpSpPr>
          <p:sp>
            <p:nvSpPr>
              <p:cNvPr id="38" name="フローチャート : 代替処理 37"/>
              <p:cNvSpPr/>
              <p:nvPr/>
            </p:nvSpPr>
            <p:spPr>
              <a:xfrm>
                <a:off x="2324293" y="2637351"/>
                <a:ext cx="681217" cy="23751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４月、７月</a:t>
                </a:r>
              </a:p>
            </p:txBody>
          </p:sp>
          <p:sp>
            <p:nvSpPr>
              <p:cNvPr id="39" name="フローチャート : 代替処理 38"/>
              <p:cNvSpPr/>
              <p:nvPr/>
            </p:nvSpPr>
            <p:spPr>
              <a:xfrm>
                <a:off x="2404866" y="2842758"/>
                <a:ext cx="1039080" cy="35475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大阪府・市町村分権協議会</a:t>
                </a:r>
              </a:p>
            </p:txBody>
          </p:sp>
        </p:grpSp>
        <p:grpSp>
          <p:nvGrpSpPr>
            <p:cNvPr id="40" name="グループ化 39"/>
            <p:cNvGrpSpPr/>
            <p:nvPr/>
          </p:nvGrpSpPr>
          <p:grpSpPr>
            <a:xfrm>
              <a:off x="4540050" y="5168165"/>
              <a:ext cx="1128839" cy="549533"/>
              <a:chOff x="2360400" y="2706174"/>
              <a:chExt cx="1128839" cy="549533"/>
            </a:xfrm>
          </p:grpSpPr>
          <p:sp>
            <p:nvSpPr>
              <p:cNvPr id="41" name="フローチャート : 代替処理 40"/>
              <p:cNvSpPr/>
              <p:nvPr/>
            </p:nvSpPr>
            <p:spPr>
              <a:xfrm>
                <a:off x="2360400" y="2706174"/>
                <a:ext cx="339343" cy="21625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２月</a:t>
                </a:r>
              </a:p>
            </p:txBody>
          </p:sp>
          <p:sp>
            <p:nvSpPr>
              <p:cNvPr id="42" name="フローチャート : 代替処理 41"/>
              <p:cNvSpPr/>
              <p:nvPr/>
            </p:nvSpPr>
            <p:spPr>
              <a:xfrm>
                <a:off x="2451605" y="2892744"/>
                <a:ext cx="1037634" cy="362963"/>
              </a:xfrm>
              <a:prstGeom prst="flowChartAlternateProcess">
                <a:avLst/>
              </a:prstGeom>
              <a:ln w="19050" cmpd="sng">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大阪府・市町村分権協議会</a:t>
                </a:r>
              </a:p>
            </p:txBody>
          </p:sp>
        </p:grpSp>
      </p:grpSp>
      <p:sp>
        <p:nvSpPr>
          <p:cNvPr id="55" name="右矢印 54"/>
          <p:cNvSpPr/>
          <p:nvPr/>
        </p:nvSpPr>
        <p:spPr>
          <a:xfrm>
            <a:off x="744150" y="6313354"/>
            <a:ext cx="3626422" cy="38305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中核市への移行支援   （八尾市、寝屋川市、吹田市）</a:t>
            </a:r>
            <a:r>
              <a:rPr kumimoji="1" lang="ja-JP" altLang="en-US" sz="1050" dirty="0"/>
              <a:t>　　</a:t>
            </a:r>
          </a:p>
        </p:txBody>
      </p:sp>
      <p:sp>
        <p:nvSpPr>
          <p:cNvPr id="32" name="右矢印 31"/>
          <p:cNvSpPr/>
          <p:nvPr/>
        </p:nvSpPr>
        <p:spPr>
          <a:xfrm>
            <a:off x="4468893" y="1133137"/>
            <a:ext cx="1718906" cy="885048"/>
          </a:xfrm>
          <a:prstGeom prst="rightArrow">
            <a:avLst>
              <a:gd name="adj1" fmla="val 100000"/>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地域ブロック会議の</a:t>
            </a:r>
            <a:r>
              <a:rPr kumimoji="1" lang="ja-JP" altLang="en-US" sz="1050" dirty="0">
                <a:solidFill>
                  <a:schemeClr val="bg1"/>
                </a:solidFill>
              </a:rPr>
              <a:t>開催</a:t>
            </a:r>
            <a:r>
              <a:rPr kumimoji="1" lang="ja-JP" altLang="en-US" sz="1050" dirty="0"/>
              <a:t>、広域連携研究会などの</a:t>
            </a:r>
            <a:endParaRPr kumimoji="1" lang="en-US" altLang="ja-JP" sz="1050" dirty="0"/>
          </a:p>
          <a:p>
            <a:pPr algn="ctr"/>
            <a:r>
              <a:rPr lang="ja-JP" altLang="en-US" sz="1050" dirty="0"/>
              <a:t>協議の場への参画による広域連携の促進</a:t>
            </a:r>
            <a:endParaRPr kumimoji="1" lang="en-US" altLang="ja-JP" sz="1050" dirty="0"/>
          </a:p>
        </p:txBody>
      </p:sp>
      <p:grpSp>
        <p:nvGrpSpPr>
          <p:cNvPr id="52" name="グループ化 51"/>
          <p:cNvGrpSpPr/>
          <p:nvPr/>
        </p:nvGrpSpPr>
        <p:grpSpPr>
          <a:xfrm>
            <a:off x="1137694" y="1644730"/>
            <a:ext cx="2994048" cy="573189"/>
            <a:chOff x="2366825" y="2624290"/>
            <a:chExt cx="2994048" cy="573189"/>
          </a:xfrm>
        </p:grpSpPr>
        <p:sp>
          <p:nvSpPr>
            <p:cNvPr id="53" name="フローチャート : 代替処理 52"/>
            <p:cNvSpPr/>
            <p:nvPr/>
          </p:nvSpPr>
          <p:spPr>
            <a:xfrm>
              <a:off x="2366825" y="2624290"/>
              <a:ext cx="176991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７月、８月、１１月、１月、２月</a:t>
              </a:r>
            </a:p>
          </p:txBody>
        </p:sp>
        <p:sp>
          <p:nvSpPr>
            <p:cNvPr id="54" name="フローチャート : 代替処理 53"/>
            <p:cNvSpPr/>
            <p:nvPr/>
          </p:nvSpPr>
          <p:spPr>
            <a:xfrm>
              <a:off x="2462557" y="2798010"/>
              <a:ext cx="2898316" cy="39946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各地域の広域連携研究会等への参画</a:t>
              </a:r>
              <a:endParaRPr lang="en-US" altLang="ja-JP" sz="1050" dirty="0"/>
            </a:p>
            <a:p>
              <a:pPr algn="ctr"/>
              <a:r>
                <a:rPr lang="ja-JP" altLang="en-US" sz="1050" dirty="0"/>
                <a:t>（豊能、南河内、泉州南ほか）</a:t>
              </a:r>
              <a:endParaRPr lang="en-US" altLang="ja-JP" sz="1050" dirty="0"/>
            </a:p>
          </p:txBody>
        </p:sp>
      </p:grpSp>
      <p:sp>
        <p:nvSpPr>
          <p:cNvPr id="59" name="右矢印 58"/>
          <p:cNvSpPr/>
          <p:nvPr/>
        </p:nvSpPr>
        <p:spPr>
          <a:xfrm>
            <a:off x="4479803" y="5693283"/>
            <a:ext cx="1707995" cy="416551"/>
          </a:xfrm>
          <a:prstGeom prst="rightArrow">
            <a:avLst>
              <a:gd name="adj1" fmla="val 10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bg1"/>
                </a:solidFill>
              </a:rPr>
              <a:t>市町村への権限移譲の</a:t>
            </a:r>
            <a:endParaRPr kumimoji="1" lang="en-US" altLang="ja-JP" sz="1050" dirty="0">
              <a:solidFill>
                <a:schemeClr val="bg1"/>
              </a:solidFill>
            </a:endParaRPr>
          </a:p>
          <a:p>
            <a:pPr algn="ctr"/>
            <a:r>
              <a:rPr kumimoji="1" lang="ja-JP" altLang="en-US" sz="1050" dirty="0">
                <a:solidFill>
                  <a:schemeClr val="bg1"/>
                </a:solidFill>
              </a:rPr>
              <a:t>定着・充実</a:t>
            </a:r>
            <a:endParaRPr kumimoji="1" lang="en-US" altLang="ja-JP" sz="1050" dirty="0">
              <a:solidFill>
                <a:schemeClr val="bg1"/>
              </a:solidFill>
            </a:endParaRPr>
          </a:p>
        </p:txBody>
      </p:sp>
      <p:grpSp>
        <p:nvGrpSpPr>
          <p:cNvPr id="43" name="グループ化 42"/>
          <p:cNvGrpSpPr/>
          <p:nvPr/>
        </p:nvGrpSpPr>
        <p:grpSpPr>
          <a:xfrm>
            <a:off x="2562922" y="941564"/>
            <a:ext cx="1198187" cy="581301"/>
            <a:chOff x="2409356" y="2624290"/>
            <a:chExt cx="1198187" cy="581301"/>
          </a:xfrm>
        </p:grpSpPr>
        <p:sp>
          <p:nvSpPr>
            <p:cNvPr id="46" name="フローチャート : 代替処理 45"/>
            <p:cNvSpPr/>
            <p:nvPr/>
          </p:nvSpPr>
          <p:spPr>
            <a:xfrm>
              <a:off x="2409356" y="2624290"/>
              <a:ext cx="783956"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１２月～１月</a:t>
              </a:r>
            </a:p>
          </p:txBody>
        </p:sp>
        <p:sp>
          <p:nvSpPr>
            <p:cNvPr id="47" name="フローチャート : 代替処理 46"/>
            <p:cNvSpPr/>
            <p:nvPr/>
          </p:nvSpPr>
          <p:spPr>
            <a:xfrm>
              <a:off x="2473190" y="2819277"/>
              <a:ext cx="1134353" cy="386314"/>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第２回</a:t>
              </a:r>
              <a:endParaRPr lang="en-US" altLang="ja-JP" sz="1050" dirty="0"/>
            </a:p>
            <a:p>
              <a:r>
                <a:rPr lang="ja-JP" altLang="en-US" sz="1050" dirty="0"/>
                <a:t>地域ブロック会議</a:t>
              </a:r>
              <a:endParaRPr lang="en-US" altLang="ja-JP" sz="1050" dirty="0"/>
            </a:p>
          </p:txBody>
        </p:sp>
      </p:grpSp>
      <p:grpSp>
        <p:nvGrpSpPr>
          <p:cNvPr id="17" name="グループ化 16"/>
          <p:cNvGrpSpPr/>
          <p:nvPr/>
        </p:nvGrpSpPr>
        <p:grpSpPr>
          <a:xfrm>
            <a:off x="2032082" y="2517913"/>
            <a:ext cx="1314795" cy="748227"/>
            <a:chOff x="3199989" y="2919859"/>
            <a:chExt cx="1292932" cy="748227"/>
          </a:xfrm>
        </p:grpSpPr>
        <p:sp>
          <p:nvSpPr>
            <p:cNvPr id="18" name="フローチャート : 代替処理 17"/>
            <p:cNvSpPr/>
            <p:nvPr/>
          </p:nvSpPr>
          <p:spPr>
            <a:xfrm>
              <a:off x="3199989" y="2919859"/>
              <a:ext cx="444175"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１１月</a:t>
              </a:r>
            </a:p>
          </p:txBody>
        </p:sp>
        <p:sp>
          <p:nvSpPr>
            <p:cNvPr id="19" name="フローチャート : 代替処理 18"/>
            <p:cNvSpPr/>
            <p:nvPr/>
          </p:nvSpPr>
          <p:spPr>
            <a:xfrm>
              <a:off x="3273587" y="3092471"/>
              <a:ext cx="1219334" cy="575615"/>
            </a:xfrm>
            <a:prstGeom prst="flowChartAlternateProcess">
              <a:avLst/>
            </a:prstGeom>
            <a:solidFill>
              <a:schemeClr val="bg1"/>
            </a:solidFill>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「基礎自治機能の維持・充実に関する研究会」設置</a:t>
              </a:r>
            </a:p>
          </p:txBody>
        </p:sp>
      </p:grpSp>
      <p:grpSp>
        <p:nvGrpSpPr>
          <p:cNvPr id="48" name="グループ化 47"/>
          <p:cNvGrpSpPr/>
          <p:nvPr/>
        </p:nvGrpSpPr>
        <p:grpSpPr>
          <a:xfrm>
            <a:off x="4494373" y="6158746"/>
            <a:ext cx="877925" cy="571546"/>
            <a:chOff x="2419990" y="2636902"/>
            <a:chExt cx="877925" cy="571546"/>
          </a:xfrm>
        </p:grpSpPr>
        <p:sp>
          <p:nvSpPr>
            <p:cNvPr id="49" name="フローチャート : 代替処理 48"/>
            <p:cNvSpPr/>
            <p:nvPr/>
          </p:nvSpPr>
          <p:spPr>
            <a:xfrm>
              <a:off x="2419990" y="2636902"/>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４月</a:t>
              </a:r>
            </a:p>
          </p:txBody>
        </p:sp>
        <p:sp>
          <p:nvSpPr>
            <p:cNvPr id="50" name="フローチャート : 代替処理 49"/>
            <p:cNvSpPr/>
            <p:nvPr/>
          </p:nvSpPr>
          <p:spPr>
            <a:xfrm>
              <a:off x="2498266" y="2817913"/>
              <a:ext cx="799649" cy="39053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八尾市が</a:t>
              </a:r>
              <a:endParaRPr lang="en-US" altLang="ja-JP" sz="1050" dirty="0"/>
            </a:p>
            <a:p>
              <a:r>
                <a:rPr lang="ja-JP" altLang="en-US" sz="1050" dirty="0"/>
                <a:t>中核市移行</a:t>
              </a:r>
              <a:endParaRPr lang="en-US" altLang="ja-JP" sz="1050" dirty="0"/>
            </a:p>
          </p:txBody>
        </p:sp>
      </p:grpSp>
      <p:sp>
        <p:nvSpPr>
          <p:cNvPr id="51" name="右矢印 50"/>
          <p:cNvSpPr/>
          <p:nvPr/>
        </p:nvSpPr>
        <p:spPr>
          <a:xfrm>
            <a:off x="4468893" y="4842390"/>
            <a:ext cx="1718905" cy="466740"/>
          </a:xfrm>
          <a:prstGeom prst="rightArrow">
            <a:avLst>
              <a:gd name="adj1" fmla="val 100000"/>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効果的なインセンティブと</a:t>
            </a:r>
            <a:endParaRPr kumimoji="1" lang="en-US" altLang="ja-JP" sz="1050" dirty="0"/>
          </a:p>
          <a:p>
            <a:pPr algn="ctr"/>
            <a:r>
              <a:rPr kumimoji="1" lang="ja-JP" altLang="en-US" sz="1050" dirty="0"/>
              <a:t>なるよう補助金を運用</a:t>
            </a:r>
          </a:p>
        </p:txBody>
      </p:sp>
      <p:sp>
        <p:nvSpPr>
          <p:cNvPr id="60" name="右矢印 59"/>
          <p:cNvSpPr/>
          <p:nvPr/>
        </p:nvSpPr>
        <p:spPr>
          <a:xfrm>
            <a:off x="4478739" y="2709486"/>
            <a:ext cx="1718906" cy="1544686"/>
          </a:xfrm>
          <a:prstGeom prst="rightArrow">
            <a:avLst>
              <a:gd name="adj1" fmla="val 99918"/>
              <a:gd name="adj2" fmla="val 11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t>基礎自治機能の維持・充実に関する研究</a:t>
            </a:r>
            <a:endParaRPr lang="en-US" altLang="ja-JP" sz="1050" dirty="0"/>
          </a:p>
          <a:p>
            <a:endParaRPr lang="en-US" altLang="ja-JP" sz="900" dirty="0"/>
          </a:p>
          <a:p>
            <a:r>
              <a:rPr lang="ja-JP" altLang="en-US" sz="900" dirty="0"/>
              <a:t>・</a:t>
            </a:r>
            <a:r>
              <a:rPr kumimoji="1" lang="ja-JP" altLang="en-US" sz="900" dirty="0"/>
              <a:t>「広域連携」及び「合併」に係る</a:t>
            </a:r>
            <a:endParaRPr kumimoji="1" lang="en-US" altLang="ja-JP" sz="900" dirty="0"/>
          </a:p>
          <a:p>
            <a:r>
              <a:rPr lang="ja-JP" altLang="en-US" sz="900" dirty="0"/>
              <a:t>　</a:t>
            </a:r>
            <a:r>
              <a:rPr kumimoji="1" lang="ja-JP" altLang="en-US" sz="900" dirty="0"/>
              <a:t>研究を継続</a:t>
            </a:r>
            <a:endParaRPr kumimoji="1" lang="en-US" altLang="ja-JP" sz="900" dirty="0"/>
          </a:p>
          <a:p>
            <a:r>
              <a:rPr lang="ja-JP" altLang="en-US" sz="900" dirty="0"/>
              <a:t>・</a:t>
            </a:r>
            <a:r>
              <a:rPr kumimoji="1" lang="ja-JP" altLang="en-US" sz="900" dirty="0"/>
              <a:t>「市町村独自の取組」に係る研</a:t>
            </a:r>
            <a:endParaRPr kumimoji="1" lang="en-US" altLang="ja-JP" sz="900" dirty="0"/>
          </a:p>
          <a:p>
            <a:r>
              <a:rPr lang="ja-JP" altLang="en-US" sz="900" dirty="0"/>
              <a:t>　</a:t>
            </a:r>
            <a:r>
              <a:rPr kumimoji="1" lang="ja-JP" altLang="en-US" sz="900" dirty="0"/>
              <a:t>究会を設置</a:t>
            </a:r>
            <a:endParaRPr kumimoji="1" lang="en-US" altLang="ja-JP" sz="900" dirty="0"/>
          </a:p>
          <a:p>
            <a:r>
              <a:rPr lang="ja-JP" altLang="en-US" sz="900" dirty="0"/>
              <a:t>・「課題・将来見通し」の研究に</a:t>
            </a:r>
            <a:endParaRPr lang="en-US" altLang="ja-JP" sz="900" dirty="0"/>
          </a:p>
          <a:p>
            <a:r>
              <a:rPr lang="ja-JP" altLang="en-US" sz="900" dirty="0"/>
              <a:t>　係る取りまとめ内容の周知</a:t>
            </a:r>
            <a:endParaRPr lang="en-US" altLang="ja-JP" sz="900" dirty="0"/>
          </a:p>
        </p:txBody>
      </p:sp>
      <p:sp>
        <p:nvSpPr>
          <p:cNvPr id="66" name="テキスト ボックス 65"/>
          <p:cNvSpPr txBox="1"/>
          <p:nvPr/>
        </p:nvSpPr>
        <p:spPr>
          <a:xfrm>
            <a:off x="2893722" y="5292350"/>
            <a:ext cx="1484011" cy="246221"/>
          </a:xfrm>
          <a:prstGeom prst="rect">
            <a:avLst/>
          </a:prstGeom>
          <a:noFill/>
        </p:spPr>
        <p:txBody>
          <a:bodyPr wrap="square" rtlCol="0">
            <a:spAutoFit/>
          </a:bodyPr>
          <a:lstStyle/>
          <a:p>
            <a:r>
              <a:rPr lang="en-US" altLang="ja-JP" sz="1000" dirty="0"/>
              <a:t>※</a:t>
            </a:r>
            <a:r>
              <a:rPr lang="ja-JP" altLang="en-US" sz="1000" dirty="0"/>
              <a:t>２月：交付限度額内示</a:t>
            </a:r>
            <a:endParaRPr kumimoji="1" lang="ja-JP" altLang="en-US" sz="1000" dirty="0"/>
          </a:p>
        </p:txBody>
      </p:sp>
      <p:grpSp>
        <p:nvGrpSpPr>
          <p:cNvPr id="3" name="グループ化 2"/>
          <p:cNvGrpSpPr/>
          <p:nvPr/>
        </p:nvGrpSpPr>
        <p:grpSpPr>
          <a:xfrm>
            <a:off x="965553" y="3245081"/>
            <a:ext cx="3436605" cy="1211255"/>
            <a:chOff x="965553" y="3245081"/>
            <a:chExt cx="3436605" cy="1211255"/>
          </a:xfrm>
        </p:grpSpPr>
        <p:sp>
          <p:nvSpPr>
            <p:cNvPr id="56" name="右矢印 55"/>
            <p:cNvSpPr/>
            <p:nvPr/>
          </p:nvSpPr>
          <p:spPr>
            <a:xfrm>
              <a:off x="2064393" y="3390374"/>
              <a:ext cx="1864470" cy="38305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t>11</a:t>
              </a:r>
              <a:r>
                <a:rPr lang="ja-JP" altLang="en-US" sz="1000" dirty="0"/>
                <a:t>月、</a:t>
              </a:r>
              <a:r>
                <a:rPr lang="en-US" altLang="ja-JP" sz="1000" dirty="0"/>
                <a:t>12</a:t>
              </a:r>
              <a:r>
                <a:rPr lang="ja-JP" altLang="en-US" sz="1000" dirty="0"/>
                <a:t>月、</a:t>
              </a:r>
              <a:r>
                <a:rPr lang="en-US" altLang="ja-JP" sz="1000" dirty="0"/>
                <a:t>1</a:t>
              </a:r>
              <a:r>
                <a:rPr lang="ja-JP" altLang="en-US" sz="1000" dirty="0"/>
                <a:t>月、</a:t>
              </a:r>
              <a:r>
                <a:rPr lang="en-US" altLang="ja-JP" sz="1000" dirty="0"/>
                <a:t>3</a:t>
              </a:r>
              <a:r>
                <a:rPr lang="ja-JP" altLang="en-US" sz="1000" dirty="0"/>
                <a:t>月（計</a:t>
              </a:r>
              <a:r>
                <a:rPr lang="en-US" altLang="ja-JP" sz="1000" dirty="0"/>
                <a:t>5</a:t>
              </a:r>
              <a:r>
                <a:rPr lang="ja-JP" altLang="en-US" sz="1000" dirty="0"/>
                <a:t>回）</a:t>
              </a:r>
              <a:r>
                <a:rPr kumimoji="1" lang="ja-JP" altLang="en-US" sz="1000" dirty="0"/>
                <a:t>　　</a:t>
              </a:r>
            </a:p>
          </p:txBody>
        </p:sp>
        <p:sp>
          <p:nvSpPr>
            <p:cNvPr id="57" name="右矢印 56"/>
            <p:cNvSpPr/>
            <p:nvPr/>
          </p:nvSpPr>
          <p:spPr>
            <a:xfrm>
              <a:off x="2070868" y="3722401"/>
              <a:ext cx="2331290" cy="38305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t>11</a:t>
              </a:r>
              <a:r>
                <a:rPr kumimoji="1" lang="ja-JP" altLang="en-US" sz="1000" dirty="0"/>
                <a:t>月、</a:t>
              </a:r>
              <a:r>
                <a:rPr kumimoji="1" lang="en-US" altLang="ja-JP" sz="1000" dirty="0"/>
                <a:t>2</a:t>
              </a:r>
              <a:r>
                <a:rPr kumimoji="1" lang="ja-JP" altLang="en-US" sz="1000" dirty="0"/>
                <a:t>月（計</a:t>
              </a:r>
              <a:r>
                <a:rPr kumimoji="1" lang="en-US" altLang="ja-JP" sz="1000" dirty="0"/>
                <a:t>2</a:t>
              </a:r>
              <a:r>
                <a:rPr kumimoji="1" lang="ja-JP" altLang="en-US" sz="1000" dirty="0"/>
                <a:t>回）</a:t>
              </a:r>
            </a:p>
          </p:txBody>
        </p:sp>
        <p:sp>
          <p:nvSpPr>
            <p:cNvPr id="58" name="右矢印 57"/>
            <p:cNvSpPr/>
            <p:nvPr/>
          </p:nvSpPr>
          <p:spPr>
            <a:xfrm>
              <a:off x="2070868" y="4073277"/>
              <a:ext cx="2331290" cy="38305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t>11</a:t>
              </a:r>
              <a:r>
                <a:rPr kumimoji="1" lang="ja-JP" altLang="en-US" sz="1000" dirty="0"/>
                <a:t>月、</a:t>
              </a:r>
              <a:r>
                <a:rPr kumimoji="1" lang="en-US" altLang="ja-JP" sz="1000" dirty="0"/>
                <a:t>2</a:t>
              </a:r>
              <a:r>
                <a:rPr kumimoji="1" lang="ja-JP" altLang="en-US" sz="1000" dirty="0"/>
                <a:t>月、</a:t>
              </a:r>
              <a:r>
                <a:rPr kumimoji="1" lang="en-US" altLang="ja-JP" sz="1000" dirty="0"/>
                <a:t>3</a:t>
              </a:r>
              <a:r>
                <a:rPr kumimoji="1" lang="ja-JP" altLang="en-US" sz="1000" dirty="0"/>
                <a:t>月（計</a:t>
              </a:r>
              <a:r>
                <a:rPr kumimoji="1" lang="en-US" altLang="ja-JP" sz="1000" dirty="0"/>
                <a:t>3</a:t>
              </a:r>
              <a:r>
                <a:rPr kumimoji="1" lang="ja-JP" altLang="en-US" sz="1000" dirty="0"/>
                <a:t>回）　　</a:t>
              </a:r>
            </a:p>
          </p:txBody>
        </p:sp>
        <p:sp>
          <p:nvSpPr>
            <p:cNvPr id="62" name="テキスト ボックス 61"/>
            <p:cNvSpPr txBox="1"/>
            <p:nvPr/>
          </p:nvSpPr>
          <p:spPr>
            <a:xfrm>
              <a:off x="965553" y="3274675"/>
              <a:ext cx="1377625" cy="246221"/>
            </a:xfrm>
            <a:prstGeom prst="rect">
              <a:avLst/>
            </a:prstGeom>
            <a:noFill/>
          </p:spPr>
          <p:txBody>
            <a:bodyPr wrap="square" rtlCol="0">
              <a:spAutoFit/>
            </a:bodyPr>
            <a:lstStyle/>
            <a:p>
              <a:r>
                <a:rPr kumimoji="1" lang="en-US" altLang="ja-JP" sz="1000" dirty="0"/>
                <a:t>〔</a:t>
              </a:r>
              <a:r>
                <a:rPr kumimoji="1" lang="ja-JP" altLang="en-US" sz="1000" dirty="0"/>
                <a:t>テーマ別研究会</a:t>
              </a:r>
              <a:r>
                <a:rPr kumimoji="1" lang="en-US" altLang="ja-JP" sz="1000" dirty="0"/>
                <a:t>〕</a:t>
              </a:r>
              <a:endParaRPr kumimoji="1" lang="ja-JP" altLang="en-US" sz="1000" dirty="0"/>
            </a:p>
          </p:txBody>
        </p:sp>
        <p:sp>
          <p:nvSpPr>
            <p:cNvPr id="63" name="テキスト ボックス 62"/>
            <p:cNvSpPr txBox="1"/>
            <p:nvPr/>
          </p:nvSpPr>
          <p:spPr>
            <a:xfrm>
              <a:off x="1022256" y="3448341"/>
              <a:ext cx="1377625" cy="246221"/>
            </a:xfrm>
            <a:prstGeom prst="rect">
              <a:avLst/>
            </a:prstGeom>
            <a:noFill/>
          </p:spPr>
          <p:txBody>
            <a:bodyPr wrap="square" rtlCol="0">
              <a:spAutoFit/>
            </a:bodyPr>
            <a:lstStyle/>
            <a:p>
              <a:r>
                <a:rPr kumimoji="1" lang="ja-JP" altLang="en-US" sz="1000" dirty="0"/>
                <a:t>課題・将来見通し</a:t>
              </a:r>
            </a:p>
          </p:txBody>
        </p:sp>
        <p:sp>
          <p:nvSpPr>
            <p:cNvPr id="64" name="テキスト ボックス 63"/>
            <p:cNvSpPr txBox="1"/>
            <p:nvPr/>
          </p:nvSpPr>
          <p:spPr>
            <a:xfrm>
              <a:off x="1440481" y="3792135"/>
              <a:ext cx="1377625" cy="246221"/>
            </a:xfrm>
            <a:prstGeom prst="rect">
              <a:avLst/>
            </a:prstGeom>
            <a:noFill/>
          </p:spPr>
          <p:txBody>
            <a:bodyPr wrap="square" rtlCol="0">
              <a:spAutoFit/>
            </a:bodyPr>
            <a:lstStyle/>
            <a:p>
              <a:r>
                <a:rPr kumimoji="1" lang="ja-JP" altLang="en-US" sz="1000" dirty="0"/>
                <a:t>広域連携</a:t>
              </a:r>
            </a:p>
          </p:txBody>
        </p:sp>
        <p:sp>
          <p:nvSpPr>
            <p:cNvPr id="65" name="テキスト ボックス 64"/>
            <p:cNvSpPr txBox="1"/>
            <p:nvPr/>
          </p:nvSpPr>
          <p:spPr>
            <a:xfrm>
              <a:off x="1699010" y="4131062"/>
              <a:ext cx="526157" cy="246221"/>
            </a:xfrm>
            <a:prstGeom prst="rect">
              <a:avLst/>
            </a:prstGeom>
            <a:noFill/>
          </p:spPr>
          <p:txBody>
            <a:bodyPr wrap="square" rtlCol="0">
              <a:spAutoFit/>
            </a:bodyPr>
            <a:lstStyle/>
            <a:p>
              <a:r>
                <a:rPr kumimoji="1" lang="ja-JP" altLang="en-US" sz="1000" dirty="0"/>
                <a:t>合併</a:t>
              </a:r>
            </a:p>
          </p:txBody>
        </p:sp>
        <p:sp>
          <p:nvSpPr>
            <p:cNvPr id="67" name="フローチャート : 代替処理 66"/>
            <p:cNvSpPr/>
            <p:nvPr/>
          </p:nvSpPr>
          <p:spPr>
            <a:xfrm>
              <a:off x="3907647" y="3245081"/>
              <a:ext cx="324623" cy="2341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３月</a:t>
              </a:r>
            </a:p>
          </p:txBody>
        </p:sp>
        <p:sp>
          <p:nvSpPr>
            <p:cNvPr id="61" name="フローチャート : 代替処理 60"/>
            <p:cNvSpPr/>
            <p:nvPr/>
          </p:nvSpPr>
          <p:spPr>
            <a:xfrm>
              <a:off x="3928863" y="3414566"/>
              <a:ext cx="447638" cy="313407"/>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t>報告書</a:t>
              </a:r>
            </a:p>
          </p:txBody>
        </p:sp>
      </p:grpSp>
    </p:spTree>
    <p:extLst>
      <p:ext uri="{BB962C8B-B14F-4D97-AF65-F5344CB8AC3E}">
        <p14:creationId xmlns:p14="http://schemas.microsoft.com/office/powerpoint/2010/main" val="1951393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4045143295"/>
              </p:ext>
            </p:extLst>
          </p:nvPr>
        </p:nvGraphicFramePr>
        <p:xfrm>
          <a:off x="93834" y="537964"/>
          <a:ext cx="8994177" cy="6222856"/>
        </p:xfrm>
        <a:graphic>
          <a:graphicData uri="http://schemas.openxmlformats.org/drawingml/2006/table">
            <a:tbl>
              <a:tblPr firstRow="1" bandRow="1">
                <a:tableStyleId>{5940675A-B579-460E-94D1-54222C63F5DA}</a:tableStyleId>
              </a:tblPr>
              <a:tblGrid>
                <a:gridCol w="237833">
                  <a:extLst>
                    <a:ext uri="{9D8B030D-6E8A-4147-A177-3AD203B41FA5}">
                      <a16:colId xmlns:a16="http://schemas.microsoft.com/office/drawing/2014/main" val="20000"/>
                    </a:ext>
                  </a:extLst>
                </a:gridCol>
                <a:gridCol w="310123">
                  <a:extLst>
                    <a:ext uri="{9D8B030D-6E8A-4147-A177-3AD203B41FA5}">
                      <a16:colId xmlns:a16="http://schemas.microsoft.com/office/drawing/2014/main" val="20001"/>
                    </a:ext>
                  </a:extLst>
                </a:gridCol>
                <a:gridCol w="3786194">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2859827">
                  <a:extLst>
                    <a:ext uri="{9D8B030D-6E8A-4147-A177-3AD203B41FA5}">
                      <a16:colId xmlns:a16="http://schemas.microsoft.com/office/drawing/2014/main" val="20004"/>
                    </a:ext>
                  </a:extLst>
                </a:gridCol>
              </a:tblGrid>
              <a:tr h="243042">
                <a:tc rowSpan="2">
                  <a:txBody>
                    <a:bodyPr/>
                    <a:lstStyle/>
                    <a:p>
                      <a:endParaRPr kumimoji="1" lang="ja-JP" altLang="en-US" sz="1400" u="none" dirty="0"/>
                    </a:p>
                  </a:txBody>
                  <a:tcPr vert="eaVert" anchor="ctr"/>
                </a:tc>
                <a:tc rowSpan="2">
                  <a:txBody>
                    <a:bodyPr/>
                    <a:lstStyle/>
                    <a:p>
                      <a:pPr algn="ctr">
                        <a:lnSpc>
                          <a:spcPts val="1400"/>
                        </a:lnSpc>
                      </a:pPr>
                      <a:endParaRPr kumimoji="1" lang="ja-JP" altLang="en-US" sz="1200" u="none" dirty="0"/>
                    </a:p>
                  </a:txBody>
                  <a:tcPr anchor="ctr">
                    <a:lnB w="12700" cap="flat" cmpd="sng" algn="ctr">
                      <a:solidFill>
                        <a:schemeClr val="tx1"/>
                      </a:solidFill>
                      <a:prstDash val="solid"/>
                      <a:round/>
                      <a:headEnd type="none" w="med" len="med"/>
                      <a:tailEnd type="none" w="med" len="med"/>
                    </a:lnB>
                    <a:solidFill>
                      <a:srgbClr val="CCFF66"/>
                    </a:solidFill>
                  </a:tcPr>
                </a:tc>
                <a:tc>
                  <a:txBody>
                    <a:bodyPr/>
                    <a:lstStyle/>
                    <a:p>
                      <a:pPr algn="ctr">
                        <a:lnSpc>
                          <a:spcPts val="1400"/>
                        </a:lnSpc>
                      </a:pPr>
                      <a:r>
                        <a:rPr kumimoji="1" lang="ja-JP" altLang="en-US" sz="1200" u="none" dirty="0"/>
                        <a:t>平成２９年度</a:t>
                      </a:r>
                    </a:p>
                  </a:txBody>
                  <a:tcPr anchor="ctr">
                    <a:lnB w="12700" cap="flat" cmpd="sng" algn="ctr">
                      <a:solidFill>
                        <a:schemeClr val="tx1"/>
                      </a:solidFill>
                      <a:prstDash val="solid"/>
                      <a:round/>
                      <a:headEnd type="none" w="med" len="med"/>
                      <a:tailEnd type="none" w="med" len="med"/>
                    </a:lnB>
                    <a:solidFill>
                      <a:srgbClr val="CCFF66"/>
                    </a:solidFill>
                  </a:tcPr>
                </a:tc>
                <a:tc rowSpan="2">
                  <a:txBody>
                    <a:bodyPr/>
                    <a:lstStyle/>
                    <a:p>
                      <a:pPr algn="ctr">
                        <a:lnSpc>
                          <a:spcPts val="1400"/>
                        </a:lnSpc>
                      </a:pPr>
                      <a:r>
                        <a:rPr kumimoji="1" lang="ja-JP" altLang="en-US" sz="1200" u="none" dirty="0"/>
                        <a:t>平成３０年度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43042">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lnT w="12700" cap="flat" cmpd="sng" algn="ctr">
                      <a:solidFill>
                        <a:schemeClr val="tx1"/>
                      </a:solidFill>
                      <a:prstDash val="solid"/>
                      <a:round/>
                      <a:headEnd type="none" w="med" len="med"/>
                      <a:tailEnd type="none" w="med" len="med"/>
                    </a:lnT>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776492">
                <a:tc rowSpan="3">
                  <a:txBody>
                    <a:bodyPr/>
                    <a:lstStyle/>
                    <a:p>
                      <a:r>
                        <a:rPr kumimoji="1" lang="ja-JP" altLang="en-US" sz="1400" u="none" dirty="0"/>
                        <a:t>大阪にふさわしい新たな大都市制度の実現</a:t>
                      </a:r>
                    </a:p>
                  </a:txBody>
                  <a:tcPr vert="eaVert" anchor="ctr" anchorCtr="1"/>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総合区制度</a:t>
                      </a:r>
                      <a:endParaRPr kumimoji="1" lang="en-US" altLang="ja-JP" sz="1200" u="none" dirty="0"/>
                    </a:p>
                  </a:txBody>
                  <a:tcPr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tcPr>
                </a:tc>
                <a:tc row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txBody>
                  <a:tcPr>
                    <a:lnB w="12700" cap="flat" cmpd="sng" algn="ctr">
                      <a:solidFill>
                        <a:schemeClr val="tx1"/>
                      </a:solidFill>
                      <a:prstDash val="solid"/>
                      <a:round/>
                      <a:headEnd type="none" w="med" len="med"/>
                      <a:tailEnd type="none" w="med" len="med"/>
                    </a:lnB>
                  </a:tcPr>
                </a:tc>
                <a:tc row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50" u="none" kern="1200" dirty="0">
                          <a:solidFill>
                            <a:schemeClr val="tx1"/>
                          </a:solidFill>
                          <a:latin typeface="+mn-lt"/>
                          <a:ea typeface="+mn-ea"/>
                          <a:cs typeface="+mn-cs"/>
                        </a:rPr>
                        <a:t>特別区設置協定書の作成と、それに必要な範囲内での総合区制度の協議を行うため、府議会及び大阪市会の議決を経て、大都市制度（特別区設置）協議会を６月に設置し、今年度は計８回開催しました。</a:t>
                      </a: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○総合区制度に関しては、大阪市会や協議会の議論を踏まえ、年度末に、総合区（案）を副首都推進局として取りまとめました。</a:t>
                      </a:r>
                    </a:p>
                    <a:p>
                      <a:pPr marL="82550" marR="0" lvl="0" indent="92075"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特別区制度に関しては、特別区素案をたたき台として協議会で議論が行われ、２月の協議会において、特別区の区割り案の絞り込みが行われました。協議会での議論を踏まえて、協定書を作成していきます。</a:t>
                      </a:r>
                      <a:endParaRPr kumimoji="1" lang="en-US" altLang="ja-JP" sz="1050" u="none" kern="1200" dirty="0">
                        <a:solidFill>
                          <a:schemeClr val="tx1"/>
                        </a:solidFill>
                        <a:latin typeface="+mn-lt"/>
                        <a:ea typeface="+mn-ea"/>
                        <a:cs typeface="+mn-cs"/>
                      </a:endParaRPr>
                    </a:p>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○引き続き、両制度について、協議会等で議論　　</a:t>
                      </a: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　されます。</a:t>
                      </a: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376264">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特別区制度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440160">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lt"/>
                          <a:ea typeface="+mn-ea"/>
                          <a:cs typeface="+mn-cs"/>
                        </a:rPr>
                        <a:t>大阪市との協議・調整</a:t>
                      </a:r>
                      <a:endParaRPr kumimoji="1" lang="en-US" altLang="ja-JP" sz="1100" b="0" i="0" u="none" strike="noStrike" kern="1200" cap="none" spc="0" normalizeH="0" baseline="0" noProof="0" dirty="0">
                        <a:ln>
                          <a:noFill/>
                        </a:ln>
                        <a:solidFill>
                          <a:schemeClr val="tx1"/>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txBody>
                  <a:tcPr>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n-lt"/>
                          <a:ea typeface="+mn-ea"/>
                          <a:cs typeface="+mn-cs"/>
                        </a:rPr>
                        <a:t>○府</a:t>
                      </a:r>
                      <a:r>
                        <a:rPr kumimoji="1" lang="ja-JP" altLang="en-US" sz="1050" b="0" i="0" u="none" strike="noStrike" kern="1200" cap="none" spc="0" normalizeH="0" baseline="0" noProof="0" dirty="0">
                          <a:ln>
                            <a:noFill/>
                          </a:ln>
                          <a:solidFill>
                            <a:schemeClr val="tx1"/>
                          </a:solidFill>
                          <a:effectLst/>
                          <a:uLnTx/>
                          <a:uFillTx/>
                          <a:latin typeface="+mn-lt"/>
                          <a:ea typeface="+mn-ea"/>
                          <a:cs typeface="+mn-cs"/>
                        </a:rPr>
                        <a:t>と大阪市で設置した副首都推進本部会議（指定都市都道府県調整会議）において、都市機能の強化や二重行政の解消について協議を行いました。</a:t>
                      </a: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○今後も、適宜会議を開催し、協議・調整を図っていきます。</a:t>
                      </a: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34" name="正方形/長方形 33"/>
          <p:cNvSpPr/>
          <p:nvPr/>
        </p:nvSpPr>
        <p:spPr>
          <a:xfrm>
            <a:off x="10633" y="93837"/>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２９</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2" name="グループ化 1"/>
          <p:cNvGrpSpPr/>
          <p:nvPr/>
        </p:nvGrpSpPr>
        <p:grpSpPr>
          <a:xfrm>
            <a:off x="1038475" y="5514410"/>
            <a:ext cx="2525509" cy="669337"/>
            <a:chOff x="910879" y="4653137"/>
            <a:chExt cx="2525509" cy="669337"/>
          </a:xfrm>
        </p:grpSpPr>
        <p:sp>
          <p:nvSpPr>
            <p:cNvPr id="27" name="フローチャート : 代替処理 20"/>
            <p:cNvSpPr/>
            <p:nvPr/>
          </p:nvSpPr>
          <p:spPr>
            <a:xfrm>
              <a:off x="910879" y="4653137"/>
              <a:ext cx="1429765" cy="26786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６月、８月、１１月、１月</a:t>
              </a:r>
            </a:p>
          </p:txBody>
        </p:sp>
        <p:sp>
          <p:nvSpPr>
            <p:cNvPr id="60" name="フローチャート : 代替処理 59"/>
            <p:cNvSpPr/>
            <p:nvPr/>
          </p:nvSpPr>
          <p:spPr>
            <a:xfrm>
              <a:off x="956982" y="4890426"/>
              <a:ext cx="2479406" cy="432048"/>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rPr>
                <a:t>副首都推進本部会議（指定都市都道府県調整会議）</a:t>
              </a:r>
              <a:r>
                <a:rPr lang="ja-JP" altLang="en-US" sz="1050" dirty="0"/>
                <a:t>開催　（計４回）</a:t>
              </a:r>
              <a:endParaRPr lang="en-US" altLang="ja-JP" sz="1050" dirty="0"/>
            </a:p>
          </p:txBody>
        </p:sp>
      </p:grpSp>
      <p:sp>
        <p:nvSpPr>
          <p:cNvPr id="26" name="右矢印 25"/>
          <p:cNvSpPr/>
          <p:nvPr/>
        </p:nvSpPr>
        <p:spPr>
          <a:xfrm>
            <a:off x="4510625" y="5595176"/>
            <a:ext cx="1658607" cy="660979"/>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都市機能の強化や</a:t>
            </a:r>
            <a:endParaRPr lang="en-US" altLang="ja-JP" sz="1050" dirty="0"/>
          </a:p>
          <a:p>
            <a:pPr algn="ctr"/>
            <a:r>
              <a:rPr lang="ja-JP" altLang="en-US" sz="1050" dirty="0"/>
              <a:t>二重行政の解消に係る</a:t>
            </a:r>
            <a:endParaRPr lang="en-US" altLang="ja-JP" sz="1050" dirty="0"/>
          </a:p>
          <a:p>
            <a:pPr algn="ctr"/>
            <a:r>
              <a:rPr lang="ja-JP" altLang="en-US" sz="1050" dirty="0"/>
              <a:t>協議・調整</a:t>
            </a:r>
            <a:r>
              <a:rPr kumimoji="1" lang="ja-JP" altLang="en-US" sz="1050" dirty="0"/>
              <a:t>　　</a:t>
            </a:r>
          </a:p>
        </p:txBody>
      </p:sp>
      <p:sp>
        <p:nvSpPr>
          <p:cNvPr id="25" name="右矢印 24"/>
          <p:cNvSpPr/>
          <p:nvPr/>
        </p:nvSpPr>
        <p:spPr>
          <a:xfrm>
            <a:off x="4518322" y="2529785"/>
            <a:ext cx="1619011" cy="70811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大阪府議会、大阪市会、</a:t>
            </a:r>
            <a:endParaRPr lang="en-US" altLang="ja-JP" sz="1050" dirty="0"/>
          </a:p>
          <a:p>
            <a:pPr algn="ctr"/>
            <a:r>
              <a:rPr lang="ja-JP" altLang="en-US" sz="1050" dirty="0"/>
              <a:t>協議会等で引き続き議論</a:t>
            </a:r>
            <a:r>
              <a:rPr kumimoji="1" lang="ja-JP" altLang="en-US" sz="1050" dirty="0"/>
              <a:t>　</a:t>
            </a:r>
          </a:p>
        </p:txBody>
      </p:sp>
      <p:grpSp>
        <p:nvGrpSpPr>
          <p:cNvPr id="4" name="グループ化 3"/>
          <p:cNvGrpSpPr/>
          <p:nvPr/>
        </p:nvGrpSpPr>
        <p:grpSpPr>
          <a:xfrm>
            <a:off x="1022688" y="2420888"/>
            <a:ext cx="3368515" cy="949479"/>
            <a:chOff x="1022688" y="3033377"/>
            <a:chExt cx="3368515" cy="949479"/>
          </a:xfrm>
        </p:grpSpPr>
        <p:grpSp>
          <p:nvGrpSpPr>
            <p:cNvPr id="11" name="グループ化 10"/>
            <p:cNvGrpSpPr/>
            <p:nvPr/>
          </p:nvGrpSpPr>
          <p:grpSpPr>
            <a:xfrm>
              <a:off x="1022688" y="3033377"/>
              <a:ext cx="1353451" cy="949479"/>
              <a:chOff x="948257" y="3181671"/>
              <a:chExt cx="1353451" cy="949479"/>
            </a:xfrm>
          </p:grpSpPr>
          <p:sp>
            <p:nvSpPr>
              <p:cNvPr id="29" name="フローチャート : 代替処理 28"/>
              <p:cNvSpPr/>
              <p:nvPr/>
            </p:nvSpPr>
            <p:spPr>
              <a:xfrm>
                <a:off x="948257" y="3181671"/>
                <a:ext cx="412779"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６月</a:t>
                </a:r>
              </a:p>
            </p:txBody>
          </p:sp>
          <p:sp>
            <p:nvSpPr>
              <p:cNvPr id="30" name="フローチャート : 代替処理 29"/>
              <p:cNvSpPr/>
              <p:nvPr/>
            </p:nvSpPr>
            <p:spPr>
              <a:xfrm>
                <a:off x="1001422" y="3342275"/>
                <a:ext cx="1300286" cy="78887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大都市制度</a:t>
                </a:r>
                <a:endParaRPr lang="en-US" altLang="ja-JP" sz="1000" dirty="0"/>
              </a:p>
              <a:p>
                <a:r>
                  <a:rPr lang="ja-JP" altLang="en-US" sz="1000" dirty="0"/>
                  <a:t>（特別区設置）協議会設置</a:t>
                </a:r>
                <a:endParaRPr lang="en-US" altLang="ja-JP" sz="1000" dirty="0"/>
              </a:p>
            </p:txBody>
          </p:sp>
        </p:grpSp>
        <p:sp>
          <p:nvSpPr>
            <p:cNvPr id="33" name="右矢印 32"/>
            <p:cNvSpPr/>
            <p:nvPr/>
          </p:nvSpPr>
          <p:spPr>
            <a:xfrm>
              <a:off x="2376138" y="3130184"/>
              <a:ext cx="2015065" cy="659804"/>
            </a:xfrm>
            <a:prstGeom prst="rightArrow">
              <a:avLst>
                <a:gd name="adj1" fmla="val 50000"/>
                <a:gd name="adj2" fmla="val 24159"/>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t>6</a:t>
              </a:r>
              <a:r>
                <a:rPr kumimoji="1" lang="ja-JP" altLang="en-US" sz="1000" dirty="0"/>
                <a:t>月</a:t>
              </a:r>
              <a:r>
                <a:rPr lang="ja-JP" altLang="en-US" sz="1000" dirty="0"/>
                <a:t>、</a:t>
              </a:r>
              <a:r>
                <a:rPr lang="en-US" altLang="ja-JP" sz="1000" dirty="0"/>
                <a:t>8</a:t>
              </a:r>
              <a:r>
                <a:rPr lang="ja-JP" altLang="en-US" sz="1000" dirty="0"/>
                <a:t>月、</a:t>
              </a:r>
              <a:r>
                <a:rPr lang="en-US" altLang="ja-JP" sz="1000" dirty="0"/>
                <a:t>9</a:t>
              </a:r>
              <a:r>
                <a:rPr lang="ja-JP" altLang="en-US" sz="1000" dirty="0"/>
                <a:t>月、</a:t>
              </a:r>
              <a:r>
                <a:rPr lang="en-US" altLang="ja-JP" sz="1000" dirty="0"/>
                <a:t>11</a:t>
              </a:r>
              <a:r>
                <a:rPr lang="ja-JP" altLang="en-US" sz="1000" dirty="0"/>
                <a:t>月、</a:t>
              </a:r>
              <a:r>
                <a:rPr lang="en-US" altLang="ja-JP" sz="1000" dirty="0"/>
                <a:t>1</a:t>
              </a:r>
              <a:r>
                <a:rPr lang="ja-JP" altLang="en-US" sz="1000" dirty="0"/>
                <a:t>月、</a:t>
              </a:r>
              <a:r>
                <a:rPr lang="en-US" altLang="ja-JP" sz="1000" dirty="0"/>
                <a:t>2</a:t>
              </a:r>
              <a:r>
                <a:rPr lang="ja-JP" altLang="en-US" sz="1000" dirty="0"/>
                <a:t>月</a:t>
              </a:r>
              <a:r>
                <a:rPr kumimoji="1" lang="ja-JP" altLang="en-US" sz="1000" dirty="0"/>
                <a:t>（計８回）</a:t>
              </a:r>
            </a:p>
          </p:txBody>
        </p:sp>
      </p:grpSp>
      <p:sp>
        <p:nvSpPr>
          <p:cNvPr id="36" name="テキスト ボックス 35"/>
          <p:cNvSpPr txBox="1"/>
          <p:nvPr/>
        </p:nvSpPr>
        <p:spPr>
          <a:xfrm>
            <a:off x="1314934" y="4233862"/>
            <a:ext cx="2918983" cy="923330"/>
          </a:xfrm>
          <a:prstGeom prst="rect">
            <a:avLst/>
          </a:prstGeom>
          <a:noFill/>
          <a:ln>
            <a:solidFill>
              <a:schemeClr val="tx1"/>
            </a:solidFill>
            <a:prstDash val="sysDash"/>
          </a:ln>
        </p:spPr>
        <p:txBody>
          <a:bodyPr wrap="square" rtlCol="0" anchor="ctr">
            <a:spAutoFit/>
          </a:bodyPr>
          <a:lstStyle/>
          <a:p>
            <a:r>
              <a:rPr lang="ja-JP" altLang="en-US" sz="900" dirty="0"/>
              <a:t>協議会の主な議事内容</a:t>
            </a:r>
            <a:endParaRPr kumimoji="1" lang="en-US" altLang="ja-JP" sz="900" dirty="0"/>
          </a:p>
          <a:p>
            <a:r>
              <a:rPr lang="ja-JP" altLang="en-US" sz="900" dirty="0"/>
              <a:t>　８月　： 総合区（素案）</a:t>
            </a:r>
            <a:endParaRPr kumimoji="1" lang="en-US" altLang="ja-JP" sz="900" dirty="0"/>
          </a:p>
          <a:p>
            <a:r>
              <a:rPr lang="ja-JP" altLang="en-US" sz="900" dirty="0"/>
              <a:t>　</a:t>
            </a:r>
            <a:r>
              <a:rPr kumimoji="1" lang="ja-JP" altLang="en-US" sz="900" dirty="0"/>
              <a:t>９月　： 特別区（素案）</a:t>
            </a:r>
            <a:endParaRPr kumimoji="1" lang="en-US" altLang="ja-JP" sz="900" dirty="0"/>
          </a:p>
          <a:p>
            <a:r>
              <a:rPr lang="ja-JP" altLang="en-US" sz="900" dirty="0"/>
              <a:t>　１</a:t>
            </a:r>
            <a:r>
              <a:rPr kumimoji="1" lang="ja-JP" altLang="en-US" sz="900" dirty="0"/>
              <a:t>１月： 特別区設置に伴うコスト、財政シミュレーション</a:t>
            </a:r>
            <a:endParaRPr kumimoji="1" lang="en-US" altLang="ja-JP" sz="900" dirty="0"/>
          </a:p>
          <a:p>
            <a:r>
              <a:rPr lang="ja-JP" altLang="en-US" sz="900" dirty="0"/>
              <a:t>　１月　： 総合区設置における財政シミュレーション</a:t>
            </a:r>
            <a:endParaRPr lang="en-US" altLang="ja-JP" sz="900" dirty="0"/>
          </a:p>
          <a:p>
            <a:r>
              <a:rPr lang="ja-JP" altLang="en-US" sz="900" dirty="0"/>
              <a:t>　２月　： 特別区の区割り案の絞り込み　　　　　 　　ほか </a:t>
            </a:r>
            <a:endParaRPr lang="en-US" altLang="ja-JP" sz="900" dirty="0"/>
          </a:p>
        </p:txBody>
      </p:sp>
      <p:grpSp>
        <p:nvGrpSpPr>
          <p:cNvPr id="9" name="グループ化 8"/>
          <p:cNvGrpSpPr/>
          <p:nvPr/>
        </p:nvGrpSpPr>
        <p:grpSpPr>
          <a:xfrm>
            <a:off x="2195377" y="1799605"/>
            <a:ext cx="968632" cy="712953"/>
            <a:chOff x="2259175" y="1847105"/>
            <a:chExt cx="968632" cy="712953"/>
          </a:xfrm>
        </p:grpSpPr>
        <p:sp>
          <p:nvSpPr>
            <p:cNvPr id="28" name="フローチャート : 代替処理 32"/>
            <p:cNvSpPr/>
            <p:nvPr/>
          </p:nvSpPr>
          <p:spPr>
            <a:xfrm>
              <a:off x="2259175" y="1847105"/>
              <a:ext cx="845612" cy="22580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１１月～１２月</a:t>
              </a:r>
            </a:p>
          </p:txBody>
        </p:sp>
        <p:sp>
          <p:nvSpPr>
            <p:cNvPr id="42" name="フローチャート : 代替処理 21"/>
            <p:cNvSpPr/>
            <p:nvPr/>
          </p:nvSpPr>
          <p:spPr>
            <a:xfrm>
              <a:off x="2275955" y="2032956"/>
              <a:ext cx="951852" cy="527102"/>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大阪市：</a:t>
              </a:r>
            </a:p>
            <a:p>
              <a:r>
                <a:rPr lang="ja-JP" altLang="en-US" sz="1000" dirty="0"/>
                <a:t>総合区（素案）</a:t>
              </a:r>
              <a:endParaRPr lang="en-US" altLang="ja-JP" sz="1000" dirty="0"/>
            </a:p>
            <a:p>
              <a:r>
                <a:rPr lang="ja-JP" altLang="en-US" sz="1000" dirty="0"/>
                <a:t>住民説明会</a:t>
              </a:r>
            </a:p>
          </p:txBody>
        </p:sp>
      </p:grpSp>
      <p:grpSp>
        <p:nvGrpSpPr>
          <p:cNvPr id="3" name="グループ化 2"/>
          <p:cNvGrpSpPr/>
          <p:nvPr/>
        </p:nvGrpSpPr>
        <p:grpSpPr>
          <a:xfrm>
            <a:off x="1160567" y="1187879"/>
            <a:ext cx="3209371" cy="969485"/>
            <a:chOff x="1160567" y="1160948"/>
            <a:chExt cx="3209371" cy="969485"/>
          </a:xfrm>
        </p:grpSpPr>
        <p:grpSp>
          <p:nvGrpSpPr>
            <p:cNvPr id="10" name="グループ化 9"/>
            <p:cNvGrpSpPr/>
            <p:nvPr/>
          </p:nvGrpSpPr>
          <p:grpSpPr>
            <a:xfrm>
              <a:off x="1160567" y="1160948"/>
              <a:ext cx="938474" cy="969485"/>
              <a:chOff x="1203099" y="1458672"/>
              <a:chExt cx="938474" cy="969485"/>
            </a:xfrm>
          </p:grpSpPr>
          <p:sp>
            <p:nvSpPr>
              <p:cNvPr id="50" name="フローチャート : 代替処理 20"/>
              <p:cNvSpPr/>
              <p:nvPr/>
            </p:nvSpPr>
            <p:spPr>
              <a:xfrm>
                <a:off x="1203099" y="1458672"/>
                <a:ext cx="421505"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８月</a:t>
                </a:r>
              </a:p>
            </p:txBody>
          </p:sp>
          <p:sp>
            <p:nvSpPr>
              <p:cNvPr id="39" name="フローチャート : 代替処理 21"/>
              <p:cNvSpPr/>
              <p:nvPr/>
            </p:nvSpPr>
            <p:spPr>
              <a:xfrm>
                <a:off x="1220905" y="1647942"/>
                <a:ext cx="920668" cy="780215"/>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mn-ea"/>
                  </a:rPr>
                  <a:t>総合区（素案）決定・協議会に報告</a:t>
                </a:r>
              </a:p>
            </p:txBody>
          </p:sp>
        </p:grpSp>
        <p:sp>
          <p:nvSpPr>
            <p:cNvPr id="31" name="フローチャート : 代替処理 20"/>
            <p:cNvSpPr/>
            <p:nvPr/>
          </p:nvSpPr>
          <p:spPr>
            <a:xfrm>
              <a:off x="3586941" y="1170924"/>
              <a:ext cx="421505"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３月</a:t>
              </a:r>
            </a:p>
          </p:txBody>
        </p:sp>
        <p:sp>
          <p:nvSpPr>
            <p:cNvPr id="43" name="フローチャート : 代替処理 55"/>
            <p:cNvSpPr/>
            <p:nvPr/>
          </p:nvSpPr>
          <p:spPr>
            <a:xfrm>
              <a:off x="3608779" y="1338119"/>
              <a:ext cx="761159" cy="500999"/>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solidFill>
                    <a:schemeClr val="tx1"/>
                  </a:solidFill>
                </a:rPr>
                <a:t>総合区（案）</a:t>
              </a:r>
              <a:endParaRPr lang="en-US" altLang="ja-JP" sz="1000" dirty="0">
                <a:solidFill>
                  <a:schemeClr val="tx1"/>
                </a:solidFill>
              </a:endParaRPr>
            </a:p>
            <a:p>
              <a:pPr algn="ctr"/>
              <a:r>
                <a:rPr lang="ja-JP" altLang="en-US" sz="1000" dirty="0">
                  <a:solidFill>
                    <a:schemeClr val="tx1"/>
                  </a:solidFill>
                </a:rPr>
                <a:t>取りまとめ</a:t>
              </a:r>
              <a:endParaRPr lang="en-US" altLang="ja-JP" sz="1000" dirty="0">
                <a:solidFill>
                  <a:schemeClr val="tx1"/>
                </a:solidFill>
              </a:endParaRPr>
            </a:p>
          </p:txBody>
        </p:sp>
        <p:sp>
          <p:nvSpPr>
            <p:cNvPr id="32" name="右矢印 31"/>
            <p:cNvSpPr/>
            <p:nvPr/>
          </p:nvSpPr>
          <p:spPr>
            <a:xfrm>
              <a:off x="2100911" y="1336667"/>
              <a:ext cx="1507868" cy="502008"/>
            </a:xfrm>
            <a:prstGeom prst="rightArrow">
              <a:avLst>
                <a:gd name="adj1" fmla="val 50000"/>
                <a:gd name="adj2" fmla="val 37795"/>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大阪市会等で議論　</a:t>
              </a:r>
            </a:p>
          </p:txBody>
        </p:sp>
      </p:grpSp>
      <p:grpSp>
        <p:nvGrpSpPr>
          <p:cNvPr id="35" name="グループ化 34"/>
          <p:cNvGrpSpPr/>
          <p:nvPr/>
        </p:nvGrpSpPr>
        <p:grpSpPr>
          <a:xfrm>
            <a:off x="1314934" y="3433598"/>
            <a:ext cx="2918983" cy="716142"/>
            <a:chOff x="1040864" y="1152772"/>
            <a:chExt cx="2918983" cy="716142"/>
          </a:xfrm>
        </p:grpSpPr>
        <p:grpSp>
          <p:nvGrpSpPr>
            <p:cNvPr id="37" name="グループ化 36"/>
            <p:cNvGrpSpPr/>
            <p:nvPr/>
          </p:nvGrpSpPr>
          <p:grpSpPr>
            <a:xfrm>
              <a:off x="1040864" y="1152772"/>
              <a:ext cx="1058177" cy="716142"/>
              <a:chOff x="1083396" y="1450496"/>
              <a:chExt cx="1058177" cy="716142"/>
            </a:xfrm>
          </p:grpSpPr>
          <p:sp>
            <p:nvSpPr>
              <p:cNvPr id="44" name="フローチャート : 代替処理 20"/>
              <p:cNvSpPr/>
              <p:nvPr/>
            </p:nvSpPr>
            <p:spPr>
              <a:xfrm>
                <a:off x="1083396" y="1450496"/>
                <a:ext cx="421505"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９月</a:t>
                </a:r>
              </a:p>
            </p:txBody>
          </p:sp>
          <p:sp>
            <p:nvSpPr>
              <p:cNvPr id="45" name="フローチャート : 代替処理 21"/>
              <p:cNvSpPr/>
              <p:nvPr/>
            </p:nvSpPr>
            <p:spPr>
              <a:xfrm>
                <a:off x="1139781" y="1634391"/>
                <a:ext cx="1001792" cy="532247"/>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mn-ea"/>
                  </a:rPr>
                  <a:t>特別区（素案）協議会に提示</a:t>
                </a:r>
              </a:p>
            </p:txBody>
          </p:sp>
        </p:grpSp>
        <p:sp>
          <p:nvSpPr>
            <p:cNvPr id="41" name="右矢印 40"/>
            <p:cNvSpPr/>
            <p:nvPr/>
          </p:nvSpPr>
          <p:spPr>
            <a:xfrm>
              <a:off x="2100911" y="1336667"/>
              <a:ext cx="1858936" cy="502008"/>
            </a:xfrm>
            <a:prstGeom prst="rightArrow">
              <a:avLst>
                <a:gd name="adj1" fmla="val 50000"/>
                <a:gd name="adj2" fmla="val 37795"/>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協議会等</a:t>
              </a:r>
              <a:r>
                <a:rPr kumimoji="1" lang="ja-JP" altLang="en-US" sz="1050" dirty="0"/>
                <a:t>で議論　</a:t>
              </a:r>
            </a:p>
          </p:txBody>
        </p:sp>
      </p:grpSp>
    </p:spTree>
    <p:extLst>
      <p:ext uri="{BB962C8B-B14F-4D97-AF65-F5344CB8AC3E}">
        <p14:creationId xmlns:p14="http://schemas.microsoft.com/office/powerpoint/2010/main" val="1386093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423987972"/>
              </p:ext>
            </p:extLst>
          </p:nvPr>
        </p:nvGraphicFramePr>
        <p:xfrm>
          <a:off x="31830" y="299623"/>
          <a:ext cx="9076674" cy="6516176"/>
        </p:xfrm>
        <a:graphic>
          <a:graphicData uri="http://schemas.openxmlformats.org/drawingml/2006/table">
            <a:tbl>
              <a:tblPr firstRow="1" bandRow="1">
                <a:tableStyleId>{5940675A-B579-460E-94D1-54222C63F5DA}</a:tableStyleId>
              </a:tblPr>
              <a:tblGrid>
                <a:gridCol w="252361">
                  <a:extLst>
                    <a:ext uri="{9D8B030D-6E8A-4147-A177-3AD203B41FA5}">
                      <a16:colId xmlns:a16="http://schemas.microsoft.com/office/drawing/2014/main" val="20000"/>
                    </a:ext>
                  </a:extLst>
                </a:gridCol>
                <a:gridCol w="365065">
                  <a:extLst>
                    <a:ext uri="{9D8B030D-6E8A-4147-A177-3AD203B41FA5}">
                      <a16:colId xmlns:a16="http://schemas.microsoft.com/office/drawing/2014/main" val="20001"/>
                    </a:ext>
                  </a:extLst>
                </a:gridCol>
                <a:gridCol w="3714930">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3016126">
                  <a:extLst>
                    <a:ext uri="{9D8B030D-6E8A-4147-A177-3AD203B41FA5}">
                      <a16:colId xmlns:a16="http://schemas.microsoft.com/office/drawing/2014/main" val="20004"/>
                    </a:ext>
                  </a:extLst>
                </a:gridCol>
              </a:tblGrid>
              <a:tr h="229533">
                <a:tc rowSpan="2">
                  <a:txBody>
                    <a:bodyPr/>
                    <a:lstStyle/>
                    <a:p>
                      <a:r>
                        <a:rPr kumimoji="1" lang="ja-JP" altLang="en-US" sz="1400" u="none" dirty="0"/>
                        <a:t>　</a:t>
                      </a:r>
                    </a:p>
                  </a:txBody>
                  <a:tcPr vert="eaVert" anchor="ctr"/>
                </a:tc>
                <a:tc rowSpan="2">
                  <a:txBody>
                    <a:bodyPr/>
                    <a:lstStyle/>
                    <a:p>
                      <a:pPr algn="ctr">
                        <a:lnSpc>
                          <a:spcPts val="1400"/>
                        </a:lnSpc>
                      </a:pPr>
                      <a:endParaRPr kumimoji="1" lang="ja-JP" altLang="en-US" sz="1400" u="none" dirty="0"/>
                    </a:p>
                  </a:txBody>
                  <a:tcPr anchor="ctr">
                    <a:solidFill>
                      <a:srgbClr val="CCFF66"/>
                    </a:solidFill>
                  </a:tcPr>
                </a:tc>
                <a:tc>
                  <a:txBody>
                    <a:bodyPr/>
                    <a:lstStyle/>
                    <a:p>
                      <a:pPr algn="ctr">
                        <a:lnSpc>
                          <a:spcPts val="1400"/>
                        </a:lnSpc>
                      </a:pPr>
                      <a:r>
                        <a:rPr kumimoji="1" lang="ja-JP" altLang="en-US" sz="1200" u="none" dirty="0"/>
                        <a:t>平成２９年度</a:t>
                      </a:r>
                    </a:p>
                  </a:txBody>
                  <a:tcPr anchor="ctr">
                    <a:solidFill>
                      <a:srgbClr val="CCFF66"/>
                    </a:solidFill>
                  </a:tcPr>
                </a:tc>
                <a:tc rowSpan="2">
                  <a:txBody>
                    <a:bodyPr/>
                    <a:lstStyle/>
                    <a:p>
                      <a:pPr algn="ctr">
                        <a:lnSpc>
                          <a:spcPts val="1400"/>
                        </a:lnSpc>
                      </a:pPr>
                      <a:r>
                        <a:rPr kumimoji="1" lang="ja-JP" altLang="en-US" sz="1200" u="none" dirty="0"/>
                        <a:t>平成３０年度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130507">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477745">
                <a:tc rowSpan="3">
                  <a:txBody>
                    <a:bodyPr/>
                    <a:lstStyle/>
                    <a:p>
                      <a:r>
                        <a:rPr kumimoji="1" lang="ja-JP" altLang="en-US" sz="1400" u="none" dirty="0"/>
                        <a:t>広域機能の充実</a:t>
                      </a:r>
                    </a:p>
                  </a:txBody>
                  <a:tcPr vert="eaVert" anchor="ctr" anchorCtr="1"/>
                </a:tc>
                <a:tc>
                  <a:txBody>
                    <a:bodyPr/>
                    <a:lstStyle/>
                    <a:p>
                      <a:pPr marL="82550" indent="-82550" algn="ctr">
                        <a:lnSpc>
                          <a:spcPts val="0"/>
                        </a:lnSpc>
                        <a:spcAft>
                          <a:spcPts val="1200"/>
                        </a:spcAft>
                      </a:pPr>
                      <a:r>
                        <a:rPr kumimoji="1" lang="ja-JP" altLang="en-US" sz="1000" b="0" u="none" dirty="0"/>
                        <a:t>道州の姿の検討・研究</a:t>
                      </a:r>
                      <a:endParaRPr kumimoji="1" lang="en-US" altLang="ja-JP" sz="1000" b="0" u="none" dirty="0"/>
                    </a:p>
                    <a:p>
                      <a:pPr marL="82550" indent="-82550" algn="ctr">
                        <a:lnSpc>
                          <a:spcPts val="0"/>
                        </a:lnSpc>
                        <a:spcAft>
                          <a:spcPts val="1200"/>
                        </a:spcAft>
                      </a:pPr>
                      <a:r>
                        <a:rPr kumimoji="1" lang="ja-JP" altLang="en-US" sz="1000" b="0" u="none" dirty="0"/>
                        <a:t>国への働きかけ</a:t>
                      </a:r>
                      <a:endParaRPr kumimoji="1" lang="en-US" altLang="ja-JP" sz="1000" b="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これまでの道州制議論の経緯や主な提言等の論点を府ホームページに掲載するとともに道州制や地方分権について、内閣府及び関西広域連合関係の有識者や経済団体、他都道府県との意見交換を行いました。</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○引き続き、府としての考え方の整理を進めるとともに、地方分権改革の議論喚起に資するよう努めていきます。</a:t>
                      </a:r>
                      <a:endParaRPr kumimoji="1" lang="en-US" altLang="ja-JP" sz="1050" u="none" dirty="0"/>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933908">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100" b="0" u="none" dirty="0"/>
                        <a:t>大阪自らの改革を推進力とした取組み</a:t>
                      </a:r>
                      <a:endParaRPr kumimoji="1" lang="en-US" altLang="ja-JP" sz="1100" b="0" u="none" dirty="0"/>
                    </a:p>
                    <a:p>
                      <a:pPr marL="82550" indent="-82550" algn="ctr">
                        <a:lnSpc>
                          <a:spcPts val="0"/>
                        </a:lnSpc>
                        <a:spcAft>
                          <a:spcPts val="1200"/>
                        </a:spcAft>
                      </a:pPr>
                      <a:r>
                        <a:rPr kumimoji="1" lang="ja-JP" altLang="en-US" sz="1100" b="0" u="none" dirty="0"/>
                        <a:t>（国からの権限移譲等）</a:t>
                      </a:r>
                      <a:endParaRPr kumimoji="1" lang="en-US" altLang="ja-JP" sz="1100" b="0" u="none" dirty="0"/>
                    </a:p>
                  </a:txBody>
                  <a:tcPr vert="eaVert"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1050" u="none" dirty="0"/>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○「提案募集方式」により、子ども・子育て支援などの分野で</a:t>
                      </a:r>
                      <a:r>
                        <a:rPr kumimoji="1" lang="en-US" altLang="ja-JP" sz="1050" u="none" dirty="0"/>
                        <a:t>14</a:t>
                      </a:r>
                      <a:r>
                        <a:rPr kumimoji="1" lang="ja-JP" altLang="en-US" sz="1050" u="none" dirty="0"/>
                        <a:t>項目の提案を行った結果、認定こども園関係での中核市への権限移譲や保育所等における採光基準や面積基準の見直し等が行われることとなりました。また、これに伴い第８次一括法案が３月に国会へ提出されました。</a:t>
                      </a:r>
                      <a:endParaRPr kumimoji="1" lang="en-US" altLang="ja-JP" sz="1050" u="none" dirty="0"/>
                    </a:p>
                    <a:p>
                      <a:pPr marL="82550" marR="0" indent="-82550" algn="just" defTabSz="914400" rtl="0" eaLnBrk="1" fontAlgn="auto" latinLnBrk="0" hangingPunct="1">
                        <a:lnSpc>
                          <a:spcPts val="1000"/>
                        </a:lnSpc>
                        <a:spcBef>
                          <a:spcPts val="0"/>
                        </a:spcBef>
                        <a:spcAft>
                          <a:spcPts val="0"/>
                        </a:spcAft>
                        <a:buClrTx/>
                        <a:buSzTx/>
                        <a:buFontTx/>
                        <a:buNone/>
                        <a:tabLst/>
                        <a:defRPr/>
                      </a:pPr>
                      <a:endParaRPr kumimoji="1" lang="ja-JP" altLang="en-US"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○国家戦略特区法に基づく規制改革メニューを</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　活用した国への提案等を行うとともに、公設民営学校の設置や革新的な医薬品の開発迅速化等について認定を受けました。</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a:t>
                      </a:r>
                      <a:r>
                        <a:rPr kumimoji="1" lang="ja-JP" altLang="en-US" sz="1050" u="none" dirty="0">
                          <a:solidFill>
                            <a:schemeClr val="tx1"/>
                          </a:solidFill>
                          <a:effectLst/>
                        </a:rPr>
                        <a:t>今後も、大阪に必要な権限移譲や規制緩和を国に求めていきます。</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512168">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000" b="0" u="none" dirty="0"/>
                        <a:t>国機関の拠点性向上、</a:t>
                      </a:r>
                      <a:endParaRPr kumimoji="1" lang="en-US" altLang="ja-JP" sz="1000" b="0" u="none" dirty="0"/>
                    </a:p>
                    <a:p>
                      <a:pPr marL="82550" indent="-82550" algn="ctr">
                        <a:lnSpc>
                          <a:spcPts val="0"/>
                        </a:lnSpc>
                        <a:spcAft>
                          <a:spcPts val="1200"/>
                        </a:spcAft>
                      </a:pPr>
                      <a:r>
                        <a:rPr kumimoji="1" lang="ja-JP" altLang="en-US" sz="1000" b="0" u="none" dirty="0"/>
                        <a:t>連携強化</a:t>
                      </a:r>
                      <a:endParaRPr kumimoji="1" lang="en-US" altLang="ja-JP" sz="1000" b="0" u="none" dirty="0"/>
                    </a:p>
                  </a:txBody>
                  <a:tcPr vert="eaVert"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○４月に近畿経済産業局内に新課が設置され、</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　７月に</a:t>
                      </a:r>
                      <a:r>
                        <a:rPr kumimoji="1" lang="en-US" altLang="ja-JP" sz="1050" u="none" dirty="0"/>
                        <a:t>INPIT-KANSAI</a:t>
                      </a:r>
                      <a:r>
                        <a:rPr kumimoji="1" lang="ja-JP" altLang="en-US" sz="1050" u="none" dirty="0"/>
                        <a:t>が開設されました。</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　こうした機関との意見交換や拠点の利用促進に向けたセミナーなどを開催しました。</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○国の政策立案に</a:t>
                      </a:r>
                      <a:r>
                        <a:rPr kumimoji="1" lang="ja-JP" altLang="en-US" sz="1050" u="none" dirty="0">
                          <a:solidFill>
                            <a:schemeClr val="tx1"/>
                          </a:solidFill>
                        </a:rPr>
                        <a:t>地方の声が反映されるよう意見交換の実施・拡充を図るなど、国機関の拠点性向上に資するよう、連携強化を図っていきます。</a:t>
                      </a:r>
                      <a:endParaRPr kumimoji="1" lang="en-US" altLang="ja-JP" sz="1050" u="none" dirty="0"/>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grpSp>
        <p:nvGrpSpPr>
          <p:cNvPr id="11" name="グループ化 10"/>
          <p:cNvGrpSpPr/>
          <p:nvPr/>
        </p:nvGrpSpPr>
        <p:grpSpPr>
          <a:xfrm>
            <a:off x="1245336" y="1652449"/>
            <a:ext cx="1996931" cy="666955"/>
            <a:chOff x="1245336" y="1631183"/>
            <a:chExt cx="1996931" cy="666955"/>
          </a:xfrm>
        </p:grpSpPr>
        <p:sp>
          <p:nvSpPr>
            <p:cNvPr id="75" name="フローチャート : 代替処理 74"/>
            <p:cNvSpPr/>
            <p:nvPr/>
          </p:nvSpPr>
          <p:spPr>
            <a:xfrm>
              <a:off x="1245336" y="1631183"/>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63" name="フローチャート : 代替処理 62"/>
            <p:cNvSpPr/>
            <p:nvPr/>
          </p:nvSpPr>
          <p:spPr>
            <a:xfrm>
              <a:off x="1288765" y="1780045"/>
              <a:ext cx="1953502" cy="518093"/>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府国家要望</a:t>
              </a:r>
              <a:endParaRPr lang="en-US" altLang="ja-JP" sz="1000" dirty="0"/>
            </a:p>
            <a:p>
              <a:r>
                <a:rPr lang="ja-JP" altLang="en-US" sz="1000" dirty="0"/>
                <a:t>・地方分権型道州制の推進</a:t>
              </a:r>
              <a:endParaRPr lang="en-US" altLang="ja-JP" sz="1000" dirty="0"/>
            </a:p>
            <a:p>
              <a:r>
                <a:rPr lang="ja-JP" altLang="en-US" sz="1000" dirty="0"/>
                <a:t>・国出先機関の地方移管の推進</a:t>
              </a:r>
            </a:p>
          </p:txBody>
        </p:sp>
      </p:grpSp>
      <p:sp>
        <p:nvSpPr>
          <p:cNvPr id="52" name="正方形/長方形 51"/>
          <p:cNvSpPr/>
          <p:nvPr/>
        </p:nvSpPr>
        <p:spPr>
          <a:xfrm>
            <a:off x="9632" y="-59251"/>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２９</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99" name="グループ化 98"/>
          <p:cNvGrpSpPr/>
          <p:nvPr/>
        </p:nvGrpSpPr>
        <p:grpSpPr>
          <a:xfrm>
            <a:off x="1442926" y="3609387"/>
            <a:ext cx="2635651" cy="430940"/>
            <a:chOff x="2483788" y="2634923"/>
            <a:chExt cx="2635651" cy="430940"/>
          </a:xfrm>
        </p:grpSpPr>
        <p:sp>
          <p:nvSpPr>
            <p:cNvPr id="100" name="フローチャート : 代替処理 99"/>
            <p:cNvSpPr/>
            <p:nvPr/>
          </p:nvSpPr>
          <p:spPr>
            <a:xfrm>
              <a:off x="2483788" y="2634923"/>
              <a:ext cx="726831"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７月、１１月</a:t>
              </a:r>
            </a:p>
          </p:txBody>
        </p:sp>
        <p:sp>
          <p:nvSpPr>
            <p:cNvPr id="101" name="フローチャート : 代替処理 100"/>
            <p:cNvSpPr/>
            <p:nvPr/>
          </p:nvSpPr>
          <p:spPr>
            <a:xfrm>
              <a:off x="2519326" y="2809708"/>
              <a:ext cx="2600113" cy="25615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全国知事会や関西広域連合を通じた政府提案</a:t>
              </a:r>
            </a:p>
          </p:txBody>
        </p:sp>
      </p:grpSp>
      <p:grpSp>
        <p:nvGrpSpPr>
          <p:cNvPr id="3" name="グループ化 2"/>
          <p:cNvGrpSpPr/>
          <p:nvPr/>
        </p:nvGrpSpPr>
        <p:grpSpPr>
          <a:xfrm>
            <a:off x="1241583" y="1149647"/>
            <a:ext cx="2958585" cy="481535"/>
            <a:chOff x="1241583" y="979519"/>
            <a:chExt cx="2958585" cy="481535"/>
          </a:xfrm>
        </p:grpSpPr>
        <p:sp>
          <p:nvSpPr>
            <p:cNvPr id="49" name="フローチャート : 代替処理 48"/>
            <p:cNvSpPr/>
            <p:nvPr/>
          </p:nvSpPr>
          <p:spPr>
            <a:xfrm>
              <a:off x="1241583" y="979519"/>
              <a:ext cx="450097" cy="22212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60" name="フローチャート : 代替処理 59"/>
            <p:cNvSpPr/>
            <p:nvPr/>
          </p:nvSpPr>
          <p:spPr>
            <a:xfrm>
              <a:off x="1284113" y="1165011"/>
              <a:ext cx="2916055" cy="296043"/>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有識者、経済団体、他都道府県との意見交換</a:t>
              </a:r>
            </a:p>
          </p:txBody>
        </p:sp>
      </p:grpSp>
      <p:grpSp>
        <p:nvGrpSpPr>
          <p:cNvPr id="4" name="グループ化 3"/>
          <p:cNvGrpSpPr/>
          <p:nvPr/>
        </p:nvGrpSpPr>
        <p:grpSpPr>
          <a:xfrm>
            <a:off x="791808" y="2420681"/>
            <a:ext cx="3541152" cy="572683"/>
            <a:chOff x="2184389" y="2781099"/>
            <a:chExt cx="3541152" cy="572683"/>
          </a:xfrm>
        </p:grpSpPr>
        <p:sp>
          <p:nvSpPr>
            <p:cNvPr id="98" name="フローチャート : 代替処理 97"/>
            <p:cNvSpPr/>
            <p:nvPr/>
          </p:nvSpPr>
          <p:spPr>
            <a:xfrm>
              <a:off x="2184389" y="2781099"/>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64" name="フローチャート : 代替処理 63"/>
            <p:cNvSpPr/>
            <p:nvPr/>
          </p:nvSpPr>
          <p:spPr>
            <a:xfrm>
              <a:off x="2220111" y="2936338"/>
              <a:ext cx="1229185" cy="21063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第６次一括法 施行</a:t>
              </a:r>
            </a:p>
          </p:txBody>
        </p:sp>
        <p:sp>
          <p:nvSpPr>
            <p:cNvPr id="66" name="フローチャート : 代替処理 65"/>
            <p:cNvSpPr/>
            <p:nvPr/>
          </p:nvSpPr>
          <p:spPr>
            <a:xfrm>
              <a:off x="2224447" y="3120637"/>
              <a:ext cx="1224850" cy="21063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第７次一括法 成立</a:t>
              </a:r>
            </a:p>
          </p:txBody>
        </p:sp>
        <p:sp>
          <p:nvSpPr>
            <p:cNvPr id="67" name="右矢印 66"/>
            <p:cNvSpPr/>
            <p:nvPr/>
          </p:nvSpPr>
          <p:spPr>
            <a:xfrm>
              <a:off x="3460827" y="2946971"/>
              <a:ext cx="2264714" cy="40681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事務・権限の移譲に向けた調整</a:t>
              </a:r>
            </a:p>
          </p:txBody>
        </p:sp>
      </p:grpSp>
      <p:grpSp>
        <p:nvGrpSpPr>
          <p:cNvPr id="5" name="グループ化 4"/>
          <p:cNvGrpSpPr/>
          <p:nvPr/>
        </p:nvGrpSpPr>
        <p:grpSpPr>
          <a:xfrm>
            <a:off x="1256836" y="3029545"/>
            <a:ext cx="1191760" cy="522204"/>
            <a:chOff x="3026071" y="2517960"/>
            <a:chExt cx="1191760" cy="522204"/>
          </a:xfrm>
        </p:grpSpPr>
        <p:sp>
          <p:nvSpPr>
            <p:cNvPr id="77" name="フローチャート : 代替処理 76"/>
            <p:cNvSpPr/>
            <p:nvPr/>
          </p:nvSpPr>
          <p:spPr>
            <a:xfrm>
              <a:off x="3026071" y="2517960"/>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76" name="フローチャート : 代替処理 75"/>
            <p:cNvSpPr/>
            <p:nvPr/>
          </p:nvSpPr>
          <p:spPr>
            <a:xfrm>
              <a:off x="3060766" y="2680385"/>
              <a:ext cx="1157065" cy="35977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a:t>
              </a:r>
              <a:endParaRPr lang="en-US" altLang="ja-JP" sz="1000" dirty="0"/>
            </a:p>
            <a:p>
              <a:r>
                <a:rPr lang="ja-JP" altLang="en-US" sz="1000" dirty="0"/>
                <a:t>による国への提案</a:t>
              </a:r>
            </a:p>
          </p:txBody>
        </p:sp>
      </p:grpSp>
      <p:grpSp>
        <p:nvGrpSpPr>
          <p:cNvPr id="105" name="グループ化 104"/>
          <p:cNvGrpSpPr/>
          <p:nvPr/>
        </p:nvGrpSpPr>
        <p:grpSpPr>
          <a:xfrm>
            <a:off x="1459313" y="6112342"/>
            <a:ext cx="2019723" cy="577756"/>
            <a:chOff x="2696448" y="2603024"/>
            <a:chExt cx="2019723" cy="577756"/>
          </a:xfrm>
        </p:grpSpPr>
        <p:sp>
          <p:nvSpPr>
            <p:cNvPr id="106" name="フローチャート : 代替処理 105"/>
            <p:cNvSpPr/>
            <p:nvPr/>
          </p:nvSpPr>
          <p:spPr>
            <a:xfrm>
              <a:off x="2696448" y="2603024"/>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７月</a:t>
              </a:r>
            </a:p>
          </p:txBody>
        </p:sp>
        <p:sp>
          <p:nvSpPr>
            <p:cNvPr id="107" name="フローチャート : 代替処理 106"/>
            <p:cNvSpPr/>
            <p:nvPr/>
          </p:nvSpPr>
          <p:spPr>
            <a:xfrm>
              <a:off x="2739889" y="2764789"/>
              <a:ext cx="1976282" cy="415991"/>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00" dirty="0"/>
                <a:t>（独）工業所有権情報・研修館</a:t>
              </a:r>
              <a:endParaRPr lang="en-US" altLang="ja-JP" sz="1000" dirty="0"/>
            </a:p>
            <a:p>
              <a:r>
                <a:rPr lang="ja-JP" altLang="en-US" sz="1000" dirty="0"/>
                <a:t>近畿統括本部（</a:t>
              </a:r>
              <a:r>
                <a:rPr lang="en-US" altLang="ja-JP" sz="1000" dirty="0"/>
                <a:t>INPIT-KANSAI</a:t>
              </a:r>
              <a:r>
                <a:rPr lang="ja-JP" altLang="en-US" sz="1000" dirty="0"/>
                <a:t>）開設</a:t>
              </a:r>
            </a:p>
          </p:txBody>
        </p:sp>
      </p:grpSp>
      <p:grpSp>
        <p:nvGrpSpPr>
          <p:cNvPr id="9" name="グループ化 8"/>
          <p:cNvGrpSpPr/>
          <p:nvPr/>
        </p:nvGrpSpPr>
        <p:grpSpPr>
          <a:xfrm>
            <a:off x="1878811" y="5380464"/>
            <a:ext cx="1231343" cy="553909"/>
            <a:chOff x="3556401" y="5502795"/>
            <a:chExt cx="1231343" cy="553909"/>
          </a:xfrm>
        </p:grpSpPr>
        <p:sp>
          <p:nvSpPr>
            <p:cNvPr id="72" name="フローチャート : 代替処理 71"/>
            <p:cNvSpPr/>
            <p:nvPr/>
          </p:nvSpPr>
          <p:spPr>
            <a:xfrm>
              <a:off x="3556401" y="5502795"/>
              <a:ext cx="388603"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８月</a:t>
              </a:r>
            </a:p>
          </p:txBody>
        </p:sp>
        <p:sp>
          <p:nvSpPr>
            <p:cNvPr id="78" name="フローチャート : 代替処理 77"/>
            <p:cNvSpPr/>
            <p:nvPr/>
          </p:nvSpPr>
          <p:spPr>
            <a:xfrm>
              <a:off x="3597306" y="5666657"/>
              <a:ext cx="1190438" cy="39004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意見交換を実施</a:t>
              </a:r>
            </a:p>
          </p:txBody>
        </p:sp>
      </p:grpSp>
      <p:grpSp>
        <p:nvGrpSpPr>
          <p:cNvPr id="8" name="グループ化 7"/>
          <p:cNvGrpSpPr/>
          <p:nvPr/>
        </p:nvGrpSpPr>
        <p:grpSpPr>
          <a:xfrm>
            <a:off x="738884" y="5377961"/>
            <a:ext cx="1129651" cy="644921"/>
            <a:chOff x="2043558" y="5510701"/>
            <a:chExt cx="1129651" cy="644921"/>
          </a:xfrm>
        </p:grpSpPr>
        <p:sp>
          <p:nvSpPr>
            <p:cNvPr id="47" name="フローチャート : 代替処理 46"/>
            <p:cNvSpPr/>
            <p:nvPr/>
          </p:nvSpPr>
          <p:spPr>
            <a:xfrm>
              <a:off x="2043558" y="5510701"/>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104" name="フローチャート : 代替処理 103"/>
            <p:cNvSpPr/>
            <p:nvPr/>
          </p:nvSpPr>
          <p:spPr>
            <a:xfrm>
              <a:off x="2067040" y="5669470"/>
              <a:ext cx="1106169" cy="48615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近畿経済産業局内に「中小企業政策調査課」新設</a:t>
              </a:r>
            </a:p>
          </p:txBody>
        </p:sp>
      </p:grpSp>
      <p:grpSp>
        <p:nvGrpSpPr>
          <p:cNvPr id="10" name="グループ化 9"/>
          <p:cNvGrpSpPr/>
          <p:nvPr/>
        </p:nvGrpSpPr>
        <p:grpSpPr>
          <a:xfrm>
            <a:off x="2015080" y="4559201"/>
            <a:ext cx="2264715" cy="653054"/>
            <a:chOff x="3718264" y="4567618"/>
            <a:chExt cx="2264715" cy="653054"/>
          </a:xfrm>
        </p:grpSpPr>
        <p:sp>
          <p:nvSpPr>
            <p:cNvPr id="45" name="フローチャート : 代替処理 44"/>
            <p:cNvSpPr/>
            <p:nvPr/>
          </p:nvSpPr>
          <p:spPr>
            <a:xfrm>
              <a:off x="3718264" y="4567618"/>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９月</a:t>
              </a:r>
            </a:p>
          </p:txBody>
        </p:sp>
        <p:sp>
          <p:nvSpPr>
            <p:cNvPr id="48" name="右矢印 47"/>
            <p:cNvSpPr/>
            <p:nvPr/>
          </p:nvSpPr>
          <p:spPr>
            <a:xfrm>
              <a:off x="4813338" y="4739347"/>
              <a:ext cx="1169641" cy="450228"/>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協議・調整</a:t>
              </a:r>
            </a:p>
          </p:txBody>
        </p:sp>
        <p:sp>
          <p:nvSpPr>
            <p:cNvPr id="46" name="フローチャート : 代替処理 45"/>
            <p:cNvSpPr/>
            <p:nvPr/>
          </p:nvSpPr>
          <p:spPr>
            <a:xfrm>
              <a:off x="3752480" y="4718081"/>
              <a:ext cx="1060858" cy="502591"/>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特区法の規制改革メニューを活用した提案の実施</a:t>
              </a:r>
            </a:p>
          </p:txBody>
        </p:sp>
      </p:grpSp>
      <p:grpSp>
        <p:nvGrpSpPr>
          <p:cNvPr id="7" name="グループ化 6"/>
          <p:cNvGrpSpPr/>
          <p:nvPr/>
        </p:nvGrpSpPr>
        <p:grpSpPr>
          <a:xfrm>
            <a:off x="2653912" y="3011092"/>
            <a:ext cx="769116" cy="566093"/>
            <a:chOff x="2611380" y="3096156"/>
            <a:chExt cx="769116" cy="566093"/>
          </a:xfrm>
        </p:grpSpPr>
        <p:sp>
          <p:nvSpPr>
            <p:cNvPr id="70" name="フローチャート : 代替処理 69"/>
            <p:cNvSpPr/>
            <p:nvPr/>
          </p:nvSpPr>
          <p:spPr>
            <a:xfrm>
              <a:off x="2648418" y="3271228"/>
              <a:ext cx="732078" cy="391021"/>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対応方針</a:t>
              </a:r>
              <a:endParaRPr lang="en-US" altLang="ja-JP" sz="1000" dirty="0"/>
            </a:p>
            <a:p>
              <a:pPr algn="ctr"/>
              <a:r>
                <a:rPr lang="ja-JP" altLang="en-US" sz="1000" dirty="0"/>
                <a:t>閣議決定</a:t>
              </a:r>
            </a:p>
          </p:txBody>
        </p:sp>
        <p:sp>
          <p:nvSpPr>
            <p:cNvPr id="50" name="フローチャート : 代替処理 49"/>
            <p:cNvSpPr/>
            <p:nvPr/>
          </p:nvSpPr>
          <p:spPr>
            <a:xfrm>
              <a:off x="2611380" y="3096156"/>
              <a:ext cx="44845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１２月</a:t>
              </a:r>
            </a:p>
          </p:txBody>
        </p:sp>
      </p:grpSp>
      <p:sp>
        <p:nvSpPr>
          <p:cNvPr id="57" name="右矢印 56"/>
          <p:cNvSpPr/>
          <p:nvPr/>
        </p:nvSpPr>
        <p:spPr>
          <a:xfrm>
            <a:off x="4428497" y="3403925"/>
            <a:ext cx="1586087" cy="808534"/>
          </a:xfrm>
          <a:prstGeom prst="rightArrow">
            <a:avLst>
              <a:gd name="adj1" fmla="val 100000"/>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権限移譲や規制緩和などに係る国への提案</a:t>
            </a:r>
            <a:endParaRPr kumimoji="1" lang="en-US" altLang="ja-JP" sz="1000" dirty="0"/>
          </a:p>
        </p:txBody>
      </p:sp>
      <p:sp>
        <p:nvSpPr>
          <p:cNvPr id="42" name="右矢印 41"/>
          <p:cNvSpPr/>
          <p:nvPr/>
        </p:nvSpPr>
        <p:spPr>
          <a:xfrm>
            <a:off x="4456676" y="1242279"/>
            <a:ext cx="1536642" cy="735276"/>
          </a:xfrm>
          <a:prstGeom prst="rightArrow">
            <a:avLst>
              <a:gd name="adj1" fmla="val 10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chemeClr val="bg1"/>
                </a:solidFill>
              </a:rPr>
              <a:t>道州制・地方分権改革の推進、議論喚起に向けた働きかけ</a:t>
            </a:r>
            <a:endParaRPr kumimoji="1" lang="en-US" altLang="ja-JP" sz="1000" dirty="0">
              <a:solidFill>
                <a:schemeClr val="bg1"/>
              </a:solidFill>
            </a:endParaRPr>
          </a:p>
        </p:txBody>
      </p:sp>
      <p:grpSp>
        <p:nvGrpSpPr>
          <p:cNvPr id="2" name="グループ化 1"/>
          <p:cNvGrpSpPr/>
          <p:nvPr/>
        </p:nvGrpSpPr>
        <p:grpSpPr>
          <a:xfrm>
            <a:off x="767232" y="4098142"/>
            <a:ext cx="1080037" cy="568720"/>
            <a:chOff x="916094" y="4277661"/>
            <a:chExt cx="1080037" cy="568720"/>
          </a:xfrm>
        </p:grpSpPr>
        <p:sp>
          <p:nvSpPr>
            <p:cNvPr id="44" name="フローチャート : 代替処理 43"/>
            <p:cNvSpPr/>
            <p:nvPr/>
          </p:nvSpPr>
          <p:spPr>
            <a:xfrm>
              <a:off x="969072" y="4448979"/>
              <a:ext cx="1027059" cy="39740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関西圏国家戦略特別区域会議</a:t>
              </a:r>
            </a:p>
          </p:txBody>
        </p:sp>
        <p:sp>
          <p:nvSpPr>
            <p:cNvPr id="54" name="フローチャート : 代替処理 53"/>
            <p:cNvSpPr/>
            <p:nvPr/>
          </p:nvSpPr>
          <p:spPr>
            <a:xfrm>
              <a:off x="916094" y="4277661"/>
              <a:ext cx="665743" cy="18195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４月、５月</a:t>
              </a:r>
            </a:p>
          </p:txBody>
        </p:sp>
      </p:grpSp>
      <p:grpSp>
        <p:nvGrpSpPr>
          <p:cNvPr id="55" name="グループ化 54"/>
          <p:cNvGrpSpPr/>
          <p:nvPr/>
        </p:nvGrpSpPr>
        <p:grpSpPr>
          <a:xfrm>
            <a:off x="2684804" y="4087399"/>
            <a:ext cx="1090312" cy="568720"/>
            <a:chOff x="873563" y="4277661"/>
            <a:chExt cx="1090312" cy="568720"/>
          </a:xfrm>
        </p:grpSpPr>
        <p:sp>
          <p:nvSpPr>
            <p:cNvPr id="56" name="フローチャート : 代替処理 55"/>
            <p:cNvSpPr/>
            <p:nvPr/>
          </p:nvSpPr>
          <p:spPr>
            <a:xfrm>
              <a:off x="926540" y="4448979"/>
              <a:ext cx="1037335" cy="39740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関西圏国家戦略特別区域会議</a:t>
              </a:r>
            </a:p>
          </p:txBody>
        </p:sp>
        <p:sp>
          <p:nvSpPr>
            <p:cNvPr id="58" name="フローチャート : 代替処理 57"/>
            <p:cNvSpPr/>
            <p:nvPr/>
          </p:nvSpPr>
          <p:spPr>
            <a:xfrm>
              <a:off x="873563" y="4277661"/>
              <a:ext cx="409338" cy="18195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１２月</a:t>
              </a:r>
            </a:p>
          </p:txBody>
        </p:sp>
      </p:grpSp>
      <p:sp>
        <p:nvSpPr>
          <p:cNvPr id="71" name="右矢印 70"/>
          <p:cNvSpPr/>
          <p:nvPr/>
        </p:nvSpPr>
        <p:spPr>
          <a:xfrm>
            <a:off x="4436650" y="5817670"/>
            <a:ext cx="1589809" cy="479322"/>
          </a:xfrm>
          <a:prstGeom prst="rightArrow">
            <a:avLst>
              <a:gd name="adj1" fmla="val 100000"/>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国機関との連携強化</a:t>
            </a:r>
            <a:endParaRPr kumimoji="1" lang="en-US" altLang="ja-JP" sz="1000" dirty="0"/>
          </a:p>
        </p:txBody>
      </p:sp>
      <p:sp>
        <p:nvSpPr>
          <p:cNvPr id="51" name="右矢印 50"/>
          <p:cNvSpPr/>
          <p:nvPr/>
        </p:nvSpPr>
        <p:spPr>
          <a:xfrm>
            <a:off x="720376" y="864531"/>
            <a:ext cx="3633849" cy="295750"/>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道州制の検討・研究</a:t>
            </a:r>
          </a:p>
        </p:txBody>
      </p:sp>
      <p:grpSp>
        <p:nvGrpSpPr>
          <p:cNvPr id="53" name="グループ化 52"/>
          <p:cNvGrpSpPr/>
          <p:nvPr/>
        </p:nvGrpSpPr>
        <p:grpSpPr>
          <a:xfrm>
            <a:off x="3518723" y="2950832"/>
            <a:ext cx="811265" cy="660925"/>
            <a:chOff x="3561255" y="3067795"/>
            <a:chExt cx="811265" cy="660925"/>
          </a:xfrm>
        </p:grpSpPr>
        <p:sp>
          <p:nvSpPr>
            <p:cNvPr id="59" name="フローチャート : 代替処理 58"/>
            <p:cNvSpPr/>
            <p:nvPr/>
          </p:nvSpPr>
          <p:spPr>
            <a:xfrm>
              <a:off x="3603789" y="3264133"/>
              <a:ext cx="768731" cy="464587"/>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第８次一括法案を国会へ提出</a:t>
              </a:r>
            </a:p>
          </p:txBody>
        </p:sp>
        <p:sp>
          <p:nvSpPr>
            <p:cNvPr id="61" name="フローチャート : 代替処理 60"/>
            <p:cNvSpPr/>
            <p:nvPr/>
          </p:nvSpPr>
          <p:spPr>
            <a:xfrm>
              <a:off x="3561255" y="3067795"/>
              <a:ext cx="44845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３月</a:t>
              </a:r>
            </a:p>
          </p:txBody>
        </p:sp>
      </p:gr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505151412"/>
              </p:ext>
            </p:extLst>
          </p:nvPr>
        </p:nvGraphicFramePr>
        <p:xfrm>
          <a:off x="38100" y="491712"/>
          <a:ext cx="9070404" cy="5457568"/>
        </p:xfrm>
        <a:graphic>
          <a:graphicData uri="http://schemas.openxmlformats.org/drawingml/2006/table">
            <a:tbl>
              <a:tblPr firstRow="1" bandRow="1">
                <a:tableStyleId>{5940675A-B579-460E-94D1-54222C63F5DA}</a:tableStyleId>
              </a:tblPr>
              <a:tblGrid>
                <a:gridCol w="258783">
                  <a:extLst>
                    <a:ext uri="{9D8B030D-6E8A-4147-A177-3AD203B41FA5}">
                      <a16:colId xmlns:a16="http://schemas.microsoft.com/office/drawing/2014/main" val="20000"/>
                    </a:ext>
                  </a:extLst>
                </a:gridCol>
                <a:gridCol w="310672">
                  <a:extLst>
                    <a:ext uri="{9D8B030D-6E8A-4147-A177-3AD203B41FA5}">
                      <a16:colId xmlns:a16="http://schemas.microsoft.com/office/drawing/2014/main" val="20001"/>
                    </a:ext>
                  </a:extLst>
                </a:gridCol>
                <a:gridCol w="3748421">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3024336">
                  <a:extLst>
                    <a:ext uri="{9D8B030D-6E8A-4147-A177-3AD203B41FA5}">
                      <a16:colId xmlns:a16="http://schemas.microsoft.com/office/drawing/2014/main" val="20004"/>
                    </a:ext>
                  </a:extLst>
                </a:gridCol>
              </a:tblGrid>
              <a:tr h="275947">
                <a:tc rowSpan="2">
                  <a:txBody>
                    <a:bodyPr/>
                    <a:lstStyle/>
                    <a:p>
                      <a:r>
                        <a:rPr kumimoji="1" lang="ja-JP" altLang="en-US" sz="1400" u="none" dirty="0"/>
                        <a:t>　</a:t>
                      </a:r>
                    </a:p>
                  </a:txBody>
                  <a:tcPr vert="eaVert" anchor="ctr"/>
                </a:tc>
                <a:tc rowSpan="2">
                  <a:txBody>
                    <a:bodyPr/>
                    <a:lstStyle/>
                    <a:p>
                      <a:pPr algn="ctr">
                        <a:lnSpc>
                          <a:spcPts val="1400"/>
                        </a:lnSpc>
                      </a:pPr>
                      <a:endParaRPr kumimoji="1" lang="ja-JP" altLang="en-US" sz="1200" u="none" dirty="0"/>
                    </a:p>
                  </a:txBody>
                  <a:tcPr anchor="ctr">
                    <a:solidFill>
                      <a:srgbClr val="CCFF66"/>
                    </a:solidFill>
                  </a:tcPr>
                </a:tc>
                <a:tc>
                  <a:txBody>
                    <a:bodyPr/>
                    <a:lstStyle/>
                    <a:p>
                      <a:pPr algn="ctr">
                        <a:lnSpc>
                          <a:spcPts val="1400"/>
                        </a:lnSpc>
                      </a:pPr>
                      <a:r>
                        <a:rPr kumimoji="1" lang="ja-JP" altLang="en-US" sz="1200" u="none" dirty="0"/>
                        <a:t>平成２９年度</a:t>
                      </a:r>
                    </a:p>
                  </a:txBody>
                  <a:tcPr anchor="ctr">
                    <a:solidFill>
                      <a:srgbClr val="CCFF66"/>
                    </a:solidFill>
                  </a:tcPr>
                </a:tc>
                <a:tc rowSpan="2">
                  <a:txBody>
                    <a:bodyPr/>
                    <a:lstStyle/>
                    <a:p>
                      <a:pPr algn="ctr">
                        <a:lnSpc>
                          <a:spcPts val="1400"/>
                        </a:lnSpc>
                      </a:pPr>
                      <a:r>
                        <a:rPr kumimoji="1" lang="ja-JP" altLang="en-US" sz="1200" u="none" dirty="0"/>
                        <a:t>平成３０年度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75947">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4905674">
                <a:tc>
                  <a:txBody>
                    <a:bodyPr/>
                    <a:lstStyle/>
                    <a:p>
                      <a:r>
                        <a:rPr kumimoji="1" lang="ja-JP" altLang="en-US" sz="1400" u="none" dirty="0"/>
                        <a:t>広域機能の充実</a:t>
                      </a:r>
                    </a:p>
                  </a:txBody>
                  <a:tcPr vert="eaVert" anchor="ctr" anchorCtr="1"/>
                </a:tc>
                <a:tc>
                  <a:txBody>
                    <a:bodyPr/>
                    <a:lstStyle/>
                    <a:p>
                      <a:pPr marL="82550" indent="-82550" algn="ctr">
                        <a:lnSpc>
                          <a:spcPts val="1400"/>
                        </a:lnSpc>
                        <a:spcAft>
                          <a:spcPts val="1200"/>
                        </a:spcAft>
                      </a:pPr>
                      <a:r>
                        <a:rPr kumimoji="1" lang="ja-JP" altLang="en-US" sz="1200" b="0" u="none" dirty="0"/>
                        <a:t>関西広域連合の実践強化</a:t>
                      </a:r>
                      <a:endParaRPr kumimoji="1" lang="en-US" altLang="ja-JP" sz="1200" b="0" u="none" dirty="0"/>
                    </a:p>
                  </a:txBody>
                  <a:tcPr vert="eaVert" anchor="ctr"/>
                </a:tc>
                <a:tc>
                  <a:txBody>
                    <a:bodyPr/>
                    <a:lstStyle/>
                    <a:p>
                      <a:pPr marL="82550" indent="-82550" algn="just">
                        <a:lnSpc>
                          <a:spcPts val="1400"/>
                        </a:lnSpc>
                        <a:spcAft>
                          <a:spcPts val="1200"/>
                        </a:spcAft>
                      </a:pPr>
                      <a:r>
                        <a:rPr kumimoji="1" lang="ja-JP" altLang="en-US" sz="1200" b="0" u="none" dirty="0"/>
                        <a:t>　</a:t>
                      </a:r>
                      <a:endParaRPr kumimoji="1" lang="en-US" altLang="ja-JP" sz="1200" b="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○第４期広域計画策定に向けて、連合の取り組むべき課題について検討するため、平成３０年１月に「広域計画等フォローアップ委員会」が設置されました。</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連合の組織体制やこれまでの取組みの検証を踏まえて、今後の広域行政のあり方及び連合の方向性を検討するため、９月に「広域行政のあり方検討会」が設置されました。今年度は諸外国の広域行政体制の類型について検討が行われ、</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　３月に中間報告が取りまとめられました。</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○「提案募集方式」による権限移譲に係る提案や、国出先機関の地方移管、提案募集制度の見直し、国と地方の協議の場における分科会の設置などを求める政府提案が行われました。</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○毒物劇物取扱者、旧薬事法に係る登録販売者の資格試験・免許等の事務を平成３１年度から</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　連合で実施するため、規約変更が行われました。</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○府としては、連合において、これまでの取組みの評価・検証を踏まえ、今後の方向性に係る議論が進められ、広域事務の効果的な実施とあわせて分権改革に資する取組みが進むよう、取り組んでいきます。</a:t>
                      </a:r>
                      <a:endParaRPr kumimoji="1" lang="en-US" altLang="ja-JP" sz="1050" u="none" dirty="0"/>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0" y="77814"/>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２９</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7" name="グループ化 6"/>
          <p:cNvGrpSpPr/>
          <p:nvPr/>
        </p:nvGrpSpPr>
        <p:grpSpPr>
          <a:xfrm>
            <a:off x="724271" y="1122701"/>
            <a:ext cx="1396005" cy="587632"/>
            <a:chOff x="857621" y="1113176"/>
            <a:chExt cx="1396005" cy="587632"/>
          </a:xfrm>
        </p:grpSpPr>
        <p:sp>
          <p:nvSpPr>
            <p:cNvPr id="14" name="フローチャート : 代替処理 13"/>
            <p:cNvSpPr/>
            <p:nvPr/>
          </p:nvSpPr>
          <p:spPr>
            <a:xfrm>
              <a:off x="857621" y="1113176"/>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17" name="フローチャート : 代替処理 16"/>
            <p:cNvSpPr/>
            <p:nvPr/>
          </p:nvSpPr>
          <p:spPr>
            <a:xfrm>
              <a:off x="896644" y="1270629"/>
              <a:ext cx="1356982" cy="43017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関西広域連合　</a:t>
              </a:r>
              <a:endParaRPr lang="en-US" altLang="ja-JP" sz="1000" dirty="0"/>
            </a:p>
            <a:p>
              <a:r>
                <a:rPr lang="ja-JP" altLang="en-US" sz="1000" dirty="0"/>
                <a:t>第３期広域計画 施行</a:t>
              </a:r>
              <a:endParaRPr lang="en-US" altLang="ja-JP" sz="1000" dirty="0"/>
            </a:p>
          </p:txBody>
        </p:sp>
      </p:grpSp>
      <p:grpSp>
        <p:nvGrpSpPr>
          <p:cNvPr id="44" name="グループ化 43"/>
          <p:cNvGrpSpPr/>
          <p:nvPr/>
        </p:nvGrpSpPr>
        <p:grpSpPr>
          <a:xfrm>
            <a:off x="3011464" y="5134357"/>
            <a:ext cx="1004901" cy="710475"/>
            <a:chOff x="2604154" y="2592391"/>
            <a:chExt cx="872544" cy="710475"/>
          </a:xfrm>
        </p:grpSpPr>
        <p:sp>
          <p:nvSpPr>
            <p:cNvPr id="45" name="フローチャート : 代替処理 44"/>
            <p:cNvSpPr/>
            <p:nvPr/>
          </p:nvSpPr>
          <p:spPr>
            <a:xfrm>
              <a:off x="2604154" y="2592391"/>
              <a:ext cx="30586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１月</a:t>
              </a:r>
            </a:p>
          </p:txBody>
        </p:sp>
        <p:sp>
          <p:nvSpPr>
            <p:cNvPr id="46" name="フローチャート : 代替処理 45"/>
            <p:cNvSpPr/>
            <p:nvPr/>
          </p:nvSpPr>
          <p:spPr>
            <a:xfrm>
              <a:off x="2636100" y="2765450"/>
              <a:ext cx="840598" cy="53741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規約変更</a:t>
              </a:r>
              <a:endParaRPr lang="en-US" altLang="ja-JP" sz="1000" dirty="0"/>
            </a:p>
            <a:p>
              <a:r>
                <a:rPr lang="ja-JP" altLang="en-US" sz="1000" dirty="0"/>
                <a:t> 総務大臣許可</a:t>
              </a:r>
            </a:p>
          </p:txBody>
        </p:sp>
      </p:grpSp>
      <p:sp>
        <p:nvSpPr>
          <p:cNvPr id="10" name="正方形/長方形 9"/>
          <p:cNvSpPr/>
          <p:nvPr/>
        </p:nvSpPr>
        <p:spPr>
          <a:xfrm>
            <a:off x="591065" y="1659907"/>
            <a:ext cx="3819234" cy="77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dirty="0">
                <a:solidFill>
                  <a:schemeClr val="tx1"/>
                </a:solidFill>
              </a:rPr>
              <a:t>【</a:t>
            </a:r>
            <a:r>
              <a:rPr kumimoji="1" lang="ja-JP" altLang="en-US" sz="900" dirty="0">
                <a:solidFill>
                  <a:schemeClr val="tx1"/>
                </a:solidFill>
              </a:rPr>
              <a:t>連合が目指すべき関西の将来像の基本的な考え方</a:t>
            </a:r>
            <a:r>
              <a:rPr kumimoji="1" lang="en-US" altLang="ja-JP" sz="900" dirty="0">
                <a:solidFill>
                  <a:schemeClr val="tx1"/>
                </a:solidFill>
              </a:rPr>
              <a:t>】</a:t>
            </a:r>
          </a:p>
          <a:p>
            <a:r>
              <a:rPr lang="ja-JP" altLang="en-US" sz="900" dirty="0">
                <a:solidFill>
                  <a:schemeClr val="tx1"/>
                </a:solidFill>
              </a:rPr>
              <a:t>　・国土の双眼構造を実現し、分権型社会を先導する関西</a:t>
            </a:r>
            <a:endParaRPr lang="en-US" altLang="ja-JP" sz="900" dirty="0">
              <a:solidFill>
                <a:schemeClr val="tx1"/>
              </a:solidFill>
            </a:endParaRPr>
          </a:p>
          <a:p>
            <a:r>
              <a:rPr kumimoji="1" lang="ja-JP" altLang="en-US" sz="900" dirty="0">
                <a:solidFill>
                  <a:schemeClr val="tx1"/>
                </a:solidFill>
              </a:rPr>
              <a:t>　・個性や強みを活かして、人の還流を生み出し、地域全体が発展する関西</a:t>
            </a:r>
            <a:endParaRPr kumimoji="1" lang="en-US" altLang="ja-JP" sz="900" dirty="0">
              <a:solidFill>
                <a:schemeClr val="tx1"/>
              </a:solidFill>
            </a:endParaRPr>
          </a:p>
          <a:p>
            <a:r>
              <a:rPr lang="ja-JP" altLang="en-US" sz="900" dirty="0">
                <a:solidFill>
                  <a:schemeClr val="tx1"/>
                </a:solidFill>
              </a:rPr>
              <a:t>　・アジアのハブ機能を担う新首都・関西</a:t>
            </a:r>
            <a:endParaRPr kumimoji="1" lang="ja-JP" altLang="en-US" sz="900" dirty="0">
              <a:solidFill>
                <a:schemeClr val="tx1"/>
              </a:solidFill>
            </a:endParaRPr>
          </a:p>
        </p:txBody>
      </p:sp>
      <p:grpSp>
        <p:nvGrpSpPr>
          <p:cNvPr id="40" name="グループ化 39"/>
          <p:cNvGrpSpPr/>
          <p:nvPr/>
        </p:nvGrpSpPr>
        <p:grpSpPr>
          <a:xfrm>
            <a:off x="1397558" y="4518992"/>
            <a:ext cx="1813386" cy="546808"/>
            <a:chOff x="2096976" y="2471890"/>
            <a:chExt cx="1574545" cy="546808"/>
          </a:xfrm>
        </p:grpSpPr>
        <p:sp>
          <p:nvSpPr>
            <p:cNvPr id="41" name="フローチャート : 代替処理 40"/>
            <p:cNvSpPr/>
            <p:nvPr/>
          </p:nvSpPr>
          <p:spPr>
            <a:xfrm>
              <a:off x="2096976" y="2471890"/>
              <a:ext cx="664459"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７月、１１月</a:t>
              </a:r>
            </a:p>
          </p:txBody>
        </p:sp>
        <p:sp>
          <p:nvSpPr>
            <p:cNvPr id="42" name="フローチャート : 代替処理 41"/>
            <p:cNvSpPr/>
            <p:nvPr/>
          </p:nvSpPr>
          <p:spPr>
            <a:xfrm>
              <a:off x="2164001" y="2643850"/>
              <a:ext cx="1507520" cy="374848"/>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国の予算編成等に対する提案</a:t>
              </a:r>
            </a:p>
          </p:txBody>
        </p:sp>
      </p:grpSp>
      <p:grpSp>
        <p:nvGrpSpPr>
          <p:cNvPr id="5" name="グループ化 4"/>
          <p:cNvGrpSpPr/>
          <p:nvPr/>
        </p:nvGrpSpPr>
        <p:grpSpPr>
          <a:xfrm>
            <a:off x="1154778" y="3806919"/>
            <a:ext cx="1399069" cy="616564"/>
            <a:chOff x="4112882" y="4132335"/>
            <a:chExt cx="1399069" cy="616564"/>
          </a:xfrm>
        </p:grpSpPr>
        <p:sp>
          <p:nvSpPr>
            <p:cNvPr id="49" name="フローチャート : 代替処理 48"/>
            <p:cNvSpPr/>
            <p:nvPr/>
          </p:nvSpPr>
          <p:spPr>
            <a:xfrm>
              <a:off x="4112882" y="4132335"/>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43" name="フローチャート : 代替処理 42"/>
            <p:cNvSpPr/>
            <p:nvPr/>
          </p:nvSpPr>
          <p:spPr>
            <a:xfrm>
              <a:off x="4158818" y="4289009"/>
              <a:ext cx="1353133" cy="45989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「提案募集方式」による国への提案</a:t>
              </a:r>
            </a:p>
          </p:txBody>
        </p:sp>
      </p:grpSp>
      <p:grpSp>
        <p:nvGrpSpPr>
          <p:cNvPr id="9" name="グループ化 8"/>
          <p:cNvGrpSpPr/>
          <p:nvPr/>
        </p:nvGrpSpPr>
        <p:grpSpPr>
          <a:xfrm>
            <a:off x="1522088" y="2976883"/>
            <a:ext cx="2772813" cy="749640"/>
            <a:chOff x="1617338" y="3377613"/>
            <a:chExt cx="2772813" cy="749640"/>
          </a:xfrm>
        </p:grpSpPr>
        <p:sp>
          <p:nvSpPr>
            <p:cNvPr id="48" name="右矢印 47"/>
            <p:cNvSpPr/>
            <p:nvPr/>
          </p:nvSpPr>
          <p:spPr>
            <a:xfrm>
              <a:off x="2464718" y="3569143"/>
              <a:ext cx="1540742" cy="558110"/>
            </a:xfrm>
            <a:prstGeom prst="rightArrow">
              <a:avLst>
                <a:gd name="adj1" fmla="val 56618"/>
                <a:gd name="adj2" fmla="val 3925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en-US" altLang="ja-JP" sz="800" dirty="0"/>
                <a:t>9</a:t>
              </a:r>
              <a:r>
                <a:rPr lang="ja-JP" altLang="en-US" sz="800" dirty="0"/>
                <a:t>月、</a:t>
              </a:r>
              <a:r>
                <a:rPr lang="en-US" altLang="ja-JP" sz="800" dirty="0"/>
                <a:t>10</a:t>
              </a:r>
              <a:r>
                <a:rPr lang="ja-JP" altLang="en-US" sz="800" dirty="0"/>
                <a:t>月、</a:t>
              </a:r>
              <a:r>
                <a:rPr lang="en-US" altLang="ja-JP" sz="800" dirty="0"/>
                <a:t>11</a:t>
              </a:r>
              <a:r>
                <a:rPr lang="ja-JP" altLang="en-US" sz="800" dirty="0"/>
                <a:t>月、</a:t>
              </a:r>
              <a:r>
                <a:rPr lang="en-US" altLang="ja-JP" sz="800" dirty="0"/>
                <a:t>12</a:t>
              </a:r>
              <a:r>
                <a:rPr lang="ja-JP" altLang="en-US" sz="800" dirty="0"/>
                <a:t>月、</a:t>
              </a:r>
              <a:endParaRPr lang="en-US" altLang="ja-JP" sz="800" dirty="0"/>
            </a:p>
            <a:p>
              <a:pPr algn="ctr"/>
              <a:r>
                <a:rPr lang="en-US" altLang="ja-JP" sz="800" dirty="0"/>
                <a:t>1</a:t>
              </a:r>
              <a:r>
                <a:rPr lang="ja-JP" altLang="en-US" sz="800" dirty="0"/>
                <a:t>月、</a:t>
              </a:r>
              <a:r>
                <a:rPr lang="en-US" altLang="ja-JP" sz="800" dirty="0"/>
                <a:t>2</a:t>
              </a:r>
              <a:r>
                <a:rPr lang="ja-JP" altLang="en-US" sz="800" dirty="0"/>
                <a:t>月、</a:t>
              </a:r>
              <a:r>
                <a:rPr lang="en-US" altLang="ja-JP" sz="800" dirty="0"/>
                <a:t>3</a:t>
              </a:r>
              <a:r>
                <a:rPr lang="ja-JP" altLang="en-US" sz="800" dirty="0"/>
                <a:t>月（計</a:t>
              </a:r>
              <a:r>
                <a:rPr lang="en-US" altLang="ja-JP" sz="800" dirty="0"/>
                <a:t>7</a:t>
              </a:r>
              <a:r>
                <a:rPr lang="ja-JP" altLang="en-US" sz="800" dirty="0"/>
                <a:t>回）</a:t>
              </a:r>
              <a:endParaRPr kumimoji="1" lang="ja-JP" altLang="en-US" sz="800" dirty="0"/>
            </a:p>
          </p:txBody>
        </p:sp>
        <p:grpSp>
          <p:nvGrpSpPr>
            <p:cNvPr id="4" name="グループ化 3"/>
            <p:cNvGrpSpPr/>
            <p:nvPr/>
          </p:nvGrpSpPr>
          <p:grpSpPr>
            <a:xfrm>
              <a:off x="1617338" y="3377613"/>
              <a:ext cx="2772813" cy="730590"/>
              <a:chOff x="1636388" y="2397730"/>
              <a:chExt cx="2772813" cy="730590"/>
            </a:xfrm>
          </p:grpSpPr>
          <p:sp>
            <p:nvSpPr>
              <p:cNvPr id="32" name="フローチャート : 代替処理 31"/>
              <p:cNvSpPr/>
              <p:nvPr/>
            </p:nvSpPr>
            <p:spPr>
              <a:xfrm>
                <a:off x="1636388" y="2397730"/>
                <a:ext cx="419524" cy="22010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９月</a:t>
                </a:r>
              </a:p>
            </p:txBody>
          </p:sp>
          <p:grpSp>
            <p:nvGrpSpPr>
              <p:cNvPr id="8" name="グループ化 7"/>
              <p:cNvGrpSpPr/>
              <p:nvPr/>
            </p:nvGrpSpPr>
            <p:grpSpPr>
              <a:xfrm>
                <a:off x="1668286" y="2522049"/>
                <a:ext cx="2740915" cy="606271"/>
                <a:chOff x="3906789" y="1932303"/>
                <a:chExt cx="2740915" cy="606271"/>
              </a:xfrm>
            </p:grpSpPr>
            <p:grpSp>
              <p:nvGrpSpPr>
                <p:cNvPr id="2" name="グループ化 1"/>
                <p:cNvGrpSpPr/>
                <p:nvPr/>
              </p:nvGrpSpPr>
              <p:grpSpPr>
                <a:xfrm>
                  <a:off x="6180093" y="1932303"/>
                  <a:ext cx="467611" cy="532560"/>
                  <a:chOff x="6190726" y="1847239"/>
                  <a:chExt cx="467611" cy="532560"/>
                </a:xfrm>
              </p:grpSpPr>
              <p:sp>
                <p:nvSpPr>
                  <p:cNvPr id="24" name="フローチャート : 代替処理 23"/>
                  <p:cNvSpPr/>
                  <p:nvPr/>
                </p:nvSpPr>
                <p:spPr>
                  <a:xfrm>
                    <a:off x="6190726" y="1847239"/>
                    <a:ext cx="378151"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３月</a:t>
                    </a:r>
                  </a:p>
                </p:txBody>
              </p:sp>
              <p:sp>
                <p:nvSpPr>
                  <p:cNvPr id="23" name="フローチャート : 代替処理 22"/>
                  <p:cNvSpPr/>
                  <p:nvPr/>
                </p:nvSpPr>
                <p:spPr>
                  <a:xfrm>
                    <a:off x="6273646" y="2008735"/>
                    <a:ext cx="384691" cy="371064"/>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中間</a:t>
                    </a:r>
                    <a:endParaRPr lang="en-US" altLang="ja-JP" sz="1000" dirty="0"/>
                  </a:p>
                  <a:p>
                    <a:pPr algn="ctr"/>
                    <a:r>
                      <a:rPr lang="ja-JP" altLang="en-US" sz="1000" dirty="0"/>
                      <a:t>報告</a:t>
                    </a:r>
                    <a:endParaRPr lang="en-US" altLang="ja-JP" sz="1000" dirty="0"/>
                  </a:p>
                </p:txBody>
              </p:sp>
            </p:grpSp>
            <p:sp>
              <p:nvSpPr>
                <p:cNvPr id="21" name="フローチャート : 代替処理 20"/>
                <p:cNvSpPr/>
                <p:nvPr/>
              </p:nvSpPr>
              <p:spPr>
                <a:xfrm>
                  <a:off x="3906789" y="1988631"/>
                  <a:ext cx="891682" cy="549943"/>
                </a:xfrm>
                <a:prstGeom prst="flowChartAlternateProcess">
                  <a:avLst/>
                </a:prstGeom>
                <a:solidFill>
                  <a:schemeClr val="bg1"/>
                </a:solidFill>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広域行政の</a:t>
                  </a:r>
                  <a:endParaRPr lang="en-US" altLang="ja-JP" sz="1000" dirty="0"/>
                </a:p>
                <a:p>
                  <a:r>
                    <a:rPr lang="ja-JP" altLang="en-US" sz="1000" dirty="0"/>
                    <a:t>あり方検討会 </a:t>
                  </a:r>
                  <a:endParaRPr lang="en-US" altLang="ja-JP" sz="1000" dirty="0"/>
                </a:p>
                <a:p>
                  <a:r>
                    <a:rPr lang="ja-JP" altLang="en-US" sz="1000" dirty="0"/>
                    <a:t>設置</a:t>
                  </a:r>
                  <a:endParaRPr lang="en-US" altLang="ja-JP" sz="1000" dirty="0"/>
                </a:p>
              </p:txBody>
            </p:sp>
          </p:grpSp>
        </p:grpSp>
      </p:grpSp>
      <p:sp>
        <p:nvSpPr>
          <p:cNvPr id="38" name="右矢印 37"/>
          <p:cNvSpPr/>
          <p:nvPr/>
        </p:nvSpPr>
        <p:spPr>
          <a:xfrm>
            <a:off x="4422040" y="2422619"/>
            <a:ext cx="1592544" cy="1245257"/>
          </a:xfrm>
          <a:prstGeom prst="rightArrow">
            <a:avLst>
              <a:gd name="adj1" fmla="val 99706"/>
              <a:gd name="adj2" fmla="val 62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1000" dirty="0"/>
              <a:t>検討会等における、関西広域連合のこれまでの取組みの評価・検証及び</a:t>
            </a:r>
            <a:endParaRPr lang="en-US" altLang="ja-JP" sz="1000" dirty="0"/>
          </a:p>
          <a:p>
            <a:r>
              <a:rPr lang="ja-JP" altLang="en-US" sz="1000" dirty="0"/>
              <a:t>今後の方向性の検討</a:t>
            </a:r>
            <a:endParaRPr kumimoji="1" lang="ja-JP" altLang="en-US" sz="1000" dirty="0"/>
          </a:p>
        </p:txBody>
      </p:sp>
      <p:sp>
        <p:nvSpPr>
          <p:cNvPr id="51" name="右矢印 50"/>
          <p:cNvSpPr/>
          <p:nvPr/>
        </p:nvSpPr>
        <p:spPr>
          <a:xfrm>
            <a:off x="4443306" y="4030391"/>
            <a:ext cx="1571278" cy="733160"/>
          </a:xfrm>
          <a:prstGeom prst="rightArrow">
            <a:avLst>
              <a:gd name="adj1" fmla="val 100000"/>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000" dirty="0"/>
              <a:t>事務権限の移譲に向けた国への働きかけ</a:t>
            </a:r>
            <a:endParaRPr kumimoji="1" lang="ja-JP" altLang="en-US" sz="1000" dirty="0"/>
          </a:p>
        </p:txBody>
      </p:sp>
      <p:grpSp>
        <p:nvGrpSpPr>
          <p:cNvPr id="3" name="グループ化 2"/>
          <p:cNvGrpSpPr/>
          <p:nvPr/>
        </p:nvGrpSpPr>
        <p:grpSpPr>
          <a:xfrm>
            <a:off x="2907804" y="2348402"/>
            <a:ext cx="940785" cy="655421"/>
            <a:chOff x="2938745" y="3688285"/>
            <a:chExt cx="940785" cy="655421"/>
          </a:xfrm>
        </p:grpSpPr>
        <p:sp>
          <p:nvSpPr>
            <p:cNvPr id="27" name="フローチャート : 代替処理 26"/>
            <p:cNvSpPr/>
            <p:nvPr/>
          </p:nvSpPr>
          <p:spPr>
            <a:xfrm>
              <a:off x="2938745" y="3688285"/>
              <a:ext cx="363101" cy="18054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rPr>
                <a:t>１</a:t>
              </a:r>
              <a:r>
                <a:rPr lang="ja-JP" altLang="en-US" sz="1000" dirty="0">
                  <a:solidFill>
                    <a:prstClr val="white"/>
                  </a:solidFill>
                </a:rPr>
                <a:t>月</a:t>
              </a:r>
            </a:p>
          </p:txBody>
        </p:sp>
        <p:sp>
          <p:nvSpPr>
            <p:cNvPr id="28" name="フローチャート : 代替処理 27"/>
            <p:cNvSpPr/>
            <p:nvPr/>
          </p:nvSpPr>
          <p:spPr>
            <a:xfrm>
              <a:off x="2995895" y="3832234"/>
              <a:ext cx="883635" cy="511472"/>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広域計画等</a:t>
              </a:r>
              <a:endParaRPr lang="en-US" altLang="ja-JP" sz="1000" dirty="0"/>
            </a:p>
            <a:p>
              <a:r>
                <a:rPr lang="ja-JP" altLang="en-US" sz="1000" dirty="0"/>
                <a:t>フォローアップ</a:t>
              </a:r>
              <a:endParaRPr lang="en-US" altLang="ja-JP" sz="1000" dirty="0"/>
            </a:p>
            <a:p>
              <a:r>
                <a:rPr lang="ja-JP" altLang="en-US" sz="1000" dirty="0"/>
                <a:t>委員会 設置</a:t>
              </a:r>
              <a:endParaRPr lang="en-US" altLang="ja-JP" sz="1000" dirty="0"/>
            </a:p>
          </p:txBody>
        </p:sp>
      </p:grpSp>
      <p:sp>
        <p:nvSpPr>
          <p:cNvPr id="35" name="右矢印 34"/>
          <p:cNvSpPr/>
          <p:nvPr/>
        </p:nvSpPr>
        <p:spPr>
          <a:xfrm>
            <a:off x="2120276" y="1280154"/>
            <a:ext cx="3963891" cy="44093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計画に基づく取組み（計画期間：</a:t>
            </a:r>
            <a:r>
              <a:rPr kumimoji="1" lang="en-US" altLang="ja-JP" sz="1000" dirty="0"/>
              <a:t>H29</a:t>
            </a:r>
            <a:r>
              <a:rPr kumimoji="1" lang="ja-JP" altLang="en-US" sz="1000" dirty="0"/>
              <a:t>～</a:t>
            </a:r>
            <a:r>
              <a:rPr kumimoji="1" lang="en-US" altLang="ja-JP" sz="1000" dirty="0"/>
              <a:t>31</a:t>
            </a:r>
            <a:r>
              <a:rPr kumimoji="1" lang="ja-JP" altLang="en-US" sz="1000" dirty="0"/>
              <a:t>年度）</a:t>
            </a:r>
          </a:p>
        </p:txBody>
      </p:sp>
      <p:grpSp>
        <p:nvGrpSpPr>
          <p:cNvPr id="36" name="グループ化 35"/>
          <p:cNvGrpSpPr/>
          <p:nvPr/>
        </p:nvGrpSpPr>
        <p:grpSpPr>
          <a:xfrm>
            <a:off x="1474319" y="5155623"/>
            <a:ext cx="1175205" cy="710475"/>
            <a:chOff x="2604154" y="2592391"/>
            <a:chExt cx="1020417" cy="710475"/>
          </a:xfrm>
        </p:grpSpPr>
        <p:sp>
          <p:nvSpPr>
            <p:cNvPr id="37" name="フローチャート : 代替処理 36"/>
            <p:cNvSpPr/>
            <p:nvPr/>
          </p:nvSpPr>
          <p:spPr>
            <a:xfrm>
              <a:off x="2604154" y="2592391"/>
              <a:ext cx="30586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８月</a:t>
              </a:r>
            </a:p>
          </p:txBody>
        </p:sp>
        <p:sp>
          <p:nvSpPr>
            <p:cNvPr id="39" name="フローチャート : 代替処理 38"/>
            <p:cNvSpPr/>
            <p:nvPr/>
          </p:nvSpPr>
          <p:spPr>
            <a:xfrm>
              <a:off x="2636101" y="2765450"/>
              <a:ext cx="988470" cy="53741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資格試験・免許等の事務拡充に伴う規約変更案を確認</a:t>
              </a:r>
            </a:p>
          </p:txBody>
        </p:sp>
      </p:gr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2117</Words>
  <Application>Microsoft Office PowerPoint</Application>
  <PresentationFormat>画面に合わせる (4:3)</PresentationFormat>
  <Paragraphs>245</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2025-12-05T07:39:27Z</dcterms:created>
  <dcterms:modified xsi:type="dcterms:W3CDTF">2025-12-05T07:39:29Z</dcterms:modified>
</cp:coreProperties>
</file>