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62" r:id="rId3"/>
    <p:sldId id="263" r:id="rId4"/>
    <p:sldId id="26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88" autoAdjust="0"/>
    <p:restoredTop sz="92580" autoAdjust="0"/>
  </p:normalViewPr>
  <p:slideViewPr>
    <p:cSldViewPr showGuides="1">
      <p:cViewPr varScale="1">
        <p:scale>
          <a:sx n="64" d="100"/>
          <a:sy n="64" d="100"/>
        </p:scale>
        <p:origin x="1315"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880101" cy="488793"/>
          </a:xfrm>
          <a:prstGeom prst="rect">
            <a:avLst/>
          </a:prstGeom>
        </p:spPr>
        <p:txBody>
          <a:bodyPr vert="horz" lIns="89653" tIns="44829" rIns="89653" bIns="4482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6" y="0"/>
            <a:ext cx="2880101" cy="488793"/>
          </a:xfrm>
          <a:prstGeom prst="rect">
            <a:avLst/>
          </a:prstGeom>
        </p:spPr>
        <p:txBody>
          <a:bodyPr vert="horz" lIns="89653" tIns="44829" rIns="89653" bIns="44829"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3" y="9287059"/>
            <a:ext cx="2880101" cy="488792"/>
          </a:xfrm>
          <a:prstGeom prst="rect">
            <a:avLst/>
          </a:prstGeom>
        </p:spPr>
        <p:txBody>
          <a:bodyPr vert="horz" lIns="89653" tIns="44829" rIns="89653" bIns="4482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6" y="9287059"/>
            <a:ext cx="2880101" cy="488792"/>
          </a:xfrm>
          <a:prstGeom prst="rect">
            <a:avLst/>
          </a:prstGeom>
        </p:spPr>
        <p:txBody>
          <a:bodyPr vert="horz" lIns="89653" tIns="44829" rIns="89653" bIns="44829"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880308" cy="488871"/>
          </a:xfrm>
          <a:prstGeom prst="rect">
            <a:avLst/>
          </a:prstGeom>
        </p:spPr>
        <p:txBody>
          <a:bodyPr vert="horz" lIns="89653" tIns="44829" rIns="89653" bIns="448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1" y="3"/>
            <a:ext cx="2880308" cy="488871"/>
          </a:xfrm>
          <a:prstGeom prst="rect">
            <a:avLst/>
          </a:prstGeom>
        </p:spPr>
        <p:txBody>
          <a:bodyPr vert="horz" lIns="89653" tIns="44829" rIns="89653" bIns="44829"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53" tIns="44829" rIns="89653" bIns="44829"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53" tIns="44829" rIns="89653" bIns="448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9"/>
            <a:ext cx="2880308" cy="488871"/>
          </a:xfrm>
          <a:prstGeom prst="rect">
            <a:avLst/>
          </a:prstGeom>
        </p:spPr>
        <p:txBody>
          <a:bodyPr vert="horz" lIns="89653" tIns="44829" rIns="89653" bIns="448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1" y="9286849"/>
            <a:ext cx="2880308" cy="488871"/>
          </a:xfrm>
          <a:prstGeom prst="rect">
            <a:avLst/>
          </a:prstGeom>
        </p:spPr>
        <p:txBody>
          <a:bodyPr vert="horz" lIns="89653" tIns="44829" rIns="89653" bIns="44829"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19607441"/>
              </p:ext>
            </p:extLst>
          </p:nvPr>
        </p:nvGraphicFramePr>
        <p:xfrm>
          <a:off x="65186" y="747361"/>
          <a:ext cx="8960635" cy="5503590"/>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1410747">
                  <a:extLst>
                    <a:ext uri="{9D8B030D-6E8A-4147-A177-3AD203B41FA5}">
                      <a16:colId xmlns:a16="http://schemas.microsoft.com/office/drawing/2014/main" val="20001"/>
                    </a:ext>
                  </a:extLst>
                </a:gridCol>
                <a:gridCol w="4425221">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328635">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平成２７年度末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平成２８年度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28635">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832681">
                <a:tc>
                  <a:txBody>
                    <a:bodyPr/>
                    <a:lstStyle/>
                    <a:p>
                      <a:r>
                        <a:rPr kumimoji="1" lang="ja-JP" altLang="en-US" sz="1400" u="none" dirty="0"/>
                        <a:t>市町村への権限移譲等</a:t>
                      </a:r>
                    </a:p>
                  </a:txBody>
                  <a:tcPr vert="eaVert" anchor="ctr" anchorCtr="1"/>
                </a:tc>
                <a:tc>
                  <a:txBody>
                    <a:bodyPr/>
                    <a:lstStyle/>
                    <a:p>
                      <a:endParaRPr kumimoji="1" lang="ja-JP" altLang="en-US" sz="1400" u="none" dirty="0"/>
                    </a:p>
                  </a:txBody>
                  <a:tcPr anchor="ctr"/>
                </a:tc>
                <a:tc>
                  <a:txBody>
                    <a:bodyPr/>
                    <a:lstStyle/>
                    <a:p>
                      <a:pPr marL="82550" indent="-82550" algn="just">
                        <a:lnSpc>
                          <a:spcPct val="100000"/>
                        </a:lnSpc>
                        <a:spcAft>
                          <a:spcPts val="0"/>
                        </a:spcAft>
                      </a:pPr>
                      <a:endParaRPr kumimoji="1" lang="en-US" altLang="ja-JP" sz="1200" u="none"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rPr>
                        <a:t>○　市町村への権限移譲の推進と広域連携体制の整備における指針となる「今後の権限移譲の基本的な考え方」（</a:t>
                      </a:r>
                      <a:r>
                        <a:rPr kumimoji="1" lang="en-US" altLang="ja-JP" sz="1200" u="none" dirty="0">
                          <a:solidFill>
                            <a:schemeClr val="tx1"/>
                          </a:solidFill>
                          <a:latin typeface="+mn-ea"/>
                          <a:ea typeface="+mn-ea"/>
                        </a:rPr>
                        <a:t>H26.5</a:t>
                      </a:r>
                      <a:r>
                        <a:rPr kumimoji="1" lang="ja-JP" altLang="en-US" sz="1200" u="none" dirty="0">
                          <a:solidFill>
                            <a:schemeClr val="tx1"/>
                          </a:solidFill>
                        </a:rPr>
                        <a:t>）を踏まえ、さらなる権限移譲及び広域連携の推進に取り組みました。</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rPr>
                        <a:t>○　今後は「特例市並みの権限移譲」の定着・充実に向けて、未移譲要因の分析結果を踏まえたフォロー体制の整理や人的支援の充実を図り、情報共有体制を構築するなど、引き続き権限移譲及び広域連携の推進を図ります。</a:t>
                      </a:r>
                      <a:endParaRPr kumimoji="1" lang="en-US" altLang="ja-JP" sz="1200" u="none" dirty="0">
                        <a:solidFill>
                          <a:schemeClr val="tx1"/>
                        </a:solidFill>
                      </a:endParaRPr>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t>○　「協議の場」については、重要課題に関する市町村との意見交換の場として、必要に応じて活用を図ります。</a:t>
                      </a: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t>○　市町村への道路、河川等の都市基盤施設に係る権限の移譲については、年度内に道路２路線</a:t>
                      </a:r>
                      <a:r>
                        <a:rPr kumimoji="1" lang="en-US" altLang="ja-JP" sz="1200" u="none" dirty="0">
                          <a:latin typeface="+mn-ea"/>
                          <a:ea typeface="+mn-ea"/>
                        </a:rPr>
                        <a:t>1.4km</a:t>
                      </a:r>
                      <a:r>
                        <a:rPr kumimoji="1" lang="ja-JP" altLang="en-US" sz="1200" u="none" dirty="0"/>
                        <a:t>を移管する予定です。</a:t>
                      </a:r>
                      <a:endParaRPr kumimoji="1" lang="en-US" altLang="ja-JP" sz="1200" u="none"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solidFill>
                  <a:prstClr val="black"/>
                </a:solidFill>
              </a:rPr>
              <a:t>大阪発“地方分権改革”ビジョンの推進について　～Ｈ２</a:t>
            </a:r>
            <a:r>
              <a:rPr lang="ja-JP" altLang="en-US" b="1" dirty="0">
                <a:solidFill>
                  <a:prstClr val="black"/>
                </a:solidFill>
              </a:rPr>
              <a:t>８</a:t>
            </a:r>
            <a:r>
              <a:rPr lang="ja-JP" altLang="ja-JP" b="1" dirty="0">
                <a:solidFill>
                  <a:prstClr val="black"/>
                </a:solidFill>
              </a:rPr>
              <a:t>年度の取組イメージ（</a:t>
            </a:r>
            <a:r>
              <a:rPr lang="ja-JP" altLang="en-US" b="1" dirty="0">
                <a:solidFill>
                  <a:prstClr val="black"/>
                </a:solidFill>
              </a:rPr>
              <a:t>９</a:t>
            </a:r>
            <a:r>
              <a:rPr lang="ja-JP" altLang="ja-JP" b="1" dirty="0">
                <a:solidFill>
                  <a:prstClr val="black"/>
                </a:solidFill>
              </a:rPr>
              <a:t>月末時点）～</a:t>
            </a:r>
          </a:p>
        </p:txBody>
      </p:sp>
      <p:grpSp>
        <p:nvGrpSpPr>
          <p:cNvPr id="34" name="グループ化 33"/>
          <p:cNvGrpSpPr/>
          <p:nvPr/>
        </p:nvGrpSpPr>
        <p:grpSpPr>
          <a:xfrm>
            <a:off x="560274" y="63058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dirty="0">
                <a:solidFill>
                  <a:prstClr val="black"/>
                </a:solidFill>
              </a:endParaRPr>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lang="ja-JP" altLang="en-US" sz="1200" dirty="0">
                  <a:solidFill>
                    <a:prstClr val="black"/>
                  </a:solidFill>
                </a:rPr>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lang="ja-JP" altLang="en-US" sz="1200" dirty="0">
                  <a:solidFill>
                    <a:prstClr val="white"/>
                  </a:solidFill>
                </a:endParaRPr>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lang="ja-JP" altLang="en-US" sz="1200" dirty="0">
                  <a:solidFill>
                    <a:prstClr val="black"/>
                  </a:solidFill>
                </a:endParaRPr>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lang="ja-JP" altLang="en-US" sz="1200" dirty="0">
                  <a:solidFill>
                    <a:prstClr val="black"/>
                  </a:solidFill>
                </a:rPr>
                <a:t>取り組んでいる事項、実現した事項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lang="ja-JP" altLang="en-US" sz="1200" dirty="0">
                  <a:solidFill>
                    <a:prstClr val="white"/>
                  </a:solidFill>
                </a:endParaRPr>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solidFill>
                    <a:prstClr val="black"/>
                  </a:solidFill>
                </a:endParaRPr>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ja-JP" altLang="en-US" sz="1200" spc="-50" dirty="0">
                <a:solidFill>
                  <a:prstClr val="white"/>
                </a:solidFill>
              </a:endParaRPr>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lang="ja-JP" altLang="en-US" sz="1200" dirty="0">
                  <a:solidFill>
                    <a:prstClr val="black"/>
                  </a:solidFill>
                </a:rPr>
                <a:t>今後取り組んでいく事項</a:t>
              </a:r>
            </a:p>
          </p:txBody>
        </p:sp>
      </p:grpSp>
      <p:sp>
        <p:nvSpPr>
          <p:cNvPr id="47" name="フローチャート : 代替処理 46"/>
          <p:cNvSpPr/>
          <p:nvPr/>
        </p:nvSpPr>
        <p:spPr>
          <a:xfrm>
            <a:off x="467543" y="1530563"/>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solidFill>
                  <a:prstClr val="white"/>
                </a:solidFill>
                <a:latin typeface="+mj-ea"/>
                <a:ea typeface="+mj-ea"/>
              </a:rPr>
              <a:t>平成</a:t>
            </a:r>
            <a:r>
              <a:rPr lang="en-US" altLang="ja-JP" sz="1100" dirty="0">
                <a:solidFill>
                  <a:prstClr val="white"/>
                </a:solidFill>
                <a:latin typeface="+mj-ea"/>
                <a:ea typeface="+mj-ea"/>
              </a:rPr>
              <a:t>22</a:t>
            </a:r>
            <a:r>
              <a:rPr lang="ja-JP" altLang="en-US" sz="1100" dirty="0">
                <a:solidFill>
                  <a:prstClr val="white"/>
                </a:solidFill>
                <a:latin typeface="+mj-ea"/>
                <a:ea typeface="+mj-ea"/>
              </a:rPr>
              <a:t>～</a:t>
            </a:r>
            <a:r>
              <a:rPr lang="en-US" altLang="ja-JP" sz="1100" dirty="0">
                <a:solidFill>
                  <a:prstClr val="white"/>
                </a:solidFill>
                <a:latin typeface="+mj-ea"/>
                <a:ea typeface="+mj-ea"/>
              </a:rPr>
              <a:t>24</a:t>
            </a:r>
            <a:r>
              <a:rPr lang="ja-JP" altLang="en-US" sz="1100" dirty="0">
                <a:solidFill>
                  <a:prstClr val="white"/>
                </a:solidFill>
                <a:latin typeface="+mj-ea"/>
                <a:ea typeface="+mj-ea"/>
              </a:rPr>
              <a:t>年度</a:t>
            </a:r>
          </a:p>
        </p:txBody>
      </p:sp>
      <p:sp>
        <p:nvSpPr>
          <p:cNvPr id="61" name="フローチャート : 代替処理 60"/>
          <p:cNvSpPr/>
          <p:nvPr/>
        </p:nvSpPr>
        <p:spPr>
          <a:xfrm>
            <a:off x="531044" y="1744944"/>
            <a:ext cx="1260000" cy="5319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spc="-150" dirty="0">
                <a:solidFill>
                  <a:prstClr val="black"/>
                </a:solidFill>
              </a:rPr>
              <a:t>「特例市並みの権限移譲」を実施</a:t>
            </a:r>
          </a:p>
        </p:txBody>
      </p:sp>
      <p:sp>
        <p:nvSpPr>
          <p:cNvPr id="52" name="右矢印 51"/>
          <p:cNvSpPr/>
          <p:nvPr/>
        </p:nvSpPr>
        <p:spPr>
          <a:xfrm>
            <a:off x="4233912" y="1825847"/>
            <a:ext cx="1944216" cy="1747169"/>
          </a:xfrm>
          <a:prstGeom prst="rightArrow">
            <a:avLst>
              <a:gd name="adj1" fmla="val 53032"/>
              <a:gd name="adj2" fmla="val 25418"/>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prstClr val="white"/>
                </a:solidFill>
              </a:rPr>
              <a:t>・市町村からの移譲申出・</a:t>
            </a:r>
            <a:endParaRPr lang="en-US" altLang="ja-JP" sz="1050" dirty="0">
              <a:solidFill>
                <a:prstClr val="white"/>
              </a:solidFill>
            </a:endParaRPr>
          </a:p>
          <a:p>
            <a:r>
              <a:rPr lang="ja-JP" altLang="en-US" sz="1050" dirty="0">
                <a:solidFill>
                  <a:prstClr val="white"/>
                </a:solidFill>
              </a:rPr>
              <a:t>　協議の調整</a:t>
            </a:r>
            <a:endParaRPr lang="en-US" altLang="ja-JP" sz="1050" dirty="0">
              <a:solidFill>
                <a:prstClr val="white"/>
              </a:solidFill>
            </a:endParaRPr>
          </a:p>
          <a:p>
            <a:r>
              <a:rPr lang="ja-JP" altLang="en-US" sz="1050" dirty="0">
                <a:solidFill>
                  <a:prstClr val="white"/>
                </a:solidFill>
              </a:rPr>
              <a:t>・「地域ブロック会議」を各</a:t>
            </a:r>
            <a:endParaRPr lang="en-US" altLang="ja-JP" sz="1050" dirty="0">
              <a:solidFill>
                <a:prstClr val="white"/>
              </a:solidFill>
            </a:endParaRPr>
          </a:p>
          <a:p>
            <a:r>
              <a:rPr lang="ja-JP" altLang="en-US" sz="1050" dirty="0">
                <a:solidFill>
                  <a:prstClr val="white"/>
                </a:solidFill>
              </a:rPr>
              <a:t>　地域で開催</a:t>
            </a:r>
            <a:endParaRPr lang="en-US" altLang="ja-JP" sz="1050" dirty="0">
              <a:solidFill>
                <a:prstClr val="white"/>
              </a:solidFill>
            </a:endParaRPr>
          </a:p>
        </p:txBody>
      </p:sp>
      <p:sp>
        <p:nvSpPr>
          <p:cNvPr id="30" name="フローチャート : 代替処理 29"/>
          <p:cNvSpPr/>
          <p:nvPr/>
        </p:nvSpPr>
        <p:spPr>
          <a:xfrm>
            <a:off x="467544" y="2492896"/>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solidFill>
                  <a:prstClr val="white"/>
                </a:solidFill>
                <a:latin typeface="+mj-ea"/>
                <a:ea typeface="+mj-ea"/>
              </a:rPr>
              <a:t>平成</a:t>
            </a:r>
            <a:r>
              <a:rPr lang="en-US" altLang="ja-JP" sz="1200" dirty="0">
                <a:solidFill>
                  <a:prstClr val="white"/>
                </a:solidFill>
                <a:latin typeface="+mj-ea"/>
                <a:ea typeface="+mj-ea"/>
              </a:rPr>
              <a:t>26</a:t>
            </a:r>
            <a:r>
              <a:rPr lang="ja-JP" altLang="en-US" sz="1200" dirty="0">
                <a:solidFill>
                  <a:prstClr val="white"/>
                </a:solidFill>
                <a:latin typeface="+mj-ea"/>
                <a:ea typeface="+mj-ea"/>
              </a:rPr>
              <a:t>年度</a:t>
            </a:r>
          </a:p>
        </p:txBody>
      </p:sp>
      <p:sp>
        <p:nvSpPr>
          <p:cNvPr id="50" name="フローチャート : 代替処理 49"/>
          <p:cNvSpPr/>
          <p:nvPr/>
        </p:nvSpPr>
        <p:spPr>
          <a:xfrm>
            <a:off x="467543" y="3666232"/>
            <a:ext cx="114218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solidFill>
                  <a:prstClr val="white"/>
                </a:solidFill>
                <a:latin typeface="+mj-ea"/>
                <a:ea typeface="+mj-ea"/>
              </a:rPr>
              <a:t>平成</a:t>
            </a:r>
            <a:r>
              <a:rPr lang="en-US" altLang="ja-JP" sz="1200" dirty="0">
                <a:solidFill>
                  <a:prstClr val="white"/>
                </a:solidFill>
                <a:latin typeface="+mj-ea"/>
                <a:ea typeface="+mj-ea"/>
              </a:rPr>
              <a:t>27</a:t>
            </a:r>
            <a:r>
              <a:rPr lang="ja-JP" altLang="en-US" sz="1200" dirty="0">
                <a:solidFill>
                  <a:prstClr val="white"/>
                </a:solidFill>
                <a:latin typeface="+mj-ea"/>
                <a:ea typeface="+mj-ea"/>
              </a:rPr>
              <a:t>年度</a:t>
            </a:r>
          </a:p>
        </p:txBody>
      </p:sp>
      <p:sp>
        <p:nvSpPr>
          <p:cNvPr id="51" name="フローチャート : 代替処理 50"/>
          <p:cNvSpPr/>
          <p:nvPr/>
        </p:nvSpPr>
        <p:spPr>
          <a:xfrm>
            <a:off x="523876" y="3882256"/>
            <a:ext cx="1262194" cy="648072"/>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50" dirty="0">
                <a:solidFill>
                  <a:prstClr val="black"/>
                </a:solidFill>
              </a:rPr>
              <a:t>府内３地域の広域連携研究会への参画</a:t>
            </a:r>
          </a:p>
        </p:txBody>
      </p:sp>
      <p:sp>
        <p:nvSpPr>
          <p:cNvPr id="64" name="右矢印 63"/>
          <p:cNvSpPr/>
          <p:nvPr/>
        </p:nvSpPr>
        <p:spPr>
          <a:xfrm>
            <a:off x="4152652" y="4509120"/>
            <a:ext cx="2088000" cy="720000"/>
          </a:xfrm>
          <a:prstGeom prst="rightArrow">
            <a:avLst>
              <a:gd name="adj1" fmla="val 48935"/>
              <a:gd name="adj2" fmla="val 4046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solidFill>
                  <a:prstClr val="white"/>
                </a:solidFill>
              </a:rPr>
              <a:t>「協議の場」の開催</a:t>
            </a:r>
            <a:endParaRPr lang="en-US" altLang="ja-JP" sz="1200" dirty="0">
              <a:solidFill>
                <a:prstClr val="white"/>
              </a:solidFill>
            </a:endParaRPr>
          </a:p>
        </p:txBody>
      </p:sp>
      <p:sp>
        <p:nvSpPr>
          <p:cNvPr id="59" name="フローチャート : 代替処理 58"/>
          <p:cNvSpPr/>
          <p:nvPr/>
        </p:nvSpPr>
        <p:spPr>
          <a:xfrm>
            <a:off x="520502" y="2754699"/>
            <a:ext cx="1260000" cy="67430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prstClr val="black"/>
                </a:solidFill>
              </a:rPr>
              <a:t>「今後の権限移譲の基本的な考え方」策定</a:t>
            </a:r>
            <a:endParaRPr lang="en-US" altLang="ja-JP" sz="1200" dirty="0">
              <a:solidFill>
                <a:prstClr val="black"/>
              </a:solidFill>
            </a:endParaRPr>
          </a:p>
        </p:txBody>
      </p:sp>
      <p:sp>
        <p:nvSpPr>
          <p:cNvPr id="28" name="フローチャート : 代替処理 27"/>
          <p:cNvSpPr/>
          <p:nvPr/>
        </p:nvSpPr>
        <p:spPr>
          <a:xfrm>
            <a:off x="467543" y="4653136"/>
            <a:ext cx="114218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solidFill>
                  <a:prstClr val="white"/>
                </a:solidFill>
                <a:latin typeface="+mj-ea"/>
                <a:ea typeface="+mj-ea"/>
              </a:rPr>
              <a:t>平成</a:t>
            </a:r>
            <a:r>
              <a:rPr lang="en-US" altLang="ja-JP" sz="1100" dirty="0">
                <a:solidFill>
                  <a:prstClr val="white"/>
                </a:solidFill>
                <a:latin typeface="+mj-ea"/>
                <a:ea typeface="+mj-ea"/>
              </a:rPr>
              <a:t>22</a:t>
            </a:r>
            <a:r>
              <a:rPr lang="ja-JP" altLang="en-US" sz="1100" dirty="0">
                <a:solidFill>
                  <a:prstClr val="white"/>
                </a:solidFill>
                <a:latin typeface="+mj-ea"/>
                <a:ea typeface="+mj-ea"/>
              </a:rPr>
              <a:t>・</a:t>
            </a:r>
            <a:r>
              <a:rPr lang="en-US" altLang="ja-JP" sz="1100" dirty="0">
                <a:solidFill>
                  <a:prstClr val="white"/>
                </a:solidFill>
                <a:latin typeface="+mj-ea"/>
                <a:ea typeface="+mj-ea"/>
              </a:rPr>
              <a:t>24</a:t>
            </a:r>
            <a:r>
              <a:rPr lang="ja-JP" altLang="en-US" sz="1100" dirty="0">
                <a:solidFill>
                  <a:prstClr val="white"/>
                </a:solidFill>
                <a:latin typeface="+mj-ea"/>
                <a:ea typeface="+mj-ea"/>
              </a:rPr>
              <a:t>年度</a:t>
            </a:r>
          </a:p>
        </p:txBody>
      </p:sp>
      <p:sp>
        <p:nvSpPr>
          <p:cNvPr id="29" name="フローチャート : 代替処理 28"/>
          <p:cNvSpPr/>
          <p:nvPr/>
        </p:nvSpPr>
        <p:spPr>
          <a:xfrm>
            <a:off x="514152" y="4905164"/>
            <a:ext cx="1275700" cy="342038"/>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ctr" anchorCtr="0">
            <a:noAutofit/>
          </a:bodyPr>
          <a:lstStyle/>
          <a:p>
            <a:pPr marL="82550" indent="-82550" algn="just"/>
            <a:r>
              <a:rPr lang="ja-JP" altLang="en-US" sz="1200" spc="-140" dirty="0">
                <a:solidFill>
                  <a:prstClr val="black"/>
                </a:solidFill>
              </a:rPr>
              <a:t>「協議の場」の開催</a:t>
            </a:r>
            <a:endParaRPr lang="ja-JP" altLang="en-US" sz="1100" spc="-150" dirty="0">
              <a:solidFill>
                <a:prstClr val="black"/>
              </a:solidFill>
            </a:endParaRPr>
          </a:p>
        </p:txBody>
      </p:sp>
      <p:sp>
        <p:nvSpPr>
          <p:cNvPr id="31" name="フローチャート : 代替処理 30"/>
          <p:cNvSpPr/>
          <p:nvPr/>
        </p:nvSpPr>
        <p:spPr>
          <a:xfrm>
            <a:off x="2592702" y="2721620"/>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solidFill>
                  <a:prstClr val="white"/>
                </a:solidFill>
              </a:rPr>
              <a:t>８月</a:t>
            </a:r>
          </a:p>
        </p:txBody>
      </p:sp>
      <p:sp>
        <p:nvSpPr>
          <p:cNvPr id="33" name="フローチャート : 代替処理 32"/>
          <p:cNvSpPr/>
          <p:nvPr/>
        </p:nvSpPr>
        <p:spPr>
          <a:xfrm>
            <a:off x="2649034" y="2937644"/>
            <a:ext cx="1262194" cy="720080"/>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北河内地域において地域ブロック会議を開催</a:t>
            </a:r>
            <a:endParaRPr lang="ja-JP" altLang="en-US" sz="1100" spc="-150" dirty="0">
              <a:solidFill>
                <a:prstClr val="black"/>
              </a:solidFill>
            </a:endParaRPr>
          </a:p>
        </p:txBody>
      </p:sp>
      <p:sp>
        <p:nvSpPr>
          <p:cNvPr id="32" name="フローチャート : 代替処理 31"/>
          <p:cNvSpPr/>
          <p:nvPr/>
        </p:nvSpPr>
        <p:spPr>
          <a:xfrm>
            <a:off x="1939248" y="3700140"/>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５月、６月、７月</a:t>
            </a:r>
          </a:p>
        </p:txBody>
      </p:sp>
      <p:sp>
        <p:nvSpPr>
          <p:cNvPr id="48" name="フローチャート : 代替処理 47"/>
          <p:cNvSpPr/>
          <p:nvPr/>
        </p:nvSpPr>
        <p:spPr>
          <a:xfrm>
            <a:off x="1995580" y="3916164"/>
            <a:ext cx="1769772" cy="51675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府内各地域の広域連携研究会への参画（計８回）</a:t>
            </a:r>
            <a:endParaRPr lang="ja-JP" altLang="en-US" sz="1100" spc="-150" dirty="0">
              <a:solidFill>
                <a:prstClr val="black"/>
              </a:solidFill>
            </a:endParaRPr>
          </a:p>
        </p:txBody>
      </p:sp>
      <p:sp>
        <p:nvSpPr>
          <p:cNvPr id="58" name="右矢印 57"/>
          <p:cNvSpPr/>
          <p:nvPr/>
        </p:nvSpPr>
        <p:spPr>
          <a:xfrm>
            <a:off x="1910363" y="1450876"/>
            <a:ext cx="2202573" cy="1394381"/>
          </a:xfrm>
          <a:prstGeom prst="rightArrow">
            <a:avLst>
              <a:gd name="adj1" fmla="val 69079"/>
              <a:gd name="adj2" fmla="val 21340"/>
            </a:avLst>
          </a:prstGeom>
          <a:solidFill>
            <a:schemeClr val="accent1"/>
          </a:solidFill>
          <a:ln>
            <a:solidFill>
              <a:schemeClr val="accent4"/>
            </a:solidFill>
            <a:prstDash val="soli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prstClr val="white"/>
                </a:solidFill>
              </a:rPr>
              <a:t>・特例市並みの権限移譲の</a:t>
            </a:r>
            <a:endParaRPr lang="en-US" altLang="ja-JP" sz="1050" dirty="0">
              <a:solidFill>
                <a:prstClr val="white"/>
              </a:solidFill>
            </a:endParaRPr>
          </a:p>
          <a:p>
            <a:r>
              <a:rPr lang="ja-JP" altLang="en-US" sz="1050" dirty="0">
                <a:solidFill>
                  <a:prstClr val="white"/>
                </a:solidFill>
              </a:rPr>
              <a:t>　定着・充実</a:t>
            </a:r>
            <a:endParaRPr lang="en-US" altLang="ja-JP" sz="1050" dirty="0">
              <a:solidFill>
                <a:prstClr val="white"/>
              </a:solidFill>
            </a:endParaRPr>
          </a:p>
          <a:p>
            <a:r>
              <a:rPr lang="ja-JP" altLang="en-US" sz="1050" dirty="0">
                <a:solidFill>
                  <a:prstClr val="white"/>
                </a:solidFill>
              </a:rPr>
              <a:t>・他府県の移譲実績を踏まえた</a:t>
            </a:r>
            <a:endParaRPr lang="en-US" altLang="ja-JP" sz="1050" dirty="0">
              <a:solidFill>
                <a:prstClr val="white"/>
              </a:solidFill>
            </a:endParaRPr>
          </a:p>
          <a:p>
            <a:r>
              <a:rPr lang="ja-JP" altLang="en-US" sz="1050" dirty="0">
                <a:solidFill>
                  <a:prstClr val="white"/>
                </a:solidFill>
              </a:rPr>
              <a:t>　「新たな事務の移譲」</a:t>
            </a:r>
            <a:endParaRPr lang="en-US" altLang="ja-JP" sz="1050" dirty="0">
              <a:solidFill>
                <a:prstClr val="white"/>
              </a:solidFill>
            </a:endParaRPr>
          </a:p>
          <a:p>
            <a:r>
              <a:rPr lang="ja-JP" altLang="en-US" sz="1050" dirty="0">
                <a:solidFill>
                  <a:prstClr val="white"/>
                </a:solidFill>
              </a:rPr>
              <a:t>・広域連携の推進</a:t>
            </a:r>
            <a:endParaRPr lang="en-US" altLang="ja-JP" sz="1050" dirty="0">
              <a:solidFill>
                <a:prstClr val="white"/>
              </a:solidFill>
            </a:endParaRPr>
          </a:p>
        </p:txBody>
      </p:sp>
      <p:sp>
        <p:nvSpPr>
          <p:cNvPr id="49" name="右矢印 48"/>
          <p:cNvSpPr/>
          <p:nvPr/>
        </p:nvSpPr>
        <p:spPr>
          <a:xfrm>
            <a:off x="1955454" y="5445317"/>
            <a:ext cx="2157483" cy="720000"/>
          </a:xfrm>
          <a:prstGeom prst="rightArrow">
            <a:avLst>
              <a:gd name="adj1" fmla="val 50000"/>
              <a:gd name="adj2" fmla="val 408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道路移管に関する協議</a:t>
            </a:r>
            <a:endParaRPr kumimoji="1" lang="ja-JP" altLang="en-US" sz="1200" dirty="0"/>
          </a:p>
        </p:txBody>
      </p:sp>
      <p:sp>
        <p:nvSpPr>
          <p:cNvPr id="53" name="右矢印 52"/>
          <p:cNvSpPr/>
          <p:nvPr/>
        </p:nvSpPr>
        <p:spPr>
          <a:xfrm>
            <a:off x="4152652" y="5458004"/>
            <a:ext cx="2088000" cy="720000"/>
          </a:xfrm>
          <a:prstGeom prst="rightArrow">
            <a:avLst>
              <a:gd name="adj1" fmla="val 50000"/>
              <a:gd name="adj2" fmla="val 4019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t>道路２路線を移管予定</a:t>
            </a:r>
            <a:endParaRPr kumimoji="1" lang="en-US" altLang="ja-JP" sz="1200" dirty="0"/>
          </a:p>
        </p:txBody>
      </p:sp>
      <p:sp>
        <p:nvSpPr>
          <p:cNvPr id="54" name="フローチャート : 代替処理 53"/>
          <p:cNvSpPr/>
          <p:nvPr/>
        </p:nvSpPr>
        <p:spPr>
          <a:xfrm>
            <a:off x="467543" y="5479225"/>
            <a:ext cx="1141200" cy="3600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latin typeface="+mj-ea"/>
                <a:ea typeface="+mj-ea"/>
              </a:rPr>
              <a:t>平成</a:t>
            </a:r>
            <a:r>
              <a:rPr lang="en-US" altLang="ja-JP" sz="1200" dirty="0">
                <a:latin typeface="+mj-ea"/>
                <a:ea typeface="+mj-ea"/>
              </a:rPr>
              <a:t>27</a:t>
            </a:r>
            <a:r>
              <a:rPr kumimoji="1" lang="ja-JP" altLang="en-US" sz="1200" dirty="0">
                <a:latin typeface="+mj-ea"/>
                <a:ea typeface="+mj-ea"/>
              </a:rPr>
              <a:t>年度</a:t>
            </a:r>
          </a:p>
        </p:txBody>
      </p:sp>
      <p:sp>
        <p:nvSpPr>
          <p:cNvPr id="55" name="フローチャート : 代替処理 54"/>
          <p:cNvSpPr/>
          <p:nvPr/>
        </p:nvSpPr>
        <p:spPr>
          <a:xfrm>
            <a:off x="552388" y="5695248"/>
            <a:ext cx="1224000" cy="33645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spc="-150" dirty="0"/>
              <a:t>道路２路線を移管</a:t>
            </a:r>
            <a:endParaRPr lang="en-US" altLang="ja-JP" sz="1200" spc="-150" dirty="0"/>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８</a:t>
            </a:r>
            <a:r>
              <a:rPr lang="ja-JP" altLang="ja-JP" b="1" dirty="0"/>
              <a:t>年度の取組イメージ（</a:t>
            </a:r>
            <a:r>
              <a:rPr lang="ja-JP" altLang="en-US" b="1" dirty="0"/>
              <a:t>９</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70599879"/>
              </p:ext>
            </p:extLst>
          </p:nvPr>
        </p:nvGraphicFramePr>
        <p:xfrm>
          <a:off x="46608" y="547288"/>
          <a:ext cx="9036496" cy="5712244"/>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95802">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平成２７年度末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平成２８年度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9580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954403">
                <a:tc>
                  <a:txBody>
                    <a:bodyPr/>
                    <a:lstStyle/>
                    <a:p>
                      <a:r>
                        <a:rPr kumimoji="1" lang="ja-JP" altLang="en-US" sz="1400" u="none" dirty="0"/>
                        <a:t>大阪市等との新たな関係づくり</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p>
                  </a:txBody>
                  <a:tcPr anchor="ctr"/>
                </a:tc>
                <a:tc>
                  <a:txBody>
                    <a:bodyPr/>
                    <a:lstStyle/>
                    <a:p>
                      <a:pPr marL="0" lvl="0" indent="0" algn="l">
                        <a:lnSpc>
                          <a:spcPts val="1400"/>
                        </a:lnSpc>
                        <a:spcAft>
                          <a:spcPts val="600"/>
                        </a:spcAft>
                        <a:buFont typeface="Calibri" panose="020F0502020204030204" pitchFamily="34" charset="0"/>
                        <a:buNone/>
                      </a:pPr>
                      <a:r>
                        <a:rPr kumimoji="1" lang="ja-JP" altLang="en-US" sz="1100" u="none" spc="-30" baseline="0" dirty="0"/>
                        <a:t>○　改正地方自治法に基づき、府と大阪市・堺市との間それぞれに、指定都市都道府県調整会議が設置されました（大阪市とは、副首都推進本部会議を調整会議に位置づけて開催。）。今後も、指定都市と都道府県の事務処理に係る必要な協議を進めるため、適時適切に会議を開催します。</a:t>
                      </a:r>
                      <a:endParaRPr kumimoji="1" lang="en-US" altLang="ja-JP" sz="1100" u="none" spc="-30" baseline="0" dirty="0"/>
                    </a:p>
                    <a:p>
                      <a:pPr marL="0" lvl="0" indent="0" algn="l">
                        <a:lnSpc>
                          <a:spcPts val="1400"/>
                        </a:lnSpc>
                        <a:spcAft>
                          <a:spcPts val="600"/>
                        </a:spcAft>
                        <a:buFont typeface="Calibri" panose="020F0502020204030204" pitchFamily="34" charset="0"/>
                        <a:buNone/>
                      </a:pPr>
                      <a:r>
                        <a:rPr kumimoji="1" lang="ja-JP" altLang="en-US" sz="1100" u="none" spc="-30" baseline="0" dirty="0">
                          <a:solidFill>
                            <a:schemeClr val="tx1"/>
                          </a:solidFill>
                        </a:rPr>
                        <a:t>○　「副首都・大阪」の確立に向けた取組を進めるため、副首都推進本部会議を開催し、９月に中間整理案をとりまとめました。今後は、近隣自治体とも連携・調整し、「大阪の副首都化に向けた中長期的な取組方向」の年度内策定に向けて、さらなる検討を進めます。</a:t>
                      </a:r>
                      <a:endParaRPr kumimoji="1" lang="en-US" altLang="ja-JP" sz="1100" u="none" spc="-30" baseline="0" dirty="0">
                        <a:solidFill>
                          <a:schemeClr val="tx1"/>
                        </a:solidFill>
                      </a:endParaRPr>
                    </a:p>
                    <a:p>
                      <a:pPr marL="0" lvl="0" indent="0" algn="l">
                        <a:lnSpc>
                          <a:spcPts val="1400"/>
                        </a:lnSpc>
                        <a:spcAft>
                          <a:spcPts val="600"/>
                        </a:spcAft>
                        <a:buFont typeface="Calibri" panose="020F0502020204030204" pitchFamily="34" charset="0"/>
                        <a:buNone/>
                      </a:pPr>
                      <a:r>
                        <a:rPr kumimoji="1" lang="ja-JP" altLang="en-US" sz="1100" u="none" dirty="0">
                          <a:solidFill>
                            <a:schemeClr val="tx1"/>
                          </a:solidFill>
                        </a:rPr>
                        <a:t>○　新たな大都市制度（総合区・特別区）の検討については、総合区の概案を作成し、</a:t>
                      </a:r>
                      <a:r>
                        <a:rPr kumimoji="1" lang="en-US" altLang="ja-JP" sz="1100" u="none" dirty="0">
                          <a:solidFill>
                            <a:schemeClr val="tx1"/>
                          </a:solidFill>
                        </a:rPr>
                        <a:t>8</a:t>
                      </a:r>
                      <a:r>
                        <a:rPr kumimoji="1" lang="ja-JP" altLang="en-US" sz="1100" u="none" dirty="0">
                          <a:solidFill>
                            <a:schemeClr val="tx1"/>
                          </a:solidFill>
                        </a:rPr>
                        <a:t>月から両制度の意見募集・説明会を</a:t>
                      </a:r>
                      <a:r>
                        <a:rPr kumimoji="1" lang="en-US" altLang="ja-JP" sz="1100" u="none" dirty="0">
                          <a:solidFill>
                            <a:schemeClr val="tx1"/>
                          </a:solidFill>
                        </a:rPr>
                        <a:t>24</a:t>
                      </a:r>
                      <a:r>
                        <a:rPr kumimoji="1" lang="ja-JP" altLang="en-US" sz="1100" u="none" dirty="0">
                          <a:solidFill>
                            <a:schemeClr val="tx1"/>
                          </a:solidFill>
                        </a:rPr>
                        <a:t>区で順次開催しています。また、総合区は、年度内に事務レベルや区数について１つの案とします。</a:t>
                      </a:r>
                      <a:endParaRPr kumimoji="1" lang="en-US" altLang="ja-JP" sz="1100" u="none" dirty="0">
                        <a:solidFill>
                          <a:schemeClr val="tx1"/>
                        </a:solidFill>
                      </a:endParaRPr>
                    </a:p>
                    <a:p>
                      <a:pPr marL="0" lvl="0" indent="0" algn="l">
                        <a:lnSpc>
                          <a:spcPts val="1400"/>
                        </a:lnSpc>
                        <a:spcAft>
                          <a:spcPts val="600"/>
                        </a:spcAft>
                        <a:buFont typeface="Calibri" panose="020F0502020204030204" pitchFamily="34" charset="0"/>
                        <a:buNone/>
                      </a:pPr>
                      <a:r>
                        <a:rPr kumimoji="1" lang="ja-JP" altLang="en-US" sz="1100" u="none" dirty="0">
                          <a:solidFill>
                            <a:schemeClr val="tx1"/>
                          </a:solidFill>
                        </a:rPr>
                        <a:t>○　</a:t>
                      </a:r>
                      <a:r>
                        <a:rPr kumimoji="1" lang="ja-JP" altLang="en-US" sz="1100" u="none" spc="-30" baseline="0" dirty="0">
                          <a:solidFill>
                            <a:schemeClr val="tx1"/>
                          </a:solidFill>
                        </a:rPr>
                        <a:t>府と大阪市、堺市が協調し、政策の一体性の確保や二重行政の問題を解決する場として大阪戦略調整会議を設置しましたが、</a:t>
                      </a:r>
                      <a:r>
                        <a:rPr kumimoji="1" lang="en-US" altLang="ja-JP" sz="1100" u="none" spc="-30" baseline="0" dirty="0">
                          <a:solidFill>
                            <a:schemeClr val="tx1"/>
                          </a:solidFill>
                        </a:rPr>
                        <a:t>H27.9</a:t>
                      </a:r>
                      <a:r>
                        <a:rPr kumimoji="1" lang="ja-JP" altLang="en-US" sz="1100" u="none" spc="-30" baseline="0" dirty="0">
                          <a:solidFill>
                            <a:schemeClr val="tx1"/>
                          </a:solidFill>
                        </a:rPr>
                        <a:t>月の代表者会議において、議案提案の進め方で意見がまとまらなかったことから、現在まで本会議の開催に至っておりません。</a:t>
                      </a:r>
                      <a:br>
                        <a:rPr kumimoji="1" lang="ja-JP" altLang="en-US" sz="1100" u="none" spc="-30" baseline="0" dirty="0">
                          <a:solidFill>
                            <a:schemeClr val="tx1"/>
                          </a:solidFill>
                        </a:rPr>
                      </a:br>
                      <a:r>
                        <a:rPr kumimoji="1" lang="ja-JP" altLang="en-US" sz="1100" u="none" spc="-30" baseline="0" dirty="0">
                          <a:solidFill>
                            <a:schemeClr val="tx1"/>
                          </a:solidFill>
                        </a:rPr>
                        <a:t>　引き続き会議の開催に向け、調整を図りつつ、会議の円滑な運営に努めます。</a:t>
                      </a:r>
                      <a:endParaRPr kumimoji="1" lang="en-US" altLang="ja-JP" sz="1100" u="none" spc="-30" baseline="0" dirty="0">
                        <a:solidFill>
                          <a:schemeClr val="tx1"/>
                        </a:solidFill>
                      </a:endParaRPr>
                    </a:p>
                  </a:txBody>
                  <a:tcPr/>
                </a:tc>
                <a:extLst>
                  <a:ext uri="{0D108BD9-81ED-4DB2-BD59-A6C34878D82A}">
                    <a16:rowId xmlns:a16="http://schemas.microsoft.com/office/drawing/2014/main" val="10002"/>
                  </a:ext>
                </a:extLst>
              </a:tr>
            </a:tbl>
          </a:graphicData>
        </a:graphic>
      </p:graphicFrame>
      <p:sp>
        <p:nvSpPr>
          <p:cNvPr id="35" name="大かっこ 34"/>
          <p:cNvSpPr/>
          <p:nvPr/>
        </p:nvSpPr>
        <p:spPr>
          <a:xfrm>
            <a:off x="107504" y="6527685"/>
            <a:ext cx="8915622" cy="307085"/>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00"/>
          </a:p>
        </p:txBody>
      </p:sp>
      <p:sp>
        <p:nvSpPr>
          <p:cNvPr id="36" name="テキスト ボックス 35"/>
          <p:cNvSpPr txBox="1"/>
          <p:nvPr/>
        </p:nvSpPr>
        <p:spPr>
          <a:xfrm>
            <a:off x="218299" y="6538037"/>
            <a:ext cx="672044" cy="228412"/>
          </a:xfrm>
          <a:prstGeom prst="rect">
            <a:avLst/>
          </a:prstGeom>
          <a:noFill/>
        </p:spPr>
        <p:txBody>
          <a:bodyPr wrap="none" rtlCol="0">
            <a:spAutoFit/>
          </a:bodyPr>
          <a:lstStyle/>
          <a:p>
            <a:r>
              <a:rPr kumimoji="1" lang="ja-JP" altLang="en-US" sz="1100" dirty="0"/>
              <a:t>凡例</a:t>
            </a:r>
          </a:p>
        </p:txBody>
      </p:sp>
      <p:grpSp>
        <p:nvGrpSpPr>
          <p:cNvPr id="37" name="グループ化 36"/>
          <p:cNvGrpSpPr/>
          <p:nvPr/>
        </p:nvGrpSpPr>
        <p:grpSpPr>
          <a:xfrm>
            <a:off x="1835503" y="6597345"/>
            <a:ext cx="492434" cy="198178"/>
            <a:chOff x="3379279" y="5363158"/>
            <a:chExt cx="1260141" cy="648072"/>
          </a:xfrm>
        </p:grpSpPr>
        <p:sp>
          <p:nvSpPr>
            <p:cNvPr id="45" name="フローチャート : 代替処理 44"/>
            <p:cNvSpPr/>
            <p:nvPr/>
          </p:nvSpPr>
          <p:spPr>
            <a:xfrm>
              <a:off x="3379279" y="5363158"/>
              <a:ext cx="1116125" cy="50405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100" dirty="0"/>
            </a:p>
          </p:txBody>
        </p:sp>
        <p:sp>
          <p:nvSpPr>
            <p:cNvPr id="46" name="フローチャート : 代替処理 45"/>
            <p:cNvSpPr/>
            <p:nvPr/>
          </p:nvSpPr>
          <p:spPr>
            <a:xfrm>
              <a:off x="3523297" y="5561179"/>
              <a:ext cx="1116123" cy="450051"/>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100" dirty="0"/>
            </a:p>
          </p:txBody>
        </p:sp>
      </p:grpSp>
      <p:sp>
        <p:nvSpPr>
          <p:cNvPr id="38" name="右矢印 37"/>
          <p:cNvSpPr/>
          <p:nvPr/>
        </p:nvSpPr>
        <p:spPr>
          <a:xfrm>
            <a:off x="1085536" y="6579265"/>
            <a:ext cx="647938" cy="2264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p>
        </p:txBody>
      </p:sp>
      <p:sp>
        <p:nvSpPr>
          <p:cNvPr id="39" name="テキスト ボックス 38"/>
          <p:cNvSpPr txBox="1"/>
          <p:nvPr/>
        </p:nvSpPr>
        <p:spPr>
          <a:xfrm>
            <a:off x="2339752" y="6565681"/>
            <a:ext cx="2280902" cy="228412"/>
          </a:xfrm>
          <a:prstGeom prst="rect">
            <a:avLst/>
          </a:prstGeom>
          <a:noFill/>
        </p:spPr>
        <p:txBody>
          <a:bodyPr wrap="square" rtlCol="0">
            <a:spAutoFit/>
          </a:bodyPr>
          <a:lstStyle/>
          <a:p>
            <a:r>
              <a:rPr kumimoji="1" lang="ja-JP" altLang="en-US" sz="1100" dirty="0"/>
              <a:t>取り組んで</a:t>
            </a:r>
            <a:r>
              <a:rPr lang="ja-JP" altLang="en-US" sz="1100" dirty="0"/>
              <a:t>いる</a:t>
            </a:r>
            <a:r>
              <a:rPr kumimoji="1" lang="ja-JP" altLang="en-US" sz="1100" dirty="0"/>
              <a:t>事項、実現した事項</a:t>
            </a:r>
          </a:p>
        </p:txBody>
      </p:sp>
      <p:grpSp>
        <p:nvGrpSpPr>
          <p:cNvPr id="40" name="グループ化 39"/>
          <p:cNvGrpSpPr/>
          <p:nvPr/>
        </p:nvGrpSpPr>
        <p:grpSpPr>
          <a:xfrm>
            <a:off x="6401317" y="6597349"/>
            <a:ext cx="474939" cy="198178"/>
            <a:chOff x="7198206" y="3967419"/>
            <a:chExt cx="1224136" cy="693077"/>
          </a:xfrm>
        </p:grpSpPr>
        <p:sp>
          <p:nvSpPr>
            <p:cNvPr id="43" name="フローチャート : 代替処理 21"/>
            <p:cNvSpPr/>
            <p:nvPr/>
          </p:nvSpPr>
          <p:spPr>
            <a:xfrm>
              <a:off x="7198206" y="3967419"/>
              <a:ext cx="1116122" cy="504054"/>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100" dirty="0"/>
            </a:p>
          </p:txBody>
        </p:sp>
        <p:sp>
          <p:nvSpPr>
            <p:cNvPr id="44" name="フローチャート : 代替処理 22"/>
            <p:cNvSpPr/>
            <p:nvPr/>
          </p:nvSpPr>
          <p:spPr>
            <a:xfrm>
              <a:off x="7328906" y="4165440"/>
              <a:ext cx="1093436" cy="495056"/>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100" spc="-140" dirty="0"/>
            </a:p>
          </p:txBody>
        </p:sp>
      </p:grpSp>
      <p:sp>
        <p:nvSpPr>
          <p:cNvPr id="41" name="右矢印 40"/>
          <p:cNvSpPr/>
          <p:nvPr/>
        </p:nvSpPr>
        <p:spPr>
          <a:xfrm>
            <a:off x="5573485" y="6569790"/>
            <a:ext cx="654700" cy="25856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100" spc="-50" dirty="0"/>
          </a:p>
        </p:txBody>
      </p:sp>
      <p:sp>
        <p:nvSpPr>
          <p:cNvPr id="42" name="テキスト ボックス 41"/>
          <p:cNvSpPr txBox="1"/>
          <p:nvPr/>
        </p:nvSpPr>
        <p:spPr>
          <a:xfrm>
            <a:off x="6876256" y="6565786"/>
            <a:ext cx="1612237" cy="261610"/>
          </a:xfrm>
          <a:prstGeom prst="rect">
            <a:avLst/>
          </a:prstGeom>
          <a:noFill/>
        </p:spPr>
        <p:txBody>
          <a:bodyPr wrap="square" rtlCol="0">
            <a:spAutoFit/>
          </a:bodyPr>
          <a:lstStyle/>
          <a:p>
            <a:r>
              <a:rPr kumimoji="1" lang="ja-JP" altLang="en-US" sz="1100" dirty="0"/>
              <a:t>今後取り組んでいく事項</a:t>
            </a:r>
          </a:p>
        </p:txBody>
      </p:sp>
      <p:sp>
        <p:nvSpPr>
          <p:cNvPr id="71" name="右矢印 70"/>
          <p:cNvSpPr/>
          <p:nvPr/>
        </p:nvSpPr>
        <p:spPr>
          <a:xfrm>
            <a:off x="4152652" y="5085184"/>
            <a:ext cx="2088000"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大阪戦略調整会議</a:t>
            </a:r>
            <a:endParaRPr lang="en-US" altLang="ja-JP" sz="1200" dirty="0"/>
          </a:p>
          <a:p>
            <a:pPr algn="ctr"/>
            <a:r>
              <a:rPr lang="ja-JP" altLang="en-US" sz="1200" dirty="0"/>
              <a:t>の開催・運営</a:t>
            </a:r>
            <a:endParaRPr kumimoji="1" lang="en-US" altLang="ja-JP" sz="1200" dirty="0"/>
          </a:p>
        </p:txBody>
      </p:sp>
      <p:sp>
        <p:nvSpPr>
          <p:cNvPr id="31" name="フローチャート : 代替処理 30"/>
          <p:cNvSpPr/>
          <p:nvPr/>
        </p:nvSpPr>
        <p:spPr>
          <a:xfrm>
            <a:off x="1979712" y="1340768"/>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４月</a:t>
            </a:r>
          </a:p>
        </p:txBody>
      </p:sp>
      <p:sp>
        <p:nvSpPr>
          <p:cNvPr id="48" name="フローチャート : 代替処理 47"/>
          <p:cNvSpPr/>
          <p:nvPr/>
        </p:nvSpPr>
        <p:spPr>
          <a:xfrm>
            <a:off x="2051720" y="1548314"/>
            <a:ext cx="1368154" cy="54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spc="-100" dirty="0"/>
              <a:t>指定都市都道府県調整会議の設置</a:t>
            </a:r>
            <a:endParaRPr lang="en-US" altLang="ja-JP" sz="1200" spc="-100" dirty="0"/>
          </a:p>
        </p:txBody>
      </p:sp>
      <p:sp>
        <p:nvSpPr>
          <p:cNvPr id="51" name="右矢印 50"/>
          <p:cNvSpPr/>
          <p:nvPr/>
        </p:nvSpPr>
        <p:spPr>
          <a:xfrm>
            <a:off x="4152652" y="2492896"/>
            <a:ext cx="2088000"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050" dirty="0"/>
              <a:t>副首都化に向けた中長期的な取組方向のさらなる検討</a:t>
            </a:r>
            <a:endParaRPr kumimoji="1" lang="en-US" altLang="ja-JP" sz="1050" dirty="0"/>
          </a:p>
        </p:txBody>
      </p:sp>
      <p:sp>
        <p:nvSpPr>
          <p:cNvPr id="47" name="フローチャート : 代替処理 46"/>
          <p:cNvSpPr/>
          <p:nvPr/>
        </p:nvSpPr>
        <p:spPr>
          <a:xfrm>
            <a:off x="539552" y="5088359"/>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27</a:t>
            </a:r>
            <a:r>
              <a:rPr lang="ja-JP" altLang="en-US" sz="1200" dirty="0">
                <a:latin typeface="+mj-ea"/>
                <a:ea typeface="+mj-ea"/>
              </a:rPr>
              <a:t>年度</a:t>
            </a:r>
            <a:endParaRPr kumimoji="1" lang="ja-JP" altLang="en-US" sz="1200" dirty="0">
              <a:latin typeface="+mj-ea"/>
              <a:ea typeface="+mj-ea"/>
            </a:endParaRPr>
          </a:p>
        </p:txBody>
      </p:sp>
      <p:sp>
        <p:nvSpPr>
          <p:cNvPr id="55" name="フローチャート : 代替処理 54"/>
          <p:cNvSpPr/>
          <p:nvPr/>
        </p:nvSpPr>
        <p:spPr>
          <a:xfrm>
            <a:off x="579315" y="5321306"/>
            <a:ext cx="1245600" cy="72108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大阪戦略調整会議の設置、開催（計３回）</a:t>
            </a:r>
            <a:endParaRPr lang="en-US" altLang="ja-JP" sz="1200" spc="-170" dirty="0"/>
          </a:p>
        </p:txBody>
      </p:sp>
      <p:sp>
        <p:nvSpPr>
          <p:cNvPr id="57" name="右矢印 56"/>
          <p:cNvSpPr/>
          <p:nvPr/>
        </p:nvSpPr>
        <p:spPr>
          <a:xfrm>
            <a:off x="1955454" y="5106392"/>
            <a:ext cx="2157483" cy="936000"/>
          </a:xfrm>
          <a:prstGeom prst="rightArrow">
            <a:avLst>
              <a:gd name="adj1" fmla="val 50000"/>
              <a:gd name="adj2" fmla="val 433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大阪戦略調整会議</a:t>
            </a:r>
            <a:endParaRPr lang="en-US" altLang="ja-JP" sz="1200" dirty="0"/>
          </a:p>
          <a:p>
            <a:pPr algn="ctr"/>
            <a:r>
              <a:rPr lang="ja-JP" altLang="en-US" sz="1200" dirty="0"/>
              <a:t>の開催調整</a:t>
            </a:r>
            <a:endParaRPr kumimoji="1" lang="ja-JP" altLang="en-US" sz="1200" dirty="0"/>
          </a:p>
        </p:txBody>
      </p:sp>
      <p:sp>
        <p:nvSpPr>
          <p:cNvPr id="58" name="フローチャート : 代替処理 57"/>
          <p:cNvSpPr/>
          <p:nvPr/>
        </p:nvSpPr>
        <p:spPr>
          <a:xfrm>
            <a:off x="539552" y="2204864"/>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27</a:t>
            </a:r>
            <a:r>
              <a:rPr lang="ja-JP" altLang="en-US" sz="1200" dirty="0">
                <a:latin typeface="+mj-ea"/>
                <a:ea typeface="+mj-ea"/>
              </a:rPr>
              <a:t>年度</a:t>
            </a:r>
            <a:endParaRPr kumimoji="1" lang="ja-JP" altLang="en-US" sz="1200" dirty="0">
              <a:latin typeface="+mj-ea"/>
              <a:ea typeface="+mj-ea"/>
            </a:endParaRPr>
          </a:p>
        </p:txBody>
      </p:sp>
      <p:sp>
        <p:nvSpPr>
          <p:cNvPr id="56" name="フローチャート : 代替処理 55"/>
          <p:cNvSpPr/>
          <p:nvPr/>
        </p:nvSpPr>
        <p:spPr>
          <a:xfrm>
            <a:off x="579314" y="2448457"/>
            <a:ext cx="1245600" cy="56970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副首都推進本部の設置</a:t>
            </a:r>
            <a:endParaRPr lang="en-US" altLang="ja-JP" sz="1200" spc="-170" dirty="0"/>
          </a:p>
        </p:txBody>
      </p:sp>
      <p:sp>
        <p:nvSpPr>
          <p:cNvPr id="59" name="フローチャート : 代替処理 58"/>
          <p:cNvSpPr/>
          <p:nvPr/>
        </p:nvSpPr>
        <p:spPr>
          <a:xfrm>
            <a:off x="1977348" y="3100699"/>
            <a:ext cx="182610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５月、６月、７月、８月、９月</a:t>
            </a:r>
          </a:p>
        </p:txBody>
      </p:sp>
      <p:sp>
        <p:nvSpPr>
          <p:cNvPr id="60" name="フローチャート : 代替処理 59"/>
          <p:cNvSpPr/>
          <p:nvPr/>
        </p:nvSpPr>
        <p:spPr>
          <a:xfrm>
            <a:off x="2033679" y="3344292"/>
            <a:ext cx="1908000" cy="51675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副首都機能面・制度面検討タスクフォース会議の開催（各５回）</a:t>
            </a:r>
            <a:endParaRPr lang="ja-JP" altLang="en-US" sz="1100" spc="-150" dirty="0">
              <a:solidFill>
                <a:prstClr val="black"/>
              </a:solidFill>
            </a:endParaRPr>
          </a:p>
        </p:txBody>
      </p:sp>
      <p:sp>
        <p:nvSpPr>
          <p:cNvPr id="61" name="フローチャート : 代替処理 60"/>
          <p:cNvSpPr/>
          <p:nvPr/>
        </p:nvSpPr>
        <p:spPr>
          <a:xfrm>
            <a:off x="1979712" y="2217564"/>
            <a:ext cx="182610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４月、７月、８月、９月</a:t>
            </a:r>
          </a:p>
        </p:txBody>
      </p:sp>
      <p:sp>
        <p:nvSpPr>
          <p:cNvPr id="62" name="フローチャート : 代替処理 61"/>
          <p:cNvSpPr/>
          <p:nvPr/>
        </p:nvSpPr>
        <p:spPr>
          <a:xfrm>
            <a:off x="2036043" y="2433588"/>
            <a:ext cx="1908000" cy="51675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副首都推進本部会議の開催</a:t>
            </a:r>
            <a:endParaRPr lang="en-US" altLang="ja-JP" sz="1200" spc="-140" dirty="0">
              <a:solidFill>
                <a:prstClr val="black"/>
              </a:solidFill>
            </a:endParaRPr>
          </a:p>
          <a:p>
            <a:r>
              <a:rPr lang="ja-JP" altLang="en-US" sz="1200" spc="-140" dirty="0">
                <a:solidFill>
                  <a:prstClr val="black"/>
                </a:solidFill>
              </a:rPr>
              <a:t>（計４回）</a:t>
            </a:r>
            <a:endParaRPr lang="ja-JP" altLang="en-US" sz="1100" spc="-150" dirty="0">
              <a:solidFill>
                <a:prstClr val="black"/>
              </a:solidFill>
            </a:endParaRPr>
          </a:p>
        </p:txBody>
      </p:sp>
      <p:sp>
        <p:nvSpPr>
          <p:cNvPr id="52" name="右矢印 51"/>
          <p:cNvSpPr/>
          <p:nvPr/>
        </p:nvSpPr>
        <p:spPr>
          <a:xfrm>
            <a:off x="1955453" y="4026376"/>
            <a:ext cx="1320403" cy="936000"/>
          </a:xfrm>
          <a:prstGeom prst="rightArrow">
            <a:avLst>
              <a:gd name="adj1" fmla="val 50000"/>
              <a:gd name="adj2" fmla="val 433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新たな大都市制度の検討</a:t>
            </a:r>
            <a:endParaRPr lang="en-US" altLang="ja-JP" sz="1200" dirty="0"/>
          </a:p>
        </p:txBody>
      </p:sp>
      <p:sp>
        <p:nvSpPr>
          <p:cNvPr id="63" name="右矢印 62"/>
          <p:cNvSpPr/>
          <p:nvPr/>
        </p:nvSpPr>
        <p:spPr>
          <a:xfrm>
            <a:off x="4324092" y="3983856"/>
            <a:ext cx="1576743" cy="1101328"/>
          </a:xfrm>
          <a:prstGeom prst="rightArrow">
            <a:avLst>
              <a:gd name="adj1" fmla="val 60198"/>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Ins="0" rtlCol="0" anchor="ctr"/>
          <a:lstStyle/>
          <a:p>
            <a:pPr algn="ctr"/>
            <a:r>
              <a:rPr lang="ja-JP" altLang="en-US" sz="1050" dirty="0"/>
              <a:t>大阪市</a:t>
            </a:r>
            <a:r>
              <a:rPr lang="en-US" altLang="ja-JP" sz="1050" dirty="0"/>
              <a:t>24</a:t>
            </a:r>
            <a:r>
              <a:rPr lang="ja-JP" altLang="en-US" sz="1050" dirty="0"/>
              <a:t>区で</a:t>
            </a:r>
            <a:endParaRPr lang="en-US" altLang="ja-JP" sz="1050" dirty="0"/>
          </a:p>
          <a:p>
            <a:pPr algn="ctr"/>
            <a:r>
              <a:rPr lang="ja-JP" altLang="en-US" sz="1050" dirty="0"/>
              <a:t>意見募集</a:t>
            </a:r>
            <a:endParaRPr lang="en-US" altLang="ja-JP" sz="1050" dirty="0"/>
          </a:p>
          <a:p>
            <a:pPr algn="ctr"/>
            <a:r>
              <a:rPr lang="ja-JP" altLang="en-US" sz="1050" dirty="0"/>
              <a:t>・説明会の開催</a:t>
            </a:r>
            <a:endParaRPr kumimoji="1" lang="en-US" altLang="ja-JP" sz="1050" dirty="0"/>
          </a:p>
        </p:txBody>
      </p:sp>
      <p:sp>
        <p:nvSpPr>
          <p:cNvPr id="53" name="フローチャート : 代替処理 52"/>
          <p:cNvSpPr/>
          <p:nvPr/>
        </p:nvSpPr>
        <p:spPr>
          <a:xfrm>
            <a:off x="3347862" y="4121614"/>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８</a:t>
            </a:r>
            <a:r>
              <a:rPr kumimoji="1" lang="ja-JP" altLang="en-US" sz="1200" dirty="0"/>
              <a:t>月、９月</a:t>
            </a:r>
          </a:p>
        </p:txBody>
      </p:sp>
      <p:sp>
        <p:nvSpPr>
          <p:cNvPr id="54" name="フローチャート : 代替処理 53"/>
          <p:cNvSpPr/>
          <p:nvPr/>
        </p:nvSpPr>
        <p:spPr>
          <a:xfrm>
            <a:off x="3419870" y="4329160"/>
            <a:ext cx="1090513" cy="54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spc="-100" dirty="0"/>
              <a:t>意見募集・説明会の開催</a:t>
            </a:r>
            <a:endParaRPr lang="en-US" altLang="ja-JP" sz="1200" spc="-100" dirty="0"/>
          </a:p>
        </p:txBody>
      </p:sp>
      <p:sp>
        <p:nvSpPr>
          <p:cNvPr id="33" name="右矢印 32"/>
          <p:cNvSpPr/>
          <p:nvPr/>
        </p:nvSpPr>
        <p:spPr>
          <a:xfrm>
            <a:off x="4139952" y="1556792"/>
            <a:ext cx="2088000"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府市統合案件について、協議・検討</a:t>
            </a:r>
            <a:endParaRPr kumimoji="1" lang="en-US" altLang="ja-JP" sz="105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4243045271"/>
              </p:ext>
            </p:extLst>
          </p:nvPr>
        </p:nvGraphicFramePr>
        <p:xfrm>
          <a:off x="-1" y="607988"/>
          <a:ext cx="9108506" cy="5515433"/>
        </p:xfrm>
        <a:graphic>
          <a:graphicData uri="http://schemas.openxmlformats.org/drawingml/2006/table">
            <a:tbl>
              <a:tblPr firstRow="1" bandRow="1">
                <a:tableStyleId>{5940675A-B579-460E-94D1-54222C63F5DA}</a:tableStyleId>
              </a:tblPr>
              <a:tblGrid>
                <a:gridCol w="407819">
                  <a:extLst>
                    <a:ext uri="{9D8B030D-6E8A-4147-A177-3AD203B41FA5}">
                      <a16:colId xmlns:a16="http://schemas.microsoft.com/office/drawing/2014/main" val="20000"/>
                    </a:ext>
                  </a:extLst>
                </a:gridCol>
                <a:gridCol w="1401932">
                  <a:extLst>
                    <a:ext uri="{9D8B030D-6E8A-4147-A177-3AD203B41FA5}">
                      <a16:colId xmlns:a16="http://schemas.microsoft.com/office/drawing/2014/main" val="20001"/>
                    </a:ext>
                  </a:extLst>
                </a:gridCol>
                <a:gridCol w="4397672">
                  <a:extLst>
                    <a:ext uri="{9D8B030D-6E8A-4147-A177-3AD203B41FA5}">
                      <a16:colId xmlns:a16="http://schemas.microsoft.com/office/drawing/2014/main" val="20002"/>
                    </a:ext>
                  </a:extLst>
                </a:gridCol>
                <a:gridCol w="2901083">
                  <a:extLst>
                    <a:ext uri="{9D8B030D-6E8A-4147-A177-3AD203B41FA5}">
                      <a16:colId xmlns:a16="http://schemas.microsoft.com/office/drawing/2014/main" val="20003"/>
                    </a:ext>
                  </a:extLst>
                </a:gridCol>
              </a:tblGrid>
              <a:tr h="316840">
                <a:tc rowSpan="2">
                  <a:txBody>
                    <a:bodyPr/>
                    <a:lstStyle/>
                    <a:p>
                      <a:r>
                        <a:rPr kumimoji="1" lang="ja-JP" altLang="en-US" sz="1400" u="none" dirty="0"/>
                        <a:t>　</a:t>
                      </a:r>
                    </a:p>
                  </a:txBody>
                  <a:tcPr vert="eaVert" anchor="ctr"/>
                </a:tc>
                <a:tc>
                  <a:txBody>
                    <a:bodyPr/>
                    <a:lstStyle/>
                    <a:p>
                      <a:pPr algn="ctr">
                        <a:lnSpc>
                          <a:spcPts val="1400"/>
                        </a:lnSpc>
                      </a:pPr>
                      <a:r>
                        <a:rPr kumimoji="1" lang="ja-JP" altLang="en-US" sz="1400" u="none" dirty="0"/>
                        <a:t>平成２７年度末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平成２８年度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16840">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874320">
                <a:tc>
                  <a:txBody>
                    <a:bodyPr/>
                    <a:lstStyle/>
                    <a:p>
                      <a:r>
                        <a:rPr kumimoji="1" lang="ja-JP" altLang="en-US" sz="1400" u="none" dirty="0"/>
                        <a:t>関西広域連合の取組</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100" u="none" dirty="0"/>
                        <a:t>○　連合の今後の方向性を示す、次期広域計画（</a:t>
                      </a:r>
                      <a:r>
                        <a:rPr kumimoji="1" lang="en-US" altLang="ja-JP" sz="1100" u="none" dirty="0"/>
                        <a:t>H29</a:t>
                      </a:r>
                      <a:r>
                        <a:rPr kumimoji="1" lang="ja-JP" altLang="en-US" sz="1100" u="none" dirty="0"/>
                        <a:t>～</a:t>
                      </a:r>
                      <a:r>
                        <a:rPr kumimoji="1" lang="en-US" altLang="ja-JP" sz="1100" u="none" dirty="0"/>
                        <a:t>31</a:t>
                      </a:r>
                      <a:r>
                        <a:rPr kumimoji="1" lang="ja-JP" altLang="en-US" sz="1100" u="none" dirty="0"/>
                        <a:t>年度）の中間案を取りまとめました。今後は、今年度中の策定に向け、パブコメや連合議会での議論を経て、さらなる検討を進めます。</a:t>
                      </a:r>
                      <a:endParaRPr kumimoji="1" lang="en-US" altLang="ja-JP" sz="110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100" u="none" dirty="0"/>
                    </a:p>
                    <a:p>
                      <a:pPr marL="82550" indent="-82550" algn="just">
                        <a:lnSpc>
                          <a:spcPts val="1400"/>
                        </a:lnSpc>
                        <a:spcAft>
                          <a:spcPts val="0"/>
                        </a:spcAft>
                      </a:pPr>
                      <a:r>
                        <a:rPr kumimoji="1" lang="ja-JP" altLang="en-US" sz="1100" u="none" dirty="0"/>
                        <a:t>○　研究会の最終報告を踏まえて、関西創生戦略を</a:t>
                      </a:r>
                      <a:r>
                        <a:rPr kumimoji="1" lang="en-US" altLang="ja-JP" sz="1100" u="none" dirty="0"/>
                        <a:t>4</a:t>
                      </a:r>
                      <a:r>
                        <a:rPr kumimoji="1" lang="ja-JP" altLang="en-US" sz="1100" u="none" dirty="0"/>
                        <a:t>月に策定しました。今後は、次期広域計画の内容を踏まえ、新たな取組を含めた戦略の改定に向けて検討を進めます。</a:t>
                      </a:r>
                      <a:endParaRPr kumimoji="1" lang="en-US" altLang="ja-JP" sz="110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1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100" u="none" dirty="0"/>
                        <a:t>○　関西創生戦略に基づき、地方創生推進交付金事業の申請を行いました。</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広域的・分野横断的な流域管理のあり方として、</a:t>
                      </a:r>
                      <a:r>
                        <a:rPr lang="ja-JP" altLang="en-US" sz="1100" dirty="0"/>
                        <a:t>「琵琶湖・淀川流域対策に係る研究会」が最終報告を行いました。今後は、報告書で整理された８つの課題について、研究会を改組・拡充し、課題解決に向けてさらなる検討を進めます。</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国出先機関の地方移管について、６月に国の予算編成等に対する提案を行い、国出先機関の地方移管の推進等を求めました。また、地方分権改革に関する提案募集方式に基づき、国の事務・権限の移譲や規制緩和を求める</a:t>
                      </a:r>
                      <a:r>
                        <a:rPr kumimoji="1" lang="en-US" altLang="ja-JP" sz="1100" u="none" dirty="0">
                          <a:latin typeface="+mn-ea"/>
                          <a:ea typeface="+mn-ea"/>
                        </a:rPr>
                        <a:t>19</a:t>
                      </a:r>
                      <a:r>
                        <a:rPr kumimoji="1" lang="ja-JP" altLang="en-US" sz="1100" u="none" dirty="0"/>
                        <a:t>項目の提案を行いました。</a:t>
                      </a:r>
                      <a:endParaRPr kumimoji="1" lang="en-US" altLang="ja-JP" sz="1100" u="none"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８</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3058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0" name="右矢印 49"/>
          <p:cNvSpPr/>
          <p:nvPr/>
        </p:nvSpPr>
        <p:spPr>
          <a:xfrm>
            <a:off x="1907704" y="1242468"/>
            <a:ext cx="2295296" cy="72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次期広域計画の検討</a:t>
            </a:r>
            <a:endParaRPr lang="en-US" altLang="ja-JP" sz="1200" dirty="0"/>
          </a:p>
          <a:p>
            <a:pPr algn="ctr"/>
            <a:r>
              <a:rPr kumimoji="1" lang="ja-JP" altLang="en-US" sz="1200" dirty="0"/>
              <a:t>（中間案のとりまとめ）</a:t>
            </a:r>
          </a:p>
        </p:txBody>
      </p:sp>
      <p:sp>
        <p:nvSpPr>
          <p:cNvPr id="51" name="フローチャート : 代替処理 50"/>
          <p:cNvSpPr/>
          <p:nvPr/>
        </p:nvSpPr>
        <p:spPr>
          <a:xfrm>
            <a:off x="467544" y="141277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latin typeface="+mj-ea"/>
                <a:ea typeface="+mj-ea"/>
              </a:rPr>
              <a:t>平成</a:t>
            </a:r>
            <a:r>
              <a:rPr lang="en-US" altLang="ja-JP" sz="1200" dirty="0">
                <a:latin typeface="+mj-ea"/>
                <a:ea typeface="+mj-ea"/>
              </a:rPr>
              <a:t>25</a:t>
            </a:r>
            <a:r>
              <a:rPr kumimoji="1" lang="ja-JP" altLang="en-US" sz="1200" dirty="0">
                <a:latin typeface="+mj-ea"/>
                <a:ea typeface="+mj-ea"/>
              </a:rPr>
              <a:t>年度</a:t>
            </a:r>
          </a:p>
        </p:txBody>
      </p:sp>
      <p:sp>
        <p:nvSpPr>
          <p:cNvPr id="56" name="フローチャート : 代替処理 55"/>
          <p:cNvSpPr/>
          <p:nvPr/>
        </p:nvSpPr>
        <p:spPr>
          <a:xfrm>
            <a:off x="2303880" y="5377681"/>
            <a:ext cx="1188000"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国の事務・権限等を求める提案</a:t>
            </a:r>
            <a:r>
              <a:rPr lang="en-US" altLang="ja-JP" sz="1200" dirty="0"/>
              <a:t>(19</a:t>
            </a:r>
            <a:r>
              <a:rPr lang="ja-JP" altLang="en-US" sz="1200" dirty="0"/>
              <a:t>項目</a:t>
            </a:r>
            <a:r>
              <a:rPr lang="en-US" altLang="ja-JP" sz="1200" dirty="0"/>
              <a:t>)</a:t>
            </a:r>
            <a:endParaRPr lang="ja-JP" altLang="en-US" sz="1200" dirty="0"/>
          </a:p>
        </p:txBody>
      </p:sp>
      <p:sp>
        <p:nvSpPr>
          <p:cNvPr id="28" name="フローチャート : 代替処理 27"/>
          <p:cNvSpPr/>
          <p:nvPr/>
        </p:nvSpPr>
        <p:spPr>
          <a:xfrm>
            <a:off x="601228" y="1654351"/>
            <a:ext cx="1126457"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広域計画</a:t>
            </a:r>
            <a:r>
              <a:rPr lang="en-US" altLang="ja-JP" sz="1200" dirty="0"/>
              <a:t>(H26</a:t>
            </a:r>
            <a:r>
              <a:rPr lang="ja-JP" altLang="en-US" sz="1200" dirty="0"/>
              <a:t>～</a:t>
            </a:r>
            <a:r>
              <a:rPr lang="en-US" altLang="ja-JP" sz="1200" dirty="0"/>
              <a:t>28</a:t>
            </a:r>
            <a:r>
              <a:rPr lang="ja-JP" altLang="en-US" sz="1200" dirty="0"/>
              <a:t>年度</a:t>
            </a:r>
            <a:r>
              <a:rPr lang="en-US" altLang="ja-JP" sz="1200" dirty="0"/>
              <a:t>)</a:t>
            </a:r>
            <a:r>
              <a:rPr lang="ja-JP" altLang="en-US" sz="1200" dirty="0"/>
              <a:t>策定</a:t>
            </a:r>
            <a:endParaRPr lang="en-US" altLang="ja-JP" sz="1200" dirty="0"/>
          </a:p>
        </p:txBody>
      </p:sp>
      <p:sp>
        <p:nvSpPr>
          <p:cNvPr id="48" name="右矢印 47"/>
          <p:cNvSpPr/>
          <p:nvPr/>
        </p:nvSpPr>
        <p:spPr>
          <a:xfrm>
            <a:off x="4203000" y="4941168"/>
            <a:ext cx="1965757" cy="900000"/>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提案の実現</a:t>
            </a:r>
            <a:r>
              <a:rPr kumimoji="1" lang="ja-JP" altLang="en-US" sz="1200" dirty="0"/>
              <a:t>に向けた取組</a:t>
            </a:r>
          </a:p>
        </p:txBody>
      </p:sp>
      <p:sp>
        <p:nvSpPr>
          <p:cNvPr id="60" name="フローチャート : 代替処理 59"/>
          <p:cNvSpPr/>
          <p:nvPr/>
        </p:nvSpPr>
        <p:spPr>
          <a:xfrm>
            <a:off x="560274" y="4952950"/>
            <a:ext cx="1167277" cy="69855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国出先機関の</a:t>
            </a:r>
            <a:endParaRPr lang="en-US" altLang="ja-JP" sz="1200" dirty="0"/>
          </a:p>
          <a:p>
            <a:pPr algn="ctr"/>
            <a:r>
              <a:rPr lang="ja-JP" altLang="en-US" sz="1200" dirty="0"/>
              <a:t>地方移管に</a:t>
            </a:r>
            <a:endParaRPr lang="en-US" altLang="ja-JP" sz="1200" dirty="0"/>
          </a:p>
          <a:p>
            <a:pPr algn="ctr"/>
            <a:r>
              <a:rPr lang="ja-JP" altLang="en-US" sz="1200" dirty="0"/>
              <a:t>向けた取組</a:t>
            </a:r>
            <a:endParaRPr lang="en-US" altLang="ja-JP" sz="1200" dirty="0"/>
          </a:p>
        </p:txBody>
      </p:sp>
      <p:sp>
        <p:nvSpPr>
          <p:cNvPr id="61" name="フローチャート : 代替処理 60"/>
          <p:cNvSpPr/>
          <p:nvPr/>
        </p:nvSpPr>
        <p:spPr>
          <a:xfrm>
            <a:off x="2195736" y="4669846"/>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62" name="フローチャート : 代替処理 61"/>
          <p:cNvSpPr/>
          <p:nvPr/>
        </p:nvSpPr>
        <p:spPr>
          <a:xfrm>
            <a:off x="2284205" y="4874459"/>
            <a:ext cx="1188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a:t>国の予算編成等に対する提案</a:t>
            </a:r>
          </a:p>
        </p:txBody>
      </p:sp>
      <p:sp>
        <p:nvSpPr>
          <p:cNvPr id="58" name="右矢印 57"/>
          <p:cNvSpPr/>
          <p:nvPr/>
        </p:nvSpPr>
        <p:spPr>
          <a:xfrm>
            <a:off x="4203000" y="2107456"/>
            <a:ext cx="1965757" cy="720000"/>
          </a:xfrm>
          <a:prstGeom prst="rightArrow">
            <a:avLst>
              <a:gd name="adj1" fmla="val 50000"/>
              <a:gd name="adj2" fmla="val 33756"/>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lIns="36000" rIns="0" rtlCol="0" anchor="ctr"/>
          <a:lstStyle/>
          <a:p>
            <a:r>
              <a:rPr kumimoji="1" lang="ja-JP" altLang="en-US" sz="1200" dirty="0"/>
              <a:t>改定検討</a:t>
            </a:r>
          </a:p>
        </p:txBody>
      </p:sp>
      <p:sp>
        <p:nvSpPr>
          <p:cNvPr id="53" name="フローチャート : 代替処理 52"/>
          <p:cNvSpPr/>
          <p:nvPr/>
        </p:nvSpPr>
        <p:spPr>
          <a:xfrm>
            <a:off x="478650" y="2276872"/>
            <a:ext cx="1147688"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27</a:t>
            </a:r>
            <a:r>
              <a:rPr lang="ja-JP" altLang="en-US" sz="1200" dirty="0">
                <a:latin typeface="+mj-ea"/>
                <a:ea typeface="+mj-ea"/>
              </a:rPr>
              <a:t>年度</a:t>
            </a:r>
            <a:endParaRPr kumimoji="1" lang="ja-JP" altLang="en-US" sz="1200" dirty="0">
              <a:latin typeface="+mj-ea"/>
              <a:ea typeface="+mj-ea"/>
            </a:endParaRPr>
          </a:p>
        </p:txBody>
      </p:sp>
      <p:sp>
        <p:nvSpPr>
          <p:cNvPr id="54" name="フローチャート : 代替処理 53"/>
          <p:cNvSpPr/>
          <p:nvPr/>
        </p:nvSpPr>
        <p:spPr>
          <a:xfrm>
            <a:off x="601228" y="2518296"/>
            <a:ext cx="1126323"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ctr" anchorCtr="0">
            <a:noAutofit/>
          </a:bodyPr>
          <a:lstStyle/>
          <a:p>
            <a:r>
              <a:rPr lang="ja-JP" altLang="en-US" sz="1200" dirty="0"/>
              <a:t>関西圏域の展望研究会の最終報告</a:t>
            </a:r>
            <a:endParaRPr lang="en-US" altLang="ja-JP" sz="1200" dirty="0"/>
          </a:p>
        </p:txBody>
      </p:sp>
      <p:sp>
        <p:nvSpPr>
          <p:cNvPr id="64" name="正方形/長方形 63"/>
          <p:cNvSpPr/>
          <p:nvPr/>
        </p:nvSpPr>
        <p:spPr>
          <a:xfrm>
            <a:off x="3419872" y="2291883"/>
            <a:ext cx="783128" cy="351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pPr algn="r"/>
            <a:r>
              <a:rPr lang="ja-JP" altLang="en-US" sz="1200" dirty="0"/>
              <a:t>戦略の</a:t>
            </a:r>
            <a:endParaRPr lang="en-US" altLang="ja-JP" sz="1200" dirty="0"/>
          </a:p>
        </p:txBody>
      </p:sp>
      <p:sp>
        <p:nvSpPr>
          <p:cNvPr id="66" name="右矢印 65"/>
          <p:cNvSpPr/>
          <p:nvPr/>
        </p:nvSpPr>
        <p:spPr>
          <a:xfrm>
            <a:off x="4203000" y="3645024"/>
            <a:ext cx="1965757" cy="720000"/>
          </a:xfrm>
          <a:prstGeom prst="rightArrow">
            <a:avLst>
              <a:gd name="adj1" fmla="val 50000"/>
              <a:gd name="adj2" fmla="val 3318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第</a:t>
            </a:r>
            <a:r>
              <a:rPr kumimoji="1" lang="en-US" altLang="ja-JP" sz="1200" dirty="0"/>
              <a:t>2</a:t>
            </a:r>
            <a:r>
              <a:rPr kumimoji="1" lang="ja-JP" altLang="en-US" sz="1200" dirty="0"/>
              <a:t>期研究会</a:t>
            </a:r>
          </a:p>
        </p:txBody>
      </p:sp>
      <p:sp>
        <p:nvSpPr>
          <p:cNvPr id="57" name="フローチャート : 代替処理 22"/>
          <p:cNvSpPr/>
          <p:nvPr/>
        </p:nvSpPr>
        <p:spPr>
          <a:xfrm>
            <a:off x="4644008" y="4149136"/>
            <a:ext cx="1008000" cy="504000"/>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pPr algn="ctr"/>
            <a:r>
              <a:rPr lang="ja-JP" altLang="en-US" sz="1200" spc="-140" dirty="0">
                <a:latin typeface="+mn-ea"/>
              </a:rPr>
              <a:t>流域管理</a:t>
            </a:r>
            <a:endParaRPr lang="en-US" altLang="ja-JP" sz="1200" spc="-140" dirty="0">
              <a:latin typeface="+mn-ea"/>
            </a:endParaRPr>
          </a:p>
          <a:p>
            <a:pPr algn="ctr"/>
            <a:r>
              <a:rPr lang="ja-JP" altLang="en-US" sz="1200" spc="-140" dirty="0">
                <a:latin typeface="+mn-ea"/>
              </a:rPr>
              <a:t>シンポジウム</a:t>
            </a:r>
            <a:endParaRPr lang="en-US" altLang="ja-JP" sz="1200" spc="-140" dirty="0">
              <a:latin typeface="+mn-ea"/>
            </a:endParaRPr>
          </a:p>
        </p:txBody>
      </p:sp>
      <p:sp>
        <p:nvSpPr>
          <p:cNvPr id="69" name="フローチャート : 代替処理 68"/>
          <p:cNvSpPr/>
          <p:nvPr/>
        </p:nvSpPr>
        <p:spPr>
          <a:xfrm>
            <a:off x="3059832" y="3704332"/>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９月</a:t>
            </a:r>
            <a:endParaRPr kumimoji="1" lang="ja-JP" altLang="en-US" sz="1200" dirty="0"/>
          </a:p>
        </p:txBody>
      </p:sp>
      <p:sp>
        <p:nvSpPr>
          <p:cNvPr id="70" name="フローチャート : 代替処理 69"/>
          <p:cNvSpPr/>
          <p:nvPr/>
        </p:nvSpPr>
        <p:spPr>
          <a:xfrm>
            <a:off x="3148301" y="3920356"/>
            <a:ext cx="1063658"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琵琶湖・淀川流域対策研究会最終報告</a:t>
            </a:r>
          </a:p>
        </p:txBody>
      </p:sp>
      <p:sp>
        <p:nvSpPr>
          <p:cNvPr id="71" name="フローチャート : 代替処理 70"/>
          <p:cNvSpPr/>
          <p:nvPr/>
        </p:nvSpPr>
        <p:spPr>
          <a:xfrm>
            <a:off x="1835696" y="2278751"/>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４月</a:t>
            </a:r>
            <a:endParaRPr kumimoji="1" lang="ja-JP" altLang="en-US" sz="1200" dirty="0"/>
          </a:p>
        </p:txBody>
      </p:sp>
      <p:sp>
        <p:nvSpPr>
          <p:cNvPr id="72" name="フローチャート : 代替処理 71"/>
          <p:cNvSpPr/>
          <p:nvPr/>
        </p:nvSpPr>
        <p:spPr>
          <a:xfrm>
            <a:off x="1928969" y="2518296"/>
            <a:ext cx="1063658"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関西創生戦略（</a:t>
            </a:r>
            <a:r>
              <a:rPr lang="en-US" altLang="ja-JP" sz="1200" dirty="0"/>
              <a:t>27</a:t>
            </a:r>
            <a:r>
              <a:rPr lang="ja-JP" altLang="en-US" sz="1200" dirty="0"/>
              <a:t>年度版）の策定</a:t>
            </a:r>
          </a:p>
        </p:txBody>
      </p:sp>
      <p:sp>
        <p:nvSpPr>
          <p:cNvPr id="73" name="右矢印 72"/>
          <p:cNvSpPr/>
          <p:nvPr/>
        </p:nvSpPr>
        <p:spPr>
          <a:xfrm>
            <a:off x="4203000" y="1243360"/>
            <a:ext cx="1965757" cy="720000"/>
          </a:xfrm>
          <a:prstGeom prst="rightArrow">
            <a:avLst>
              <a:gd name="adj1" fmla="val 50000"/>
              <a:gd name="adj2" fmla="val 33756"/>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次期広域計画</a:t>
            </a:r>
            <a:endParaRPr lang="en-US" altLang="ja-JP" sz="1200" dirty="0"/>
          </a:p>
          <a:p>
            <a:pPr algn="ctr"/>
            <a:r>
              <a:rPr lang="ja-JP" altLang="en-US" sz="1200" dirty="0"/>
              <a:t>の策定</a:t>
            </a:r>
            <a:endParaRPr kumimoji="1" lang="ja-JP" altLang="en-US" sz="1200" dirty="0"/>
          </a:p>
        </p:txBody>
      </p:sp>
      <p:sp>
        <p:nvSpPr>
          <p:cNvPr id="55" name="フローチャート : 代替処理 54"/>
          <p:cNvSpPr/>
          <p:nvPr/>
        </p:nvSpPr>
        <p:spPr>
          <a:xfrm>
            <a:off x="3059832" y="2704728"/>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９月</a:t>
            </a:r>
            <a:endParaRPr kumimoji="1" lang="ja-JP" altLang="en-US" sz="1200" dirty="0"/>
          </a:p>
        </p:txBody>
      </p:sp>
      <p:sp>
        <p:nvSpPr>
          <p:cNvPr id="63" name="フローチャート : 代替処理 62"/>
          <p:cNvSpPr/>
          <p:nvPr/>
        </p:nvSpPr>
        <p:spPr>
          <a:xfrm>
            <a:off x="3148301" y="2909341"/>
            <a:ext cx="1063658"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地方創生推進交付金事業の申請</a:t>
            </a:r>
          </a:p>
        </p:txBody>
      </p:sp>
      <p:sp>
        <p:nvSpPr>
          <p:cNvPr id="47" name="フローチャート : 代替処理 46"/>
          <p:cNvSpPr/>
          <p:nvPr/>
        </p:nvSpPr>
        <p:spPr>
          <a:xfrm>
            <a:off x="467544" y="3704332"/>
            <a:ext cx="1147688"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26</a:t>
            </a:r>
            <a:r>
              <a:rPr lang="ja-JP" altLang="en-US" sz="1200" dirty="0">
                <a:latin typeface="+mj-ea"/>
                <a:ea typeface="+mj-ea"/>
              </a:rPr>
              <a:t>年度</a:t>
            </a:r>
            <a:endParaRPr kumimoji="1" lang="ja-JP" altLang="en-US" sz="1200" dirty="0">
              <a:latin typeface="+mj-ea"/>
              <a:ea typeface="+mj-ea"/>
            </a:endParaRPr>
          </a:p>
        </p:txBody>
      </p:sp>
      <p:sp>
        <p:nvSpPr>
          <p:cNvPr id="59" name="フローチャート : 代替処理 58"/>
          <p:cNvSpPr/>
          <p:nvPr/>
        </p:nvSpPr>
        <p:spPr>
          <a:xfrm>
            <a:off x="601093" y="3920356"/>
            <a:ext cx="1126458"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a:t>「琵琶湖・淀川流域対策に係る研究会」設置</a:t>
            </a:r>
            <a:endParaRPr lang="en-US" altLang="ja-JP" sz="1200" spc="-50" dirty="0"/>
          </a:p>
        </p:txBody>
      </p:sp>
      <p:sp>
        <p:nvSpPr>
          <p:cNvPr id="49" name="フローチャート : 代替処理 48"/>
          <p:cNvSpPr/>
          <p:nvPr/>
        </p:nvSpPr>
        <p:spPr>
          <a:xfrm>
            <a:off x="1835696" y="3704332"/>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４月、７月</a:t>
            </a:r>
          </a:p>
        </p:txBody>
      </p:sp>
      <p:sp>
        <p:nvSpPr>
          <p:cNvPr id="65" name="フローチャート : 代替処理 64"/>
          <p:cNvSpPr/>
          <p:nvPr/>
        </p:nvSpPr>
        <p:spPr>
          <a:xfrm>
            <a:off x="1928969" y="3920356"/>
            <a:ext cx="1063658" cy="51675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50" dirty="0">
                <a:solidFill>
                  <a:prstClr val="black"/>
                </a:solidFill>
              </a:rPr>
              <a:t>研究会の開催（２回）</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377557305"/>
              </p:ext>
            </p:extLst>
          </p:nvPr>
        </p:nvGraphicFramePr>
        <p:xfrm>
          <a:off x="46608" y="725671"/>
          <a:ext cx="9036496" cy="5223609"/>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20480">
                  <a:extLst>
                    <a:ext uri="{9D8B030D-6E8A-4147-A177-3AD203B41FA5}">
                      <a16:colId xmlns:a16="http://schemas.microsoft.com/office/drawing/2014/main" val="20002"/>
                    </a:ext>
                  </a:extLst>
                </a:gridCol>
                <a:gridCol w="2880320">
                  <a:extLst>
                    <a:ext uri="{9D8B030D-6E8A-4147-A177-3AD203B41FA5}">
                      <a16:colId xmlns:a16="http://schemas.microsoft.com/office/drawing/2014/main" val="20003"/>
                    </a:ext>
                  </a:extLst>
                </a:gridCol>
              </a:tblGrid>
              <a:tr h="267390">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平成２７年度末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平成２８年度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390">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516777">
                <a:tc>
                  <a:txBody>
                    <a:bodyPr/>
                    <a:lstStyle/>
                    <a:p>
                      <a:r>
                        <a:rPr kumimoji="1" lang="ja-JP" altLang="en-US" sz="1400" u="none" dirty="0"/>
                        <a:t>国への提案・要望</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p>
                  </a:txBody>
                  <a:tcPr anchor="ctr"/>
                </a:tc>
                <a:tc>
                  <a:txBody>
                    <a:bodyPr/>
                    <a:lstStyle/>
                    <a:p>
                      <a:pPr marL="82550" indent="-82550" algn="just">
                        <a:lnSpc>
                          <a:spcPts val="1400"/>
                        </a:lnSpc>
                        <a:spcAft>
                          <a:spcPts val="1200"/>
                        </a:spcAft>
                      </a:pPr>
                      <a:r>
                        <a:rPr kumimoji="1" lang="ja-JP" altLang="en-US" sz="1200" u="none" dirty="0">
                          <a:latin typeface="+mj-ea"/>
                          <a:ea typeface="+mj-ea"/>
                        </a:rPr>
                        <a:t>○　分権型社会への転換を図るため、国から地方への事務・権限の移譲、地方分権型道州制の推進等を進めるよう、国に働きかけました。</a:t>
                      </a:r>
                      <a:endParaRPr kumimoji="1" lang="en-US" altLang="ja-JP" sz="1200" u="none" dirty="0">
                        <a:latin typeface="+mj-ea"/>
                        <a:ea typeface="+mj-ea"/>
                      </a:endParaRPr>
                    </a:p>
                    <a:p>
                      <a:pPr marL="82550" indent="-82550" algn="just">
                        <a:lnSpc>
                          <a:spcPts val="1400"/>
                        </a:lnSpc>
                        <a:spcAft>
                          <a:spcPts val="1200"/>
                        </a:spcAft>
                      </a:pPr>
                      <a:r>
                        <a:rPr kumimoji="1" lang="ja-JP" altLang="en-US" sz="1200" u="none" dirty="0">
                          <a:latin typeface="+mj-ea"/>
                          <a:ea typeface="+mj-ea"/>
                        </a:rPr>
                        <a:t>○　要望内容に応じて、全国知事会とも連携して実施。</a:t>
                      </a:r>
                      <a:endParaRPr kumimoji="1" lang="en-US" altLang="ja-JP" sz="1200" u="none" dirty="0">
                        <a:latin typeface="+mj-ea"/>
                        <a:ea typeface="+mj-ea"/>
                      </a:endParaRPr>
                    </a:p>
                  </a:txBody>
                  <a:tcPr anchor="ctr"/>
                </a:tc>
                <a:extLst>
                  <a:ext uri="{0D108BD9-81ED-4DB2-BD59-A6C34878D82A}">
                    <a16:rowId xmlns:a16="http://schemas.microsoft.com/office/drawing/2014/main" val="10002"/>
                  </a:ext>
                </a:extLst>
              </a:tr>
              <a:tr h="3168352">
                <a:tc>
                  <a:txBody>
                    <a:bodyPr/>
                    <a:lstStyle/>
                    <a:p>
                      <a:r>
                        <a:rPr kumimoji="1" lang="ja-JP" altLang="en-US" sz="1400" u="none" dirty="0"/>
                        <a:t>（参考）国における</a:t>
                      </a:r>
                      <a:endParaRPr kumimoji="1" lang="en-US" altLang="ja-JP" sz="1400" u="none" dirty="0"/>
                    </a:p>
                    <a:p>
                      <a:r>
                        <a:rPr kumimoji="1" lang="ja-JP" altLang="en-US" sz="1400" u="none" dirty="0"/>
                        <a:t>　　　　　　　地方分権の取組状況</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200" u="none" dirty="0">
                          <a:solidFill>
                            <a:schemeClr val="tx1"/>
                          </a:solidFill>
                          <a:latin typeface="+mj-ea"/>
                          <a:ea typeface="+mj-ea"/>
                        </a:rPr>
                        <a:t>○　第５次一括法の施行（一部、第４次一括法を含む。）に伴い、国から府へ６の事務を、また、府から指定都市（大阪市・堺市）へ４の事務を移譲しました。</a:t>
                      </a:r>
                      <a:endParaRPr kumimoji="1" lang="en-US" altLang="ja-JP" sz="1200" u="none" dirty="0">
                        <a:solidFill>
                          <a:schemeClr val="tx1"/>
                        </a:solidFill>
                        <a:latin typeface="+mj-ea"/>
                        <a:ea typeface="+mj-ea"/>
                      </a:endParaRPr>
                    </a:p>
                    <a:p>
                      <a:pPr marL="82550" marR="0" indent="-82550" algn="l" defTabSz="914400" rtl="0" eaLnBrk="1" fontAlgn="auto" latinLnBrk="0" hangingPunct="1">
                        <a:lnSpc>
                          <a:spcPts val="1400"/>
                        </a:lnSpc>
                        <a:spcBef>
                          <a:spcPts val="0"/>
                        </a:spcBef>
                        <a:spcAft>
                          <a:spcPts val="300"/>
                        </a:spcAft>
                        <a:buClrTx/>
                        <a:buSzTx/>
                        <a:buFontTx/>
                        <a:buNone/>
                        <a:tabLst/>
                        <a:defRPr/>
                      </a:pPr>
                      <a:endParaRPr kumimoji="1" lang="en-US" altLang="ja-JP" sz="1200" u="none" dirty="0">
                        <a:solidFill>
                          <a:schemeClr val="tx1"/>
                        </a:solidFill>
                        <a:latin typeface="+mj-ea"/>
                        <a:ea typeface="+mj-ea"/>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200" u="none" dirty="0">
                          <a:solidFill>
                            <a:schemeClr val="tx1"/>
                          </a:solidFill>
                          <a:latin typeface="+mj-ea"/>
                          <a:ea typeface="+mj-ea"/>
                        </a:rPr>
                        <a:t>○　「提案募集方式」による地方からの提案等に基づき、国から地方公共団体への事務・権限の移譲や規制緩和を行う第６次一括法が５月に成立しました。</a:t>
                      </a:r>
                      <a:endParaRPr kumimoji="1" lang="en-US" altLang="ja-JP" sz="1200" u="none" dirty="0">
                        <a:solidFill>
                          <a:schemeClr val="tx1"/>
                        </a:solidFill>
                        <a:latin typeface="+mj-ea"/>
                        <a:ea typeface="+mj-ea"/>
                      </a:endParaRPr>
                    </a:p>
                    <a:p>
                      <a:pPr marL="82550" indent="-82550" algn="just">
                        <a:lnSpc>
                          <a:spcPts val="1400"/>
                        </a:lnSpc>
                        <a:spcAft>
                          <a:spcPts val="300"/>
                        </a:spcAft>
                      </a:pPr>
                      <a:endParaRPr kumimoji="1" lang="en-US" altLang="ja-JP" sz="1200" u="none" dirty="0">
                        <a:solidFill>
                          <a:schemeClr val="tx1"/>
                        </a:solidFill>
                        <a:latin typeface="+mj-ea"/>
                        <a:ea typeface="+mj-ea"/>
                      </a:endParaRPr>
                    </a:p>
                    <a:p>
                      <a:pPr marL="82550" indent="-82550" algn="just">
                        <a:lnSpc>
                          <a:spcPts val="1400"/>
                        </a:lnSpc>
                        <a:spcAft>
                          <a:spcPts val="300"/>
                        </a:spcAft>
                      </a:pPr>
                      <a:r>
                        <a:rPr kumimoji="1" lang="ja-JP" altLang="en-US" sz="1200" u="none" dirty="0">
                          <a:solidFill>
                            <a:schemeClr val="tx1"/>
                          </a:solidFill>
                          <a:latin typeface="+mj-ea"/>
                          <a:ea typeface="+mj-ea"/>
                        </a:rPr>
                        <a:t>○　「提案募集方式」については、今年度の提案に加え、過年度になされた提案の一部についても、実現に向けた検討が行われています。（今年度、府からは</a:t>
                      </a:r>
                      <a:r>
                        <a:rPr kumimoji="1" lang="en-US" altLang="ja-JP" sz="1200" u="none" dirty="0">
                          <a:solidFill>
                            <a:schemeClr val="tx1"/>
                          </a:solidFill>
                          <a:latin typeface="+mj-ea"/>
                          <a:ea typeface="+mj-ea"/>
                        </a:rPr>
                        <a:t>5</a:t>
                      </a:r>
                      <a:r>
                        <a:rPr kumimoji="1" lang="ja-JP" altLang="en-US" sz="1200" u="none" dirty="0">
                          <a:solidFill>
                            <a:schemeClr val="tx1"/>
                          </a:solidFill>
                          <a:latin typeface="+mj-ea"/>
                          <a:ea typeface="+mj-ea"/>
                        </a:rPr>
                        <a:t>件の提案を行い、関西広域連合と</a:t>
                      </a:r>
                      <a:r>
                        <a:rPr kumimoji="1" lang="en-US" altLang="ja-JP" sz="1200" u="none" dirty="0">
                          <a:solidFill>
                            <a:schemeClr val="tx1"/>
                          </a:solidFill>
                          <a:latin typeface="+mj-ea"/>
                          <a:ea typeface="+mj-ea"/>
                        </a:rPr>
                        <a:t>12</a:t>
                      </a:r>
                      <a:r>
                        <a:rPr kumimoji="1" lang="ja-JP" altLang="en-US" sz="1200" u="none" dirty="0">
                          <a:solidFill>
                            <a:schemeClr val="tx1"/>
                          </a:solidFill>
                          <a:latin typeface="+mj-ea"/>
                          <a:ea typeface="+mj-ea"/>
                        </a:rPr>
                        <a:t>件、構成府県と</a:t>
                      </a:r>
                      <a:r>
                        <a:rPr kumimoji="1" lang="en-US" altLang="ja-JP" sz="1200" u="none" dirty="0">
                          <a:solidFill>
                            <a:schemeClr val="tx1"/>
                          </a:solidFill>
                          <a:latin typeface="+mj-ea"/>
                          <a:ea typeface="+mj-ea"/>
                        </a:rPr>
                        <a:t>29</a:t>
                      </a:r>
                      <a:r>
                        <a:rPr kumimoji="1" lang="ja-JP" altLang="en-US" sz="1200" u="none" dirty="0">
                          <a:solidFill>
                            <a:schemeClr val="tx1"/>
                          </a:solidFill>
                          <a:latin typeface="+mj-ea"/>
                          <a:ea typeface="+mj-ea"/>
                        </a:rPr>
                        <a:t>件の共同提案を実施）。</a:t>
                      </a:r>
                      <a:endParaRPr kumimoji="1" lang="en-US" altLang="ja-JP" sz="1200" u="none" dirty="0">
                        <a:solidFill>
                          <a:schemeClr val="tx1"/>
                        </a:solidFill>
                        <a:latin typeface="+mj-ea"/>
                        <a:ea typeface="+mj-ea"/>
                      </a:endParaRPr>
                    </a:p>
                  </a:txBody>
                  <a:tcPr anchor="ctr"/>
                </a:tc>
                <a:extLst>
                  <a:ext uri="{0D108BD9-81ED-4DB2-BD59-A6C34878D82A}">
                    <a16:rowId xmlns:a16="http://schemas.microsoft.com/office/drawing/2014/main" val="10003"/>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８</a:t>
            </a:r>
            <a:r>
              <a:rPr lang="ja-JP" altLang="ja-JP" b="1" dirty="0"/>
              <a:t>年度の取組イメージ（</a:t>
            </a:r>
            <a:r>
              <a:rPr lang="ja-JP" altLang="en-US" b="1" dirty="0"/>
              <a:t>９</a:t>
            </a:r>
            <a:r>
              <a:rPr lang="ja-JP" altLang="ja-JP" b="1" dirty="0"/>
              <a:t>月末時点）～</a:t>
            </a:r>
          </a:p>
        </p:txBody>
      </p:sp>
      <p:sp>
        <p:nvSpPr>
          <p:cNvPr id="32" name="フローチャート : 代替処理 31"/>
          <p:cNvSpPr/>
          <p:nvPr/>
        </p:nvSpPr>
        <p:spPr>
          <a:xfrm>
            <a:off x="522065" y="3285175"/>
            <a:ext cx="1179766" cy="504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27</a:t>
            </a:r>
            <a:r>
              <a:rPr lang="ja-JP" altLang="en-US" sz="1200" dirty="0">
                <a:latin typeface="+mj-ea"/>
                <a:ea typeface="+mj-ea"/>
              </a:rPr>
              <a:t>年度</a:t>
            </a:r>
            <a:endParaRPr kumimoji="1" lang="ja-JP" altLang="en-US" sz="1200" dirty="0">
              <a:latin typeface="+mj-ea"/>
              <a:ea typeface="+mj-ea"/>
            </a:endParaRPr>
          </a:p>
        </p:txBody>
      </p:sp>
      <p:sp>
        <p:nvSpPr>
          <p:cNvPr id="51" name="フローチャート : 代替処理 50"/>
          <p:cNvSpPr/>
          <p:nvPr/>
        </p:nvSpPr>
        <p:spPr>
          <a:xfrm>
            <a:off x="522065" y="1340768"/>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latin typeface="+mj-ea"/>
                <a:ea typeface="+mj-ea"/>
              </a:rPr>
              <a:t>平成</a:t>
            </a:r>
            <a:r>
              <a:rPr lang="en-US" altLang="ja-JP" sz="1200" dirty="0">
                <a:latin typeface="+mj-ea"/>
                <a:ea typeface="+mj-ea"/>
              </a:rPr>
              <a:t>27</a:t>
            </a:r>
            <a:r>
              <a:rPr lang="ja-JP" altLang="en-US" sz="1200" dirty="0">
                <a:latin typeface="+mj-ea"/>
                <a:ea typeface="+mj-ea"/>
              </a:rPr>
              <a:t>年度</a:t>
            </a:r>
            <a:endParaRPr kumimoji="1" lang="ja-JP" altLang="en-US" sz="1200" dirty="0">
              <a:latin typeface="+mj-ea"/>
              <a:ea typeface="+mj-ea"/>
            </a:endParaRPr>
          </a:p>
        </p:txBody>
      </p:sp>
      <p:sp>
        <p:nvSpPr>
          <p:cNvPr id="52" name="フローチャート : 代替処理 51"/>
          <p:cNvSpPr/>
          <p:nvPr/>
        </p:nvSpPr>
        <p:spPr>
          <a:xfrm>
            <a:off x="571500" y="1556792"/>
            <a:ext cx="1264196" cy="100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p>
          <a:p>
            <a:r>
              <a:rPr lang="ja-JP" altLang="en-US" sz="1200" spc="-140" dirty="0">
                <a:solidFill>
                  <a:prstClr val="black"/>
                </a:solidFill>
              </a:rPr>
              <a:t>・</a:t>
            </a:r>
            <a:r>
              <a:rPr lang="ja-JP" altLang="en-US" sz="1100" dirty="0"/>
              <a:t>国出先機関の</a:t>
            </a:r>
            <a:endParaRPr lang="en-US" altLang="ja-JP" sz="1100" dirty="0"/>
          </a:p>
          <a:p>
            <a:r>
              <a:rPr lang="ja-JP" altLang="en-US" sz="1100" dirty="0"/>
              <a:t>　地方移管の推進</a:t>
            </a:r>
            <a:endParaRPr lang="ja-JP" altLang="en-US" sz="1100" spc="-140" dirty="0"/>
          </a:p>
        </p:txBody>
      </p:sp>
      <p:grpSp>
        <p:nvGrpSpPr>
          <p:cNvPr id="34" name="グループ化 33"/>
          <p:cNvGrpSpPr/>
          <p:nvPr/>
        </p:nvGrpSpPr>
        <p:grpSpPr>
          <a:xfrm>
            <a:off x="560274" y="62846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6" name="右矢印 65"/>
          <p:cNvSpPr/>
          <p:nvPr/>
        </p:nvSpPr>
        <p:spPr>
          <a:xfrm>
            <a:off x="4283703" y="3285064"/>
            <a:ext cx="1887250" cy="720000"/>
          </a:xfrm>
          <a:prstGeom prst="rightArrow">
            <a:avLst>
              <a:gd name="adj1" fmla="val 52510"/>
              <a:gd name="adj2" fmla="val 36552"/>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地方への事務・権限の</a:t>
            </a:r>
            <a:endParaRPr kumimoji="1" lang="en-US" altLang="ja-JP" sz="1100" dirty="0"/>
          </a:p>
          <a:p>
            <a:pPr algn="ctr"/>
            <a:r>
              <a:rPr kumimoji="1" lang="ja-JP" altLang="en-US" sz="1100" dirty="0"/>
              <a:t>移譲に向けた取組</a:t>
            </a:r>
          </a:p>
        </p:txBody>
      </p:sp>
      <p:sp>
        <p:nvSpPr>
          <p:cNvPr id="53" name="右矢印 52"/>
          <p:cNvSpPr/>
          <p:nvPr/>
        </p:nvSpPr>
        <p:spPr>
          <a:xfrm>
            <a:off x="4283703" y="1736812"/>
            <a:ext cx="1887249" cy="720000"/>
          </a:xfrm>
          <a:prstGeom prst="rightArrow">
            <a:avLst>
              <a:gd name="adj1" fmla="val 50000"/>
              <a:gd name="adj2" fmla="val 40728"/>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100" dirty="0">
                <a:latin typeface="+mn-ea"/>
              </a:rPr>
              <a:t>国の地方分権改革の推進</a:t>
            </a:r>
            <a:endParaRPr kumimoji="1" lang="ja-JP" altLang="en-US" sz="1100" dirty="0">
              <a:latin typeface="+mn-ea"/>
            </a:endParaRPr>
          </a:p>
        </p:txBody>
      </p:sp>
      <p:sp>
        <p:nvSpPr>
          <p:cNvPr id="64" name="右矢印 63"/>
          <p:cNvSpPr/>
          <p:nvPr/>
        </p:nvSpPr>
        <p:spPr>
          <a:xfrm>
            <a:off x="4279900" y="4411712"/>
            <a:ext cx="1891053" cy="720000"/>
          </a:xfrm>
          <a:prstGeom prst="rightArrow">
            <a:avLst>
              <a:gd name="adj1" fmla="val 56059"/>
              <a:gd name="adj2" fmla="val 3652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latin typeface="+mn-ea"/>
              </a:rPr>
              <a:t>提案の実現に向けた検討</a:t>
            </a:r>
          </a:p>
        </p:txBody>
      </p:sp>
      <p:sp>
        <p:nvSpPr>
          <p:cNvPr id="60" name="フローチャート : 代替処理 59"/>
          <p:cNvSpPr/>
          <p:nvPr/>
        </p:nvSpPr>
        <p:spPr>
          <a:xfrm>
            <a:off x="2267744" y="1556792"/>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61" name="フローチャート : 代替処理 60"/>
          <p:cNvSpPr/>
          <p:nvPr/>
        </p:nvSpPr>
        <p:spPr>
          <a:xfrm>
            <a:off x="2339751" y="1772817"/>
            <a:ext cx="1943953" cy="72007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endParaRPr lang="en-US" altLang="ja-JP" sz="1100" spc="-140" dirty="0"/>
          </a:p>
          <a:p>
            <a:pPr marL="82550" indent="-82550" algn="just"/>
            <a:r>
              <a:rPr lang="ja-JP" altLang="en-US" sz="1100" spc="-140" dirty="0"/>
              <a:t>・国出先機関の地方移管の推進</a:t>
            </a:r>
            <a:endParaRPr lang="en-US" altLang="ja-JP" sz="1100" spc="-140" dirty="0"/>
          </a:p>
        </p:txBody>
      </p:sp>
      <p:sp>
        <p:nvSpPr>
          <p:cNvPr id="68" name="フローチャート : 代替処理 67"/>
          <p:cNvSpPr/>
          <p:nvPr/>
        </p:nvSpPr>
        <p:spPr>
          <a:xfrm>
            <a:off x="3059832" y="3357072"/>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a:t>
            </a:r>
            <a:r>
              <a:rPr kumimoji="1" lang="ja-JP" altLang="en-US" sz="1200" dirty="0"/>
              <a:t>月</a:t>
            </a:r>
          </a:p>
        </p:txBody>
      </p:sp>
      <p:sp>
        <p:nvSpPr>
          <p:cNvPr id="69" name="フローチャート : 代替処理 68"/>
          <p:cNvSpPr/>
          <p:nvPr/>
        </p:nvSpPr>
        <p:spPr>
          <a:xfrm>
            <a:off x="3175274" y="3564739"/>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100" dirty="0"/>
              <a:t>第６次一括法の成立</a:t>
            </a:r>
          </a:p>
        </p:txBody>
      </p:sp>
      <p:sp>
        <p:nvSpPr>
          <p:cNvPr id="63" name="フローチャート : 代替処理 62"/>
          <p:cNvSpPr/>
          <p:nvPr/>
        </p:nvSpPr>
        <p:spPr>
          <a:xfrm>
            <a:off x="2555776" y="5028034"/>
            <a:ext cx="86400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70" name="フローチャート : 代替処理 69"/>
          <p:cNvSpPr/>
          <p:nvPr/>
        </p:nvSpPr>
        <p:spPr>
          <a:xfrm>
            <a:off x="2671218" y="5235701"/>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100" dirty="0"/>
              <a:t>地方からの提案（</a:t>
            </a:r>
            <a:r>
              <a:rPr lang="en-US" altLang="ja-JP" sz="1100" dirty="0"/>
              <a:t>116</a:t>
            </a:r>
            <a:r>
              <a:rPr lang="ja-JP" altLang="en-US" sz="1100" dirty="0"/>
              <a:t>団体</a:t>
            </a:r>
            <a:r>
              <a:rPr lang="en-US" altLang="ja-JP" sz="1100" dirty="0"/>
              <a:t>303</a:t>
            </a:r>
            <a:r>
              <a:rPr lang="ja-JP" altLang="en-US" sz="1100" dirty="0"/>
              <a:t>件）</a:t>
            </a:r>
          </a:p>
        </p:txBody>
      </p:sp>
      <p:sp>
        <p:nvSpPr>
          <p:cNvPr id="72" name="右矢印 71"/>
          <p:cNvSpPr/>
          <p:nvPr/>
        </p:nvSpPr>
        <p:spPr>
          <a:xfrm>
            <a:off x="1907704" y="4437112"/>
            <a:ext cx="2376000" cy="648072"/>
          </a:xfrm>
          <a:prstGeom prst="rightArrow">
            <a:avLst>
              <a:gd name="adj1" fmla="val 50000"/>
              <a:gd name="adj2" fmla="val 411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提案の実現に向けた検討</a:t>
            </a:r>
            <a:endParaRPr kumimoji="1" lang="ja-JP" altLang="en-US" sz="1100" dirty="0"/>
          </a:p>
        </p:txBody>
      </p:sp>
      <p:sp>
        <p:nvSpPr>
          <p:cNvPr id="73" name="フローチャート : 代替処理 72"/>
          <p:cNvSpPr/>
          <p:nvPr/>
        </p:nvSpPr>
        <p:spPr>
          <a:xfrm>
            <a:off x="522066" y="3501200"/>
            <a:ext cx="1302082" cy="172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国から地方への事務・権限の移譲及び規制緩和</a:t>
            </a:r>
            <a:endParaRPr lang="en-US" altLang="ja-JP" sz="1200" dirty="0"/>
          </a:p>
          <a:p>
            <a:pPr algn="just"/>
            <a:r>
              <a:rPr lang="ja-JP" altLang="en-US" sz="1100" dirty="0"/>
              <a:t>・第４次一括法施行</a:t>
            </a:r>
            <a:endParaRPr lang="en-US" altLang="ja-JP" sz="1100" dirty="0"/>
          </a:p>
          <a:p>
            <a:pPr algn="just"/>
            <a:r>
              <a:rPr lang="ja-JP" altLang="en-US" sz="1100" dirty="0"/>
              <a:t>・第５次一括法成立</a:t>
            </a:r>
            <a:endParaRPr lang="en-US" altLang="ja-JP" sz="1100" dirty="0"/>
          </a:p>
        </p:txBody>
      </p:sp>
      <p:sp>
        <p:nvSpPr>
          <p:cNvPr id="49" name="フローチャート : 代替処理 48"/>
          <p:cNvSpPr/>
          <p:nvPr/>
        </p:nvSpPr>
        <p:spPr>
          <a:xfrm>
            <a:off x="1941612" y="3155906"/>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a:t>
            </a:r>
            <a:r>
              <a:rPr kumimoji="1" lang="ja-JP" altLang="en-US" sz="1200" dirty="0"/>
              <a:t>月</a:t>
            </a:r>
          </a:p>
        </p:txBody>
      </p:sp>
      <p:sp>
        <p:nvSpPr>
          <p:cNvPr id="50" name="フローチャート : 代替処理 49"/>
          <p:cNvSpPr/>
          <p:nvPr/>
        </p:nvSpPr>
        <p:spPr>
          <a:xfrm>
            <a:off x="2057054" y="3363573"/>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100" dirty="0"/>
              <a:t>第５次一括法</a:t>
            </a:r>
            <a:endParaRPr lang="en-US" altLang="ja-JP" sz="1100" dirty="0"/>
          </a:p>
          <a:p>
            <a:r>
              <a:rPr lang="ja-JP" altLang="en-US" sz="1100" dirty="0"/>
              <a:t>施行</a:t>
            </a:r>
          </a:p>
        </p:txBody>
      </p:sp>
      <p:sp>
        <p:nvSpPr>
          <p:cNvPr id="33" name="フローチャート : 代替処理 22"/>
          <p:cNvSpPr/>
          <p:nvPr/>
        </p:nvSpPr>
        <p:spPr>
          <a:xfrm>
            <a:off x="4644008" y="5023808"/>
            <a:ext cx="1116000" cy="352658"/>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ctr" anchorCtr="0"/>
          <a:lstStyle/>
          <a:p>
            <a:pPr algn="ctr"/>
            <a:r>
              <a:rPr lang="ja-JP" altLang="en-US" sz="1100" spc="-140" dirty="0">
                <a:latin typeface="+mn-ea"/>
              </a:rPr>
              <a:t>国の対応方針決定</a:t>
            </a:r>
            <a:endParaRPr lang="en-US" altLang="ja-JP" sz="1100" spc="-140" dirty="0">
              <a:latin typeface="+mn-ea"/>
            </a:endParaRPr>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1679</Words>
  <Application>Microsoft Office PowerPoint</Application>
  <PresentationFormat>画面に合わせる (4:3)</PresentationFormat>
  <Paragraphs>184</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2025-12-05T07:42:09Z</dcterms:created>
  <dcterms:modified xsi:type="dcterms:W3CDTF">2025-12-05T07:42:12Z</dcterms:modified>
</cp:coreProperties>
</file>