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4" r:id="rId1"/>
  </p:sldMasterIdLst>
  <p:notesMasterIdLst>
    <p:notesMasterId r:id="rId6"/>
  </p:notesMasterIdLst>
  <p:sldIdLst>
    <p:sldId id="265" r:id="rId2"/>
    <p:sldId id="262" r:id="rId3"/>
    <p:sldId id="263" r:id="rId4"/>
    <p:sldId id="264" r:id="rId5"/>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88" autoAdjust="0"/>
    <p:restoredTop sz="94660" autoAdjust="0"/>
  </p:normalViewPr>
  <p:slideViewPr>
    <p:cSldViewPr showGuides="1">
      <p:cViewPr varScale="1">
        <p:scale>
          <a:sx n="64" d="100"/>
          <a:sy n="64" d="100"/>
        </p:scale>
        <p:origin x="994" y="7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440" tIns="45720" rIns="91440" bIns="45720" rtlCol="0"/>
          <a:lstStyle>
            <a:lvl1pPr algn="r">
              <a:defRPr sz="1200"/>
            </a:lvl1pPr>
          </a:lstStyle>
          <a:p>
            <a:fld id="{17C42C46-0C0D-43DB-88B8-F693BA913BA6}" type="datetimeFigureOut">
              <a:rPr kumimoji="1" lang="ja-JP" altLang="en-US" smtClean="0"/>
              <a:t>2025/12/5</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440" tIns="45720" rIns="91440" bIns="45720" rtlCol="0" anchor="b"/>
          <a:lstStyle>
            <a:lvl1pPr algn="r">
              <a:defRPr sz="1200"/>
            </a:lvl1pPr>
          </a:lstStyle>
          <a:p>
            <a:fld id="{2471567F-AAC9-4DDC-8C6D-F9435F5E50EE}" type="slidenum">
              <a:rPr kumimoji="1" lang="ja-JP" altLang="en-US" smtClean="0"/>
              <a:t>‹#›</a:t>
            </a:fld>
            <a:endParaRPr kumimoji="1" lang="ja-JP" altLang="en-US"/>
          </a:p>
        </p:txBody>
      </p:sp>
    </p:spTree>
    <p:extLst>
      <p:ext uri="{BB962C8B-B14F-4D97-AF65-F5344CB8AC3E}">
        <p14:creationId xmlns:p14="http://schemas.microsoft.com/office/powerpoint/2010/main" val="102609583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1</a:t>
            </a:fld>
            <a:endParaRPr kumimoji="1" lang="ja-JP" altLang="en-US" dirty="0"/>
          </a:p>
        </p:txBody>
      </p:sp>
    </p:spTree>
    <p:extLst>
      <p:ext uri="{BB962C8B-B14F-4D97-AF65-F5344CB8AC3E}">
        <p14:creationId xmlns:p14="http://schemas.microsoft.com/office/powerpoint/2010/main" val="32919545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2</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3</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2471567F-AAC9-4DDC-8C6D-F9435F5E50EE}" type="slidenum">
              <a:rPr kumimoji="1" lang="ja-JP" altLang="en-US" smtClean="0"/>
              <a:t>4</a:t>
            </a:fld>
            <a:endParaRPr kumimoji="1" lang="ja-JP" altLang="en-US"/>
          </a:p>
        </p:txBody>
      </p:sp>
    </p:spTree>
    <p:extLst>
      <p:ext uri="{BB962C8B-B14F-4D97-AF65-F5344CB8AC3E}">
        <p14:creationId xmlns:p14="http://schemas.microsoft.com/office/powerpoint/2010/main" val="329195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1C521115-C763-49CB-9149-23D909A6AD7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735790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8D2D389-B884-4E82-8AAA-CF9418EF1F28}"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8559537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88939B-7484-4C9D-95FD-2A048A93B6B3}"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417930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CA0FBFC-0484-4C2E-BF81-3513EAC2A04E}"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400759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41141C8D-59DC-4AEF-8D70-2F4AAA5BA149}" type="datetime1">
              <a:rPr kumimoji="1" lang="ja-JP" altLang="en-US" smtClean="0"/>
              <a:t>2025/12/5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1822425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D5935D1-331A-446C-8ED3-B82C103938AF}"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5953448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3D38AA1B-F8CD-48DA-8B6B-3E8B66544EA1}" type="datetime1">
              <a:rPr kumimoji="1" lang="ja-JP" altLang="en-US" smtClean="0"/>
              <a:t>2025/12/5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988496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FF0215F0-04FA-42D0-8579-DB4470695ECE}" type="datetime1">
              <a:rPr kumimoji="1" lang="ja-JP" altLang="en-US" smtClean="0"/>
              <a:t>2025/12/5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280850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82E16B46-6BAF-46D6-A5B8-EFBB84F44932}" type="datetime1">
              <a:rPr kumimoji="1" lang="ja-JP" altLang="en-US" smtClean="0"/>
              <a:t>2025/12/5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261228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4495BFD-F361-4B47-B603-9CD13F8BF3C3}"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2827731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D341996F-8B0A-4DDB-8029-D6B80DF92056}" type="datetime1">
              <a:rPr kumimoji="1" lang="ja-JP" altLang="en-US" smtClean="0"/>
              <a:t>2025/12/5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3842038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C9FBE3-AAEB-4A20-A408-5350FA1C8D2D}" type="datetime1">
              <a:rPr kumimoji="1" lang="ja-JP" altLang="en-US" smtClean="0"/>
              <a:t>2025/12/5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61F0478-8801-414D-BE3C-ACBC67544B2B}" type="slidenum">
              <a:rPr kumimoji="1" lang="ja-JP" altLang="en-US" smtClean="0"/>
              <a:t>‹#›</a:t>
            </a:fld>
            <a:endParaRPr kumimoji="1" lang="ja-JP" altLang="en-US"/>
          </a:p>
        </p:txBody>
      </p:sp>
    </p:spTree>
    <p:extLst>
      <p:ext uri="{BB962C8B-B14F-4D97-AF65-F5344CB8AC3E}">
        <p14:creationId xmlns:p14="http://schemas.microsoft.com/office/powerpoint/2010/main" val="8997846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1269030187"/>
              </p:ext>
            </p:extLst>
          </p:nvPr>
        </p:nvGraphicFramePr>
        <p:xfrm>
          <a:off x="65186" y="692696"/>
          <a:ext cx="8960635" cy="5616624"/>
        </p:xfrm>
        <a:graphic>
          <a:graphicData uri="http://schemas.openxmlformats.org/drawingml/2006/table">
            <a:tbl>
              <a:tblPr firstRow="1" bandRow="1">
                <a:tableStyleId>{5940675A-B579-460E-94D1-54222C63F5DA}</a:tableStyleId>
              </a:tblPr>
              <a:tblGrid>
                <a:gridCol w="359763">
                  <a:extLst>
                    <a:ext uri="{9D8B030D-6E8A-4147-A177-3AD203B41FA5}">
                      <a16:colId xmlns:a16="http://schemas.microsoft.com/office/drawing/2014/main" val="20000"/>
                    </a:ext>
                  </a:extLst>
                </a:gridCol>
                <a:gridCol w="1410747">
                  <a:extLst>
                    <a:ext uri="{9D8B030D-6E8A-4147-A177-3AD203B41FA5}">
                      <a16:colId xmlns:a16="http://schemas.microsoft.com/office/drawing/2014/main" val="20001"/>
                    </a:ext>
                  </a:extLst>
                </a:gridCol>
                <a:gridCol w="4425221">
                  <a:extLst>
                    <a:ext uri="{9D8B030D-6E8A-4147-A177-3AD203B41FA5}">
                      <a16:colId xmlns:a16="http://schemas.microsoft.com/office/drawing/2014/main" val="20002"/>
                    </a:ext>
                  </a:extLst>
                </a:gridCol>
                <a:gridCol w="2764904">
                  <a:extLst>
                    <a:ext uri="{9D8B030D-6E8A-4147-A177-3AD203B41FA5}">
                      <a16:colId xmlns:a16="http://schemas.microsoft.com/office/drawing/2014/main" val="20003"/>
                    </a:ext>
                  </a:extLst>
                </a:gridCol>
              </a:tblGrid>
              <a:tr h="267872">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平成２４年度末</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dirty="0"/>
                        <a:t>平成２５年度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67872">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err="1"/>
                        <a:t>までの</a:t>
                      </a:r>
                      <a:r>
                        <a:rPr kumimoji="1" lang="ja-JP" altLang="en-US" sz="1400" dirty="0"/>
                        <a:t>状況</a:t>
                      </a:r>
                    </a:p>
                  </a:txBody>
                  <a:tcPr anchor="ctr">
                    <a:lnT w="12700" cmpd="sng">
                      <a:noFill/>
                    </a:lnT>
                    <a:solidFill>
                      <a:schemeClr val="accent5">
                        <a:lumMod val="40000"/>
                        <a:lumOff val="6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３月</a:t>
                      </a:r>
                    </a:p>
                  </a:txBody>
                  <a:tcPr anchor="ctr">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5078144">
                <a:tc>
                  <a:txBody>
                    <a:bodyPr/>
                    <a:lstStyle/>
                    <a:p>
                      <a:r>
                        <a:rPr kumimoji="1" lang="ja-JP" altLang="en-US" sz="1400" dirty="0"/>
                        <a:t>市町村への権限移譲等</a:t>
                      </a:r>
                    </a:p>
                  </a:txBody>
                  <a:tcPr vert="eaVert" anchor="ctr" anchorCtr="1"/>
                </a:tc>
                <a:tc>
                  <a:txBody>
                    <a:bodyPr/>
                    <a:lstStyle/>
                    <a:p>
                      <a:endParaRPr kumimoji="1" lang="ja-JP" altLang="en-US" sz="1400" dirty="0"/>
                    </a:p>
                  </a:txBody>
                  <a:tcPr anchor="ctr"/>
                </a:tc>
                <a:tc>
                  <a:txBody>
                    <a:bodyPr/>
                    <a:lstStyle/>
                    <a:p>
                      <a:pPr marL="82550" indent="-82550" algn="just">
                        <a:lnSpc>
                          <a:spcPct val="100000"/>
                        </a:lnSpc>
                        <a:spcAft>
                          <a:spcPts val="0"/>
                        </a:spcAft>
                      </a:pPr>
                      <a:endParaRPr kumimoji="1" lang="en-US" altLang="ja-JP" sz="1200" dirty="0"/>
                    </a:p>
                  </a:txBody>
                  <a:tcPr anchor="ctr"/>
                </a:tc>
                <a:tc>
                  <a:txBody>
                    <a:bodyPr/>
                    <a:lstStyle/>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　市町村ごとに取りまとめた「権限移譲実施計画（案）」に基づき、平成</a:t>
                      </a:r>
                      <a:r>
                        <a:rPr kumimoji="1" lang="en-US" altLang="ja-JP" sz="1200" dirty="0"/>
                        <a:t>22</a:t>
                      </a:r>
                      <a:r>
                        <a:rPr kumimoji="1" lang="ja-JP" altLang="en-US" sz="1200" dirty="0"/>
                        <a:t>年度から平成</a:t>
                      </a:r>
                      <a:r>
                        <a:rPr kumimoji="1" lang="en-US" altLang="ja-JP" sz="1200" dirty="0"/>
                        <a:t>24</a:t>
                      </a:r>
                      <a:r>
                        <a:rPr kumimoji="1" lang="ja-JP" altLang="en-US" sz="1200" dirty="0"/>
                        <a:t>年度までの</a:t>
                      </a:r>
                      <a:r>
                        <a:rPr kumimoji="1" lang="en-US" altLang="ja-JP" sz="1200" dirty="0"/>
                        <a:t>3</a:t>
                      </a:r>
                      <a:r>
                        <a:rPr kumimoji="1" lang="ja-JP" altLang="en-US" sz="1200" dirty="0"/>
                        <a:t>年間を集中取組期間として「特例市並みの権限移譲」に取り組んできました。（平成</a:t>
                      </a:r>
                      <a:r>
                        <a:rPr kumimoji="1" lang="en-US" altLang="ja-JP" sz="1200" dirty="0"/>
                        <a:t>25</a:t>
                      </a:r>
                      <a:r>
                        <a:rPr kumimoji="1" lang="ja-JP" altLang="en-US" sz="1200" dirty="0"/>
                        <a:t>年度末移譲率約</a:t>
                      </a:r>
                      <a:r>
                        <a:rPr kumimoji="1" lang="en-US" altLang="ja-JP" sz="1200" dirty="0"/>
                        <a:t>83</a:t>
                      </a:r>
                      <a:r>
                        <a:rPr kumimoji="1" lang="ja-JP" altLang="en-US" sz="1200" dirty="0"/>
                        <a:t>パーセント見込み）</a:t>
                      </a:r>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　　今年度は、大阪府・市町村分権協議会において、さらなる権限移譲について、市町村の意見を聞きながら協議していきます。</a:t>
                      </a:r>
                    </a:p>
                    <a:p>
                      <a:pPr marL="82550" marR="0" indent="-82550" algn="just" defTabSz="914400" rtl="0" eaLnBrk="1" fontAlgn="auto" latinLnBrk="0" hangingPunct="1">
                        <a:lnSpc>
                          <a:spcPct val="100000"/>
                        </a:lnSpc>
                        <a:spcBef>
                          <a:spcPts val="0"/>
                        </a:spcBef>
                        <a:spcAft>
                          <a:spcPts val="0"/>
                        </a:spcAft>
                        <a:buClrTx/>
                        <a:buSzTx/>
                        <a:buFontTx/>
                        <a:buNone/>
                        <a:tabLst/>
                        <a:defRPr/>
                      </a:pPr>
                      <a:endParaRPr kumimoji="1" lang="en-US" altLang="ja-JP" sz="1200"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　４月に泉州南地域（泉佐野市、泉南市、阪南市、熊取町、田尻町、岬町）において、大阪府から権限移譲を受けた福祉分野の</a:t>
                      </a:r>
                      <a:r>
                        <a:rPr kumimoji="1" lang="en-US" altLang="ja-JP" sz="1200" dirty="0"/>
                        <a:t>10</a:t>
                      </a:r>
                      <a:r>
                        <a:rPr kumimoji="1" lang="ja-JP" altLang="en-US" sz="1200" dirty="0"/>
                        <a:t>事務を処理する「広域福祉課」を共同設置し事務を開始しました。</a:t>
                      </a:r>
                      <a:endParaRPr kumimoji="1" lang="en-US" altLang="ja-JP" sz="1200" dirty="0"/>
                    </a:p>
                    <a:p>
                      <a:pPr marL="82550" indent="-82550" algn="just">
                        <a:lnSpc>
                          <a:spcPct val="100000"/>
                        </a:lnSpc>
                        <a:spcAft>
                          <a:spcPts val="0"/>
                        </a:spcAft>
                      </a:pPr>
                      <a:endParaRPr kumimoji="1" lang="en-US" altLang="ja-JP" sz="1200" dirty="0"/>
                    </a:p>
                    <a:p>
                      <a:pPr marL="82550" indent="-82550" algn="just">
                        <a:lnSpc>
                          <a:spcPct val="100000"/>
                        </a:lnSpc>
                        <a:spcAft>
                          <a:spcPts val="0"/>
                        </a:spcAft>
                      </a:pPr>
                      <a:endParaRPr kumimoji="1" lang="en-US" altLang="ja-JP" sz="1200" dirty="0"/>
                    </a:p>
                    <a:p>
                      <a:pPr marL="82550" indent="-82550" algn="just">
                        <a:lnSpc>
                          <a:spcPct val="100000"/>
                        </a:lnSpc>
                        <a:spcAft>
                          <a:spcPts val="0"/>
                        </a:spcAft>
                      </a:pPr>
                      <a:endParaRPr kumimoji="1" lang="en-US" altLang="ja-JP" sz="1200" dirty="0"/>
                    </a:p>
                    <a:p>
                      <a:pPr marL="82550" indent="-82550" algn="just">
                        <a:lnSpc>
                          <a:spcPct val="100000"/>
                        </a:lnSpc>
                        <a:spcAft>
                          <a:spcPts val="0"/>
                        </a:spcAft>
                      </a:pPr>
                      <a:endParaRPr kumimoji="1" lang="en-US" altLang="ja-JP" sz="1200" dirty="0"/>
                    </a:p>
                    <a:p>
                      <a:pPr marL="82550" marR="0" indent="-82550" algn="just" defTabSz="914400" rtl="0" eaLnBrk="1" fontAlgn="auto" latinLnBrk="0" hangingPunct="1">
                        <a:lnSpc>
                          <a:spcPct val="100000"/>
                        </a:lnSpc>
                        <a:spcBef>
                          <a:spcPts val="0"/>
                        </a:spcBef>
                        <a:spcAft>
                          <a:spcPts val="0"/>
                        </a:spcAft>
                        <a:buClrTx/>
                        <a:buSzTx/>
                        <a:buFontTx/>
                        <a:buNone/>
                        <a:tabLst/>
                        <a:defRPr/>
                      </a:pPr>
                      <a:r>
                        <a:rPr kumimoji="1" lang="ja-JP" altLang="en-US" sz="1200" dirty="0"/>
                        <a:t>○　市町村への道路、河川の移譲については、移管による影響を示し、移管を希望する市町村と個別協議を進めます。</a:t>
                      </a:r>
                      <a:endParaRPr kumimoji="1" lang="en-US" altLang="ja-JP" sz="1200" dirty="0"/>
                    </a:p>
                    <a:p>
                      <a:pPr marL="82550" indent="-82550" algn="just">
                        <a:lnSpc>
                          <a:spcPct val="100000"/>
                        </a:lnSpc>
                        <a:spcAft>
                          <a:spcPts val="0"/>
                        </a:spcAft>
                      </a:pPr>
                      <a:r>
                        <a:rPr kumimoji="1" lang="ja-JP" altLang="en-US" sz="1200" dirty="0"/>
                        <a:t>　　９月末時点で、道路４路線</a:t>
                      </a:r>
                      <a:r>
                        <a:rPr kumimoji="1" lang="en-US" altLang="ja-JP" sz="1200" dirty="0"/>
                        <a:t>3.1km</a:t>
                      </a:r>
                      <a:r>
                        <a:rPr kumimoji="1" lang="ja-JP" altLang="en-US" sz="1200" dirty="0"/>
                        <a:t>を移管しました。年度内にさらに３路線</a:t>
                      </a:r>
                      <a:r>
                        <a:rPr kumimoji="1" lang="en-US" altLang="ja-JP" sz="1200" dirty="0"/>
                        <a:t>2.9km</a:t>
                      </a:r>
                      <a:r>
                        <a:rPr kumimoji="1" lang="ja-JP" altLang="en-US" sz="1200" dirty="0"/>
                        <a:t>を移管する予定です。</a:t>
                      </a:r>
                      <a:endParaRPr kumimoji="1" lang="en-US" altLang="ja-JP" sz="1200" dirty="0"/>
                    </a:p>
                  </a:txBody>
                  <a:tcPr/>
                </a:tc>
                <a:extLst>
                  <a:ext uri="{0D108BD9-81ED-4DB2-BD59-A6C34878D82A}">
                    <a16:rowId xmlns:a16="http://schemas.microsoft.com/office/drawing/2014/main" val="10002"/>
                  </a:ext>
                </a:extLst>
              </a:tr>
            </a:tbl>
          </a:graphicData>
        </a:graphic>
      </p:graphicFrame>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５</a:t>
            </a:r>
            <a:r>
              <a:rPr lang="ja-JP" altLang="ja-JP" b="1" dirty="0"/>
              <a:t>年度の取組イメージ（</a:t>
            </a:r>
            <a:r>
              <a:rPr lang="ja-JP" altLang="en-US" b="1" dirty="0"/>
              <a:t>９</a:t>
            </a:r>
            <a:r>
              <a:rPr lang="ja-JP" altLang="ja-JP" b="1" dirty="0"/>
              <a:t>月末時点）～</a:t>
            </a:r>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31" name="フローチャート : 代替処理 30"/>
          <p:cNvSpPr/>
          <p:nvPr/>
        </p:nvSpPr>
        <p:spPr>
          <a:xfrm>
            <a:off x="1950260" y="2996952"/>
            <a:ext cx="1325596" cy="792088"/>
          </a:xfrm>
          <a:prstGeom prst="flowChartAlternateProcess">
            <a:avLst/>
          </a:prstGeom>
          <a:solidFill>
            <a:schemeClr val="accent1"/>
          </a:solidFill>
          <a:ln>
            <a:solidFill>
              <a:schemeClr val="accent1">
                <a:lumMod val="75000"/>
              </a:schemeClr>
            </a:solidFill>
          </a:ln>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nSpc>
                <a:spcPts val="1200"/>
              </a:lnSpc>
            </a:pPr>
            <a:r>
              <a:rPr kumimoji="1" lang="ja-JP" altLang="en-US" sz="1050" dirty="0">
                <a:solidFill>
                  <a:schemeClr val="bg1"/>
                </a:solidFill>
              </a:rPr>
              <a:t>４月</a:t>
            </a:r>
          </a:p>
        </p:txBody>
      </p:sp>
      <p:sp>
        <p:nvSpPr>
          <p:cNvPr id="32" name="フローチャート : 代替処理 31"/>
          <p:cNvSpPr/>
          <p:nvPr/>
        </p:nvSpPr>
        <p:spPr>
          <a:xfrm>
            <a:off x="2049967" y="3227132"/>
            <a:ext cx="1322280" cy="859465"/>
          </a:xfrm>
          <a:prstGeom prst="flowChartAlternateProcess">
            <a:avLst/>
          </a:prstGeom>
          <a:ln/>
        </p:spPr>
        <p:style>
          <a:lnRef idx="2">
            <a:schemeClr val="accent1"/>
          </a:lnRef>
          <a:fillRef idx="1">
            <a:schemeClr val="lt1"/>
          </a:fillRef>
          <a:effectRef idx="0">
            <a:schemeClr val="accent1"/>
          </a:effectRef>
          <a:fontRef idx="minor">
            <a:schemeClr val="dk1"/>
          </a:fontRef>
        </p:style>
        <p:txBody>
          <a:bodyPr rtlCol="0" anchor="t" anchorCtr="0"/>
          <a:lstStyle/>
          <a:p>
            <a:r>
              <a:rPr lang="ja-JP" altLang="en-US" sz="1200" dirty="0"/>
              <a:t>泉州南地域</a:t>
            </a:r>
            <a:r>
              <a:rPr lang="en-US" altLang="ja-JP" sz="1200" dirty="0"/>
              <a:t>3</a:t>
            </a:r>
            <a:r>
              <a:rPr lang="ja-JP" altLang="en-US" sz="1200" dirty="0"/>
              <a:t>市</a:t>
            </a:r>
            <a:r>
              <a:rPr lang="en-US" altLang="ja-JP" sz="1200" dirty="0"/>
              <a:t>3</a:t>
            </a:r>
            <a:r>
              <a:rPr lang="ja-JP" altLang="en-US" sz="1200" dirty="0"/>
              <a:t>町において、広域福祉課を共同設置</a:t>
            </a:r>
            <a:endParaRPr lang="en-US" altLang="ja-JP" sz="1200" dirty="0"/>
          </a:p>
        </p:txBody>
      </p:sp>
      <p:sp>
        <p:nvSpPr>
          <p:cNvPr id="56" name="右矢印 55"/>
          <p:cNvSpPr/>
          <p:nvPr/>
        </p:nvSpPr>
        <p:spPr>
          <a:xfrm>
            <a:off x="1955454" y="5180944"/>
            <a:ext cx="2157483" cy="816592"/>
          </a:xfrm>
          <a:prstGeom prst="rightArrow">
            <a:avLst>
              <a:gd name="adj1" fmla="val 50000"/>
              <a:gd name="adj2" fmla="val 2667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200" dirty="0"/>
              <a:t>道路４路線を移管</a:t>
            </a:r>
            <a:endParaRPr kumimoji="1" lang="ja-JP" altLang="en-US" sz="1200" dirty="0"/>
          </a:p>
        </p:txBody>
      </p:sp>
      <p:sp>
        <p:nvSpPr>
          <p:cNvPr id="57" name="フローチャート : 代替処理 56"/>
          <p:cNvSpPr/>
          <p:nvPr/>
        </p:nvSpPr>
        <p:spPr>
          <a:xfrm>
            <a:off x="467544" y="2996952"/>
            <a:ext cx="110366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050" dirty="0"/>
              <a:t>平成</a:t>
            </a:r>
            <a:r>
              <a:rPr lang="ja-JP" altLang="en-US" sz="1050" dirty="0"/>
              <a:t>２４</a:t>
            </a:r>
            <a:r>
              <a:rPr kumimoji="1" lang="ja-JP" altLang="en-US" sz="1050" dirty="0"/>
              <a:t>年度</a:t>
            </a:r>
          </a:p>
        </p:txBody>
      </p:sp>
      <p:sp>
        <p:nvSpPr>
          <p:cNvPr id="58" name="フローチャート : 代替処理 57"/>
          <p:cNvSpPr/>
          <p:nvPr/>
        </p:nvSpPr>
        <p:spPr>
          <a:xfrm>
            <a:off x="523876" y="3212976"/>
            <a:ext cx="1262194" cy="1656184"/>
          </a:xfrm>
          <a:prstGeom prst="flowChartAlternateProcess">
            <a:avLst/>
          </a:prstGeom>
        </p:spPr>
        <p:style>
          <a:lnRef idx="2">
            <a:schemeClr val="accent1"/>
          </a:lnRef>
          <a:fillRef idx="1">
            <a:schemeClr val="lt1"/>
          </a:fillRef>
          <a:effectRef idx="0">
            <a:schemeClr val="accent1"/>
          </a:effectRef>
          <a:fontRef idx="minor">
            <a:schemeClr val="dk1"/>
          </a:fontRef>
        </p:style>
        <p:txBody>
          <a:bodyPr wrap="square" lIns="36000" tIns="36000" rIns="36000" bIns="36000" spcCol="0" rtlCol="0" anchor="t" anchorCtr="0">
            <a:noAutofit/>
          </a:bodyPr>
          <a:lstStyle/>
          <a:p>
            <a:pPr marL="82550" indent="-82550" algn="just"/>
            <a:r>
              <a:rPr lang="ja-JP" altLang="en-US" sz="1200" spc="-140" dirty="0"/>
              <a:t>・</a:t>
            </a:r>
            <a:r>
              <a:rPr lang="ja-JP" altLang="en-US" sz="1100" spc="-140" dirty="0"/>
              <a:t>豊能地域に小中学校教職員任命権に係る事務を移譲</a:t>
            </a:r>
            <a:endParaRPr lang="en-US" altLang="ja-JP" sz="1100" spc="-140" dirty="0"/>
          </a:p>
          <a:p>
            <a:pPr marL="82550" indent="-82550" algn="just"/>
            <a:r>
              <a:rPr lang="ja-JP" altLang="en-US" sz="1200" spc="-140" dirty="0"/>
              <a:t>・</a:t>
            </a:r>
            <a:r>
              <a:rPr lang="ja-JP" altLang="en-US" sz="1100" spc="-140" dirty="0"/>
              <a:t>泉北・泉南地域</a:t>
            </a:r>
            <a:r>
              <a:rPr lang="en-US" altLang="ja-JP" sz="1100" spc="-140" dirty="0"/>
              <a:t>5</a:t>
            </a:r>
            <a:r>
              <a:rPr lang="ja-JP" altLang="en-US" sz="1100" spc="-140" dirty="0"/>
              <a:t>市</a:t>
            </a:r>
            <a:r>
              <a:rPr lang="en-US" altLang="ja-JP" sz="1100" spc="-140" dirty="0"/>
              <a:t>1</a:t>
            </a:r>
            <a:r>
              <a:rPr lang="ja-JP" altLang="en-US" sz="1100" spc="-140" dirty="0"/>
              <a:t>町において、広域事業者指導課を共同設置</a:t>
            </a:r>
            <a:endParaRPr lang="en-US" altLang="ja-JP" sz="1100" spc="-140" dirty="0"/>
          </a:p>
          <a:p>
            <a:pPr marL="82550" indent="-82550" algn="just"/>
            <a:r>
              <a:rPr lang="ja-JP" altLang="en-US" sz="1200" spc="-140" dirty="0"/>
              <a:t>・</a:t>
            </a:r>
            <a:r>
              <a:rPr lang="ja-JP" altLang="en-US" sz="1100" spc="-150" dirty="0"/>
              <a:t>豊中市が中核市へ移行</a:t>
            </a:r>
          </a:p>
        </p:txBody>
      </p:sp>
      <p:sp>
        <p:nvSpPr>
          <p:cNvPr id="47" name="フローチャート : 代替処理 46"/>
          <p:cNvSpPr/>
          <p:nvPr/>
        </p:nvSpPr>
        <p:spPr>
          <a:xfrm>
            <a:off x="467543" y="1684104"/>
            <a:ext cx="1142181" cy="549335"/>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平成</a:t>
            </a:r>
            <a:r>
              <a:rPr lang="en-US" altLang="ja-JP" sz="1050" dirty="0"/>
              <a:t>22</a:t>
            </a:r>
            <a:r>
              <a:rPr lang="ja-JP" altLang="en-US" sz="1050" dirty="0"/>
              <a:t>～</a:t>
            </a:r>
            <a:r>
              <a:rPr lang="en-US" altLang="ja-JP" sz="1050" dirty="0"/>
              <a:t>24</a:t>
            </a:r>
            <a:r>
              <a:rPr lang="ja-JP" altLang="en-US" sz="1050" dirty="0"/>
              <a:t>年度</a:t>
            </a:r>
            <a:endParaRPr kumimoji="1" lang="ja-JP" altLang="en-US" sz="1050" dirty="0"/>
          </a:p>
        </p:txBody>
      </p:sp>
      <p:sp>
        <p:nvSpPr>
          <p:cNvPr id="61" name="フローチャート : 代替処理 60"/>
          <p:cNvSpPr/>
          <p:nvPr/>
        </p:nvSpPr>
        <p:spPr>
          <a:xfrm>
            <a:off x="551937" y="1898485"/>
            <a:ext cx="1158793" cy="53192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a:t>特例市並みの権限移譲を実施</a:t>
            </a:r>
          </a:p>
        </p:txBody>
      </p:sp>
      <p:sp>
        <p:nvSpPr>
          <p:cNvPr id="52" name="右矢印 51"/>
          <p:cNvSpPr/>
          <p:nvPr/>
        </p:nvSpPr>
        <p:spPr>
          <a:xfrm>
            <a:off x="3419872" y="1547267"/>
            <a:ext cx="2736304" cy="945629"/>
          </a:xfrm>
          <a:prstGeom prst="rightArrow">
            <a:avLst>
              <a:gd name="adj1" fmla="val 73516"/>
              <a:gd name="adj2" fmla="val 21340"/>
            </a:avLst>
          </a:prstGeo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t>・</a:t>
            </a:r>
            <a:r>
              <a:rPr lang="ja-JP" altLang="en-US" sz="1050" dirty="0"/>
              <a:t>「特例市並みの権限移譲」を底上げ</a:t>
            </a:r>
            <a:endParaRPr kumimoji="1" lang="en-US" altLang="ja-JP" sz="1050" dirty="0"/>
          </a:p>
          <a:p>
            <a:r>
              <a:rPr lang="ja-JP" altLang="en-US" sz="1050" dirty="0"/>
              <a:t>・今後のさらなる権限移譲の方向性を検討</a:t>
            </a:r>
            <a:endParaRPr lang="en-US" altLang="ja-JP" sz="1050" dirty="0"/>
          </a:p>
          <a:p>
            <a:r>
              <a:rPr kumimoji="1" lang="ja-JP" altLang="en-US" sz="1050" dirty="0"/>
              <a:t>・広域連携の推進等、体制整備の検討</a:t>
            </a:r>
            <a:endParaRPr kumimoji="1" lang="en-US" altLang="ja-JP" sz="1050" dirty="0"/>
          </a:p>
        </p:txBody>
      </p:sp>
      <p:sp>
        <p:nvSpPr>
          <p:cNvPr id="54" name="右矢印 53"/>
          <p:cNvSpPr/>
          <p:nvPr/>
        </p:nvSpPr>
        <p:spPr>
          <a:xfrm>
            <a:off x="4211960" y="5157192"/>
            <a:ext cx="1944216" cy="889110"/>
          </a:xfrm>
          <a:prstGeom prst="rightArrow">
            <a:avLst>
              <a:gd name="adj1" fmla="val 50000"/>
              <a:gd name="adj2" fmla="val 2134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kumimoji="1" lang="ja-JP" altLang="en-US" sz="1200" dirty="0"/>
              <a:t>道路３路線を移管予定</a:t>
            </a:r>
            <a:endParaRPr kumimoji="1" lang="en-US" altLang="ja-JP" sz="1200" dirty="0"/>
          </a:p>
        </p:txBody>
      </p:sp>
      <p:sp>
        <p:nvSpPr>
          <p:cNvPr id="55" name="フローチャート : 代替処理 54"/>
          <p:cNvSpPr/>
          <p:nvPr/>
        </p:nvSpPr>
        <p:spPr>
          <a:xfrm>
            <a:off x="1998762" y="1684104"/>
            <a:ext cx="118446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６</a:t>
            </a:r>
            <a:r>
              <a:rPr kumimoji="1" lang="ja-JP" altLang="en-US" sz="1200" dirty="0"/>
              <a:t>月</a:t>
            </a:r>
          </a:p>
        </p:txBody>
      </p:sp>
      <p:sp>
        <p:nvSpPr>
          <p:cNvPr id="59" name="フローチャート : 代替処理 58"/>
          <p:cNvSpPr/>
          <p:nvPr/>
        </p:nvSpPr>
        <p:spPr>
          <a:xfrm>
            <a:off x="2070770" y="1890603"/>
            <a:ext cx="1205086" cy="53981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a:t>大阪府・市町村分権協議会</a:t>
            </a:r>
            <a:endParaRPr lang="en-US" altLang="ja-JP" sz="1200" dirty="0"/>
          </a:p>
        </p:txBody>
      </p:sp>
      <p:sp>
        <p:nvSpPr>
          <p:cNvPr id="60" name="フローチャート : 代替処理 59"/>
          <p:cNvSpPr/>
          <p:nvPr/>
        </p:nvSpPr>
        <p:spPr>
          <a:xfrm>
            <a:off x="467544" y="5229200"/>
            <a:ext cx="1103660" cy="360040"/>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050" dirty="0"/>
              <a:t>平成</a:t>
            </a:r>
            <a:r>
              <a:rPr lang="ja-JP" altLang="en-US" sz="1050" dirty="0"/>
              <a:t>２４</a:t>
            </a:r>
            <a:r>
              <a:rPr kumimoji="1" lang="ja-JP" altLang="en-US" sz="1050" dirty="0"/>
              <a:t>年度</a:t>
            </a:r>
          </a:p>
        </p:txBody>
      </p:sp>
      <p:sp>
        <p:nvSpPr>
          <p:cNvPr id="53" name="フローチャート : 代替処理 52"/>
          <p:cNvSpPr/>
          <p:nvPr/>
        </p:nvSpPr>
        <p:spPr>
          <a:xfrm>
            <a:off x="539552" y="5445223"/>
            <a:ext cx="1246518" cy="336451"/>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50" dirty="0"/>
              <a:t>道路５路線を移管</a:t>
            </a:r>
            <a:endParaRPr lang="en-US" altLang="ja-JP" sz="1200" spc="-150" dirty="0"/>
          </a:p>
        </p:txBody>
      </p:sp>
    </p:spTree>
    <p:extLst>
      <p:ext uri="{BB962C8B-B14F-4D97-AF65-F5344CB8AC3E}">
        <p14:creationId xmlns:p14="http://schemas.microsoft.com/office/powerpoint/2010/main" val="33358587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５</a:t>
            </a:r>
            <a:r>
              <a:rPr lang="ja-JP" altLang="ja-JP" b="1" dirty="0"/>
              <a:t>年度の取組イメージ（</a:t>
            </a:r>
            <a:r>
              <a:rPr lang="ja-JP" altLang="en-US" b="1" dirty="0"/>
              <a:t>９</a:t>
            </a:r>
            <a:r>
              <a:rPr lang="ja-JP" altLang="ja-JP" b="1" dirty="0"/>
              <a:t>月末時点）～</a:t>
            </a:r>
          </a:p>
        </p:txBody>
      </p:sp>
      <p:graphicFrame>
        <p:nvGraphicFramePr>
          <p:cNvPr id="6" name="表 5"/>
          <p:cNvGraphicFramePr>
            <a:graphicFrameLocks noGrp="1"/>
          </p:cNvGraphicFramePr>
          <p:nvPr>
            <p:extLst>
              <p:ext uri="{D42A27DB-BD31-4B8C-83A1-F6EECF244321}">
                <p14:modId xmlns:p14="http://schemas.microsoft.com/office/powerpoint/2010/main" val="1751681017"/>
              </p:ext>
            </p:extLst>
          </p:nvPr>
        </p:nvGraphicFramePr>
        <p:xfrm>
          <a:off x="0" y="764704"/>
          <a:ext cx="9036496" cy="4680520"/>
        </p:xfrm>
        <a:graphic>
          <a:graphicData uri="http://schemas.openxmlformats.org/drawingml/2006/table">
            <a:tbl>
              <a:tblPr firstRow="1" bandRow="1">
                <a:tableStyleId>{5940675A-B579-460E-94D1-54222C63F5DA}</a:tableStyleId>
              </a:tblPr>
              <a:tblGrid>
                <a:gridCol w="404594">
                  <a:extLst>
                    <a:ext uri="{9D8B030D-6E8A-4147-A177-3AD203B41FA5}">
                      <a16:colId xmlns:a16="http://schemas.microsoft.com/office/drawing/2014/main" val="20000"/>
                    </a:ext>
                  </a:extLst>
                </a:gridCol>
                <a:gridCol w="1431102">
                  <a:extLst>
                    <a:ext uri="{9D8B030D-6E8A-4147-A177-3AD203B41FA5}">
                      <a16:colId xmlns:a16="http://schemas.microsoft.com/office/drawing/2014/main" val="20001"/>
                    </a:ext>
                  </a:extLst>
                </a:gridCol>
                <a:gridCol w="4392488">
                  <a:extLst>
                    <a:ext uri="{9D8B030D-6E8A-4147-A177-3AD203B41FA5}">
                      <a16:colId xmlns:a16="http://schemas.microsoft.com/office/drawing/2014/main" val="20002"/>
                    </a:ext>
                  </a:extLst>
                </a:gridCol>
                <a:gridCol w="2808312">
                  <a:extLst>
                    <a:ext uri="{9D8B030D-6E8A-4147-A177-3AD203B41FA5}">
                      <a16:colId xmlns:a16="http://schemas.microsoft.com/office/drawing/2014/main" val="20003"/>
                    </a:ext>
                  </a:extLst>
                </a:gridCol>
              </a:tblGrid>
              <a:tr h="289371">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平成２４年度末</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dirty="0"/>
                        <a:t>平成２５年度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89371">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err="1"/>
                        <a:t>までの</a:t>
                      </a:r>
                      <a:r>
                        <a:rPr kumimoji="1" lang="ja-JP" altLang="en-US" sz="1400" dirty="0"/>
                        <a:t>状況</a:t>
                      </a:r>
                    </a:p>
                  </a:txBody>
                  <a:tcPr anchor="ctr">
                    <a:lnT w="12700" cmpd="sng">
                      <a:noFill/>
                    </a:lnT>
                    <a:solidFill>
                      <a:schemeClr val="accent5">
                        <a:lumMod val="40000"/>
                        <a:lumOff val="6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３月</a:t>
                      </a:r>
                    </a:p>
                  </a:txBody>
                  <a:tcPr anchor="ctr">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4101778">
                <a:tc>
                  <a:txBody>
                    <a:bodyPr/>
                    <a:lstStyle/>
                    <a:p>
                      <a:r>
                        <a:rPr kumimoji="1" lang="ja-JP" altLang="en-US" sz="1400" dirty="0"/>
                        <a:t>大阪市等との新たな関係づくり</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lvl="0" indent="-82550" algn="l">
                        <a:lnSpc>
                          <a:spcPts val="1400"/>
                        </a:lnSpc>
                        <a:spcAft>
                          <a:spcPts val="1200"/>
                        </a:spcAft>
                      </a:pPr>
                      <a:r>
                        <a:rPr kumimoji="1" lang="ja-JP" altLang="en-US" sz="1200" dirty="0"/>
                        <a:t>○　</a:t>
                      </a:r>
                      <a:r>
                        <a:rPr kumimoji="1" lang="ja-JP" altLang="en-US" sz="1200" spc="-30" baseline="0" dirty="0"/>
                        <a:t>大都市制度のあり方については、「大都市地域における特別区の設置に関する法律」に基づき、「大阪府・大阪市特別区設置協議会」（法定協議会）を設置し、４つのステージを設け、「特別区設置協定書」作成に向け協議を進めています。</a:t>
                      </a:r>
                      <a:br>
                        <a:rPr kumimoji="1" lang="en-US" altLang="ja-JP" sz="1200" spc="-30" baseline="0" dirty="0"/>
                      </a:br>
                      <a:r>
                        <a:rPr kumimoji="1" lang="ja-JP" altLang="en-US" sz="1200" spc="-30" baseline="0" dirty="0"/>
                        <a:t>＜２５年度＞</a:t>
                      </a:r>
                      <a:br>
                        <a:rPr kumimoji="1" lang="en-US" altLang="ja-JP" sz="1200" spc="-30" baseline="0" dirty="0"/>
                      </a:br>
                      <a:r>
                        <a:rPr kumimoji="1" lang="ja-JP" altLang="en-US" sz="1200" spc="-30" baseline="0" dirty="0"/>
                        <a:t>第１ステージ（区割り、事務分担）</a:t>
                      </a:r>
                      <a:br>
                        <a:rPr kumimoji="1" lang="en-US" altLang="ja-JP" sz="1200" spc="-30" baseline="0" dirty="0"/>
                      </a:br>
                      <a:r>
                        <a:rPr kumimoji="1" lang="ja-JP" altLang="en-US" sz="1200" spc="-30" baseline="0" dirty="0"/>
                        <a:t>第２ステージ（事務分担、職員体制、財政調整等）</a:t>
                      </a:r>
                      <a:br>
                        <a:rPr kumimoji="1" lang="en-US" altLang="ja-JP" sz="1200" spc="-30" baseline="0" dirty="0"/>
                      </a:br>
                      <a:r>
                        <a:rPr kumimoji="1" lang="ja-JP" altLang="en-US" sz="1200" spc="-30" baseline="0" dirty="0"/>
                        <a:t>第３ステージ（議会、区の名称等）</a:t>
                      </a:r>
                      <a:br>
                        <a:rPr kumimoji="1" lang="en-US" altLang="ja-JP" sz="1200" spc="-30" baseline="0" dirty="0"/>
                      </a:br>
                      <a:r>
                        <a:rPr kumimoji="1" lang="ja-JP" altLang="en-US" sz="1200" spc="-30" baseline="0" dirty="0"/>
                        <a:t>＜２６年度＞</a:t>
                      </a:r>
                      <a:br>
                        <a:rPr kumimoji="1" lang="en-US" altLang="ja-JP" sz="1200" spc="-30" baseline="0" dirty="0"/>
                      </a:br>
                      <a:r>
                        <a:rPr kumimoji="1" lang="ja-JP" altLang="en-US" sz="1200" spc="-30" baseline="0" dirty="0"/>
                        <a:t>第４ステージ（協定書とりまとめ）</a:t>
                      </a:r>
                      <a:endParaRPr kumimoji="1" lang="en-US" altLang="ja-JP" sz="1200" dirty="0"/>
                    </a:p>
                    <a:p>
                      <a:pPr marL="82550" indent="-82550" algn="l">
                        <a:lnSpc>
                          <a:spcPts val="1400"/>
                        </a:lnSpc>
                        <a:spcAft>
                          <a:spcPts val="1200"/>
                        </a:spcAft>
                      </a:pPr>
                      <a:r>
                        <a:rPr kumimoji="1" lang="ja-JP" altLang="en-US" sz="1200" dirty="0"/>
                        <a:t>○　大阪府と大阪市の役割分担については、平成</a:t>
                      </a:r>
                      <a:r>
                        <a:rPr kumimoji="1" lang="en-US" altLang="ja-JP" sz="1200" dirty="0"/>
                        <a:t>23</a:t>
                      </a:r>
                      <a:r>
                        <a:rPr kumimoji="1" lang="ja-JP" altLang="en-US" sz="1200" dirty="0"/>
                        <a:t>年</a:t>
                      </a:r>
                      <a:r>
                        <a:rPr kumimoji="1" lang="en-US" altLang="ja-JP" sz="1200" dirty="0"/>
                        <a:t>12</a:t>
                      </a:r>
                      <a:r>
                        <a:rPr kumimoji="1" lang="ja-JP" altLang="en-US" sz="1200" dirty="0"/>
                        <a:t>月に設置した府市統合本部で、平成</a:t>
                      </a:r>
                      <a:r>
                        <a:rPr kumimoji="1" lang="en-US" altLang="ja-JP" sz="1200" dirty="0"/>
                        <a:t>24</a:t>
                      </a:r>
                      <a:r>
                        <a:rPr kumimoji="1" lang="ja-JP" altLang="en-US" sz="1200" dirty="0"/>
                        <a:t>年</a:t>
                      </a:r>
                      <a:r>
                        <a:rPr kumimoji="1" lang="en-US" altLang="ja-JP" sz="1200" dirty="0"/>
                        <a:t>6</a:t>
                      </a:r>
                      <a:r>
                        <a:rPr kumimoji="1" lang="ja-JP" altLang="en-US" sz="1200" dirty="0"/>
                        <a:t>月に基本的方向性案を取りまとめ、同年</a:t>
                      </a:r>
                      <a:r>
                        <a:rPr kumimoji="1" lang="en-US" altLang="ja-JP" sz="1200" dirty="0"/>
                        <a:t>9</a:t>
                      </a:r>
                      <a:r>
                        <a:rPr kumimoji="1" lang="ja-JP" altLang="en-US" sz="1200" dirty="0"/>
                        <a:t>月、</a:t>
                      </a:r>
                      <a:r>
                        <a:rPr kumimoji="1" lang="en-US" altLang="ja-JP" sz="1200" dirty="0"/>
                        <a:t>25</a:t>
                      </a:r>
                      <a:r>
                        <a:rPr kumimoji="1" lang="ja-JP" altLang="en-US" sz="1200" dirty="0"/>
                        <a:t>年</a:t>
                      </a:r>
                      <a:r>
                        <a:rPr kumimoji="1" lang="en-US" altLang="ja-JP" sz="1200" dirty="0"/>
                        <a:t>2</a:t>
                      </a:r>
                      <a:r>
                        <a:rPr kumimoji="1" lang="ja-JP" altLang="en-US" sz="1200" dirty="0"/>
                        <a:t>月及び</a:t>
                      </a:r>
                      <a:r>
                        <a:rPr kumimoji="1" lang="en-US" altLang="ja-JP" sz="1200" dirty="0"/>
                        <a:t>8</a:t>
                      </a:r>
                      <a:r>
                        <a:rPr kumimoji="1" lang="ja-JP" altLang="en-US" sz="1200" dirty="0"/>
                        <a:t>月に工程表を策定しました。</a:t>
                      </a:r>
                      <a:br>
                        <a:rPr kumimoji="1" lang="en-US" altLang="ja-JP" sz="1200" dirty="0"/>
                      </a:br>
                      <a:r>
                        <a:rPr kumimoji="1" lang="ja-JP" altLang="en-US" sz="1200" dirty="0"/>
                        <a:t>　今後は各項目について、工程表に基づき具体化を進めます。</a:t>
                      </a:r>
                      <a:endParaRPr kumimoji="1" lang="en-US" altLang="ja-JP" sz="1200" dirty="0"/>
                    </a:p>
                  </a:txBody>
                  <a:tcPr/>
                </a:tc>
                <a:extLst>
                  <a:ext uri="{0D108BD9-81ED-4DB2-BD59-A6C34878D82A}">
                    <a16:rowId xmlns:a16="http://schemas.microsoft.com/office/drawing/2014/main" val="10002"/>
                  </a:ext>
                </a:extLst>
              </a:tr>
            </a:tbl>
          </a:graphicData>
        </a:graphic>
      </p:graphicFrame>
      <p:grpSp>
        <p:nvGrpSpPr>
          <p:cNvPr id="34" name="グループ化 33"/>
          <p:cNvGrpSpPr/>
          <p:nvPr/>
        </p:nvGrpSpPr>
        <p:grpSpPr>
          <a:xfrm>
            <a:off x="560274" y="5517232"/>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47" name="右矢印 46"/>
          <p:cNvSpPr/>
          <p:nvPr/>
        </p:nvSpPr>
        <p:spPr>
          <a:xfrm>
            <a:off x="1887229" y="4014589"/>
            <a:ext cx="1225561" cy="819091"/>
          </a:xfrm>
          <a:prstGeom prst="rightArrow">
            <a:avLst>
              <a:gd name="adj1" fmla="val 50000"/>
              <a:gd name="adj2" fmla="val 4007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200" dirty="0"/>
              <a:t>９月までに</a:t>
            </a:r>
            <a:endParaRPr lang="en-US" altLang="ja-JP" sz="1200" dirty="0"/>
          </a:p>
          <a:p>
            <a:r>
              <a:rPr lang="ja-JP" altLang="en-US" sz="1200" dirty="0"/>
              <a:t>　　２回開催</a:t>
            </a:r>
            <a:endParaRPr kumimoji="1" lang="ja-JP" altLang="en-US" sz="1200" dirty="0"/>
          </a:p>
        </p:txBody>
      </p:sp>
      <p:sp>
        <p:nvSpPr>
          <p:cNvPr id="71" name="右矢印 70"/>
          <p:cNvSpPr/>
          <p:nvPr/>
        </p:nvSpPr>
        <p:spPr>
          <a:xfrm>
            <a:off x="4464840" y="2132856"/>
            <a:ext cx="1726488" cy="1008112"/>
          </a:xfrm>
          <a:prstGeom prst="rightArrow">
            <a:avLst>
              <a:gd name="adj1" fmla="val 50000"/>
              <a:gd name="adj2" fmla="val 3110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「特別区設置協定書」の作成に向け協議</a:t>
            </a:r>
            <a:endParaRPr kumimoji="1" lang="en-US" altLang="ja-JP" sz="1200" dirty="0"/>
          </a:p>
        </p:txBody>
      </p:sp>
      <p:sp>
        <p:nvSpPr>
          <p:cNvPr id="72" name="フローチャート : 代替処理 71"/>
          <p:cNvSpPr/>
          <p:nvPr/>
        </p:nvSpPr>
        <p:spPr>
          <a:xfrm>
            <a:off x="429444" y="1466781"/>
            <a:ext cx="1261725"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平成２４年度</a:t>
            </a:r>
            <a:endParaRPr kumimoji="1" lang="ja-JP" altLang="en-US" sz="1200" dirty="0"/>
          </a:p>
        </p:txBody>
      </p:sp>
      <p:sp>
        <p:nvSpPr>
          <p:cNvPr id="73" name="フローチャート : 代替処理 72"/>
          <p:cNvSpPr/>
          <p:nvPr/>
        </p:nvSpPr>
        <p:spPr>
          <a:xfrm>
            <a:off x="514350" y="1674328"/>
            <a:ext cx="1292771" cy="66607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r>
              <a:rPr lang="ja-JP" altLang="en-US" sz="1200" spc="-170" dirty="0"/>
              <a:t>大都市地域における特別区の設置に関する法律の成立</a:t>
            </a:r>
            <a:endParaRPr lang="en-US" altLang="ja-JP" sz="1200" spc="-170" dirty="0"/>
          </a:p>
        </p:txBody>
      </p:sp>
      <p:sp>
        <p:nvSpPr>
          <p:cNvPr id="51" name="フローチャート : 代替処理 50"/>
          <p:cNvSpPr/>
          <p:nvPr/>
        </p:nvSpPr>
        <p:spPr>
          <a:xfrm>
            <a:off x="3236422" y="3995539"/>
            <a:ext cx="973399"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８月</a:t>
            </a:r>
            <a:endParaRPr kumimoji="1" lang="ja-JP" altLang="en-US" sz="1200" dirty="0"/>
          </a:p>
        </p:txBody>
      </p:sp>
      <p:sp>
        <p:nvSpPr>
          <p:cNvPr id="52" name="フローチャート : 代替処理 51"/>
          <p:cNvSpPr/>
          <p:nvPr/>
        </p:nvSpPr>
        <p:spPr>
          <a:xfrm>
            <a:off x="3380438" y="4203086"/>
            <a:ext cx="937557" cy="66923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工程表（平成</a:t>
            </a:r>
            <a:r>
              <a:rPr lang="en-US" altLang="ja-JP" sz="1200" dirty="0"/>
              <a:t>25</a:t>
            </a:r>
            <a:r>
              <a:rPr lang="ja-JP" altLang="en-US" sz="1200" dirty="0"/>
              <a:t>年</a:t>
            </a:r>
            <a:r>
              <a:rPr lang="en-US" altLang="ja-JP" sz="1200" dirty="0"/>
              <a:t>8</a:t>
            </a:r>
            <a:r>
              <a:rPr lang="ja-JP" altLang="en-US" sz="1200" dirty="0"/>
              <a:t>月版）を策定</a:t>
            </a:r>
            <a:endParaRPr lang="en-US" altLang="ja-JP" sz="1200" dirty="0"/>
          </a:p>
        </p:txBody>
      </p:sp>
      <p:sp>
        <p:nvSpPr>
          <p:cNvPr id="61" name="右矢印 60"/>
          <p:cNvSpPr/>
          <p:nvPr/>
        </p:nvSpPr>
        <p:spPr>
          <a:xfrm>
            <a:off x="1882857" y="2170956"/>
            <a:ext cx="1190434" cy="928612"/>
          </a:xfrm>
          <a:prstGeom prst="rightArrow">
            <a:avLst>
              <a:gd name="adj1" fmla="val 50000"/>
              <a:gd name="adj2" fmla="val 39418"/>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200"/>
              </a:lnSpc>
            </a:pPr>
            <a:r>
              <a:rPr lang="ja-JP" altLang="en-US" sz="1200" dirty="0"/>
              <a:t>９月までに</a:t>
            </a:r>
            <a:endParaRPr lang="en-US" altLang="ja-JP" sz="1200" dirty="0"/>
          </a:p>
          <a:p>
            <a:pPr>
              <a:lnSpc>
                <a:spcPts val="1200"/>
              </a:lnSpc>
            </a:pPr>
            <a:r>
              <a:rPr lang="ja-JP" altLang="en-US" sz="1200" dirty="0"/>
              <a:t>　　６回開催</a:t>
            </a:r>
          </a:p>
        </p:txBody>
      </p:sp>
      <p:sp>
        <p:nvSpPr>
          <p:cNvPr id="53" name="フローチャート : 代替処理 52"/>
          <p:cNvSpPr/>
          <p:nvPr/>
        </p:nvSpPr>
        <p:spPr>
          <a:xfrm>
            <a:off x="516545" y="2340402"/>
            <a:ext cx="1290575" cy="66607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50" dirty="0"/>
              <a:t>「大阪府・大阪市特別区設置協議会</a:t>
            </a:r>
            <a:r>
              <a:rPr lang="ja-JP" altLang="en-US" sz="1200" u="sng" spc="-50" dirty="0"/>
              <a:t>」</a:t>
            </a:r>
            <a:r>
              <a:rPr lang="ja-JP" altLang="en-US" sz="1200" spc="-50" dirty="0"/>
              <a:t>を設置</a:t>
            </a:r>
            <a:endParaRPr lang="en-US" altLang="ja-JP" sz="1200" spc="-50" dirty="0"/>
          </a:p>
        </p:txBody>
      </p:sp>
      <p:sp>
        <p:nvSpPr>
          <p:cNvPr id="32" name="フローチャート : 代替処理 31"/>
          <p:cNvSpPr/>
          <p:nvPr/>
        </p:nvSpPr>
        <p:spPr>
          <a:xfrm>
            <a:off x="3217307" y="2212356"/>
            <a:ext cx="97623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８月</a:t>
            </a:r>
          </a:p>
        </p:txBody>
      </p:sp>
      <p:sp>
        <p:nvSpPr>
          <p:cNvPr id="33" name="フローチャート : 代替処理 32"/>
          <p:cNvSpPr/>
          <p:nvPr/>
        </p:nvSpPr>
        <p:spPr>
          <a:xfrm>
            <a:off x="3361322" y="2419902"/>
            <a:ext cx="922646" cy="65858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00" dirty="0"/>
              <a:t>制度設計（パッケージ案）を提示</a:t>
            </a:r>
            <a:endParaRPr lang="en-US" altLang="ja-JP" sz="1200" spc="-100" dirty="0"/>
          </a:p>
        </p:txBody>
      </p:sp>
      <p:sp>
        <p:nvSpPr>
          <p:cNvPr id="56" name="フローチャート : 代替処理 55"/>
          <p:cNvSpPr/>
          <p:nvPr/>
        </p:nvSpPr>
        <p:spPr>
          <a:xfrm>
            <a:off x="440836" y="3651385"/>
            <a:ext cx="1377676" cy="1433799"/>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spc="-170" dirty="0"/>
              <a:t>大阪府市統合本部</a:t>
            </a:r>
            <a:endParaRPr lang="en-US" altLang="ja-JP" sz="1200" spc="-170" dirty="0"/>
          </a:p>
          <a:p>
            <a:r>
              <a:rPr lang="ja-JP" altLang="en-US" sz="1100" kern="0" spc="-180" dirty="0"/>
              <a:t>経営形態の見直し（１２項目）、類似・重複している行政サービス（２２項目）について基本的方向性案をとりまとめ、工程表を策定</a:t>
            </a:r>
            <a:endParaRPr lang="en-US" altLang="ja-JP" sz="1100" spc="-50" dirty="0"/>
          </a:p>
        </p:txBody>
      </p:sp>
      <p:sp>
        <p:nvSpPr>
          <p:cNvPr id="57" name="右矢印 56"/>
          <p:cNvSpPr/>
          <p:nvPr/>
        </p:nvSpPr>
        <p:spPr>
          <a:xfrm>
            <a:off x="4463596" y="3923531"/>
            <a:ext cx="1726488" cy="1008112"/>
          </a:xfrm>
          <a:prstGeom prst="rightArrow">
            <a:avLst>
              <a:gd name="adj1" fmla="val 50000"/>
              <a:gd name="adj2" fmla="val 31103"/>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1200" dirty="0"/>
              <a:t>各項目の具体化に向けた取組</a:t>
            </a:r>
            <a:endParaRPr lang="en-US" altLang="ja-JP" sz="1200" dirty="0"/>
          </a:p>
        </p:txBody>
      </p:sp>
    </p:spTree>
    <p:extLst>
      <p:ext uri="{BB962C8B-B14F-4D97-AF65-F5344CB8AC3E}">
        <p14:creationId xmlns:p14="http://schemas.microsoft.com/office/powerpoint/2010/main" val="1820695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表 5"/>
          <p:cNvGraphicFramePr>
            <a:graphicFrameLocks noGrp="1"/>
          </p:cNvGraphicFramePr>
          <p:nvPr>
            <p:extLst>
              <p:ext uri="{D42A27DB-BD31-4B8C-83A1-F6EECF244321}">
                <p14:modId xmlns:p14="http://schemas.microsoft.com/office/powerpoint/2010/main" val="2831263817"/>
              </p:ext>
            </p:extLst>
          </p:nvPr>
        </p:nvGraphicFramePr>
        <p:xfrm>
          <a:off x="-1" y="764704"/>
          <a:ext cx="9108506" cy="5430520"/>
        </p:xfrm>
        <a:graphic>
          <a:graphicData uri="http://schemas.openxmlformats.org/drawingml/2006/table">
            <a:tbl>
              <a:tblPr firstRow="1" bandRow="1">
                <a:tableStyleId>{5940675A-B579-460E-94D1-54222C63F5DA}</a:tableStyleId>
              </a:tblPr>
              <a:tblGrid>
                <a:gridCol w="407819">
                  <a:extLst>
                    <a:ext uri="{9D8B030D-6E8A-4147-A177-3AD203B41FA5}">
                      <a16:colId xmlns:a16="http://schemas.microsoft.com/office/drawing/2014/main" val="20000"/>
                    </a:ext>
                  </a:extLst>
                </a:gridCol>
                <a:gridCol w="1401932">
                  <a:extLst>
                    <a:ext uri="{9D8B030D-6E8A-4147-A177-3AD203B41FA5}">
                      <a16:colId xmlns:a16="http://schemas.microsoft.com/office/drawing/2014/main" val="20001"/>
                    </a:ext>
                  </a:extLst>
                </a:gridCol>
                <a:gridCol w="4397672">
                  <a:extLst>
                    <a:ext uri="{9D8B030D-6E8A-4147-A177-3AD203B41FA5}">
                      <a16:colId xmlns:a16="http://schemas.microsoft.com/office/drawing/2014/main" val="20002"/>
                    </a:ext>
                  </a:extLst>
                </a:gridCol>
                <a:gridCol w="2901083">
                  <a:extLst>
                    <a:ext uri="{9D8B030D-6E8A-4147-A177-3AD203B41FA5}">
                      <a16:colId xmlns:a16="http://schemas.microsoft.com/office/drawing/2014/main" val="20003"/>
                    </a:ext>
                  </a:extLst>
                </a:gridCol>
              </a:tblGrid>
              <a:tr h="144016">
                <a:tc rowSpan="2">
                  <a:txBody>
                    <a:bodyPr/>
                    <a:lstStyle/>
                    <a:p>
                      <a:r>
                        <a:rPr kumimoji="1" lang="ja-JP" altLang="en-US" sz="1400" dirty="0"/>
                        <a:t>　</a:t>
                      </a:r>
                    </a:p>
                  </a:txBody>
                  <a:tcPr vert="eaVert" anchor="ctr"/>
                </a:tc>
                <a:tc>
                  <a:txBody>
                    <a:bodyPr/>
                    <a:lstStyle/>
                    <a:p>
                      <a:pPr algn="ctr">
                        <a:lnSpc>
                          <a:spcPts val="1400"/>
                        </a:lnSpc>
                      </a:pPr>
                      <a:r>
                        <a:rPr kumimoji="1" lang="ja-JP" altLang="en-US" sz="1400" dirty="0"/>
                        <a:t>平成２４年度末</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dirty="0"/>
                        <a:t>平成２５年度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234816">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err="1"/>
                        <a:t>までの</a:t>
                      </a:r>
                      <a:r>
                        <a:rPr kumimoji="1" lang="ja-JP" altLang="en-US" sz="1400" dirty="0"/>
                        <a:t>状況</a:t>
                      </a:r>
                    </a:p>
                  </a:txBody>
                  <a:tcPr anchor="ctr">
                    <a:lnT w="12700" cmpd="sng">
                      <a:noFill/>
                    </a:lnT>
                    <a:solidFill>
                      <a:schemeClr val="accent5">
                        <a:lumMod val="40000"/>
                        <a:lumOff val="6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３月</a:t>
                      </a:r>
                    </a:p>
                  </a:txBody>
                  <a:tcPr anchor="ctr">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4142040">
                <a:tc>
                  <a:txBody>
                    <a:bodyPr/>
                    <a:lstStyle/>
                    <a:p>
                      <a:r>
                        <a:rPr kumimoji="1" lang="ja-JP" altLang="en-US" sz="1400" dirty="0"/>
                        <a:t>関西広域連合の取組</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b="0" dirty="0"/>
                    </a:p>
                  </a:txBody>
                  <a:tcPr anchor="ctr"/>
                </a:tc>
                <a:tc>
                  <a:txBody>
                    <a:bodyPr/>
                    <a:lstStyle/>
                    <a:p>
                      <a:pPr marL="82550" indent="-82550" algn="just">
                        <a:lnSpc>
                          <a:spcPts val="1400"/>
                        </a:lnSpc>
                        <a:spcAft>
                          <a:spcPts val="0"/>
                        </a:spcAft>
                      </a:pPr>
                      <a:r>
                        <a:rPr kumimoji="1" lang="ja-JP" altLang="en-US" sz="1200" dirty="0"/>
                        <a:t>○　現広域計画の期限が平成</a:t>
                      </a:r>
                      <a:r>
                        <a:rPr kumimoji="1" lang="en-US" altLang="ja-JP" sz="1200" dirty="0"/>
                        <a:t>25</a:t>
                      </a:r>
                      <a:r>
                        <a:rPr kumimoji="1" lang="ja-JP" altLang="en-US" sz="1200" dirty="0"/>
                        <a:t>年度までであることから、同計画の改定を進めています。有識者会議、参与会議、事務担当者会議等で議論を重ね、９月には中間案を関西広域連合委員会に報告しました。今後はパブリックコメント等必要な手続きを経て、平成２６年３月に次期広域計画の策定（連合議会議決）を目指します。</a:t>
                      </a:r>
                      <a:endParaRPr kumimoji="1" lang="en-US" altLang="ja-JP" sz="1200" dirty="0"/>
                    </a:p>
                    <a:p>
                      <a:pPr marL="82550" indent="-82550" algn="just">
                        <a:lnSpc>
                          <a:spcPts val="1400"/>
                        </a:lnSpc>
                        <a:spcAft>
                          <a:spcPts val="0"/>
                        </a:spcAft>
                      </a:pPr>
                      <a:endParaRPr kumimoji="1" lang="en-US" altLang="ja-JP" sz="1200" dirty="0"/>
                    </a:p>
                    <a:p>
                      <a:pPr marL="82550" indent="-82550" algn="just">
                        <a:lnSpc>
                          <a:spcPts val="1400"/>
                        </a:lnSpc>
                        <a:spcAft>
                          <a:spcPts val="0"/>
                        </a:spcAft>
                      </a:pPr>
                      <a:r>
                        <a:rPr kumimoji="1" lang="ja-JP" altLang="en-US" sz="1200" dirty="0"/>
                        <a:t>　　有識者による研究会「道州制のあり方研究会」を６回開催し、７月には中間報告を取りまとめました。今後も具体的な事務に即した検討を行う等、年度内に最終報告を取りまとめる予定です。</a:t>
                      </a:r>
                      <a:endParaRPr kumimoji="1" lang="en-US" altLang="ja-JP" sz="1200" dirty="0"/>
                    </a:p>
                    <a:p>
                      <a:pPr marL="82550" indent="-82550" algn="just">
                        <a:lnSpc>
                          <a:spcPts val="1400"/>
                        </a:lnSpc>
                        <a:spcAft>
                          <a:spcPts val="0"/>
                        </a:spcAft>
                      </a:pPr>
                      <a:endParaRPr kumimoji="1" lang="en-US" altLang="ja-JP" sz="1200" dirty="0"/>
                    </a:p>
                    <a:p>
                      <a:pPr marL="82550" indent="-82550" algn="just">
                        <a:lnSpc>
                          <a:spcPts val="1400"/>
                        </a:lnSpc>
                        <a:spcAft>
                          <a:spcPts val="0"/>
                        </a:spcAft>
                      </a:pPr>
                      <a:r>
                        <a:rPr kumimoji="1" lang="ja-JP" altLang="en-US" sz="1200" dirty="0"/>
                        <a:t>○　国出先機関の地方移管については、関西広域連合の方針としてまずは３機関（経済産業局、地方整備局、地方環境事務所）を、関西広域連合に権限・財源・人員を丸ごと移管するよう求めていくことで決定しています。</a:t>
                      </a:r>
                      <a:endParaRPr kumimoji="1" lang="en-US" altLang="ja-JP" sz="1200" dirty="0"/>
                    </a:p>
                    <a:p>
                      <a:pPr marL="82550" indent="-82550" algn="l">
                        <a:lnSpc>
                          <a:spcPts val="1400"/>
                        </a:lnSpc>
                        <a:spcAft>
                          <a:spcPts val="1200"/>
                        </a:spcAft>
                      </a:pPr>
                      <a:r>
                        <a:rPr kumimoji="1" lang="ja-JP" altLang="en-US" sz="1200" dirty="0"/>
                        <a:t>　　６月には国の予算編成等に対する提案を行い、国出先機関の地方移管の推進等を求めました。また、道州制に関する法案の国会提出の動きに合わせ、各政党に対し先行的取組として国出先機関の移管を申し入れました。</a:t>
                      </a:r>
                      <a:endParaRPr kumimoji="1" lang="en-US" altLang="ja-JP" sz="1200" dirty="0"/>
                    </a:p>
                  </a:txBody>
                  <a:tcPr/>
                </a:tc>
                <a:extLst>
                  <a:ext uri="{0D108BD9-81ED-4DB2-BD59-A6C34878D82A}">
                    <a16:rowId xmlns:a16="http://schemas.microsoft.com/office/drawing/2014/main" val="10002"/>
                  </a:ext>
                </a:extLst>
              </a:tr>
            </a:tbl>
          </a:graphicData>
        </a:graphic>
      </p:graphicFrame>
      <p:sp>
        <p:nvSpPr>
          <p:cNvPr id="54" name="右矢印 53"/>
          <p:cNvSpPr/>
          <p:nvPr/>
        </p:nvSpPr>
        <p:spPr>
          <a:xfrm>
            <a:off x="1907704" y="2420888"/>
            <a:ext cx="2448272"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050" dirty="0"/>
              <a:t>有識者会議等</a:t>
            </a:r>
            <a:r>
              <a:rPr lang="ja-JP" altLang="en-US" sz="1050" dirty="0"/>
              <a:t>で議論</a:t>
            </a:r>
            <a:endParaRPr kumimoji="1" lang="ja-JP" altLang="en-US" sz="1050" dirty="0"/>
          </a:p>
        </p:txBody>
      </p:sp>
      <p:sp>
        <p:nvSpPr>
          <p:cNvPr id="55" name="右矢印 54"/>
          <p:cNvSpPr/>
          <p:nvPr/>
        </p:nvSpPr>
        <p:spPr>
          <a:xfrm>
            <a:off x="1907704" y="3140968"/>
            <a:ext cx="2448272"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t>９月までに</a:t>
            </a:r>
            <a:endParaRPr kumimoji="1" lang="en-US" altLang="ja-JP" sz="1100" dirty="0"/>
          </a:p>
          <a:p>
            <a:r>
              <a:rPr lang="ja-JP" altLang="en-US" sz="1100" dirty="0"/>
              <a:t>　　</a:t>
            </a:r>
            <a:r>
              <a:rPr kumimoji="1" lang="ja-JP" altLang="en-US" sz="1100" dirty="0"/>
              <a:t>６回開催</a:t>
            </a:r>
          </a:p>
        </p:txBody>
      </p:sp>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５</a:t>
            </a:r>
            <a:r>
              <a:rPr lang="ja-JP" altLang="ja-JP" b="1" dirty="0"/>
              <a:t>年度の取組イメージ（</a:t>
            </a:r>
            <a:r>
              <a:rPr lang="ja-JP" altLang="en-US" b="1" dirty="0"/>
              <a:t>９</a:t>
            </a:r>
            <a:r>
              <a:rPr lang="ja-JP" altLang="ja-JP" b="1" dirty="0"/>
              <a:t>月末時点）～</a:t>
            </a:r>
          </a:p>
        </p:txBody>
      </p:sp>
      <p:grpSp>
        <p:nvGrpSpPr>
          <p:cNvPr id="34" name="グループ化 33"/>
          <p:cNvGrpSpPr/>
          <p:nvPr/>
        </p:nvGrpSpPr>
        <p:grpSpPr>
          <a:xfrm>
            <a:off x="560274" y="6237312"/>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32" name="フローチャート : 代替処理 31"/>
          <p:cNvSpPr/>
          <p:nvPr/>
        </p:nvSpPr>
        <p:spPr>
          <a:xfrm>
            <a:off x="2843808" y="3185754"/>
            <a:ext cx="720079" cy="4320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100" dirty="0"/>
              <a:t>７</a:t>
            </a:r>
            <a:r>
              <a:rPr kumimoji="1" lang="ja-JP" altLang="en-US" sz="1100" dirty="0"/>
              <a:t>月</a:t>
            </a:r>
          </a:p>
        </p:txBody>
      </p:sp>
      <p:sp>
        <p:nvSpPr>
          <p:cNvPr id="33" name="フローチャート : 代替処理 32"/>
          <p:cNvSpPr/>
          <p:nvPr/>
        </p:nvSpPr>
        <p:spPr>
          <a:xfrm>
            <a:off x="611561" y="3238527"/>
            <a:ext cx="1116124" cy="47850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道州制のあり方研究会設置</a:t>
            </a:r>
          </a:p>
        </p:txBody>
      </p:sp>
      <p:sp>
        <p:nvSpPr>
          <p:cNvPr id="50" name="右矢印 49"/>
          <p:cNvSpPr/>
          <p:nvPr/>
        </p:nvSpPr>
        <p:spPr>
          <a:xfrm>
            <a:off x="1907704" y="1518692"/>
            <a:ext cx="4176464" cy="64807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広域的課題への対応</a:t>
            </a:r>
          </a:p>
        </p:txBody>
      </p:sp>
      <p:sp>
        <p:nvSpPr>
          <p:cNvPr id="51" name="フローチャート : 代替処理 50"/>
          <p:cNvSpPr/>
          <p:nvPr/>
        </p:nvSpPr>
        <p:spPr>
          <a:xfrm>
            <a:off x="467544" y="1412776"/>
            <a:ext cx="115879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平成２４年度</a:t>
            </a:r>
          </a:p>
        </p:txBody>
      </p:sp>
      <p:sp>
        <p:nvSpPr>
          <p:cNvPr id="52" name="フローチャート : 代替処理 51"/>
          <p:cNvSpPr/>
          <p:nvPr/>
        </p:nvSpPr>
        <p:spPr>
          <a:xfrm>
            <a:off x="611561" y="1620322"/>
            <a:ext cx="1116124" cy="676529"/>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４政令市加入（大阪市、堺市、</a:t>
            </a:r>
            <a:r>
              <a:rPr lang="ja-JP" altLang="en-US" sz="1200" spc="-150" dirty="0"/>
              <a:t>神戸市、京都市</a:t>
            </a:r>
            <a:r>
              <a:rPr lang="ja-JP" altLang="en-US" sz="1200" dirty="0"/>
              <a:t>）</a:t>
            </a:r>
          </a:p>
        </p:txBody>
      </p:sp>
      <p:sp>
        <p:nvSpPr>
          <p:cNvPr id="53" name="フローチャート : 代替処理 52"/>
          <p:cNvSpPr/>
          <p:nvPr/>
        </p:nvSpPr>
        <p:spPr>
          <a:xfrm>
            <a:off x="1864271" y="4437112"/>
            <a:ext cx="101929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４、５、６、８月</a:t>
            </a:r>
            <a:endParaRPr kumimoji="1" lang="ja-JP" altLang="en-US" sz="1200" dirty="0"/>
          </a:p>
        </p:txBody>
      </p:sp>
      <p:sp>
        <p:nvSpPr>
          <p:cNvPr id="56" name="フローチャート : 代替処理 55"/>
          <p:cNvSpPr/>
          <p:nvPr/>
        </p:nvSpPr>
        <p:spPr>
          <a:xfrm>
            <a:off x="1952740" y="4641725"/>
            <a:ext cx="1063658" cy="66900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各政党、政府等への要請、申し入れ</a:t>
            </a:r>
          </a:p>
        </p:txBody>
      </p:sp>
      <p:sp>
        <p:nvSpPr>
          <p:cNvPr id="28" name="フローチャート : 代替処理 27"/>
          <p:cNvSpPr/>
          <p:nvPr/>
        </p:nvSpPr>
        <p:spPr>
          <a:xfrm>
            <a:off x="601228" y="2518447"/>
            <a:ext cx="1126457" cy="47850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次期広域計画の検討</a:t>
            </a:r>
            <a:endParaRPr lang="en-US" altLang="ja-JP" sz="1200" dirty="0"/>
          </a:p>
        </p:txBody>
      </p:sp>
      <p:sp>
        <p:nvSpPr>
          <p:cNvPr id="31" name="フローチャート : 代替処理 30"/>
          <p:cNvSpPr/>
          <p:nvPr/>
        </p:nvSpPr>
        <p:spPr>
          <a:xfrm>
            <a:off x="4602518" y="3313559"/>
            <a:ext cx="1250767" cy="310625"/>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sz="1050" dirty="0"/>
              <a:t>年度内：最終報告</a:t>
            </a:r>
            <a:endParaRPr lang="en-US" altLang="ja-JP" sz="1050" dirty="0"/>
          </a:p>
        </p:txBody>
      </p:sp>
      <p:sp>
        <p:nvSpPr>
          <p:cNvPr id="47" name="フローチャート : 代替処理 46"/>
          <p:cNvSpPr/>
          <p:nvPr/>
        </p:nvSpPr>
        <p:spPr>
          <a:xfrm>
            <a:off x="4427984" y="2492896"/>
            <a:ext cx="1728192" cy="504056"/>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rtlCol="0" anchor="t" anchorCtr="0"/>
          <a:lstStyle/>
          <a:p>
            <a:r>
              <a:rPr lang="ja-JP" altLang="en-US" sz="1050" dirty="0"/>
              <a:t>１０月：パブリックコメント</a:t>
            </a:r>
            <a:endParaRPr lang="en-US" altLang="ja-JP" sz="1050" dirty="0"/>
          </a:p>
          <a:p>
            <a:r>
              <a:rPr lang="ja-JP" altLang="en-US" sz="1050" dirty="0"/>
              <a:t>　３月：次期広域計画策定</a:t>
            </a:r>
            <a:endParaRPr lang="en-US" altLang="ja-JP" sz="1050" dirty="0"/>
          </a:p>
        </p:txBody>
      </p:sp>
      <p:sp>
        <p:nvSpPr>
          <p:cNvPr id="48" name="右矢印 47"/>
          <p:cNvSpPr/>
          <p:nvPr/>
        </p:nvSpPr>
        <p:spPr>
          <a:xfrm>
            <a:off x="4317995" y="4365104"/>
            <a:ext cx="1838181" cy="738944"/>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200" dirty="0"/>
              <a:t>国出先機関の地方移管に向けた取組</a:t>
            </a:r>
          </a:p>
        </p:txBody>
      </p:sp>
      <p:sp>
        <p:nvSpPr>
          <p:cNvPr id="49" name="フローチャート : 代替処理 48"/>
          <p:cNvSpPr/>
          <p:nvPr/>
        </p:nvSpPr>
        <p:spPr>
          <a:xfrm>
            <a:off x="2901058" y="3392254"/>
            <a:ext cx="745108" cy="34382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中間報告</a:t>
            </a:r>
          </a:p>
        </p:txBody>
      </p:sp>
      <p:sp>
        <p:nvSpPr>
          <p:cNvPr id="58" name="フローチャート : 代替処理 57"/>
          <p:cNvSpPr/>
          <p:nvPr/>
        </p:nvSpPr>
        <p:spPr>
          <a:xfrm>
            <a:off x="3322026" y="2465674"/>
            <a:ext cx="568332" cy="43204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100" dirty="0"/>
              <a:t>９月</a:t>
            </a:r>
          </a:p>
        </p:txBody>
      </p:sp>
      <p:sp>
        <p:nvSpPr>
          <p:cNvPr id="59" name="フローチャート : 代替処理 58"/>
          <p:cNvSpPr/>
          <p:nvPr/>
        </p:nvSpPr>
        <p:spPr>
          <a:xfrm>
            <a:off x="3379275" y="2672174"/>
            <a:ext cx="588086" cy="34382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中間案</a:t>
            </a:r>
          </a:p>
        </p:txBody>
      </p:sp>
      <p:sp>
        <p:nvSpPr>
          <p:cNvPr id="60" name="フローチャート : 代替処理 59"/>
          <p:cNvSpPr/>
          <p:nvPr/>
        </p:nvSpPr>
        <p:spPr>
          <a:xfrm>
            <a:off x="424111" y="4509120"/>
            <a:ext cx="1351753" cy="49227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pPr algn="ctr"/>
            <a:r>
              <a:rPr lang="ja-JP" altLang="en-US" sz="1200" dirty="0"/>
              <a:t>国出先機関の地方移管に向けた取組</a:t>
            </a:r>
            <a:endParaRPr lang="en-US" altLang="ja-JP" sz="1200" dirty="0"/>
          </a:p>
        </p:txBody>
      </p:sp>
      <p:sp>
        <p:nvSpPr>
          <p:cNvPr id="61" name="フローチャート : 代替処理 60"/>
          <p:cNvSpPr/>
          <p:nvPr/>
        </p:nvSpPr>
        <p:spPr>
          <a:xfrm>
            <a:off x="3088408" y="4437112"/>
            <a:ext cx="1019290"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６月</a:t>
            </a:r>
            <a:endParaRPr kumimoji="1" lang="ja-JP" altLang="en-US" sz="1200" dirty="0"/>
          </a:p>
        </p:txBody>
      </p:sp>
      <p:sp>
        <p:nvSpPr>
          <p:cNvPr id="62" name="フローチャート : 代替処理 61"/>
          <p:cNvSpPr/>
          <p:nvPr/>
        </p:nvSpPr>
        <p:spPr>
          <a:xfrm>
            <a:off x="3176877" y="4641725"/>
            <a:ext cx="1063658" cy="66900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国の予算編成等に対する提案</a:t>
            </a:r>
          </a:p>
        </p:txBody>
      </p:sp>
    </p:spTree>
    <p:extLst>
      <p:ext uri="{BB962C8B-B14F-4D97-AF65-F5344CB8AC3E}">
        <p14:creationId xmlns:p14="http://schemas.microsoft.com/office/powerpoint/2010/main" val="23040022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フローチャート : 代替処理 46"/>
          <p:cNvSpPr/>
          <p:nvPr/>
        </p:nvSpPr>
        <p:spPr>
          <a:xfrm>
            <a:off x="1895375" y="3031818"/>
            <a:ext cx="781149" cy="73055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４月</a:t>
            </a:r>
            <a:endParaRPr kumimoji="1" lang="ja-JP" altLang="en-US" sz="1200" dirty="0"/>
          </a:p>
        </p:txBody>
      </p:sp>
      <p:sp>
        <p:nvSpPr>
          <p:cNvPr id="4" name="正方形/長方形 3"/>
          <p:cNvSpPr/>
          <p:nvPr/>
        </p:nvSpPr>
        <p:spPr>
          <a:xfrm>
            <a:off x="0" y="188640"/>
            <a:ext cx="9144000" cy="369332"/>
          </a:xfrm>
          <a:prstGeom prst="rect">
            <a:avLst/>
          </a:prstGeom>
        </p:spPr>
        <p:txBody>
          <a:bodyPr wrap="square">
            <a:spAutoFit/>
          </a:bodyPr>
          <a:lstStyle/>
          <a:p>
            <a:r>
              <a:rPr lang="ja-JP" altLang="ja-JP" b="1" dirty="0"/>
              <a:t>大阪発“地方分権改革”ビジョンの推進について　～Ｈ２</a:t>
            </a:r>
            <a:r>
              <a:rPr lang="ja-JP" altLang="en-US" b="1" dirty="0"/>
              <a:t>５</a:t>
            </a:r>
            <a:r>
              <a:rPr lang="ja-JP" altLang="ja-JP" b="1" dirty="0"/>
              <a:t>年度の取組イメージ（</a:t>
            </a:r>
            <a:r>
              <a:rPr lang="ja-JP" altLang="en-US" b="1" dirty="0"/>
              <a:t>９</a:t>
            </a:r>
            <a:r>
              <a:rPr lang="ja-JP" altLang="ja-JP" b="1" dirty="0"/>
              <a:t>月末時点）～</a:t>
            </a:r>
          </a:p>
        </p:txBody>
      </p:sp>
      <p:graphicFrame>
        <p:nvGraphicFramePr>
          <p:cNvPr id="6" name="表 5"/>
          <p:cNvGraphicFramePr>
            <a:graphicFrameLocks noGrp="1"/>
          </p:cNvGraphicFramePr>
          <p:nvPr>
            <p:extLst>
              <p:ext uri="{D42A27DB-BD31-4B8C-83A1-F6EECF244321}">
                <p14:modId xmlns:p14="http://schemas.microsoft.com/office/powerpoint/2010/main" val="4039197655"/>
              </p:ext>
            </p:extLst>
          </p:nvPr>
        </p:nvGraphicFramePr>
        <p:xfrm>
          <a:off x="0" y="764700"/>
          <a:ext cx="9036496" cy="5570732"/>
        </p:xfrm>
        <a:graphic>
          <a:graphicData uri="http://schemas.openxmlformats.org/drawingml/2006/table">
            <a:tbl>
              <a:tblPr firstRow="1" bandRow="1">
                <a:tableStyleId>{5940675A-B579-460E-94D1-54222C63F5DA}</a:tableStyleId>
              </a:tblPr>
              <a:tblGrid>
                <a:gridCol w="404594">
                  <a:extLst>
                    <a:ext uri="{9D8B030D-6E8A-4147-A177-3AD203B41FA5}">
                      <a16:colId xmlns:a16="http://schemas.microsoft.com/office/drawing/2014/main" val="20000"/>
                    </a:ext>
                  </a:extLst>
                </a:gridCol>
                <a:gridCol w="1431102">
                  <a:extLst>
                    <a:ext uri="{9D8B030D-6E8A-4147-A177-3AD203B41FA5}">
                      <a16:colId xmlns:a16="http://schemas.microsoft.com/office/drawing/2014/main" val="20001"/>
                    </a:ext>
                  </a:extLst>
                </a:gridCol>
                <a:gridCol w="4392488">
                  <a:extLst>
                    <a:ext uri="{9D8B030D-6E8A-4147-A177-3AD203B41FA5}">
                      <a16:colId xmlns:a16="http://schemas.microsoft.com/office/drawing/2014/main" val="20002"/>
                    </a:ext>
                  </a:extLst>
                </a:gridCol>
                <a:gridCol w="2808312">
                  <a:extLst>
                    <a:ext uri="{9D8B030D-6E8A-4147-A177-3AD203B41FA5}">
                      <a16:colId xmlns:a16="http://schemas.microsoft.com/office/drawing/2014/main" val="20003"/>
                    </a:ext>
                  </a:extLst>
                </a:gridCol>
              </a:tblGrid>
              <a:tr h="309829">
                <a:tc rowSpan="2">
                  <a:txBody>
                    <a:bodyPr/>
                    <a:lstStyle/>
                    <a:p>
                      <a:endParaRPr kumimoji="1" lang="ja-JP" altLang="en-US" sz="1400" dirty="0"/>
                    </a:p>
                  </a:txBody>
                  <a:tcPr vert="eaVert" anchor="ctr"/>
                </a:tc>
                <a:tc>
                  <a:txBody>
                    <a:bodyPr/>
                    <a:lstStyle/>
                    <a:p>
                      <a:pPr algn="ctr">
                        <a:lnSpc>
                          <a:spcPts val="1400"/>
                        </a:lnSpc>
                      </a:pPr>
                      <a:r>
                        <a:rPr kumimoji="1" lang="ja-JP" altLang="en-US" sz="1400" dirty="0"/>
                        <a:t>平成２４年度末</a:t>
                      </a:r>
                    </a:p>
                  </a:txBody>
                  <a:tcPr anchor="ctr">
                    <a:lnB w="12700" cmpd="sng">
                      <a:noFill/>
                    </a:lnB>
                    <a:solidFill>
                      <a:schemeClr val="accent5">
                        <a:lumMod val="40000"/>
                        <a:lumOff val="60000"/>
                      </a:schemeClr>
                    </a:solidFill>
                  </a:tcPr>
                </a:tc>
                <a:tc>
                  <a:txBody>
                    <a:bodyPr/>
                    <a:lstStyle/>
                    <a:p>
                      <a:pPr algn="ctr">
                        <a:lnSpc>
                          <a:spcPts val="1400"/>
                        </a:lnSpc>
                      </a:pPr>
                      <a:r>
                        <a:rPr kumimoji="1" lang="ja-JP" altLang="en-US" sz="1400" dirty="0"/>
                        <a:t>平成２５年度</a:t>
                      </a:r>
                    </a:p>
                  </a:txBody>
                  <a:tcPr anchor="ctr">
                    <a:solidFill>
                      <a:schemeClr val="accent5">
                        <a:lumMod val="40000"/>
                        <a:lumOff val="60000"/>
                      </a:schemeClr>
                    </a:solidFill>
                  </a:tcPr>
                </a:tc>
                <a:tc rowSpan="2">
                  <a:txBody>
                    <a:bodyPr/>
                    <a:lstStyle/>
                    <a:p>
                      <a:pPr algn="ctr">
                        <a:lnSpc>
                          <a:spcPts val="1400"/>
                        </a:lnSpc>
                      </a:pPr>
                      <a:r>
                        <a:rPr kumimoji="1" lang="ja-JP" altLang="en-US" sz="1400" dirty="0"/>
                        <a:t>実績と今後の取組</a:t>
                      </a:r>
                    </a:p>
                  </a:txBody>
                  <a:tcPr anchor="ctr">
                    <a:solidFill>
                      <a:schemeClr val="accent5">
                        <a:lumMod val="40000"/>
                        <a:lumOff val="60000"/>
                      </a:schemeClr>
                    </a:solidFill>
                  </a:tcPr>
                </a:tc>
                <a:extLst>
                  <a:ext uri="{0D108BD9-81ED-4DB2-BD59-A6C34878D82A}">
                    <a16:rowId xmlns:a16="http://schemas.microsoft.com/office/drawing/2014/main" val="10000"/>
                  </a:ext>
                </a:extLst>
              </a:tr>
              <a:tr h="309829">
                <a:tc vMerge="1">
                  <a:txBody>
                    <a:bodyPr/>
                    <a:lstStyle/>
                    <a:p>
                      <a:endParaRPr kumimoji="1" lang="ja-JP" altLang="en-US" sz="1400" dirty="0"/>
                    </a:p>
                  </a:txBody>
                  <a:tcPr vert="eaVert" anchor="ctr"/>
                </a:tc>
                <a:tc>
                  <a:txBody>
                    <a:bodyPr/>
                    <a:lstStyle/>
                    <a:p>
                      <a:pPr marL="0" marR="0" indent="0" algn="l" defTabSz="914400" rtl="0" eaLnBrk="1" fontAlgn="auto" latinLnBrk="0" hangingPunct="1">
                        <a:lnSpc>
                          <a:spcPts val="1400"/>
                        </a:lnSpc>
                        <a:spcBef>
                          <a:spcPts val="0"/>
                        </a:spcBef>
                        <a:spcAft>
                          <a:spcPts val="0"/>
                        </a:spcAft>
                        <a:buClrTx/>
                        <a:buSzTx/>
                        <a:buFontTx/>
                        <a:buNone/>
                        <a:tabLst/>
                        <a:defRPr/>
                      </a:pPr>
                      <a:r>
                        <a:rPr kumimoji="1" lang="ja-JP" altLang="en-US" sz="1400" dirty="0" err="1"/>
                        <a:t>までの</a:t>
                      </a:r>
                      <a:r>
                        <a:rPr kumimoji="1" lang="ja-JP" altLang="en-US" sz="1400" dirty="0"/>
                        <a:t>状況</a:t>
                      </a:r>
                    </a:p>
                  </a:txBody>
                  <a:tcPr anchor="ctr">
                    <a:lnT w="12700" cmpd="sng">
                      <a:noFill/>
                    </a:lnT>
                    <a:solidFill>
                      <a:schemeClr val="accent5">
                        <a:lumMod val="40000"/>
                        <a:lumOff val="60000"/>
                      </a:schemeClr>
                    </a:solidFill>
                  </a:tcPr>
                </a:tc>
                <a:tc>
                  <a:txBody>
                    <a:bodyPr/>
                    <a:lstStyle/>
                    <a:p>
                      <a:pPr marL="0" marR="0" indent="0" algn="ctr" defTabSz="914400" rtl="0" eaLnBrk="1" fontAlgn="auto" latinLnBrk="0" hangingPunct="1">
                        <a:lnSpc>
                          <a:spcPts val="1400"/>
                        </a:lnSpc>
                        <a:spcBef>
                          <a:spcPts val="0"/>
                        </a:spcBef>
                        <a:spcAft>
                          <a:spcPts val="0"/>
                        </a:spcAft>
                        <a:buClrTx/>
                        <a:buSzTx/>
                        <a:buFontTx/>
                        <a:buNone/>
                        <a:tabLst/>
                        <a:defRPr/>
                      </a:pPr>
                      <a:r>
                        <a:rPr kumimoji="1" lang="ja-JP" altLang="en-US" sz="1400" dirty="0"/>
                        <a:t>４月　　　　　　　　　　　　　９月　　　　　　　　　　　　　　３月</a:t>
                      </a:r>
                    </a:p>
                  </a:txBody>
                  <a:tcPr anchor="ctr">
                    <a:solidFill>
                      <a:schemeClr val="accent5">
                        <a:lumMod val="40000"/>
                        <a:lumOff val="60000"/>
                      </a:schemeClr>
                    </a:solidFill>
                  </a:tcPr>
                </a:tc>
                <a:tc vMerge="1">
                  <a:txBody>
                    <a:bodyPr/>
                    <a:lstStyle/>
                    <a:p>
                      <a:endParaRPr kumimoji="1" lang="ja-JP" altLang="en-US" sz="1400"/>
                    </a:p>
                  </a:txBody>
                  <a:tcPr anchor="ctr"/>
                </a:tc>
                <a:extLst>
                  <a:ext uri="{0D108BD9-81ED-4DB2-BD59-A6C34878D82A}">
                    <a16:rowId xmlns:a16="http://schemas.microsoft.com/office/drawing/2014/main" val="10001"/>
                  </a:ext>
                </a:extLst>
              </a:tr>
              <a:tr h="1506018">
                <a:tc>
                  <a:txBody>
                    <a:bodyPr/>
                    <a:lstStyle/>
                    <a:p>
                      <a:r>
                        <a:rPr kumimoji="1" lang="ja-JP" altLang="en-US" sz="1400" dirty="0"/>
                        <a:t>国への提案・要望</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p>
                  </a:txBody>
                  <a:tcPr anchor="ctr"/>
                </a:tc>
                <a:tc>
                  <a:txBody>
                    <a:bodyPr/>
                    <a:lstStyle/>
                    <a:p>
                      <a:pPr marL="82550" indent="-82550" algn="just">
                        <a:lnSpc>
                          <a:spcPts val="1400"/>
                        </a:lnSpc>
                        <a:spcAft>
                          <a:spcPts val="1200"/>
                        </a:spcAft>
                      </a:pPr>
                      <a:r>
                        <a:rPr kumimoji="1" lang="ja-JP" altLang="en-US" sz="1200" dirty="0"/>
                        <a:t>○　全国知事会等とも連携し、政府の地方分権改革の推進に向け、国の出先機関の原則廃止、国から地方への事務・権限の移譲、地方分権型道州制の推進等を進めるよう、国に働きかけます。</a:t>
                      </a:r>
                      <a:endParaRPr kumimoji="1" lang="en-US" altLang="ja-JP" sz="1200" dirty="0"/>
                    </a:p>
                  </a:txBody>
                  <a:tcPr anchor="ctr"/>
                </a:tc>
                <a:extLst>
                  <a:ext uri="{0D108BD9-81ED-4DB2-BD59-A6C34878D82A}">
                    <a16:rowId xmlns:a16="http://schemas.microsoft.com/office/drawing/2014/main" val="10002"/>
                  </a:ext>
                </a:extLst>
              </a:tr>
              <a:tr h="3445056">
                <a:tc>
                  <a:txBody>
                    <a:bodyPr/>
                    <a:lstStyle/>
                    <a:p>
                      <a:r>
                        <a:rPr kumimoji="1" lang="ja-JP" altLang="en-US" sz="1400" dirty="0"/>
                        <a:t>（参考）政府における</a:t>
                      </a:r>
                      <a:endParaRPr kumimoji="1" lang="en-US" altLang="ja-JP" sz="1400" dirty="0"/>
                    </a:p>
                    <a:p>
                      <a:r>
                        <a:rPr kumimoji="1" lang="ja-JP" altLang="en-US" sz="1400" dirty="0"/>
                        <a:t>　　　　　　　地方分権の取組状況</a:t>
                      </a:r>
                    </a:p>
                  </a:txBody>
                  <a:tcPr vert="eaVert" anchor="ctr" anchorCtr="1"/>
                </a:tc>
                <a:tc>
                  <a:txBody>
                    <a:bodyPr/>
                    <a:lstStyle/>
                    <a:p>
                      <a:endParaRPr kumimoji="1" lang="ja-JP" altLang="en-US" sz="1400" dirty="0"/>
                    </a:p>
                  </a:txBody>
                  <a:tcPr anchor="ctr"/>
                </a:tc>
                <a:tc>
                  <a:txBody>
                    <a:bodyPr/>
                    <a:lstStyle/>
                    <a:p>
                      <a:pPr marL="82550" indent="-82550" algn="just">
                        <a:lnSpc>
                          <a:spcPts val="1400"/>
                        </a:lnSpc>
                        <a:spcAft>
                          <a:spcPts val="1200"/>
                        </a:spcAft>
                      </a:pPr>
                      <a:endParaRPr kumimoji="1" lang="en-US" altLang="ja-JP" sz="1200" dirty="0">
                        <a:solidFill>
                          <a:schemeClr val="tx1"/>
                        </a:solidFill>
                      </a:endParaRPr>
                    </a:p>
                  </a:txBody>
                  <a:tcPr anchor="ctr"/>
                </a:tc>
                <a:tc>
                  <a:txBody>
                    <a:bodyPr/>
                    <a:lstStyle/>
                    <a:p>
                      <a:pPr marL="82550" marR="0" indent="-82550" algn="l" defTabSz="914400" rtl="0" eaLnBrk="1" fontAlgn="auto" latinLnBrk="0" hangingPunct="1">
                        <a:lnSpc>
                          <a:spcPts val="1400"/>
                        </a:lnSpc>
                        <a:spcBef>
                          <a:spcPts val="0"/>
                        </a:spcBef>
                        <a:spcAft>
                          <a:spcPts val="1200"/>
                        </a:spcAft>
                        <a:buClrTx/>
                        <a:buSzTx/>
                        <a:buFontTx/>
                        <a:buNone/>
                        <a:tabLst/>
                        <a:defRPr/>
                      </a:pPr>
                      <a:r>
                        <a:rPr kumimoji="1" lang="ja-JP" altLang="en-US" sz="1200" dirty="0">
                          <a:solidFill>
                            <a:schemeClr val="tx1"/>
                          </a:solidFill>
                        </a:rPr>
                        <a:t>○　地方分権改革担当大臣の下に地方分権改革有識者会議が設置され、国の事務・権限の地方への移譲等について検討が行われています。</a:t>
                      </a:r>
                      <a:br>
                        <a:rPr kumimoji="1" lang="en-US" altLang="ja-JP" sz="1200" dirty="0">
                          <a:solidFill>
                            <a:schemeClr val="tx1"/>
                          </a:solidFill>
                        </a:rPr>
                      </a:br>
                      <a:r>
                        <a:rPr kumimoji="1" lang="ja-JP" altLang="en-US" sz="1200" dirty="0">
                          <a:solidFill>
                            <a:schemeClr val="tx1"/>
                          </a:solidFill>
                        </a:rPr>
                        <a:t>　９月には地方分権改革推進本部において、国から地方公共団体への事務・権限の移譲に関する当面の方針と</a:t>
                      </a:r>
                      <a:r>
                        <a:rPr kumimoji="1" lang="en-US" altLang="ja-JP" sz="1200" dirty="0">
                          <a:solidFill>
                            <a:schemeClr val="tx1"/>
                          </a:solidFill>
                        </a:rPr>
                        <a:t>20</a:t>
                      </a:r>
                      <a:r>
                        <a:rPr kumimoji="1" lang="ja-JP" altLang="en-US" sz="1200" dirty="0">
                          <a:solidFill>
                            <a:schemeClr val="tx1"/>
                          </a:solidFill>
                        </a:rPr>
                        <a:t>年間の地方分権改革の総括を行い今後の展望を取りまとめること等が決定されました。</a:t>
                      </a:r>
                      <a:endParaRPr kumimoji="1" lang="en-US" altLang="ja-JP" sz="1200" dirty="0">
                        <a:solidFill>
                          <a:schemeClr val="tx1"/>
                        </a:solidFill>
                      </a:endParaRPr>
                    </a:p>
                    <a:p>
                      <a:pPr marL="82550" indent="-82550" algn="just">
                        <a:lnSpc>
                          <a:spcPts val="1400"/>
                        </a:lnSpc>
                        <a:spcAft>
                          <a:spcPts val="1200"/>
                        </a:spcAft>
                      </a:pPr>
                      <a:r>
                        <a:rPr kumimoji="1" lang="ja-JP" altLang="en-US" sz="1200" dirty="0">
                          <a:solidFill>
                            <a:schemeClr val="tx1"/>
                          </a:solidFill>
                        </a:rPr>
                        <a:t>○　義務付け・枠付けの見直しや都道府県から基礎自治体への権限移譲等を内容とする第３次一括法が成立しました。</a:t>
                      </a:r>
                      <a:endParaRPr kumimoji="1" lang="en-US" altLang="ja-JP" sz="1200" dirty="0">
                        <a:solidFill>
                          <a:schemeClr val="tx1"/>
                        </a:solidFill>
                      </a:endParaRPr>
                    </a:p>
                    <a:p>
                      <a:pPr marL="82550" indent="-82550" algn="just">
                        <a:lnSpc>
                          <a:spcPts val="1400"/>
                        </a:lnSpc>
                        <a:spcAft>
                          <a:spcPts val="0"/>
                        </a:spcAft>
                      </a:pPr>
                      <a:r>
                        <a:rPr kumimoji="1" lang="ja-JP" altLang="en-US" sz="1200" dirty="0">
                          <a:solidFill>
                            <a:schemeClr val="tx1"/>
                          </a:solidFill>
                        </a:rPr>
                        <a:t>○　第３０次地方制度調査会において、６月に「大都市制度の改革及び基礎自治体の行政サービス提供体制に関する答申」が取りまとめられました。</a:t>
                      </a:r>
                    </a:p>
                  </a:txBody>
                  <a:tcPr anchor="ctr"/>
                </a:tc>
                <a:extLst>
                  <a:ext uri="{0D108BD9-81ED-4DB2-BD59-A6C34878D82A}">
                    <a16:rowId xmlns:a16="http://schemas.microsoft.com/office/drawing/2014/main" val="10003"/>
                  </a:ext>
                </a:extLst>
              </a:tr>
            </a:tbl>
          </a:graphicData>
        </a:graphic>
      </p:graphicFrame>
      <p:sp>
        <p:nvSpPr>
          <p:cNvPr id="32" name="フローチャート : 代替処理 31"/>
          <p:cNvSpPr/>
          <p:nvPr/>
        </p:nvSpPr>
        <p:spPr>
          <a:xfrm>
            <a:off x="467544" y="3153361"/>
            <a:ext cx="1179766" cy="340397"/>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平成２５年３月</a:t>
            </a:r>
            <a:endParaRPr kumimoji="1" lang="ja-JP" altLang="en-US" sz="1200" dirty="0"/>
          </a:p>
        </p:txBody>
      </p:sp>
      <p:sp>
        <p:nvSpPr>
          <p:cNvPr id="33" name="フローチャート : 代替処理 32"/>
          <p:cNvSpPr/>
          <p:nvPr/>
        </p:nvSpPr>
        <p:spPr>
          <a:xfrm>
            <a:off x="560274" y="3349742"/>
            <a:ext cx="1220901" cy="520831"/>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地方分権改革推進本部の設置</a:t>
            </a:r>
            <a:endParaRPr lang="en-US" altLang="ja-JP" sz="1200" spc="-140" dirty="0"/>
          </a:p>
        </p:txBody>
      </p:sp>
      <p:sp>
        <p:nvSpPr>
          <p:cNvPr id="51" name="フローチャート : 代替処理 50"/>
          <p:cNvSpPr/>
          <p:nvPr/>
        </p:nvSpPr>
        <p:spPr>
          <a:xfrm>
            <a:off x="467544" y="1484784"/>
            <a:ext cx="118446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平成２４年度</a:t>
            </a:r>
            <a:endParaRPr kumimoji="1" lang="ja-JP" altLang="en-US" sz="1200" dirty="0"/>
          </a:p>
        </p:txBody>
      </p:sp>
      <p:sp>
        <p:nvSpPr>
          <p:cNvPr id="52" name="フローチャート : 代替処理 51"/>
          <p:cNvSpPr/>
          <p:nvPr/>
        </p:nvSpPr>
        <p:spPr>
          <a:xfrm>
            <a:off x="539553" y="1700808"/>
            <a:ext cx="1241622" cy="108012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府国家予算要望</a:t>
            </a:r>
            <a:endParaRPr lang="en-US" altLang="ja-JP" sz="1200" spc="-140" dirty="0"/>
          </a:p>
          <a:p>
            <a:pPr marL="82550" indent="-82550" algn="just"/>
            <a:r>
              <a:rPr lang="ja-JP" altLang="en-US" sz="1200" spc="-140" dirty="0"/>
              <a:t>・国出先機関の地方移管の推進</a:t>
            </a:r>
            <a:endParaRPr lang="en-US" altLang="ja-JP" sz="1200" spc="-140" dirty="0"/>
          </a:p>
          <a:p>
            <a:pPr marL="82550" indent="-82550" algn="just"/>
            <a:r>
              <a:rPr lang="ja-JP" altLang="en-US" sz="1200" spc="-140" dirty="0"/>
              <a:t>・地域自主戦略交付金の制度改善</a:t>
            </a:r>
          </a:p>
          <a:p>
            <a:pPr algn="just"/>
            <a:endParaRPr lang="ja-JP" altLang="en-US" sz="1200" dirty="0"/>
          </a:p>
        </p:txBody>
      </p:sp>
      <p:sp>
        <p:nvSpPr>
          <p:cNvPr id="59" name="フローチャート : 代替処理 58"/>
          <p:cNvSpPr/>
          <p:nvPr/>
        </p:nvSpPr>
        <p:spPr>
          <a:xfrm>
            <a:off x="440509" y="5845371"/>
            <a:ext cx="1351753" cy="319933"/>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000" spc="-100" dirty="0"/>
              <a:t>第</a:t>
            </a:r>
            <a:r>
              <a:rPr lang="en-US" altLang="ja-JP" sz="1000" spc="-100" dirty="0"/>
              <a:t>30</a:t>
            </a:r>
            <a:r>
              <a:rPr lang="ja-JP" altLang="en-US" sz="1000" spc="-100" dirty="0"/>
              <a:t>次</a:t>
            </a:r>
            <a:r>
              <a:rPr lang="ja-JP" altLang="en-US" sz="1100" spc="-100" dirty="0"/>
              <a:t>地方制度調査会</a:t>
            </a:r>
          </a:p>
        </p:txBody>
      </p:sp>
      <p:grpSp>
        <p:nvGrpSpPr>
          <p:cNvPr id="34" name="グループ化 33"/>
          <p:cNvGrpSpPr/>
          <p:nvPr/>
        </p:nvGrpSpPr>
        <p:grpSpPr>
          <a:xfrm>
            <a:off x="560274" y="6335433"/>
            <a:ext cx="6192688" cy="507564"/>
            <a:chOff x="539552" y="6195800"/>
            <a:chExt cx="6192688" cy="563570"/>
          </a:xfrm>
        </p:grpSpPr>
        <p:sp>
          <p:nvSpPr>
            <p:cNvPr id="35" name="大かっこ 34"/>
            <p:cNvSpPr/>
            <p:nvPr/>
          </p:nvSpPr>
          <p:spPr>
            <a:xfrm>
              <a:off x="539552" y="6237312"/>
              <a:ext cx="6192688" cy="504056"/>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6" name="テキスト ボックス 35"/>
            <p:cNvSpPr txBox="1"/>
            <p:nvPr/>
          </p:nvSpPr>
          <p:spPr>
            <a:xfrm>
              <a:off x="616509" y="6195800"/>
              <a:ext cx="492443" cy="276999"/>
            </a:xfrm>
            <a:prstGeom prst="rect">
              <a:avLst/>
            </a:prstGeom>
            <a:noFill/>
          </p:spPr>
          <p:txBody>
            <a:bodyPr wrap="none" rtlCol="0">
              <a:spAutoFit/>
            </a:bodyPr>
            <a:lstStyle/>
            <a:p>
              <a:r>
                <a:rPr kumimoji="1" lang="ja-JP" altLang="en-US" sz="1200" dirty="0"/>
                <a:t>凡例</a:t>
              </a:r>
            </a:p>
          </p:txBody>
        </p:sp>
        <p:grpSp>
          <p:nvGrpSpPr>
            <p:cNvPr id="37" name="グループ化 36"/>
            <p:cNvGrpSpPr/>
            <p:nvPr/>
          </p:nvGrpSpPr>
          <p:grpSpPr>
            <a:xfrm>
              <a:off x="1208444" y="6507342"/>
              <a:ext cx="342038" cy="252028"/>
              <a:chOff x="1421650" y="5579328"/>
              <a:chExt cx="1260140" cy="648072"/>
            </a:xfrm>
          </p:grpSpPr>
          <p:sp>
            <p:nvSpPr>
              <p:cNvPr id="45" name="フローチャート : 代替処理 44"/>
              <p:cNvSpPr/>
              <p:nvPr/>
            </p:nvSpPr>
            <p:spPr>
              <a:xfrm>
                <a:off x="1421650" y="5579328"/>
                <a:ext cx="1116124"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tIns="0" bIns="0" rtlCol="0" anchor="t" anchorCtr="0"/>
              <a:lstStyle/>
              <a:p>
                <a:pPr>
                  <a:lnSpc>
                    <a:spcPts val="1200"/>
                  </a:lnSpc>
                </a:pPr>
                <a:endParaRPr kumimoji="1" lang="ja-JP" altLang="en-US" sz="1200" dirty="0"/>
              </a:p>
            </p:txBody>
          </p:sp>
          <p:sp>
            <p:nvSpPr>
              <p:cNvPr id="46" name="フローチャート : 代替処理 45"/>
              <p:cNvSpPr/>
              <p:nvPr/>
            </p:nvSpPr>
            <p:spPr>
              <a:xfrm>
                <a:off x="1565666" y="5777350"/>
                <a:ext cx="1116124" cy="450050"/>
              </a:xfrm>
              <a:prstGeom prst="flowChartAlternateProcess">
                <a:avLst/>
              </a:prstGeom>
            </p:spPr>
            <p:style>
              <a:lnRef idx="2">
                <a:schemeClr val="accent1"/>
              </a:lnRef>
              <a:fillRef idx="1">
                <a:schemeClr val="lt1"/>
              </a:fillRef>
              <a:effectRef idx="0">
                <a:schemeClr val="accent1"/>
              </a:effectRef>
              <a:fontRef idx="minor">
                <a:schemeClr val="dk1"/>
              </a:fontRef>
            </p:style>
            <p:txBody>
              <a:bodyPr rtlCol="0" anchor="t" anchorCtr="0"/>
              <a:lstStyle/>
              <a:p>
                <a:endParaRPr kumimoji="1" lang="ja-JP" altLang="en-US" sz="1200" dirty="0"/>
              </a:p>
            </p:txBody>
          </p:sp>
        </p:grpSp>
        <p:sp>
          <p:nvSpPr>
            <p:cNvPr id="38" name="右矢印 37"/>
            <p:cNvSpPr/>
            <p:nvPr/>
          </p:nvSpPr>
          <p:spPr>
            <a:xfrm>
              <a:off x="1176538" y="6201308"/>
              <a:ext cx="450050" cy="2880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39" name="テキスト ボックス 38"/>
            <p:cNvSpPr txBox="1"/>
            <p:nvPr/>
          </p:nvSpPr>
          <p:spPr>
            <a:xfrm>
              <a:off x="1631285" y="6365072"/>
              <a:ext cx="2460930" cy="307564"/>
            </a:xfrm>
            <a:prstGeom prst="rect">
              <a:avLst/>
            </a:prstGeom>
            <a:noFill/>
          </p:spPr>
          <p:txBody>
            <a:bodyPr wrap="none" rtlCol="0">
              <a:spAutoFit/>
            </a:bodyPr>
            <a:lstStyle/>
            <a:p>
              <a:r>
                <a:rPr kumimoji="1" lang="ja-JP" altLang="en-US" sz="1200" dirty="0"/>
                <a:t>取り組んで</a:t>
              </a:r>
              <a:r>
                <a:rPr lang="ja-JP" altLang="en-US" sz="1200" dirty="0"/>
                <a:t>いる</a:t>
              </a:r>
              <a:r>
                <a:rPr kumimoji="1" lang="ja-JP" altLang="en-US" sz="1200" dirty="0"/>
                <a:t>事項、実現した事項</a:t>
              </a:r>
            </a:p>
          </p:txBody>
        </p:sp>
        <p:grpSp>
          <p:nvGrpSpPr>
            <p:cNvPr id="40" name="グループ化 39"/>
            <p:cNvGrpSpPr/>
            <p:nvPr/>
          </p:nvGrpSpPr>
          <p:grpSpPr>
            <a:xfrm>
              <a:off x="4339272" y="6489340"/>
              <a:ext cx="329887" cy="252028"/>
              <a:chOff x="5076056" y="4149080"/>
              <a:chExt cx="1224137" cy="693077"/>
            </a:xfrm>
          </p:grpSpPr>
          <p:sp>
            <p:nvSpPr>
              <p:cNvPr id="43" name="フローチャート : 代替処理 21"/>
              <p:cNvSpPr/>
              <p:nvPr/>
            </p:nvSpPr>
            <p:spPr>
              <a:xfrm>
                <a:off x="5076056" y="4149080"/>
                <a:ext cx="1116124" cy="504056"/>
              </a:xfrm>
              <a:prstGeom prst="rect">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tIns="0" bIns="0" rtlCol="0" anchor="t" anchorCtr="0"/>
              <a:lstStyle/>
              <a:p>
                <a:pPr>
                  <a:lnSpc>
                    <a:spcPts val="1200"/>
                  </a:lnSpc>
                </a:pPr>
                <a:endParaRPr kumimoji="1" lang="ja-JP" altLang="en-US" sz="1200" dirty="0"/>
              </a:p>
            </p:txBody>
          </p:sp>
          <p:sp>
            <p:nvSpPr>
              <p:cNvPr id="44" name="フローチャート : 代替処理 22"/>
              <p:cNvSpPr/>
              <p:nvPr/>
            </p:nvSpPr>
            <p:spPr>
              <a:xfrm>
                <a:off x="5206753" y="4347102"/>
                <a:ext cx="1093440" cy="495055"/>
              </a:xfrm>
              <a:prstGeom prst="rect">
                <a:avLst/>
              </a:prstGeom>
              <a:ln>
                <a:prstDash val="dash"/>
              </a:ln>
            </p:spPr>
            <p:style>
              <a:lnRef idx="2">
                <a:schemeClr val="accent3"/>
              </a:lnRef>
              <a:fillRef idx="1">
                <a:schemeClr val="lt1"/>
              </a:fillRef>
              <a:effectRef idx="0">
                <a:schemeClr val="accent3"/>
              </a:effectRef>
              <a:fontRef idx="minor">
                <a:schemeClr val="dk1"/>
              </a:fontRef>
            </p:style>
            <p:txBody>
              <a:bodyPr rIns="36000" rtlCol="0" anchor="t" anchorCtr="0"/>
              <a:lstStyle/>
              <a:p>
                <a:endParaRPr lang="en-US" altLang="ja-JP" sz="1200" spc="-140" dirty="0"/>
              </a:p>
            </p:txBody>
          </p:sp>
        </p:grpSp>
        <p:sp>
          <p:nvSpPr>
            <p:cNvPr id="41" name="右矢印 40"/>
            <p:cNvSpPr/>
            <p:nvPr/>
          </p:nvSpPr>
          <p:spPr>
            <a:xfrm>
              <a:off x="4297273" y="6200660"/>
              <a:ext cx="454747" cy="328824"/>
            </a:xfrm>
            <a:prstGeom prst="rightArrow">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endParaRPr kumimoji="1" lang="ja-JP" altLang="en-US" sz="1200" spc="-50" dirty="0"/>
            </a:p>
          </p:txBody>
        </p:sp>
        <p:sp>
          <p:nvSpPr>
            <p:cNvPr id="42" name="テキスト ボックス 41"/>
            <p:cNvSpPr txBox="1"/>
            <p:nvPr/>
          </p:nvSpPr>
          <p:spPr>
            <a:xfrm>
              <a:off x="4821431" y="6350840"/>
              <a:ext cx="1747594" cy="276999"/>
            </a:xfrm>
            <a:prstGeom prst="rect">
              <a:avLst/>
            </a:prstGeom>
            <a:noFill/>
          </p:spPr>
          <p:txBody>
            <a:bodyPr wrap="none" rtlCol="0">
              <a:spAutoFit/>
            </a:bodyPr>
            <a:lstStyle/>
            <a:p>
              <a:r>
                <a:rPr kumimoji="1" lang="ja-JP" altLang="en-US" sz="1200" dirty="0"/>
                <a:t>今後取り組んでいく事項</a:t>
              </a:r>
            </a:p>
          </p:txBody>
        </p:sp>
      </p:grpSp>
      <p:sp>
        <p:nvSpPr>
          <p:cNvPr id="65" name="右矢印 64"/>
          <p:cNvSpPr/>
          <p:nvPr/>
        </p:nvSpPr>
        <p:spPr>
          <a:xfrm>
            <a:off x="1866007" y="5735263"/>
            <a:ext cx="1153418" cy="535957"/>
          </a:xfrm>
          <a:prstGeom prst="rightArrow">
            <a:avLst>
              <a:gd name="adj1" fmla="val 72997"/>
              <a:gd name="adj2" fmla="val 23544"/>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50" dirty="0"/>
              <a:t>大都市制度改革等の検討</a:t>
            </a:r>
            <a:endParaRPr kumimoji="1" lang="en-US" altLang="ja-JP" sz="1050" dirty="0"/>
          </a:p>
        </p:txBody>
      </p:sp>
      <p:sp>
        <p:nvSpPr>
          <p:cNvPr id="66" name="右矢印 65"/>
          <p:cNvSpPr/>
          <p:nvPr/>
        </p:nvSpPr>
        <p:spPr>
          <a:xfrm>
            <a:off x="4245987" y="5709442"/>
            <a:ext cx="1838181" cy="580828"/>
          </a:xfrm>
          <a:prstGeom prst="rightArrow">
            <a:avLst>
              <a:gd name="adj1" fmla="val 66399"/>
              <a:gd name="adj2" fmla="val 46720"/>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050" dirty="0"/>
              <a:t>答申内容の制度化に向けた検討</a:t>
            </a:r>
          </a:p>
        </p:txBody>
      </p:sp>
      <p:sp>
        <p:nvSpPr>
          <p:cNvPr id="53" name="右矢印 52"/>
          <p:cNvSpPr/>
          <p:nvPr/>
        </p:nvSpPr>
        <p:spPr>
          <a:xfrm>
            <a:off x="4427984" y="1736812"/>
            <a:ext cx="1656184" cy="684076"/>
          </a:xfrm>
          <a:prstGeom prst="rightArrow">
            <a:avLst>
              <a:gd name="adj1" fmla="val 50000"/>
              <a:gd name="adj2" fmla="val 24937"/>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ja-JP" altLang="en-US" sz="1200" dirty="0"/>
              <a:t>政府の地方分権改革の推進</a:t>
            </a:r>
            <a:endParaRPr kumimoji="1" lang="ja-JP" altLang="en-US" sz="1200" dirty="0"/>
          </a:p>
        </p:txBody>
      </p:sp>
      <p:sp>
        <p:nvSpPr>
          <p:cNvPr id="54" name="フローチャート : 代替処理 53"/>
          <p:cNvSpPr/>
          <p:nvPr/>
        </p:nvSpPr>
        <p:spPr>
          <a:xfrm>
            <a:off x="467544" y="4077072"/>
            <a:ext cx="1217160" cy="441859"/>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100" dirty="0"/>
              <a:t>平成２４年１１</a:t>
            </a:r>
            <a:r>
              <a:rPr kumimoji="1" lang="ja-JP" altLang="en-US" sz="1100" dirty="0"/>
              <a:t>月</a:t>
            </a:r>
          </a:p>
        </p:txBody>
      </p:sp>
      <p:sp>
        <p:nvSpPr>
          <p:cNvPr id="57" name="フローチャート : 代替処理 56"/>
          <p:cNvSpPr/>
          <p:nvPr/>
        </p:nvSpPr>
        <p:spPr>
          <a:xfrm>
            <a:off x="555952" y="4284739"/>
            <a:ext cx="1236311" cy="414875"/>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spc="-140" dirty="0"/>
              <a:t>国出先機関の原則廃止法案の閣議決定</a:t>
            </a:r>
          </a:p>
          <a:p>
            <a:pPr algn="just"/>
            <a:endParaRPr lang="ja-JP" altLang="en-US" sz="1200" dirty="0"/>
          </a:p>
        </p:txBody>
      </p:sp>
      <p:sp>
        <p:nvSpPr>
          <p:cNvPr id="64" name="右矢印 63"/>
          <p:cNvSpPr/>
          <p:nvPr/>
        </p:nvSpPr>
        <p:spPr>
          <a:xfrm>
            <a:off x="4317995" y="3026849"/>
            <a:ext cx="1857231" cy="630937"/>
          </a:xfrm>
          <a:prstGeom prst="rightArrow">
            <a:avLst>
              <a:gd name="adj1" fmla="val 56059"/>
              <a:gd name="adj2" fmla="val 18821"/>
            </a:avLst>
          </a:prstGeom>
          <a:ln>
            <a:prstDash val="dash"/>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kumimoji="1" lang="ja-JP" altLang="en-US" sz="1100" dirty="0"/>
              <a:t>権限移譲、「総括と展望」</a:t>
            </a:r>
            <a:endParaRPr kumimoji="1" lang="en-US" altLang="ja-JP" sz="1100" dirty="0"/>
          </a:p>
          <a:p>
            <a:pPr algn="ctr"/>
            <a:r>
              <a:rPr kumimoji="1" lang="ja-JP" altLang="en-US" sz="1100" dirty="0"/>
              <a:t>とりまとめに向けた検討</a:t>
            </a:r>
          </a:p>
        </p:txBody>
      </p:sp>
      <p:sp>
        <p:nvSpPr>
          <p:cNvPr id="55" name="フローチャート : 代替処理 54"/>
          <p:cNvSpPr/>
          <p:nvPr/>
        </p:nvSpPr>
        <p:spPr>
          <a:xfrm>
            <a:off x="3059832" y="5676106"/>
            <a:ext cx="874392"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６</a:t>
            </a:r>
            <a:r>
              <a:rPr kumimoji="1" lang="ja-JP" altLang="en-US" sz="1050" dirty="0"/>
              <a:t>月</a:t>
            </a:r>
          </a:p>
        </p:txBody>
      </p:sp>
      <p:sp>
        <p:nvSpPr>
          <p:cNvPr id="58" name="フローチャート : 代替処理 57"/>
          <p:cNvSpPr/>
          <p:nvPr/>
        </p:nvSpPr>
        <p:spPr>
          <a:xfrm>
            <a:off x="3175274" y="5883773"/>
            <a:ext cx="932283"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地方制度調査会「答申」</a:t>
            </a:r>
          </a:p>
        </p:txBody>
      </p:sp>
      <p:sp>
        <p:nvSpPr>
          <p:cNvPr id="60" name="フローチャート : 代替処理 59"/>
          <p:cNvSpPr/>
          <p:nvPr/>
        </p:nvSpPr>
        <p:spPr>
          <a:xfrm>
            <a:off x="2466281" y="1484784"/>
            <a:ext cx="118446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kumimoji="1" lang="ja-JP" altLang="en-US" sz="1200" dirty="0"/>
              <a:t>６月</a:t>
            </a:r>
          </a:p>
        </p:txBody>
      </p:sp>
      <p:sp>
        <p:nvSpPr>
          <p:cNvPr id="61" name="フローチャート : 代替処理 60"/>
          <p:cNvSpPr/>
          <p:nvPr/>
        </p:nvSpPr>
        <p:spPr>
          <a:xfrm>
            <a:off x="2538290" y="1700808"/>
            <a:ext cx="1241622" cy="1080120"/>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府国家予算要望</a:t>
            </a:r>
            <a:endParaRPr lang="en-US" altLang="ja-JP" sz="1200" spc="-140" dirty="0"/>
          </a:p>
          <a:p>
            <a:pPr marL="82550" indent="-82550" algn="just"/>
            <a:r>
              <a:rPr lang="ja-JP" altLang="en-US" sz="1200" spc="-140" dirty="0"/>
              <a:t>・地方分権型道州制の推進</a:t>
            </a:r>
            <a:endParaRPr lang="en-US" altLang="ja-JP" sz="1200" spc="-140" dirty="0"/>
          </a:p>
          <a:p>
            <a:pPr marL="82550" indent="-82550" algn="just"/>
            <a:r>
              <a:rPr lang="ja-JP" altLang="en-US" sz="1200" spc="-140" dirty="0"/>
              <a:t>・国出先機関の地方移管の推進</a:t>
            </a:r>
          </a:p>
          <a:p>
            <a:pPr algn="just"/>
            <a:endParaRPr lang="ja-JP" altLang="en-US" sz="1200" dirty="0"/>
          </a:p>
        </p:txBody>
      </p:sp>
      <p:sp>
        <p:nvSpPr>
          <p:cNvPr id="67" name="フローチャート : 代替処理 66"/>
          <p:cNvSpPr/>
          <p:nvPr/>
        </p:nvSpPr>
        <p:spPr>
          <a:xfrm>
            <a:off x="1946890" y="3241551"/>
            <a:ext cx="804348" cy="706268"/>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spc="-140" dirty="0"/>
              <a:t>地方分権改革有識者会議の設置</a:t>
            </a:r>
            <a:endParaRPr lang="en-US" altLang="ja-JP" sz="1200" spc="-140" dirty="0"/>
          </a:p>
          <a:p>
            <a:pPr algn="just"/>
            <a:endParaRPr lang="en-US" altLang="ja-JP" sz="1200" spc="-140" dirty="0"/>
          </a:p>
        </p:txBody>
      </p:sp>
      <p:sp>
        <p:nvSpPr>
          <p:cNvPr id="68" name="フローチャート : 代替処理 67"/>
          <p:cNvSpPr/>
          <p:nvPr/>
        </p:nvSpPr>
        <p:spPr>
          <a:xfrm>
            <a:off x="2444155" y="4965551"/>
            <a:ext cx="874392" cy="463721"/>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050" dirty="0"/>
              <a:t>６</a:t>
            </a:r>
            <a:r>
              <a:rPr kumimoji="1" lang="ja-JP" altLang="en-US" sz="1050" dirty="0"/>
              <a:t>月</a:t>
            </a:r>
          </a:p>
        </p:txBody>
      </p:sp>
      <p:sp>
        <p:nvSpPr>
          <p:cNvPr id="69" name="フローチャート : 代替処理 68"/>
          <p:cNvSpPr/>
          <p:nvPr/>
        </p:nvSpPr>
        <p:spPr>
          <a:xfrm>
            <a:off x="2559597" y="5173218"/>
            <a:ext cx="932283" cy="425547"/>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100" dirty="0"/>
              <a:t>第３次一括法の成立</a:t>
            </a:r>
          </a:p>
        </p:txBody>
      </p:sp>
      <p:sp>
        <p:nvSpPr>
          <p:cNvPr id="71" name="フローチャート : 代替処理 70"/>
          <p:cNvSpPr/>
          <p:nvPr/>
        </p:nvSpPr>
        <p:spPr>
          <a:xfrm>
            <a:off x="2862858" y="3030860"/>
            <a:ext cx="1184463" cy="504056"/>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nchorCtr="0"/>
          <a:lstStyle/>
          <a:p>
            <a:pPr>
              <a:lnSpc>
                <a:spcPts val="1200"/>
              </a:lnSpc>
            </a:pPr>
            <a:r>
              <a:rPr lang="ja-JP" altLang="en-US" sz="1200" dirty="0"/>
              <a:t>９</a:t>
            </a:r>
            <a:r>
              <a:rPr kumimoji="1" lang="ja-JP" altLang="en-US" sz="1200" dirty="0"/>
              <a:t>月</a:t>
            </a:r>
          </a:p>
        </p:txBody>
      </p:sp>
      <p:sp>
        <p:nvSpPr>
          <p:cNvPr id="72" name="フローチャート : 代替処理 71"/>
          <p:cNvSpPr/>
          <p:nvPr/>
        </p:nvSpPr>
        <p:spPr>
          <a:xfrm>
            <a:off x="2934866" y="3237359"/>
            <a:ext cx="1349102" cy="1262236"/>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0" bIns="36000" rtlCol="0" anchor="t" anchorCtr="0"/>
          <a:lstStyle/>
          <a:p>
            <a:pPr algn="just"/>
            <a:r>
              <a:rPr lang="ja-JP" altLang="en-US" sz="1200" dirty="0"/>
              <a:t>地方分権改革推進本部決定</a:t>
            </a:r>
            <a:endParaRPr lang="en-US" altLang="ja-JP" sz="1200" dirty="0"/>
          </a:p>
          <a:p>
            <a:pPr marL="82550" indent="-82550" algn="just"/>
            <a:r>
              <a:rPr lang="ja-JP" altLang="en-US" sz="1200" spc="-140" dirty="0"/>
              <a:t>・</a:t>
            </a:r>
            <a:r>
              <a:rPr lang="ja-JP" altLang="en-US" sz="1100" spc="-140" dirty="0"/>
              <a:t>国から地方への事務・権限の移譲を推進</a:t>
            </a:r>
            <a:endParaRPr lang="en-US" altLang="ja-JP" sz="1100" spc="-140" dirty="0"/>
          </a:p>
          <a:p>
            <a:pPr marL="82550" indent="-82550" algn="just"/>
            <a:r>
              <a:rPr lang="ja-JP" altLang="en-US" sz="1200" spc="-140" dirty="0"/>
              <a:t>・</a:t>
            </a:r>
            <a:r>
              <a:rPr lang="ja-JP" altLang="en-US" sz="1100" spc="-140" dirty="0"/>
              <a:t>地方分権改革の「総括と展望」検討開始</a:t>
            </a:r>
            <a:endParaRPr lang="ja-JP" altLang="en-US" sz="1200" spc="-140" dirty="0"/>
          </a:p>
        </p:txBody>
      </p:sp>
      <p:sp>
        <p:nvSpPr>
          <p:cNvPr id="73" name="フローチャート : 代替処理 72"/>
          <p:cNvSpPr/>
          <p:nvPr/>
        </p:nvSpPr>
        <p:spPr>
          <a:xfrm>
            <a:off x="4427984" y="3585778"/>
            <a:ext cx="1008112" cy="851334"/>
          </a:xfrm>
          <a:prstGeom prst="flowChartAlternateProcess">
            <a:avLst/>
          </a:prstGeom>
          <a:ln>
            <a:prstDash val="dash"/>
          </a:ln>
        </p:spPr>
        <p:style>
          <a:lnRef idx="2">
            <a:schemeClr val="accent3"/>
          </a:lnRef>
          <a:fillRef idx="1">
            <a:schemeClr val="lt1"/>
          </a:fillRef>
          <a:effectRef idx="0">
            <a:schemeClr val="accent3"/>
          </a:effectRef>
          <a:fontRef idx="minor">
            <a:schemeClr val="dk1"/>
          </a:fontRef>
        </p:style>
        <p:txBody>
          <a:bodyPr rtlCol="0" anchor="t" anchorCtr="0"/>
          <a:lstStyle/>
          <a:p>
            <a:pPr marL="82550" indent="-82550" algn="just"/>
            <a:r>
              <a:rPr lang="ja-JP" altLang="en-US" sz="1100" spc="-140" dirty="0"/>
              <a:t>・</a:t>
            </a:r>
            <a:r>
              <a:rPr lang="ja-JP" altLang="en-US" sz="1050" spc="-140" dirty="0"/>
              <a:t>権限移譲の方針決定</a:t>
            </a:r>
            <a:endParaRPr lang="en-US" altLang="ja-JP" sz="1050" spc="-140" dirty="0"/>
          </a:p>
          <a:p>
            <a:pPr marL="82550" indent="-82550" algn="just"/>
            <a:r>
              <a:rPr lang="ja-JP" altLang="en-US" sz="1100" spc="-140" dirty="0"/>
              <a:t>・</a:t>
            </a:r>
            <a:r>
              <a:rPr lang="ja-JP" altLang="en-US" sz="1050" spc="-140" dirty="0"/>
              <a:t>総括と展望中間とりまとめ</a:t>
            </a:r>
            <a:endParaRPr lang="ja-JP" altLang="en-US" sz="1100" spc="-140" dirty="0"/>
          </a:p>
        </p:txBody>
      </p:sp>
      <p:sp>
        <p:nvSpPr>
          <p:cNvPr id="48" name="フローチャート : 代替処理 47"/>
          <p:cNvSpPr/>
          <p:nvPr/>
        </p:nvSpPr>
        <p:spPr>
          <a:xfrm>
            <a:off x="440509" y="5013176"/>
            <a:ext cx="1351753" cy="492274"/>
          </a:xfrm>
          <a:prstGeom prst="flowChartAlternateProcess">
            <a:avLst/>
          </a:prstGeom>
        </p:spPr>
        <p:style>
          <a:lnRef idx="2">
            <a:schemeClr val="accent1"/>
          </a:lnRef>
          <a:fillRef idx="1">
            <a:schemeClr val="lt1"/>
          </a:fillRef>
          <a:effectRef idx="0">
            <a:schemeClr val="accent1"/>
          </a:effectRef>
          <a:fontRef idx="minor">
            <a:schemeClr val="dk1"/>
          </a:fontRef>
        </p:style>
        <p:txBody>
          <a:bodyPr lIns="36000" tIns="36000" rIns="36000" bIns="36000" rtlCol="0" anchor="t" anchorCtr="0"/>
          <a:lstStyle/>
          <a:p>
            <a:r>
              <a:rPr lang="ja-JP" altLang="en-US" sz="1200" dirty="0"/>
              <a:t>義務付け・枠付けの見直し検討</a:t>
            </a:r>
          </a:p>
        </p:txBody>
      </p:sp>
    </p:spTree>
    <p:extLst>
      <p:ext uri="{BB962C8B-B14F-4D97-AF65-F5344CB8AC3E}">
        <p14:creationId xmlns:p14="http://schemas.microsoft.com/office/powerpoint/2010/main" val="1880867777"/>
      </p:ext>
    </p:extLst>
  </p:cSld>
  <p:clrMapOvr>
    <a:masterClrMapping/>
  </p:clrMapOvr>
</p:sld>
</file>

<file path=ppt/theme/theme1.xml><?xml version="1.0" encoding="utf-8"?>
<a:theme xmlns:a="http://schemas.openxmlformats.org/drawingml/2006/main" name="Office ​​テーマ">
  <a:themeElements>
    <a:clrScheme name="ビジネス">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1549</Words>
  <Application>Microsoft Office PowerPoint</Application>
  <PresentationFormat>画面に合わせる (4:3)</PresentationFormat>
  <Paragraphs>153</Paragraphs>
  <Slides>4</Slides>
  <Notes>4</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4</vt:i4>
      </vt:variant>
    </vt:vector>
  </HeadingPairs>
  <TitlesOfParts>
    <vt:vector size="7" baseType="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2025-12-05T07:49:42Z</dcterms:created>
  <dcterms:modified xsi:type="dcterms:W3CDTF">2025-12-05T07:49:44Z</dcterms:modified>
</cp:coreProperties>
</file>