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sldIdLst>
    <p:sldId id="265" r:id="rId2"/>
    <p:sldId id="262" r:id="rId3"/>
    <p:sldId id="263" r:id="rId4"/>
    <p:sldId id="264"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660" autoAdjust="0"/>
  </p:normalViewPr>
  <p:slideViewPr>
    <p:cSldViewPr showGuides="1">
      <p:cViewPr varScale="1">
        <p:scale>
          <a:sx n="64" d="100"/>
          <a:sy n="64" d="100"/>
        </p:scale>
        <p:origin x="99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1</a:t>
            </a:fld>
            <a:endParaRPr kumimoji="1" lang="ja-JP" altLang="en-US" dirty="0"/>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693404311"/>
              </p:ext>
            </p:extLst>
          </p:nvPr>
        </p:nvGraphicFramePr>
        <p:xfrm>
          <a:off x="65186" y="692696"/>
          <a:ext cx="8960635" cy="5616624"/>
        </p:xfrm>
        <a:graphic>
          <a:graphicData uri="http://schemas.openxmlformats.org/drawingml/2006/table">
            <a:tbl>
              <a:tblPr firstRow="1" bandRow="1">
                <a:tableStyleId>{5940675A-B579-460E-94D1-54222C63F5DA}</a:tableStyleId>
              </a:tblPr>
              <a:tblGrid>
                <a:gridCol w="359763">
                  <a:extLst>
                    <a:ext uri="{9D8B030D-6E8A-4147-A177-3AD203B41FA5}">
                      <a16:colId xmlns:a16="http://schemas.microsoft.com/office/drawing/2014/main" val="20000"/>
                    </a:ext>
                  </a:extLst>
                </a:gridCol>
                <a:gridCol w="4007168">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2764904">
                  <a:extLst>
                    <a:ext uri="{9D8B030D-6E8A-4147-A177-3AD203B41FA5}">
                      <a16:colId xmlns:a16="http://schemas.microsoft.com/office/drawing/2014/main" val="20003"/>
                    </a:ext>
                  </a:extLst>
                </a:gridCol>
              </a:tblGrid>
              <a:tr h="267872">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平成２４年度</a:t>
                      </a:r>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a:t>平成２５年度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67872">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１月　　　　</a:t>
                      </a:r>
                      <a:r>
                        <a:rPr kumimoji="1" lang="ja-JP" altLang="en-US" sz="1400" baseline="0" dirty="0"/>
                        <a:t>　</a:t>
                      </a:r>
                      <a:r>
                        <a:rPr kumimoji="1" lang="ja-JP" altLang="en-US" sz="1400" dirty="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5078144">
                <a:tc>
                  <a:txBody>
                    <a:bodyPr/>
                    <a:lstStyle/>
                    <a:p>
                      <a:r>
                        <a:rPr kumimoji="1" lang="ja-JP" altLang="en-US" sz="1400" dirty="0"/>
                        <a:t>市町村への権限移譲等</a:t>
                      </a:r>
                    </a:p>
                  </a:txBody>
                  <a:tcPr vert="eaVert" anchor="ctr" anchorCtr="1"/>
                </a:tc>
                <a:tc>
                  <a:txBody>
                    <a:bodyPr/>
                    <a:lstStyle/>
                    <a:p>
                      <a:endParaRPr kumimoji="1" lang="ja-JP" altLang="en-US" sz="1400" dirty="0"/>
                    </a:p>
                  </a:txBody>
                  <a:tcPr anchor="ctr"/>
                </a:tc>
                <a:tc>
                  <a:txBody>
                    <a:bodyPr/>
                    <a:lstStyle/>
                    <a:p>
                      <a:pPr marL="82550" indent="-82550" algn="just">
                        <a:lnSpc>
                          <a:spcPct val="100000"/>
                        </a:lnSpc>
                        <a:spcAft>
                          <a:spcPts val="0"/>
                        </a:spcAft>
                      </a:pPr>
                      <a:endParaRPr kumimoji="1" lang="en-US" altLang="ja-JP" sz="1200" dirty="0"/>
                    </a:p>
                  </a:txBody>
                  <a:tcPr anchor="ct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　市町村ごとに取りまとめた「権限移譲実施計画（案）」に基づき、平成</a:t>
                      </a:r>
                      <a:r>
                        <a:rPr kumimoji="1" lang="en-US" altLang="ja-JP" sz="1200" dirty="0"/>
                        <a:t>22</a:t>
                      </a:r>
                      <a:r>
                        <a:rPr kumimoji="1" lang="ja-JP" altLang="en-US" sz="1200" dirty="0"/>
                        <a:t>年度から平成</a:t>
                      </a:r>
                      <a:r>
                        <a:rPr kumimoji="1" lang="en-US" altLang="ja-JP" sz="1200" dirty="0"/>
                        <a:t>24</a:t>
                      </a:r>
                      <a:r>
                        <a:rPr kumimoji="1" lang="ja-JP" altLang="en-US" sz="1200" dirty="0"/>
                        <a:t>年度までの</a:t>
                      </a:r>
                      <a:r>
                        <a:rPr kumimoji="1" lang="en-US" altLang="ja-JP" sz="1200" dirty="0"/>
                        <a:t>3</a:t>
                      </a:r>
                      <a:r>
                        <a:rPr kumimoji="1" lang="ja-JP" altLang="en-US" sz="1200" dirty="0"/>
                        <a:t>年間を集中取組期間として「特例市並みの権限移譲」を実施しました。（移譲率約</a:t>
                      </a:r>
                      <a:r>
                        <a:rPr kumimoji="1" lang="en-US" altLang="ja-JP" sz="1200" dirty="0"/>
                        <a:t>81</a:t>
                      </a:r>
                      <a:r>
                        <a:rPr kumimoji="1" lang="ja-JP" altLang="en-US" sz="1200" dirty="0"/>
                        <a:t>パーセント）</a:t>
                      </a:r>
                      <a:endParaRPr kumimoji="1" lang="en-US" altLang="ja-JP" sz="1200" dirty="0"/>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　</a:t>
                      </a:r>
                      <a:r>
                        <a:rPr kumimoji="1" lang="ja-JP" altLang="en-US" sz="1200" spc="-80" baseline="0" dirty="0"/>
                        <a:t>大阪府・市町村分権協議会の下に作業部会として</a:t>
                      </a:r>
                      <a:r>
                        <a:rPr kumimoji="1" lang="ja-JP" altLang="en-US" sz="1200" u="none" spc="-80" baseline="0" dirty="0">
                          <a:solidFill>
                            <a:schemeClr val="tx1"/>
                          </a:solidFill>
                        </a:rPr>
                        <a:t>「大阪府における今後の権限移譲研究会」を設置し、平成</a:t>
                      </a:r>
                      <a:r>
                        <a:rPr kumimoji="1" lang="en-US" altLang="ja-JP" sz="1200" spc="-80" baseline="0" dirty="0"/>
                        <a:t>22</a:t>
                      </a:r>
                      <a:r>
                        <a:rPr kumimoji="1" lang="ja-JP" altLang="en-US" sz="1200" spc="-80" baseline="0" dirty="0"/>
                        <a:t>年度から平成</a:t>
                      </a:r>
                      <a:r>
                        <a:rPr kumimoji="1" lang="en-US" altLang="ja-JP" sz="1200" spc="-80" baseline="0" dirty="0"/>
                        <a:t>24</a:t>
                      </a:r>
                      <a:r>
                        <a:rPr kumimoji="1" lang="ja-JP" altLang="en-US" sz="1200" spc="-80" baseline="0" dirty="0"/>
                        <a:t>年度までの特例市並みの権限移譲の成果と課題について取りまとめ、協議会に報告しました。</a:t>
                      </a:r>
                      <a:endParaRPr kumimoji="1" lang="en-US" altLang="ja-JP" sz="1200" spc="-80" baseline="0"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　　平成</a:t>
                      </a:r>
                      <a:r>
                        <a:rPr kumimoji="1" lang="en-US" altLang="ja-JP" sz="1200" dirty="0"/>
                        <a:t>25</a:t>
                      </a:r>
                      <a:r>
                        <a:rPr kumimoji="1" lang="ja-JP" altLang="en-US" sz="1200" dirty="0"/>
                        <a:t>年度は、大阪府・市町村分権協議会において、今後のさらなる権限移譲について、市町村の意見を聞きながら協議していきます。　</a:t>
                      </a:r>
                      <a:endParaRPr kumimoji="1" lang="en-US" altLang="ja-JP" sz="1200"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　</a:t>
                      </a:r>
                      <a:endParaRPr kumimoji="1" lang="en-US" altLang="ja-JP" sz="1200" dirty="0"/>
                    </a:p>
                    <a:p>
                      <a:pPr marL="82550" indent="-82550" algn="just">
                        <a:lnSpc>
                          <a:spcPct val="100000"/>
                        </a:lnSpc>
                        <a:spcAft>
                          <a:spcPts val="0"/>
                        </a:spcAft>
                      </a:pPr>
                      <a:endParaRPr kumimoji="1" lang="en-US" altLang="ja-JP" sz="1200" dirty="0"/>
                    </a:p>
                    <a:p>
                      <a:pPr marL="82550" indent="-82550" algn="just">
                        <a:lnSpc>
                          <a:spcPct val="100000"/>
                        </a:lnSpc>
                        <a:spcAft>
                          <a:spcPts val="0"/>
                        </a:spcAft>
                      </a:pPr>
                      <a:endParaRPr kumimoji="1" lang="en-US" altLang="ja-JP" sz="1200" dirty="0"/>
                    </a:p>
                    <a:p>
                      <a:pPr marL="82550" indent="-82550" algn="just">
                        <a:lnSpc>
                          <a:spcPct val="100000"/>
                        </a:lnSpc>
                        <a:spcAft>
                          <a:spcPts val="0"/>
                        </a:spcAft>
                      </a:pPr>
                      <a:endParaRPr kumimoji="1" lang="en-US" altLang="ja-JP" sz="1200" dirty="0"/>
                    </a:p>
                    <a:p>
                      <a:pPr marL="82550" indent="-82550" algn="just">
                        <a:lnSpc>
                          <a:spcPct val="100000"/>
                        </a:lnSpc>
                        <a:spcAft>
                          <a:spcPts val="0"/>
                        </a:spcAft>
                      </a:pPr>
                      <a:r>
                        <a:rPr kumimoji="1" lang="ja-JP" altLang="en-US" sz="1200" dirty="0"/>
                        <a:t>○　平成</a:t>
                      </a:r>
                      <a:r>
                        <a:rPr kumimoji="1" lang="en-US" altLang="ja-JP" sz="1200" dirty="0"/>
                        <a:t>24</a:t>
                      </a:r>
                      <a:r>
                        <a:rPr kumimoji="1" lang="ja-JP" altLang="en-US" sz="1200" dirty="0"/>
                        <a:t>年度は、道路５路線</a:t>
                      </a:r>
                      <a:r>
                        <a:rPr kumimoji="1" lang="en-US" altLang="ja-JP" sz="1200" dirty="0"/>
                        <a:t>2.8km</a:t>
                      </a:r>
                      <a:r>
                        <a:rPr kumimoji="1" lang="ja-JP" altLang="en-US" sz="1200" dirty="0"/>
                        <a:t>を移管しました。</a:t>
                      </a:r>
                      <a:endParaRPr kumimoji="1" lang="en-US" altLang="ja-JP" sz="1200" dirty="0"/>
                    </a:p>
                    <a:p>
                      <a:pPr marL="82550" indent="-82550" algn="just">
                        <a:lnSpc>
                          <a:spcPct val="100000"/>
                        </a:lnSpc>
                        <a:spcAft>
                          <a:spcPts val="0"/>
                        </a:spcAft>
                      </a:pPr>
                      <a:r>
                        <a:rPr kumimoji="1" lang="ja-JP" altLang="en-US" sz="1200" dirty="0"/>
                        <a:t>　　市町村への道路、河川の移譲については、移管による市町村の財政面での影響を示し、移管を希望する市町村との個別協議を進めます。</a:t>
                      </a:r>
                      <a:endParaRPr kumimoji="1" lang="en-US" altLang="ja-JP" sz="1200" dirty="0"/>
                    </a:p>
                  </a:txBody>
                  <a:tcPr/>
                </a:tc>
                <a:extLst>
                  <a:ext uri="{0D108BD9-81ED-4DB2-BD59-A6C34878D82A}">
                    <a16:rowId xmlns:a16="http://schemas.microsoft.com/office/drawing/2014/main" val="10002"/>
                  </a:ext>
                </a:extLst>
              </a:tr>
            </a:tbl>
          </a:graphicData>
        </a:graphic>
      </p:graphicFrame>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４</a:t>
            </a:r>
            <a:r>
              <a:rPr lang="ja-JP" altLang="ja-JP" b="1" dirty="0"/>
              <a:t>年度の取組イメージ（</a:t>
            </a:r>
            <a:r>
              <a:rPr lang="ja-JP" altLang="en-US" b="1" dirty="0"/>
              <a:t>３</a:t>
            </a:r>
            <a:r>
              <a:rPr lang="ja-JP" altLang="ja-JP" b="1" dirty="0"/>
              <a:t>月末時点）～</a:t>
            </a:r>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31" name="フローチャート : 代替処理 30"/>
          <p:cNvSpPr/>
          <p:nvPr/>
        </p:nvSpPr>
        <p:spPr>
          <a:xfrm>
            <a:off x="4510383" y="3284984"/>
            <a:ext cx="1158793" cy="504056"/>
          </a:xfrm>
          <a:prstGeom prst="flowChartAlternateProcess">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lIns="36000" tIns="36000" rIns="36000" bIns="36000" rtlCol="0" anchor="t" anchorCtr="0"/>
          <a:lstStyle/>
          <a:p>
            <a:pPr>
              <a:lnSpc>
                <a:spcPts val="1200"/>
              </a:lnSpc>
            </a:pPr>
            <a:r>
              <a:rPr kumimoji="1" lang="ja-JP" altLang="en-US" sz="1050" dirty="0"/>
              <a:t>４月</a:t>
            </a:r>
          </a:p>
        </p:txBody>
      </p:sp>
      <p:sp>
        <p:nvSpPr>
          <p:cNvPr id="32" name="フローチャート : 代替処理 31"/>
          <p:cNvSpPr/>
          <p:nvPr/>
        </p:nvSpPr>
        <p:spPr>
          <a:xfrm>
            <a:off x="4689880" y="3471730"/>
            <a:ext cx="1466296" cy="821365"/>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sz="1200" dirty="0"/>
              <a:t>泉州南地域</a:t>
            </a:r>
            <a:r>
              <a:rPr lang="en-US" altLang="ja-JP" sz="1200" dirty="0"/>
              <a:t>3</a:t>
            </a:r>
            <a:r>
              <a:rPr lang="ja-JP" altLang="en-US" sz="1200" dirty="0"/>
              <a:t>市</a:t>
            </a:r>
            <a:r>
              <a:rPr lang="en-US" altLang="ja-JP" sz="1200" dirty="0"/>
              <a:t>3</a:t>
            </a:r>
            <a:r>
              <a:rPr lang="ja-JP" altLang="en-US" sz="1200" dirty="0"/>
              <a:t>町において、広域福祉課を共同設置予定</a:t>
            </a:r>
            <a:endParaRPr lang="en-US" altLang="ja-JP" sz="1200" dirty="0"/>
          </a:p>
        </p:txBody>
      </p:sp>
      <p:sp>
        <p:nvSpPr>
          <p:cNvPr id="33" name="右矢印 32"/>
          <p:cNvSpPr/>
          <p:nvPr/>
        </p:nvSpPr>
        <p:spPr>
          <a:xfrm>
            <a:off x="467544" y="1268760"/>
            <a:ext cx="3927671" cy="576064"/>
          </a:xfrm>
          <a:prstGeom prst="rightArrow">
            <a:avLst>
              <a:gd name="adj1" fmla="val 50000"/>
              <a:gd name="adj2" fmla="val 334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計画に沿った事務移譲を推進</a:t>
            </a:r>
            <a:endParaRPr kumimoji="1" lang="ja-JP" altLang="en-US" sz="1200" dirty="0"/>
          </a:p>
        </p:txBody>
      </p:sp>
      <p:grpSp>
        <p:nvGrpSpPr>
          <p:cNvPr id="2" name="グループ化 1"/>
          <p:cNvGrpSpPr/>
          <p:nvPr/>
        </p:nvGrpSpPr>
        <p:grpSpPr>
          <a:xfrm>
            <a:off x="467544" y="4653136"/>
            <a:ext cx="1838179" cy="504056"/>
            <a:chOff x="1871699" y="4392592"/>
            <a:chExt cx="1838179" cy="504056"/>
          </a:xfrm>
        </p:grpSpPr>
        <p:sp>
          <p:nvSpPr>
            <p:cNvPr id="49" name="フローチャート : 代替処理 48"/>
            <p:cNvSpPr/>
            <p:nvPr/>
          </p:nvSpPr>
          <p:spPr>
            <a:xfrm>
              <a:off x="1871699" y="4392592"/>
              <a:ext cx="1407489" cy="35103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４月</a:t>
              </a:r>
              <a:endParaRPr kumimoji="1" lang="ja-JP" altLang="en-US" sz="1050" dirty="0"/>
            </a:p>
          </p:txBody>
        </p:sp>
        <p:sp>
          <p:nvSpPr>
            <p:cNvPr id="50" name="フローチャート : 代替処理 49"/>
            <p:cNvSpPr/>
            <p:nvPr/>
          </p:nvSpPr>
          <p:spPr>
            <a:xfrm>
              <a:off x="2015716" y="4590614"/>
              <a:ext cx="1694162" cy="306034"/>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r>
                <a:rPr lang="ja-JP" altLang="en-US" sz="1200" dirty="0"/>
                <a:t>豊中市が中核市移行</a:t>
              </a:r>
            </a:p>
          </p:txBody>
        </p:sp>
      </p:grpSp>
      <p:sp>
        <p:nvSpPr>
          <p:cNvPr id="51" name="右矢印 50"/>
          <p:cNvSpPr/>
          <p:nvPr/>
        </p:nvSpPr>
        <p:spPr>
          <a:xfrm>
            <a:off x="2123729" y="2719586"/>
            <a:ext cx="2271486" cy="34937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p>
        </p:txBody>
      </p:sp>
      <p:sp>
        <p:nvSpPr>
          <p:cNvPr id="56" name="右矢印 55"/>
          <p:cNvSpPr/>
          <p:nvPr/>
        </p:nvSpPr>
        <p:spPr>
          <a:xfrm>
            <a:off x="467544" y="5180944"/>
            <a:ext cx="3927671" cy="816592"/>
          </a:xfrm>
          <a:prstGeom prst="rightArrow">
            <a:avLst>
              <a:gd name="adj1" fmla="val 50000"/>
              <a:gd name="adj2" fmla="val 266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道路、河川等、インフラ施設の移管を促進するため、</a:t>
            </a:r>
            <a:endParaRPr kumimoji="1" lang="en-US" altLang="ja-JP" sz="1200" dirty="0"/>
          </a:p>
          <a:p>
            <a:pPr algn="ctr"/>
            <a:r>
              <a:rPr lang="ja-JP" altLang="en-US" sz="1200" dirty="0"/>
              <a:t>権限移譲に向けた条件整理、市町村と個別協議</a:t>
            </a:r>
            <a:endParaRPr kumimoji="1" lang="ja-JP" altLang="en-US" sz="1200" dirty="0"/>
          </a:p>
        </p:txBody>
      </p:sp>
      <p:sp>
        <p:nvSpPr>
          <p:cNvPr id="57" name="フローチャート : 代替処理 56"/>
          <p:cNvSpPr/>
          <p:nvPr/>
        </p:nvSpPr>
        <p:spPr>
          <a:xfrm>
            <a:off x="467544" y="3284984"/>
            <a:ext cx="1434086"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050" dirty="0"/>
              <a:t>４月</a:t>
            </a:r>
          </a:p>
        </p:txBody>
      </p:sp>
      <p:sp>
        <p:nvSpPr>
          <p:cNvPr id="58" name="フローチャート : 代替処理 57"/>
          <p:cNvSpPr/>
          <p:nvPr/>
        </p:nvSpPr>
        <p:spPr>
          <a:xfrm>
            <a:off x="592834" y="3476292"/>
            <a:ext cx="1842869" cy="1005339"/>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50" dirty="0"/>
              <a:t>・豊能地域に小中学校教職員　任命権に係る事務を移譲</a:t>
            </a:r>
            <a:endParaRPr lang="en-US" altLang="ja-JP" sz="1200" spc="-150" dirty="0"/>
          </a:p>
          <a:p>
            <a:r>
              <a:rPr lang="ja-JP" altLang="en-US" sz="1200" spc="-150" dirty="0"/>
              <a:t>・泉北・泉南地域</a:t>
            </a:r>
            <a:r>
              <a:rPr lang="en-US" altLang="ja-JP" sz="1200" dirty="0"/>
              <a:t>5</a:t>
            </a:r>
            <a:r>
              <a:rPr lang="ja-JP" altLang="en-US" sz="1200" dirty="0"/>
              <a:t>市</a:t>
            </a:r>
            <a:r>
              <a:rPr lang="en-US" altLang="ja-JP" sz="1200" dirty="0"/>
              <a:t>1</a:t>
            </a:r>
            <a:r>
              <a:rPr lang="ja-JP" altLang="en-US" sz="1200" dirty="0"/>
              <a:t>町におい</a:t>
            </a:r>
            <a:r>
              <a:rPr lang="ja-JP" altLang="en-US" sz="1200" spc="-150" dirty="0"/>
              <a:t>て、広域事業者指導課を共同設置し事務を開始</a:t>
            </a:r>
            <a:endParaRPr lang="en-US" altLang="ja-JP" sz="1200" spc="-150" dirty="0"/>
          </a:p>
        </p:txBody>
      </p:sp>
      <p:sp>
        <p:nvSpPr>
          <p:cNvPr id="47" name="フローチャート : 代替処理 46"/>
          <p:cNvSpPr/>
          <p:nvPr/>
        </p:nvSpPr>
        <p:spPr>
          <a:xfrm>
            <a:off x="716239" y="1844825"/>
            <a:ext cx="1290808" cy="118962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７月</a:t>
            </a:r>
            <a:endParaRPr kumimoji="1" lang="ja-JP" altLang="en-US" sz="1050" dirty="0"/>
          </a:p>
        </p:txBody>
      </p:sp>
      <p:sp>
        <p:nvSpPr>
          <p:cNvPr id="48" name="フローチャート : 代替処理 47"/>
          <p:cNvSpPr/>
          <p:nvPr/>
        </p:nvSpPr>
        <p:spPr>
          <a:xfrm>
            <a:off x="964935" y="2730729"/>
            <a:ext cx="1158793" cy="37263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spc="-150" dirty="0"/>
              <a:t>大阪府における今後の権限移譲研究会</a:t>
            </a:r>
          </a:p>
        </p:txBody>
      </p:sp>
      <p:sp>
        <p:nvSpPr>
          <p:cNvPr id="7" name="下矢印 6"/>
          <p:cNvSpPr/>
          <p:nvPr/>
        </p:nvSpPr>
        <p:spPr>
          <a:xfrm>
            <a:off x="1187624" y="2473014"/>
            <a:ext cx="487320" cy="246572"/>
          </a:xfrm>
          <a:prstGeom prst="down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下矢印 8"/>
          <p:cNvSpPr/>
          <p:nvPr/>
        </p:nvSpPr>
        <p:spPr>
          <a:xfrm rot="10800000">
            <a:off x="2853872" y="2439938"/>
            <a:ext cx="165624" cy="152479"/>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64" name="右矢印 63"/>
          <p:cNvSpPr/>
          <p:nvPr/>
        </p:nvSpPr>
        <p:spPr>
          <a:xfrm>
            <a:off x="2051720" y="1988840"/>
            <a:ext cx="2343495" cy="34937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t>　</a:t>
            </a:r>
            <a:endParaRPr kumimoji="1" lang="ja-JP" altLang="en-US" sz="1050" dirty="0"/>
          </a:p>
        </p:txBody>
      </p:sp>
      <p:sp>
        <p:nvSpPr>
          <p:cNvPr id="10" name="テキスト ボックス 9"/>
          <p:cNvSpPr txBox="1"/>
          <p:nvPr/>
        </p:nvSpPr>
        <p:spPr>
          <a:xfrm>
            <a:off x="1115616" y="2473014"/>
            <a:ext cx="683963" cy="230832"/>
          </a:xfrm>
          <a:prstGeom prst="rect">
            <a:avLst/>
          </a:prstGeom>
          <a:noFill/>
        </p:spPr>
        <p:txBody>
          <a:bodyPr wrap="square" rtlCol="0">
            <a:spAutoFit/>
          </a:bodyPr>
          <a:lstStyle/>
          <a:p>
            <a:r>
              <a:rPr kumimoji="1" lang="ja-JP" altLang="en-US" sz="900" dirty="0"/>
              <a:t>作業部会</a:t>
            </a:r>
          </a:p>
        </p:txBody>
      </p:sp>
      <p:sp>
        <p:nvSpPr>
          <p:cNvPr id="61" name="フローチャート : 代替処理 60"/>
          <p:cNvSpPr/>
          <p:nvPr/>
        </p:nvSpPr>
        <p:spPr>
          <a:xfrm>
            <a:off x="964935" y="2057742"/>
            <a:ext cx="1158793" cy="41998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50" dirty="0"/>
              <a:t>大阪府・市町村分権協議会</a:t>
            </a:r>
          </a:p>
        </p:txBody>
      </p:sp>
      <p:sp>
        <p:nvSpPr>
          <p:cNvPr id="66" name="フローチャート : 代替処理 65"/>
          <p:cNvSpPr/>
          <p:nvPr/>
        </p:nvSpPr>
        <p:spPr>
          <a:xfrm>
            <a:off x="2555776" y="1844824"/>
            <a:ext cx="710028" cy="47407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１</a:t>
            </a:r>
            <a:r>
              <a:rPr kumimoji="1" lang="ja-JP" altLang="en-US" sz="1050" dirty="0"/>
              <a:t>月</a:t>
            </a:r>
          </a:p>
        </p:txBody>
      </p:sp>
      <p:sp>
        <p:nvSpPr>
          <p:cNvPr id="67" name="フローチャート : 代替処理 66"/>
          <p:cNvSpPr/>
          <p:nvPr/>
        </p:nvSpPr>
        <p:spPr>
          <a:xfrm>
            <a:off x="2627784" y="2088720"/>
            <a:ext cx="676861" cy="30359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50" dirty="0"/>
              <a:t>中間報告</a:t>
            </a:r>
            <a:endParaRPr lang="en-US" altLang="ja-JP" sz="1200" spc="-150" dirty="0"/>
          </a:p>
        </p:txBody>
      </p:sp>
      <p:sp>
        <p:nvSpPr>
          <p:cNvPr id="68" name="フローチャート : 代替処理 67"/>
          <p:cNvSpPr/>
          <p:nvPr/>
        </p:nvSpPr>
        <p:spPr>
          <a:xfrm>
            <a:off x="2555776" y="2636912"/>
            <a:ext cx="710028" cy="47407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１１</a:t>
            </a:r>
            <a:r>
              <a:rPr kumimoji="1" lang="ja-JP" altLang="en-US" sz="1050" dirty="0"/>
              <a:t>月</a:t>
            </a:r>
          </a:p>
        </p:txBody>
      </p:sp>
      <p:sp>
        <p:nvSpPr>
          <p:cNvPr id="69" name="フローチャート : 代替処理 68"/>
          <p:cNvSpPr/>
          <p:nvPr/>
        </p:nvSpPr>
        <p:spPr>
          <a:xfrm>
            <a:off x="2627784" y="2852936"/>
            <a:ext cx="676861" cy="411736"/>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50" dirty="0"/>
              <a:t>中間</a:t>
            </a:r>
            <a:endParaRPr lang="en-US" altLang="ja-JP" sz="1200" spc="-150" dirty="0"/>
          </a:p>
          <a:p>
            <a:r>
              <a:rPr lang="ja-JP" altLang="en-US" sz="1200" spc="-150" dirty="0"/>
              <a:t>とりまとめ</a:t>
            </a:r>
            <a:endParaRPr lang="en-US" altLang="ja-JP" sz="1200" spc="-150" dirty="0"/>
          </a:p>
        </p:txBody>
      </p:sp>
      <p:sp>
        <p:nvSpPr>
          <p:cNvPr id="77" name="下矢印 76"/>
          <p:cNvSpPr/>
          <p:nvPr/>
        </p:nvSpPr>
        <p:spPr>
          <a:xfrm rot="10800000">
            <a:off x="3717968" y="2439938"/>
            <a:ext cx="165624" cy="152479"/>
          </a:xfrm>
          <a:prstGeom prst="down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78" name="フローチャート : 代替処理 77"/>
          <p:cNvSpPr/>
          <p:nvPr/>
        </p:nvSpPr>
        <p:spPr>
          <a:xfrm>
            <a:off x="3419872" y="1844824"/>
            <a:ext cx="710028" cy="47407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３</a:t>
            </a:r>
            <a:r>
              <a:rPr kumimoji="1" lang="ja-JP" altLang="en-US" sz="1050" dirty="0"/>
              <a:t>月</a:t>
            </a:r>
          </a:p>
        </p:txBody>
      </p:sp>
      <p:sp>
        <p:nvSpPr>
          <p:cNvPr id="79" name="フローチャート : 代替処理 78"/>
          <p:cNvSpPr/>
          <p:nvPr/>
        </p:nvSpPr>
        <p:spPr>
          <a:xfrm>
            <a:off x="3491880" y="2088720"/>
            <a:ext cx="676861" cy="30359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50" dirty="0"/>
              <a:t>結果報告</a:t>
            </a:r>
            <a:endParaRPr lang="en-US" altLang="ja-JP" sz="1200" spc="-150" dirty="0"/>
          </a:p>
        </p:txBody>
      </p:sp>
      <p:sp>
        <p:nvSpPr>
          <p:cNvPr id="80" name="フローチャート : 代替処理 79"/>
          <p:cNvSpPr/>
          <p:nvPr/>
        </p:nvSpPr>
        <p:spPr>
          <a:xfrm>
            <a:off x="3419872" y="2636912"/>
            <a:ext cx="710028" cy="47407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３</a:t>
            </a:r>
            <a:r>
              <a:rPr kumimoji="1" lang="ja-JP" altLang="en-US" sz="1050" dirty="0"/>
              <a:t>月</a:t>
            </a:r>
          </a:p>
        </p:txBody>
      </p:sp>
      <p:sp>
        <p:nvSpPr>
          <p:cNvPr id="81" name="フローチャート : 代替処理 80"/>
          <p:cNvSpPr/>
          <p:nvPr/>
        </p:nvSpPr>
        <p:spPr>
          <a:xfrm>
            <a:off x="3491880" y="2852936"/>
            <a:ext cx="676861" cy="411736"/>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50" dirty="0"/>
              <a:t>検討結果</a:t>
            </a:r>
            <a:endParaRPr lang="en-US" altLang="ja-JP" sz="1200" spc="-150" dirty="0"/>
          </a:p>
          <a:p>
            <a:r>
              <a:rPr lang="ja-JP" altLang="en-US" sz="1200" spc="-150" dirty="0"/>
              <a:t>とりまとめ</a:t>
            </a:r>
            <a:endParaRPr lang="en-US" altLang="ja-JP" sz="1200" spc="-150" dirty="0"/>
          </a:p>
        </p:txBody>
      </p:sp>
      <p:sp>
        <p:nvSpPr>
          <p:cNvPr id="52" name="右矢印 51"/>
          <p:cNvSpPr/>
          <p:nvPr/>
        </p:nvSpPr>
        <p:spPr>
          <a:xfrm>
            <a:off x="4427984" y="1268760"/>
            <a:ext cx="1800200" cy="1296144"/>
          </a:xfrm>
          <a:prstGeom prst="rightArrow">
            <a:avLst>
              <a:gd name="adj1" fmla="val 50000"/>
              <a:gd name="adj2" fmla="val 213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050" dirty="0"/>
              <a:t>・</a:t>
            </a:r>
            <a:r>
              <a:rPr lang="ja-JP" altLang="en-US" sz="1050" dirty="0"/>
              <a:t>「特例市並みの権限移譲」を底上げ</a:t>
            </a:r>
            <a:endParaRPr kumimoji="1" lang="en-US" altLang="ja-JP" sz="1050" dirty="0"/>
          </a:p>
          <a:p>
            <a:r>
              <a:rPr lang="ja-JP" altLang="en-US" sz="1050" dirty="0"/>
              <a:t>・今後のさらなる権限移譲の方向性を検討</a:t>
            </a:r>
            <a:endParaRPr kumimoji="1" lang="en-US" altLang="ja-JP" sz="1050" dirty="0"/>
          </a:p>
        </p:txBody>
      </p:sp>
      <p:sp>
        <p:nvSpPr>
          <p:cNvPr id="53" name="フローチャート : 代替処理 52"/>
          <p:cNvSpPr/>
          <p:nvPr/>
        </p:nvSpPr>
        <p:spPr>
          <a:xfrm>
            <a:off x="3257131" y="5825576"/>
            <a:ext cx="810813" cy="411736"/>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50" dirty="0"/>
              <a:t>道路５路線を移管</a:t>
            </a:r>
            <a:endParaRPr lang="en-US" altLang="ja-JP" sz="1200" spc="-150" dirty="0"/>
          </a:p>
        </p:txBody>
      </p:sp>
      <p:sp>
        <p:nvSpPr>
          <p:cNvPr id="54" name="右矢印 53"/>
          <p:cNvSpPr/>
          <p:nvPr/>
        </p:nvSpPr>
        <p:spPr>
          <a:xfrm>
            <a:off x="4447034" y="5142334"/>
            <a:ext cx="1800200" cy="889110"/>
          </a:xfrm>
          <a:prstGeom prst="rightArrow">
            <a:avLst>
              <a:gd name="adj1" fmla="val 50000"/>
              <a:gd name="adj2" fmla="val 213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050" dirty="0"/>
              <a:t>引き続き移譲に向け、条件整理、市町村と個別協議</a:t>
            </a:r>
            <a:endParaRPr kumimoji="1" lang="en-US" altLang="ja-JP" sz="1050" dirty="0"/>
          </a:p>
        </p:txBody>
      </p:sp>
    </p:spTree>
    <p:extLst>
      <p:ext uri="{BB962C8B-B14F-4D97-AF65-F5344CB8AC3E}">
        <p14:creationId xmlns:p14="http://schemas.microsoft.com/office/powerpoint/2010/main" val="3335858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４</a:t>
            </a:r>
            <a:r>
              <a:rPr lang="ja-JP" altLang="ja-JP" b="1" dirty="0"/>
              <a:t>年度の取組イメージ（</a:t>
            </a:r>
            <a:r>
              <a:rPr lang="ja-JP" altLang="en-US" b="1" dirty="0"/>
              <a:t>３</a:t>
            </a:r>
            <a:r>
              <a:rPr lang="ja-JP" altLang="ja-JP" b="1" dirty="0"/>
              <a:t>月末時点）～</a:t>
            </a:r>
          </a:p>
        </p:txBody>
      </p:sp>
      <p:graphicFrame>
        <p:nvGraphicFramePr>
          <p:cNvPr id="6" name="表 5"/>
          <p:cNvGraphicFramePr>
            <a:graphicFrameLocks noGrp="1"/>
          </p:cNvGraphicFramePr>
          <p:nvPr>
            <p:extLst>
              <p:ext uri="{D42A27DB-BD31-4B8C-83A1-F6EECF244321}">
                <p14:modId xmlns:p14="http://schemas.microsoft.com/office/powerpoint/2010/main" val="1452670180"/>
              </p:ext>
            </p:extLst>
          </p:nvPr>
        </p:nvGraphicFramePr>
        <p:xfrm>
          <a:off x="0" y="764704"/>
          <a:ext cx="9036496" cy="5544616"/>
        </p:xfrm>
        <a:graphic>
          <a:graphicData uri="http://schemas.openxmlformats.org/drawingml/2006/table">
            <a:tbl>
              <a:tblPr firstRow="1" bandRow="1">
                <a:tableStyleId>{5940675A-B579-460E-94D1-54222C63F5DA}</a:tableStyleId>
              </a:tblPr>
              <a:tblGrid>
                <a:gridCol w="404594">
                  <a:extLst>
                    <a:ext uri="{9D8B030D-6E8A-4147-A177-3AD203B41FA5}">
                      <a16:colId xmlns:a16="http://schemas.microsoft.com/office/drawing/2014/main" val="20000"/>
                    </a:ext>
                  </a:extLst>
                </a:gridCol>
                <a:gridCol w="4023390">
                  <a:extLst>
                    <a:ext uri="{9D8B030D-6E8A-4147-A177-3AD203B41FA5}">
                      <a16:colId xmlns:a16="http://schemas.microsoft.com/office/drawing/2014/main" val="20001"/>
                    </a:ext>
                  </a:extLst>
                </a:gridCol>
                <a:gridCol w="1800200">
                  <a:extLst>
                    <a:ext uri="{9D8B030D-6E8A-4147-A177-3AD203B41FA5}">
                      <a16:colId xmlns:a16="http://schemas.microsoft.com/office/drawing/2014/main" val="20002"/>
                    </a:ext>
                  </a:extLst>
                </a:gridCol>
                <a:gridCol w="2808312">
                  <a:extLst>
                    <a:ext uri="{9D8B030D-6E8A-4147-A177-3AD203B41FA5}">
                      <a16:colId xmlns:a16="http://schemas.microsoft.com/office/drawing/2014/main" val="20003"/>
                    </a:ext>
                  </a:extLst>
                </a:gridCol>
              </a:tblGrid>
              <a:tr h="144016">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平成２４年度</a:t>
                      </a:r>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a:t>平成２５年度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34816">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１月　　　　</a:t>
                      </a:r>
                      <a:r>
                        <a:rPr kumimoji="1" lang="ja-JP" altLang="en-US" sz="1400" baseline="0" dirty="0"/>
                        <a:t>　</a:t>
                      </a:r>
                      <a:r>
                        <a:rPr kumimoji="1" lang="ja-JP" altLang="en-US" sz="1400" dirty="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189712">
                <a:tc>
                  <a:txBody>
                    <a:bodyPr/>
                    <a:lstStyle/>
                    <a:p>
                      <a:r>
                        <a:rPr kumimoji="1" lang="ja-JP" altLang="en-US" sz="1400" dirty="0"/>
                        <a:t>市町村への権限移譲等</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p>
                  </a:txBody>
                  <a:tcPr anchor="ctr"/>
                </a:tc>
                <a:tc>
                  <a:txBody>
                    <a:bodyPr/>
                    <a:lstStyle/>
                    <a:p>
                      <a:pPr marL="82550" marR="0" indent="-82550" algn="just" defTabSz="914400" rtl="0" eaLnBrk="1" fontAlgn="auto" latinLnBrk="0" hangingPunct="1">
                        <a:lnSpc>
                          <a:spcPts val="1400"/>
                        </a:lnSpc>
                        <a:spcBef>
                          <a:spcPts val="0"/>
                        </a:spcBef>
                        <a:spcAft>
                          <a:spcPts val="1200"/>
                        </a:spcAft>
                        <a:buClrTx/>
                        <a:buSzTx/>
                        <a:buFontTx/>
                        <a:buNone/>
                        <a:tabLst/>
                        <a:defRPr/>
                      </a:pPr>
                      <a:r>
                        <a:rPr kumimoji="1" lang="ja-JP" altLang="en-US" sz="1200" dirty="0"/>
                        <a:t>○　大阪府と市町村との「協議の場」を</a:t>
                      </a:r>
                      <a:r>
                        <a:rPr kumimoji="1" lang="en-US" altLang="ja-JP" sz="1200" dirty="0"/>
                        <a:t>8</a:t>
                      </a:r>
                      <a:r>
                        <a:rPr kumimoji="1" lang="ja-JP" altLang="en-US" sz="1200" dirty="0"/>
                        <a:t>月に開催し、介護保険制度の広域化や府営住宅資産を活用したまちづくり等について議論を行いました。今後も重要課題に関する意見交換の場として活用を図ります。</a:t>
                      </a:r>
                      <a:endParaRPr kumimoji="1" lang="en-US" altLang="ja-JP" sz="1200" dirty="0"/>
                    </a:p>
                  </a:txBody>
                  <a:tcPr/>
                </a:tc>
                <a:extLst>
                  <a:ext uri="{0D108BD9-81ED-4DB2-BD59-A6C34878D82A}">
                    <a16:rowId xmlns:a16="http://schemas.microsoft.com/office/drawing/2014/main" val="10002"/>
                  </a:ext>
                </a:extLst>
              </a:tr>
              <a:tr h="3816424">
                <a:tc>
                  <a:txBody>
                    <a:bodyPr/>
                    <a:lstStyle/>
                    <a:p>
                      <a:r>
                        <a:rPr kumimoji="1" lang="ja-JP" altLang="en-US" sz="1400" dirty="0"/>
                        <a:t>大阪市等との新たな関係づくり</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p>
                  </a:txBody>
                  <a:tcPr anchor="ctr"/>
                </a:tc>
                <a:tc>
                  <a:txBody>
                    <a:bodyPr/>
                    <a:lstStyle/>
                    <a:p>
                      <a:pPr marL="82550" lvl="0" indent="-82550" algn="l">
                        <a:lnSpc>
                          <a:spcPts val="1400"/>
                        </a:lnSpc>
                        <a:spcAft>
                          <a:spcPts val="1200"/>
                        </a:spcAft>
                      </a:pPr>
                      <a:r>
                        <a:rPr kumimoji="1" lang="ja-JP" altLang="en-US" sz="1200" dirty="0"/>
                        <a:t>○　</a:t>
                      </a:r>
                      <a:r>
                        <a:rPr kumimoji="1" lang="ja-JP" altLang="en-US" sz="1200" spc="-30" baseline="0" dirty="0"/>
                        <a:t>大都市制度のあり方については、「大都市地域における特別区の設置に関する法律」に基づき、「大阪府・大阪市特別区設置協議会」（法定協議会）を設置し、</a:t>
                      </a:r>
                      <a:r>
                        <a:rPr kumimoji="1" lang="en-US" altLang="ja-JP" sz="1200" spc="-30" baseline="0" dirty="0"/>
                        <a:t>2</a:t>
                      </a:r>
                      <a:r>
                        <a:rPr kumimoji="1" lang="ja-JP" altLang="en-US" sz="1200" spc="-30" baseline="0" dirty="0"/>
                        <a:t>月に第</a:t>
                      </a:r>
                      <a:r>
                        <a:rPr kumimoji="1" lang="en-US" altLang="ja-JP" sz="1200" spc="-30" baseline="0" dirty="0"/>
                        <a:t>1</a:t>
                      </a:r>
                      <a:r>
                        <a:rPr kumimoji="1" lang="ja-JP" altLang="en-US" sz="1200" spc="-30" baseline="0" dirty="0"/>
                        <a:t>回協議会を開催しました。</a:t>
                      </a:r>
                      <a:br>
                        <a:rPr kumimoji="1" lang="en-US" altLang="ja-JP" sz="1200" spc="-30" baseline="0" dirty="0"/>
                      </a:br>
                      <a:r>
                        <a:rPr kumimoji="1" lang="ja-JP" altLang="en-US" sz="1200" spc="-30" baseline="0" dirty="0"/>
                        <a:t>　今後は、「特別区設置協定書」の作成に向け協議を進めていきます。</a:t>
                      </a:r>
                      <a:endParaRPr kumimoji="1" lang="en-US" altLang="ja-JP" sz="1200" spc="-30" baseline="0" dirty="0"/>
                    </a:p>
                    <a:p>
                      <a:pPr marL="82550" lvl="0" indent="-82550" algn="l">
                        <a:lnSpc>
                          <a:spcPts val="1400"/>
                        </a:lnSpc>
                        <a:spcAft>
                          <a:spcPts val="1200"/>
                        </a:spcAft>
                      </a:pPr>
                      <a:r>
                        <a:rPr kumimoji="1" lang="ja-JP" altLang="en-US" sz="1200" dirty="0"/>
                        <a:t>　　条例設置による「大阪にふさわしい大都市制度推進協議会」を７回開催し、目指すべき新たな大都市制度の枠組みを確認するとともに、法定協議会へ移行するため、廃止しました。</a:t>
                      </a:r>
                      <a:endParaRPr kumimoji="1" lang="en-US" altLang="ja-JP" sz="1200" dirty="0"/>
                    </a:p>
                    <a:p>
                      <a:pPr marL="82550" indent="-82550" algn="l">
                        <a:lnSpc>
                          <a:spcPts val="1400"/>
                        </a:lnSpc>
                        <a:spcAft>
                          <a:spcPts val="1200"/>
                        </a:spcAft>
                      </a:pPr>
                      <a:r>
                        <a:rPr kumimoji="1" lang="ja-JP" altLang="en-US" sz="1200" dirty="0"/>
                        <a:t>○　大阪府と大阪市の役割分担については、平成</a:t>
                      </a:r>
                      <a:r>
                        <a:rPr kumimoji="1" lang="en-US" altLang="ja-JP" sz="1200" dirty="0"/>
                        <a:t>23</a:t>
                      </a:r>
                      <a:r>
                        <a:rPr kumimoji="1" lang="ja-JP" altLang="en-US" sz="1200" dirty="0"/>
                        <a:t>年</a:t>
                      </a:r>
                      <a:r>
                        <a:rPr kumimoji="1" lang="en-US" altLang="ja-JP" sz="1200" dirty="0"/>
                        <a:t>12</a:t>
                      </a:r>
                      <a:r>
                        <a:rPr kumimoji="1" lang="ja-JP" altLang="en-US" sz="1200" dirty="0"/>
                        <a:t>月に設置した府市統合本部で、平成</a:t>
                      </a:r>
                      <a:r>
                        <a:rPr kumimoji="1" lang="en-US" altLang="ja-JP" sz="1200" dirty="0"/>
                        <a:t>24</a:t>
                      </a:r>
                      <a:r>
                        <a:rPr kumimoji="1" lang="ja-JP" altLang="en-US" sz="1200" dirty="0"/>
                        <a:t>年</a:t>
                      </a:r>
                      <a:r>
                        <a:rPr kumimoji="1" lang="en-US" altLang="ja-JP" sz="1200" dirty="0"/>
                        <a:t>6</a:t>
                      </a:r>
                      <a:r>
                        <a:rPr kumimoji="1" lang="ja-JP" altLang="en-US" sz="1200" dirty="0"/>
                        <a:t>月に基本的方向性案を取りまとめ、</a:t>
                      </a:r>
                      <a:r>
                        <a:rPr kumimoji="1" lang="en-US" altLang="ja-JP" sz="1200" dirty="0"/>
                        <a:t>9</a:t>
                      </a:r>
                      <a:r>
                        <a:rPr kumimoji="1" lang="ja-JP" altLang="en-US" sz="1200" dirty="0"/>
                        <a:t>月及び</a:t>
                      </a:r>
                      <a:r>
                        <a:rPr kumimoji="1" lang="en-US" altLang="ja-JP" sz="1200" dirty="0"/>
                        <a:t>25</a:t>
                      </a:r>
                      <a:r>
                        <a:rPr kumimoji="1" lang="ja-JP" altLang="en-US" sz="1200" dirty="0"/>
                        <a:t>年</a:t>
                      </a:r>
                      <a:r>
                        <a:rPr kumimoji="1" lang="en-US" altLang="ja-JP" sz="1200" dirty="0"/>
                        <a:t>2</a:t>
                      </a:r>
                      <a:r>
                        <a:rPr kumimoji="1" lang="ja-JP" altLang="en-US" sz="1200" dirty="0"/>
                        <a:t>月に工程表を策定しました。</a:t>
                      </a:r>
                      <a:br>
                        <a:rPr kumimoji="1" lang="en-US" altLang="ja-JP" sz="1200" dirty="0"/>
                      </a:br>
                      <a:r>
                        <a:rPr kumimoji="1" lang="ja-JP" altLang="en-US" sz="1200" dirty="0"/>
                        <a:t>　今後は各項目について、工程表に基づき具体化を進めます。</a:t>
                      </a:r>
                      <a:endParaRPr kumimoji="1" lang="en-US" altLang="ja-JP" sz="1200" dirty="0"/>
                    </a:p>
                  </a:txBody>
                  <a:tcPr/>
                </a:tc>
                <a:extLst>
                  <a:ext uri="{0D108BD9-81ED-4DB2-BD59-A6C34878D82A}">
                    <a16:rowId xmlns:a16="http://schemas.microsoft.com/office/drawing/2014/main" val="10003"/>
                  </a:ext>
                </a:extLst>
              </a:tr>
            </a:tbl>
          </a:graphicData>
        </a:graphic>
      </p:graphicFrame>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47" name="右矢印 46"/>
          <p:cNvSpPr/>
          <p:nvPr/>
        </p:nvSpPr>
        <p:spPr>
          <a:xfrm>
            <a:off x="483596" y="4805795"/>
            <a:ext cx="3876398" cy="576064"/>
          </a:xfrm>
          <a:prstGeom prst="rightArrow">
            <a:avLst>
              <a:gd name="adj1" fmla="val 50000"/>
              <a:gd name="adj2" fmla="val 4007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t>府市統合本部で</a:t>
            </a:r>
            <a:endParaRPr kumimoji="1" lang="en-US" altLang="ja-JP" sz="1050" dirty="0"/>
          </a:p>
          <a:p>
            <a:r>
              <a:rPr kumimoji="1" lang="ja-JP" altLang="en-US" sz="1050" dirty="0"/>
              <a:t>見直し検討</a:t>
            </a:r>
          </a:p>
        </p:txBody>
      </p:sp>
      <p:sp>
        <p:nvSpPr>
          <p:cNvPr id="64" name="右矢印 63"/>
          <p:cNvSpPr/>
          <p:nvPr/>
        </p:nvSpPr>
        <p:spPr>
          <a:xfrm>
            <a:off x="4472283" y="1448780"/>
            <a:ext cx="1717801" cy="729081"/>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必要に応じ「協議の場」を</a:t>
            </a:r>
            <a:r>
              <a:rPr lang="ja-JP" altLang="en-US" sz="1200" dirty="0"/>
              <a:t>開催</a:t>
            </a:r>
            <a:endParaRPr kumimoji="1" lang="en-US" altLang="ja-JP" sz="1200" dirty="0"/>
          </a:p>
        </p:txBody>
      </p:sp>
      <p:sp>
        <p:nvSpPr>
          <p:cNvPr id="65" name="フローチャート : 代替処理 64"/>
          <p:cNvSpPr/>
          <p:nvPr/>
        </p:nvSpPr>
        <p:spPr>
          <a:xfrm>
            <a:off x="1115616" y="1448780"/>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８月</a:t>
            </a:r>
          </a:p>
        </p:txBody>
      </p:sp>
      <p:sp>
        <p:nvSpPr>
          <p:cNvPr id="66" name="フローチャート : 代替処理 65"/>
          <p:cNvSpPr/>
          <p:nvPr/>
        </p:nvSpPr>
        <p:spPr>
          <a:xfrm>
            <a:off x="1259633" y="1646802"/>
            <a:ext cx="1116124" cy="63007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大阪府と市町村との協議の場を開催</a:t>
            </a:r>
            <a:endParaRPr lang="en-US" altLang="ja-JP" sz="1200" spc="-150" dirty="0"/>
          </a:p>
        </p:txBody>
      </p:sp>
      <p:sp>
        <p:nvSpPr>
          <p:cNvPr id="70" name="右矢印 69"/>
          <p:cNvSpPr/>
          <p:nvPr/>
        </p:nvSpPr>
        <p:spPr>
          <a:xfrm>
            <a:off x="4464840" y="4731505"/>
            <a:ext cx="1726488" cy="720080"/>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各項目の具体化に</a:t>
            </a:r>
            <a:endParaRPr kumimoji="1" lang="en-US" altLang="ja-JP" sz="1200" dirty="0"/>
          </a:p>
          <a:p>
            <a:pPr algn="ctr"/>
            <a:r>
              <a:rPr lang="ja-JP" altLang="en-US" sz="1200" dirty="0"/>
              <a:t>向けた取組</a:t>
            </a:r>
            <a:endParaRPr kumimoji="1" lang="en-US" altLang="ja-JP" sz="1200" dirty="0"/>
          </a:p>
        </p:txBody>
      </p:sp>
      <p:sp>
        <p:nvSpPr>
          <p:cNvPr id="71" name="右矢印 70"/>
          <p:cNvSpPr/>
          <p:nvPr/>
        </p:nvSpPr>
        <p:spPr>
          <a:xfrm>
            <a:off x="4464840" y="2564904"/>
            <a:ext cx="1726488" cy="1008112"/>
          </a:xfrm>
          <a:prstGeom prst="rightArrow">
            <a:avLst>
              <a:gd name="adj1" fmla="val 50000"/>
              <a:gd name="adj2" fmla="val 3110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「特別区設置協定書」の作成に向け協議</a:t>
            </a:r>
            <a:endParaRPr kumimoji="1" lang="en-US" altLang="ja-JP" sz="1200" dirty="0"/>
          </a:p>
        </p:txBody>
      </p:sp>
      <p:sp>
        <p:nvSpPr>
          <p:cNvPr id="72" name="フローチャート : 代替処理 71"/>
          <p:cNvSpPr/>
          <p:nvPr/>
        </p:nvSpPr>
        <p:spPr>
          <a:xfrm>
            <a:off x="1115616" y="2564904"/>
            <a:ext cx="158137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９</a:t>
            </a:r>
            <a:r>
              <a:rPr kumimoji="1" lang="ja-JP" altLang="en-US" sz="1200" dirty="0"/>
              <a:t>月</a:t>
            </a:r>
          </a:p>
        </p:txBody>
      </p:sp>
      <p:sp>
        <p:nvSpPr>
          <p:cNvPr id="73" name="フローチャート : 代替処理 72"/>
          <p:cNvSpPr/>
          <p:nvPr/>
        </p:nvSpPr>
        <p:spPr>
          <a:xfrm>
            <a:off x="1259632" y="2762926"/>
            <a:ext cx="1546199" cy="66607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200" spc="-170" dirty="0"/>
              <a:t>大都市地域における特別区の設置に関する法律の成立・一部施行</a:t>
            </a:r>
            <a:endParaRPr lang="en-US" altLang="ja-JP" sz="1200" spc="-170" dirty="0"/>
          </a:p>
        </p:txBody>
      </p:sp>
      <p:sp>
        <p:nvSpPr>
          <p:cNvPr id="49" name="フローチャート : 代替処理 48"/>
          <p:cNvSpPr/>
          <p:nvPr/>
        </p:nvSpPr>
        <p:spPr>
          <a:xfrm>
            <a:off x="1547664" y="4795642"/>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６月</a:t>
            </a:r>
          </a:p>
        </p:txBody>
      </p:sp>
      <p:sp>
        <p:nvSpPr>
          <p:cNvPr id="51" name="フローチャート : 代替処理 50"/>
          <p:cNvSpPr/>
          <p:nvPr/>
        </p:nvSpPr>
        <p:spPr>
          <a:xfrm>
            <a:off x="2807804" y="4793988"/>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９</a:t>
            </a:r>
            <a:r>
              <a:rPr kumimoji="1" lang="ja-JP" altLang="en-US" sz="1200" dirty="0"/>
              <a:t>月及び２月</a:t>
            </a:r>
          </a:p>
        </p:txBody>
      </p:sp>
      <p:sp>
        <p:nvSpPr>
          <p:cNvPr id="52" name="フローチャート : 代替処理 51"/>
          <p:cNvSpPr/>
          <p:nvPr/>
        </p:nvSpPr>
        <p:spPr>
          <a:xfrm>
            <a:off x="2951820" y="4992010"/>
            <a:ext cx="1116124" cy="81325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基本的方向性（案）の具体化に向け、工程表を策定</a:t>
            </a:r>
            <a:endParaRPr lang="en-US" altLang="ja-JP" sz="1200" dirty="0"/>
          </a:p>
        </p:txBody>
      </p:sp>
      <p:sp>
        <p:nvSpPr>
          <p:cNvPr id="50" name="フローチャート : 代替処理 49"/>
          <p:cNvSpPr/>
          <p:nvPr/>
        </p:nvSpPr>
        <p:spPr>
          <a:xfrm>
            <a:off x="1698345" y="4993664"/>
            <a:ext cx="1171349" cy="124364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0" tIns="36000" rIns="0" bIns="36000" rtlCol="0" anchor="t" anchorCtr="0"/>
          <a:lstStyle/>
          <a:p>
            <a:pPr>
              <a:lnSpc>
                <a:spcPts val="1440"/>
              </a:lnSpc>
            </a:pPr>
            <a:r>
              <a:rPr lang="ja-JP" altLang="en-US" sz="1200" kern="0" spc="-180" dirty="0"/>
              <a:t>経営形態の見直し（１２項目）、類似・重複している行政サービス（２２項目）について基本的方向性案を取りまとめ</a:t>
            </a:r>
            <a:endParaRPr lang="en-US" altLang="ja-JP" sz="1200" kern="0" spc="-180" dirty="0"/>
          </a:p>
        </p:txBody>
      </p:sp>
      <p:sp>
        <p:nvSpPr>
          <p:cNvPr id="61" name="右矢印 60"/>
          <p:cNvSpPr/>
          <p:nvPr/>
        </p:nvSpPr>
        <p:spPr>
          <a:xfrm>
            <a:off x="1773213" y="3867428"/>
            <a:ext cx="139885" cy="353660"/>
          </a:xfrm>
          <a:prstGeom prst="rightArrow">
            <a:avLst>
              <a:gd name="adj1" fmla="val 50000"/>
              <a:gd name="adj2" fmla="val 3941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59" name="フローチャート : 代替処理 58"/>
          <p:cNvSpPr/>
          <p:nvPr/>
        </p:nvSpPr>
        <p:spPr>
          <a:xfrm>
            <a:off x="467544" y="3681028"/>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４月</a:t>
            </a:r>
          </a:p>
        </p:txBody>
      </p:sp>
      <p:sp>
        <p:nvSpPr>
          <p:cNvPr id="60" name="フローチャート : 代替処理 59"/>
          <p:cNvSpPr/>
          <p:nvPr/>
        </p:nvSpPr>
        <p:spPr>
          <a:xfrm>
            <a:off x="611560" y="3879049"/>
            <a:ext cx="1116124" cy="84609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50" dirty="0"/>
              <a:t>「大阪にふさわしい大都市制度推進協議会」を設置</a:t>
            </a:r>
            <a:endParaRPr lang="en-US" altLang="ja-JP" sz="1200" spc="-50" dirty="0"/>
          </a:p>
        </p:txBody>
      </p:sp>
      <p:sp>
        <p:nvSpPr>
          <p:cNvPr id="48" name="フローチャート : 代替処理 47"/>
          <p:cNvSpPr/>
          <p:nvPr/>
        </p:nvSpPr>
        <p:spPr>
          <a:xfrm>
            <a:off x="3059832" y="2564904"/>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２</a:t>
            </a:r>
            <a:r>
              <a:rPr kumimoji="1" lang="ja-JP" altLang="en-US" sz="1200" dirty="0"/>
              <a:t>月</a:t>
            </a:r>
          </a:p>
        </p:txBody>
      </p:sp>
      <p:sp>
        <p:nvSpPr>
          <p:cNvPr id="3" name="屈折矢印 2"/>
          <p:cNvSpPr/>
          <p:nvPr/>
        </p:nvSpPr>
        <p:spPr>
          <a:xfrm>
            <a:off x="3404796" y="3501008"/>
            <a:ext cx="708141" cy="684076"/>
          </a:xfrm>
          <a:prstGeom prst="bentUpArrow">
            <a:avLst>
              <a:gd name="adj1" fmla="val 39278"/>
              <a:gd name="adj2" fmla="val 43740"/>
              <a:gd name="adj3" fmla="val 2321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a:t>廃止・移行</a:t>
            </a:r>
            <a:endParaRPr kumimoji="1" lang="ja-JP" altLang="en-US" sz="1050" dirty="0"/>
          </a:p>
        </p:txBody>
      </p:sp>
      <p:sp>
        <p:nvSpPr>
          <p:cNvPr id="53" name="フローチャート : 代替処理 52"/>
          <p:cNvSpPr/>
          <p:nvPr/>
        </p:nvSpPr>
        <p:spPr>
          <a:xfrm>
            <a:off x="3223800" y="2762925"/>
            <a:ext cx="1116124" cy="66607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50" dirty="0"/>
              <a:t>「大阪府・大阪市特別区設置協議会」を設置</a:t>
            </a:r>
            <a:endParaRPr lang="en-US" altLang="ja-JP" sz="1200" spc="-50" dirty="0"/>
          </a:p>
        </p:txBody>
      </p:sp>
      <p:sp>
        <p:nvSpPr>
          <p:cNvPr id="32" name="フローチャート : 代替処理 31"/>
          <p:cNvSpPr/>
          <p:nvPr/>
        </p:nvSpPr>
        <p:spPr>
          <a:xfrm>
            <a:off x="1979712" y="3681028"/>
            <a:ext cx="1260141"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１月まで７回開催</a:t>
            </a:r>
            <a:endParaRPr kumimoji="1" lang="ja-JP" altLang="en-US" sz="1200" dirty="0"/>
          </a:p>
        </p:txBody>
      </p:sp>
      <p:sp>
        <p:nvSpPr>
          <p:cNvPr id="33" name="フローチャート : 代替処理 32"/>
          <p:cNvSpPr/>
          <p:nvPr/>
        </p:nvSpPr>
        <p:spPr>
          <a:xfrm>
            <a:off x="2123726" y="3879049"/>
            <a:ext cx="1190973" cy="65858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目指すべき新たな大都市制度の枠組みを確認</a:t>
            </a:r>
            <a:endParaRPr lang="en-US" altLang="ja-JP" sz="1200" spc="-100" dirty="0"/>
          </a:p>
        </p:txBody>
      </p:sp>
    </p:spTree>
    <p:extLst>
      <p:ext uri="{BB962C8B-B14F-4D97-AF65-F5344CB8AC3E}">
        <p14:creationId xmlns:p14="http://schemas.microsoft.com/office/powerpoint/2010/main" val="1820695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４</a:t>
            </a:r>
            <a:r>
              <a:rPr lang="ja-JP" altLang="ja-JP" b="1" dirty="0"/>
              <a:t>年度の取組イメージ（</a:t>
            </a:r>
            <a:r>
              <a:rPr lang="ja-JP" altLang="en-US" b="1" dirty="0"/>
              <a:t>３</a:t>
            </a:r>
            <a:r>
              <a:rPr lang="ja-JP" altLang="ja-JP" b="1" dirty="0"/>
              <a:t>月末時点）～</a:t>
            </a:r>
          </a:p>
        </p:txBody>
      </p:sp>
      <p:graphicFrame>
        <p:nvGraphicFramePr>
          <p:cNvPr id="6" name="表 5"/>
          <p:cNvGraphicFramePr>
            <a:graphicFrameLocks noGrp="1"/>
          </p:cNvGraphicFramePr>
          <p:nvPr>
            <p:extLst>
              <p:ext uri="{D42A27DB-BD31-4B8C-83A1-F6EECF244321}">
                <p14:modId xmlns:p14="http://schemas.microsoft.com/office/powerpoint/2010/main" val="3977977502"/>
              </p:ext>
            </p:extLst>
          </p:nvPr>
        </p:nvGraphicFramePr>
        <p:xfrm>
          <a:off x="65186" y="764704"/>
          <a:ext cx="9043319" cy="5430520"/>
        </p:xfrm>
        <a:graphic>
          <a:graphicData uri="http://schemas.openxmlformats.org/drawingml/2006/table">
            <a:tbl>
              <a:tblPr firstRow="1" bandRow="1">
                <a:tableStyleId>{5940675A-B579-460E-94D1-54222C63F5DA}</a:tableStyleId>
              </a:tblPr>
              <a:tblGrid>
                <a:gridCol w="404900">
                  <a:extLst>
                    <a:ext uri="{9D8B030D-6E8A-4147-A177-3AD203B41FA5}">
                      <a16:colId xmlns:a16="http://schemas.microsoft.com/office/drawing/2014/main" val="20000"/>
                    </a:ext>
                  </a:extLst>
                </a:gridCol>
                <a:gridCol w="3957898">
                  <a:extLst>
                    <a:ext uri="{9D8B030D-6E8A-4147-A177-3AD203B41FA5}">
                      <a16:colId xmlns:a16="http://schemas.microsoft.com/office/drawing/2014/main" val="20001"/>
                    </a:ext>
                  </a:extLst>
                </a:gridCol>
                <a:gridCol w="1800200">
                  <a:extLst>
                    <a:ext uri="{9D8B030D-6E8A-4147-A177-3AD203B41FA5}">
                      <a16:colId xmlns:a16="http://schemas.microsoft.com/office/drawing/2014/main" val="20002"/>
                    </a:ext>
                  </a:extLst>
                </a:gridCol>
                <a:gridCol w="2880321">
                  <a:extLst>
                    <a:ext uri="{9D8B030D-6E8A-4147-A177-3AD203B41FA5}">
                      <a16:colId xmlns:a16="http://schemas.microsoft.com/office/drawing/2014/main" val="20003"/>
                    </a:ext>
                  </a:extLst>
                </a:gridCol>
              </a:tblGrid>
              <a:tr h="144016">
                <a:tc rowSpan="2">
                  <a:txBody>
                    <a:bodyPr/>
                    <a:lstStyle/>
                    <a:p>
                      <a:r>
                        <a:rPr kumimoji="1" lang="ja-JP" altLang="en-US" sz="1400" dirty="0"/>
                        <a:t>　</a:t>
                      </a:r>
                    </a:p>
                  </a:txBody>
                  <a:tcPr vert="eaVert" anchor="ctr"/>
                </a:tc>
                <a:tc>
                  <a:txBody>
                    <a:bodyPr/>
                    <a:lstStyle/>
                    <a:p>
                      <a:pPr algn="ctr">
                        <a:lnSpc>
                          <a:spcPts val="1400"/>
                        </a:lnSpc>
                      </a:pPr>
                      <a:r>
                        <a:rPr kumimoji="1" lang="ja-JP" altLang="en-US" sz="1400" dirty="0"/>
                        <a:t>平成２４年度</a:t>
                      </a:r>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a:t>平成２５年度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34816">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１月　　　　　</a:t>
                      </a:r>
                      <a:r>
                        <a:rPr kumimoji="1" lang="ja-JP" altLang="en-US" sz="1400" baseline="0" dirty="0"/>
                        <a:t>　</a:t>
                      </a:r>
                      <a:r>
                        <a:rPr kumimoji="1" lang="ja-JP" altLang="en-US" sz="1400" dirty="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4142040">
                <a:tc>
                  <a:txBody>
                    <a:bodyPr/>
                    <a:lstStyle/>
                    <a:p>
                      <a:r>
                        <a:rPr kumimoji="1" lang="ja-JP" altLang="en-US" sz="1400" dirty="0"/>
                        <a:t>関西広域連合の取組</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p>
                  </a:txBody>
                  <a:tcPr anchor="ctr"/>
                </a:tc>
                <a:tc>
                  <a:txBody>
                    <a:bodyPr/>
                    <a:lstStyle/>
                    <a:p>
                      <a:pPr marL="82550" indent="-82550" algn="just">
                        <a:lnSpc>
                          <a:spcPts val="1400"/>
                        </a:lnSpc>
                        <a:spcAft>
                          <a:spcPts val="0"/>
                        </a:spcAft>
                      </a:pPr>
                      <a:r>
                        <a:rPr kumimoji="1" lang="ja-JP" altLang="en-US" sz="1200" dirty="0"/>
                        <a:t>○　</a:t>
                      </a:r>
                      <a:r>
                        <a:rPr kumimoji="1" lang="en-US" altLang="ja-JP" sz="1200" dirty="0">
                          <a:solidFill>
                            <a:schemeClr val="tx1"/>
                          </a:solidFill>
                        </a:rPr>
                        <a:t>24</a:t>
                      </a:r>
                      <a:r>
                        <a:rPr kumimoji="1" lang="ja-JP" altLang="en-US" sz="1200" dirty="0">
                          <a:solidFill>
                            <a:schemeClr val="tx1"/>
                          </a:solidFill>
                        </a:rPr>
                        <a:t>年度には４政令市が加入し、体制の強化を図りました。</a:t>
                      </a:r>
                      <a:endParaRPr kumimoji="1" lang="en-US" altLang="ja-JP" sz="1200" dirty="0">
                        <a:solidFill>
                          <a:schemeClr val="tx1"/>
                        </a:solidFill>
                      </a:endParaRPr>
                    </a:p>
                    <a:p>
                      <a:pPr marL="82550" indent="-82550" algn="just">
                        <a:lnSpc>
                          <a:spcPts val="1400"/>
                        </a:lnSpc>
                        <a:spcAft>
                          <a:spcPts val="0"/>
                        </a:spcAft>
                      </a:pPr>
                      <a:r>
                        <a:rPr kumimoji="1" lang="ja-JP" altLang="en-US" sz="1200" dirty="0">
                          <a:solidFill>
                            <a:schemeClr val="tx1"/>
                          </a:solidFill>
                        </a:rPr>
                        <a:t>　　</a:t>
                      </a:r>
                      <a:r>
                        <a:rPr kumimoji="1" lang="ja-JP" altLang="en-US" sz="1200" dirty="0"/>
                        <a:t>今後、２府５県４政令市が力を合わせて広域的課題に取り組みます。</a:t>
                      </a:r>
                      <a:endParaRPr kumimoji="1" lang="en-US" altLang="ja-JP" sz="1200" dirty="0"/>
                    </a:p>
                    <a:p>
                      <a:pPr marL="82550" indent="-82550" algn="just">
                        <a:lnSpc>
                          <a:spcPts val="1400"/>
                        </a:lnSpc>
                        <a:spcAft>
                          <a:spcPts val="0"/>
                        </a:spcAft>
                      </a:pPr>
                      <a:r>
                        <a:rPr kumimoji="1" lang="ja-JP" altLang="en-US" sz="1200" dirty="0"/>
                        <a:t>　</a:t>
                      </a:r>
                      <a:endParaRPr kumimoji="1" lang="en-US" altLang="ja-JP" sz="1200" dirty="0"/>
                    </a:p>
                    <a:p>
                      <a:pPr marL="82550" indent="-82550" algn="just">
                        <a:lnSpc>
                          <a:spcPts val="1400"/>
                        </a:lnSpc>
                        <a:spcAft>
                          <a:spcPts val="0"/>
                        </a:spcAft>
                      </a:pPr>
                      <a:r>
                        <a:rPr kumimoji="1" lang="ja-JP" altLang="en-US" sz="1200" dirty="0"/>
                        <a:t>　　現広域計画の期限が</a:t>
                      </a:r>
                      <a:r>
                        <a:rPr kumimoji="1" lang="en-US" altLang="ja-JP" sz="1200" dirty="0"/>
                        <a:t>25</a:t>
                      </a:r>
                      <a:r>
                        <a:rPr kumimoji="1" lang="ja-JP" altLang="en-US" sz="1200" dirty="0"/>
                        <a:t>年度までであることから、同計画の改定を進めていきます。</a:t>
                      </a:r>
                      <a:endParaRPr kumimoji="1" lang="en-US" altLang="ja-JP" sz="1200" dirty="0"/>
                    </a:p>
                    <a:p>
                      <a:pPr marL="82550" indent="-82550" algn="just">
                        <a:lnSpc>
                          <a:spcPts val="1400"/>
                        </a:lnSpc>
                        <a:spcAft>
                          <a:spcPts val="0"/>
                        </a:spcAft>
                      </a:pPr>
                      <a:endParaRPr kumimoji="1" lang="en-US" altLang="ja-JP" sz="1200" dirty="0"/>
                    </a:p>
                    <a:p>
                      <a:pPr marL="82550" indent="-82550" algn="just">
                        <a:lnSpc>
                          <a:spcPts val="1400"/>
                        </a:lnSpc>
                        <a:spcAft>
                          <a:spcPts val="0"/>
                        </a:spcAft>
                      </a:pPr>
                      <a:r>
                        <a:rPr kumimoji="1" lang="ja-JP" altLang="en-US" sz="1200" dirty="0"/>
                        <a:t>　　有識者による研究会「道州制のあり方研究会」を設置し、今後国へ提言するとともに、将来の関西における広域行政のあり方等を検討していきます。</a:t>
                      </a:r>
                      <a:endParaRPr kumimoji="1" lang="en-US" altLang="ja-JP" sz="1200" dirty="0"/>
                    </a:p>
                    <a:p>
                      <a:pPr marL="82550" indent="-82550" algn="just">
                        <a:lnSpc>
                          <a:spcPts val="1400"/>
                        </a:lnSpc>
                        <a:spcAft>
                          <a:spcPts val="0"/>
                        </a:spcAft>
                      </a:pPr>
                      <a:endParaRPr kumimoji="1" lang="en-US" altLang="ja-JP" sz="1200" dirty="0"/>
                    </a:p>
                    <a:p>
                      <a:pPr marL="82550" indent="-82550" algn="just">
                        <a:lnSpc>
                          <a:spcPts val="1400"/>
                        </a:lnSpc>
                        <a:spcAft>
                          <a:spcPts val="0"/>
                        </a:spcAft>
                      </a:pPr>
                      <a:endParaRPr kumimoji="1" lang="en-US" altLang="ja-JP" sz="1200" dirty="0"/>
                    </a:p>
                    <a:p>
                      <a:pPr marL="82550" indent="-82550" algn="just">
                        <a:lnSpc>
                          <a:spcPts val="1400"/>
                        </a:lnSpc>
                        <a:spcAft>
                          <a:spcPts val="0"/>
                        </a:spcAft>
                      </a:pPr>
                      <a:r>
                        <a:rPr kumimoji="1" lang="ja-JP" altLang="en-US" sz="1200" dirty="0"/>
                        <a:t>○　国出先機関の地方移管については、関西広域連合の方針としてまずは３機関（経済産業局、地方整備局、地方環境事務所）を、関西広域連合に権限・財源・人員を丸ごと移管するよう求めていくことで決定しています。</a:t>
                      </a:r>
                      <a:endParaRPr kumimoji="1" lang="en-US" altLang="ja-JP" sz="1200" dirty="0"/>
                    </a:p>
                    <a:p>
                      <a:pPr marL="82550" indent="-82550" algn="l">
                        <a:lnSpc>
                          <a:spcPts val="1400"/>
                        </a:lnSpc>
                        <a:spcAft>
                          <a:spcPts val="1200"/>
                        </a:spcAft>
                      </a:pPr>
                      <a:r>
                        <a:rPr kumimoji="1" lang="ja-JP" altLang="en-US" sz="1200" dirty="0"/>
                        <a:t>　　１月には、「新政権に対する期待」を国へ提出し、政権交代後も引き続き国出先機関の地方移管を推進するよう要請しました。</a:t>
                      </a:r>
                      <a:br>
                        <a:rPr kumimoji="1" lang="en-US" altLang="ja-JP" sz="1200" dirty="0"/>
                      </a:br>
                      <a:r>
                        <a:rPr kumimoji="1" lang="ja-JP" altLang="en-US" sz="1200" dirty="0"/>
                        <a:t>　今後も国における検討を踏まえ、移管実現を働きかけていきます。</a:t>
                      </a:r>
                      <a:endParaRPr kumimoji="1" lang="en-US" altLang="ja-JP" sz="1200" dirty="0"/>
                    </a:p>
                  </a:txBody>
                  <a:tcPr/>
                </a:tc>
                <a:extLst>
                  <a:ext uri="{0D108BD9-81ED-4DB2-BD59-A6C34878D82A}">
                    <a16:rowId xmlns:a16="http://schemas.microsoft.com/office/drawing/2014/main" val="10002"/>
                  </a:ext>
                </a:extLst>
              </a:tr>
            </a:tbl>
          </a:graphicData>
        </a:graphic>
      </p:graphicFrame>
      <p:grpSp>
        <p:nvGrpSpPr>
          <p:cNvPr id="34" name="グループ化 33"/>
          <p:cNvGrpSpPr/>
          <p:nvPr/>
        </p:nvGrpSpPr>
        <p:grpSpPr>
          <a:xfrm>
            <a:off x="560274" y="6237312"/>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32" name="フローチャート : 代替処理 31"/>
          <p:cNvSpPr/>
          <p:nvPr/>
        </p:nvSpPr>
        <p:spPr>
          <a:xfrm>
            <a:off x="2771800" y="2924944"/>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３月</a:t>
            </a:r>
          </a:p>
        </p:txBody>
      </p:sp>
      <p:sp>
        <p:nvSpPr>
          <p:cNvPr id="33" name="フローチャート : 代替処理 32"/>
          <p:cNvSpPr/>
          <p:nvPr/>
        </p:nvSpPr>
        <p:spPr>
          <a:xfrm>
            <a:off x="2915817" y="3122966"/>
            <a:ext cx="1294166" cy="47850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50" dirty="0"/>
              <a:t>道州制のあり方研究会を設置</a:t>
            </a:r>
          </a:p>
        </p:txBody>
      </p:sp>
      <p:sp>
        <p:nvSpPr>
          <p:cNvPr id="50" name="右矢印 49"/>
          <p:cNvSpPr/>
          <p:nvPr/>
        </p:nvSpPr>
        <p:spPr>
          <a:xfrm>
            <a:off x="508766" y="1448780"/>
            <a:ext cx="3886450"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広域的課題への対応</a:t>
            </a:r>
          </a:p>
        </p:txBody>
      </p:sp>
      <p:sp>
        <p:nvSpPr>
          <p:cNvPr id="51" name="フローチャート : 代替処理 50"/>
          <p:cNvSpPr/>
          <p:nvPr/>
        </p:nvSpPr>
        <p:spPr>
          <a:xfrm>
            <a:off x="647563" y="2348880"/>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４月～８月</a:t>
            </a:r>
          </a:p>
        </p:txBody>
      </p:sp>
      <p:sp>
        <p:nvSpPr>
          <p:cNvPr id="52" name="フローチャート : 代替処理 51"/>
          <p:cNvSpPr/>
          <p:nvPr/>
        </p:nvSpPr>
        <p:spPr>
          <a:xfrm>
            <a:off x="791580" y="2546901"/>
            <a:ext cx="1116124" cy="676529"/>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４政令市加入（大阪市、堺市、</a:t>
            </a:r>
            <a:r>
              <a:rPr lang="ja-JP" altLang="en-US" sz="1200" spc="-150" dirty="0"/>
              <a:t>神戸市、京都市</a:t>
            </a:r>
            <a:r>
              <a:rPr lang="ja-JP" altLang="en-US" sz="1200" dirty="0"/>
              <a:t>）</a:t>
            </a:r>
          </a:p>
        </p:txBody>
      </p:sp>
      <p:sp>
        <p:nvSpPr>
          <p:cNvPr id="53" name="フローチャート : 代替処理 52"/>
          <p:cNvSpPr/>
          <p:nvPr/>
        </p:nvSpPr>
        <p:spPr>
          <a:xfrm>
            <a:off x="3043370" y="4437112"/>
            <a:ext cx="1069567"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１月</a:t>
            </a:r>
          </a:p>
        </p:txBody>
      </p:sp>
      <p:sp>
        <p:nvSpPr>
          <p:cNvPr id="56" name="フローチャート : 代替処理 55"/>
          <p:cNvSpPr/>
          <p:nvPr/>
        </p:nvSpPr>
        <p:spPr>
          <a:xfrm>
            <a:off x="3131840" y="4632201"/>
            <a:ext cx="1116124" cy="5096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「新政権に対する期待」提出</a:t>
            </a:r>
          </a:p>
        </p:txBody>
      </p:sp>
      <p:sp>
        <p:nvSpPr>
          <p:cNvPr id="57" name="右矢印 56"/>
          <p:cNvSpPr/>
          <p:nvPr/>
        </p:nvSpPr>
        <p:spPr>
          <a:xfrm>
            <a:off x="508766" y="4478660"/>
            <a:ext cx="2479058" cy="648072"/>
          </a:xfrm>
          <a:prstGeom prst="rightArrow">
            <a:avLst>
              <a:gd name="adj1" fmla="val 50000"/>
              <a:gd name="adj2" fmla="val 2060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t>国出先機関の丸ごと移管に向けた検討</a:t>
            </a:r>
            <a:endParaRPr kumimoji="1" lang="en-US" altLang="ja-JP" sz="900" dirty="0"/>
          </a:p>
          <a:p>
            <a:pPr algn="ctr"/>
            <a:r>
              <a:rPr lang="ja-JP" altLang="en-US" sz="900" dirty="0"/>
              <a:t>政府アクション・プラン推進委員会への参画</a:t>
            </a:r>
            <a:endParaRPr kumimoji="1" lang="ja-JP" altLang="en-US" sz="900" dirty="0"/>
          </a:p>
        </p:txBody>
      </p:sp>
      <p:sp>
        <p:nvSpPr>
          <p:cNvPr id="26" name="右矢印 25"/>
          <p:cNvSpPr/>
          <p:nvPr/>
        </p:nvSpPr>
        <p:spPr>
          <a:xfrm>
            <a:off x="4499992" y="1422301"/>
            <a:ext cx="1656184" cy="684076"/>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広域的課題への対応</a:t>
            </a:r>
          </a:p>
        </p:txBody>
      </p:sp>
      <p:sp>
        <p:nvSpPr>
          <p:cNvPr id="27" name="フローチャート : 代替処理 26"/>
          <p:cNvSpPr/>
          <p:nvPr/>
        </p:nvSpPr>
        <p:spPr>
          <a:xfrm>
            <a:off x="2771800" y="2104401"/>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３</a:t>
            </a:r>
            <a:r>
              <a:rPr kumimoji="1" lang="ja-JP" altLang="en-US" sz="1200" dirty="0"/>
              <a:t>月</a:t>
            </a:r>
          </a:p>
        </p:txBody>
      </p:sp>
      <p:sp>
        <p:nvSpPr>
          <p:cNvPr id="28" name="フローチャート : 代替処理 27"/>
          <p:cNvSpPr/>
          <p:nvPr/>
        </p:nvSpPr>
        <p:spPr>
          <a:xfrm>
            <a:off x="2915816" y="2302423"/>
            <a:ext cx="1294167" cy="55051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100" dirty="0"/>
              <a:t>次期広域計画策定に係る論点骨子案を提示</a:t>
            </a:r>
            <a:endParaRPr lang="en-US" altLang="ja-JP" sz="1100" dirty="0"/>
          </a:p>
          <a:p>
            <a:endParaRPr lang="ja-JP" altLang="en-US" sz="1100" dirty="0"/>
          </a:p>
        </p:txBody>
      </p:sp>
      <p:sp>
        <p:nvSpPr>
          <p:cNvPr id="31" name="フローチャート : 代替処理 30"/>
          <p:cNvSpPr/>
          <p:nvPr/>
        </p:nvSpPr>
        <p:spPr>
          <a:xfrm>
            <a:off x="4545368" y="3046367"/>
            <a:ext cx="1645793" cy="504056"/>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sz="1050" dirty="0"/>
              <a:t>６月：中間報告</a:t>
            </a:r>
            <a:endParaRPr lang="en-US" altLang="ja-JP" sz="1050" dirty="0"/>
          </a:p>
          <a:p>
            <a:r>
              <a:rPr lang="ja-JP" altLang="en-US" sz="1050" dirty="0"/>
              <a:t>年度内：最終報告</a:t>
            </a:r>
            <a:endParaRPr lang="en-US" altLang="ja-JP" sz="1050" dirty="0"/>
          </a:p>
        </p:txBody>
      </p:sp>
      <p:sp>
        <p:nvSpPr>
          <p:cNvPr id="47" name="フローチャート : 代替処理 46"/>
          <p:cNvSpPr/>
          <p:nvPr/>
        </p:nvSpPr>
        <p:spPr>
          <a:xfrm>
            <a:off x="4499992" y="2204864"/>
            <a:ext cx="1656184" cy="504056"/>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sz="1050" dirty="0"/>
              <a:t>９月：中間案</a:t>
            </a:r>
            <a:endParaRPr lang="en-US" altLang="ja-JP" sz="1050" dirty="0"/>
          </a:p>
          <a:p>
            <a:r>
              <a:rPr lang="ja-JP" altLang="en-US" sz="1050" dirty="0"/>
              <a:t>３月：次期広域計画決定</a:t>
            </a:r>
            <a:endParaRPr lang="en-US" altLang="ja-JP" sz="1050" dirty="0"/>
          </a:p>
        </p:txBody>
      </p:sp>
      <p:sp>
        <p:nvSpPr>
          <p:cNvPr id="48" name="右矢印 47"/>
          <p:cNvSpPr/>
          <p:nvPr/>
        </p:nvSpPr>
        <p:spPr>
          <a:xfrm>
            <a:off x="4499992" y="4442656"/>
            <a:ext cx="1656184" cy="684076"/>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国出先機関の地方移管に向けた取組</a:t>
            </a:r>
          </a:p>
        </p:txBody>
      </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４</a:t>
            </a:r>
            <a:r>
              <a:rPr lang="ja-JP" altLang="ja-JP" b="1" dirty="0"/>
              <a:t>年度の取組イメージ（</a:t>
            </a:r>
            <a:r>
              <a:rPr lang="ja-JP" altLang="en-US" b="1" dirty="0"/>
              <a:t>３</a:t>
            </a:r>
            <a:r>
              <a:rPr lang="ja-JP" altLang="ja-JP" b="1" dirty="0"/>
              <a:t>月末時点）～</a:t>
            </a:r>
          </a:p>
        </p:txBody>
      </p:sp>
      <p:graphicFrame>
        <p:nvGraphicFramePr>
          <p:cNvPr id="6" name="表 5"/>
          <p:cNvGraphicFramePr>
            <a:graphicFrameLocks noGrp="1"/>
          </p:cNvGraphicFramePr>
          <p:nvPr>
            <p:extLst>
              <p:ext uri="{D42A27DB-BD31-4B8C-83A1-F6EECF244321}">
                <p14:modId xmlns:p14="http://schemas.microsoft.com/office/powerpoint/2010/main" val="1624122804"/>
              </p:ext>
            </p:extLst>
          </p:nvPr>
        </p:nvGraphicFramePr>
        <p:xfrm>
          <a:off x="0" y="764702"/>
          <a:ext cx="9036496" cy="5493606"/>
        </p:xfrm>
        <a:graphic>
          <a:graphicData uri="http://schemas.openxmlformats.org/drawingml/2006/table">
            <a:tbl>
              <a:tblPr firstRow="1" bandRow="1">
                <a:tableStyleId>{5940675A-B579-460E-94D1-54222C63F5DA}</a:tableStyleId>
              </a:tblPr>
              <a:tblGrid>
                <a:gridCol w="404594">
                  <a:extLst>
                    <a:ext uri="{9D8B030D-6E8A-4147-A177-3AD203B41FA5}">
                      <a16:colId xmlns:a16="http://schemas.microsoft.com/office/drawing/2014/main" val="20000"/>
                    </a:ext>
                  </a:extLst>
                </a:gridCol>
                <a:gridCol w="4023390">
                  <a:extLst>
                    <a:ext uri="{9D8B030D-6E8A-4147-A177-3AD203B41FA5}">
                      <a16:colId xmlns:a16="http://schemas.microsoft.com/office/drawing/2014/main" val="20001"/>
                    </a:ext>
                  </a:extLst>
                </a:gridCol>
                <a:gridCol w="1800200">
                  <a:extLst>
                    <a:ext uri="{9D8B030D-6E8A-4147-A177-3AD203B41FA5}">
                      <a16:colId xmlns:a16="http://schemas.microsoft.com/office/drawing/2014/main" val="20002"/>
                    </a:ext>
                  </a:extLst>
                </a:gridCol>
                <a:gridCol w="2808312">
                  <a:extLst>
                    <a:ext uri="{9D8B030D-6E8A-4147-A177-3AD203B41FA5}">
                      <a16:colId xmlns:a16="http://schemas.microsoft.com/office/drawing/2014/main" val="20003"/>
                    </a:ext>
                  </a:extLst>
                </a:gridCol>
              </a:tblGrid>
              <a:tr h="277722">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平成２４年度</a:t>
                      </a:r>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a:t>平成２５年度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77722">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１月　　　　　</a:t>
                      </a:r>
                      <a:r>
                        <a:rPr kumimoji="1" lang="ja-JP" altLang="en-US" sz="1400" baseline="0" dirty="0"/>
                        <a:t>　</a:t>
                      </a:r>
                      <a:r>
                        <a:rPr kumimoji="1" lang="ja-JP" altLang="en-US" sz="1400" dirty="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extLst>
                  <a:ext uri="{0D108BD9-81ED-4DB2-BD59-A6C34878D82A}">
                    <a16:rowId xmlns:a16="http://schemas.microsoft.com/office/drawing/2014/main" val="10001"/>
                  </a:ext>
                </a:extLst>
              </a:tr>
              <a:tr h="1892830">
                <a:tc>
                  <a:txBody>
                    <a:bodyPr/>
                    <a:lstStyle/>
                    <a:p>
                      <a:r>
                        <a:rPr kumimoji="1" lang="ja-JP" altLang="en-US" sz="1400" dirty="0"/>
                        <a:t>国への提案・要望</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p>
                  </a:txBody>
                  <a:tcPr anchor="ctr"/>
                </a:tc>
                <a:tc>
                  <a:txBody>
                    <a:bodyPr/>
                    <a:lstStyle/>
                    <a:p>
                      <a:pPr marL="82550" indent="-82550" algn="just">
                        <a:lnSpc>
                          <a:spcPts val="1400"/>
                        </a:lnSpc>
                        <a:spcAft>
                          <a:spcPts val="1200"/>
                        </a:spcAft>
                      </a:pPr>
                      <a:r>
                        <a:rPr kumimoji="1" lang="ja-JP" altLang="en-US" sz="1200" dirty="0"/>
                        <a:t>○　全国知事会等とも連携し、政府の地方分権改革の推進に向け、国の出先機関の原則廃止、国から地方への事務・権限の移譲、地方分権型道州制の推進等を進めるよう、国に働きかけます。</a:t>
                      </a:r>
                      <a:endParaRPr kumimoji="1" lang="en-US" altLang="ja-JP" sz="1200" dirty="0"/>
                    </a:p>
                  </a:txBody>
                  <a:tcPr anchor="ctr"/>
                </a:tc>
                <a:extLst>
                  <a:ext uri="{0D108BD9-81ED-4DB2-BD59-A6C34878D82A}">
                    <a16:rowId xmlns:a16="http://schemas.microsoft.com/office/drawing/2014/main" val="10002"/>
                  </a:ext>
                </a:extLst>
              </a:tr>
              <a:tr h="3045332">
                <a:tc>
                  <a:txBody>
                    <a:bodyPr/>
                    <a:lstStyle/>
                    <a:p>
                      <a:r>
                        <a:rPr kumimoji="1" lang="ja-JP" altLang="en-US" sz="1400" dirty="0"/>
                        <a:t>（参考）政府における</a:t>
                      </a:r>
                      <a:endParaRPr kumimoji="1" lang="en-US" altLang="ja-JP" sz="1400" dirty="0"/>
                    </a:p>
                    <a:p>
                      <a:r>
                        <a:rPr kumimoji="1" lang="ja-JP" altLang="en-US" sz="1400" dirty="0"/>
                        <a:t>　　　　　　　地方分権の取組状況</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solidFill>
                          <a:schemeClr val="tx1"/>
                        </a:solidFill>
                      </a:endParaRPr>
                    </a:p>
                  </a:txBody>
                  <a:tcPr anchor="ctr"/>
                </a:tc>
                <a:tc>
                  <a:txBody>
                    <a:bodyPr/>
                    <a:lstStyle/>
                    <a:p>
                      <a:pPr marL="82550" marR="0" indent="-82550" algn="l" defTabSz="914400" rtl="0" eaLnBrk="1" fontAlgn="auto" latinLnBrk="0" hangingPunct="1">
                        <a:lnSpc>
                          <a:spcPts val="1400"/>
                        </a:lnSpc>
                        <a:spcBef>
                          <a:spcPts val="0"/>
                        </a:spcBef>
                        <a:spcAft>
                          <a:spcPts val="1200"/>
                        </a:spcAft>
                        <a:buClrTx/>
                        <a:buSzTx/>
                        <a:buFontTx/>
                        <a:buNone/>
                        <a:tabLst/>
                        <a:defRPr/>
                      </a:pPr>
                      <a:r>
                        <a:rPr kumimoji="1" lang="ja-JP" altLang="en-US" sz="1200" dirty="0">
                          <a:solidFill>
                            <a:schemeClr val="tx1"/>
                          </a:solidFill>
                        </a:rPr>
                        <a:t>○　</a:t>
                      </a:r>
                      <a:r>
                        <a:rPr kumimoji="1" lang="en-US" altLang="ja-JP" sz="1200" dirty="0">
                          <a:solidFill>
                            <a:schemeClr val="tx1"/>
                          </a:solidFill>
                        </a:rPr>
                        <a:t>11</a:t>
                      </a:r>
                      <a:r>
                        <a:rPr kumimoji="1" lang="ja-JP" altLang="en-US" sz="1200" dirty="0">
                          <a:solidFill>
                            <a:schemeClr val="tx1"/>
                          </a:solidFill>
                        </a:rPr>
                        <a:t>月に、「国出先機関を特定広域連合に移管するための特例法案」が閣議決定されました。</a:t>
                      </a:r>
                      <a:br>
                        <a:rPr kumimoji="1" lang="en-US" altLang="ja-JP" sz="1200" dirty="0">
                          <a:solidFill>
                            <a:schemeClr val="tx1"/>
                          </a:solidFill>
                        </a:rPr>
                      </a:br>
                      <a:r>
                        <a:rPr kumimoji="1" lang="ja-JP" altLang="en-US" sz="1200" dirty="0">
                          <a:solidFill>
                            <a:schemeClr val="tx1"/>
                          </a:solidFill>
                        </a:rPr>
                        <a:t>　また、</a:t>
                      </a:r>
                      <a:r>
                        <a:rPr kumimoji="1" lang="en-US" altLang="ja-JP" sz="1200" dirty="0">
                          <a:solidFill>
                            <a:schemeClr val="tx1"/>
                          </a:solidFill>
                        </a:rPr>
                        <a:t>3</a:t>
                      </a:r>
                      <a:r>
                        <a:rPr kumimoji="1" lang="ja-JP" altLang="en-US" sz="1200" dirty="0">
                          <a:solidFill>
                            <a:schemeClr val="tx1"/>
                          </a:solidFill>
                        </a:rPr>
                        <a:t>月に、政府に地方分権改革推進本部が設置されました。</a:t>
                      </a:r>
                      <a:endParaRPr kumimoji="1" lang="en-US" altLang="ja-JP" sz="1200" dirty="0">
                        <a:solidFill>
                          <a:schemeClr val="tx1"/>
                        </a:solidFill>
                      </a:endParaRPr>
                    </a:p>
                    <a:p>
                      <a:pPr marL="82550" indent="-82550" algn="just">
                        <a:lnSpc>
                          <a:spcPts val="1400"/>
                        </a:lnSpc>
                        <a:spcAft>
                          <a:spcPts val="1200"/>
                        </a:spcAft>
                      </a:pPr>
                      <a:r>
                        <a:rPr kumimoji="1" lang="ja-JP" altLang="en-US" sz="1200" dirty="0">
                          <a:solidFill>
                            <a:schemeClr val="tx1"/>
                          </a:solidFill>
                        </a:rPr>
                        <a:t>○　国の地方に対する義務付け・枠付けの見直し検討が進められています。</a:t>
                      </a:r>
                      <a:endParaRPr kumimoji="1" lang="en-US" altLang="ja-JP" sz="1200" dirty="0">
                        <a:solidFill>
                          <a:schemeClr val="tx1"/>
                        </a:solidFill>
                      </a:endParaRPr>
                    </a:p>
                    <a:p>
                      <a:pPr marL="82550" indent="-82550" algn="just">
                        <a:lnSpc>
                          <a:spcPts val="1400"/>
                        </a:lnSpc>
                        <a:spcAft>
                          <a:spcPts val="0"/>
                        </a:spcAft>
                      </a:pPr>
                      <a:r>
                        <a:rPr kumimoji="1" lang="ja-JP" altLang="en-US" sz="1200" dirty="0">
                          <a:solidFill>
                            <a:schemeClr val="tx1"/>
                          </a:solidFill>
                        </a:rPr>
                        <a:t>○　</a:t>
                      </a:r>
                      <a:r>
                        <a:rPr kumimoji="1" lang="en-US" altLang="ja-JP" sz="1200" dirty="0">
                          <a:solidFill>
                            <a:schemeClr val="tx1"/>
                          </a:solidFill>
                        </a:rPr>
                        <a:t>9</a:t>
                      </a:r>
                      <a:r>
                        <a:rPr kumimoji="1" lang="ja-JP" altLang="en-US" sz="1200" dirty="0">
                          <a:solidFill>
                            <a:schemeClr val="tx1"/>
                          </a:solidFill>
                        </a:rPr>
                        <a:t>月に、新たな大都市制度の導入を可能とする「大都市地域における特別区の設置に関する法律」が成立しました。</a:t>
                      </a:r>
                      <a:endParaRPr kumimoji="1" lang="en-US" altLang="ja-JP" sz="1200" dirty="0">
                        <a:solidFill>
                          <a:schemeClr val="tx1"/>
                        </a:solidFill>
                      </a:endParaRPr>
                    </a:p>
                    <a:p>
                      <a:pPr marL="82550" indent="-82550" algn="just">
                        <a:lnSpc>
                          <a:spcPts val="1400"/>
                        </a:lnSpc>
                        <a:spcAft>
                          <a:spcPts val="1200"/>
                        </a:spcAft>
                      </a:pPr>
                      <a:r>
                        <a:rPr kumimoji="1" lang="ja-JP" altLang="en-US" sz="1200" dirty="0">
                          <a:solidFill>
                            <a:schemeClr val="tx1"/>
                          </a:solidFill>
                        </a:rPr>
                        <a:t>　　また、第３０次地方制度調査会において、大都市制度の検討が進められ、１２月に「大都市制度についての専門小委員会中間報告」が取りまとめられました。</a:t>
                      </a:r>
                    </a:p>
                  </a:txBody>
                  <a:tcPr anchor="ctr"/>
                </a:tc>
                <a:extLst>
                  <a:ext uri="{0D108BD9-81ED-4DB2-BD59-A6C34878D82A}">
                    <a16:rowId xmlns:a16="http://schemas.microsoft.com/office/drawing/2014/main" val="10003"/>
                  </a:ext>
                </a:extLst>
              </a:tr>
            </a:tbl>
          </a:graphicData>
        </a:graphic>
      </p:graphicFrame>
      <p:sp>
        <p:nvSpPr>
          <p:cNvPr id="32" name="フローチャート : 代替処理 31"/>
          <p:cNvSpPr/>
          <p:nvPr/>
        </p:nvSpPr>
        <p:spPr>
          <a:xfrm>
            <a:off x="3347864" y="3374432"/>
            <a:ext cx="758057" cy="34039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３月</a:t>
            </a:r>
            <a:endParaRPr kumimoji="1" lang="ja-JP" altLang="en-US" sz="1200" dirty="0"/>
          </a:p>
        </p:txBody>
      </p:sp>
      <p:sp>
        <p:nvSpPr>
          <p:cNvPr id="33" name="フローチャート : 代替処理 32"/>
          <p:cNvSpPr/>
          <p:nvPr/>
        </p:nvSpPr>
        <p:spPr>
          <a:xfrm>
            <a:off x="3491881" y="3561288"/>
            <a:ext cx="837080" cy="72228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地方分権改革推進本部の設置</a:t>
            </a:r>
            <a:endParaRPr lang="en-US" altLang="ja-JP" sz="1200" spc="-140" dirty="0"/>
          </a:p>
        </p:txBody>
      </p:sp>
      <p:sp>
        <p:nvSpPr>
          <p:cNvPr id="51" name="フローチャート : 代替処理 50"/>
          <p:cNvSpPr/>
          <p:nvPr/>
        </p:nvSpPr>
        <p:spPr>
          <a:xfrm>
            <a:off x="611560" y="1412776"/>
            <a:ext cx="1728192"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６月</a:t>
            </a:r>
          </a:p>
        </p:txBody>
      </p:sp>
      <p:sp>
        <p:nvSpPr>
          <p:cNvPr id="52" name="フローチャート : 代替処理 51"/>
          <p:cNvSpPr/>
          <p:nvPr/>
        </p:nvSpPr>
        <p:spPr>
          <a:xfrm>
            <a:off x="755576" y="1582343"/>
            <a:ext cx="1728191" cy="84609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府国家予算要望</a:t>
            </a:r>
            <a:endParaRPr lang="en-US" altLang="ja-JP" sz="1200" spc="-140" dirty="0"/>
          </a:p>
          <a:p>
            <a:pPr marL="82550" indent="-82550" algn="just"/>
            <a:r>
              <a:rPr lang="ja-JP" altLang="en-US" sz="1200" spc="-140" dirty="0"/>
              <a:t>・国出先機関の原則廃止</a:t>
            </a:r>
            <a:endParaRPr lang="en-US" altLang="ja-JP" sz="1200" spc="-140" dirty="0"/>
          </a:p>
          <a:p>
            <a:pPr marL="82550" indent="-82550" algn="just"/>
            <a:r>
              <a:rPr lang="ja-JP" altLang="en-US" sz="1200" spc="-140" dirty="0"/>
              <a:t>・地域自主戦略交付金の制度改善</a:t>
            </a:r>
          </a:p>
          <a:p>
            <a:pPr algn="just"/>
            <a:endParaRPr lang="ja-JP" altLang="en-US" sz="1200" dirty="0"/>
          </a:p>
        </p:txBody>
      </p:sp>
      <p:sp>
        <p:nvSpPr>
          <p:cNvPr id="30" name="右矢印 29"/>
          <p:cNvSpPr/>
          <p:nvPr/>
        </p:nvSpPr>
        <p:spPr>
          <a:xfrm>
            <a:off x="514896" y="2420888"/>
            <a:ext cx="2256904" cy="720080"/>
          </a:xfrm>
          <a:prstGeom prst="rightArrow">
            <a:avLst>
              <a:gd name="adj1" fmla="val 68223"/>
              <a:gd name="adj2" fmla="val 3279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t>政府アクションプラン推進委員会への参画</a:t>
            </a:r>
            <a:endParaRPr kumimoji="1" lang="en-US" altLang="ja-JP" sz="1050" dirty="0"/>
          </a:p>
          <a:p>
            <a:pPr algn="ctr"/>
            <a:r>
              <a:rPr lang="ja-JP" altLang="en-US" sz="1050" dirty="0"/>
              <a:t>（関西広域連合）</a:t>
            </a:r>
            <a:endParaRPr kumimoji="1" lang="ja-JP" altLang="en-US" sz="1050" dirty="0"/>
          </a:p>
        </p:txBody>
      </p:sp>
      <p:sp>
        <p:nvSpPr>
          <p:cNvPr id="59" name="フローチャート : 代替処理 58"/>
          <p:cNvSpPr/>
          <p:nvPr/>
        </p:nvSpPr>
        <p:spPr>
          <a:xfrm>
            <a:off x="467544" y="5526757"/>
            <a:ext cx="761622" cy="68038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第３０次地方制度調査会</a:t>
            </a:r>
          </a:p>
        </p:txBody>
      </p:sp>
      <p:sp>
        <p:nvSpPr>
          <p:cNvPr id="62" name="右矢印 61"/>
          <p:cNvSpPr/>
          <p:nvPr/>
        </p:nvSpPr>
        <p:spPr>
          <a:xfrm>
            <a:off x="476797" y="3429000"/>
            <a:ext cx="1286891" cy="580828"/>
          </a:xfrm>
          <a:prstGeom prst="rightArrow">
            <a:avLst>
              <a:gd name="adj1" fmla="val 50000"/>
              <a:gd name="adj2" fmla="val 3524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国出先機関原則廃止の検討</a:t>
            </a:r>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65" name="右矢印 64"/>
          <p:cNvSpPr/>
          <p:nvPr/>
        </p:nvSpPr>
        <p:spPr>
          <a:xfrm>
            <a:off x="1259632" y="5301208"/>
            <a:ext cx="3100362" cy="576064"/>
          </a:xfrm>
          <a:prstGeom prst="rightArrow">
            <a:avLst>
              <a:gd name="adj1" fmla="val 63076"/>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t>　　</a:t>
            </a:r>
            <a:endParaRPr kumimoji="1" lang="en-US" altLang="ja-JP" sz="1200" dirty="0"/>
          </a:p>
          <a:p>
            <a:r>
              <a:rPr kumimoji="1" lang="ja-JP" altLang="en-US" sz="1200" dirty="0"/>
              <a:t>新たな大都市制度の　　　　　　　　　　検討</a:t>
            </a:r>
          </a:p>
        </p:txBody>
      </p:sp>
      <p:sp>
        <p:nvSpPr>
          <p:cNvPr id="66" name="右矢印 65"/>
          <p:cNvSpPr/>
          <p:nvPr/>
        </p:nvSpPr>
        <p:spPr>
          <a:xfrm>
            <a:off x="5225111" y="5296444"/>
            <a:ext cx="981678" cy="580828"/>
          </a:xfrm>
          <a:prstGeom prst="rightArrow">
            <a:avLst>
              <a:gd name="adj1" fmla="val 66399"/>
              <a:gd name="adj2" fmla="val 31961"/>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050" dirty="0"/>
              <a:t>実現に向け</a:t>
            </a:r>
            <a:endParaRPr kumimoji="1" lang="en-US" altLang="ja-JP" sz="1050" dirty="0"/>
          </a:p>
          <a:p>
            <a:pPr algn="ctr"/>
            <a:r>
              <a:rPr lang="ja-JP" altLang="en-US" sz="1050" dirty="0"/>
              <a:t>更なる検討</a:t>
            </a:r>
            <a:endParaRPr kumimoji="1" lang="ja-JP" altLang="en-US" sz="1050" dirty="0"/>
          </a:p>
        </p:txBody>
      </p:sp>
      <p:sp>
        <p:nvSpPr>
          <p:cNvPr id="49" name="フローチャート : 代替処理 48"/>
          <p:cNvSpPr/>
          <p:nvPr/>
        </p:nvSpPr>
        <p:spPr>
          <a:xfrm>
            <a:off x="1475656" y="4869160"/>
            <a:ext cx="158137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９</a:t>
            </a:r>
            <a:r>
              <a:rPr kumimoji="1" lang="ja-JP" altLang="en-US" sz="1200" dirty="0"/>
              <a:t>月</a:t>
            </a:r>
          </a:p>
        </p:txBody>
      </p:sp>
      <p:sp>
        <p:nvSpPr>
          <p:cNvPr id="50" name="フローチャート : 代替処理 49"/>
          <p:cNvSpPr/>
          <p:nvPr/>
        </p:nvSpPr>
        <p:spPr>
          <a:xfrm>
            <a:off x="1619672" y="5056609"/>
            <a:ext cx="2036946" cy="44157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200" spc="-170" dirty="0"/>
              <a:t>大都市地域における特別区の設置に関する法律の成立・一部施行</a:t>
            </a:r>
            <a:endParaRPr lang="en-US" altLang="ja-JP" sz="1200" spc="-170" dirty="0"/>
          </a:p>
        </p:txBody>
      </p:sp>
      <p:sp>
        <p:nvSpPr>
          <p:cNvPr id="56" name="右矢印 55"/>
          <p:cNvSpPr/>
          <p:nvPr/>
        </p:nvSpPr>
        <p:spPr>
          <a:xfrm>
            <a:off x="433517" y="4374629"/>
            <a:ext cx="3922459" cy="5808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義務付け・枠付けの見直し検討（第</a:t>
            </a:r>
            <a:r>
              <a:rPr lang="en-US" altLang="ja-JP" sz="1200" dirty="0"/>
              <a:t>4</a:t>
            </a:r>
            <a:r>
              <a:rPr lang="ja-JP" altLang="en-US" sz="1200" dirty="0"/>
              <a:t>次）</a:t>
            </a:r>
          </a:p>
        </p:txBody>
      </p:sp>
      <p:sp>
        <p:nvSpPr>
          <p:cNvPr id="53" name="右矢印 52"/>
          <p:cNvSpPr/>
          <p:nvPr/>
        </p:nvSpPr>
        <p:spPr>
          <a:xfrm>
            <a:off x="4499992" y="1628800"/>
            <a:ext cx="1656184" cy="684076"/>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ja-JP" altLang="en-US" sz="1200" dirty="0"/>
              <a:t>政府の地方分権改革の推進</a:t>
            </a:r>
            <a:endParaRPr kumimoji="1" lang="ja-JP" altLang="en-US" sz="1200" dirty="0"/>
          </a:p>
        </p:txBody>
      </p:sp>
      <p:sp>
        <p:nvSpPr>
          <p:cNvPr id="54" name="フローチャート : 代替処理 53"/>
          <p:cNvSpPr/>
          <p:nvPr/>
        </p:nvSpPr>
        <p:spPr>
          <a:xfrm>
            <a:off x="1801788" y="3284984"/>
            <a:ext cx="874392"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１１</a:t>
            </a:r>
            <a:r>
              <a:rPr kumimoji="1" lang="ja-JP" altLang="en-US" sz="1200" dirty="0"/>
              <a:t>月</a:t>
            </a:r>
          </a:p>
        </p:txBody>
      </p:sp>
      <p:sp>
        <p:nvSpPr>
          <p:cNvPr id="57" name="フローチャート : 代替処理 56"/>
          <p:cNvSpPr/>
          <p:nvPr/>
        </p:nvSpPr>
        <p:spPr>
          <a:xfrm>
            <a:off x="1917230" y="3464076"/>
            <a:ext cx="868851" cy="90102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国出先機関原則廃止に関する法案の閣議決定</a:t>
            </a:r>
          </a:p>
          <a:p>
            <a:pPr algn="just"/>
            <a:endParaRPr lang="ja-JP" altLang="en-US" sz="1200" dirty="0"/>
          </a:p>
        </p:txBody>
      </p:sp>
      <p:sp>
        <p:nvSpPr>
          <p:cNvPr id="63" name="右矢印 62"/>
          <p:cNvSpPr/>
          <p:nvPr/>
        </p:nvSpPr>
        <p:spPr>
          <a:xfrm>
            <a:off x="4491251" y="4336529"/>
            <a:ext cx="1650877" cy="652836"/>
          </a:xfrm>
          <a:prstGeom prst="rightArrow">
            <a:avLst>
              <a:gd name="adj1" fmla="val 50000"/>
              <a:gd name="adj2" fmla="val 42705"/>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dirty="0"/>
              <a:t>法制化に向け</a:t>
            </a:r>
            <a:endParaRPr kumimoji="1" lang="en-US" altLang="ja-JP" sz="1100" dirty="0"/>
          </a:p>
          <a:p>
            <a:pPr algn="ctr"/>
            <a:r>
              <a:rPr lang="ja-JP" altLang="en-US" sz="1100" dirty="0"/>
              <a:t>更なる検討</a:t>
            </a:r>
            <a:endParaRPr kumimoji="1" lang="ja-JP" altLang="en-US" sz="1100" dirty="0"/>
          </a:p>
        </p:txBody>
      </p:sp>
      <p:sp>
        <p:nvSpPr>
          <p:cNvPr id="64" name="右矢印 63"/>
          <p:cNvSpPr/>
          <p:nvPr/>
        </p:nvSpPr>
        <p:spPr>
          <a:xfrm>
            <a:off x="4491252" y="3356992"/>
            <a:ext cx="1664924" cy="864096"/>
          </a:xfrm>
          <a:prstGeom prst="rightArrow">
            <a:avLst>
              <a:gd name="adj1" fmla="val 50000"/>
              <a:gd name="adj2" fmla="val 31961"/>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dirty="0"/>
              <a:t>国から地方への事務・権限移譲等の検討</a:t>
            </a:r>
          </a:p>
        </p:txBody>
      </p:sp>
      <p:sp>
        <p:nvSpPr>
          <p:cNvPr id="47" name="フローチャート : 代替処理 46"/>
          <p:cNvSpPr/>
          <p:nvPr/>
        </p:nvSpPr>
        <p:spPr>
          <a:xfrm>
            <a:off x="2843808" y="1416345"/>
            <a:ext cx="213221" cy="2948759"/>
          </a:xfrm>
          <a:prstGeom prst="flowChartAlternateProcess">
            <a:avLst/>
          </a:prstGeom>
        </p:spPr>
        <p:style>
          <a:lnRef idx="2">
            <a:schemeClr val="accent1"/>
          </a:lnRef>
          <a:fillRef idx="1">
            <a:schemeClr val="lt1"/>
          </a:fillRef>
          <a:effectRef idx="0">
            <a:schemeClr val="accent1"/>
          </a:effectRef>
          <a:fontRef idx="minor">
            <a:schemeClr val="dk1"/>
          </a:fontRef>
        </p:style>
        <p:txBody>
          <a:bodyPr vert="eaVert" lIns="36000" tIns="36000" rIns="0" bIns="36000" rtlCol="0" anchor="ctr" anchorCtr="0"/>
          <a:lstStyle/>
          <a:p>
            <a:pPr algn="dist"/>
            <a:r>
              <a:rPr lang="ja-JP" altLang="en-US" sz="1200" spc="-140" dirty="0"/>
              <a:t>自・公連立政権の発足</a:t>
            </a:r>
            <a:endParaRPr lang="en-US" altLang="ja-JP" sz="1200" spc="-140" dirty="0"/>
          </a:p>
        </p:txBody>
      </p:sp>
      <p:sp>
        <p:nvSpPr>
          <p:cNvPr id="48" name="フローチャート : 代替処理 47"/>
          <p:cNvSpPr/>
          <p:nvPr/>
        </p:nvSpPr>
        <p:spPr>
          <a:xfrm>
            <a:off x="4491251" y="5517232"/>
            <a:ext cx="674703" cy="626348"/>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sz="1050" dirty="0"/>
              <a:t>地方制度調査会答申</a:t>
            </a:r>
            <a:endParaRPr lang="en-US" altLang="ja-JP" sz="1050" dirty="0"/>
          </a:p>
        </p:txBody>
      </p:sp>
      <p:sp>
        <p:nvSpPr>
          <p:cNvPr id="55" name="フローチャート : 代替処理 54"/>
          <p:cNvSpPr/>
          <p:nvPr/>
        </p:nvSpPr>
        <p:spPr>
          <a:xfrm>
            <a:off x="2771800" y="5541615"/>
            <a:ext cx="874392"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１２</a:t>
            </a:r>
            <a:r>
              <a:rPr kumimoji="1" lang="ja-JP" altLang="en-US" sz="1050" dirty="0"/>
              <a:t>月</a:t>
            </a:r>
          </a:p>
        </p:txBody>
      </p:sp>
      <p:sp>
        <p:nvSpPr>
          <p:cNvPr id="58" name="フローチャート : 代替処理 57"/>
          <p:cNvSpPr/>
          <p:nvPr/>
        </p:nvSpPr>
        <p:spPr>
          <a:xfrm>
            <a:off x="2887242" y="5739757"/>
            <a:ext cx="932283" cy="60448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050" spc="-140" dirty="0"/>
              <a:t>大都市制度についての専門小委員会中間報告</a:t>
            </a:r>
          </a:p>
          <a:p>
            <a:pPr algn="just"/>
            <a:endParaRPr lang="ja-JP" altLang="en-US" sz="1050" dirty="0"/>
          </a:p>
        </p:txBody>
      </p:sp>
    </p:spTree>
    <p:extLst>
      <p:ext uri="{BB962C8B-B14F-4D97-AF65-F5344CB8AC3E}">
        <p14:creationId xmlns:p14="http://schemas.microsoft.com/office/powerpoint/2010/main" val="1880867777"/>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1603</Words>
  <Application>Microsoft Office PowerPoint</Application>
  <PresentationFormat>画面に合わせる (4:3)</PresentationFormat>
  <Paragraphs>167</Paragraphs>
  <Slides>4</Slides>
  <Notes>4</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4</vt:i4>
      </vt:variant>
    </vt:vector>
  </HeadingPairs>
  <TitlesOfParts>
    <vt:vector size="7" baseType="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2025-12-05T07:53:14Z</dcterms:created>
  <dcterms:modified xsi:type="dcterms:W3CDTF">2025-12-05T07:53:19Z</dcterms:modified>
</cp:coreProperties>
</file>