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2" r:id="rId2"/>
    <p:sldId id="274"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1" autoAdjust="0"/>
    <p:restoredTop sz="95053" autoAdjust="0"/>
  </p:normalViewPr>
  <p:slideViewPr>
    <p:cSldViewPr showGuides="1">
      <p:cViewPr varScale="1">
        <p:scale>
          <a:sx n="74" d="100"/>
          <a:sy n="74" d="100"/>
        </p:scale>
        <p:origin x="163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3" y="0"/>
            <a:ext cx="2949575" cy="496888"/>
          </a:xfrm>
          <a:prstGeom prst="rect">
            <a:avLst/>
          </a:prstGeom>
        </p:spPr>
        <p:txBody>
          <a:bodyPr vert="horz" lIns="91403" tIns="45705" rIns="91403" bIns="45705" rtlCol="0"/>
          <a:lstStyle>
            <a:lvl1pPr algn="r">
              <a:defRPr sz="1200"/>
            </a:lvl1pPr>
          </a:lstStyle>
          <a:p>
            <a:fld id="{73AB4381-0190-4F0B-9034-930444E09C59}" type="datetimeFigureOut">
              <a:rPr kumimoji="1" lang="ja-JP" altLang="en-US" smtClean="0"/>
              <a:t>2020/4/16</a:t>
            </a:fld>
            <a:endParaRPr kumimoji="1" lang="ja-JP" altLang="en-US"/>
          </a:p>
        </p:txBody>
      </p:sp>
      <p:sp>
        <p:nvSpPr>
          <p:cNvPr id="4" name="フッター プレースホルダー 3"/>
          <p:cNvSpPr>
            <a:spLocks noGrp="1"/>
          </p:cNvSpPr>
          <p:nvPr>
            <p:ph type="ftr" sz="quarter" idx="2"/>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3" y="9440863"/>
            <a:ext cx="2949575" cy="496887"/>
          </a:xfrm>
          <a:prstGeom prst="rect">
            <a:avLst/>
          </a:prstGeom>
        </p:spPr>
        <p:txBody>
          <a:bodyPr vert="horz" lIns="91403" tIns="45705" rIns="91403" bIns="45705"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5"/>
            <a:ext cx="2949787" cy="496967"/>
          </a:xfrm>
          <a:prstGeom prst="rect">
            <a:avLst/>
          </a:prstGeom>
        </p:spPr>
        <p:txBody>
          <a:bodyPr vert="horz" lIns="91403" tIns="45705" rIns="91403" bIns="45705" rtlCol="0"/>
          <a:lstStyle>
            <a:lvl1pPr algn="r">
              <a:defRPr sz="1200"/>
            </a:lvl1pPr>
          </a:lstStyle>
          <a:p>
            <a:fld id="{17C42C46-0C0D-43DB-88B8-F693BA913BA6}" type="datetimeFigureOut">
              <a:rPr kumimoji="1" lang="ja-JP" altLang="en-US" smtClean="0"/>
              <a:t>2020/4/16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03" tIns="45705" rIns="91403" bIns="4570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51"/>
            <a:ext cx="2949787" cy="496967"/>
          </a:xfrm>
          <a:prstGeom prst="rect">
            <a:avLst/>
          </a:prstGeom>
        </p:spPr>
        <p:txBody>
          <a:bodyPr vert="horz" lIns="91403" tIns="45705" rIns="91403" bIns="45705"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2020/4/16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2020/4/16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2020/4/16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2020/4/16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2020/4/16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2020/4/16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2020/4/16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2020/4/16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2020/4/16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2020/4/16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2020/4/16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2020/4/16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015592758"/>
              </p:ext>
            </p:extLst>
          </p:nvPr>
        </p:nvGraphicFramePr>
        <p:xfrm>
          <a:off x="60106" y="299822"/>
          <a:ext cx="9052589" cy="6558179"/>
        </p:xfrm>
        <a:graphic>
          <a:graphicData uri="http://schemas.openxmlformats.org/drawingml/2006/table">
            <a:tbl>
              <a:tblPr firstRow="1" bandRow="1">
                <a:tableStyleId>{5940675A-B579-460E-94D1-54222C63F5DA}</a:tableStyleId>
              </a:tblPr>
              <a:tblGrid>
                <a:gridCol w="264752">
                  <a:extLst>
                    <a:ext uri="{9D8B030D-6E8A-4147-A177-3AD203B41FA5}">
                      <a16:colId xmlns:a16="http://schemas.microsoft.com/office/drawing/2014/main" val="20000"/>
                    </a:ext>
                  </a:extLst>
                </a:gridCol>
                <a:gridCol w="322632">
                  <a:extLst>
                    <a:ext uri="{9D8B030D-6E8A-4147-A177-3AD203B41FA5}">
                      <a16:colId xmlns:a16="http://schemas.microsoft.com/office/drawing/2014/main" val="20001"/>
                    </a:ext>
                  </a:extLst>
                </a:gridCol>
                <a:gridCol w="4311946">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25067">
                  <a:extLst>
                    <a:ext uri="{9D8B030D-6E8A-4147-A177-3AD203B41FA5}">
                      <a16:colId xmlns:a16="http://schemas.microsoft.com/office/drawing/2014/main" val="20004"/>
                    </a:ext>
                  </a:extLst>
                </a:gridCol>
              </a:tblGrid>
              <a:tr h="293905">
                <a:tc rowSpan="2">
                  <a:txBody>
                    <a:bodyPr/>
                    <a:lstStyle/>
                    <a:p>
                      <a:endParaRPr kumimoji="1" lang="ja-JP" altLang="en-US" sz="1400" u="none" dirty="0"/>
                    </a:p>
                  </a:txBody>
                  <a:tcPr vert="eaVert" anchor="ct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smtClean="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smtClean="0"/>
                        <a:t>平成３１・令和元年度</a:t>
                      </a:r>
                      <a:endParaRPr kumimoji="1" lang="ja-JP" altLang="en-US" sz="1200" u="none" dirty="0"/>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smtClean="0"/>
                        <a:t>令和２年度</a:t>
                      </a:r>
                      <a:endParaRPr kumimoji="1" lang="ja-JP" altLang="en-US" sz="1200" u="none" dirty="0"/>
                    </a:p>
                  </a:txBody>
                  <a:tcPr anchor="ctr">
                    <a:solidFill>
                      <a:srgbClr val="CCFF66"/>
                    </a:solidFill>
                  </a:tcPr>
                </a:tc>
                <a:tc rowSpan="2">
                  <a:txBody>
                    <a:bodyPr/>
                    <a:lstStyle/>
                    <a:p>
                      <a:pPr algn="ctr">
                        <a:lnSpc>
                          <a:spcPts val="1400"/>
                        </a:lnSpc>
                      </a:pPr>
                      <a:r>
                        <a:rPr kumimoji="1" lang="ja-JP" altLang="en-US" sz="1200" u="none" dirty="0" smtClean="0"/>
                        <a:t>実績と今後の取組</a:t>
                      </a:r>
                      <a:endParaRPr kumimoji="1" lang="ja-JP" altLang="en-US" sz="1200" u="none" dirty="0"/>
                    </a:p>
                  </a:txBody>
                  <a:tcPr anchor="ctr">
                    <a:solidFill>
                      <a:srgbClr val="CCFF66"/>
                    </a:solidFill>
                  </a:tcPr>
                </a:tc>
                <a:extLst>
                  <a:ext uri="{0D108BD9-81ED-4DB2-BD59-A6C34878D82A}">
                    <a16:rowId xmlns:a16="http://schemas.microsoft.com/office/drawing/2014/main" val="10000"/>
                  </a:ext>
                </a:extLst>
              </a:tr>
              <a:tr h="293905">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smtClean="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smtClean="0"/>
                        <a:t>４月　　　　　　　　　　９月　　　　　　　　　　　１月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638139">
                <a:tc rowSpan="4">
                  <a:txBody>
                    <a:bodyPr/>
                    <a:lstStyle/>
                    <a:p>
                      <a:r>
                        <a:rPr kumimoji="1" lang="ja-JP" altLang="en-US" sz="1400" u="none" dirty="0" smtClean="0"/>
                        <a:t>基礎自治機能の充実</a:t>
                      </a:r>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smtClean="0"/>
                        <a:t>新たな連携を促す</a:t>
                      </a:r>
                      <a:endParaRPr kumimoji="1" lang="en-US" altLang="ja-JP" sz="1000" u="none" dirty="0" smtClean="0"/>
                    </a:p>
                    <a:p>
                      <a:pPr marL="82550" indent="-82550" algn="ctr">
                        <a:lnSpc>
                          <a:spcPct val="100000"/>
                        </a:lnSpc>
                        <a:spcAft>
                          <a:spcPts val="0"/>
                        </a:spcAft>
                      </a:pPr>
                      <a:r>
                        <a:rPr kumimoji="1" lang="ja-JP" altLang="en-US" sz="1000" u="none" dirty="0" smtClean="0"/>
                        <a:t>協議の場づくり</a:t>
                      </a:r>
                      <a:endParaRPr kumimoji="1" lang="en-US" altLang="ja-JP" sz="1000" u="none" dirty="0" smtClean="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smtClean="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smtClean="0">
                        <a:solidFill>
                          <a:schemeClr val="tx1"/>
                        </a:solidFill>
                      </a:endParaRPr>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lang="ja-JP" altLang="en-US" sz="1000" dirty="0" smtClean="0"/>
                        <a:t>○</a:t>
                      </a:r>
                      <a:r>
                        <a:rPr kumimoji="1" lang="ja-JP" altLang="en-US" sz="1000" u="none" dirty="0" smtClean="0">
                          <a:solidFill>
                            <a:schemeClr val="tx1"/>
                          </a:solidFill>
                        </a:rPr>
                        <a:t>府内各地域で「地域ブロック会議」を開催し、地域課題や広域連携の検討等について意見交換を行った。また、各地域の広域連携研究会等に参画し、円滑な共同処理の実施等に向けて、情報提供や助言、団体間の調整等を行った。</a:t>
                      </a: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rPr>
                        <a:t>○引き続き、市町村間の「協議の場」に積極的に参画し、広域連携の促進に向けてコーディネートを行っていく。</a:t>
                      </a:r>
                      <a:endParaRPr kumimoji="1" lang="en-US" altLang="ja-JP" sz="1000" u="none" dirty="0" smtClean="0">
                        <a:solidFill>
                          <a:schemeClr val="tx1"/>
                        </a:solidFill>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11551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smtClean="0">
                          <a:solidFill>
                            <a:schemeClr val="tx1"/>
                          </a:solidFill>
                          <a:latin typeface="+mn-lt"/>
                          <a:ea typeface="+mn-ea"/>
                          <a:cs typeface="+mn-cs"/>
                        </a:rPr>
                        <a:t>基礎自治機能の検討・研究、</a:t>
                      </a:r>
                      <a:endParaRPr kumimoji="1" lang="en-US" altLang="ja-JP" sz="1000" u="none" kern="1200" dirty="0" smtClean="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smtClean="0">
                          <a:solidFill>
                            <a:schemeClr val="tx1"/>
                          </a:solidFill>
                          <a:latin typeface="+mn-lt"/>
                          <a:ea typeface="+mn-ea"/>
                          <a:cs typeface="+mn-cs"/>
                        </a:rPr>
                        <a:t>国への働きかけ</a:t>
                      </a:r>
                      <a:endParaRPr kumimoji="1" lang="en-US" altLang="ja-JP" sz="1000" u="none" kern="1200" dirty="0" smtClean="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smtClean="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smtClean="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lang="ja-JP" altLang="en-US" sz="1000" dirty="0" smtClean="0"/>
                        <a:t>○</a:t>
                      </a:r>
                      <a:r>
                        <a:rPr kumimoji="1" lang="ja-JP" altLang="en-US" sz="1000" u="none" dirty="0" smtClean="0">
                          <a:solidFill>
                            <a:schemeClr val="tx1"/>
                          </a:solidFill>
                        </a:rPr>
                        <a:t>「基礎自治機能の維持・充実に関する研究会」において、府と市町村の職員が共同で検討・研究を行い、住民サービスの維持・充実に必要な方策について、報告書を取りまとめた。その内容について、府職員による「出前講義」等を通じて、市町村等への周知を図った。</a:t>
                      </a: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rPr>
                        <a:t>○市町村において将来のあるべき姿に向けた議論が進むよう、今後も支援を行っていく。</a:t>
                      </a:r>
                      <a:endParaRPr kumimoji="1" lang="en-US" altLang="ja-JP" sz="1000" u="none" dirty="0" smtClean="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876238">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smtClean="0"/>
                        <a:t>府からの</a:t>
                      </a:r>
                      <a:endParaRPr kumimoji="1" lang="en-US" altLang="ja-JP" sz="800" u="none" dirty="0" smtClean="0"/>
                    </a:p>
                    <a:p>
                      <a:pPr marL="82550" indent="-82550" algn="ctr">
                        <a:lnSpc>
                          <a:spcPct val="100000"/>
                        </a:lnSpc>
                        <a:spcAft>
                          <a:spcPts val="0"/>
                        </a:spcAft>
                      </a:pPr>
                      <a:r>
                        <a:rPr kumimoji="1" lang="ja-JP" altLang="en-US" sz="800" u="none" dirty="0" smtClean="0"/>
                        <a:t>インセンティブ</a:t>
                      </a:r>
                      <a:endParaRPr kumimoji="1" lang="en-US" altLang="ja-JP" sz="800" u="none" dirty="0" smtClean="0"/>
                    </a:p>
                    <a:p>
                      <a:pPr marL="82550" indent="-82550" algn="ctr">
                        <a:lnSpc>
                          <a:spcPct val="100000"/>
                        </a:lnSpc>
                        <a:spcAft>
                          <a:spcPts val="0"/>
                        </a:spcAft>
                      </a:pPr>
                      <a:r>
                        <a:rPr kumimoji="1" lang="ja-JP" altLang="en-US" sz="800" u="none" dirty="0" smtClean="0"/>
                        <a:t>強化</a:t>
                      </a:r>
                      <a:endParaRPr kumimoji="1" lang="en-US" altLang="ja-JP" sz="800" u="none" dirty="0" smtClean="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smtClean="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smtClean="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r>
                        <a:rPr lang="ja-JP" altLang="en-US" sz="1000" dirty="0" smtClean="0"/>
                        <a:t>○昨年度に引き続き、市町村間連携の取</a:t>
                      </a:r>
                      <a:endParaRPr lang="en-US" altLang="ja-JP" sz="1000" dirty="0" smtClean="0"/>
                    </a:p>
                    <a:p>
                      <a:r>
                        <a:rPr lang="ja-JP" altLang="en-US" sz="1000" dirty="0" smtClean="0"/>
                        <a:t>　組みに対して、補助金を重点配分した。</a:t>
                      </a:r>
                      <a:endParaRPr lang="en-US" altLang="ja-JP" sz="1000" dirty="0" smtClean="0"/>
                    </a:p>
                    <a:p>
                      <a:r>
                        <a:rPr lang="ja-JP" altLang="en-US" sz="1000" dirty="0" smtClean="0"/>
                        <a:t>○今後も補助金が新たな連携に向けた効　　</a:t>
                      </a:r>
                      <a:endParaRPr lang="en-US" altLang="ja-JP" sz="1000" dirty="0" smtClean="0"/>
                    </a:p>
                    <a:p>
                      <a:r>
                        <a:rPr lang="ja-JP" altLang="en-US" sz="1000" dirty="0" smtClean="0"/>
                        <a:t>　果的なインセンティブとなるよう、適宜見　</a:t>
                      </a:r>
                      <a:endParaRPr lang="en-US" altLang="ja-JP" sz="1000" dirty="0" smtClean="0"/>
                    </a:p>
                    <a:p>
                      <a:r>
                        <a:rPr lang="ja-JP" altLang="en-US" sz="1000" dirty="0" smtClean="0"/>
                        <a:t>　直しを行いながら運用していく。</a:t>
                      </a:r>
                      <a:endParaRPr lang="ja-JP" altLang="en-US" sz="1000"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34047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smtClean="0"/>
                        <a:t>市町村への</a:t>
                      </a:r>
                      <a:endParaRPr kumimoji="1" lang="en-US" altLang="ja-JP" sz="1000" u="none" dirty="0" smtClean="0"/>
                    </a:p>
                    <a:p>
                      <a:pPr marL="82550" indent="-82550" algn="ctr">
                        <a:lnSpc>
                          <a:spcPct val="100000"/>
                        </a:lnSpc>
                        <a:spcAft>
                          <a:spcPts val="0"/>
                        </a:spcAft>
                      </a:pPr>
                      <a:r>
                        <a:rPr kumimoji="1" lang="ja-JP" altLang="en-US" sz="1000" u="none" dirty="0" smtClean="0"/>
                        <a:t>権限移譲等</a:t>
                      </a:r>
                      <a:endParaRPr kumimoji="1" lang="en-US" altLang="ja-JP" sz="1000" u="none" dirty="0" smtClean="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smtClean="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smtClean="0"/>
                    </a:p>
                  </a:txBody>
                  <a:tcPr>
                    <a:lnT w="12700" cap="flat" cmpd="sng" algn="ctr">
                      <a:solidFill>
                        <a:schemeClr val="tx1"/>
                      </a:solidFill>
                      <a:prstDash val="sysDash"/>
                      <a:round/>
                      <a:headEnd type="none" w="med" len="med"/>
                      <a:tailEnd type="none" w="med" len="med"/>
                    </a:lnT>
                  </a:tcPr>
                </a:tc>
                <a:tc>
                  <a:txBody>
                    <a:bodyPr/>
                    <a:lstStyle/>
                    <a:p>
                      <a:r>
                        <a:rPr lang="ja-JP" altLang="en-US" sz="1000" dirty="0" smtClean="0"/>
                        <a:t>○新たな権限移譲（延べ</a:t>
                      </a:r>
                      <a:r>
                        <a:rPr lang="en-US" altLang="ja-JP" sz="1000" dirty="0" smtClean="0"/>
                        <a:t>10</a:t>
                      </a:r>
                      <a:r>
                        <a:rPr lang="ja-JP" altLang="en-US" sz="1000" dirty="0" smtClean="0"/>
                        <a:t>事務）及び法</a:t>
                      </a:r>
                      <a:endParaRPr lang="en-US" altLang="ja-JP" sz="1000" dirty="0" smtClean="0"/>
                    </a:p>
                    <a:p>
                      <a:r>
                        <a:rPr lang="ja-JP" altLang="en-US" sz="1000" dirty="0" smtClean="0"/>
                        <a:t>　令改正に伴う協議（延べ</a:t>
                      </a:r>
                      <a:r>
                        <a:rPr lang="en-US" altLang="ja-JP" sz="1000" dirty="0" smtClean="0"/>
                        <a:t>7</a:t>
                      </a:r>
                      <a:r>
                        <a:rPr lang="ja-JP" altLang="en-US" sz="1000" dirty="0" smtClean="0"/>
                        <a:t>事務）について</a:t>
                      </a:r>
                      <a:endParaRPr lang="en-US" altLang="ja-JP" sz="1000" dirty="0" smtClean="0"/>
                    </a:p>
                    <a:p>
                      <a:r>
                        <a:rPr lang="ja-JP" altLang="en-US" sz="1000" dirty="0" smtClean="0"/>
                        <a:t>　調整等を行った。</a:t>
                      </a:r>
                      <a:endParaRPr lang="en-US" altLang="ja-JP" sz="1000" dirty="0" smtClean="0"/>
                    </a:p>
                    <a:p>
                      <a:endParaRPr lang="en-US" altLang="ja-JP" sz="1000" dirty="0" smtClean="0"/>
                    </a:p>
                    <a:p>
                      <a:r>
                        <a:rPr lang="ja-JP" altLang="en-US" sz="1000" dirty="0" smtClean="0"/>
                        <a:t>○引き続き、市町村への権限移譲の定着</a:t>
                      </a:r>
                      <a:endParaRPr lang="en-US" altLang="ja-JP" sz="1000" dirty="0" smtClean="0"/>
                    </a:p>
                    <a:p>
                      <a:r>
                        <a:rPr lang="ja-JP" altLang="en-US" sz="1000" dirty="0" smtClean="0"/>
                        <a:t>　・充実等に向けて取り組んでいく。</a:t>
                      </a:r>
                      <a:endParaRPr lang="ja-JP" altLang="en-US" sz="1000" dirty="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122747" y="-41275"/>
            <a:ext cx="9355833" cy="369332"/>
          </a:xfrm>
          <a:prstGeom prst="rect">
            <a:avLst/>
          </a:prstGeom>
        </p:spPr>
        <p:txBody>
          <a:bodyPr wrap="square">
            <a:spAutoFit/>
          </a:bodyPr>
          <a:lstStyle/>
          <a:p>
            <a:pPr algn="ctr"/>
            <a:r>
              <a:rPr lang="ja-JP" altLang="ja-JP" b="1" dirty="0" smtClean="0">
                <a:solidFill>
                  <a:prstClr val="black"/>
                </a:solidFill>
              </a:rPr>
              <a:t>大阪発“地方分権改革”ビジョン</a:t>
            </a:r>
            <a:r>
              <a:rPr lang="ja-JP" altLang="en-US" b="1" dirty="0" smtClean="0">
                <a:solidFill>
                  <a:prstClr val="black"/>
                </a:solidFill>
              </a:rPr>
              <a:t>（改訂版）</a:t>
            </a:r>
            <a:r>
              <a:rPr lang="ja-JP" altLang="ja-JP" b="1" dirty="0" smtClean="0">
                <a:solidFill>
                  <a:prstClr val="black"/>
                </a:solidFill>
              </a:rPr>
              <a:t>の推進について</a:t>
            </a:r>
            <a:r>
              <a:rPr lang="ja-JP" altLang="en-US" b="1" dirty="0" smtClean="0">
                <a:solidFill>
                  <a:prstClr val="black"/>
                </a:solidFill>
              </a:rPr>
              <a:t>　</a:t>
            </a:r>
            <a:r>
              <a:rPr lang="ja-JP" altLang="en-US" sz="1400" b="1" dirty="0" smtClean="0">
                <a:solidFill>
                  <a:prstClr val="black"/>
                </a:solidFill>
              </a:rPr>
              <a:t>Ｈ３１・Ｒ元</a:t>
            </a:r>
            <a:r>
              <a:rPr lang="ja-JP" altLang="ja-JP" sz="1400" b="1" dirty="0" smtClean="0">
                <a:solidFill>
                  <a:prstClr val="black"/>
                </a:solidFill>
              </a:rPr>
              <a:t>年度の取組イメージ（</a:t>
            </a:r>
            <a:r>
              <a:rPr lang="ja-JP" altLang="en-US" sz="1400" b="1" dirty="0">
                <a:solidFill>
                  <a:prstClr val="black"/>
                </a:solidFill>
              </a:rPr>
              <a:t>３</a:t>
            </a:r>
            <a:r>
              <a:rPr lang="ja-JP" altLang="ja-JP" sz="1400" b="1" dirty="0" smtClean="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74" name="グループ化 73"/>
          <p:cNvGrpSpPr/>
          <p:nvPr/>
        </p:nvGrpSpPr>
        <p:grpSpPr>
          <a:xfrm>
            <a:off x="829090" y="1745555"/>
            <a:ext cx="3327095" cy="598186"/>
            <a:chOff x="2185850" y="2624289"/>
            <a:chExt cx="1885364" cy="598186"/>
          </a:xfrm>
        </p:grpSpPr>
        <p:sp>
          <p:nvSpPr>
            <p:cNvPr id="75" name="フローチャート : 代替処理 44"/>
            <p:cNvSpPr/>
            <p:nvPr/>
          </p:nvSpPr>
          <p:spPr>
            <a:xfrm>
              <a:off x="2185850" y="2624289"/>
              <a:ext cx="1854026" cy="19662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smtClean="0">
                  <a:solidFill>
                    <a:prstClr val="white"/>
                  </a:solidFill>
                </a:rPr>
                <a:t>４、５、６、７、８、１０、１１、１２、１、２月</a:t>
              </a:r>
              <a:endParaRPr lang="ja-JP" altLang="en-US" sz="1050" dirty="0">
                <a:solidFill>
                  <a:prstClr val="white"/>
                </a:solidFill>
              </a:endParaRPr>
            </a:p>
          </p:txBody>
        </p:sp>
        <p:sp>
          <p:nvSpPr>
            <p:cNvPr id="76" name="フローチャート : 代替処理 45"/>
            <p:cNvSpPr/>
            <p:nvPr/>
          </p:nvSpPr>
          <p:spPr>
            <a:xfrm>
              <a:off x="2185851" y="2798010"/>
              <a:ext cx="1885363" cy="42446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050" dirty="0" smtClean="0"/>
                <a:t>各地域の広域連携研究会等へ参画</a:t>
              </a:r>
              <a:endParaRPr lang="en-US" altLang="ja-JP" sz="1050" dirty="0" smtClean="0"/>
            </a:p>
            <a:p>
              <a:pPr algn="ctr"/>
              <a:r>
                <a:rPr lang="ja-JP" altLang="en-US" sz="1050" dirty="0" smtClean="0"/>
                <a:t>（南河内、泉州南）</a:t>
              </a:r>
              <a:endParaRPr lang="en-US" altLang="ja-JP" sz="1050" dirty="0" smtClean="0"/>
            </a:p>
          </p:txBody>
        </p:sp>
      </p:grpSp>
      <p:grpSp>
        <p:nvGrpSpPr>
          <p:cNvPr id="102" name="グループ化 101"/>
          <p:cNvGrpSpPr/>
          <p:nvPr/>
        </p:nvGrpSpPr>
        <p:grpSpPr>
          <a:xfrm>
            <a:off x="4111913" y="4792219"/>
            <a:ext cx="766416" cy="514909"/>
            <a:chOff x="2435022" y="2624290"/>
            <a:chExt cx="766416" cy="514909"/>
          </a:xfrm>
        </p:grpSpPr>
        <p:sp>
          <p:nvSpPr>
            <p:cNvPr id="103" name="フローチャート : 代替処理 29"/>
            <p:cNvSpPr/>
            <p:nvPr/>
          </p:nvSpPr>
          <p:spPr>
            <a:xfrm>
              <a:off x="2435022"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smtClean="0">
                  <a:solidFill>
                    <a:prstClr val="white"/>
                  </a:solidFill>
                </a:rPr>
                <a:t>３月</a:t>
              </a:r>
              <a:endParaRPr lang="ja-JP" altLang="en-US" sz="1050" dirty="0">
                <a:solidFill>
                  <a:prstClr val="white"/>
                </a:solidFill>
              </a:endParaRPr>
            </a:p>
          </p:txBody>
        </p:sp>
        <p:sp>
          <p:nvSpPr>
            <p:cNvPr id="104" name="フローチャート : 代替処理 30"/>
            <p:cNvSpPr/>
            <p:nvPr/>
          </p:nvSpPr>
          <p:spPr>
            <a:xfrm>
              <a:off x="2479295" y="2821492"/>
              <a:ext cx="722143" cy="317707"/>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smtClean="0"/>
                <a:t>交付</a:t>
              </a:r>
              <a:r>
                <a:rPr lang="ja-JP" altLang="en-US" sz="1050" dirty="0"/>
                <a:t>決定</a:t>
              </a:r>
            </a:p>
          </p:txBody>
        </p:sp>
      </p:grpSp>
      <p:sp>
        <p:nvSpPr>
          <p:cNvPr id="105" name="右矢印 104"/>
          <p:cNvSpPr/>
          <p:nvPr/>
        </p:nvSpPr>
        <p:spPr>
          <a:xfrm>
            <a:off x="687520" y="5847009"/>
            <a:ext cx="4224242" cy="357255"/>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t>中核市への移行支援（吹田市）</a:t>
            </a:r>
            <a:endParaRPr kumimoji="1" lang="ja-JP" altLang="en-US" sz="1050" dirty="0"/>
          </a:p>
        </p:txBody>
      </p:sp>
      <p:grpSp>
        <p:nvGrpSpPr>
          <p:cNvPr id="109" name="グループ化 108"/>
          <p:cNvGrpSpPr/>
          <p:nvPr/>
        </p:nvGrpSpPr>
        <p:grpSpPr>
          <a:xfrm>
            <a:off x="737986" y="6174410"/>
            <a:ext cx="756273" cy="546079"/>
            <a:chOff x="2332001" y="4786554"/>
            <a:chExt cx="756273" cy="546079"/>
          </a:xfrm>
        </p:grpSpPr>
        <p:sp>
          <p:nvSpPr>
            <p:cNvPr id="110"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a:t>
              </a:r>
              <a:r>
                <a:rPr lang="ja-JP" altLang="en-US" sz="1000" dirty="0" smtClean="0">
                  <a:solidFill>
                    <a:prstClr val="white"/>
                  </a:solidFill>
                </a:rPr>
                <a:t>月</a:t>
              </a:r>
              <a:endParaRPr lang="ja-JP" altLang="en-US" sz="1000" dirty="0">
                <a:solidFill>
                  <a:prstClr val="white"/>
                </a:solidFill>
              </a:endParaRPr>
            </a:p>
          </p:txBody>
        </p:sp>
        <p:sp>
          <p:nvSpPr>
            <p:cNvPr id="111" name="フローチャート : 代替処理 85"/>
            <p:cNvSpPr/>
            <p:nvPr/>
          </p:nvSpPr>
          <p:spPr>
            <a:xfrm>
              <a:off x="2332001" y="4949605"/>
              <a:ext cx="756273" cy="3830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寝屋川市が</a:t>
              </a:r>
              <a:endParaRPr lang="en-US" altLang="ja-JP" sz="1000" dirty="0" smtClean="0"/>
            </a:p>
            <a:p>
              <a:r>
                <a:rPr lang="ja-JP" altLang="en-US" sz="1000" dirty="0" smtClean="0"/>
                <a:t>中核市移行</a:t>
              </a:r>
              <a:endParaRPr lang="ja-JP" altLang="en-US" sz="1000" dirty="0"/>
            </a:p>
          </p:txBody>
        </p:sp>
      </p:grpSp>
      <p:sp>
        <p:nvSpPr>
          <p:cNvPr id="54" name="右矢印 53"/>
          <p:cNvSpPr/>
          <p:nvPr/>
        </p:nvSpPr>
        <p:spPr>
          <a:xfrm>
            <a:off x="4987243" y="1289186"/>
            <a:ext cx="1656184" cy="70811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地域ブロック会議の開催</a:t>
            </a:r>
            <a:r>
              <a:rPr lang="ja-JP" altLang="en-US" sz="1000" dirty="0" smtClean="0"/>
              <a:t>、広域連携研究会などの</a:t>
            </a:r>
            <a:endParaRPr lang="en-US" altLang="ja-JP" sz="1000" dirty="0" smtClean="0"/>
          </a:p>
          <a:p>
            <a:pPr algn="ctr"/>
            <a:r>
              <a:rPr lang="ja-JP" altLang="en-US" sz="1000" dirty="0" smtClean="0"/>
              <a:t>協議の場への参画による</a:t>
            </a:r>
            <a:endParaRPr lang="en-US" altLang="ja-JP" sz="1000" dirty="0" smtClean="0"/>
          </a:p>
          <a:p>
            <a:pPr algn="ctr"/>
            <a:r>
              <a:rPr kumimoji="1" lang="ja-JP" altLang="en-US" sz="1000" dirty="0"/>
              <a:t>新た</a:t>
            </a:r>
            <a:r>
              <a:rPr kumimoji="1" lang="ja-JP" altLang="en-US" sz="1000" dirty="0" smtClean="0"/>
              <a:t>な連携の促進</a:t>
            </a:r>
            <a:endParaRPr kumimoji="1" lang="ja-JP" altLang="en-US" sz="1000" dirty="0"/>
          </a:p>
        </p:txBody>
      </p:sp>
      <p:sp>
        <p:nvSpPr>
          <p:cNvPr id="60" name="右矢印 59"/>
          <p:cNvSpPr/>
          <p:nvPr/>
        </p:nvSpPr>
        <p:spPr>
          <a:xfrm>
            <a:off x="5002368" y="3211016"/>
            <a:ext cx="1656184" cy="63369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各テーマ別研究の</a:t>
            </a:r>
            <a:endParaRPr kumimoji="1" lang="en-US" altLang="ja-JP" sz="1000" dirty="0" smtClean="0"/>
          </a:p>
          <a:p>
            <a:pPr algn="ctr"/>
            <a:r>
              <a:rPr kumimoji="1" lang="ja-JP" altLang="en-US" sz="1000" dirty="0" smtClean="0"/>
              <a:t>内容について</a:t>
            </a:r>
            <a:endParaRPr kumimoji="1" lang="en-US" altLang="ja-JP" sz="1000" dirty="0" smtClean="0"/>
          </a:p>
          <a:p>
            <a:pPr algn="ctr"/>
            <a:r>
              <a:rPr kumimoji="1" lang="ja-JP" altLang="en-US" sz="1000" dirty="0" smtClean="0"/>
              <a:t>市町村等へ周知・展開</a:t>
            </a:r>
            <a:endParaRPr kumimoji="1" lang="en-US" altLang="ja-JP" sz="1000" dirty="0" smtClean="0"/>
          </a:p>
        </p:txBody>
      </p:sp>
      <p:sp>
        <p:nvSpPr>
          <p:cNvPr id="61" name="右矢印 60"/>
          <p:cNvSpPr/>
          <p:nvPr/>
        </p:nvSpPr>
        <p:spPr>
          <a:xfrm>
            <a:off x="4991496" y="4797152"/>
            <a:ext cx="1656184" cy="523640"/>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効果的なインセンティブと</a:t>
            </a:r>
            <a:endParaRPr kumimoji="1" lang="en-US" altLang="ja-JP" sz="1000" dirty="0" smtClean="0"/>
          </a:p>
          <a:p>
            <a:pPr algn="ctr"/>
            <a:r>
              <a:rPr kumimoji="1" lang="ja-JP" altLang="en-US" sz="1000" dirty="0" smtClean="0"/>
              <a:t>なるよう</a:t>
            </a:r>
            <a:r>
              <a:rPr lang="ja-JP" altLang="en-US" sz="1000" dirty="0" smtClean="0"/>
              <a:t>補助</a:t>
            </a:r>
            <a:r>
              <a:rPr lang="ja-JP" altLang="en-US" sz="1000" dirty="0"/>
              <a:t>金を</a:t>
            </a:r>
            <a:r>
              <a:rPr kumimoji="1" lang="ja-JP" altLang="en-US" sz="1000" dirty="0" smtClean="0"/>
              <a:t>運用</a:t>
            </a:r>
            <a:endParaRPr kumimoji="1" lang="ja-JP" altLang="en-US" sz="1000" dirty="0"/>
          </a:p>
        </p:txBody>
      </p:sp>
      <p:sp>
        <p:nvSpPr>
          <p:cNvPr id="62" name="右矢印 61"/>
          <p:cNvSpPr/>
          <p:nvPr/>
        </p:nvSpPr>
        <p:spPr>
          <a:xfrm>
            <a:off x="5005045" y="5649962"/>
            <a:ext cx="1656184" cy="42946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市町村への権限移譲の</a:t>
            </a:r>
            <a:endParaRPr kumimoji="1" lang="en-US" altLang="ja-JP" sz="1000" dirty="0" smtClean="0"/>
          </a:p>
          <a:p>
            <a:pPr algn="ctr"/>
            <a:r>
              <a:rPr lang="ja-JP" altLang="en-US" sz="1000" dirty="0" smtClean="0"/>
              <a:t>定着・充実</a:t>
            </a:r>
            <a:endParaRPr kumimoji="1" lang="ja-JP" altLang="en-US" sz="1000" dirty="0"/>
          </a:p>
        </p:txBody>
      </p:sp>
      <p:sp>
        <p:nvSpPr>
          <p:cNvPr id="77" name="右矢印 76"/>
          <p:cNvSpPr/>
          <p:nvPr/>
        </p:nvSpPr>
        <p:spPr>
          <a:xfrm>
            <a:off x="687519" y="5510011"/>
            <a:ext cx="4234973" cy="357255"/>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事務の移譲に向けた協議等</a:t>
            </a:r>
            <a:endParaRPr kumimoji="1" lang="ja-JP" altLang="en-US" sz="1050" dirty="0"/>
          </a:p>
        </p:txBody>
      </p:sp>
      <p:grpSp>
        <p:nvGrpSpPr>
          <p:cNvPr id="55" name="グループ化 54"/>
          <p:cNvGrpSpPr/>
          <p:nvPr/>
        </p:nvGrpSpPr>
        <p:grpSpPr>
          <a:xfrm>
            <a:off x="1261044" y="970780"/>
            <a:ext cx="1301220" cy="636811"/>
            <a:chOff x="2462557" y="2624290"/>
            <a:chExt cx="1301220" cy="636811"/>
          </a:xfrm>
        </p:grpSpPr>
        <p:sp>
          <p:nvSpPr>
            <p:cNvPr id="56" name="フローチャート : 代替処理 55"/>
            <p:cNvSpPr/>
            <p:nvPr/>
          </p:nvSpPr>
          <p:spPr>
            <a:xfrm>
              <a:off x="2483235" y="2624290"/>
              <a:ext cx="630799"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smtClean="0">
                  <a:solidFill>
                    <a:prstClr val="white"/>
                  </a:solidFill>
                </a:rPr>
                <a:t>７～８月</a:t>
              </a:r>
              <a:endParaRPr lang="ja-JP" altLang="en-US" sz="1050" dirty="0">
                <a:solidFill>
                  <a:prstClr val="white"/>
                </a:solidFill>
              </a:endParaRPr>
            </a:p>
          </p:txBody>
        </p:sp>
        <p:sp>
          <p:nvSpPr>
            <p:cNvPr id="57" name="フローチャート : 代替処理 56"/>
            <p:cNvSpPr/>
            <p:nvPr/>
          </p:nvSpPr>
          <p:spPr>
            <a:xfrm>
              <a:off x="2462557" y="2798010"/>
              <a:ext cx="1301220" cy="4630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smtClean="0"/>
                <a:t>第</a:t>
              </a:r>
              <a:r>
                <a:rPr lang="ja-JP" altLang="en-US" sz="1050" dirty="0"/>
                <a:t>１</a:t>
              </a:r>
              <a:r>
                <a:rPr lang="ja-JP" altLang="en-US" sz="1050" dirty="0" smtClean="0"/>
                <a:t>回</a:t>
              </a:r>
              <a:endParaRPr lang="en-US" altLang="ja-JP" sz="1050" dirty="0" smtClean="0"/>
            </a:p>
            <a:p>
              <a:r>
                <a:rPr lang="ja-JP" altLang="en-US" sz="1050" dirty="0" smtClean="0"/>
                <a:t>「地域ブロック会議」</a:t>
              </a:r>
              <a:endParaRPr lang="en-US" altLang="ja-JP" sz="1050" dirty="0" smtClean="0"/>
            </a:p>
          </p:txBody>
        </p:sp>
      </p:grpSp>
      <p:grpSp>
        <p:nvGrpSpPr>
          <p:cNvPr id="58" name="グループ化 57"/>
          <p:cNvGrpSpPr/>
          <p:nvPr/>
        </p:nvGrpSpPr>
        <p:grpSpPr>
          <a:xfrm>
            <a:off x="2851891" y="951730"/>
            <a:ext cx="1263340" cy="655861"/>
            <a:chOff x="4924462" y="1134144"/>
            <a:chExt cx="1263340" cy="655861"/>
          </a:xfrm>
        </p:grpSpPr>
        <p:sp>
          <p:nvSpPr>
            <p:cNvPr id="71" name="フローチャート : 代替処理 70"/>
            <p:cNvSpPr/>
            <p:nvPr/>
          </p:nvSpPr>
          <p:spPr>
            <a:xfrm>
              <a:off x="4926943" y="1316369"/>
              <a:ext cx="1260859" cy="473636"/>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smtClean="0"/>
                <a:t>第</a:t>
              </a:r>
              <a:r>
                <a:rPr lang="ja-JP" altLang="en-US" sz="1050" dirty="0"/>
                <a:t>２</a:t>
              </a:r>
              <a:r>
                <a:rPr lang="ja-JP" altLang="en-US" sz="1050" dirty="0" smtClean="0"/>
                <a:t>回</a:t>
              </a:r>
              <a:endParaRPr lang="en-US" altLang="ja-JP" sz="1050" dirty="0" smtClean="0"/>
            </a:p>
            <a:p>
              <a:r>
                <a:rPr lang="ja-JP" altLang="en-US" sz="1050" dirty="0" smtClean="0"/>
                <a:t>「地域ブロック会議」</a:t>
              </a:r>
              <a:endParaRPr lang="ja-JP" altLang="en-US" sz="1050" dirty="0"/>
            </a:p>
          </p:txBody>
        </p:sp>
        <p:sp>
          <p:nvSpPr>
            <p:cNvPr id="80" name="フローチャート : 代替処理 79"/>
            <p:cNvSpPr/>
            <p:nvPr/>
          </p:nvSpPr>
          <p:spPr>
            <a:xfrm>
              <a:off x="4924462" y="1134144"/>
              <a:ext cx="74721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a:t>
              </a:r>
              <a:r>
                <a:rPr lang="ja-JP" altLang="en-US" sz="1050" dirty="0" smtClean="0">
                  <a:solidFill>
                    <a:prstClr val="white"/>
                  </a:solidFill>
                </a:rPr>
                <a:t>～１月</a:t>
              </a:r>
              <a:endParaRPr lang="ja-JP" altLang="en-US" sz="1050" dirty="0">
                <a:solidFill>
                  <a:prstClr val="white"/>
                </a:solidFill>
              </a:endParaRPr>
            </a:p>
          </p:txBody>
        </p:sp>
      </p:grpSp>
      <p:sp>
        <p:nvSpPr>
          <p:cNvPr id="81" name="テキスト ボックス 61"/>
          <p:cNvSpPr txBox="1"/>
          <p:nvPr/>
        </p:nvSpPr>
        <p:spPr>
          <a:xfrm>
            <a:off x="838199" y="3052714"/>
            <a:ext cx="4128722"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000" dirty="0" smtClean="0"/>
              <a:t>テーマ：「課題</a:t>
            </a:r>
            <a:r>
              <a:rPr lang="ja-JP" altLang="en-US" sz="1000" dirty="0" smtClean="0"/>
              <a:t>・将来見通し」「広域連携」「合併」「市町村単独の取組」</a:t>
            </a:r>
            <a:endParaRPr kumimoji="1" lang="en-US" altLang="ja-JP" sz="1000" dirty="0"/>
          </a:p>
        </p:txBody>
      </p:sp>
      <p:sp>
        <p:nvSpPr>
          <p:cNvPr id="82" name="右矢印 81"/>
          <p:cNvSpPr/>
          <p:nvPr/>
        </p:nvSpPr>
        <p:spPr>
          <a:xfrm>
            <a:off x="717176" y="2524636"/>
            <a:ext cx="4175194" cy="737931"/>
          </a:xfrm>
          <a:prstGeom prst="rightArrow">
            <a:avLst>
              <a:gd name="adj1" fmla="val 50000"/>
              <a:gd name="adj2" fmla="val 3484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「基礎自治機能の維持・充実に関する研究会」における</a:t>
            </a:r>
            <a:endParaRPr kumimoji="1" lang="en-US" altLang="ja-JP" sz="1050" dirty="0" smtClean="0"/>
          </a:p>
          <a:p>
            <a:pPr algn="ctr"/>
            <a:r>
              <a:rPr kumimoji="1" lang="ja-JP" altLang="en-US" sz="1050" dirty="0" smtClean="0"/>
              <a:t>各テーマ別の研究内容等を府民・市町村</a:t>
            </a:r>
            <a:r>
              <a:rPr lang="ja-JP" altLang="en-US" sz="1050" dirty="0"/>
              <a:t>へ</a:t>
            </a:r>
            <a:r>
              <a:rPr kumimoji="1" lang="ja-JP" altLang="en-US" sz="1050" dirty="0" smtClean="0"/>
              <a:t>周知</a:t>
            </a:r>
            <a:endParaRPr kumimoji="1" lang="ja-JP" altLang="en-US" sz="1050" dirty="0"/>
          </a:p>
        </p:txBody>
      </p:sp>
      <p:grpSp>
        <p:nvGrpSpPr>
          <p:cNvPr id="96" name="グループ化 95"/>
          <p:cNvGrpSpPr/>
          <p:nvPr/>
        </p:nvGrpSpPr>
        <p:grpSpPr>
          <a:xfrm>
            <a:off x="1958901" y="3298935"/>
            <a:ext cx="2197285" cy="700577"/>
            <a:chOff x="2185849" y="2611710"/>
            <a:chExt cx="2197285" cy="700577"/>
          </a:xfrm>
        </p:grpSpPr>
        <p:sp>
          <p:nvSpPr>
            <p:cNvPr id="97" name="フローチャート : 代替処理 44"/>
            <p:cNvSpPr/>
            <p:nvPr/>
          </p:nvSpPr>
          <p:spPr>
            <a:xfrm>
              <a:off x="2199295" y="2611710"/>
              <a:ext cx="2128535" cy="18273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smtClean="0">
                  <a:solidFill>
                    <a:prstClr val="white"/>
                  </a:solidFill>
                </a:rPr>
                <a:t>８～２月</a:t>
              </a:r>
              <a:endParaRPr lang="ja-JP" altLang="en-US" sz="1050" dirty="0">
                <a:solidFill>
                  <a:prstClr val="white"/>
                </a:solidFill>
              </a:endParaRPr>
            </a:p>
          </p:txBody>
        </p:sp>
        <p:sp>
          <p:nvSpPr>
            <p:cNvPr id="98" name="フローチャート : 代替処理 45"/>
            <p:cNvSpPr/>
            <p:nvPr/>
          </p:nvSpPr>
          <p:spPr>
            <a:xfrm>
              <a:off x="2185849" y="2798011"/>
              <a:ext cx="2197285" cy="51427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t>　府職員による「出前講義」を通じて</a:t>
              </a:r>
              <a:endParaRPr lang="en-US" altLang="ja-JP" sz="1050" dirty="0" smtClean="0"/>
            </a:p>
            <a:p>
              <a:r>
                <a:rPr lang="ja-JP" altLang="en-US" sz="1050" dirty="0" smtClean="0"/>
                <a:t>　研究会報告書内容等を説明・解説</a:t>
              </a:r>
              <a:endParaRPr lang="en-US" altLang="ja-JP" sz="1050" dirty="0" smtClean="0"/>
            </a:p>
            <a:p>
              <a:r>
                <a:rPr lang="ja-JP" altLang="en-US" sz="1050" dirty="0" smtClean="0"/>
                <a:t>　（１３団体で実施）</a:t>
              </a:r>
              <a:endParaRPr lang="en-US" altLang="ja-JP" sz="1050" dirty="0" smtClean="0"/>
            </a:p>
          </p:txBody>
        </p:sp>
      </p:grpSp>
      <p:grpSp>
        <p:nvGrpSpPr>
          <p:cNvPr id="115" name="グループ化 114"/>
          <p:cNvGrpSpPr/>
          <p:nvPr/>
        </p:nvGrpSpPr>
        <p:grpSpPr>
          <a:xfrm>
            <a:off x="698140" y="3285689"/>
            <a:ext cx="1141465" cy="719278"/>
            <a:chOff x="2498264" y="2616444"/>
            <a:chExt cx="1141465" cy="564897"/>
          </a:xfrm>
        </p:grpSpPr>
        <p:sp>
          <p:nvSpPr>
            <p:cNvPr id="116" name="フローチャート : 代替処理 21"/>
            <p:cNvSpPr/>
            <p:nvPr/>
          </p:nvSpPr>
          <p:spPr>
            <a:xfrm>
              <a:off x="2508494" y="2616444"/>
              <a:ext cx="324623" cy="2045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a:t>
              </a:r>
              <a:r>
                <a:rPr lang="ja-JP" altLang="en-US" sz="1050" dirty="0" smtClean="0">
                  <a:solidFill>
                    <a:prstClr val="white"/>
                  </a:solidFill>
                </a:rPr>
                <a:t>月</a:t>
              </a:r>
              <a:endParaRPr lang="ja-JP" altLang="en-US" sz="1050" dirty="0">
                <a:solidFill>
                  <a:prstClr val="white"/>
                </a:solidFill>
              </a:endParaRPr>
            </a:p>
          </p:txBody>
        </p:sp>
        <p:sp>
          <p:nvSpPr>
            <p:cNvPr id="117" name="フローチャート : 代替処理 23"/>
            <p:cNvSpPr/>
            <p:nvPr/>
          </p:nvSpPr>
          <p:spPr>
            <a:xfrm>
              <a:off x="2498264" y="2770364"/>
              <a:ext cx="1141465" cy="41097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solidFill>
                    <a:schemeClr val="tx1"/>
                  </a:solidFill>
                </a:rPr>
                <a:t>「市町村単独の取組に関する研究」の報告書公表</a:t>
              </a:r>
              <a:endParaRPr lang="en-US" altLang="ja-JP" sz="1050" dirty="0" smtClean="0">
                <a:solidFill>
                  <a:schemeClr val="tx1"/>
                </a:solidFill>
              </a:endParaRPr>
            </a:p>
          </p:txBody>
        </p:sp>
      </p:grpSp>
      <p:grpSp>
        <p:nvGrpSpPr>
          <p:cNvPr id="118" name="グループ化 117"/>
          <p:cNvGrpSpPr/>
          <p:nvPr/>
        </p:nvGrpSpPr>
        <p:grpSpPr>
          <a:xfrm>
            <a:off x="3350331" y="4039854"/>
            <a:ext cx="1501104" cy="541276"/>
            <a:chOff x="2498264" y="2616444"/>
            <a:chExt cx="1501104" cy="425100"/>
          </a:xfrm>
        </p:grpSpPr>
        <p:sp>
          <p:nvSpPr>
            <p:cNvPr id="119" name="フローチャート : 代替処理 21"/>
            <p:cNvSpPr/>
            <p:nvPr/>
          </p:nvSpPr>
          <p:spPr>
            <a:xfrm>
              <a:off x="2508494" y="2616444"/>
              <a:ext cx="324623" cy="2045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a:t>
              </a:r>
              <a:r>
                <a:rPr lang="ja-JP" altLang="en-US" sz="1050" dirty="0" smtClean="0">
                  <a:solidFill>
                    <a:prstClr val="white"/>
                  </a:solidFill>
                </a:rPr>
                <a:t>月</a:t>
              </a:r>
              <a:endParaRPr lang="ja-JP" altLang="en-US" sz="1050" dirty="0">
                <a:solidFill>
                  <a:prstClr val="white"/>
                </a:solidFill>
              </a:endParaRPr>
            </a:p>
          </p:txBody>
        </p:sp>
        <p:sp>
          <p:nvSpPr>
            <p:cNvPr id="120" name="フローチャート : 代替処理 23"/>
            <p:cNvSpPr/>
            <p:nvPr/>
          </p:nvSpPr>
          <p:spPr>
            <a:xfrm>
              <a:off x="2498264" y="2770365"/>
              <a:ext cx="1501104" cy="27117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solidFill>
                    <a:schemeClr val="tx1"/>
                  </a:solidFill>
                </a:rPr>
                <a:t>課題・将来見通しに係る講演会（南河内地域）</a:t>
              </a:r>
              <a:endParaRPr lang="en-US" altLang="ja-JP" sz="1050" dirty="0" smtClean="0">
                <a:solidFill>
                  <a:schemeClr val="tx1"/>
                </a:solidFill>
              </a:endParaRPr>
            </a:p>
          </p:txBody>
        </p:sp>
      </p:grpSp>
      <p:grpSp>
        <p:nvGrpSpPr>
          <p:cNvPr id="121" name="グループ化 120"/>
          <p:cNvGrpSpPr/>
          <p:nvPr/>
        </p:nvGrpSpPr>
        <p:grpSpPr>
          <a:xfrm>
            <a:off x="1032993" y="4753056"/>
            <a:ext cx="1325308" cy="611832"/>
            <a:chOff x="2498266" y="2596616"/>
            <a:chExt cx="1325308" cy="611832"/>
          </a:xfrm>
        </p:grpSpPr>
        <p:sp>
          <p:nvSpPr>
            <p:cNvPr id="122" name="フローチャート : 代替処理 121"/>
            <p:cNvSpPr/>
            <p:nvPr/>
          </p:nvSpPr>
          <p:spPr>
            <a:xfrm>
              <a:off x="2508494" y="2596616"/>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５</a:t>
              </a:r>
              <a:r>
                <a:rPr lang="ja-JP" altLang="en-US" sz="1050" dirty="0" smtClean="0">
                  <a:solidFill>
                    <a:prstClr val="white"/>
                  </a:solidFill>
                </a:rPr>
                <a:t>月</a:t>
              </a:r>
              <a:endParaRPr lang="ja-JP" altLang="en-US" sz="1050" dirty="0">
                <a:solidFill>
                  <a:prstClr val="white"/>
                </a:solidFill>
              </a:endParaRPr>
            </a:p>
          </p:txBody>
        </p:sp>
        <p:sp>
          <p:nvSpPr>
            <p:cNvPr id="123" name="フローチャート : 代替処理 122"/>
            <p:cNvSpPr/>
            <p:nvPr/>
          </p:nvSpPr>
          <p:spPr>
            <a:xfrm>
              <a:off x="2498266" y="2783243"/>
              <a:ext cx="1325308" cy="42520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t>市町村振興補助金の算定対象項目等提示</a:t>
              </a:r>
              <a:endParaRPr lang="en-US" altLang="ja-JP" sz="1050" dirty="0" smtClean="0"/>
            </a:p>
          </p:txBody>
        </p:sp>
      </p:grpSp>
      <p:grpSp>
        <p:nvGrpSpPr>
          <p:cNvPr id="127" name="グループ化 126"/>
          <p:cNvGrpSpPr/>
          <p:nvPr/>
        </p:nvGrpSpPr>
        <p:grpSpPr>
          <a:xfrm>
            <a:off x="5006680" y="6204264"/>
            <a:ext cx="756273" cy="546079"/>
            <a:chOff x="2332001" y="4786554"/>
            <a:chExt cx="756273" cy="546079"/>
          </a:xfrm>
        </p:grpSpPr>
        <p:sp>
          <p:nvSpPr>
            <p:cNvPr id="128"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a:t>
              </a:r>
              <a:r>
                <a:rPr lang="ja-JP" altLang="en-US" sz="1000" dirty="0" smtClean="0">
                  <a:solidFill>
                    <a:prstClr val="white"/>
                  </a:solidFill>
                </a:rPr>
                <a:t>月</a:t>
              </a:r>
              <a:endParaRPr lang="ja-JP" altLang="en-US" sz="1000" dirty="0">
                <a:solidFill>
                  <a:prstClr val="white"/>
                </a:solidFill>
              </a:endParaRPr>
            </a:p>
          </p:txBody>
        </p:sp>
        <p:sp>
          <p:nvSpPr>
            <p:cNvPr id="129" name="フローチャート : 代替処理 85"/>
            <p:cNvSpPr/>
            <p:nvPr/>
          </p:nvSpPr>
          <p:spPr>
            <a:xfrm>
              <a:off x="2332001" y="4949605"/>
              <a:ext cx="756273" cy="3830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吹田市が</a:t>
              </a:r>
              <a:endParaRPr lang="en-US" altLang="ja-JP" sz="1000" dirty="0" smtClean="0"/>
            </a:p>
            <a:p>
              <a:r>
                <a:rPr lang="ja-JP" altLang="en-US" sz="1000" dirty="0" smtClean="0"/>
                <a:t>中核市移行</a:t>
              </a:r>
              <a:endParaRPr lang="ja-JP" altLang="en-US" sz="1000" dirty="0"/>
            </a:p>
          </p:txBody>
        </p:sp>
      </p:grpSp>
      <p:grpSp>
        <p:nvGrpSpPr>
          <p:cNvPr id="130" name="グループ化 129"/>
          <p:cNvGrpSpPr/>
          <p:nvPr/>
        </p:nvGrpSpPr>
        <p:grpSpPr>
          <a:xfrm>
            <a:off x="1555694" y="6160963"/>
            <a:ext cx="1068034" cy="584725"/>
            <a:chOff x="2498267" y="2596616"/>
            <a:chExt cx="1068034" cy="584725"/>
          </a:xfrm>
        </p:grpSpPr>
        <p:sp>
          <p:nvSpPr>
            <p:cNvPr id="131" name="フローチャート : 代替処理 21"/>
            <p:cNvSpPr/>
            <p:nvPr/>
          </p:nvSpPr>
          <p:spPr>
            <a:xfrm>
              <a:off x="2508494" y="2596616"/>
              <a:ext cx="324623" cy="2045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６</a:t>
              </a:r>
              <a:r>
                <a:rPr lang="ja-JP" altLang="en-US" sz="1050" dirty="0" smtClean="0">
                  <a:solidFill>
                    <a:prstClr val="white"/>
                  </a:solidFill>
                </a:rPr>
                <a:t>月</a:t>
              </a:r>
              <a:endParaRPr lang="ja-JP" altLang="en-US" sz="1050" dirty="0">
                <a:solidFill>
                  <a:prstClr val="white"/>
                </a:solidFill>
              </a:endParaRPr>
            </a:p>
          </p:txBody>
        </p:sp>
        <p:sp>
          <p:nvSpPr>
            <p:cNvPr id="132" name="フローチャート : 代替処理 23"/>
            <p:cNvSpPr/>
            <p:nvPr/>
          </p:nvSpPr>
          <p:spPr>
            <a:xfrm>
              <a:off x="2498267" y="2770364"/>
              <a:ext cx="1068034" cy="41097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t>吹田市の中核市移行に同意</a:t>
              </a:r>
              <a:endParaRPr lang="en-US" altLang="ja-JP" sz="1050" dirty="0" smtClean="0"/>
            </a:p>
          </p:txBody>
        </p:sp>
      </p:grpSp>
      <p:grpSp>
        <p:nvGrpSpPr>
          <p:cNvPr id="133" name="グループ化 132"/>
          <p:cNvGrpSpPr/>
          <p:nvPr/>
        </p:nvGrpSpPr>
        <p:grpSpPr>
          <a:xfrm>
            <a:off x="2702749" y="6147516"/>
            <a:ext cx="1412673" cy="610250"/>
            <a:chOff x="2357169" y="2662642"/>
            <a:chExt cx="1412673" cy="610250"/>
          </a:xfrm>
        </p:grpSpPr>
        <p:sp>
          <p:nvSpPr>
            <p:cNvPr id="134" name="フローチャート : 代替処理 133"/>
            <p:cNvSpPr/>
            <p:nvPr/>
          </p:nvSpPr>
          <p:spPr>
            <a:xfrm>
              <a:off x="2374159" y="2662642"/>
              <a:ext cx="536463" cy="19290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smtClean="0">
                  <a:solidFill>
                    <a:prstClr val="white"/>
                  </a:solidFill>
                </a:rPr>
                <a:t>１１月</a:t>
              </a:r>
              <a:endParaRPr lang="ja-JP" altLang="en-US" sz="1050" dirty="0">
                <a:solidFill>
                  <a:prstClr val="white"/>
                </a:solidFill>
              </a:endParaRPr>
            </a:p>
          </p:txBody>
        </p:sp>
        <p:sp>
          <p:nvSpPr>
            <p:cNvPr id="135" name="フローチャート : 代替処理 134"/>
            <p:cNvSpPr/>
            <p:nvPr/>
          </p:nvSpPr>
          <p:spPr>
            <a:xfrm>
              <a:off x="2357169" y="2847250"/>
              <a:ext cx="1412673" cy="425642"/>
            </a:xfrm>
            <a:prstGeom prst="flowChartAlternateProcess">
              <a:avLst/>
            </a:prstGeom>
            <a:solidFill>
              <a:schemeClr val="accent3">
                <a:lumMod val="40000"/>
                <a:lumOff val="60000"/>
              </a:schemeClr>
            </a:solidFill>
            <a:ln w="19050">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t>吹田市の中核市移行に係る政令公布</a:t>
              </a:r>
              <a:endParaRPr lang="ja-JP" altLang="en-US" sz="1050" dirty="0"/>
            </a:p>
          </p:txBody>
        </p:sp>
      </p:grpSp>
    </p:spTree>
    <p:extLst>
      <p:ext uri="{BB962C8B-B14F-4D97-AF65-F5344CB8AC3E}">
        <p14:creationId xmlns:p14="http://schemas.microsoft.com/office/powerpoint/2010/main" val="1951393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57569888"/>
              </p:ext>
            </p:extLst>
          </p:nvPr>
        </p:nvGraphicFramePr>
        <p:xfrm>
          <a:off x="52918" y="620688"/>
          <a:ext cx="8994177" cy="5760640"/>
        </p:xfrm>
        <a:graphic>
          <a:graphicData uri="http://schemas.openxmlformats.org/drawingml/2006/table">
            <a:tbl>
              <a:tblPr firstRow="1" bandRow="1">
                <a:tableStyleId>{5940675A-B579-460E-94D1-54222C63F5DA}</a:tableStyleId>
              </a:tblPr>
              <a:tblGrid>
                <a:gridCol w="237833">
                  <a:extLst>
                    <a:ext uri="{9D8B030D-6E8A-4147-A177-3AD203B41FA5}">
                      <a16:colId xmlns:a16="http://schemas.microsoft.com/office/drawing/2014/main" val="20000"/>
                    </a:ext>
                  </a:extLst>
                </a:gridCol>
                <a:gridCol w="310123">
                  <a:extLst>
                    <a:ext uri="{9D8B030D-6E8A-4147-A177-3AD203B41FA5}">
                      <a16:colId xmlns:a16="http://schemas.microsoft.com/office/drawing/2014/main" val="20001"/>
                    </a:ext>
                  </a:extLst>
                </a:gridCol>
                <a:gridCol w="4403174">
                  <a:extLst>
                    <a:ext uri="{9D8B030D-6E8A-4147-A177-3AD203B41FA5}">
                      <a16:colId xmlns:a16="http://schemas.microsoft.com/office/drawing/2014/main" val="20002"/>
                    </a:ext>
                  </a:extLst>
                </a:gridCol>
                <a:gridCol w="1615268">
                  <a:extLst>
                    <a:ext uri="{9D8B030D-6E8A-4147-A177-3AD203B41FA5}">
                      <a16:colId xmlns:a16="http://schemas.microsoft.com/office/drawing/2014/main" val="20003"/>
                    </a:ext>
                  </a:extLst>
                </a:gridCol>
                <a:gridCol w="2427779">
                  <a:extLst>
                    <a:ext uri="{9D8B030D-6E8A-4147-A177-3AD203B41FA5}">
                      <a16:colId xmlns:a16="http://schemas.microsoft.com/office/drawing/2014/main" val="20004"/>
                    </a:ext>
                  </a:extLst>
                </a:gridCol>
              </a:tblGrid>
              <a:tr h="243042">
                <a:tc rowSpan="2">
                  <a:txBody>
                    <a:bodyPr/>
                    <a:lstStyle/>
                    <a:p>
                      <a:endParaRPr kumimoji="1" lang="ja-JP" altLang="en-US" sz="1400" u="none" dirty="0"/>
                    </a:p>
                  </a:txBody>
                  <a:tcPr vert="eaVert" anchor="ct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smtClean="0"/>
                        <a:t>平成３１・令和元年度</a:t>
                      </a: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smtClean="0"/>
                        <a:t>令和２年度</a:t>
                      </a:r>
                      <a:endParaRPr kumimoji="1" lang="ja-JP" altLang="en-US" sz="1200" u="none" dirty="0"/>
                    </a:p>
                  </a:txBody>
                  <a:tcPr anchor="ctr">
                    <a:solidFill>
                      <a:srgbClr val="CCFF66"/>
                    </a:solidFill>
                  </a:tcPr>
                </a:tc>
                <a:tc rowSpan="2">
                  <a:txBody>
                    <a:bodyPr/>
                    <a:lstStyle/>
                    <a:p>
                      <a:pPr algn="ctr">
                        <a:lnSpc>
                          <a:spcPts val="1400"/>
                        </a:lnSpc>
                      </a:pPr>
                      <a:r>
                        <a:rPr kumimoji="1" lang="ja-JP" altLang="en-US" sz="1200" u="none" dirty="0" smtClean="0"/>
                        <a:t>実績と今後の取組</a:t>
                      </a:r>
                      <a:endParaRPr kumimoji="1" lang="ja-JP" altLang="en-US" sz="1200" u="none" dirty="0"/>
                    </a:p>
                  </a:txBody>
                  <a:tcPr anchor="ctr">
                    <a:solidFill>
                      <a:srgbClr val="CCFF66"/>
                    </a:solidFill>
                  </a:tcPr>
                </a:tc>
                <a:extLst>
                  <a:ext uri="{0D108BD9-81ED-4DB2-BD59-A6C34878D82A}">
                    <a16:rowId xmlns:a16="http://schemas.microsoft.com/office/drawing/2014/main" val="10000"/>
                  </a:ext>
                </a:extLst>
              </a:tr>
              <a:tr h="243042">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smtClean="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smtClean="0"/>
                        <a:t>４月　　　　　　　　　９月　　　　　　　　　　　１月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2557864">
                <a:tc rowSpan="3">
                  <a:txBody>
                    <a:bodyPr/>
                    <a:lstStyle/>
                    <a:p>
                      <a:r>
                        <a:rPr kumimoji="1" lang="ja-JP" altLang="en-US" sz="1400" u="none" dirty="0" smtClean="0"/>
                        <a:t>大阪にふさわしい新たな大都市制度の実現</a:t>
                      </a:r>
                      <a:endParaRPr kumimoji="1" lang="ja-JP" altLang="en-US" sz="1400" u="none" dirty="0"/>
                    </a:p>
                  </a:txBody>
                  <a:tcPr vert="eaVert" anchor="ctr" anchorCtr="1"/>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特別区制度</a:t>
                      </a:r>
                      <a:endParaRPr kumimoji="1" lang="en-US" altLang="ja-JP" sz="1200" u="none" dirty="0" smtClean="0"/>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smtClean="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smtClean="0">
                        <a:solidFill>
                          <a:schemeClr val="tx1"/>
                        </a:solidFill>
                        <a:latin typeface="+mn-lt"/>
                        <a:ea typeface="+mn-ea"/>
                        <a:cs typeface="+mn-cs"/>
                      </a:endParaRPr>
                    </a:p>
                  </a:txBody>
                  <a:tcPr>
                    <a:lnB w="12700" cap="flat" cmpd="sng" algn="ctr">
                      <a:solidFill>
                        <a:schemeClr val="tx1"/>
                      </a:solidFill>
                      <a:prstDash val="solid"/>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○特別区設置協定書の作成や特別区設置に必要な協議を行うため、大都市制度（特別区設置）協議会を計</a:t>
                      </a:r>
                      <a:r>
                        <a:rPr kumimoji="1" lang="en-US" altLang="ja-JP" sz="1000" b="0" i="0" u="none" strike="noStrike" kern="1200" cap="none" spc="0" normalizeH="0" baseline="0" noProof="0" dirty="0" smtClean="0">
                          <a:ln>
                            <a:noFill/>
                          </a:ln>
                          <a:solidFill>
                            <a:schemeClr val="tx1"/>
                          </a:solidFill>
                          <a:effectLst/>
                          <a:uLnTx/>
                          <a:uFillTx/>
                          <a:latin typeface="+mn-lt"/>
                          <a:ea typeface="+mn-ea"/>
                          <a:cs typeface="+mn-cs"/>
                        </a:rPr>
                        <a:t>10</a:t>
                      </a: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回開催した。</a:t>
                      </a: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○令和元年</a:t>
                      </a:r>
                      <a:r>
                        <a:rPr kumimoji="1" lang="en-US" altLang="ja-JP" sz="1000" b="0" i="0" u="none" strike="noStrike" kern="1200" cap="none" spc="0" normalizeH="0" baseline="0" noProof="0" dirty="0" smtClean="0">
                          <a:ln>
                            <a:noFill/>
                          </a:ln>
                          <a:solidFill>
                            <a:schemeClr val="tx1"/>
                          </a:solidFill>
                          <a:effectLst/>
                          <a:uLnTx/>
                          <a:uFillTx/>
                          <a:latin typeface="+mn-lt"/>
                          <a:ea typeface="+mn-ea"/>
                          <a:cs typeface="+mn-cs"/>
                        </a:rPr>
                        <a:t>12</a:t>
                      </a: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月の第</a:t>
                      </a:r>
                      <a:r>
                        <a:rPr kumimoji="1" lang="en-US" altLang="ja-JP" sz="1000" b="0" i="0" u="none" strike="noStrike" kern="1200" cap="none" spc="0" normalizeH="0" baseline="0" noProof="0" dirty="0" smtClean="0">
                          <a:ln>
                            <a:noFill/>
                          </a:ln>
                          <a:solidFill>
                            <a:schemeClr val="tx1"/>
                          </a:solidFill>
                          <a:effectLst/>
                          <a:uLnTx/>
                          <a:uFillTx/>
                          <a:latin typeface="+mn-lt"/>
                          <a:ea typeface="+mn-ea"/>
                          <a:cs typeface="+mn-cs"/>
                        </a:rPr>
                        <a:t>31</a:t>
                      </a: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回協議会において、特別区設置協定書（案）の作成に向けた基本的方向性を決定し、協定書（案）の取りまとめを進めている。</a:t>
                      </a: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○令和２年秋から冬にかけての住民投票に向けて、引き続き、協定書の作成に向けた協議を行うとともに、府民に特別区制度について理解を深めていただくため、わかりやすい広報に取り組んでいく。</a:t>
                      </a: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chemeClr val="tx1"/>
                          </a:solidFill>
                          <a:effectLst/>
                          <a:uLnTx/>
                          <a:uFillTx/>
                          <a:latin typeface="+mn-lt"/>
                          <a:ea typeface="+mn-ea"/>
                          <a:cs typeface="+mn-cs"/>
                        </a:rPr>
                        <a:t>○なお、総合区制度に関しては、令和元年５月をもって検討を終了している。</a:t>
                      </a:r>
                      <a:endParaRPr kumimoji="1" lang="en-US" altLang="ja-JP" sz="1000" b="0" i="0" u="none" strike="noStrike" kern="1200" cap="none" spc="0" normalizeH="0" baseline="0" noProof="0" dirty="0" smtClean="0">
                        <a:ln>
                          <a:noFill/>
                        </a:ln>
                        <a:solidFill>
                          <a:schemeClr val="tx1"/>
                        </a:solidFill>
                        <a:effectLst/>
                        <a:uLnTx/>
                        <a:uFillTx/>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24136">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総合区制度</a:t>
                      </a: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smtClean="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440160">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n-lt"/>
                          <a:ea typeface="+mn-ea"/>
                          <a:cs typeface="+mn-cs"/>
                        </a:rPr>
                        <a:t>大阪市との協議・調整</a:t>
                      </a:r>
                      <a:endParaRPr kumimoji="1" lang="en-US" altLang="ja-JP" sz="1100" b="0" i="0" u="none" strike="noStrike" kern="1200" cap="none" spc="0" normalizeH="0" baseline="0" noProof="0" dirty="0" smtClean="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smtClean="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smtClean="0">
                        <a:solidFill>
                          <a:schemeClr val="tx1"/>
                        </a:solidFill>
                        <a:latin typeface="+mn-lt"/>
                        <a:ea typeface="+mn-ea"/>
                        <a:cs typeface="+mn-cs"/>
                      </a:endParaRPr>
                    </a:p>
                  </a:txBody>
                  <a:tcP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dirty="0" smtClean="0">
                          <a:ln>
                            <a:noFill/>
                          </a:ln>
                          <a:solidFill>
                            <a:schemeClr val="tx1"/>
                          </a:solidFill>
                          <a:effectLst/>
                          <a:uLnTx/>
                          <a:uFillTx/>
                          <a:latin typeface="+mn-lt"/>
                          <a:ea typeface="+mn-ea"/>
                          <a:cs typeface="+mn-cs"/>
                        </a:rPr>
                        <a:t>○府と大阪市で設置した副首都推進本部会議（指定都市都道府県調整会議）において、都市機能の強化や二重行政の解消について協議を行った。</a:t>
                      </a:r>
                      <a:endParaRPr kumimoji="1" lang="en-US" altLang="ja-JP" sz="1000" b="0" i="0" u="none" strike="noStrike" kern="1200" cap="none" spc="0" normalizeH="0" baseline="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dirty="0" smtClean="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dirty="0" smtClean="0">
                          <a:ln>
                            <a:noFill/>
                          </a:ln>
                          <a:solidFill>
                            <a:schemeClr val="tx1"/>
                          </a:solidFill>
                          <a:effectLst/>
                          <a:uLnTx/>
                          <a:uFillTx/>
                          <a:latin typeface="+mn-lt"/>
                          <a:ea typeface="+mn-ea"/>
                          <a:cs typeface="+mn-cs"/>
                        </a:rPr>
                        <a:t>○今後も適宜会議を開催し、協議・調整を行っていく。</a:t>
                      </a:r>
                      <a:endParaRPr kumimoji="1" lang="en-US" altLang="ja-JP" sz="1000" b="0" i="0" u="none" strike="noStrike" kern="1200" cap="none" spc="0" normalizeH="0" baseline="0" dirty="0" smtClean="0">
                        <a:ln>
                          <a:noFill/>
                        </a:ln>
                        <a:solidFill>
                          <a:schemeClr val="tx1"/>
                        </a:solidFill>
                        <a:effectLst/>
                        <a:uLnTx/>
                        <a:uFillTx/>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95780" y="52471"/>
            <a:ext cx="9391929" cy="369332"/>
          </a:xfrm>
          <a:prstGeom prst="rect">
            <a:avLst/>
          </a:prstGeom>
        </p:spPr>
        <p:txBody>
          <a:bodyPr wrap="square">
            <a:spAutoFit/>
          </a:bodyPr>
          <a:lstStyle/>
          <a:p>
            <a:pPr algn="ctr"/>
            <a:r>
              <a:rPr lang="ja-JP" altLang="ja-JP" b="1" dirty="0" smtClean="0">
                <a:solidFill>
                  <a:prstClr val="black"/>
                </a:solidFill>
              </a:rPr>
              <a:t>大阪発“地方分権改革”ビジョン</a:t>
            </a:r>
            <a:r>
              <a:rPr lang="ja-JP" altLang="en-US" b="1" dirty="0" smtClean="0">
                <a:solidFill>
                  <a:prstClr val="black"/>
                </a:solidFill>
              </a:rPr>
              <a:t>（改訂版）</a:t>
            </a:r>
            <a:r>
              <a:rPr lang="ja-JP" altLang="ja-JP" b="1" dirty="0" smtClean="0">
                <a:solidFill>
                  <a:prstClr val="black"/>
                </a:solidFill>
              </a:rPr>
              <a:t>の推進について</a:t>
            </a:r>
            <a:r>
              <a:rPr lang="ja-JP" altLang="en-US" b="1" dirty="0" smtClean="0">
                <a:solidFill>
                  <a:prstClr val="black"/>
                </a:solidFill>
              </a:rPr>
              <a:t>　</a:t>
            </a:r>
            <a:r>
              <a:rPr lang="ja-JP" altLang="ja-JP" sz="1400" b="1" dirty="0" smtClean="0">
                <a:solidFill>
                  <a:prstClr val="black"/>
                </a:solidFill>
              </a:rPr>
              <a:t>Ｈ</a:t>
            </a:r>
            <a:r>
              <a:rPr lang="ja-JP" altLang="en-US" sz="1400" b="1" dirty="0" smtClean="0">
                <a:solidFill>
                  <a:prstClr val="black"/>
                </a:solidFill>
              </a:rPr>
              <a:t>３１・Ｒ元</a:t>
            </a:r>
            <a:r>
              <a:rPr lang="ja-JP" altLang="ja-JP" sz="1400" b="1" dirty="0" smtClean="0">
                <a:solidFill>
                  <a:prstClr val="black"/>
                </a:solidFill>
              </a:rPr>
              <a:t>年度の取組イメージ（</a:t>
            </a:r>
            <a:r>
              <a:rPr lang="ja-JP" altLang="en-US" sz="1400" b="1" dirty="0">
                <a:solidFill>
                  <a:prstClr val="black"/>
                </a:solidFill>
              </a:rPr>
              <a:t>３</a:t>
            </a:r>
            <a:r>
              <a:rPr lang="ja-JP" altLang="ja-JP" sz="1400" b="1" dirty="0" smtClean="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49" name="グループ化 48"/>
          <p:cNvGrpSpPr/>
          <p:nvPr/>
        </p:nvGrpSpPr>
        <p:grpSpPr>
          <a:xfrm>
            <a:off x="732572" y="3449374"/>
            <a:ext cx="4103552" cy="511968"/>
            <a:chOff x="2139661" y="1533852"/>
            <a:chExt cx="4103552" cy="511968"/>
          </a:xfrm>
        </p:grpSpPr>
        <p:sp>
          <p:nvSpPr>
            <p:cNvPr id="51" name="フローチャート : 代替処理 21"/>
            <p:cNvSpPr/>
            <p:nvPr/>
          </p:nvSpPr>
          <p:spPr>
            <a:xfrm>
              <a:off x="2139661" y="1533852"/>
              <a:ext cx="1007367" cy="511968"/>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smtClean="0">
                  <a:latin typeface="+mn-ea"/>
                </a:rPr>
                <a:t>協議会の開催</a:t>
              </a:r>
              <a:endParaRPr lang="ja-JP" altLang="en-US" sz="1050" dirty="0">
                <a:latin typeface="+mn-ea"/>
              </a:endParaRPr>
            </a:p>
          </p:txBody>
        </p:sp>
        <p:sp>
          <p:nvSpPr>
            <p:cNvPr id="52" name="右矢印 51"/>
            <p:cNvSpPr/>
            <p:nvPr/>
          </p:nvSpPr>
          <p:spPr>
            <a:xfrm>
              <a:off x="3152299" y="1588128"/>
              <a:ext cx="3090914" cy="426993"/>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smtClean="0"/>
                <a:t> ６、８、９、１０、１１、１２、１、２月   （計１０回）</a:t>
              </a:r>
              <a:endParaRPr kumimoji="1" lang="ja-JP" altLang="en-US" sz="1050" dirty="0"/>
            </a:p>
          </p:txBody>
        </p:sp>
      </p:grpSp>
      <p:grpSp>
        <p:nvGrpSpPr>
          <p:cNvPr id="56" name="グループ化 55"/>
          <p:cNvGrpSpPr/>
          <p:nvPr/>
        </p:nvGrpSpPr>
        <p:grpSpPr>
          <a:xfrm>
            <a:off x="1007182" y="5251347"/>
            <a:ext cx="1592513" cy="801099"/>
            <a:chOff x="2046627" y="4571139"/>
            <a:chExt cx="1592513" cy="801099"/>
          </a:xfrm>
        </p:grpSpPr>
        <p:sp>
          <p:nvSpPr>
            <p:cNvPr id="58" name="フローチャート : 代替処理 20"/>
            <p:cNvSpPr/>
            <p:nvPr/>
          </p:nvSpPr>
          <p:spPr>
            <a:xfrm>
              <a:off x="2046627" y="4571139"/>
              <a:ext cx="636540" cy="23245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schemeClr val="bg1"/>
                  </a:solidFill>
                </a:rPr>
                <a:t>５、８月</a:t>
              </a:r>
              <a:endParaRPr lang="ja-JP" altLang="en-US" sz="1000" dirty="0">
                <a:solidFill>
                  <a:schemeClr val="bg1"/>
                </a:solidFill>
              </a:endParaRPr>
            </a:p>
          </p:txBody>
        </p:sp>
        <p:sp>
          <p:nvSpPr>
            <p:cNvPr id="59" name="フローチャート : 代替処理 59"/>
            <p:cNvSpPr/>
            <p:nvPr/>
          </p:nvSpPr>
          <p:spPr>
            <a:xfrm>
              <a:off x="2046627" y="4770203"/>
              <a:ext cx="1592513" cy="60203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 </a:t>
              </a:r>
              <a:r>
                <a:rPr lang="ja-JP" altLang="en-US" sz="1050" dirty="0" smtClean="0">
                  <a:solidFill>
                    <a:schemeClr val="tx1"/>
                  </a:solidFill>
                </a:rPr>
                <a:t>副首都推進本部会議</a:t>
              </a:r>
              <a:endParaRPr lang="en-US" altLang="ja-JP" sz="1050" dirty="0" smtClean="0">
                <a:solidFill>
                  <a:schemeClr val="tx1"/>
                </a:solidFill>
              </a:endParaRPr>
            </a:p>
            <a:p>
              <a:r>
                <a:rPr lang="ja-JP" altLang="en-US" sz="1050" dirty="0" smtClean="0">
                  <a:solidFill>
                    <a:schemeClr val="tx1"/>
                  </a:solidFill>
                </a:rPr>
                <a:t>（指定都市都道府県調整会議） を開催（計２回）</a:t>
              </a:r>
              <a:endParaRPr lang="ja-JP" altLang="en-US" sz="1050" dirty="0">
                <a:solidFill>
                  <a:schemeClr val="tx1"/>
                </a:solidFill>
              </a:endParaRPr>
            </a:p>
          </p:txBody>
        </p:sp>
      </p:grpSp>
      <p:sp>
        <p:nvSpPr>
          <p:cNvPr id="19" name="右矢印 18"/>
          <p:cNvSpPr/>
          <p:nvPr/>
        </p:nvSpPr>
        <p:spPr>
          <a:xfrm>
            <a:off x="5052241" y="5339154"/>
            <a:ext cx="1533945" cy="660979"/>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t>都市機能の強化や</a:t>
            </a:r>
            <a:endParaRPr lang="en-US" altLang="ja-JP" sz="1000" dirty="0" smtClean="0"/>
          </a:p>
          <a:p>
            <a:pPr algn="ctr"/>
            <a:r>
              <a:rPr lang="ja-JP" altLang="en-US" sz="1000" dirty="0" smtClean="0"/>
              <a:t>二重行政の解消に係る</a:t>
            </a:r>
            <a:endParaRPr lang="en-US" altLang="ja-JP" sz="1000" dirty="0" smtClean="0"/>
          </a:p>
          <a:p>
            <a:pPr algn="ctr"/>
            <a:r>
              <a:rPr lang="ja-JP" altLang="en-US" sz="1000" dirty="0" smtClean="0"/>
              <a:t>協議・</a:t>
            </a:r>
            <a:r>
              <a:rPr lang="ja-JP" altLang="en-US" sz="1000" dirty="0"/>
              <a:t>検討</a:t>
            </a:r>
            <a:r>
              <a:rPr kumimoji="1" lang="ja-JP" altLang="en-US" sz="1000" dirty="0" smtClean="0"/>
              <a:t>　　</a:t>
            </a:r>
            <a:endParaRPr kumimoji="1" lang="ja-JP" altLang="en-US" sz="1000" dirty="0"/>
          </a:p>
        </p:txBody>
      </p:sp>
      <p:sp>
        <p:nvSpPr>
          <p:cNvPr id="20" name="右矢印 19"/>
          <p:cNvSpPr/>
          <p:nvPr/>
        </p:nvSpPr>
        <p:spPr>
          <a:xfrm>
            <a:off x="5052242" y="2420889"/>
            <a:ext cx="1533945" cy="1028486"/>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t>大阪府議会、大阪市会、</a:t>
            </a:r>
            <a:endParaRPr lang="en-US" altLang="ja-JP" sz="1000" dirty="0" smtClean="0"/>
          </a:p>
          <a:p>
            <a:pPr algn="ctr"/>
            <a:r>
              <a:rPr lang="ja-JP" altLang="en-US" sz="1000" dirty="0" smtClean="0"/>
              <a:t>協議会等で引き続き議論</a:t>
            </a:r>
            <a:r>
              <a:rPr kumimoji="1" lang="ja-JP" altLang="en-US" sz="1000" dirty="0" smtClean="0"/>
              <a:t>　</a:t>
            </a:r>
            <a:endParaRPr kumimoji="1" lang="en-US" altLang="ja-JP" sz="1000" dirty="0" smtClean="0"/>
          </a:p>
          <a:p>
            <a:pPr algn="ctr"/>
            <a:endParaRPr lang="en-US" altLang="ja-JP" sz="1000" dirty="0"/>
          </a:p>
          <a:p>
            <a:pPr algn="ctr"/>
            <a:r>
              <a:rPr kumimoji="1" lang="ja-JP" altLang="en-US" sz="1000" dirty="0" smtClean="0"/>
              <a:t>特別区制度等について</a:t>
            </a:r>
            <a:endParaRPr kumimoji="1" lang="en-US" altLang="ja-JP" sz="1000" dirty="0" smtClean="0"/>
          </a:p>
          <a:p>
            <a:pPr algn="ctr"/>
            <a:r>
              <a:rPr kumimoji="1" lang="ja-JP" altLang="en-US" sz="1000" dirty="0" smtClean="0"/>
              <a:t>府民へ周知</a:t>
            </a:r>
            <a:endParaRPr kumimoji="1" lang="ja-JP" altLang="en-US" sz="1000" dirty="0"/>
          </a:p>
        </p:txBody>
      </p:sp>
      <p:sp>
        <p:nvSpPr>
          <p:cNvPr id="21" name="右矢印 20"/>
          <p:cNvSpPr/>
          <p:nvPr/>
        </p:nvSpPr>
        <p:spPr>
          <a:xfrm>
            <a:off x="613970" y="1367326"/>
            <a:ext cx="4372986" cy="423727"/>
          </a:xfrm>
          <a:prstGeom prst="rightArrow">
            <a:avLst>
              <a:gd name="adj1" fmla="val 50000"/>
              <a:gd name="adj2" fmla="val 49714"/>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t>特別区素案</a:t>
            </a:r>
            <a:r>
              <a:rPr lang="ja-JP" altLang="en-US" sz="1050" dirty="0" smtClean="0">
                <a:solidFill>
                  <a:schemeClr val="bg1"/>
                </a:solidFill>
              </a:rPr>
              <a:t>・</a:t>
            </a:r>
            <a:r>
              <a:rPr lang="ja-JP" altLang="en-US" sz="1050" dirty="0">
                <a:solidFill>
                  <a:schemeClr val="bg1"/>
                </a:solidFill>
              </a:rPr>
              <a:t>特別</a:t>
            </a:r>
            <a:r>
              <a:rPr lang="ja-JP" altLang="en-US" sz="1050" dirty="0" smtClean="0">
                <a:solidFill>
                  <a:schemeClr val="bg1"/>
                </a:solidFill>
              </a:rPr>
              <a:t>区設置協定書について</a:t>
            </a:r>
            <a:r>
              <a:rPr lang="ja-JP" altLang="en-US" sz="1050" dirty="0" smtClean="0"/>
              <a:t>協議会等で議論</a:t>
            </a:r>
            <a:r>
              <a:rPr kumimoji="1" lang="ja-JP" altLang="en-US" sz="1050" dirty="0" smtClean="0"/>
              <a:t>　　　</a:t>
            </a:r>
            <a:endParaRPr kumimoji="1" lang="ja-JP" altLang="en-US" sz="1050" dirty="0"/>
          </a:p>
        </p:txBody>
      </p:sp>
      <p:sp>
        <p:nvSpPr>
          <p:cNvPr id="22" name="テキスト ボックス 21"/>
          <p:cNvSpPr txBox="1"/>
          <p:nvPr/>
        </p:nvSpPr>
        <p:spPr>
          <a:xfrm>
            <a:off x="659750" y="1973292"/>
            <a:ext cx="4256192" cy="1169551"/>
          </a:xfrm>
          <a:prstGeom prst="rect">
            <a:avLst/>
          </a:prstGeom>
          <a:noFill/>
          <a:ln>
            <a:solidFill>
              <a:schemeClr val="tx1"/>
            </a:solidFill>
            <a:prstDash val="sysDash"/>
          </a:ln>
        </p:spPr>
        <p:txBody>
          <a:bodyPr wrap="square" rtlCol="0" anchor="ctr">
            <a:spAutoFit/>
          </a:bodyPr>
          <a:lstStyle/>
          <a:p>
            <a:r>
              <a:rPr lang="ja-JP" altLang="en-US" sz="1000" dirty="0" smtClean="0"/>
              <a:t>　協議会の主な議事内容</a:t>
            </a:r>
            <a:endParaRPr kumimoji="1" lang="en-US" altLang="ja-JP" sz="1000" dirty="0" smtClean="0"/>
          </a:p>
          <a:p>
            <a:r>
              <a:rPr lang="ja-JP" altLang="en-US" sz="1000" dirty="0"/>
              <a:t>　</a:t>
            </a:r>
            <a:r>
              <a:rPr lang="ja-JP" altLang="en-US" sz="1000" dirty="0" smtClean="0"/>
              <a:t>６月： 今後の進め方について 意見表明</a:t>
            </a:r>
            <a:endParaRPr kumimoji="1" lang="en-US" altLang="ja-JP" sz="1000" dirty="0" smtClean="0"/>
          </a:p>
          <a:p>
            <a:r>
              <a:rPr lang="ja-JP" altLang="en-US" sz="1000" dirty="0"/>
              <a:t>　</a:t>
            </a:r>
            <a:r>
              <a:rPr lang="ja-JP" altLang="en-US" sz="1000" dirty="0" smtClean="0"/>
              <a:t>８</a:t>
            </a:r>
            <a:r>
              <a:rPr kumimoji="1" lang="ja-JP" altLang="en-US" sz="1000" dirty="0" smtClean="0"/>
              <a:t>月： 大都市制度の経済効果の調査に関する受託事業者からの説明聴取</a:t>
            </a:r>
            <a:endParaRPr kumimoji="1" lang="en-US" altLang="ja-JP" sz="1000" dirty="0" smtClean="0"/>
          </a:p>
          <a:p>
            <a:r>
              <a:rPr lang="ja-JP" altLang="en-US" sz="1000" dirty="0"/>
              <a:t>　</a:t>
            </a:r>
            <a:r>
              <a:rPr lang="ja-JP" altLang="en-US" sz="1000" dirty="0" smtClean="0"/>
              <a:t>９月： 協定書の取りまとめに向けた意見や特別区素案に対する修正意見</a:t>
            </a:r>
            <a:endParaRPr lang="en-US" altLang="ja-JP" sz="1000" dirty="0" smtClean="0"/>
          </a:p>
          <a:p>
            <a:r>
              <a:rPr lang="ja-JP" altLang="en-US" sz="1000" dirty="0"/>
              <a:t>　</a:t>
            </a:r>
            <a:r>
              <a:rPr lang="en-US" altLang="ja-JP" sz="1000" dirty="0" smtClean="0"/>
              <a:t>10</a:t>
            </a:r>
            <a:r>
              <a:rPr lang="ja-JP" altLang="en-US" sz="1000" dirty="0" smtClean="0"/>
              <a:t>～</a:t>
            </a:r>
            <a:r>
              <a:rPr lang="en-US" altLang="ja-JP" sz="1000" dirty="0" smtClean="0"/>
              <a:t>12</a:t>
            </a:r>
            <a:r>
              <a:rPr lang="ja-JP" altLang="en-US" sz="1000" dirty="0" smtClean="0"/>
              <a:t>月：各会派からの修正意見や委員間協議</a:t>
            </a:r>
            <a:endParaRPr lang="en-US" altLang="ja-JP" sz="1000" dirty="0" smtClean="0"/>
          </a:p>
          <a:p>
            <a:r>
              <a:rPr lang="ja-JP" altLang="en-US" sz="1000" dirty="0" smtClean="0"/>
              <a:t>　　　　　　　　特別区設置協定書（案）の作成に向けた基本的方向性の決定</a:t>
            </a:r>
            <a:endParaRPr lang="en-US" altLang="ja-JP" sz="1000" dirty="0" smtClean="0"/>
          </a:p>
          <a:p>
            <a:r>
              <a:rPr lang="ja-JP" altLang="en-US" sz="1000" dirty="0"/>
              <a:t>　</a:t>
            </a:r>
            <a:r>
              <a:rPr lang="en-US" altLang="ja-JP" sz="1000" dirty="0" smtClean="0"/>
              <a:t>1</a:t>
            </a:r>
            <a:r>
              <a:rPr lang="ja-JP" altLang="en-US" sz="1000" dirty="0" smtClean="0"/>
              <a:t>～</a:t>
            </a:r>
            <a:r>
              <a:rPr lang="en-US" altLang="ja-JP" sz="1000" dirty="0" smtClean="0"/>
              <a:t>2</a:t>
            </a:r>
            <a:r>
              <a:rPr lang="ja-JP" altLang="en-US" sz="1000" dirty="0" smtClean="0"/>
              <a:t>月： 特別区設置協定書（案）の取りまとめ</a:t>
            </a:r>
            <a:endParaRPr lang="en-US" altLang="ja-JP" sz="1000" dirty="0" smtClean="0"/>
          </a:p>
        </p:txBody>
      </p:sp>
      <p:grpSp>
        <p:nvGrpSpPr>
          <p:cNvPr id="23" name="グループ化 22"/>
          <p:cNvGrpSpPr/>
          <p:nvPr/>
        </p:nvGrpSpPr>
        <p:grpSpPr>
          <a:xfrm>
            <a:off x="1595813" y="4072443"/>
            <a:ext cx="936104" cy="611832"/>
            <a:chOff x="2498266" y="2596616"/>
            <a:chExt cx="936104" cy="611832"/>
          </a:xfrm>
        </p:grpSpPr>
        <p:sp>
          <p:nvSpPr>
            <p:cNvPr id="24" name="フローチャート : 代替処理 21"/>
            <p:cNvSpPr/>
            <p:nvPr/>
          </p:nvSpPr>
          <p:spPr>
            <a:xfrm>
              <a:off x="2508494" y="2596616"/>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５</a:t>
              </a:r>
              <a:r>
                <a:rPr lang="ja-JP" altLang="en-US" sz="1050" dirty="0" smtClean="0">
                  <a:solidFill>
                    <a:prstClr val="white"/>
                  </a:solidFill>
                </a:rPr>
                <a:t>月</a:t>
              </a:r>
              <a:endParaRPr lang="ja-JP" altLang="en-US" sz="1050" dirty="0">
                <a:solidFill>
                  <a:prstClr val="white"/>
                </a:solidFill>
              </a:endParaRPr>
            </a:p>
          </p:txBody>
        </p:sp>
        <p:sp>
          <p:nvSpPr>
            <p:cNvPr id="25" name="フローチャート : 代替処理 23"/>
            <p:cNvSpPr/>
            <p:nvPr/>
          </p:nvSpPr>
          <p:spPr>
            <a:xfrm>
              <a:off x="2498266" y="2783243"/>
              <a:ext cx="936104" cy="42520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smtClean="0">
                  <a:solidFill>
                    <a:schemeClr val="tx1"/>
                  </a:solidFill>
                </a:rPr>
                <a:t>総合区制度の</a:t>
              </a:r>
              <a:endParaRPr lang="en-US" altLang="ja-JP" sz="1050" dirty="0" smtClean="0">
                <a:solidFill>
                  <a:schemeClr val="tx1"/>
                </a:solidFill>
              </a:endParaRPr>
            </a:p>
            <a:p>
              <a:r>
                <a:rPr lang="ja-JP" altLang="en-US" sz="1050" dirty="0" smtClean="0">
                  <a:solidFill>
                    <a:schemeClr val="tx1"/>
                  </a:solidFill>
                </a:rPr>
                <a:t>検討終了</a:t>
              </a:r>
              <a:endParaRPr lang="en-US" altLang="ja-JP" sz="1050" dirty="0" smtClean="0">
                <a:solidFill>
                  <a:schemeClr val="tx1"/>
                </a:solidFill>
              </a:endParaRPr>
            </a:p>
          </p:txBody>
        </p:sp>
      </p:grpSp>
      <p:sp>
        <p:nvSpPr>
          <p:cNvPr id="26" name="右矢印 25"/>
          <p:cNvSpPr/>
          <p:nvPr/>
        </p:nvSpPr>
        <p:spPr>
          <a:xfrm>
            <a:off x="647875" y="4169238"/>
            <a:ext cx="928069" cy="616071"/>
          </a:xfrm>
          <a:prstGeom prst="rightArrow">
            <a:avLst>
              <a:gd name="adj1" fmla="val 50000"/>
              <a:gd name="adj2" fmla="val 2294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大阪市会等での議論</a:t>
            </a:r>
            <a:endParaRPr kumimoji="1" lang="ja-JP" altLang="en-US" sz="1050" dirty="0"/>
          </a:p>
        </p:txBody>
      </p:sp>
    </p:spTree>
    <p:extLst>
      <p:ext uri="{BB962C8B-B14F-4D97-AF65-F5344CB8AC3E}">
        <p14:creationId xmlns:p14="http://schemas.microsoft.com/office/powerpoint/2010/main" val="1386093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130189188"/>
              </p:ext>
            </p:extLst>
          </p:nvPr>
        </p:nvGraphicFramePr>
        <p:xfrm>
          <a:off x="21045" y="289704"/>
          <a:ext cx="9076674" cy="6418272"/>
        </p:xfrm>
        <a:graphic>
          <a:graphicData uri="http://schemas.openxmlformats.org/drawingml/2006/table">
            <a:tbl>
              <a:tblPr firstRow="1" bandRow="1">
                <a:tableStyleId>{5940675A-B579-460E-94D1-54222C63F5DA}</a:tableStyleId>
              </a:tblPr>
              <a:tblGrid>
                <a:gridCol w="312250">
                  <a:extLst>
                    <a:ext uri="{9D8B030D-6E8A-4147-A177-3AD203B41FA5}">
                      <a16:colId xmlns:a16="http://schemas.microsoft.com/office/drawing/2014/main" val="20000"/>
                    </a:ext>
                  </a:extLst>
                </a:gridCol>
                <a:gridCol w="360040">
                  <a:extLst>
                    <a:ext uri="{9D8B030D-6E8A-4147-A177-3AD203B41FA5}">
                      <a16:colId xmlns:a16="http://schemas.microsoft.com/office/drawing/2014/main" val="20001"/>
                    </a:ext>
                  </a:extLst>
                </a:gridCol>
                <a:gridCol w="4176464">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99728">
                  <a:extLst>
                    <a:ext uri="{9D8B030D-6E8A-4147-A177-3AD203B41FA5}">
                      <a16:colId xmlns:a16="http://schemas.microsoft.com/office/drawing/2014/main" val="20004"/>
                    </a:ext>
                  </a:extLst>
                </a:gridCol>
              </a:tblGrid>
              <a:tr h="260081">
                <a:tc rowSpan="2">
                  <a:txBody>
                    <a:bodyPr/>
                    <a:lstStyle/>
                    <a:p>
                      <a:r>
                        <a:rPr kumimoji="1" lang="ja-JP" altLang="en-US" sz="1400" u="none" dirty="0" smtClean="0"/>
                        <a:t>　</a:t>
                      </a:r>
                      <a:endParaRPr kumimoji="1" lang="ja-JP" altLang="en-US" sz="1400" u="none" dirty="0"/>
                    </a:p>
                  </a:txBody>
                  <a:tcPr vert="eaVert" anchor="ct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smtClean="0"/>
                        <a:t>平成３１・令和元年度</a:t>
                      </a:r>
                      <a:endParaRPr kumimoji="1" lang="ja-JP" altLang="en-US" sz="1200" u="none" dirty="0"/>
                    </a:p>
                  </a:txBody>
                  <a:tcPr anchor="ctr">
                    <a:solidFill>
                      <a:srgbClr val="CCFF66"/>
                    </a:solidFill>
                  </a:tcPr>
                </a:tc>
                <a:tc rowSpan="2">
                  <a:txBody>
                    <a:bodyPr/>
                    <a:lstStyle/>
                    <a:p>
                      <a:pPr algn="ctr">
                        <a:lnSpc>
                          <a:spcPts val="1400"/>
                        </a:lnSpc>
                      </a:pPr>
                      <a:r>
                        <a:rPr kumimoji="1" lang="ja-JP" altLang="en-US" sz="1200" u="none" dirty="0" smtClean="0"/>
                        <a:t>令和２年度</a:t>
                      </a:r>
                      <a:endParaRPr kumimoji="1" lang="ja-JP" altLang="en-US" sz="1200" u="none" dirty="0"/>
                    </a:p>
                  </a:txBody>
                  <a:tcPr anchor="ctr">
                    <a:solidFill>
                      <a:srgbClr val="CCFF66"/>
                    </a:solidFill>
                  </a:tcPr>
                </a:tc>
                <a:tc rowSpan="2">
                  <a:txBody>
                    <a:bodyPr/>
                    <a:lstStyle/>
                    <a:p>
                      <a:pPr algn="ctr">
                        <a:lnSpc>
                          <a:spcPts val="1400"/>
                        </a:lnSpc>
                      </a:pPr>
                      <a:r>
                        <a:rPr kumimoji="1" lang="ja-JP" altLang="en-US" sz="1200" u="none" dirty="0" smtClean="0"/>
                        <a:t>実績と今後の取組</a:t>
                      </a:r>
                      <a:endParaRPr kumimoji="1" lang="ja-JP" altLang="en-US" sz="1200" u="none" dirty="0"/>
                    </a:p>
                  </a:txBody>
                  <a:tcPr anchor="ctr">
                    <a:solidFill>
                      <a:srgbClr val="CCFF66"/>
                    </a:solidFill>
                  </a:tcPr>
                </a:tc>
                <a:extLst>
                  <a:ext uri="{0D108BD9-81ED-4DB2-BD59-A6C34878D82A}">
                    <a16:rowId xmlns:a16="http://schemas.microsoft.com/office/drawing/2014/main" val="10000"/>
                  </a:ext>
                </a:extLst>
              </a:tr>
              <a:tr h="26008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smtClean="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smtClean="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2168768">
                <a:tc rowSpan="3">
                  <a:txBody>
                    <a:bodyPr/>
                    <a:lstStyle/>
                    <a:p>
                      <a:r>
                        <a:rPr kumimoji="1" lang="ja-JP" altLang="en-US" sz="1400" u="none" dirty="0" smtClean="0"/>
                        <a:t>広域機能の充実</a:t>
                      </a:r>
                      <a:endParaRPr kumimoji="1" lang="ja-JP" altLang="en-US" sz="1400" u="none" dirty="0"/>
                    </a:p>
                  </a:txBody>
                  <a:tcPr vert="eaVert" anchor="ctr" anchorCtr="1"/>
                </a:tc>
                <a:tc>
                  <a:txBody>
                    <a:bodyPr/>
                    <a:lstStyle/>
                    <a:p>
                      <a:pPr marL="82550" indent="-82550" algn="ctr">
                        <a:lnSpc>
                          <a:spcPts val="0"/>
                        </a:lnSpc>
                        <a:spcAft>
                          <a:spcPts val="1200"/>
                        </a:spcAft>
                      </a:pPr>
                      <a:r>
                        <a:rPr kumimoji="1" lang="ja-JP" altLang="en-US" sz="1000" b="0" u="none" dirty="0" smtClean="0"/>
                        <a:t>道州の姿の検討・研究</a:t>
                      </a:r>
                      <a:endParaRPr kumimoji="1" lang="en-US" altLang="ja-JP" sz="1000" b="0" u="none" dirty="0" smtClean="0"/>
                    </a:p>
                    <a:p>
                      <a:pPr marL="82550" indent="-82550" algn="ctr">
                        <a:lnSpc>
                          <a:spcPts val="0"/>
                        </a:lnSpc>
                        <a:spcAft>
                          <a:spcPts val="1200"/>
                        </a:spcAft>
                      </a:pPr>
                      <a:r>
                        <a:rPr kumimoji="1" lang="ja-JP" altLang="en-US" sz="1000" b="0" u="none" dirty="0" smtClean="0"/>
                        <a:t>国への働きかけ</a:t>
                      </a:r>
                      <a:endParaRPr kumimoji="1" lang="en-US" altLang="ja-JP" sz="1000" b="0" u="none" dirty="0" smtClean="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smtClean="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smtClean="0"/>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t>○「地方分権に関する勉強会」</a:t>
                      </a:r>
                      <a:r>
                        <a:rPr kumimoji="1" lang="ja-JP" altLang="en-US" sz="1000" u="none" dirty="0" smtClean="0">
                          <a:solidFill>
                            <a:schemeClr val="tx1"/>
                          </a:solidFill>
                        </a:rPr>
                        <a:t>において、　庁内関係部局や経済界、有識者等と意見交換し、「平成の地方分権改革の到達点の整理・検証」及び「大阪・関西での分権型社会のあり方」をテーマに検討を行い、報告書を取りまとめた。</a:t>
                      </a: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rPr>
                        <a:t>○府内の大学と連携し、地方分権や関西広域連合の取組に係る講義、学生との意見交換等を実施した。</a:t>
                      </a: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rPr>
                        <a:t>○今後も、地方分権に係る検討を深め、議論喚起に資するよう取り組んでいく。</a:t>
                      </a:r>
                      <a:endParaRPr kumimoji="1" lang="en-US" altLang="ja-JP" sz="1000" u="none" dirty="0" smtClean="0">
                        <a:solidFill>
                          <a:schemeClr val="tx1"/>
                        </a:solidFill>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247984">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smtClean="0"/>
                        <a:t>大阪自らの改革を推進力とした取組</a:t>
                      </a:r>
                      <a:endParaRPr kumimoji="1" lang="en-US" altLang="ja-JP" sz="1000" b="0" u="none" dirty="0" smtClean="0"/>
                    </a:p>
                    <a:p>
                      <a:pPr marL="82550" indent="-82550" algn="ctr">
                        <a:lnSpc>
                          <a:spcPts val="0"/>
                        </a:lnSpc>
                        <a:spcAft>
                          <a:spcPts val="1200"/>
                        </a:spcAft>
                      </a:pPr>
                      <a:r>
                        <a:rPr kumimoji="1" lang="ja-JP" altLang="en-US" sz="1100" b="0" u="none" dirty="0" smtClean="0"/>
                        <a:t>（国からの権限移譲等）</a:t>
                      </a:r>
                      <a:endParaRPr kumimoji="1" lang="en-US" altLang="ja-JP" sz="1100" b="0" u="none" dirty="0" smtClean="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smtClean="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u="none" dirty="0" smtClean="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effectLst/>
                        </a:rPr>
                        <a:t>○「提案募集方式」により、子ども・子育て支援分野等で８項目の提案を行った結果、病児保育施設の整備に係る規制緩和等が行われることとなった。</a:t>
                      </a:r>
                      <a:endParaRPr kumimoji="1" lang="en-US" altLang="ja-JP" sz="1000" u="none" dirty="0" smtClean="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effectLst/>
                        </a:rPr>
                        <a:t>○国家戦略特区法に基づく規制改革メニューの活用に向けて、国との協議・調整を行い、病床規制の特例や建築物用地下水の採取に係る特例等について認定を受けた。</a:t>
                      </a:r>
                      <a:endParaRPr kumimoji="1" lang="en-US" altLang="ja-JP" sz="1000" u="none" dirty="0" smtClean="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solidFill>
                            <a:schemeClr val="tx1"/>
                          </a:solidFill>
                          <a:effectLst/>
                        </a:rPr>
                        <a:t>○引き続き、大阪に必要な権限移譲や規制緩和について国に求めていく。</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275767">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smtClean="0"/>
                        <a:t>国機関の拠点性向上、</a:t>
                      </a:r>
                      <a:endParaRPr kumimoji="1" lang="en-US" altLang="ja-JP" sz="1000" b="0" u="none" dirty="0" smtClean="0"/>
                    </a:p>
                    <a:p>
                      <a:pPr marL="82550" indent="-82550" algn="ctr">
                        <a:lnSpc>
                          <a:spcPts val="0"/>
                        </a:lnSpc>
                        <a:spcAft>
                          <a:spcPts val="1200"/>
                        </a:spcAft>
                      </a:pPr>
                      <a:r>
                        <a:rPr kumimoji="1" lang="ja-JP" altLang="en-US" sz="1000" b="0" u="none" dirty="0" smtClean="0"/>
                        <a:t>連携強化</a:t>
                      </a:r>
                      <a:endParaRPr kumimoji="1" lang="en-US" altLang="ja-JP" sz="1000" b="0" u="none" dirty="0" smtClean="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smtClean="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smtClean="0"/>
                    </a:p>
                  </a:txBody>
                  <a:tcP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t>○中小企業政策調査課による中小企業の実態調査結果を基に、意見交換を行った。また、</a:t>
                      </a:r>
                      <a:r>
                        <a:rPr kumimoji="1" lang="en-US" altLang="ja-JP" sz="1000" u="none" dirty="0" smtClean="0"/>
                        <a:t>INPIT-KANSAI</a:t>
                      </a:r>
                      <a:r>
                        <a:rPr kumimoji="1" lang="ja-JP" altLang="en-US" sz="1000" u="none" dirty="0" smtClean="0"/>
                        <a:t>の利用促進に向けて、金融機関等と連携し、セミナー等を開催した。</a:t>
                      </a:r>
                      <a:endParaRPr kumimoji="1" lang="en-US" altLang="ja-JP" sz="1000" u="none" dirty="0" smtClean="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smtClean="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t>○国の施策に地方の意見が反映されるよう、今後も、意見交換等を通じて国機関との連携強化を図っていく。</a:t>
                      </a:r>
                      <a:endParaRPr kumimoji="1" lang="en-US" altLang="ja-JP" sz="1000" u="none" dirty="0" smtClean="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62961" y="-44011"/>
            <a:ext cx="9318920" cy="369332"/>
          </a:xfrm>
          <a:prstGeom prst="rect">
            <a:avLst/>
          </a:prstGeom>
        </p:spPr>
        <p:txBody>
          <a:bodyPr wrap="square">
            <a:spAutoFit/>
          </a:bodyPr>
          <a:lstStyle/>
          <a:p>
            <a:pPr algn="ctr"/>
            <a:r>
              <a:rPr lang="ja-JP" altLang="ja-JP" b="1" dirty="0" smtClean="0">
                <a:solidFill>
                  <a:prstClr val="black"/>
                </a:solidFill>
              </a:rPr>
              <a:t>大阪発“地方分権改革”ビジョン</a:t>
            </a:r>
            <a:r>
              <a:rPr lang="ja-JP" altLang="en-US" b="1" dirty="0" smtClean="0">
                <a:solidFill>
                  <a:prstClr val="black"/>
                </a:solidFill>
              </a:rPr>
              <a:t>（改訂版）</a:t>
            </a:r>
            <a:r>
              <a:rPr lang="ja-JP" altLang="ja-JP" b="1" dirty="0" smtClean="0">
                <a:solidFill>
                  <a:prstClr val="black"/>
                </a:solidFill>
              </a:rPr>
              <a:t>の推進について</a:t>
            </a:r>
            <a:r>
              <a:rPr lang="ja-JP" altLang="en-US" b="1" dirty="0" smtClean="0">
                <a:solidFill>
                  <a:prstClr val="black"/>
                </a:solidFill>
              </a:rPr>
              <a:t>　</a:t>
            </a:r>
            <a:r>
              <a:rPr lang="ja-JP" altLang="ja-JP" sz="1400" b="1" dirty="0" smtClean="0">
                <a:solidFill>
                  <a:prstClr val="black"/>
                </a:solidFill>
              </a:rPr>
              <a:t>Ｈ</a:t>
            </a:r>
            <a:r>
              <a:rPr lang="ja-JP" altLang="en-US" sz="1400" b="1" dirty="0" smtClean="0">
                <a:solidFill>
                  <a:prstClr val="black"/>
                </a:solidFill>
              </a:rPr>
              <a:t>３１・Ｒ元</a:t>
            </a:r>
            <a:r>
              <a:rPr lang="ja-JP" altLang="ja-JP" sz="1400" b="1" dirty="0" smtClean="0">
                <a:solidFill>
                  <a:prstClr val="black"/>
                </a:solidFill>
              </a:rPr>
              <a:t>年度の取組イメージ（</a:t>
            </a:r>
            <a:r>
              <a:rPr lang="ja-JP" altLang="en-US" sz="1400" b="1" dirty="0">
                <a:solidFill>
                  <a:prstClr val="black"/>
                </a:solidFill>
              </a:rPr>
              <a:t>３</a:t>
            </a:r>
            <a:r>
              <a:rPr lang="ja-JP" altLang="ja-JP" sz="1400" b="1" dirty="0" smtClean="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62" name="グループ化 61"/>
          <p:cNvGrpSpPr/>
          <p:nvPr/>
        </p:nvGrpSpPr>
        <p:grpSpPr>
          <a:xfrm>
            <a:off x="1288210" y="2328545"/>
            <a:ext cx="1908229" cy="624506"/>
            <a:chOff x="2640020" y="1866948"/>
            <a:chExt cx="1908229" cy="624506"/>
          </a:xfrm>
        </p:grpSpPr>
        <p:sp>
          <p:nvSpPr>
            <p:cNvPr id="65" name="フローチャート : 代替処理 74"/>
            <p:cNvSpPr/>
            <p:nvPr/>
          </p:nvSpPr>
          <p:spPr>
            <a:xfrm>
              <a:off x="2642029" y="1866948"/>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６月</a:t>
              </a:r>
              <a:endParaRPr lang="ja-JP" altLang="en-US" sz="1000" dirty="0">
                <a:solidFill>
                  <a:prstClr val="white"/>
                </a:solidFill>
              </a:endParaRPr>
            </a:p>
          </p:txBody>
        </p:sp>
        <p:sp>
          <p:nvSpPr>
            <p:cNvPr id="68" name="フローチャート : 代替処理 62"/>
            <p:cNvSpPr/>
            <p:nvPr/>
          </p:nvSpPr>
          <p:spPr>
            <a:xfrm>
              <a:off x="2640020" y="2010285"/>
              <a:ext cx="1908229" cy="48116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府国家要望</a:t>
              </a:r>
              <a:endParaRPr lang="en-US" altLang="ja-JP" sz="1000" dirty="0" smtClean="0"/>
            </a:p>
            <a:p>
              <a:r>
                <a:rPr lang="ja-JP" altLang="en-US" sz="1000" dirty="0" smtClean="0"/>
                <a:t>・地方分権型道州制の推進</a:t>
              </a:r>
              <a:endParaRPr lang="en-US" altLang="ja-JP" sz="1000" dirty="0" smtClean="0"/>
            </a:p>
            <a:p>
              <a:r>
                <a:rPr lang="ja-JP" altLang="en-US" sz="1000" dirty="0" smtClean="0"/>
                <a:t>・国出先機関の地方移管の推進</a:t>
              </a:r>
              <a:endParaRPr lang="ja-JP" altLang="en-US" sz="1000" dirty="0"/>
            </a:p>
          </p:txBody>
        </p:sp>
      </p:grpSp>
      <p:grpSp>
        <p:nvGrpSpPr>
          <p:cNvPr id="85" name="グループ化 84"/>
          <p:cNvGrpSpPr/>
          <p:nvPr/>
        </p:nvGrpSpPr>
        <p:grpSpPr>
          <a:xfrm>
            <a:off x="755191" y="3106204"/>
            <a:ext cx="4087820" cy="559698"/>
            <a:chOff x="2077813" y="2378846"/>
            <a:chExt cx="4087820" cy="559698"/>
          </a:xfrm>
        </p:grpSpPr>
        <p:sp>
          <p:nvSpPr>
            <p:cNvPr id="86" name="フローチャート : 代替処理 52"/>
            <p:cNvSpPr/>
            <p:nvPr/>
          </p:nvSpPr>
          <p:spPr>
            <a:xfrm>
              <a:off x="3026725" y="2382385"/>
              <a:ext cx="442802" cy="17855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a:t>
              </a:r>
              <a:r>
                <a:rPr lang="ja-JP" altLang="en-US" sz="1000" dirty="0" smtClean="0">
                  <a:solidFill>
                    <a:prstClr val="white"/>
                  </a:solidFill>
                </a:rPr>
                <a:t>月</a:t>
              </a:r>
              <a:endParaRPr lang="ja-JP" altLang="en-US" sz="1000" dirty="0">
                <a:solidFill>
                  <a:prstClr val="white"/>
                </a:solidFill>
              </a:endParaRPr>
            </a:p>
          </p:txBody>
        </p:sp>
        <p:grpSp>
          <p:nvGrpSpPr>
            <p:cNvPr id="87" name="グループ化 86"/>
            <p:cNvGrpSpPr/>
            <p:nvPr/>
          </p:nvGrpSpPr>
          <p:grpSpPr>
            <a:xfrm>
              <a:off x="2080067" y="2378846"/>
              <a:ext cx="4085566" cy="532369"/>
              <a:chOff x="2080067" y="2696732"/>
              <a:chExt cx="4085566" cy="532369"/>
            </a:xfrm>
          </p:grpSpPr>
          <p:sp>
            <p:nvSpPr>
              <p:cNvPr id="90" name="フローチャート : 代替処理 97"/>
              <p:cNvSpPr/>
              <p:nvPr/>
            </p:nvSpPr>
            <p:spPr>
              <a:xfrm>
                <a:off x="2080067" y="2696732"/>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４月</a:t>
                </a:r>
                <a:endParaRPr lang="ja-JP" altLang="en-US" sz="1000" dirty="0">
                  <a:solidFill>
                    <a:prstClr val="white"/>
                  </a:solidFill>
                </a:endParaRPr>
              </a:p>
            </p:txBody>
          </p:sp>
          <p:sp>
            <p:nvSpPr>
              <p:cNvPr id="91" name="右矢印 90"/>
              <p:cNvSpPr/>
              <p:nvPr/>
            </p:nvSpPr>
            <p:spPr>
              <a:xfrm>
                <a:off x="3742612" y="2902574"/>
                <a:ext cx="2423021" cy="326527"/>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事務・権限の移譲に向けた調整</a:t>
                </a:r>
                <a:endParaRPr kumimoji="1" lang="ja-JP" altLang="en-US" sz="1000" dirty="0"/>
              </a:p>
            </p:txBody>
          </p:sp>
        </p:grpSp>
        <p:sp>
          <p:nvSpPr>
            <p:cNvPr id="88" name="フローチャート : 代替処理 50"/>
            <p:cNvSpPr/>
            <p:nvPr/>
          </p:nvSpPr>
          <p:spPr>
            <a:xfrm>
              <a:off x="3025572" y="2540816"/>
              <a:ext cx="864160" cy="385853"/>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第９次一括法 </a:t>
              </a:r>
              <a:r>
                <a:rPr lang="ja-JP" altLang="en-US" sz="1000" dirty="0"/>
                <a:t>成立</a:t>
              </a:r>
            </a:p>
          </p:txBody>
        </p:sp>
        <p:sp>
          <p:nvSpPr>
            <p:cNvPr id="89" name="フローチャート : 代替処理 53"/>
            <p:cNvSpPr/>
            <p:nvPr/>
          </p:nvSpPr>
          <p:spPr>
            <a:xfrm>
              <a:off x="2077813" y="2552691"/>
              <a:ext cx="864000" cy="385853"/>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第８次一括法 </a:t>
              </a:r>
              <a:r>
                <a:rPr lang="ja-JP" altLang="en-US" sz="1000" dirty="0"/>
                <a:t>施行</a:t>
              </a:r>
            </a:p>
          </p:txBody>
        </p:sp>
      </p:grpSp>
      <p:grpSp>
        <p:nvGrpSpPr>
          <p:cNvPr id="94" name="グループ化 93"/>
          <p:cNvGrpSpPr/>
          <p:nvPr/>
        </p:nvGrpSpPr>
        <p:grpSpPr>
          <a:xfrm>
            <a:off x="1326421" y="3694676"/>
            <a:ext cx="1264438" cy="482274"/>
            <a:chOff x="2863287" y="2557334"/>
            <a:chExt cx="1264438" cy="482274"/>
          </a:xfrm>
        </p:grpSpPr>
        <p:sp>
          <p:nvSpPr>
            <p:cNvPr id="96" name="フローチャート : 代替処理 76"/>
            <p:cNvSpPr/>
            <p:nvPr/>
          </p:nvSpPr>
          <p:spPr>
            <a:xfrm>
              <a:off x="2874963" y="2557334"/>
              <a:ext cx="388603" cy="18409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６月</a:t>
              </a:r>
              <a:endParaRPr lang="ja-JP" altLang="en-US" sz="1000" dirty="0">
                <a:solidFill>
                  <a:prstClr val="white"/>
                </a:solidFill>
              </a:endParaRPr>
            </a:p>
          </p:txBody>
        </p:sp>
        <p:sp>
          <p:nvSpPr>
            <p:cNvPr id="97" name="フローチャート : 代替処理 75"/>
            <p:cNvSpPr/>
            <p:nvPr/>
          </p:nvSpPr>
          <p:spPr>
            <a:xfrm>
              <a:off x="2863287" y="2715608"/>
              <a:ext cx="1264438" cy="32400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「提案募集方式」を</a:t>
              </a:r>
              <a:endParaRPr lang="en-US" altLang="ja-JP" sz="1000" dirty="0" smtClean="0"/>
            </a:p>
            <a:p>
              <a:r>
                <a:rPr lang="ja-JP" altLang="en-US" sz="1000" dirty="0" smtClean="0"/>
                <a:t>活用した国への提案</a:t>
              </a:r>
              <a:endParaRPr lang="ja-JP" altLang="en-US" sz="1000" dirty="0"/>
            </a:p>
          </p:txBody>
        </p:sp>
      </p:grpSp>
      <p:grpSp>
        <p:nvGrpSpPr>
          <p:cNvPr id="102" name="グループ化 101"/>
          <p:cNvGrpSpPr/>
          <p:nvPr/>
        </p:nvGrpSpPr>
        <p:grpSpPr>
          <a:xfrm>
            <a:off x="1325380" y="4220264"/>
            <a:ext cx="2682431" cy="381006"/>
            <a:chOff x="2345559" y="2701205"/>
            <a:chExt cx="2682431" cy="381006"/>
          </a:xfrm>
        </p:grpSpPr>
        <p:sp>
          <p:nvSpPr>
            <p:cNvPr id="103" name="フローチャート : 代替処理 55"/>
            <p:cNvSpPr/>
            <p:nvPr/>
          </p:nvSpPr>
          <p:spPr>
            <a:xfrm>
              <a:off x="2345559" y="2701205"/>
              <a:ext cx="1509754"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６、７、１１月</a:t>
              </a:r>
              <a:endParaRPr lang="ja-JP" altLang="en-US" sz="1000" dirty="0">
                <a:solidFill>
                  <a:prstClr val="white"/>
                </a:solidFill>
              </a:endParaRPr>
            </a:p>
          </p:txBody>
        </p:sp>
        <p:sp>
          <p:nvSpPr>
            <p:cNvPr id="108" name="フローチャート : 代替処理 56"/>
            <p:cNvSpPr/>
            <p:nvPr/>
          </p:nvSpPr>
          <p:spPr>
            <a:xfrm>
              <a:off x="2350158" y="2866211"/>
              <a:ext cx="2677832" cy="21600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全国知事会や関西広域連合を通じた政府提案</a:t>
              </a:r>
              <a:endParaRPr lang="ja-JP" altLang="en-US" sz="1000" dirty="0"/>
            </a:p>
          </p:txBody>
        </p:sp>
      </p:grpSp>
      <p:grpSp>
        <p:nvGrpSpPr>
          <p:cNvPr id="109" name="グループ化 108"/>
          <p:cNvGrpSpPr/>
          <p:nvPr/>
        </p:nvGrpSpPr>
        <p:grpSpPr>
          <a:xfrm>
            <a:off x="766430" y="4647418"/>
            <a:ext cx="3307120" cy="342732"/>
            <a:chOff x="2341526" y="4822180"/>
            <a:chExt cx="3307120" cy="342732"/>
          </a:xfrm>
        </p:grpSpPr>
        <p:sp>
          <p:nvSpPr>
            <p:cNvPr id="110" name="フローチャート : 代替処理 42"/>
            <p:cNvSpPr/>
            <p:nvPr/>
          </p:nvSpPr>
          <p:spPr>
            <a:xfrm>
              <a:off x="2367625" y="4822180"/>
              <a:ext cx="3203407" cy="13695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４、５、９、２月</a:t>
              </a:r>
              <a:endParaRPr lang="ja-JP" altLang="en-US" sz="1000" dirty="0">
                <a:solidFill>
                  <a:prstClr val="white"/>
                </a:solidFill>
              </a:endParaRPr>
            </a:p>
          </p:txBody>
        </p:sp>
        <p:sp>
          <p:nvSpPr>
            <p:cNvPr id="111" name="フローチャート : 代替処理 43"/>
            <p:cNvSpPr/>
            <p:nvPr/>
          </p:nvSpPr>
          <p:spPr>
            <a:xfrm>
              <a:off x="2341526" y="4959130"/>
              <a:ext cx="3307120" cy="20578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smtClean="0"/>
                <a:t>関西圏国家戦略特別区域会議 </a:t>
              </a:r>
              <a:endParaRPr lang="ja-JP" altLang="en-US" sz="1000" dirty="0"/>
            </a:p>
          </p:txBody>
        </p:sp>
      </p:grpSp>
      <p:sp>
        <p:nvSpPr>
          <p:cNvPr id="112" name="右矢印 111"/>
          <p:cNvSpPr/>
          <p:nvPr/>
        </p:nvSpPr>
        <p:spPr>
          <a:xfrm>
            <a:off x="754554" y="4965396"/>
            <a:ext cx="4092195" cy="33018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規制改革提案の実現に向けた協議・調整</a:t>
            </a:r>
            <a:endParaRPr kumimoji="1" lang="ja-JP" altLang="en-US" sz="1000" dirty="0"/>
          </a:p>
        </p:txBody>
      </p:sp>
      <p:grpSp>
        <p:nvGrpSpPr>
          <p:cNvPr id="113" name="グループ化 112"/>
          <p:cNvGrpSpPr/>
          <p:nvPr/>
        </p:nvGrpSpPr>
        <p:grpSpPr>
          <a:xfrm>
            <a:off x="1096737" y="6055841"/>
            <a:ext cx="3547268" cy="516987"/>
            <a:chOff x="3717219" y="5533170"/>
            <a:chExt cx="3547268" cy="363122"/>
          </a:xfrm>
        </p:grpSpPr>
        <p:sp>
          <p:nvSpPr>
            <p:cNvPr id="114" name="フローチャート : 代替処理 71"/>
            <p:cNvSpPr/>
            <p:nvPr/>
          </p:nvSpPr>
          <p:spPr>
            <a:xfrm>
              <a:off x="3717219" y="5533170"/>
              <a:ext cx="653399" cy="12991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５～３月</a:t>
              </a:r>
              <a:endParaRPr lang="ja-JP" altLang="en-US" sz="1000" dirty="0">
                <a:solidFill>
                  <a:prstClr val="white"/>
                </a:solidFill>
              </a:endParaRPr>
            </a:p>
          </p:txBody>
        </p:sp>
        <p:sp>
          <p:nvSpPr>
            <p:cNvPr id="115" name="フローチャート : 代替処理 77"/>
            <p:cNvSpPr/>
            <p:nvPr/>
          </p:nvSpPr>
          <p:spPr>
            <a:xfrm>
              <a:off x="3717954" y="5651337"/>
              <a:ext cx="3546533" cy="24495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smtClean="0"/>
                <a:t>中小企業の知的財産活用や</a:t>
              </a:r>
              <a:r>
                <a:rPr lang="en-US" altLang="ja-JP" sz="1000" dirty="0" smtClean="0"/>
                <a:t>INPIT-KANSAI</a:t>
              </a:r>
              <a:r>
                <a:rPr lang="ja-JP" altLang="en-US" sz="1000" dirty="0" smtClean="0"/>
                <a:t>の利用促進に</a:t>
              </a:r>
              <a:endParaRPr lang="en-US" altLang="ja-JP" sz="1000" dirty="0" smtClean="0"/>
            </a:p>
            <a:p>
              <a:pPr algn="ctr"/>
              <a:r>
                <a:rPr lang="ja-JP" altLang="en-US" sz="1000" dirty="0" smtClean="0"/>
                <a:t>向けたセミナー・相談会を開催（計２０回）</a:t>
              </a:r>
              <a:endParaRPr lang="ja-JP" altLang="en-US" sz="1000" dirty="0"/>
            </a:p>
          </p:txBody>
        </p:sp>
      </p:grpSp>
      <p:grpSp>
        <p:nvGrpSpPr>
          <p:cNvPr id="116" name="グループ化 115"/>
          <p:cNvGrpSpPr/>
          <p:nvPr/>
        </p:nvGrpSpPr>
        <p:grpSpPr>
          <a:xfrm>
            <a:off x="1656833" y="5423323"/>
            <a:ext cx="2339103" cy="556198"/>
            <a:chOff x="3742067" y="5535385"/>
            <a:chExt cx="2339103" cy="443086"/>
          </a:xfrm>
        </p:grpSpPr>
        <p:sp>
          <p:nvSpPr>
            <p:cNvPr id="117" name="フローチャート : 代替処理 91"/>
            <p:cNvSpPr/>
            <p:nvPr/>
          </p:nvSpPr>
          <p:spPr>
            <a:xfrm>
              <a:off x="3742067" y="5535385"/>
              <a:ext cx="1302468" cy="14797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８、１２月</a:t>
              </a:r>
              <a:endParaRPr lang="ja-JP" altLang="en-US" sz="1000" dirty="0">
                <a:solidFill>
                  <a:prstClr val="white"/>
                </a:solidFill>
              </a:endParaRPr>
            </a:p>
          </p:txBody>
        </p:sp>
        <p:sp>
          <p:nvSpPr>
            <p:cNvPr id="118" name="フローチャート : 代替処理 93"/>
            <p:cNvSpPr/>
            <p:nvPr/>
          </p:nvSpPr>
          <p:spPr>
            <a:xfrm>
              <a:off x="3764556" y="5664441"/>
              <a:ext cx="2316614" cy="31403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smtClean="0"/>
                <a:t>近畿経済産業局中小企業政策調査課と</a:t>
              </a:r>
              <a:endParaRPr lang="en-US" altLang="ja-JP" sz="1000" dirty="0" smtClean="0"/>
            </a:p>
            <a:p>
              <a:pPr algn="ctr"/>
              <a:r>
                <a:rPr lang="ja-JP" altLang="en-US" sz="1000" dirty="0" smtClean="0"/>
                <a:t>の意見交換を実施 （計２回）</a:t>
              </a:r>
              <a:endParaRPr lang="ja-JP" altLang="en-US" sz="1000" dirty="0"/>
            </a:p>
          </p:txBody>
        </p:sp>
      </p:grpSp>
      <p:sp>
        <p:nvSpPr>
          <p:cNvPr id="42" name="右矢印 41"/>
          <p:cNvSpPr/>
          <p:nvPr/>
        </p:nvSpPr>
        <p:spPr>
          <a:xfrm>
            <a:off x="4904758" y="1460869"/>
            <a:ext cx="1656000" cy="88316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t>地方分権に関する検討・研究、</a:t>
            </a:r>
            <a:endParaRPr kumimoji="1" lang="en-US" altLang="ja-JP" sz="900" dirty="0" smtClean="0"/>
          </a:p>
          <a:p>
            <a:pPr algn="ctr"/>
            <a:r>
              <a:rPr kumimoji="1" lang="ja-JP" altLang="en-US" sz="900" dirty="0" smtClean="0"/>
              <a:t>道州制や地方分権の推進に係る議論喚起に向けた</a:t>
            </a:r>
            <a:endParaRPr kumimoji="1" lang="en-US" altLang="ja-JP" sz="900" dirty="0" smtClean="0"/>
          </a:p>
          <a:p>
            <a:pPr algn="ctr"/>
            <a:r>
              <a:rPr lang="ja-JP" altLang="en-US" sz="900" dirty="0" smtClean="0"/>
              <a:t>働きかけ</a:t>
            </a:r>
            <a:endParaRPr kumimoji="1" lang="ja-JP" altLang="en-US" sz="900" dirty="0"/>
          </a:p>
        </p:txBody>
      </p:sp>
      <p:sp>
        <p:nvSpPr>
          <p:cNvPr id="43" name="右矢印 42"/>
          <p:cNvSpPr/>
          <p:nvPr/>
        </p:nvSpPr>
        <p:spPr>
          <a:xfrm>
            <a:off x="4902038" y="3802491"/>
            <a:ext cx="1656184" cy="88316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権限移譲や規制緩和等</a:t>
            </a:r>
            <a:endParaRPr kumimoji="1" lang="en-US" altLang="ja-JP" sz="1000" dirty="0" smtClean="0"/>
          </a:p>
          <a:p>
            <a:pPr algn="ctr"/>
            <a:r>
              <a:rPr kumimoji="1" lang="ja-JP" altLang="en-US" sz="1000" dirty="0" smtClean="0"/>
              <a:t>に</a:t>
            </a:r>
            <a:r>
              <a:rPr lang="ja-JP" altLang="en-US" sz="1000" dirty="0" smtClean="0"/>
              <a:t>係る国への提案</a:t>
            </a:r>
            <a:endParaRPr kumimoji="1" lang="ja-JP" altLang="en-US" sz="1000" dirty="0"/>
          </a:p>
        </p:txBody>
      </p:sp>
      <p:sp>
        <p:nvSpPr>
          <p:cNvPr id="44" name="右矢印 43"/>
          <p:cNvSpPr/>
          <p:nvPr/>
        </p:nvSpPr>
        <p:spPr>
          <a:xfrm>
            <a:off x="4910694" y="5758015"/>
            <a:ext cx="1656184" cy="492188"/>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国機関との連携強化</a:t>
            </a:r>
            <a:endParaRPr kumimoji="1" lang="ja-JP" altLang="en-US" sz="1000" dirty="0"/>
          </a:p>
        </p:txBody>
      </p:sp>
      <p:grpSp>
        <p:nvGrpSpPr>
          <p:cNvPr id="2" name="グループ化 1"/>
          <p:cNvGrpSpPr/>
          <p:nvPr/>
        </p:nvGrpSpPr>
        <p:grpSpPr>
          <a:xfrm>
            <a:off x="2887722" y="3632598"/>
            <a:ext cx="889636" cy="554038"/>
            <a:chOff x="2797547" y="3561572"/>
            <a:chExt cx="889636" cy="554038"/>
          </a:xfrm>
        </p:grpSpPr>
        <p:sp>
          <p:nvSpPr>
            <p:cNvPr id="49" name="フローチャート : 代替処理 97"/>
            <p:cNvSpPr/>
            <p:nvPr/>
          </p:nvSpPr>
          <p:spPr>
            <a:xfrm>
              <a:off x="2799800" y="3561572"/>
              <a:ext cx="498224" cy="15205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a:t>
              </a:r>
              <a:r>
                <a:rPr lang="ja-JP" altLang="en-US" sz="1000" dirty="0" smtClean="0">
                  <a:solidFill>
                    <a:prstClr val="white"/>
                  </a:solidFill>
                </a:rPr>
                <a:t>月</a:t>
              </a:r>
              <a:endParaRPr lang="ja-JP" altLang="en-US" sz="1000" dirty="0">
                <a:solidFill>
                  <a:prstClr val="white"/>
                </a:solidFill>
              </a:endParaRPr>
            </a:p>
          </p:txBody>
        </p:sp>
        <p:sp>
          <p:nvSpPr>
            <p:cNvPr id="50" name="フローチャート : 代替処理 53"/>
            <p:cNvSpPr/>
            <p:nvPr/>
          </p:nvSpPr>
          <p:spPr>
            <a:xfrm>
              <a:off x="2797547" y="3706842"/>
              <a:ext cx="889636" cy="40876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国の対応方針</a:t>
              </a:r>
              <a:endParaRPr lang="en-US" altLang="ja-JP" sz="1000" dirty="0" smtClean="0"/>
            </a:p>
            <a:p>
              <a:r>
                <a:rPr lang="ja-JP" altLang="en-US" sz="1000" dirty="0"/>
                <a:t>閣議決定</a:t>
              </a:r>
            </a:p>
          </p:txBody>
        </p:sp>
      </p:grpSp>
      <p:grpSp>
        <p:nvGrpSpPr>
          <p:cNvPr id="53" name="グループ化 52"/>
          <p:cNvGrpSpPr/>
          <p:nvPr/>
        </p:nvGrpSpPr>
        <p:grpSpPr>
          <a:xfrm>
            <a:off x="3820100" y="3623426"/>
            <a:ext cx="1005124" cy="554038"/>
            <a:chOff x="2797546" y="3561572"/>
            <a:chExt cx="1005124" cy="554038"/>
          </a:xfrm>
        </p:grpSpPr>
        <p:sp>
          <p:nvSpPr>
            <p:cNvPr id="54" name="フローチャート : 代替処理 97"/>
            <p:cNvSpPr/>
            <p:nvPr/>
          </p:nvSpPr>
          <p:spPr>
            <a:xfrm>
              <a:off x="2801884" y="3561572"/>
              <a:ext cx="498224" cy="15205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a:t>
              </a:r>
              <a:r>
                <a:rPr lang="ja-JP" altLang="en-US" sz="1000" dirty="0" smtClean="0">
                  <a:solidFill>
                    <a:prstClr val="white"/>
                  </a:solidFill>
                </a:rPr>
                <a:t>月</a:t>
              </a:r>
              <a:endParaRPr lang="ja-JP" altLang="en-US" sz="1000" dirty="0">
                <a:solidFill>
                  <a:prstClr val="white"/>
                </a:solidFill>
              </a:endParaRPr>
            </a:p>
          </p:txBody>
        </p:sp>
        <p:sp>
          <p:nvSpPr>
            <p:cNvPr id="55" name="フローチャート : 代替処理 53"/>
            <p:cNvSpPr/>
            <p:nvPr/>
          </p:nvSpPr>
          <p:spPr>
            <a:xfrm>
              <a:off x="2797546" y="3706842"/>
              <a:ext cx="1005124" cy="40876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第</a:t>
              </a:r>
              <a:r>
                <a:rPr lang="en-US" altLang="ja-JP" sz="1000" dirty="0" smtClean="0"/>
                <a:t>10</a:t>
              </a:r>
              <a:r>
                <a:rPr lang="ja-JP" altLang="en-US" sz="1000" dirty="0" smtClean="0"/>
                <a:t>次一括法案を国会へ提出</a:t>
              </a:r>
              <a:endParaRPr lang="ja-JP" altLang="en-US" sz="1000" dirty="0"/>
            </a:p>
          </p:txBody>
        </p:sp>
      </p:grpSp>
      <p:grpSp>
        <p:nvGrpSpPr>
          <p:cNvPr id="82" name="グループ化 81"/>
          <p:cNvGrpSpPr/>
          <p:nvPr/>
        </p:nvGrpSpPr>
        <p:grpSpPr>
          <a:xfrm>
            <a:off x="790817" y="1904459"/>
            <a:ext cx="3482562" cy="385375"/>
            <a:chOff x="2147029" y="2520249"/>
            <a:chExt cx="1342724" cy="385375"/>
          </a:xfrm>
        </p:grpSpPr>
        <p:sp>
          <p:nvSpPr>
            <p:cNvPr id="83" name="フローチャート : 代替処理 63"/>
            <p:cNvSpPr/>
            <p:nvPr/>
          </p:nvSpPr>
          <p:spPr>
            <a:xfrm>
              <a:off x="2148651" y="2520249"/>
              <a:ext cx="276696" cy="20781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４～２月</a:t>
              </a:r>
              <a:endParaRPr lang="ja-JP" altLang="en-US" sz="1000" dirty="0">
                <a:solidFill>
                  <a:prstClr val="white"/>
                </a:solidFill>
              </a:endParaRPr>
            </a:p>
          </p:txBody>
        </p:sp>
        <p:sp>
          <p:nvSpPr>
            <p:cNvPr id="59" name="フローチャート : 代替処理 64"/>
            <p:cNvSpPr/>
            <p:nvPr/>
          </p:nvSpPr>
          <p:spPr>
            <a:xfrm>
              <a:off x="2147029" y="2677336"/>
              <a:ext cx="1342724" cy="22828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大学</a:t>
              </a:r>
              <a:r>
                <a:rPr lang="ja-JP" altLang="en-US" sz="1000" dirty="0" smtClean="0"/>
                <a:t>と連携した取組</a:t>
              </a:r>
              <a:endParaRPr lang="ja-JP" altLang="en-US" sz="1000" dirty="0"/>
            </a:p>
          </p:txBody>
        </p:sp>
      </p:grpSp>
      <p:sp>
        <p:nvSpPr>
          <p:cNvPr id="48" name="右矢印 47"/>
          <p:cNvSpPr/>
          <p:nvPr/>
        </p:nvSpPr>
        <p:spPr>
          <a:xfrm>
            <a:off x="739116" y="853217"/>
            <a:ext cx="4050483" cy="356655"/>
          </a:xfrm>
          <a:prstGeom prst="rightArrow">
            <a:avLst>
              <a:gd name="adj1" fmla="val 50000"/>
              <a:gd name="adj2" fmla="val 4447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     地方分権に関する検討・研究</a:t>
            </a:r>
            <a:endParaRPr kumimoji="1" lang="ja-JP" altLang="en-US" sz="1000" dirty="0"/>
          </a:p>
        </p:txBody>
      </p:sp>
      <p:grpSp>
        <p:nvGrpSpPr>
          <p:cNvPr id="74" name="グループ化 73"/>
          <p:cNvGrpSpPr/>
          <p:nvPr/>
        </p:nvGrpSpPr>
        <p:grpSpPr>
          <a:xfrm>
            <a:off x="1919142" y="1162832"/>
            <a:ext cx="2354237" cy="406375"/>
            <a:chOff x="2117073" y="2887054"/>
            <a:chExt cx="2354237" cy="261731"/>
          </a:xfrm>
        </p:grpSpPr>
        <p:sp>
          <p:nvSpPr>
            <p:cNvPr id="79" name="フローチャート : 代替処理 67"/>
            <p:cNvSpPr/>
            <p:nvPr/>
          </p:nvSpPr>
          <p:spPr>
            <a:xfrm>
              <a:off x="2126494" y="2887054"/>
              <a:ext cx="2079247" cy="11257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９、１、２月</a:t>
              </a:r>
              <a:endParaRPr lang="ja-JP" altLang="en-US" sz="1000" dirty="0">
                <a:solidFill>
                  <a:prstClr val="white"/>
                </a:solidFill>
              </a:endParaRPr>
            </a:p>
          </p:txBody>
        </p:sp>
        <p:sp>
          <p:nvSpPr>
            <p:cNvPr id="80" name="フローチャート : 代替処理 70"/>
            <p:cNvSpPr/>
            <p:nvPr/>
          </p:nvSpPr>
          <p:spPr>
            <a:xfrm>
              <a:off x="2117073" y="2995057"/>
              <a:ext cx="2354237" cy="153728"/>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00" dirty="0" smtClean="0"/>
                <a:t>「地方分権に関する勉強会」開催（計３回）</a:t>
              </a:r>
              <a:endParaRPr lang="ja-JP" altLang="en-US" sz="1000" dirty="0"/>
            </a:p>
          </p:txBody>
        </p:sp>
      </p:grpSp>
      <p:grpSp>
        <p:nvGrpSpPr>
          <p:cNvPr id="51" name="グループ化 50"/>
          <p:cNvGrpSpPr/>
          <p:nvPr/>
        </p:nvGrpSpPr>
        <p:grpSpPr>
          <a:xfrm>
            <a:off x="1014386" y="1461849"/>
            <a:ext cx="3641495" cy="406985"/>
            <a:chOff x="3160013" y="2550761"/>
            <a:chExt cx="3641495" cy="406985"/>
          </a:xfrm>
        </p:grpSpPr>
        <p:sp>
          <p:nvSpPr>
            <p:cNvPr id="56" name="フローチャート : 代替処理 76"/>
            <p:cNvSpPr/>
            <p:nvPr/>
          </p:nvSpPr>
          <p:spPr>
            <a:xfrm>
              <a:off x="3160013" y="2550761"/>
              <a:ext cx="712313" cy="21273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５～３月</a:t>
              </a:r>
              <a:endParaRPr lang="ja-JP" altLang="en-US" sz="1000" dirty="0">
                <a:solidFill>
                  <a:prstClr val="white"/>
                </a:solidFill>
              </a:endParaRPr>
            </a:p>
          </p:txBody>
        </p:sp>
        <p:sp>
          <p:nvSpPr>
            <p:cNvPr id="57" name="フローチャート : 代替処理 75"/>
            <p:cNvSpPr/>
            <p:nvPr/>
          </p:nvSpPr>
          <p:spPr>
            <a:xfrm>
              <a:off x="3160014" y="2715609"/>
              <a:ext cx="3641494" cy="24213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　</a:t>
              </a:r>
              <a:r>
                <a:rPr lang="ja-JP" altLang="en-US" sz="1000" dirty="0" smtClean="0"/>
                <a:t>有識者や経済団体との意見交換</a:t>
              </a:r>
              <a:endParaRPr lang="ja-JP" altLang="en-US" sz="1000" dirty="0"/>
            </a:p>
          </p:txBody>
        </p:sp>
      </p:grpSp>
    </p:spTree>
    <p:extLst>
      <p:ext uri="{BB962C8B-B14F-4D97-AF65-F5344CB8AC3E}">
        <p14:creationId xmlns:p14="http://schemas.microsoft.com/office/powerpoint/2010/main" val="2304002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067502027"/>
              </p:ext>
            </p:extLst>
          </p:nvPr>
        </p:nvGraphicFramePr>
        <p:xfrm>
          <a:off x="37453" y="522028"/>
          <a:ext cx="9070404" cy="5673592"/>
        </p:xfrm>
        <a:graphic>
          <a:graphicData uri="http://schemas.openxmlformats.org/drawingml/2006/table">
            <a:tbl>
              <a:tblPr firstRow="1" bandRow="1">
                <a:tableStyleId>{5940675A-B579-460E-94D1-54222C63F5DA}</a:tableStyleId>
              </a:tblPr>
              <a:tblGrid>
                <a:gridCol w="258783">
                  <a:extLst>
                    <a:ext uri="{9D8B030D-6E8A-4147-A177-3AD203B41FA5}">
                      <a16:colId xmlns:a16="http://schemas.microsoft.com/office/drawing/2014/main" val="20000"/>
                    </a:ext>
                  </a:extLst>
                </a:gridCol>
                <a:gridCol w="310672">
                  <a:extLst>
                    <a:ext uri="{9D8B030D-6E8A-4147-A177-3AD203B41FA5}">
                      <a16:colId xmlns:a16="http://schemas.microsoft.com/office/drawing/2014/main" val="20001"/>
                    </a:ext>
                  </a:extLst>
                </a:gridCol>
                <a:gridCol w="4271782">
                  <a:extLst>
                    <a:ext uri="{9D8B030D-6E8A-4147-A177-3AD203B41FA5}">
                      <a16:colId xmlns:a16="http://schemas.microsoft.com/office/drawing/2014/main" val="20002"/>
                    </a:ext>
                  </a:extLst>
                </a:gridCol>
                <a:gridCol w="1709534">
                  <a:extLst>
                    <a:ext uri="{9D8B030D-6E8A-4147-A177-3AD203B41FA5}">
                      <a16:colId xmlns:a16="http://schemas.microsoft.com/office/drawing/2014/main" val="20003"/>
                    </a:ext>
                  </a:extLst>
                </a:gridCol>
                <a:gridCol w="2519633">
                  <a:extLst>
                    <a:ext uri="{9D8B030D-6E8A-4147-A177-3AD203B41FA5}">
                      <a16:colId xmlns:a16="http://schemas.microsoft.com/office/drawing/2014/main" val="20004"/>
                    </a:ext>
                  </a:extLst>
                </a:gridCol>
              </a:tblGrid>
              <a:tr h="275947">
                <a:tc rowSpan="2">
                  <a:txBody>
                    <a:bodyPr/>
                    <a:lstStyle/>
                    <a:p>
                      <a:r>
                        <a:rPr kumimoji="1" lang="ja-JP" altLang="en-US" sz="1400" u="none" dirty="0" smtClean="0"/>
                        <a:t>　</a:t>
                      </a:r>
                      <a:endParaRPr kumimoji="1" lang="ja-JP" altLang="en-US" sz="1400" u="none" dirty="0"/>
                    </a:p>
                  </a:txBody>
                  <a:tcPr vert="eaVert" anchor="ct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smtClean="0"/>
                        <a:t>平成３１・令和元年度</a:t>
                      </a:r>
                      <a:endParaRPr kumimoji="1" lang="ja-JP" altLang="en-US" sz="1200" u="none" dirty="0"/>
                    </a:p>
                  </a:txBody>
                  <a:tcPr anchor="ctr">
                    <a:solidFill>
                      <a:srgbClr val="CCFF66"/>
                    </a:solidFill>
                  </a:tcPr>
                </a:tc>
                <a:tc rowSpan="2">
                  <a:txBody>
                    <a:bodyPr/>
                    <a:lstStyle/>
                    <a:p>
                      <a:pPr algn="ctr">
                        <a:lnSpc>
                          <a:spcPts val="1400"/>
                        </a:lnSpc>
                      </a:pPr>
                      <a:r>
                        <a:rPr kumimoji="1" lang="ja-JP" altLang="en-US" sz="1200" u="none" dirty="0" smtClean="0"/>
                        <a:t>令和２年度</a:t>
                      </a:r>
                      <a:endParaRPr kumimoji="1" lang="ja-JP" altLang="en-US" sz="1200" u="none" dirty="0"/>
                    </a:p>
                  </a:txBody>
                  <a:tcPr anchor="ctr">
                    <a:solidFill>
                      <a:srgbClr val="CCFF66"/>
                    </a:solidFill>
                  </a:tcPr>
                </a:tc>
                <a:tc rowSpan="2">
                  <a:txBody>
                    <a:bodyPr/>
                    <a:lstStyle/>
                    <a:p>
                      <a:pPr algn="ctr">
                        <a:lnSpc>
                          <a:spcPts val="1400"/>
                        </a:lnSpc>
                      </a:pPr>
                      <a:r>
                        <a:rPr kumimoji="1" lang="ja-JP" altLang="en-US" sz="1200" u="none" dirty="0" smtClean="0"/>
                        <a:t>実績と今後の取組</a:t>
                      </a:r>
                      <a:endParaRPr kumimoji="1" lang="ja-JP" altLang="en-US" sz="1200" u="none" dirty="0"/>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smtClean="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smtClean="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121698">
                <a:tc>
                  <a:txBody>
                    <a:bodyPr/>
                    <a:lstStyle/>
                    <a:p>
                      <a:r>
                        <a:rPr kumimoji="1" lang="ja-JP" altLang="en-US" sz="1400" u="none" dirty="0" smtClean="0"/>
                        <a:t>広域機能の充実</a:t>
                      </a:r>
                      <a:endParaRPr kumimoji="1" lang="ja-JP" altLang="en-US" sz="1400" u="none" dirty="0"/>
                    </a:p>
                  </a:txBody>
                  <a:tcPr vert="eaVert" anchor="ctr" anchorCtr="1"/>
                </a:tc>
                <a:tc>
                  <a:txBody>
                    <a:bodyPr/>
                    <a:lstStyle/>
                    <a:p>
                      <a:pPr marL="82550" indent="-82550" algn="ctr">
                        <a:lnSpc>
                          <a:spcPts val="1400"/>
                        </a:lnSpc>
                        <a:spcAft>
                          <a:spcPts val="1200"/>
                        </a:spcAft>
                      </a:pPr>
                      <a:r>
                        <a:rPr kumimoji="1" lang="ja-JP" altLang="en-US" sz="1200" b="0" u="none" dirty="0" smtClean="0"/>
                        <a:t>関西広域連合の実践強化</a:t>
                      </a:r>
                      <a:endParaRPr kumimoji="1" lang="en-US" altLang="ja-JP" sz="1200" b="0" u="none" dirty="0" smtClean="0"/>
                    </a:p>
                  </a:txBody>
                  <a:tcPr vert="eaVert" anchor="ctr"/>
                </a:tc>
                <a:tc>
                  <a:txBody>
                    <a:bodyPr/>
                    <a:lstStyle/>
                    <a:p>
                      <a:pPr marL="82550" indent="-82550" algn="just">
                        <a:lnSpc>
                          <a:spcPts val="1400"/>
                        </a:lnSpc>
                        <a:spcAft>
                          <a:spcPts val="1200"/>
                        </a:spcAft>
                      </a:pPr>
                      <a:r>
                        <a:rPr kumimoji="1" lang="ja-JP" altLang="en-US" sz="1200" b="0" u="none" dirty="0" smtClean="0"/>
                        <a:t>　</a:t>
                      </a:r>
                      <a:endParaRPr kumimoji="1" lang="en-US" altLang="ja-JP" sz="1200" b="0" u="none" dirty="0" smtClean="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smtClean="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smtClean="0"/>
                        <a:t>○関西広域連合委員会での議論や広域計画等推進委員会からの指導・助言等を踏まえ、令和２年３月に第４期広域計画（Ｒ２～４年度）が策定された。</a:t>
                      </a: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smtClean="0"/>
                        <a:t>○「提案募集方式」による権限移譲等に係る提案のほか、国出先機関の地方移管、提案</a:t>
                      </a:r>
                      <a:r>
                        <a:rPr kumimoji="1" lang="ja-JP" altLang="en-US" sz="1000" u="none" dirty="0" smtClean="0"/>
                        <a:t>募集方式の</a:t>
                      </a:r>
                      <a:r>
                        <a:rPr kumimoji="1" lang="ja-JP" altLang="en-US" sz="1000" u="none" dirty="0" smtClean="0"/>
                        <a:t>見直し、地方分権改革の新たな手法として「地方分権特区」の導入等について、国への提案が行われた。</a:t>
                      </a: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smtClean="0"/>
                        <a:t>○琵琶湖・淀川流域対策について、３つの優先課題（リスクファイナンス、水源保全、海ごみ削減）に係る部会が設置された。海ごみ削減については、先進的取組等の意見交換が実施され、リスクファイナンスと水源保全については、関西広域連合委員会に取組の報告が行われた。</a:t>
                      </a: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smtClean="0"/>
                        <a:t>○４月から、広域連合において、毒物劇物取扱者、登録販売者の資格試験事務を実施している。</a:t>
                      </a: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smtClean="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smtClean="0"/>
                        <a:t>○府としては、広域連合において、広域事務の効果的な実施とあわせて、分権改革に資する取組が進められるよう、引き続き後押ししていく。</a:t>
                      </a:r>
                      <a:endParaRPr kumimoji="1" lang="en-US" altLang="ja-JP" sz="1000" u="none" dirty="0" smtClean="0"/>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56268" y="36448"/>
            <a:ext cx="9237280" cy="369332"/>
          </a:xfrm>
          <a:prstGeom prst="rect">
            <a:avLst/>
          </a:prstGeom>
        </p:spPr>
        <p:txBody>
          <a:bodyPr wrap="square">
            <a:spAutoFit/>
          </a:bodyPr>
          <a:lstStyle/>
          <a:p>
            <a:pPr algn="ctr"/>
            <a:r>
              <a:rPr lang="ja-JP" altLang="ja-JP" b="1" dirty="0" smtClean="0">
                <a:solidFill>
                  <a:prstClr val="black"/>
                </a:solidFill>
              </a:rPr>
              <a:t>大阪発“地方分権改革”ビジョン</a:t>
            </a:r>
            <a:r>
              <a:rPr lang="ja-JP" altLang="en-US" b="1" dirty="0" smtClean="0">
                <a:solidFill>
                  <a:prstClr val="black"/>
                </a:solidFill>
              </a:rPr>
              <a:t>（改訂版）</a:t>
            </a:r>
            <a:r>
              <a:rPr lang="ja-JP" altLang="ja-JP" b="1" dirty="0" smtClean="0">
                <a:solidFill>
                  <a:prstClr val="black"/>
                </a:solidFill>
              </a:rPr>
              <a:t>の推進について</a:t>
            </a:r>
            <a:r>
              <a:rPr lang="ja-JP" altLang="en-US" b="1" dirty="0" smtClean="0">
                <a:solidFill>
                  <a:prstClr val="black"/>
                </a:solidFill>
              </a:rPr>
              <a:t>　</a:t>
            </a:r>
            <a:r>
              <a:rPr lang="ja-JP" altLang="ja-JP" sz="1400" b="1" dirty="0" smtClean="0">
                <a:solidFill>
                  <a:prstClr val="black"/>
                </a:solidFill>
              </a:rPr>
              <a:t>Ｈ</a:t>
            </a:r>
            <a:r>
              <a:rPr lang="ja-JP" altLang="en-US" sz="1400" b="1" dirty="0" smtClean="0">
                <a:solidFill>
                  <a:prstClr val="black"/>
                </a:solidFill>
              </a:rPr>
              <a:t>３１・Ｒ元</a:t>
            </a:r>
            <a:r>
              <a:rPr lang="ja-JP" altLang="ja-JP" sz="1400" b="1" dirty="0" smtClean="0">
                <a:solidFill>
                  <a:prstClr val="black"/>
                </a:solidFill>
              </a:rPr>
              <a:t>年度の取組イメージ（</a:t>
            </a:r>
            <a:r>
              <a:rPr lang="ja-JP" altLang="en-US" sz="1400" b="1" dirty="0">
                <a:solidFill>
                  <a:prstClr val="black"/>
                </a:solidFill>
              </a:rPr>
              <a:t>３</a:t>
            </a:r>
            <a:r>
              <a:rPr lang="ja-JP" altLang="ja-JP" sz="1400" b="1" dirty="0" smtClean="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47" name="右矢印 46"/>
          <p:cNvSpPr/>
          <p:nvPr/>
        </p:nvSpPr>
        <p:spPr>
          <a:xfrm>
            <a:off x="650196" y="1138654"/>
            <a:ext cx="4204215" cy="40707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第</a:t>
            </a:r>
            <a:r>
              <a:rPr kumimoji="1" lang="en-US" altLang="ja-JP" sz="1000" dirty="0" smtClean="0"/>
              <a:t>3</a:t>
            </a:r>
            <a:r>
              <a:rPr kumimoji="1" lang="ja-JP" altLang="en-US" sz="1000" dirty="0" smtClean="0"/>
              <a:t>期広域計画に基づく取組　（計画期間：</a:t>
            </a:r>
            <a:r>
              <a:rPr kumimoji="1" lang="en-US" altLang="ja-JP" sz="1000" dirty="0" smtClean="0"/>
              <a:t>H29</a:t>
            </a:r>
            <a:r>
              <a:rPr kumimoji="1" lang="ja-JP" altLang="en-US" sz="1000" dirty="0" smtClean="0"/>
              <a:t>～</a:t>
            </a:r>
            <a:r>
              <a:rPr lang="en-US" altLang="ja-JP" sz="1000" dirty="0"/>
              <a:t>31</a:t>
            </a:r>
            <a:r>
              <a:rPr kumimoji="1" lang="ja-JP" altLang="en-US" sz="1000" dirty="0" smtClean="0"/>
              <a:t>年度）</a:t>
            </a:r>
            <a:endParaRPr kumimoji="1" lang="ja-JP" altLang="en-US" sz="1000" dirty="0"/>
          </a:p>
        </p:txBody>
      </p:sp>
      <p:sp>
        <p:nvSpPr>
          <p:cNvPr id="50" name="正方形/長方形 49"/>
          <p:cNvSpPr/>
          <p:nvPr/>
        </p:nvSpPr>
        <p:spPr>
          <a:xfrm>
            <a:off x="783781" y="1388206"/>
            <a:ext cx="4070630"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dirty="0" smtClean="0">
                <a:solidFill>
                  <a:schemeClr val="tx1"/>
                </a:solidFill>
              </a:rPr>
              <a:t>【</a:t>
            </a:r>
            <a:r>
              <a:rPr kumimoji="1" lang="ja-JP" altLang="en-US" sz="900" dirty="0" smtClean="0">
                <a:solidFill>
                  <a:schemeClr val="tx1"/>
                </a:solidFill>
              </a:rPr>
              <a:t>連合が目指すべき関西の将来像の基本的な考え方</a:t>
            </a:r>
            <a:r>
              <a:rPr kumimoji="1" lang="en-US" altLang="ja-JP" sz="900" dirty="0" smtClean="0">
                <a:solidFill>
                  <a:schemeClr val="tx1"/>
                </a:solidFill>
              </a:rPr>
              <a:t>】</a:t>
            </a:r>
          </a:p>
          <a:p>
            <a:r>
              <a:rPr lang="ja-JP" altLang="en-US" sz="900" dirty="0" smtClean="0">
                <a:solidFill>
                  <a:schemeClr val="tx1"/>
                </a:solidFill>
              </a:rPr>
              <a:t>　・国土の双眼構造を実現し、分権型社会を先導する関西</a:t>
            </a:r>
            <a:endParaRPr lang="en-US" altLang="ja-JP" sz="900" dirty="0" smtClean="0">
              <a:solidFill>
                <a:schemeClr val="tx1"/>
              </a:solidFill>
            </a:endParaRPr>
          </a:p>
          <a:p>
            <a:r>
              <a:rPr kumimoji="1" lang="ja-JP" altLang="en-US" sz="900" dirty="0" smtClean="0">
                <a:solidFill>
                  <a:schemeClr val="tx1"/>
                </a:solidFill>
              </a:rPr>
              <a:t>　・個性や強みを活かして、人の還流を生み出し、地域全体が発展する関西</a:t>
            </a:r>
            <a:endParaRPr kumimoji="1" lang="en-US" altLang="ja-JP" sz="900" dirty="0" smtClean="0">
              <a:solidFill>
                <a:schemeClr val="tx1"/>
              </a:solidFill>
            </a:endParaRPr>
          </a:p>
          <a:p>
            <a:r>
              <a:rPr lang="ja-JP" altLang="en-US" sz="900" dirty="0" smtClean="0">
                <a:solidFill>
                  <a:schemeClr val="tx1"/>
                </a:solidFill>
              </a:rPr>
              <a:t>　・アジアのハブ機能を担う新首都・関西</a:t>
            </a:r>
            <a:endParaRPr kumimoji="1" lang="ja-JP" altLang="en-US" sz="900" dirty="0">
              <a:solidFill>
                <a:schemeClr val="tx1"/>
              </a:solidFill>
            </a:endParaRPr>
          </a:p>
        </p:txBody>
      </p:sp>
      <p:grpSp>
        <p:nvGrpSpPr>
          <p:cNvPr id="75" name="グループ化 74"/>
          <p:cNvGrpSpPr/>
          <p:nvPr/>
        </p:nvGrpSpPr>
        <p:grpSpPr>
          <a:xfrm>
            <a:off x="1233558" y="2924944"/>
            <a:ext cx="1285275" cy="664004"/>
            <a:chOff x="4217657" y="4103760"/>
            <a:chExt cx="1285275" cy="664004"/>
          </a:xfrm>
        </p:grpSpPr>
        <p:sp>
          <p:nvSpPr>
            <p:cNvPr id="77" name="フローチャート : 代替処理 48"/>
            <p:cNvSpPr/>
            <p:nvPr/>
          </p:nvSpPr>
          <p:spPr>
            <a:xfrm>
              <a:off x="4217657" y="4103760"/>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a:t>
              </a:r>
              <a:r>
                <a:rPr lang="ja-JP" altLang="en-US" sz="1000" dirty="0" smtClean="0">
                  <a:solidFill>
                    <a:prstClr val="white"/>
                  </a:solidFill>
                </a:rPr>
                <a:t>月</a:t>
              </a:r>
              <a:endParaRPr lang="ja-JP" altLang="en-US" sz="1000" dirty="0">
                <a:solidFill>
                  <a:prstClr val="white"/>
                </a:solidFill>
              </a:endParaRPr>
            </a:p>
          </p:txBody>
        </p:sp>
        <p:sp>
          <p:nvSpPr>
            <p:cNvPr id="78" name="フローチャート : 代替処理 42"/>
            <p:cNvSpPr/>
            <p:nvPr/>
          </p:nvSpPr>
          <p:spPr>
            <a:xfrm>
              <a:off x="4218785" y="4266987"/>
              <a:ext cx="1284147" cy="50077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「提案募集方式」を</a:t>
              </a:r>
              <a:endParaRPr lang="en-US" altLang="ja-JP" sz="1000" dirty="0" smtClean="0"/>
            </a:p>
            <a:p>
              <a:r>
                <a:rPr lang="ja-JP" altLang="en-US" sz="1000" dirty="0" smtClean="0"/>
                <a:t>活用した国への提案（２８項目）</a:t>
              </a:r>
              <a:endParaRPr lang="ja-JP" altLang="en-US" sz="1000" dirty="0"/>
            </a:p>
          </p:txBody>
        </p:sp>
      </p:grpSp>
      <p:grpSp>
        <p:nvGrpSpPr>
          <p:cNvPr id="79" name="グループ化 78"/>
          <p:cNvGrpSpPr/>
          <p:nvPr/>
        </p:nvGrpSpPr>
        <p:grpSpPr>
          <a:xfrm>
            <a:off x="1232944" y="3646530"/>
            <a:ext cx="1921604" cy="456551"/>
            <a:chOff x="2271121" y="2535870"/>
            <a:chExt cx="1668502" cy="443999"/>
          </a:xfrm>
        </p:grpSpPr>
        <p:sp>
          <p:nvSpPr>
            <p:cNvPr id="80" name="フローチャート : 代替処理 82"/>
            <p:cNvSpPr/>
            <p:nvPr/>
          </p:nvSpPr>
          <p:spPr>
            <a:xfrm>
              <a:off x="2271121" y="2535870"/>
              <a:ext cx="1286282" cy="18973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６、１１月</a:t>
              </a:r>
              <a:endParaRPr lang="ja-JP" altLang="en-US" sz="1000" dirty="0">
                <a:solidFill>
                  <a:prstClr val="white"/>
                </a:solidFill>
              </a:endParaRPr>
            </a:p>
          </p:txBody>
        </p:sp>
        <p:sp>
          <p:nvSpPr>
            <p:cNvPr id="81" name="フローチャート : 代替処理 83"/>
            <p:cNvSpPr/>
            <p:nvPr/>
          </p:nvSpPr>
          <p:spPr>
            <a:xfrm>
              <a:off x="2280559" y="2702503"/>
              <a:ext cx="1659064" cy="27736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国</a:t>
              </a:r>
              <a:r>
                <a:rPr lang="ja-JP" altLang="en-US" sz="1000" dirty="0" smtClean="0"/>
                <a:t>の予算編成等に対する提案</a:t>
              </a:r>
              <a:endParaRPr lang="ja-JP" altLang="en-US" sz="1000" dirty="0"/>
            </a:p>
          </p:txBody>
        </p:sp>
      </p:grpSp>
      <p:grpSp>
        <p:nvGrpSpPr>
          <p:cNvPr id="86" name="グループ化 85"/>
          <p:cNvGrpSpPr/>
          <p:nvPr/>
        </p:nvGrpSpPr>
        <p:grpSpPr>
          <a:xfrm>
            <a:off x="675285" y="5634981"/>
            <a:ext cx="4123107" cy="472690"/>
            <a:chOff x="2295649" y="2513314"/>
            <a:chExt cx="3580037" cy="472690"/>
          </a:xfrm>
        </p:grpSpPr>
        <p:sp>
          <p:nvSpPr>
            <p:cNvPr id="88" name="フローチャート : 代替処理 40"/>
            <p:cNvSpPr/>
            <p:nvPr/>
          </p:nvSpPr>
          <p:spPr>
            <a:xfrm>
              <a:off x="2304669" y="2513314"/>
              <a:ext cx="438381" cy="17508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４月～</a:t>
              </a:r>
              <a:endParaRPr lang="ja-JP" altLang="en-US" sz="1000" dirty="0">
                <a:solidFill>
                  <a:prstClr val="white"/>
                </a:solidFill>
              </a:endParaRPr>
            </a:p>
          </p:txBody>
        </p:sp>
        <p:sp>
          <p:nvSpPr>
            <p:cNvPr id="89" name="フローチャート : 代替処理 41"/>
            <p:cNvSpPr/>
            <p:nvPr/>
          </p:nvSpPr>
          <p:spPr>
            <a:xfrm>
              <a:off x="2295649" y="2681951"/>
              <a:ext cx="3580037" cy="304053"/>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smtClean="0">
                  <a:solidFill>
                    <a:schemeClr val="tx1"/>
                  </a:solidFill>
                </a:rPr>
                <a:t>新たな資格試験事務（毒物劇物取扱者、登録販売者試験）の実施</a:t>
              </a:r>
              <a:endParaRPr lang="ja-JP" altLang="en-US" sz="1000" dirty="0">
                <a:solidFill>
                  <a:schemeClr val="tx1"/>
                </a:solidFill>
              </a:endParaRPr>
            </a:p>
          </p:txBody>
        </p:sp>
      </p:grpSp>
      <p:sp>
        <p:nvSpPr>
          <p:cNvPr id="43" name="右矢印 42"/>
          <p:cNvSpPr/>
          <p:nvPr/>
        </p:nvSpPr>
        <p:spPr>
          <a:xfrm>
            <a:off x="4934269" y="2089359"/>
            <a:ext cx="1596325" cy="78923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第４期広域計画に基づく</a:t>
            </a:r>
            <a:endParaRPr kumimoji="1" lang="en-US" altLang="ja-JP" sz="1000" dirty="0" smtClean="0"/>
          </a:p>
          <a:p>
            <a:pPr algn="ctr"/>
            <a:r>
              <a:rPr lang="ja-JP" altLang="en-US" sz="1000" dirty="0" smtClean="0"/>
              <a:t>取組の推進</a:t>
            </a:r>
            <a:endParaRPr kumimoji="1" lang="ja-JP" altLang="en-US" sz="1000" dirty="0"/>
          </a:p>
        </p:txBody>
      </p:sp>
      <p:grpSp>
        <p:nvGrpSpPr>
          <p:cNvPr id="44" name="グループ化 43"/>
          <p:cNvGrpSpPr/>
          <p:nvPr/>
        </p:nvGrpSpPr>
        <p:grpSpPr>
          <a:xfrm>
            <a:off x="2878471" y="2948694"/>
            <a:ext cx="889636" cy="590232"/>
            <a:chOff x="2797547" y="3512499"/>
            <a:chExt cx="889636" cy="590232"/>
          </a:xfrm>
        </p:grpSpPr>
        <p:sp>
          <p:nvSpPr>
            <p:cNvPr id="45" name="フローチャート : 代替処理 97"/>
            <p:cNvSpPr/>
            <p:nvPr/>
          </p:nvSpPr>
          <p:spPr>
            <a:xfrm>
              <a:off x="2799800" y="3512499"/>
              <a:ext cx="498224" cy="19434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a:t>
              </a:r>
              <a:r>
                <a:rPr lang="ja-JP" altLang="en-US" sz="1000" dirty="0" smtClean="0">
                  <a:solidFill>
                    <a:prstClr val="white"/>
                  </a:solidFill>
                </a:rPr>
                <a:t>月</a:t>
              </a:r>
              <a:endParaRPr lang="ja-JP" altLang="en-US" sz="1000" dirty="0">
                <a:solidFill>
                  <a:prstClr val="white"/>
                </a:solidFill>
              </a:endParaRPr>
            </a:p>
          </p:txBody>
        </p:sp>
        <p:sp>
          <p:nvSpPr>
            <p:cNvPr id="46" name="フローチャート : 代替処理 53"/>
            <p:cNvSpPr/>
            <p:nvPr/>
          </p:nvSpPr>
          <p:spPr>
            <a:xfrm>
              <a:off x="2797547" y="3693963"/>
              <a:ext cx="889636" cy="40876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国の対応方針</a:t>
              </a:r>
              <a:endParaRPr lang="en-US" altLang="ja-JP" sz="1000" dirty="0" smtClean="0"/>
            </a:p>
            <a:p>
              <a:r>
                <a:rPr lang="ja-JP" altLang="en-US" sz="1000" dirty="0"/>
                <a:t>閣議決定</a:t>
              </a:r>
            </a:p>
          </p:txBody>
        </p:sp>
      </p:grpSp>
      <p:sp>
        <p:nvSpPr>
          <p:cNvPr id="59" name="右矢印 58"/>
          <p:cNvSpPr/>
          <p:nvPr/>
        </p:nvSpPr>
        <p:spPr>
          <a:xfrm>
            <a:off x="650196" y="2091199"/>
            <a:ext cx="3345741" cy="400889"/>
          </a:xfrm>
          <a:prstGeom prst="rightArrow">
            <a:avLst>
              <a:gd name="adj1" fmla="val 50000"/>
              <a:gd name="adj2" fmla="val 351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000" dirty="0" smtClean="0"/>
              <a:t>第４期広域計画の策定に向けた検討</a:t>
            </a:r>
            <a:endParaRPr kumimoji="1" lang="ja-JP" altLang="en-US" sz="1000" dirty="0"/>
          </a:p>
        </p:txBody>
      </p:sp>
      <p:grpSp>
        <p:nvGrpSpPr>
          <p:cNvPr id="61" name="グループ化 60"/>
          <p:cNvGrpSpPr/>
          <p:nvPr/>
        </p:nvGrpSpPr>
        <p:grpSpPr>
          <a:xfrm>
            <a:off x="1238161" y="2445346"/>
            <a:ext cx="2384428" cy="383632"/>
            <a:chOff x="6582532" y="2739335"/>
            <a:chExt cx="2384428" cy="383632"/>
          </a:xfrm>
        </p:grpSpPr>
        <p:sp>
          <p:nvSpPr>
            <p:cNvPr id="63" name="フローチャート : 代替処理 72"/>
            <p:cNvSpPr/>
            <p:nvPr/>
          </p:nvSpPr>
          <p:spPr>
            <a:xfrm>
              <a:off x="6582532" y="2739335"/>
              <a:ext cx="1739794" cy="16783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６、１０、１２月</a:t>
              </a:r>
              <a:endParaRPr lang="ja-JP" altLang="en-US" sz="1000" dirty="0">
                <a:solidFill>
                  <a:prstClr val="white"/>
                </a:solidFill>
              </a:endParaRPr>
            </a:p>
          </p:txBody>
        </p:sp>
        <p:sp>
          <p:nvSpPr>
            <p:cNvPr id="64" name="フローチャート : 代替処理 73"/>
            <p:cNvSpPr/>
            <p:nvPr/>
          </p:nvSpPr>
          <p:spPr>
            <a:xfrm>
              <a:off x="6582533" y="2888003"/>
              <a:ext cx="2384427" cy="234964"/>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t> 「広域計画等推進委員会」開催（計３回）   </a:t>
              </a:r>
              <a:endParaRPr lang="en-US" altLang="ja-JP" sz="1000" dirty="0" smtClean="0"/>
            </a:p>
          </p:txBody>
        </p:sp>
      </p:grpSp>
      <p:sp>
        <p:nvSpPr>
          <p:cNvPr id="93" name="右矢印 92"/>
          <p:cNvSpPr/>
          <p:nvPr/>
        </p:nvSpPr>
        <p:spPr>
          <a:xfrm>
            <a:off x="4934269" y="3571901"/>
            <a:ext cx="1594800" cy="77715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事務権限の移譲等に係る</a:t>
            </a:r>
            <a:endParaRPr kumimoji="1" lang="en-US" altLang="ja-JP" sz="1000" dirty="0" smtClean="0"/>
          </a:p>
          <a:p>
            <a:pPr algn="ctr"/>
            <a:r>
              <a:rPr lang="ja-JP" altLang="en-US" sz="1000" dirty="0"/>
              <a:t>国</a:t>
            </a:r>
            <a:r>
              <a:rPr lang="ja-JP" altLang="en-US" sz="1000" dirty="0" smtClean="0"/>
              <a:t>への働きかけ</a:t>
            </a:r>
            <a:endParaRPr kumimoji="1" lang="ja-JP" altLang="en-US" sz="1000" dirty="0"/>
          </a:p>
        </p:txBody>
      </p:sp>
      <p:grpSp>
        <p:nvGrpSpPr>
          <p:cNvPr id="2" name="グループ化 1"/>
          <p:cNvGrpSpPr/>
          <p:nvPr/>
        </p:nvGrpSpPr>
        <p:grpSpPr>
          <a:xfrm>
            <a:off x="4007568" y="2162554"/>
            <a:ext cx="814575" cy="642673"/>
            <a:chOff x="3995937" y="2210263"/>
            <a:chExt cx="814575" cy="642673"/>
          </a:xfrm>
        </p:grpSpPr>
        <p:sp>
          <p:nvSpPr>
            <p:cNvPr id="48" name="フローチャート : 代替処理 23"/>
            <p:cNvSpPr/>
            <p:nvPr/>
          </p:nvSpPr>
          <p:spPr>
            <a:xfrm>
              <a:off x="3995937" y="2210263"/>
              <a:ext cx="459302" cy="21133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３月</a:t>
              </a:r>
              <a:endParaRPr lang="ja-JP" altLang="en-US" sz="1000" dirty="0">
                <a:solidFill>
                  <a:prstClr val="white"/>
                </a:solidFill>
              </a:endParaRPr>
            </a:p>
          </p:txBody>
        </p:sp>
        <p:sp>
          <p:nvSpPr>
            <p:cNvPr id="49" name="フローチャート : 代替処理 22"/>
            <p:cNvSpPr/>
            <p:nvPr/>
          </p:nvSpPr>
          <p:spPr>
            <a:xfrm>
              <a:off x="3995938" y="2377390"/>
              <a:ext cx="814574" cy="475546"/>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smtClean="0"/>
                <a:t>第４期広域計画の策定</a:t>
              </a:r>
              <a:endParaRPr lang="en-US" altLang="ja-JP" sz="1000" dirty="0" smtClean="0"/>
            </a:p>
          </p:txBody>
        </p:sp>
      </p:grpSp>
      <p:sp>
        <p:nvSpPr>
          <p:cNvPr id="41" name="右矢印 40"/>
          <p:cNvSpPr/>
          <p:nvPr/>
        </p:nvSpPr>
        <p:spPr>
          <a:xfrm>
            <a:off x="647991" y="4121937"/>
            <a:ext cx="4204215" cy="40707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琵琶湖・淀川流域対策に係る検討</a:t>
            </a:r>
            <a:endParaRPr kumimoji="1" lang="ja-JP" altLang="en-US" sz="1000" dirty="0"/>
          </a:p>
        </p:txBody>
      </p:sp>
      <p:grpSp>
        <p:nvGrpSpPr>
          <p:cNvPr id="42" name="グループ化 41"/>
          <p:cNvGrpSpPr/>
          <p:nvPr/>
        </p:nvGrpSpPr>
        <p:grpSpPr>
          <a:xfrm>
            <a:off x="3407216" y="5007554"/>
            <a:ext cx="1391175" cy="711689"/>
            <a:chOff x="2232899" y="2539072"/>
            <a:chExt cx="1207938" cy="711689"/>
          </a:xfrm>
        </p:grpSpPr>
        <p:sp>
          <p:nvSpPr>
            <p:cNvPr id="51" name="フローチャート : 代替処理 40"/>
            <p:cNvSpPr/>
            <p:nvPr/>
          </p:nvSpPr>
          <p:spPr>
            <a:xfrm>
              <a:off x="2255264" y="2539072"/>
              <a:ext cx="374012" cy="17508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３月</a:t>
              </a:r>
              <a:endParaRPr lang="ja-JP" altLang="en-US" sz="1000" dirty="0">
                <a:solidFill>
                  <a:prstClr val="white"/>
                </a:solidFill>
              </a:endParaRPr>
            </a:p>
          </p:txBody>
        </p:sp>
        <p:sp>
          <p:nvSpPr>
            <p:cNvPr id="53" name="フローチャート : 代替処理 41"/>
            <p:cNvSpPr/>
            <p:nvPr/>
          </p:nvSpPr>
          <p:spPr>
            <a:xfrm>
              <a:off x="2232899" y="2677159"/>
              <a:ext cx="1207938" cy="57360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solidFill>
                    <a:schemeClr val="tx1"/>
                  </a:solidFill>
                </a:rPr>
                <a:t>リスクファイナンス及び水源保全に係る取組を連合委員会へ報告</a:t>
              </a:r>
              <a:endParaRPr lang="ja-JP" altLang="en-US" sz="1000" dirty="0">
                <a:solidFill>
                  <a:schemeClr val="tx1"/>
                </a:solidFill>
              </a:endParaRPr>
            </a:p>
          </p:txBody>
        </p:sp>
      </p:grpSp>
      <p:grpSp>
        <p:nvGrpSpPr>
          <p:cNvPr id="54" name="グループ化 53"/>
          <p:cNvGrpSpPr/>
          <p:nvPr/>
        </p:nvGrpSpPr>
        <p:grpSpPr>
          <a:xfrm>
            <a:off x="1249057" y="4490083"/>
            <a:ext cx="2974716" cy="466819"/>
            <a:chOff x="2304669" y="2513314"/>
            <a:chExt cx="2582906" cy="466819"/>
          </a:xfrm>
        </p:grpSpPr>
        <p:sp>
          <p:nvSpPr>
            <p:cNvPr id="55" name="フローチャート : 代替処理 40"/>
            <p:cNvSpPr/>
            <p:nvPr/>
          </p:nvSpPr>
          <p:spPr>
            <a:xfrm>
              <a:off x="2304669" y="2513314"/>
              <a:ext cx="2322555" cy="17508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smtClean="0">
                  <a:solidFill>
                    <a:prstClr val="white"/>
                  </a:solidFill>
                </a:rPr>
                <a:t>６、９、１２、２月</a:t>
              </a:r>
              <a:endParaRPr lang="ja-JP" altLang="en-US" sz="1000" dirty="0">
                <a:solidFill>
                  <a:prstClr val="white"/>
                </a:solidFill>
              </a:endParaRPr>
            </a:p>
          </p:txBody>
        </p:sp>
        <p:sp>
          <p:nvSpPr>
            <p:cNvPr id="56" name="フローチャート : 代替処理 41"/>
            <p:cNvSpPr/>
            <p:nvPr/>
          </p:nvSpPr>
          <p:spPr>
            <a:xfrm>
              <a:off x="2326582" y="2670077"/>
              <a:ext cx="2560993" cy="31005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smtClean="0">
                  <a:solidFill>
                    <a:schemeClr val="tx1"/>
                  </a:solidFill>
                </a:rPr>
                <a:t>海ご</a:t>
              </a:r>
              <a:r>
                <a:rPr lang="ja-JP" altLang="en-US" sz="1000" dirty="0">
                  <a:solidFill>
                    <a:schemeClr val="tx1"/>
                  </a:solidFill>
                </a:rPr>
                <a:t>み</a:t>
              </a:r>
              <a:r>
                <a:rPr lang="ja-JP" altLang="en-US" sz="1000" dirty="0" smtClean="0">
                  <a:solidFill>
                    <a:schemeClr val="tx1"/>
                  </a:solidFill>
                </a:rPr>
                <a:t>抑制プラットフォームにおいて意見交換を実施</a:t>
              </a:r>
              <a:endParaRPr lang="ja-JP" altLang="en-US" sz="1000" dirty="0">
                <a:solidFill>
                  <a:schemeClr val="tx1"/>
                </a:solidFill>
              </a:endParaRPr>
            </a:p>
          </p:txBody>
        </p:sp>
      </p:grpSp>
    </p:spTree>
    <p:extLst>
      <p:ext uri="{BB962C8B-B14F-4D97-AF65-F5344CB8AC3E}">
        <p14:creationId xmlns:p14="http://schemas.microsoft.com/office/powerpoint/2010/main" val="2174114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1677</Words>
  <Application>Microsoft Office PowerPoint</Application>
  <PresentationFormat>画面に合わせる (4:3)</PresentationFormat>
  <Paragraphs>241</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2020-03-17T10:37:33Z</dcterms:created>
  <dcterms:modified xsi:type="dcterms:W3CDTF">2020-04-16T02:42:31Z</dcterms:modified>
</cp:coreProperties>
</file>