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9"/>
  </p:notesMasterIdLst>
  <p:sldIdLst>
    <p:sldId id="265" r:id="rId5"/>
    <p:sldId id="262" r:id="rId6"/>
    <p:sldId id="263" r:id="rId7"/>
    <p:sldId id="264"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55" d="100"/>
          <a:sy n="55" d="100"/>
        </p:scale>
        <p:origin x="-1051"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2012/11/19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2012/11/19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2012/11/19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2012/11/19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2012/11/19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2012/11/19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2012/11/19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2012/11/19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2012/11/19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2012/11/19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2012/11/19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2012/11/19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2012/11/19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右矢印 64"/>
          <p:cNvSpPr/>
          <p:nvPr/>
        </p:nvSpPr>
        <p:spPr>
          <a:xfrm>
            <a:off x="3741903" y="2164987"/>
            <a:ext cx="3062345" cy="3493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t>　　　　</a:t>
            </a:r>
            <a:r>
              <a:rPr lang="ja-JP" altLang="en-US" sz="1050" dirty="0"/>
              <a:t>協議</a:t>
            </a:r>
            <a:endParaRPr kumimoji="1" lang="ja-JP" altLang="en-US" sz="1050" dirty="0"/>
          </a:p>
        </p:txBody>
      </p:sp>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ja-JP" b="1" dirty="0" smtClean="0"/>
              <a:t>２</a:t>
            </a:r>
            <a:r>
              <a:rPr lang="ja-JP" altLang="en-US" b="1" dirty="0" smtClean="0"/>
              <a:t>４</a:t>
            </a:r>
            <a:r>
              <a:rPr lang="ja-JP" altLang="ja-JP" b="1" dirty="0" smtClean="0"/>
              <a:t>年度</a:t>
            </a:r>
            <a:r>
              <a:rPr lang="ja-JP" altLang="ja-JP" b="1" dirty="0"/>
              <a:t>の取組イメージ</a:t>
            </a:r>
            <a:r>
              <a:rPr lang="ja-JP" altLang="ja-JP" b="1" dirty="0" smtClean="0"/>
              <a:t>（</a:t>
            </a:r>
            <a:r>
              <a:rPr lang="ja-JP" altLang="en-US" b="1" dirty="0" smtClean="0"/>
              <a:t>９</a:t>
            </a:r>
            <a:r>
              <a:rPr lang="ja-JP" altLang="ja-JP" b="1" dirty="0" smtClean="0"/>
              <a:t>月</a:t>
            </a:r>
            <a:r>
              <a:rPr lang="ja-JP" altLang="ja-JP" b="1" dirty="0"/>
              <a:t>末時点）～</a:t>
            </a:r>
          </a:p>
        </p:txBody>
      </p:sp>
      <p:graphicFrame>
        <p:nvGraphicFramePr>
          <p:cNvPr id="6" name="表 5"/>
          <p:cNvGraphicFramePr>
            <a:graphicFrameLocks noGrp="1"/>
          </p:cNvGraphicFramePr>
          <p:nvPr>
            <p:extLst>
              <p:ext uri="{D42A27DB-BD31-4B8C-83A1-F6EECF244321}">
                <p14:modId xmlns:p14="http://schemas.microsoft.com/office/powerpoint/2010/main" val="793149840"/>
              </p:ext>
            </p:extLst>
          </p:nvPr>
        </p:nvGraphicFramePr>
        <p:xfrm>
          <a:off x="0" y="692696"/>
          <a:ext cx="9144000" cy="6116320"/>
        </p:xfrm>
        <a:graphic>
          <a:graphicData uri="http://schemas.openxmlformats.org/drawingml/2006/table">
            <a:tbl>
              <a:tblPr firstRow="1" bandRow="1">
                <a:tableStyleId>{5940675A-B579-460E-94D1-54222C63F5DA}</a:tableStyleId>
              </a:tblPr>
              <a:tblGrid>
                <a:gridCol w="449704"/>
                <a:gridCol w="1385992"/>
                <a:gridCol w="5022304"/>
                <a:gridCol w="2286000"/>
              </a:tblGrid>
              <a:tr h="267872">
                <a:tc rowSpan="2">
                  <a:txBody>
                    <a:bodyPr/>
                    <a:lstStyle/>
                    <a:p>
                      <a:endParaRPr kumimoji="1" lang="ja-JP" altLang="en-US" sz="1400" dirty="0"/>
                    </a:p>
                  </a:txBody>
                  <a:tcPr vert="eaVert" anchor="ctr"/>
                </a:tc>
                <a:tc rowSpan="2">
                  <a:txBody>
                    <a:bodyPr/>
                    <a:lstStyle/>
                    <a:p>
                      <a:pPr algn="ctr">
                        <a:lnSpc>
                          <a:spcPct val="100000"/>
                        </a:lnSpc>
                      </a:pPr>
                      <a:r>
                        <a:rPr kumimoji="1" lang="ja-JP" altLang="en-US" sz="1400" dirty="0" smtClean="0"/>
                        <a:t>平成２３年度末までの状況</a:t>
                      </a:r>
                      <a:endParaRPr kumimoji="1" lang="ja-JP" altLang="en-US" sz="1400" dirty="0"/>
                    </a:p>
                  </a:txBody>
                  <a:tcPr anchor="ctr">
                    <a:solidFill>
                      <a:schemeClr val="accent5">
                        <a:lumMod val="40000"/>
                        <a:lumOff val="60000"/>
                      </a:schemeClr>
                    </a:solidFill>
                  </a:tcPr>
                </a:tc>
                <a:tc>
                  <a:txBody>
                    <a:bodyPr/>
                    <a:lstStyle/>
                    <a:p>
                      <a:pPr algn="ctr">
                        <a:lnSpc>
                          <a:spcPts val="1400"/>
                        </a:lnSpc>
                      </a:pPr>
                      <a:r>
                        <a:rPr kumimoji="1" lang="ja-JP" altLang="en-US" sz="1400" dirty="0" smtClean="0"/>
                        <a:t>平成２４年度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67872">
                <a:tc vMerge="1">
                  <a:txBody>
                    <a:bodyPr/>
                    <a:lstStyle/>
                    <a:p>
                      <a:endParaRPr kumimoji="1" lang="ja-JP" altLang="en-US" sz="1400" dirty="0"/>
                    </a:p>
                  </a:txBody>
                  <a:tcPr vert="eaVert" anchor="ctr"/>
                </a:tc>
                <a:tc vMerge="1">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tr>
              <a:tr h="5574761">
                <a:tc>
                  <a:txBody>
                    <a:bodyPr/>
                    <a:lstStyle/>
                    <a:p>
                      <a:r>
                        <a:rPr kumimoji="1" lang="ja-JP" altLang="en-US" sz="1400" dirty="0" smtClean="0"/>
                        <a:t>市町村への権限移譲等</a:t>
                      </a:r>
                      <a:endParaRPr kumimoji="1" lang="ja-JP" altLang="en-US" sz="1400" dirty="0"/>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市町村ごとに取りまとめた「権限移譲実施計画（案）」に基づき、平成</a:t>
                      </a:r>
                      <a:r>
                        <a:rPr kumimoji="1" lang="en-US" altLang="ja-JP" sz="1200" dirty="0" smtClean="0"/>
                        <a:t>22</a:t>
                      </a:r>
                      <a:r>
                        <a:rPr kumimoji="1" lang="ja-JP" altLang="en-US" sz="1200" dirty="0" smtClean="0"/>
                        <a:t>年度から平成</a:t>
                      </a:r>
                      <a:r>
                        <a:rPr kumimoji="1" lang="en-US" altLang="ja-JP" sz="1200" dirty="0" smtClean="0"/>
                        <a:t>24</a:t>
                      </a:r>
                      <a:r>
                        <a:rPr kumimoji="1" lang="ja-JP" altLang="en-US" sz="1200" dirty="0" smtClean="0"/>
                        <a:t>年度までの</a:t>
                      </a:r>
                      <a:r>
                        <a:rPr kumimoji="1" lang="en-US" altLang="ja-JP" sz="1200" dirty="0" smtClean="0"/>
                        <a:t>3</a:t>
                      </a:r>
                      <a:r>
                        <a:rPr kumimoji="1" lang="ja-JP" altLang="en-US" sz="1200" dirty="0" smtClean="0"/>
                        <a:t>年間で、府から移譲を提案した事務の約</a:t>
                      </a:r>
                      <a:r>
                        <a:rPr kumimoji="1" lang="en-US" altLang="ja-JP" sz="1200" dirty="0" smtClean="0"/>
                        <a:t>81%</a:t>
                      </a:r>
                      <a:r>
                        <a:rPr kumimoji="1" lang="ja-JP" altLang="en-US" sz="1200" dirty="0" smtClean="0"/>
                        <a:t>の事務移譲を行う予定です。　</a:t>
                      </a:r>
                      <a:endParaRPr kumimoji="1" lang="en-US" altLang="ja-JP" sz="1200" dirty="0" smtClean="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大阪市、堺市への権限移譲についても、両市の申出に基づき移譲に向け協議を進めます。</a:t>
                      </a:r>
                      <a:endParaRPr kumimoji="1" lang="en-US" altLang="ja-JP" sz="1200" dirty="0" smtClean="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a:t>
                      </a:r>
                      <a:r>
                        <a:rPr kumimoji="1" lang="ja-JP" altLang="en-US" sz="1200" spc="-80" baseline="0" dirty="0" smtClean="0"/>
                        <a:t>大阪府・市町村分権協議会</a:t>
                      </a:r>
                      <a:r>
                        <a:rPr kumimoji="1" lang="ja-JP" altLang="en-US" sz="1200" u="none" spc="-80" baseline="0" dirty="0" smtClean="0">
                          <a:solidFill>
                            <a:schemeClr val="tx1"/>
                          </a:solidFill>
                        </a:rPr>
                        <a:t>に「大阪府における今後の権限移譲研究会」を設置し、平成</a:t>
                      </a:r>
                      <a:r>
                        <a:rPr kumimoji="1" lang="en-US" altLang="ja-JP" sz="1200" spc="-80" baseline="0" dirty="0" smtClean="0"/>
                        <a:t>22</a:t>
                      </a:r>
                      <a:r>
                        <a:rPr kumimoji="1" lang="ja-JP" altLang="en-US" sz="1200" spc="-80" baseline="0" dirty="0" smtClean="0"/>
                        <a:t>年度から平成</a:t>
                      </a:r>
                      <a:r>
                        <a:rPr kumimoji="1" lang="en-US" altLang="ja-JP" sz="1200" spc="-80" baseline="0" dirty="0" smtClean="0"/>
                        <a:t>24</a:t>
                      </a:r>
                      <a:r>
                        <a:rPr kumimoji="1" lang="ja-JP" altLang="en-US" sz="1200" spc="-80" baseline="0" dirty="0" smtClean="0"/>
                        <a:t>年度までの取組の効果検証と、平成</a:t>
                      </a:r>
                      <a:r>
                        <a:rPr kumimoji="1" lang="en-US" altLang="ja-JP" sz="1200" spc="-80" baseline="0" dirty="0" smtClean="0"/>
                        <a:t>26</a:t>
                      </a:r>
                      <a:r>
                        <a:rPr kumimoji="1" lang="ja-JP" altLang="en-US" sz="1200" spc="-80" baseline="0" dirty="0" smtClean="0"/>
                        <a:t>年度以降の取組について検討を行っています。</a:t>
                      </a:r>
                      <a:endParaRPr kumimoji="1" lang="en-US" altLang="ja-JP" sz="1200" spc="-80" baseline="0" dirty="0" smtClean="0"/>
                    </a:p>
                    <a:p>
                      <a:pPr marL="82550" indent="-82550" algn="just">
                        <a:lnSpc>
                          <a:spcPct val="100000"/>
                        </a:lnSpc>
                        <a:spcAft>
                          <a:spcPts val="0"/>
                        </a:spcAft>
                      </a:pPr>
                      <a:r>
                        <a:rPr kumimoji="1" lang="ja-JP" altLang="en-US" sz="1200" dirty="0" smtClean="0"/>
                        <a:t>○　豊能地域において、協議会制度を活用した小中学校教職員任命権に係る事務処理が始まりました。</a:t>
                      </a:r>
                      <a:endParaRPr kumimoji="1" lang="en-US" altLang="ja-JP" sz="1200" dirty="0" smtClean="0"/>
                    </a:p>
                    <a:p>
                      <a:pPr marL="82550" indent="-82550" algn="just">
                        <a:lnSpc>
                          <a:spcPct val="100000"/>
                        </a:lnSpc>
                        <a:spcAft>
                          <a:spcPts val="0"/>
                        </a:spcAft>
                      </a:pPr>
                      <a:r>
                        <a:rPr kumimoji="1" lang="ja-JP" altLang="en-US" sz="1200" strike="noStrike" dirty="0" smtClean="0">
                          <a:solidFill>
                            <a:srgbClr val="FF0000"/>
                          </a:solidFill>
                        </a:rPr>
                        <a:t>　　</a:t>
                      </a:r>
                      <a:r>
                        <a:rPr kumimoji="1" lang="ja-JP" altLang="en-US" sz="1200" spc="-80" baseline="0" dirty="0" smtClean="0"/>
                        <a:t>泉北・泉南地域（岸和田・泉大津・貝塚・和泉・高石・忠岡）において、</a:t>
                      </a:r>
                      <a:r>
                        <a:rPr kumimoji="1" lang="ja-JP" altLang="en-US" sz="1200" u="none" strike="noStrike" spc="-80" baseline="0" dirty="0" smtClean="0">
                          <a:solidFill>
                            <a:schemeClr val="tx1"/>
                          </a:solidFill>
                        </a:rPr>
                        <a:t>広域事業者指導課を共同設置し事務を開始</a:t>
                      </a:r>
                      <a:r>
                        <a:rPr kumimoji="1" lang="ja-JP" altLang="en-US" sz="1200" spc="-80" baseline="0" dirty="0" smtClean="0"/>
                        <a:t>しています。</a:t>
                      </a:r>
                      <a:endParaRPr kumimoji="1" lang="en-US" altLang="ja-JP" sz="1200" spc="-80" baseline="0" dirty="0" smtClean="0"/>
                    </a:p>
                    <a:p>
                      <a:pPr marL="82550" indent="-82550" algn="just">
                        <a:lnSpc>
                          <a:spcPct val="100000"/>
                        </a:lnSpc>
                        <a:spcAft>
                          <a:spcPts val="0"/>
                        </a:spcAft>
                      </a:pPr>
                      <a:r>
                        <a:rPr kumimoji="1" lang="ja-JP" altLang="en-US" sz="1200" dirty="0" smtClean="0"/>
                        <a:t>○　</a:t>
                      </a:r>
                      <a:r>
                        <a:rPr kumimoji="1" lang="ja-JP" altLang="en-US" sz="1200" spc="-150" dirty="0" smtClean="0"/>
                        <a:t>豊中市が中核市に移行しました。</a:t>
                      </a:r>
                      <a:endParaRPr kumimoji="1" lang="en-US" altLang="ja-JP" sz="1200" spc="-150" dirty="0" smtClean="0"/>
                    </a:p>
                    <a:p>
                      <a:pPr marL="82550" indent="-82550" algn="just">
                        <a:lnSpc>
                          <a:spcPct val="100000"/>
                        </a:lnSpc>
                        <a:spcAft>
                          <a:spcPts val="0"/>
                        </a:spcAft>
                      </a:pPr>
                      <a:r>
                        <a:rPr kumimoji="1" lang="ja-JP" altLang="en-US" sz="1200" dirty="0" smtClean="0"/>
                        <a:t>○　市町村への道路、河川の移譲については、国の出先機関改革等に併せ、権限移譲に向けた条件整理を行います。また、移管を希望する市町村との個別協議を進めます。</a:t>
                      </a:r>
                      <a:endParaRPr kumimoji="1" lang="en-US" altLang="ja-JP" sz="1200" dirty="0" smtClean="0"/>
                    </a:p>
                  </a:txBody>
                  <a:tcPr anchor="ctr"/>
                </a:tc>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31" name="フローチャート : 代替処理 30"/>
          <p:cNvSpPr/>
          <p:nvPr/>
        </p:nvSpPr>
        <p:spPr>
          <a:xfrm>
            <a:off x="493214" y="1477802"/>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平成２２年３月</a:t>
            </a:r>
            <a:endParaRPr kumimoji="1" lang="ja-JP" altLang="en-US" sz="1200" dirty="0"/>
          </a:p>
        </p:txBody>
      </p:sp>
      <p:sp>
        <p:nvSpPr>
          <p:cNvPr id="32" name="フローチャート : 代替処理 31"/>
          <p:cNvSpPr/>
          <p:nvPr/>
        </p:nvSpPr>
        <p:spPr>
          <a:xfrm>
            <a:off x="637231" y="1675824"/>
            <a:ext cx="1116124" cy="72008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smtClean="0"/>
              <a:t>市町村毎の移譲計画を策定</a:t>
            </a:r>
            <a:endParaRPr lang="en-US" altLang="ja-JP" sz="1200" dirty="0" smtClean="0"/>
          </a:p>
        </p:txBody>
      </p:sp>
      <p:sp>
        <p:nvSpPr>
          <p:cNvPr id="33" name="右矢印 32"/>
          <p:cNvSpPr/>
          <p:nvPr/>
        </p:nvSpPr>
        <p:spPr>
          <a:xfrm>
            <a:off x="1835696" y="1387792"/>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計画</a:t>
            </a:r>
            <a:r>
              <a:rPr lang="ja-JP" altLang="en-US" sz="1200" dirty="0" smtClean="0"/>
              <a:t>に沿った事務移譲を推進</a:t>
            </a:r>
            <a:endParaRPr kumimoji="1" lang="ja-JP" altLang="en-US" sz="1200" dirty="0"/>
          </a:p>
        </p:txBody>
      </p:sp>
      <p:grpSp>
        <p:nvGrpSpPr>
          <p:cNvPr id="2" name="グループ化 1"/>
          <p:cNvGrpSpPr/>
          <p:nvPr/>
        </p:nvGrpSpPr>
        <p:grpSpPr>
          <a:xfrm>
            <a:off x="1903725" y="4725144"/>
            <a:ext cx="1838179" cy="504056"/>
            <a:chOff x="1871699" y="4392592"/>
            <a:chExt cx="1838179" cy="504056"/>
          </a:xfrm>
        </p:grpSpPr>
        <p:sp>
          <p:nvSpPr>
            <p:cNvPr id="49" name="フローチャート : 代替処理 48"/>
            <p:cNvSpPr/>
            <p:nvPr/>
          </p:nvSpPr>
          <p:spPr>
            <a:xfrm>
              <a:off x="1871699" y="4392592"/>
              <a:ext cx="1407489" cy="35103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smtClean="0"/>
                <a:t>４月</a:t>
              </a:r>
              <a:endParaRPr kumimoji="1" lang="ja-JP" altLang="en-US" sz="1050" dirty="0"/>
            </a:p>
          </p:txBody>
        </p:sp>
        <p:sp>
          <p:nvSpPr>
            <p:cNvPr id="50" name="フローチャート : 代替処理 49"/>
            <p:cNvSpPr/>
            <p:nvPr/>
          </p:nvSpPr>
          <p:spPr>
            <a:xfrm>
              <a:off x="2015716" y="4590614"/>
              <a:ext cx="1694162" cy="306034"/>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t>豊中市</a:t>
              </a:r>
              <a:r>
                <a:rPr lang="ja-JP" altLang="en-US" sz="1200" dirty="0" smtClean="0"/>
                <a:t>が中核</a:t>
              </a:r>
              <a:r>
                <a:rPr lang="ja-JP" altLang="en-US" sz="1200" dirty="0"/>
                <a:t>市移行</a:t>
              </a:r>
            </a:p>
          </p:txBody>
        </p:sp>
      </p:grpSp>
      <p:sp>
        <p:nvSpPr>
          <p:cNvPr id="51" name="右矢印 50"/>
          <p:cNvSpPr/>
          <p:nvPr/>
        </p:nvSpPr>
        <p:spPr>
          <a:xfrm>
            <a:off x="3708861" y="2719586"/>
            <a:ext cx="3095387" cy="3493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t>　　　　</a:t>
            </a:r>
            <a:r>
              <a:rPr kumimoji="1" lang="ja-JP" altLang="en-US" sz="1050" dirty="0" smtClean="0"/>
              <a:t>検討</a:t>
            </a:r>
            <a:endParaRPr kumimoji="1" lang="ja-JP" altLang="en-US" sz="1050" dirty="0"/>
          </a:p>
        </p:txBody>
      </p:sp>
      <p:sp>
        <p:nvSpPr>
          <p:cNvPr id="52" name="フローチャート : 代替処理 51"/>
          <p:cNvSpPr/>
          <p:nvPr/>
        </p:nvSpPr>
        <p:spPr>
          <a:xfrm>
            <a:off x="501836" y="5247202"/>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平成２２年度～</a:t>
            </a:r>
            <a:endParaRPr kumimoji="1" lang="ja-JP" altLang="en-US" sz="1200" dirty="0"/>
          </a:p>
        </p:txBody>
      </p:sp>
      <p:sp>
        <p:nvSpPr>
          <p:cNvPr id="53" name="フローチャート : 代替処理 52"/>
          <p:cNvSpPr/>
          <p:nvPr/>
        </p:nvSpPr>
        <p:spPr>
          <a:xfrm>
            <a:off x="645853" y="5445224"/>
            <a:ext cx="1116124" cy="72008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smtClean="0"/>
              <a:t>道路６路線を移管</a:t>
            </a:r>
            <a:endParaRPr lang="en-US" altLang="ja-JP" sz="1200" dirty="0" smtClean="0"/>
          </a:p>
        </p:txBody>
      </p:sp>
      <p:sp>
        <p:nvSpPr>
          <p:cNvPr id="54" name="フローチャート : 代替処理 53"/>
          <p:cNvSpPr/>
          <p:nvPr/>
        </p:nvSpPr>
        <p:spPr>
          <a:xfrm>
            <a:off x="493214" y="306896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平成２３年度</a:t>
            </a:r>
            <a:endParaRPr kumimoji="1" lang="ja-JP" altLang="en-US" sz="1200" dirty="0"/>
          </a:p>
        </p:txBody>
      </p:sp>
      <p:sp>
        <p:nvSpPr>
          <p:cNvPr id="55" name="フローチャート : 代替処理 54"/>
          <p:cNvSpPr/>
          <p:nvPr/>
        </p:nvSpPr>
        <p:spPr>
          <a:xfrm>
            <a:off x="637231" y="3266982"/>
            <a:ext cx="1116124" cy="121465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smtClean="0"/>
              <a:t>豊能地域、南河内地域において機関の共同設置制度を活用した事務の共同処理を開始</a:t>
            </a:r>
            <a:endParaRPr lang="en-US" altLang="ja-JP" sz="1200" spc="-150" dirty="0" smtClean="0"/>
          </a:p>
        </p:txBody>
      </p:sp>
      <p:sp>
        <p:nvSpPr>
          <p:cNvPr id="56" name="右矢印 55"/>
          <p:cNvSpPr/>
          <p:nvPr/>
        </p:nvSpPr>
        <p:spPr>
          <a:xfrm>
            <a:off x="1835696" y="5589240"/>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道路、河川等、インフラ施設の移管を促進するため、</a:t>
            </a:r>
            <a:endParaRPr kumimoji="1" lang="en-US" altLang="ja-JP" sz="1200" dirty="0" smtClean="0"/>
          </a:p>
          <a:p>
            <a:pPr algn="ctr"/>
            <a:r>
              <a:rPr lang="ja-JP" altLang="en-US" sz="1200" dirty="0" smtClean="0"/>
              <a:t>権限移譲に向けた条件整理、市町村と個別協議</a:t>
            </a:r>
            <a:endParaRPr kumimoji="1" lang="ja-JP" altLang="en-US" sz="1200" dirty="0"/>
          </a:p>
        </p:txBody>
      </p:sp>
      <p:sp>
        <p:nvSpPr>
          <p:cNvPr id="57" name="フローチャート : 代替処理 56"/>
          <p:cNvSpPr/>
          <p:nvPr/>
        </p:nvSpPr>
        <p:spPr>
          <a:xfrm>
            <a:off x="1890426" y="3233803"/>
            <a:ext cx="1434086"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smtClean="0"/>
              <a:t>４月</a:t>
            </a:r>
            <a:endParaRPr kumimoji="1" lang="ja-JP" altLang="en-US" sz="1050" dirty="0"/>
          </a:p>
        </p:txBody>
      </p:sp>
      <p:sp>
        <p:nvSpPr>
          <p:cNvPr id="58" name="フローチャート : 代替処理 57"/>
          <p:cNvSpPr/>
          <p:nvPr/>
        </p:nvSpPr>
        <p:spPr>
          <a:xfrm>
            <a:off x="2015716" y="3476292"/>
            <a:ext cx="1842869" cy="100533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smtClean="0"/>
              <a:t>・豊能</a:t>
            </a:r>
            <a:r>
              <a:rPr lang="ja-JP" altLang="en-US" sz="1200" spc="-150" dirty="0"/>
              <a:t>地域に</a:t>
            </a:r>
            <a:r>
              <a:rPr lang="ja-JP" altLang="en-US" sz="1200" spc="-150" dirty="0" smtClean="0"/>
              <a:t>小中学校教職員</a:t>
            </a:r>
            <a:r>
              <a:rPr lang="ja-JP" altLang="en-US" sz="1200" spc="-150" dirty="0"/>
              <a:t>　</a:t>
            </a:r>
            <a:r>
              <a:rPr lang="ja-JP" altLang="en-US" sz="1200" spc="-150" dirty="0" smtClean="0"/>
              <a:t>任命権</a:t>
            </a:r>
            <a:r>
              <a:rPr lang="ja-JP" altLang="en-US" sz="1200" spc="-150" dirty="0"/>
              <a:t>に係る事務を</a:t>
            </a:r>
            <a:r>
              <a:rPr lang="ja-JP" altLang="en-US" sz="1200" spc="-150" dirty="0" smtClean="0"/>
              <a:t>移譲</a:t>
            </a:r>
            <a:endParaRPr lang="en-US" altLang="ja-JP" sz="1200" spc="-150" dirty="0" smtClean="0"/>
          </a:p>
          <a:p>
            <a:r>
              <a:rPr lang="ja-JP" altLang="en-US" sz="1200" spc="-150" dirty="0" smtClean="0"/>
              <a:t>・泉北・泉南地域</a:t>
            </a:r>
            <a:r>
              <a:rPr lang="en-US" altLang="ja-JP" sz="1200" dirty="0" smtClean="0"/>
              <a:t>5</a:t>
            </a:r>
            <a:r>
              <a:rPr lang="ja-JP" altLang="en-US" sz="1200" dirty="0" smtClean="0"/>
              <a:t>市</a:t>
            </a:r>
            <a:r>
              <a:rPr lang="en-US" altLang="ja-JP" sz="1200" dirty="0" smtClean="0"/>
              <a:t>1</a:t>
            </a:r>
            <a:r>
              <a:rPr lang="ja-JP" altLang="en-US" sz="1200" dirty="0" smtClean="0"/>
              <a:t>町におい</a:t>
            </a:r>
            <a:r>
              <a:rPr lang="ja-JP" altLang="en-US" sz="1200" spc="-150" dirty="0" smtClean="0"/>
              <a:t>て、広域事業者指導課を共同設置し事務を開始</a:t>
            </a:r>
            <a:endParaRPr lang="en-US" altLang="ja-JP" sz="1200" spc="-150" dirty="0"/>
          </a:p>
        </p:txBody>
      </p:sp>
      <p:sp>
        <p:nvSpPr>
          <p:cNvPr id="47" name="フローチャート : 代替処理 46"/>
          <p:cNvSpPr/>
          <p:nvPr/>
        </p:nvSpPr>
        <p:spPr>
          <a:xfrm>
            <a:off x="2451096" y="1844825"/>
            <a:ext cx="1290808" cy="118962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７</a:t>
            </a:r>
            <a:r>
              <a:rPr lang="ja-JP" altLang="en-US" sz="1050" dirty="0" smtClean="0"/>
              <a:t>月</a:t>
            </a:r>
            <a:endParaRPr kumimoji="1" lang="ja-JP" altLang="en-US" sz="1050" dirty="0"/>
          </a:p>
        </p:txBody>
      </p:sp>
      <p:sp>
        <p:nvSpPr>
          <p:cNvPr id="48" name="フローチャート : 代替処理 47"/>
          <p:cNvSpPr/>
          <p:nvPr/>
        </p:nvSpPr>
        <p:spPr>
          <a:xfrm>
            <a:off x="2699792" y="2730729"/>
            <a:ext cx="1158793" cy="37263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spc="-150" dirty="0"/>
              <a:t>大阪府における今後の権限移譲研究会</a:t>
            </a:r>
          </a:p>
        </p:txBody>
      </p:sp>
      <p:grpSp>
        <p:nvGrpSpPr>
          <p:cNvPr id="3" name="グループ化 2"/>
          <p:cNvGrpSpPr/>
          <p:nvPr/>
        </p:nvGrpSpPr>
        <p:grpSpPr>
          <a:xfrm>
            <a:off x="4660773" y="2874119"/>
            <a:ext cx="913256" cy="604631"/>
            <a:chOff x="4623460" y="2284652"/>
            <a:chExt cx="913256" cy="698685"/>
          </a:xfrm>
        </p:grpSpPr>
        <p:sp>
          <p:nvSpPr>
            <p:cNvPr id="59" name="フローチャート : 代替処理 21"/>
            <p:cNvSpPr/>
            <p:nvPr/>
          </p:nvSpPr>
          <p:spPr>
            <a:xfrm>
              <a:off x="4623460" y="2284652"/>
              <a:ext cx="769240"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36000" bIns="36000" rtlCol="0" anchor="t" anchorCtr="0"/>
            <a:lstStyle/>
            <a:p>
              <a:pPr>
                <a:lnSpc>
                  <a:spcPts val="1200"/>
                </a:lnSpc>
              </a:pPr>
              <a:r>
                <a:rPr kumimoji="1" lang="en-US" altLang="ja-JP" sz="1050" dirty="0" smtClean="0">
                  <a:latin typeface="+mj-ea"/>
                  <a:ea typeface="+mj-ea"/>
                </a:rPr>
                <a:t>11</a:t>
              </a:r>
              <a:r>
                <a:rPr kumimoji="1" lang="ja-JP" altLang="en-US" sz="1050" dirty="0" smtClean="0">
                  <a:latin typeface="+mj-ea"/>
                  <a:ea typeface="+mj-ea"/>
                </a:rPr>
                <a:t>月</a:t>
              </a:r>
              <a:endParaRPr kumimoji="1" lang="ja-JP" altLang="en-US" sz="1050" dirty="0">
                <a:latin typeface="+mj-ea"/>
                <a:ea typeface="+mj-ea"/>
              </a:endParaRPr>
            </a:p>
          </p:txBody>
        </p:sp>
        <p:sp>
          <p:nvSpPr>
            <p:cNvPr id="60" name="フローチャート : 代替処理 22"/>
            <p:cNvSpPr/>
            <p:nvPr/>
          </p:nvSpPr>
          <p:spPr>
            <a:xfrm>
              <a:off x="4735430" y="2522983"/>
              <a:ext cx="801286" cy="460354"/>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050" spc="-100" dirty="0" smtClean="0">
                  <a:latin typeface="+mj-ea"/>
                  <a:ea typeface="+mj-ea"/>
                </a:rPr>
                <a:t>中間</a:t>
              </a:r>
              <a:endParaRPr lang="en-US" altLang="ja-JP" sz="1050" spc="-100" dirty="0" smtClean="0">
                <a:latin typeface="+mj-ea"/>
                <a:ea typeface="+mj-ea"/>
              </a:endParaRPr>
            </a:p>
            <a:p>
              <a:r>
                <a:rPr lang="ja-JP" altLang="en-US" sz="1050" spc="-100" dirty="0" smtClean="0">
                  <a:latin typeface="+mj-ea"/>
                  <a:ea typeface="+mj-ea"/>
                </a:rPr>
                <a:t>とりまとめ</a:t>
              </a:r>
              <a:endParaRPr lang="en-US" altLang="ja-JP" sz="1050" spc="-100" dirty="0" smtClean="0">
                <a:latin typeface="+mj-ea"/>
                <a:ea typeface="+mj-ea"/>
              </a:endParaRPr>
            </a:p>
          </p:txBody>
        </p:sp>
      </p:grpSp>
      <p:grpSp>
        <p:nvGrpSpPr>
          <p:cNvPr id="5" name="グループ化 4"/>
          <p:cNvGrpSpPr/>
          <p:nvPr/>
        </p:nvGrpSpPr>
        <p:grpSpPr>
          <a:xfrm>
            <a:off x="5789022" y="2877507"/>
            <a:ext cx="922131" cy="608324"/>
            <a:chOff x="5830831" y="2280844"/>
            <a:chExt cx="922131" cy="678814"/>
          </a:xfrm>
        </p:grpSpPr>
        <p:sp>
          <p:nvSpPr>
            <p:cNvPr id="62" name="フローチャート : 代替処理 21"/>
            <p:cNvSpPr/>
            <p:nvPr/>
          </p:nvSpPr>
          <p:spPr>
            <a:xfrm>
              <a:off x="5830831" y="2280844"/>
              <a:ext cx="778116"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36000" bIns="36000" rtlCol="0" anchor="t" anchorCtr="0"/>
            <a:lstStyle/>
            <a:p>
              <a:pPr>
                <a:lnSpc>
                  <a:spcPts val="1200"/>
                </a:lnSpc>
              </a:pPr>
              <a:r>
                <a:rPr lang="ja-JP" altLang="en-US" sz="1050" dirty="0">
                  <a:latin typeface="+mj-ea"/>
                  <a:ea typeface="+mj-ea"/>
                </a:rPr>
                <a:t>３</a:t>
              </a:r>
              <a:r>
                <a:rPr kumimoji="1" lang="ja-JP" altLang="en-US" sz="1050" dirty="0" smtClean="0">
                  <a:latin typeface="+mj-ea"/>
                  <a:ea typeface="+mj-ea"/>
                </a:rPr>
                <a:t>月</a:t>
              </a:r>
              <a:endParaRPr kumimoji="1" lang="ja-JP" altLang="en-US" sz="1050" dirty="0">
                <a:latin typeface="+mj-ea"/>
                <a:ea typeface="+mj-ea"/>
              </a:endParaRPr>
            </a:p>
          </p:txBody>
        </p:sp>
        <p:sp>
          <p:nvSpPr>
            <p:cNvPr id="63" name="フローチャート : 代替処理 22"/>
            <p:cNvSpPr/>
            <p:nvPr/>
          </p:nvSpPr>
          <p:spPr>
            <a:xfrm>
              <a:off x="5942609" y="2499304"/>
              <a:ext cx="810353" cy="460354"/>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050" spc="-100" dirty="0" smtClean="0">
                  <a:latin typeface="+mj-ea"/>
                  <a:ea typeface="+mj-ea"/>
                </a:rPr>
                <a:t>検討結果</a:t>
              </a:r>
              <a:endParaRPr lang="en-US" altLang="ja-JP" sz="1050" spc="-100" dirty="0" smtClean="0">
                <a:latin typeface="+mj-ea"/>
                <a:ea typeface="+mj-ea"/>
              </a:endParaRPr>
            </a:p>
            <a:p>
              <a:r>
                <a:rPr lang="ja-JP" altLang="en-US" sz="1050" spc="-100" dirty="0" smtClean="0">
                  <a:latin typeface="+mj-ea"/>
                  <a:ea typeface="+mj-ea"/>
                </a:rPr>
                <a:t>とりまとめ</a:t>
              </a:r>
              <a:endParaRPr lang="en-US" altLang="ja-JP" sz="1050" spc="-100" dirty="0" smtClean="0">
                <a:latin typeface="+mj-ea"/>
                <a:ea typeface="+mj-ea"/>
              </a:endParaRPr>
            </a:p>
          </p:txBody>
        </p:sp>
      </p:grpSp>
      <p:sp>
        <p:nvSpPr>
          <p:cNvPr id="61" name="フローチャート : 代替処理 60"/>
          <p:cNvSpPr/>
          <p:nvPr/>
        </p:nvSpPr>
        <p:spPr>
          <a:xfrm>
            <a:off x="2699792" y="2057742"/>
            <a:ext cx="1158793" cy="41998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spc="-150" dirty="0" smtClean="0"/>
              <a:t>大阪府・市町村分権協議会</a:t>
            </a:r>
            <a:endParaRPr lang="ja-JP" altLang="en-US" sz="1050" spc="-150" dirty="0"/>
          </a:p>
        </p:txBody>
      </p:sp>
      <p:sp>
        <p:nvSpPr>
          <p:cNvPr id="7" name="下矢印 6"/>
          <p:cNvSpPr/>
          <p:nvPr/>
        </p:nvSpPr>
        <p:spPr>
          <a:xfrm>
            <a:off x="3019766" y="2473014"/>
            <a:ext cx="487320" cy="24657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下矢印 8"/>
          <p:cNvSpPr/>
          <p:nvPr/>
        </p:nvSpPr>
        <p:spPr>
          <a:xfrm rot="10800000">
            <a:off x="4919178" y="2578250"/>
            <a:ext cx="136325" cy="299257"/>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0" name="グループ化 69"/>
          <p:cNvGrpSpPr/>
          <p:nvPr/>
        </p:nvGrpSpPr>
        <p:grpSpPr>
          <a:xfrm>
            <a:off x="5715951" y="2083221"/>
            <a:ext cx="894666" cy="478496"/>
            <a:chOff x="5830832" y="2323145"/>
            <a:chExt cx="922130" cy="558604"/>
          </a:xfrm>
        </p:grpSpPr>
        <p:sp>
          <p:nvSpPr>
            <p:cNvPr id="71" name="フローチャート : 代替処理 21"/>
            <p:cNvSpPr/>
            <p:nvPr/>
          </p:nvSpPr>
          <p:spPr>
            <a:xfrm>
              <a:off x="5830832" y="2323145"/>
              <a:ext cx="778116" cy="461755"/>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36000" bIns="36000" rtlCol="0" anchor="t" anchorCtr="0"/>
            <a:lstStyle/>
            <a:p>
              <a:pPr>
                <a:lnSpc>
                  <a:spcPts val="1200"/>
                </a:lnSpc>
              </a:pPr>
              <a:r>
                <a:rPr lang="ja-JP" altLang="en-US" sz="1050" dirty="0">
                  <a:latin typeface="+mj-ea"/>
                  <a:ea typeface="+mj-ea"/>
                </a:rPr>
                <a:t>３</a:t>
              </a:r>
              <a:r>
                <a:rPr kumimoji="1" lang="ja-JP" altLang="en-US" sz="1050" dirty="0" smtClean="0">
                  <a:latin typeface="+mj-ea"/>
                  <a:ea typeface="+mj-ea"/>
                </a:rPr>
                <a:t>月</a:t>
              </a:r>
              <a:endParaRPr kumimoji="1" lang="ja-JP" altLang="en-US" sz="1050" dirty="0">
                <a:latin typeface="+mj-ea"/>
                <a:ea typeface="+mj-ea"/>
              </a:endParaRPr>
            </a:p>
          </p:txBody>
        </p:sp>
        <p:sp>
          <p:nvSpPr>
            <p:cNvPr id="72" name="フローチャート : 代替処理 22"/>
            <p:cNvSpPr/>
            <p:nvPr/>
          </p:nvSpPr>
          <p:spPr>
            <a:xfrm>
              <a:off x="5942609" y="2583146"/>
              <a:ext cx="810353" cy="298603"/>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050" spc="-100" dirty="0" smtClean="0">
                  <a:latin typeface="+mj-ea"/>
                  <a:ea typeface="+mj-ea"/>
                </a:rPr>
                <a:t>結果報告</a:t>
              </a:r>
              <a:endParaRPr lang="en-US" altLang="ja-JP" sz="1050" spc="-100" dirty="0" smtClean="0">
                <a:latin typeface="+mj-ea"/>
                <a:ea typeface="+mj-ea"/>
              </a:endParaRPr>
            </a:p>
          </p:txBody>
        </p:sp>
      </p:grpSp>
      <p:sp>
        <p:nvSpPr>
          <p:cNvPr id="73" name="下矢印 72"/>
          <p:cNvSpPr/>
          <p:nvPr/>
        </p:nvSpPr>
        <p:spPr>
          <a:xfrm rot="10800000">
            <a:off x="6003157" y="2561716"/>
            <a:ext cx="136325" cy="312401"/>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4" name="グループ化 73"/>
          <p:cNvGrpSpPr/>
          <p:nvPr/>
        </p:nvGrpSpPr>
        <p:grpSpPr>
          <a:xfrm>
            <a:off x="4646190" y="2099754"/>
            <a:ext cx="894666" cy="478496"/>
            <a:chOff x="5830832" y="2323145"/>
            <a:chExt cx="922130" cy="558604"/>
          </a:xfrm>
        </p:grpSpPr>
        <p:sp>
          <p:nvSpPr>
            <p:cNvPr id="75" name="フローチャート : 代替処理 21"/>
            <p:cNvSpPr/>
            <p:nvPr/>
          </p:nvSpPr>
          <p:spPr>
            <a:xfrm>
              <a:off x="5830832" y="2323145"/>
              <a:ext cx="778116" cy="461755"/>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36000" bIns="36000" rtlCol="0" anchor="t" anchorCtr="0"/>
            <a:lstStyle/>
            <a:p>
              <a:pPr>
                <a:lnSpc>
                  <a:spcPts val="1200"/>
                </a:lnSpc>
              </a:pPr>
              <a:r>
                <a:rPr lang="en-US" altLang="ja-JP" sz="1050" dirty="0">
                  <a:latin typeface="+mj-ea"/>
                  <a:ea typeface="+mj-ea"/>
                </a:rPr>
                <a:t>11</a:t>
              </a:r>
              <a:r>
                <a:rPr kumimoji="1" lang="ja-JP" altLang="en-US" sz="1050" dirty="0" smtClean="0">
                  <a:latin typeface="+mj-ea"/>
                  <a:ea typeface="+mj-ea"/>
                </a:rPr>
                <a:t>月</a:t>
              </a:r>
              <a:endParaRPr kumimoji="1" lang="ja-JP" altLang="en-US" sz="1050" dirty="0">
                <a:latin typeface="+mj-ea"/>
                <a:ea typeface="+mj-ea"/>
              </a:endParaRPr>
            </a:p>
          </p:txBody>
        </p:sp>
        <p:sp>
          <p:nvSpPr>
            <p:cNvPr id="76" name="フローチャート : 代替処理 22"/>
            <p:cNvSpPr/>
            <p:nvPr/>
          </p:nvSpPr>
          <p:spPr>
            <a:xfrm>
              <a:off x="5942609" y="2583146"/>
              <a:ext cx="810353" cy="298603"/>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050" spc="-100" dirty="0">
                  <a:latin typeface="+mj-ea"/>
                  <a:ea typeface="+mj-ea"/>
                </a:rPr>
                <a:t>中間</a:t>
              </a:r>
              <a:r>
                <a:rPr lang="ja-JP" altLang="en-US" sz="1050" spc="-100" dirty="0" smtClean="0">
                  <a:latin typeface="+mj-ea"/>
                  <a:ea typeface="+mj-ea"/>
                </a:rPr>
                <a:t>報告</a:t>
              </a:r>
              <a:endParaRPr lang="en-US" altLang="ja-JP" sz="1050" spc="-100" dirty="0" smtClean="0">
                <a:latin typeface="+mj-ea"/>
                <a:ea typeface="+mj-ea"/>
              </a:endParaRPr>
            </a:p>
          </p:txBody>
        </p:sp>
      </p:grpSp>
      <p:sp>
        <p:nvSpPr>
          <p:cNvPr id="10" name="テキスト ボックス 9"/>
          <p:cNvSpPr txBox="1"/>
          <p:nvPr/>
        </p:nvSpPr>
        <p:spPr>
          <a:xfrm>
            <a:off x="2934865" y="2473014"/>
            <a:ext cx="683963" cy="230832"/>
          </a:xfrm>
          <a:prstGeom prst="rect">
            <a:avLst/>
          </a:prstGeom>
          <a:noFill/>
        </p:spPr>
        <p:txBody>
          <a:bodyPr wrap="square" rtlCol="0">
            <a:spAutoFit/>
          </a:bodyPr>
          <a:lstStyle/>
          <a:p>
            <a:r>
              <a:rPr kumimoji="1" lang="ja-JP" altLang="en-US" sz="900" dirty="0" smtClean="0"/>
              <a:t>作業部会</a:t>
            </a:r>
            <a:endParaRPr kumimoji="1" lang="ja-JP" altLang="en-US" sz="900" dirty="0"/>
          </a:p>
        </p:txBody>
      </p:sp>
    </p:spTree>
    <p:extLst>
      <p:ext uri="{BB962C8B-B14F-4D97-AF65-F5344CB8AC3E}">
        <p14:creationId xmlns:p14="http://schemas.microsoft.com/office/powerpoint/2010/main" val="33358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ja-JP" b="1" dirty="0" smtClean="0"/>
              <a:t>２</a:t>
            </a:r>
            <a:r>
              <a:rPr lang="ja-JP" altLang="en-US" b="1" dirty="0" smtClean="0"/>
              <a:t>４</a:t>
            </a:r>
            <a:r>
              <a:rPr lang="ja-JP" altLang="ja-JP" b="1" dirty="0" smtClean="0"/>
              <a:t>年度</a:t>
            </a:r>
            <a:r>
              <a:rPr lang="ja-JP" altLang="ja-JP" b="1" dirty="0"/>
              <a:t>の取組イメージ</a:t>
            </a:r>
            <a:r>
              <a:rPr lang="ja-JP" altLang="ja-JP" b="1" dirty="0" smtClean="0"/>
              <a:t>（</a:t>
            </a:r>
            <a:r>
              <a:rPr lang="ja-JP" altLang="en-US" b="1" dirty="0" smtClean="0"/>
              <a:t>９</a:t>
            </a:r>
            <a:r>
              <a:rPr lang="ja-JP" altLang="ja-JP" b="1" dirty="0" smtClean="0"/>
              <a:t>月</a:t>
            </a:r>
            <a:r>
              <a:rPr lang="ja-JP" altLang="ja-JP" b="1" dirty="0"/>
              <a:t>末時点）～</a:t>
            </a:r>
          </a:p>
        </p:txBody>
      </p:sp>
      <p:graphicFrame>
        <p:nvGraphicFramePr>
          <p:cNvPr id="6" name="表 5"/>
          <p:cNvGraphicFramePr>
            <a:graphicFrameLocks noGrp="1"/>
          </p:cNvGraphicFramePr>
          <p:nvPr>
            <p:extLst>
              <p:ext uri="{D42A27DB-BD31-4B8C-83A1-F6EECF244321}">
                <p14:modId xmlns:p14="http://schemas.microsoft.com/office/powerpoint/2010/main" val="3379295297"/>
              </p:ext>
            </p:extLst>
          </p:nvPr>
        </p:nvGraphicFramePr>
        <p:xfrm>
          <a:off x="0" y="764704"/>
          <a:ext cx="9144000" cy="6065520"/>
        </p:xfrm>
        <a:graphic>
          <a:graphicData uri="http://schemas.openxmlformats.org/drawingml/2006/table">
            <a:tbl>
              <a:tblPr firstRow="1" bandRow="1">
                <a:tableStyleId>{5940675A-B579-460E-94D1-54222C63F5DA}</a:tableStyleId>
              </a:tblPr>
              <a:tblGrid>
                <a:gridCol w="449704"/>
                <a:gridCol w="1385992"/>
                <a:gridCol w="5022304"/>
                <a:gridCol w="2286000"/>
              </a:tblGrid>
              <a:tr h="144016">
                <a:tc rowSpan="2">
                  <a:txBody>
                    <a:bodyPr/>
                    <a:lstStyle/>
                    <a:p>
                      <a:endParaRPr kumimoji="1" lang="ja-JP" altLang="en-US" sz="1400" dirty="0"/>
                    </a:p>
                  </a:txBody>
                  <a:tcPr vert="eaVert" anchor="ctr"/>
                </a:tc>
                <a:tc rowSpan="2">
                  <a:txBody>
                    <a:bodyPr/>
                    <a:lstStyle/>
                    <a:p>
                      <a:pPr algn="ctr">
                        <a:lnSpc>
                          <a:spcPct val="100000"/>
                        </a:lnSpc>
                      </a:pPr>
                      <a:r>
                        <a:rPr kumimoji="1" lang="ja-JP" altLang="en-US" sz="1400" dirty="0" smtClean="0"/>
                        <a:t>平成２３年度末までの状況</a:t>
                      </a:r>
                      <a:endParaRPr kumimoji="1" lang="ja-JP" altLang="en-US" sz="1400" dirty="0"/>
                    </a:p>
                  </a:txBody>
                  <a:tcPr anchor="ctr">
                    <a:solidFill>
                      <a:schemeClr val="accent5">
                        <a:lumMod val="40000"/>
                        <a:lumOff val="60000"/>
                      </a:schemeClr>
                    </a:solidFill>
                  </a:tcPr>
                </a:tc>
                <a:tc>
                  <a:txBody>
                    <a:bodyPr/>
                    <a:lstStyle/>
                    <a:p>
                      <a:pPr algn="ctr">
                        <a:lnSpc>
                          <a:spcPts val="1400"/>
                        </a:lnSpc>
                      </a:pPr>
                      <a:r>
                        <a:rPr kumimoji="1" lang="ja-JP" altLang="en-US" sz="1400" dirty="0" smtClean="0"/>
                        <a:t>平成２４年度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34816">
                <a:tc vMerge="1">
                  <a:txBody>
                    <a:bodyPr/>
                    <a:lstStyle/>
                    <a:p>
                      <a:endParaRPr kumimoji="1" lang="ja-JP" altLang="en-US" sz="1400" dirty="0"/>
                    </a:p>
                  </a:txBody>
                  <a:tcPr vert="eaVert" anchor="ctr"/>
                </a:tc>
                <a:tc vMerge="1">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tr>
              <a:tr h="5078144">
                <a:tc>
                  <a:txBody>
                    <a:bodyPr/>
                    <a:lstStyle/>
                    <a:p>
                      <a:r>
                        <a:rPr kumimoji="1" lang="ja-JP" altLang="en-US" sz="1400" dirty="0" smtClean="0"/>
                        <a:t>大阪市等との新たな関係づくり</a:t>
                      </a:r>
                      <a:endParaRPr kumimoji="1" lang="ja-JP" altLang="en-US" sz="1400" dirty="0"/>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gn="just">
                        <a:lnSpc>
                          <a:spcPts val="1400"/>
                        </a:lnSpc>
                        <a:spcAft>
                          <a:spcPts val="1200"/>
                        </a:spcAft>
                      </a:pPr>
                      <a:r>
                        <a:rPr kumimoji="1" lang="ja-JP" altLang="en-US" sz="1200" dirty="0" smtClean="0"/>
                        <a:t>○　</a:t>
                      </a:r>
                      <a:r>
                        <a:rPr kumimoji="1" lang="ja-JP" altLang="en-US" sz="1200" spc="-30" baseline="0" dirty="0" smtClean="0"/>
                        <a:t>大都市制度のあり方については、９月に「大都市地域における特別区の設置に関する法律」が一部施行されました。</a:t>
                      </a:r>
                      <a:endParaRPr kumimoji="1" lang="en-US" altLang="ja-JP" sz="1200" spc="-30" baseline="0" dirty="0" smtClean="0"/>
                    </a:p>
                    <a:p>
                      <a:pPr marL="82550" indent="-82550" algn="just">
                        <a:lnSpc>
                          <a:spcPts val="1400"/>
                        </a:lnSpc>
                        <a:spcAft>
                          <a:spcPts val="0"/>
                        </a:spcAft>
                      </a:pPr>
                      <a:r>
                        <a:rPr kumimoji="1" lang="ja-JP" altLang="en-US" sz="1200" dirty="0" smtClean="0"/>
                        <a:t>○　大阪府知事・大阪市長、大阪府議会、大阪市会が参画する「大阪にふさわしい大都市制度推進協議会」が４月から開催されています。９月には、「目指すべき新たな大都市制度の枠組み」が確認されました。</a:t>
                      </a:r>
                      <a:endParaRPr kumimoji="1" lang="en-US" altLang="ja-JP" sz="1200" dirty="0" smtClean="0"/>
                    </a:p>
                    <a:p>
                      <a:pPr marL="82550" indent="-82550" algn="just">
                        <a:lnSpc>
                          <a:spcPts val="1400"/>
                        </a:lnSpc>
                        <a:spcAft>
                          <a:spcPts val="1200"/>
                        </a:spcAft>
                      </a:pPr>
                      <a:r>
                        <a:rPr kumimoji="1" lang="ja-JP" altLang="en-US" sz="1200" dirty="0" smtClean="0"/>
                        <a:t>　　今後、法定協議会の設置に向けた準備を進めるとともに、政府地方制度調査会などへの働きかけを進めます。</a:t>
                      </a:r>
                      <a:endParaRPr kumimoji="1" lang="en-US" altLang="ja-JP" sz="1200" dirty="0" smtClean="0"/>
                    </a:p>
                    <a:p>
                      <a:pPr marL="82550" indent="-82550" algn="just">
                        <a:lnSpc>
                          <a:spcPts val="1400"/>
                        </a:lnSpc>
                        <a:spcAft>
                          <a:spcPts val="1200"/>
                        </a:spcAft>
                      </a:pPr>
                      <a:r>
                        <a:rPr kumimoji="1" lang="ja-JP" altLang="en-US" sz="1200" dirty="0" smtClean="0"/>
                        <a:t>○　大阪府と大阪市の役割分担については、平成</a:t>
                      </a:r>
                      <a:r>
                        <a:rPr kumimoji="1" lang="en-US" altLang="ja-JP" sz="1200" dirty="0" smtClean="0"/>
                        <a:t>23</a:t>
                      </a:r>
                      <a:r>
                        <a:rPr kumimoji="1" lang="ja-JP" altLang="en-US" sz="1200" dirty="0" smtClean="0"/>
                        <a:t>年</a:t>
                      </a:r>
                      <a:r>
                        <a:rPr kumimoji="1" lang="en-US" altLang="ja-JP" sz="1200" dirty="0" smtClean="0"/>
                        <a:t>12</a:t>
                      </a:r>
                      <a:r>
                        <a:rPr kumimoji="1" lang="ja-JP" altLang="en-US" sz="1200" dirty="0" smtClean="0"/>
                        <a:t>月に設置した府市統合本部で、平成</a:t>
                      </a:r>
                      <a:r>
                        <a:rPr kumimoji="1" lang="en-US" altLang="ja-JP" sz="1200" dirty="0" smtClean="0"/>
                        <a:t>24</a:t>
                      </a:r>
                      <a:r>
                        <a:rPr kumimoji="1" lang="ja-JP" altLang="en-US" sz="1200" dirty="0" smtClean="0"/>
                        <a:t>年</a:t>
                      </a:r>
                      <a:r>
                        <a:rPr kumimoji="1" lang="en-US" altLang="ja-JP" sz="1200" dirty="0" smtClean="0"/>
                        <a:t>6</a:t>
                      </a:r>
                      <a:r>
                        <a:rPr kumimoji="1" lang="ja-JP" altLang="en-US" sz="1200" dirty="0" smtClean="0"/>
                        <a:t>月に基本的方向性案を取りまとめ、</a:t>
                      </a:r>
                      <a:r>
                        <a:rPr kumimoji="1" lang="en-US" altLang="ja-JP" sz="1200" dirty="0" smtClean="0"/>
                        <a:t>9</a:t>
                      </a:r>
                      <a:r>
                        <a:rPr kumimoji="1" lang="ja-JP" altLang="en-US" sz="1200" dirty="0" smtClean="0"/>
                        <a:t>月に工程表を策定しました。</a:t>
                      </a:r>
                      <a:endParaRPr kumimoji="1" lang="en-US" altLang="ja-JP" sz="1200" dirty="0" smtClean="0"/>
                    </a:p>
                    <a:p>
                      <a:pPr marL="82550" indent="-82550" algn="just">
                        <a:lnSpc>
                          <a:spcPts val="1400"/>
                        </a:lnSpc>
                        <a:spcAft>
                          <a:spcPts val="1200"/>
                        </a:spcAft>
                      </a:pPr>
                      <a:r>
                        <a:rPr kumimoji="1" lang="ja-JP" altLang="en-US" sz="1200" dirty="0" smtClean="0"/>
                        <a:t>○　大阪府と市町村との「協議の場」を８月に開催し、介護保険制度の広域化や府営住宅資産を活用したまちづくり等について議論を行いました。今後も重要課題に関する意見交換の場として積極的な活用を図ります。</a:t>
                      </a:r>
                      <a:endParaRPr kumimoji="1" lang="en-US" altLang="ja-JP" sz="1200" dirty="0" smtClean="0"/>
                    </a:p>
                  </a:txBody>
                  <a:tcPr anchor="ctr"/>
                </a:tc>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4" name="フローチャート : 代替処理 53"/>
          <p:cNvSpPr/>
          <p:nvPr/>
        </p:nvSpPr>
        <p:spPr>
          <a:xfrm>
            <a:off x="495181" y="375152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平成２３年１２月</a:t>
            </a:r>
            <a:endParaRPr kumimoji="1" lang="ja-JP" altLang="en-US" sz="1200" dirty="0"/>
          </a:p>
        </p:txBody>
      </p:sp>
      <p:sp>
        <p:nvSpPr>
          <p:cNvPr id="55" name="フローチャート : 代替処理 54"/>
          <p:cNvSpPr/>
          <p:nvPr/>
        </p:nvSpPr>
        <p:spPr>
          <a:xfrm>
            <a:off x="639198" y="3949548"/>
            <a:ext cx="1116124" cy="45156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大阪府</a:t>
            </a:r>
            <a:r>
              <a:rPr lang="ja-JP" altLang="en-US" sz="1200" dirty="0" smtClean="0"/>
              <a:t>市統合</a:t>
            </a:r>
            <a:r>
              <a:rPr lang="en-US" altLang="ja-JP" sz="1200" dirty="0" smtClean="0"/>
              <a:t/>
            </a:r>
            <a:br>
              <a:rPr lang="en-US" altLang="ja-JP" sz="1200" dirty="0" smtClean="0"/>
            </a:br>
            <a:r>
              <a:rPr lang="ja-JP" altLang="en-US" sz="1200" dirty="0" smtClean="0"/>
              <a:t>本部発足</a:t>
            </a:r>
            <a:endParaRPr lang="en-US" altLang="ja-JP" sz="1200" dirty="0" smtClean="0"/>
          </a:p>
        </p:txBody>
      </p:sp>
      <p:sp>
        <p:nvSpPr>
          <p:cNvPr id="47" name="右矢印 46"/>
          <p:cNvSpPr/>
          <p:nvPr/>
        </p:nvSpPr>
        <p:spPr>
          <a:xfrm>
            <a:off x="1841342" y="3717032"/>
            <a:ext cx="85845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見直し</a:t>
            </a:r>
            <a:endParaRPr kumimoji="1" lang="en-US" altLang="ja-JP" sz="1200" dirty="0" smtClean="0"/>
          </a:p>
          <a:p>
            <a:pPr algn="ctr"/>
            <a:r>
              <a:rPr kumimoji="1" lang="ja-JP" altLang="en-US" sz="1200" dirty="0" smtClean="0"/>
              <a:t>検討</a:t>
            </a:r>
            <a:endParaRPr kumimoji="1" lang="ja-JP" altLang="en-US" sz="1200" dirty="0"/>
          </a:p>
        </p:txBody>
      </p:sp>
      <p:sp>
        <p:nvSpPr>
          <p:cNvPr id="64" name="右矢印 63"/>
          <p:cNvSpPr/>
          <p:nvPr/>
        </p:nvSpPr>
        <p:spPr>
          <a:xfrm>
            <a:off x="4510383" y="5490229"/>
            <a:ext cx="2302603" cy="61206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市町村との「協議の場」の</a:t>
            </a:r>
            <a:endParaRPr kumimoji="1" lang="en-US" altLang="ja-JP" sz="1200" dirty="0" smtClean="0"/>
          </a:p>
          <a:p>
            <a:pPr algn="ctr"/>
            <a:r>
              <a:rPr lang="ja-JP" altLang="en-US" sz="1200" dirty="0" smtClean="0"/>
              <a:t>随時開催</a:t>
            </a:r>
            <a:endParaRPr kumimoji="1" lang="en-US" altLang="ja-JP" sz="1200" dirty="0" smtClean="0"/>
          </a:p>
        </p:txBody>
      </p:sp>
      <p:sp>
        <p:nvSpPr>
          <p:cNvPr id="65" name="フローチャート : 代替処理 64"/>
          <p:cNvSpPr/>
          <p:nvPr/>
        </p:nvSpPr>
        <p:spPr>
          <a:xfrm>
            <a:off x="3260779" y="537321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８月</a:t>
            </a:r>
            <a:endParaRPr kumimoji="1" lang="ja-JP" altLang="en-US" sz="1200" dirty="0"/>
          </a:p>
        </p:txBody>
      </p:sp>
      <p:sp>
        <p:nvSpPr>
          <p:cNvPr id="66" name="フローチャート : 代替処理 65"/>
          <p:cNvSpPr/>
          <p:nvPr/>
        </p:nvSpPr>
        <p:spPr>
          <a:xfrm>
            <a:off x="3404796" y="5571238"/>
            <a:ext cx="1116124" cy="63007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大阪府と市町村との協議の</a:t>
            </a:r>
            <a:r>
              <a:rPr lang="ja-JP" altLang="en-US" sz="1200" dirty="0" smtClean="0"/>
              <a:t>場の開催</a:t>
            </a:r>
            <a:endParaRPr lang="en-US" altLang="ja-JP" sz="1200" spc="-150" dirty="0" smtClean="0"/>
          </a:p>
        </p:txBody>
      </p:sp>
      <p:sp>
        <p:nvSpPr>
          <p:cNvPr id="70" name="右矢印 69"/>
          <p:cNvSpPr/>
          <p:nvPr/>
        </p:nvSpPr>
        <p:spPr>
          <a:xfrm>
            <a:off x="4977635" y="3717032"/>
            <a:ext cx="1835352" cy="61206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各項目の具体化に</a:t>
            </a:r>
            <a:endParaRPr kumimoji="1" lang="en-US" altLang="ja-JP" sz="1200" dirty="0" smtClean="0"/>
          </a:p>
          <a:p>
            <a:pPr algn="ctr"/>
            <a:r>
              <a:rPr lang="ja-JP" altLang="en-US" sz="1200" dirty="0" smtClean="0"/>
              <a:t>向けた取組</a:t>
            </a:r>
            <a:endParaRPr kumimoji="1" lang="en-US" altLang="ja-JP" sz="1200" dirty="0" smtClean="0"/>
          </a:p>
        </p:txBody>
      </p:sp>
      <p:sp>
        <p:nvSpPr>
          <p:cNvPr id="71" name="右矢印 70"/>
          <p:cNvSpPr/>
          <p:nvPr/>
        </p:nvSpPr>
        <p:spPr>
          <a:xfrm>
            <a:off x="4660773" y="2492896"/>
            <a:ext cx="2152214" cy="61206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さらなる取組</a:t>
            </a:r>
            <a:endParaRPr kumimoji="1" lang="en-US" altLang="ja-JP" sz="1200" dirty="0" smtClean="0"/>
          </a:p>
        </p:txBody>
      </p:sp>
      <p:sp>
        <p:nvSpPr>
          <p:cNvPr id="72" name="フローチャート : 代替処理 71"/>
          <p:cNvSpPr/>
          <p:nvPr/>
        </p:nvSpPr>
        <p:spPr>
          <a:xfrm>
            <a:off x="3889897" y="1412776"/>
            <a:ext cx="158137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smtClean="0"/>
              <a:t>月</a:t>
            </a:r>
            <a:endParaRPr kumimoji="1" lang="ja-JP" altLang="en-US" sz="1200" dirty="0"/>
          </a:p>
        </p:txBody>
      </p:sp>
      <p:sp>
        <p:nvSpPr>
          <p:cNvPr id="73" name="フローチャート : 代替処理 72"/>
          <p:cNvSpPr/>
          <p:nvPr/>
        </p:nvSpPr>
        <p:spPr>
          <a:xfrm>
            <a:off x="4033913" y="1610798"/>
            <a:ext cx="1546199"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a:t>
            </a:r>
            <a:r>
              <a:rPr lang="ja-JP" altLang="en-US" sz="1200" spc="-170" dirty="0" smtClean="0"/>
              <a:t>おける特別区の設置に関する法律の成立・一部施行</a:t>
            </a:r>
            <a:endParaRPr lang="en-US" altLang="ja-JP" sz="1200" spc="-170" dirty="0" smtClean="0"/>
          </a:p>
        </p:txBody>
      </p:sp>
      <p:sp>
        <p:nvSpPr>
          <p:cNvPr id="49" name="フローチャート : 代替処理 48"/>
          <p:cNvSpPr/>
          <p:nvPr/>
        </p:nvSpPr>
        <p:spPr>
          <a:xfrm>
            <a:off x="2718548" y="375152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６月</a:t>
            </a:r>
            <a:endParaRPr kumimoji="1" lang="ja-JP" altLang="en-US" sz="1200" dirty="0"/>
          </a:p>
        </p:txBody>
      </p:sp>
      <p:sp>
        <p:nvSpPr>
          <p:cNvPr id="51" name="フローチャート : 代替処理 50"/>
          <p:cNvSpPr/>
          <p:nvPr/>
        </p:nvSpPr>
        <p:spPr>
          <a:xfrm>
            <a:off x="3889897" y="3749872"/>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９月</a:t>
            </a:r>
            <a:endParaRPr kumimoji="1" lang="ja-JP" altLang="en-US" sz="1200" dirty="0"/>
          </a:p>
        </p:txBody>
      </p:sp>
      <p:sp>
        <p:nvSpPr>
          <p:cNvPr id="52" name="フローチャート : 代替処理 51"/>
          <p:cNvSpPr/>
          <p:nvPr/>
        </p:nvSpPr>
        <p:spPr>
          <a:xfrm>
            <a:off x="4033914" y="3947894"/>
            <a:ext cx="1116124" cy="81325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基本的方向性（案）の具体化に向け、工程表を策定</a:t>
            </a:r>
            <a:endParaRPr lang="en-US" altLang="ja-JP" sz="1200" dirty="0" smtClean="0"/>
          </a:p>
        </p:txBody>
      </p:sp>
      <p:sp>
        <p:nvSpPr>
          <p:cNvPr id="50" name="フローチャート : 代替処理 49"/>
          <p:cNvSpPr/>
          <p:nvPr/>
        </p:nvSpPr>
        <p:spPr>
          <a:xfrm>
            <a:off x="2862564" y="3949548"/>
            <a:ext cx="1171349" cy="124364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pPr>
              <a:lnSpc>
                <a:spcPts val="1440"/>
              </a:lnSpc>
            </a:pPr>
            <a:r>
              <a:rPr lang="ja-JP" altLang="en-US" sz="1200" kern="0" spc="-180" dirty="0"/>
              <a:t>経営形態の</a:t>
            </a:r>
            <a:r>
              <a:rPr lang="ja-JP" altLang="en-US" sz="1200" kern="0" spc="-180" dirty="0" smtClean="0"/>
              <a:t>見直し（</a:t>
            </a:r>
            <a:r>
              <a:rPr lang="ja-JP" altLang="en-US" sz="1200" kern="0" spc="-180" dirty="0"/>
              <a:t>１２項目</a:t>
            </a:r>
            <a:r>
              <a:rPr lang="ja-JP" altLang="en-US" sz="1200" kern="0" spc="-180" dirty="0" smtClean="0"/>
              <a:t>）</a:t>
            </a:r>
            <a:r>
              <a:rPr lang="ja-JP" altLang="en-US" sz="1200" kern="0" spc="-180" dirty="0"/>
              <a:t>、</a:t>
            </a:r>
            <a:r>
              <a:rPr lang="ja-JP" altLang="en-US" sz="1200" kern="0" spc="-180" dirty="0" smtClean="0"/>
              <a:t>類似</a:t>
            </a:r>
            <a:r>
              <a:rPr lang="ja-JP" altLang="en-US" sz="1200" kern="0" spc="-180" dirty="0"/>
              <a:t>・重複している行政</a:t>
            </a:r>
            <a:r>
              <a:rPr lang="ja-JP" altLang="en-US" sz="1200" kern="0" spc="-180" dirty="0" smtClean="0"/>
              <a:t>サービス（</a:t>
            </a:r>
            <a:r>
              <a:rPr lang="ja-JP" altLang="en-US" sz="1200" kern="0" spc="-180" dirty="0"/>
              <a:t>２２項目）について基本的方向性案を取りまとめ</a:t>
            </a:r>
            <a:endParaRPr lang="en-US" altLang="ja-JP" sz="1200" kern="0" spc="-180" dirty="0" smtClean="0"/>
          </a:p>
        </p:txBody>
      </p:sp>
      <p:sp>
        <p:nvSpPr>
          <p:cNvPr id="32" name="フローチャート : 代替処理 31"/>
          <p:cNvSpPr/>
          <p:nvPr/>
        </p:nvSpPr>
        <p:spPr>
          <a:xfrm>
            <a:off x="3887923" y="252890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９月</a:t>
            </a:r>
            <a:endParaRPr kumimoji="1" lang="ja-JP" altLang="en-US" sz="1200" dirty="0"/>
          </a:p>
        </p:txBody>
      </p:sp>
      <p:sp>
        <p:nvSpPr>
          <p:cNvPr id="33" name="フローチャート : 代替処理 32"/>
          <p:cNvSpPr/>
          <p:nvPr/>
        </p:nvSpPr>
        <p:spPr>
          <a:xfrm>
            <a:off x="4031940" y="2726921"/>
            <a:ext cx="1116124"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smtClean="0"/>
              <a:t>目指すべき新たな大都市制度の枠組みを確認</a:t>
            </a:r>
            <a:endParaRPr lang="en-US" altLang="ja-JP" sz="1200" spc="-100" dirty="0" smtClean="0"/>
          </a:p>
        </p:txBody>
      </p:sp>
      <p:sp>
        <p:nvSpPr>
          <p:cNvPr id="61" name="右矢印 60"/>
          <p:cNvSpPr/>
          <p:nvPr/>
        </p:nvSpPr>
        <p:spPr>
          <a:xfrm>
            <a:off x="3010540" y="2528900"/>
            <a:ext cx="952318" cy="5400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基本計画策定検討</a:t>
            </a:r>
            <a:endParaRPr kumimoji="1" lang="ja-JP" altLang="en-US" sz="1200" dirty="0"/>
          </a:p>
        </p:txBody>
      </p:sp>
      <p:sp>
        <p:nvSpPr>
          <p:cNvPr id="59" name="フローチャート : 代替処理 58"/>
          <p:cNvSpPr/>
          <p:nvPr/>
        </p:nvSpPr>
        <p:spPr>
          <a:xfrm>
            <a:off x="1851748" y="252890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４月</a:t>
            </a:r>
            <a:endParaRPr kumimoji="1" lang="ja-JP" altLang="en-US" sz="1200" dirty="0"/>
          </a:p>
        </p:txBody>
      </p:sp>
      <p:sp>
        <p:nvSpPr>
          <p:cNvPr id="60" name="フローチャート : 代替処理 59"/>
          <p:cNvSpPr/>
          <p:nvPr/>
        </p:nvSpPr>
        <p:spPr>
          <a:xfrm>
            <a:off x="2015716" y="2726921"/>
            <a:ext cx="1116124" cy="84609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smtClean="0"/>
              <a:t>「大阪</a:t>
            </a:r>
            <a:r>
              <a:rPr lang="ja-JP" altLang="en-US" sz="1200" spc="-50" dirty="0"/>
              <a:t>にふさわしい大都市</a:t>
            </a:r>
            <a:r>
              <a:rPr lang="ja-JP" altLang="en-US" sz="1200" spc="-50" dirty="0" smtClean="0"/>
              <a:t>制度推進協議会」の設置</a:t>
            </a:r>
            <a:endParaRPr lang="en-US" altLang="ja-JP" sz="1200" spc="-50" dirty="0"/>
          </a:p>
        </p:txBody>
      </p:sp>
    </p:spTree>
    <p:extLst>
      <p:ext uri="{BB962C8B-B14F-4D97-AF65-F5344CB8AC3E}">
        <p14:creationId xmlns:p14="http://schemas.microsoft.com/office/powerpoint/2010/main" val="1820695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ja-JP" b="1" dirty="0" smtClean="0"/>
              <a:t>２</a:t>
            </a:r>
            <a:r>
              <a:rPr lang="ja-JP" altLang="en-US" b="1" dirty="0" smtClean="0"/>
              <a:t>４</a:t>
            </a:r>
            <a:r>
              <a:rPr lang="ja-JP" altLang="ja-JP" b="1" dirty="0" smtClean="0"/>
              <a:t>年度</a:t>
            </a:r>
            <a:r>
              <a:rPr lang="ja-JP" altLang="ja-JP" b="1" dirty="0"/>
              <a:t>の取組イメージ</a:t>
            </a:r>
            <a:r>
              <a:rPr lang="ja-JP" altLang="ja-JP" b="1" dirty="0" smtClean="0"/>
              <a:t>（</a:t>
            </a:r>
            <a:r>
              <a:rPr lang="ja-JP" altLang="en-US" b="1" dirty="0" smtClean="0"/>
              <a:t>９</a:t>
            </a:r>
            <a:r>
              <a:rPr lang="ja-JP" altLang="ja-JP" b="1" dirty="0" smtClean="0"/>
              <a:t>月</a:t>
            </a:r>
            <a:r>
              <a:rPr lang="ja-JP" altLang="ja-JP" b="1" dirty="0"/>
              <a:t>末時点）～</a:t>
            </a:r>
          </a:p>
        </p:txBody>
      </p:sp>
      <p:graphicFrame>
        <p:nvGraphicFramePr>
          <p:cNvPr id="6" name="表 5"/>
          <p:cNvGraphicFramePr>
            <a:graphicFrameLocks noGrp="1"/>
          </p:cNvGraphicFramePr>
          <p:nvPr>
            <p:extLst>
              <p:ext uri="{D42A27DB-BD31-4B8C-83A1-F6EECF244321}">
                <p14:modId xmlns:p14="http://schemas.microsoft.com/office/powerpoint/2010/main" val="1584070247"/>
              </p:ext>
            </p:extLst>
          </p:nvPr>
        </p:nvGraphicFramePr>
        <p:xfrm>
          <a:off x="0" y="764704"/>
          <a:ext cx="9144000" cy="4680520"/>
        </p:xfrm>
        <a:graphic>
          <a:graphicData uri="http://schemas.openxmlformats.org/drawingml/2006/table">
            <a:tbl>
              <a:tblPr firstRow="1" bandRow="1">
                <a:tableStyleId>{5940675A-B579-460E-94D1-54222C63F5DA}</a:tableStyleId>
              </a:tblPr>
              <a:tblGrid>
                <a:gridCol w="449704"/>
                <a:gridCol w="1385992"/>
                <a:gridCol w="5022304"/>
                <a:gridCol w="2286000"/>
              </a:tblGrid>
              <a:tr h="144016">
                <a:tc rowSpan="2">
                  <a:txBody>
                    <a:bodyPr/>
                    <a:lstStyle/>
                    <a:p>
                      <a:r>
                        <a:rPr kumimoji="1" lang="ja-JP" altLang="en-US" sz="1400" dirty="0" smtClean="0"/>
                        <a:t>　</a:t>
                      </a:r>
                      <a:endParaRPr kumimoji="1" lang="ja-JP" altLang="en-US" sz="1400" dirty="0"/>
                    </a:p>
                  </a:txBody>
                  <a:tcPr vert="eaVert" anchor="ctr"/>
                </a:tc>
                <a:tc rowSpan="2">
                  <a:txBody>
                    <a:bodyPr/>
                    <a:lstStyle/>
                    <a:p>
                      <a:pPr algn="ctr">
                        <a:lnSpc>
                          <a:spcPct val="100000"/>
                        </a:lnSpc>
                      </a:pPr>
                      <a:r>
                        <a:rPr kumimoji="1" lang="ja-JP" altLang="en-US" sz="1400" dirty="0" smtClean="0"/>
                        <a:t>平成２３年度末までの状況</a:t>
                      </a:r>
                      <a:endParaRPr kumimoji="1" lang="ja-JP" altLang="en-US" sz="1400" dirty="0"/>
                    </a:p>
                  </a:txBody>
                  <a:tcPr anchor="ctr">
                    <a:solidFill>
                      <a:schemeClr val="accent5">
                        <a:lumMod val="40000"/>
                        <a:lumOff val="60000"/>
                      </a:schemeClr>
                    </a:solidFill>
                  </a:tcPr>
                </a:tc>
                <a:tc>
                  <a:txBody>
                    <a:bodyPr/>
                    <a:lstStyle/>
                    <a:p>
                      <a:pPr algn="ctr">
                        <a:lnSpc>
                          <a:spcPts val="1400"/>
                        </a:lnSpc>
                      </a:pPr>
                      <a:r>
                        <a:rPr kumimoji="1" lang="ja-JP" altLang="en-US" sz="1400" dirty="0" smtClean="0"/>
                        <a:t>平成２４年度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34816">
                <a:tc vMerge="1">
                  <a:txBody>
                    <a:bodyPr/>
                    <a:lstStyle/>
                    <a:p>
                      <a:endParaRPr kumimoji="1" lang="ja-JP" altLang="en-US" sz="1400" dirty="0"/>
                    </a:p>
                  </a:txBody>
                  <a:tcPr vert="eaVert" anchor="ctr"/>
                </a:tc>
                <a:tc vMerge="1">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tr>
              <a:tr h="4142040">
                <a:tc>
                  <a:txBody>
                    <a:bodyPr/>
                    <a:lstStyle/>
                    <a:p>
                      <a:r>
                        <a:rPr kumimoji="1" lang="ja-JP" altLang="en-US" sz="1400" dirty="0" smtClean="0"/>
                        <a:t>関西広域連合の取組</a:t>
                      </a:r>
                      <a:endParaRPr kumimoji="1" lang="ja-JP" altLang="en-US" sz="1400" dirty="0"/>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gn="just">
                        <a:lnSpc>
                          <a:spcPts val="1400"/>
                        </a:lnSpc>
                        <a:spcAft>
                          <a:spcPts val="0"/>
                        </a:spcAft>
                      </a:pPr>
                      <a:r>
                        <a:rPr kumimoji="1" lang="ja-JP" altLang="en-US" sz="1200" dirty="0" smtClean="0"/>
                        <a:t>○　関西広域連合では、東日本大震災など広域災害への支援や、関西のエネルギー問題への対応などに取り組んできました。</a:t>
                      </a:r>
                      <a:endParaRPr kumimoji="1" lang="en-US" altLang="ja-JP" sz="1200" dirty="0" smtClean="0"/>
                    </a:p>
                    <a:p>
                      <a:pPr marL="82550" indent="-82550" algn="just">
                        <a:lnSpc>
                          <a:spcPts val="1400"/>
                        </a:lnSpc>
                        <a:spcAft>
                          <a:spcPts val="1200"/>
                        </a:spcAft>
                      </a:pPr>
                      <a:r>
                        <a:rPr kumimoji="1" lang="ja-JP" altLang="en-US" sz="1200" dirty="0" smtClean="0"/>
                        <a:t>　　平成２４年</a:t>
                      </a:r>
                      <a:r>
                        <a:rPr kumimoji="1" lang="ja-JP" altLang="en-US" sz="1200" dirty="0" smtClean="0">
                          <a:solidFill>
                            <a:schemeClr val="tx1"/>
                          </a:solidFill>
                        </a:rPr>
                        <a:t>８月までに４政令市が加入しました</a:t>
                      </a:r>
                      <a:r>
                        <a:rPr kumimoji="1" lang="ja-JP" altLang="en-US" sz="1200" dirty="0" smtClean="0"/>
                        <a:t>。今後、政令市とも力を併せて広域的課題に取り組みます。</a:t>
                      </a:r>
                      <a:endParaRPr kumimoji="1" lang="en-US" altLang="ja-JP" sz="1200" dirty="0" smtClean="0"/>
                    </a:p>
                    <a:p>
                      <a:pPr marL="82550" indent="-82550" algn="just">
                        <a:lnSpc>
                          <a:spcPts val="1400"/>
                        </a:lnSpc>
                        <a:spcAft>
                          <a:spcPts val="0"/>
                        </a:spcAft>
                      </a:pPr>
                      <a:r>
                        <a:rPr kumimoji="1" lang="ja-JP" altLang="en-US" sz="1200" dirty="0" smtClean="0"/>
                        <a:t>○　国出先機関の地方移管については、関西広域連合の方針としてまずは３機関（経済産業局、地方整備局、地方環境事務所）を、関西広域連合に権限・財源・人員を丸ごと移管するよう求めていくことで決定しています。</a:t>
                      </a:r>
                      <a:endParaRPr kumimoji="1" lang="en-US" altLang="ja-JP" sz="1200" dirty="0" smtClean="0"/>
                    </a:p>
                    <a:p>
                      <a:pPr marL="82550" indent="-82550" algn="just">
                        <a:lnSpc>
                          <a:spcPts val="1400"/>
                        </a:lnSpc>
                        <a:spcAft>
                          <a:spcPts val="1200"/>
                        </a:spcAft>
                      </a:pPr>
                      <a:r>
                        <a:rPr kumimoji="1" lang="ja-JP" altLang="en-US" sz="1200" dirty="0" smtClean="0"/>
                        <a:t>　　今後、国における検討を踏まえ、移管実現を働きかけていきます。</a:t>
                      </a:r>
                      <a:endParaRPr kumimoji="1" lang="en-US" altLang="ja-JP" sz="1200" dirty="0" smtClean="0"/>
                    </a:p>
                  </a:txBody>
                  <a:tcPr anchor="ctr"/>
                </a:tc>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32" name="フローチャート : 代替処理 31"/>
          <p:cNvSpPr/>
          <p:nvPr/>
        </p:nvSpPr>
        <p:spPr>
          <a:xfrm>
            <a:off x="495181" y="144878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平成２３年度迄</a:t>
            </a:r>
            <a:endParaRPr kumimoji="1" lang="ja-JP" altLang="en-US" sz="1200" dirty="0"/>
          </a:p>
        </p:txBody>
      </p:sp>
      <p:sp>
        <p:nvSpPr>
          <p:cNvPr id="33" name="フローチャート : 代替処理 32"/>
          <p:cNvSpPr/>
          <p:nvPr/>
        </p:nvSpPr>
        <p:spPr>
          <a:xfrm>
            <a:off x="639198" y="1646802"/>
            <a:ext cx="1116124"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広域的課題への</a:t>
            </a:r>
            <a:r>
              <a:rPr lang="ja-JP" altLang="en-US" sz="1200" dirty="0" smtClean="0"/>
              <a:t>対応</a:t>
            </a:r>
            <a:endParaRPr lang="en-US" altLang="ja-JP" sz="1200" dirty="0" smtClean="0"/>
          </a:p>
          <a:p>
            <a:endParaRPr lang="ja-JP" altLang="en-US" sz="1200" dirty="0"/>
          </a:p>
        </p:txBody>
      </p:sp>
      <p:sp>
        <p:nvSpPr>
          <p:cNvPr id="49" name="正方形/長方形 48"/>
          <p:cNvSpPr/>
          <p:nvPr/>
        </p:nvSpPr>
        <p:spPr>
          <a:xfrm>
            <a:off x="493214" y="2168860"/>
            <a:ext cx="1414489" cy="830997"/>
          </a:xfrm>
          <a:prstGeom prst="rect">
            <a:avLst/>
          </a:prstGeom>
        </p:spPr>
        <p:txBody>
          <a:bodyPr wrap="square">
            <a:spAutoFit/>
          </a:bodyPr>
          <a:lstStyle/>
          <a:p>
            <a:pPr marL="92075" indent="-92075"/>
            <a:r>
              <a:rPr lang="ja-JP" altLang="en-US" sz="1200" spc="-140" dirty="0" smtClean="0"/>
              <a:t>・東日本大震災など広域災害への支援</a:t>
            </a:r>
            <a:endParaRPr lang="en-US" altLang="ja-JP" sz="1200" spc="-140" dirty="0" smtClean="0"/>
          </a:p>
          <a:p>
            <a:pPr marL="92075" indent="-92075"/>
            <a:r>
              <a:rPr lang="ja-JP" altLang="en-US" sz="1200" spc="-140" dirty="0" smtClean="0"/>
              <a:t>・エネルギー問題への対応　　など</a:t>
            </a:r>
            <a:endParaRPr lang="en-US" altLang="ja-JP" sz="1200" spc="-140" dirty="0"/>
          </a:p>
        </p:txBody>
      </p:sp>
      <p:sp>
        <p:nvSpPr>
          <p:cNvPr id="50" name="右矢印 49"/>
          <p:cNvSpPr/>
          <p:nvPr/>
        </p:nvSpPr>
        <p:spPr>
          <a:xfrm>
            <a:off x="1851747" y="1448780"/>
            <a:ext cx="4961239"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広域的課題への対応</a:t>
            </a:r>
            <a:endParaRPr kumimoji="1" lang="ja-JP" altLang="en-US" sz="1200" dirty="0"/>
          </a:p>
        </p:txBody>
      </p:sp>
      <p:sp>
        <p:nvSpPr>
          <p:cNvPr id="51" name="フローチャート : 代替処理 50"/>
          <p:cNvSpPr/>
          <p:nvPr/>
        </p:nvSpPr>
        <p:spPr>
          <a:xfrm>
            <a:off x="2846384" y="2125307"/>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４月～８月</a:t>
            </a:r>
            <a:endParaRPr kumimoji="1" lang="ja-JP" altLang="en-US" sz="1200" dirty="0"/>
          </a:p>
        </p:txBody>
      </p:sp>
      <p:sp>
        <p:nvSpPr>
          <p:cNvPr id="52" name="フローチャート : 代替処理 51"/>
          <p:cNvSpPr/>
          <p:nvPr/>
        </p:nvSpPr>
        <p:spPr>
          <a:xfrm>
            <a:off x="2990401" y="2323328"/>
            <a:ext cx="1116124" cy="67652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４政令市加入（大阪市、堺市、</a:t>
            </a:r>
            <a:r>
              <a:rPr lang="ja-JP" altLang="en-US" sz="1200" spc="-150" dirty="0" smtClean="0"/>
              <a:t>神戸市、京都市</a:t>
            </a:r>
            <a:r>
              <a:rPr lang="ja-JP" altLang="en-US" sz="1200" dirty="0" smtClean="0"/>
              <a:t>）</a:t>
            </a:r>
            <a:endParaRPr lang="ja-JP" altLang="en-US" sz="1200" dirty="0"/>
          </a:p>
        </p:txBody>
      </p:sp>
      <p:sp>
        <p:nvSpPr>
          <p:cNvPr id="53" name="フローチャート : 代替処理 52"/>
          <p:cNvSpPr/>
          <p:nvPr/>
        </p:nvSpPr>
        <p:spPr>
          <a:xfrm>
            <a:off x="495181" y="3807042"/>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平成２３年５月</a:t>
            </a:r>
            <a:endParaRPr kumimoji="1" lang="ja-JP" altLang="en-US" sz="1200" dirty="0"/>
          </a:p>
        </p:txBody>
      </p:sp>
      <p:sp>
        <p:nvSpPr>
          <p:cNvPr id="56" name="フローチャート : 代替処理 55"/>
          <p:cNvSpPr/>
          <p:nvPr/>
        </p:nvSpPr>
        <p:spPr>
          <a:xfrm>
            <a:off x="639198" y="4005064"/>
            <a:ext cx="1116124" cy="6480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国出先機関の移管を求める方針を決定</a:t>
            </a:r>
            <a:endParaRPr lang="ja-JP" altLang="en-US" sz="1200" dirty="0"/>
          </a:p>
        </p:txBody>
      </p:sp>
      <p:sp>
        <p:nvSpPr>
          <p:cNvPr id="57" name="右矢印 56"/>
          <p:cNvSpPr/>
          <p:nvPr/>
        </p:nvSpPr>
        <p:spPr>
          <a:xfrm>
            <a:off x="1851747" y="3765345"/>
            <a:ext cx="496124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国出先機関の丸ごと移管に向けた検討</a:t>
            </a:r>
            <a:endParaRPr kumimoji="1" lang="en-US" altLang="ja-JP" sz="1200" dirty="0" smtClean="0"/>
          </a:p>
          <a:p>
            <a:pPr algn="ctr"/>
            <a:r>
              <a:rPr lang="ja-JP" altLang="en-US" sz="1200" dirty="0" smtClean="0"/>
              <a:t>政府アクション・プラン推進委員会への参画</a:t>
            </a:r>
            <a:endParaRPr kumimoji="1" lang="ja-JP" altLang="en-US" sz="1200" dirty="0"/>
          </a:p>
        </p:txBody>
      </p:sp>
    </p:spTree>
    <p:extLst>
      <p:ext uri="{BB962C8B-B14F-4D97-AF65-F5344CB8AC3E}">
        <p14:creationId xmlns:p14="http://schemas.microsoft.com/office/powerpoint/2010/main" val="2304002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a:t>
            </a:r>
            <a:r>
              <a:rPr lang="ja-JP" altLang="ja-JP" b="1" dirty="0" smtClean="0"/>
              <a:t>２</a:t>
            </a:r>
            <a:r>
              <a:rPr lang="ja-JP" altLang="en-US" b="1" dirty="0" smtClean="0"/>
              <a:t>４</a:t>
            </a:r>
            <a:r>
              <a:rPr lang="ja-JP" altLang="ja-JP" b="1" dirty="0" smtClean="0"/>
              <a:t>年度</a:t>
            </a:r>
            <a:r>
              <a:rPr lang="ja-JP" altLang="ja-JP" b="1" dirty="0"/>
              <a:t>の取組イメージ</a:t>
            </a:r>
            <a:r>
              <a:rPr lang="ja-JP" altLang="ja-JP" b="1" dirty="0" smtClean="0"/>
              <a:t>（</a:t>
            </a:r>
            <a:r>
              <a:rPr lang="ja-JP" altLang="en-US" b="1" dirty="0" smtClean="0"/>
              <a:t>９</a:t>
            </a:r>
            <a:r>
              <a:rPr lang="ja-JP" altLang="ja-JP" b="1" dirty="0" smtClean="0"/>
              <a:t>月</a:t>
            </a:r>
            <a:r>
              <a:rPr lang="ja-JP" altLang="ja-JP" b="1" dirty="0"/>
              <a:t>末時点）～</a:t>
            </a:r>
          </a:p>
        </p:txBody>
      </p:sp>
      <p:graphicFrame>
        <p:nvGraphicFramePr>
          <p:cNvPr id="6" name="表 5"/>
          <p:cNvGraphicFramePr>
            <a:graphicFrameLocks noGrp="1"/>
          </p:cNvGraphicFramePr>
          <p:nvPr>
            <p:extLst>
              <p:ext uri="{D42A27DB-BD31-4B8C-83A1-F6EECF244321}">
                <p14:modId xmlns:p14="http://schemas.microsoft.com/office/powerpoint/2010/main" val="863301355"/>
              </p:ext>
            </p:extLst>
          </p:nvPr>
        </p:nvGraphicFramePr>
        <p:xfrm>
          <a:off x="0" y="764704"/>
          <a:ext cx="9144000" cy="5875992"/>
        </p:xfrm>
        <a:graphic>
          <a:graphicData uri="http://schemas.openxmlformats.org/drawingml/2006/table">
            <a:tbl>
              <a:tblPr firstRow="1" bandRow="1">
                <a:tableStyleId>{5940675A-B579-460E-94D1-54222C63F5DA}</a:tableStyleId>
              </a:tblPr>
              <a:tblGrid>
                <a:gridCol w="449704"/>
                <a:gridCol w="1385992"/>
                <a:gridCol w="5022304"/>
                <a:gridCol w="2286000"/>
              </a:tblGrid>
              <a:tr h="144016">
                <a:tc rowSpan="2">
                  <a:txBody>
                    <a:bodyPr/>
                    <a:lstStyle/>
                    <a:p>
                      <a:endParaRPr kumimoji="1" lang="ja-JP" altLang="en-US" sz="1400" dirty="0"/>
                    </a:p>
                  </a:txBody>
                  <a:tcPr vert="eaVert" anchor="ctr"/>
                </a:tc>
                <a:tc rowSpan="2">
                  <a:txBody>
                    <a:bodyPr/>
                    <a:lstStyle/>
                    <a:p>
                      <a:pPr algn="ctr">
                        <a:lnSpc>
                          <a:spcPct val="100000"/>
                        </a:lnSpc>
                      </a:pPr>
                      <a:r>
                        <a:rPr kumimoji="1" lang="ja-JP" altLang="en-US" sz="1400" dirty="0" smtClean="0"/>
                        <a:t>平成２３年度末までの状況</a:t>
                      </a:r>
                      <a:endParaRPr kumimoji="1" lang="ja-JP" altLang="en-US" sz="1400" dirty="0"/>
                    </a:p>
                  </a:txBody>
                  <a:tcPr anchor="ctr">
                    <a:solidFill>
                      <a:schemeClr val="accent5">
                        <a:lumMod val="40000"/>
                        <a:lumOff val="60000"/>
                      </a:schemeClr>
                    </a:solidFill>
                  </a:tcPr>
                </a:tc>
                <a:tc>
                  <a:txBody>
                    <a:bodyPr/>
                    <a:lstStyle/>
                    <a:p>
                      <a:pPr algn="ctr">
                        <a:lnSpc>
                          <a:spcPts val="1400"/>
                        </a:lnSpc>
                      </a:pPr>
                      <a:r>
                        <a:rPr kumimoji="1" lang="ja-JP" altLang="en-US" sz="1400" dirty="0" smtClean="0"/>
                        <a:t>平成２４年度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34816">
                <a:tc vMerge="1">
                  <a:txBody>
                    <a:bodyPr/>
                    <a:lstStyle/>
                    <a:p>
                      <a:endParaRPr kumimoji="1" lang="ja-JP" altLang="en-US" sz="1400" dirty="0"/>
                    </a:p>
                  </a:txBody>
                  <a:tcPr vert="eaVert" anchor="ctr"/>
                </a:tc>
                <a:tc vMerge="1">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tr>
              <a:tr h="2629872">
                <a:tc>
                  <a:txBody>
                    <a:bodyPr/>
                    <a:lstStyle/>
                    <a:p>
                      <a:r>
                        <a:rPr kumimoji="1" lang="ja-JP" altLang="en-US" sz="1400" dirty="0" smtClean="0"/>
                        <a:t>国への提案・要望</a:t>
                      </a:r>
                      <a:endParaRPr kumimoji="1" lang="ja-JP" altLang="en-US" sz="1400" dirty="0"/>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gn="just">
                        <a:lnSpc>
                          <a:spcPts val="1400"/>
                        </a:lnSpc>
                        <a:spcAft>
                          <a:spcPts val="1200"/>
                        </a:spcAft>
                      </a:pPr>
                      <a:r>
                        <a:rPr kumimoji="1" lang="ja-JP" altLang="en-US" sz="1200" dirty="0" smtClean="0"/>
                        <a:t>○　全国知事会等とも連携し、政府の地域主権改革の推進に向け、国の出先機関の原則廃止、義務付け・枠付けの見直し、補助金の一括交付金化等を進めるよう、国に働きかけます。</a:t>
                      </a:r>
                      <a:endParaRPr kumimoji="1" lang="en-US" altLang="ja-JP" sz="1200" dirty="0" smtClean="0"/>
                    </a:p>
                  </a:txBody>
                  <a:tcPr anchor="ctr"/>
                </a:tc>
              </a:tr>
              <a:tr h="2376264">
                <a:tc>
                  <a:txBody>
                    <a:bodyPr/>
                    <a:lstStyle/>
                    <a:p>
                      <a:r>
                        <a:rPr kumimoji="1" lang="ja-JP" altLang="en-US" sz="1400" dirty="0" smtClean="0"/>
                        <a:t>（参考）政府における地域</a:t>
                      </a:r>
                      <a:r>
                        <a:rPr kumimoji="1" lang="en-US" altLang="ja-JP" sz="1400" dirty="0" smtClean="0"/>
                        <a:t/>
                      </a:r>
                      <a:br>
                        <a:rPr kumimoji="1" lang="en-US" altLang="ja-JP" sz="1400" dirty="0" smtClean="0"/>
                      </a:br>
                      <a:r>
                        <a:rPr kumimoji="1" lang="ja-JP" altLang="en-US" sz="1400" dirty="0" smtClean="0"/>
                        <a:t>　　　主権改革の取組状況</a:t>
                      </a:r>
                      <a:endParaRPr kumimoji="1" lang="ja-JP" altLang="en-US" sz="1400" dirty="0"/>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gn="just">
                        <a:lnSpc>
                          <a:spcPts val="1400"/>
                        </a:lnSpc>
                        <a:spcAft>
                          <a:spcPts val="1200"/>
                        </a:spcAft>
                      </a:pPr>
                      <a:r>
                        <a:rPr kumimoji="1" lang="ja-JP" altLang="en-US" sz="1200" dirty="0" smtClean="0">
                          <a:solidFill>
                            <a:schemeClr val="tx1"/>
                          </a:solidFill>
                        </a:rPr>
                        <a:t>○　国出先機関を特定広域連合に移管するための特例</a:t>
                      </a:r>
                      <a:r>
                        <a:rPr kumimoji="1" lang="ja-JP" altLang="en-US" sz="1200" smtClean="0">
                          <a:solidFill>
                            <a:schemeClr val="tx1"/>
                          </a:solidFill>
                        </a:rPr>
                        <a:t>法案が検討</a:t>
                      </a:r>
                      <a:r>
                        <a:rPr kumimoji="1" lang="ja-JP" altLang="en-US" sz="1200" dirty="0" smtClean="0">
                          <a:solidFill>
                            <a:schemeClr val="tx1"/>
                          </a:solidFill>
                        </a:rPr>
                        <a:t>されています。</a:t>
                      </a:r>
                      <a:endParaRPr kumimoji="1" lang="en-US" altLang="ja-JP" sz="1200" dirty="0" smtClean="0">
                        <a:solidFill>
                          <a:schemeClr val="tx1"/>
                        </a:solidFill>
                      </a:endParaRPr>
                    </a:p>
                    <a:p>
                      <a:pPr marL="82550" indent="-82550" algn="just">
                        <a:lnSpc>
                          <a:spcPts val="1400"/>
                        </a:lnSpc>
                        <a:spcAft>
                          <a:spcPts val="1200"/>
                        </a:spcAft>
                      </a:pPr>
                      <a:r>
                        <a:rPr kumimoji="1" lang="ja-JP" altLang="en-US" sz="1200" dirty="0" smtClean="0">
                          <a:solidFill>
                            <a:schemeClr val="tx1"/>
                          </a:solidFill>
                        </a:rPr>
                        <a:t>○　国の地方に対する義務付け・枠付けの見直し検討が進められています。</a:t>
                      </a:r>
                      <a:endParaRPr kumimoji="1" lang="en-US" altLang="ja-JP" sz="1200" dirty="0" smtClean="0">
                        <a:solidFill>
                          <a:schemeClr val="tx1"/>
                        </a:solidFill>
                      </a:endParaRPr>
                    </a:p>
                    <a:p>
                      <a:pPr marL="82550" indent="-82550" algn="just">
                        <a:lnSpc>
                          <a:spcPts val="1400"/>
                        </a:lnSpc>
                        <a:spcAft>
                          <a:spcPts val="0"/>
                        </a:spcAft>
                      </a:pPr>
                      <a:r>
                        <a:rPr kumimoji="1" lang="ja-JP" altLang="en-US" sz="1200" dirty="0" smtClean="0">
                          <a:solidFill>
                            <a:schemeClr val="tx1"/>
                          </a:solidFill>
                        </a:rPr>
                        <a:t>○　新たな大都市制度の導入を可能とする「大都市地域における特別区の設置に関する法律」が成立しました。</a:t>
                      </a:r>
                      <a:endParaRPr kumimoji="1" lang="en-US" altLang="ja-JP" sz="1200" dirty="0" smtClean="0">
                        <a:solidFill>
                          <a:schemeClr val="tx1"/>
                        </a:solidFill>
                      </a:endParaRPr>
                    </a:p>
                    <a:p>
                      <a:pPr marL="82550" indent="-82550" algn="just">
                        <a:lnSpc>
                          <a:spcPts val="1400"/>
                        </a:lnSpc>
                        <a:spcAft>
                          <a:spcPts val="1200"/>
                        </a:spcAft>
                      </a:pPr>
                      <a:r>
                        <a:rPr kumimoji="1" lang="ja-JP" altLang="en-US" sz="1200" dirty="0" smtClean="0">
                          <a:solidFill>
                            <a:schemeClr val="tx1"/>
                          </a:solidFill>
                        </a:rPr>
                        <a:t>　　また、第３０次地方制度調査会において、大都市制度の検討が進められています。</a:t>
                      </a:r>
                      <a:endParaRPr kumimoji="1" lang="en-US" altLang="ja-JP" sz="1200" dirty="0" smtClean="0">
                        <a:solidFill>
                          <a:schemeClr val="tx1"/>
                        </a:solidFill>
                      </a:endParaRPr>
                    </a:p>
                  </a:txBody>
                  <a:tcPr anchor="ctr"/>
                </a:tc>
              </a:tr>
            </a:tbl>
          </a:graphicData>
        </a:graphic>
      </p:graphicFrame>
      <p:sp>
        <p:nvSpPr>
          <p:cNvPr id="32" name="フローチャート : 代替処理 31"/>
          <p:cNvSpPr/>
          <p:nvPr/>
        </p:nvSpPr>
        <p:spPr>
          <a:xfrm>
            <a:off x="495181" y="138153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平成２３年度</a:t>
            </a:r>
            <a:endParaRPr kumimoji="1" lang="ja-JP" altLang="en-US" sz="1200" dirty="0"/>
          </a:p>
        </p:txBody>
      </p:sp>
      <p:sp>
        <p:nvSpPr>
          <p:cNvPr id="33" name="フローチャート : 代替処理 32"/>
          <p:cNvSpPr/>
          <p:nvPr/>
        </p:nvSpPr>
        <p:spPr>
          <a:xfrm>
            <a:off x="639198" y="1579558"/>
            <a:ext cx="1116124" cy="120613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a:t>
            </a:r>
            <a:r>
              <a:rPr lang="ja-JP" altLang="en-US" sz="1200" spc="-140" dirty="0" smtClean="0"/>
              <a:t>要望</a:t>
            </a:r>
            <a:endParaRPr lang="en-US" altLang="ja-JP" sz="1200" spc="-140" dirty="0" smtClean="0"/>
          </a:p>
          <a:p>
            <a:pPr marL="82550" indent="-82550" algn="just"/>
            <a:r>
              <a:rPr lang="ja-JP" altLang="en-US" sz="1200" spc="-140" dirty="0" smtClean="0"/>
              <a:t>・</a:t>
            </a:r>
            <a:r>
              <a:rPr lang="ja-JP" altLang="en-US" sz="1200" spc="-140" dirty="0"/>
              <a:t>国出先機関の原則</a:t>
            </a:r>
            <a:r>
              <a:rPr lang="ja-JP" altLang="en-US" sz="1200" spc="-140" dirty="0" smtClean="0"/>
              <a:t>廃止</a:t>
            </a:r>
            <a:endParaRPr lang="en-US" altLang="ja-JP" sz="1200" spc="-140" dirty="0" smtClean="0"/>
          </a:p>
          <a:p>
            <a:pPr marL="82550" indent="-82550" algn="just"/>
            <a:r>
              <a:rPr lang="ja-JP" altLang="en-US" sz="1200" spc="-140" dirty="0" smtClean="0"/>
              <a:t>・地域</a:t>
            </a:r>
            <a:r>
              <a:rPr lang="ja-JP" altLang="en-US" sz="1200" spc="-140" dirty="0"/>
              <a:t>自主戦略交付金の制度</a:t>
            </a:r>
            <a:r>
              <a:rPr lang="ja-JP" altLang="en-US" sz="1200" spc="-140" dirty="0" smtClean="0"/>
              <a:t>改善</a:t>
            </a:r>
            <a:endParaRPr lang="en-US" altLang="ja-JP" sz="1200" spc="-140" dirty="0" smtClean="0"/>
          </a:p>
        </p:txBody>
      </p:sp>
      <p:sp>
        <p:nvSpPr>
          <p:cNvPr id="51" name="フローチャート : 代替処理 50"/>
          <p:cNvSpPr/>
          <p:nvPr/>
        </p:nvSpPr>
        <p:spPr>
          <a:xfrm>
            <a:off x="2846384" y="1409991"/>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６月</a:t>
            </a:r>
            <a:endParaRPr kumimoji="1" lang="ja-JP" altLang="en-US" sz="1200" dirty="0"/>
          </a:p>
        </p:txBody>
      </p:sp>
      <p:sp>
        <p:nvSpPr>
          <p:cNvPr id="52" name="フローチャート : 代替処理 51"/>
          <p:cNvSpPr/>
          <p:nvPr/>
        </p:nvSpPr>
        <p:spPr>
          <a:xfrm>
            <a:off x="2990401" y="1579558"/>
            <a:ext cx="1116124" cy="120613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smtClean="0"/>
          </a:p>
          <a:p>
            <a:pPr marL="82550" indent="-82550" algn="just"/>
            <a:r>
              <a:rPr lang="ja-JP" altLang="en-US" sz="1200" spc="-140" dirty="0" smtClean="0"/>
              <a:t>・国出先</a:t>
            </a:r>
            <a:r>
              <a:rPr lang="ja-JP" altLang="en-US" sz="1200" spc="-140" dirty="0"/>
              <a:t>機関の原則</a:t>
            </a:r>
            <a:r>
              <a:rPr lang="ja-JP" altLang="en-US" sz="1200" spc="-140" dirty="0" smtClean="0"/>
              <a:t>廃止</a:t>
            </a:r>
            <a:endParaRPr lang="en-US" altLang="ja-JP" sz="1200" spc="-140" dirty="0" smtClean="0"/>
          </a:p>
          <a:p>
            <a:pPr marL="82550" indent="-82550" algn="just"/>
            <a:r>
              <a:rPr lang="ja-JP" altLang="en-US" sz="1200" spc="-140" dirty="0"/>
              <a:t>・</a:t>
            </a:r>
            <a:r>
              <a:rPr lang="ja-JP" altLang="en-US" sz="1200" spc="-140" dirty="0" smtClean="0"/>
              <a:t>地域</a:t>
            </a:r>
            <a:r>
              <a:rPr lang="ja-JP" altLang="en-US" sz="1200" spc="-140" dirty="0"/>
              <a:t>自主戦略交付金の制度</a:t>
            </a:r>
            <a:r>
              <a:rPr lang="ja-JP" altLang="en-US" sz="1200" spc="-140" dirty="0" smtClean="0"/>
              <a:t>改善</a:t>
            </a:r>
            <a:endParaRPr lang="ja-JP" altLang="en-US" sz="1200" spc="-140" dirty="0"/>
          </a:p>
          <a:p>
            <a:pPr algn="just"/>
            <a:endParaRPr lang="ja-JP" altLang="en-US" sz="1200" dirty="0"/>
          </a:p>
        </p:txBody>
      </p:sp>
      <p:sp>
        <p:nvSpPr>
          <p:cNvPr id="27" name="フローチャート : 代替処理 26"/>
          <p:cNvSpPr/>
          <p:nvPr/>
        </p:nvSpPr>
        <p:spPr>
          <a:xfrm>
            <a:off x="637231" y="2785692"/>
            <a:ext cx="1116124" cy="6480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40" dirty="0"/>
              <a:t>大都市制度に関する共同</a:t>
            </a:r>
            <a:r>
              <a:rPr lang="ja-JP" altLang="en-US" sz="1200" spc="-140" dirty="0" smtClean="0"/>
              <a:t>要望</a:t>
            </a:r>
            <a:r>
              <a:rPr lang="en-US" altLang="ja-JP" sz="1200" spc="-140" dirty="0" smtClean="0"/>
              <a:t/>
            </a:r>
            <a:br>
              <a:rPr lang="en-US" altLang="ja-JP" sz="1200" spc="-140" dirty="0" smtClean="0"/>
            </a:br>
            <a:r>
              <a:rPr lang="ja-JP" altLang="en-US" sz="1200" spc="-140" dirty="0" smtClean="0"/>
              <a:t>（</a:t>
            </a:r>
            <a:r>
              <a:rPr lang="ja-JP" altLang="en-US" sz="1200" spc="-140" dirty="0"/>
              <a:t>愛知宣言）</a:t>
            </a:r>
          </a:p>
        </p:txBody>
      </p:sp>
      <p:sp>
        <p:nvSpPr>
          <p:cNvPr id="30" name="右矢印 29"/>
          <p:cNvSpPr/>
          <p:nvPr/>
        </p:nvSpPr>
        <p:spPr>
          <a:xfrm>
            <a:off x="442888" y="3356992"/>
            <a:ext cx="6383727" cy="580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政府アクションプラン推進委員会への参画</a:t>
            </a:r>
            <a:endParaRPr kumimoji="1" lang="en-US" altLang="ja-JP" sz="1200" dirty="0" smtClean="0"/>
          </a:p>
          <a:p>
            <a:pPr algn="ctr"/>
            <a:r>
              <a:rPr lang="ja-JP" altLang="en-US" sz="1200" dirty="0" smtClean="0"/>
              <a:t>（関西広域連合）</a:t>
            </a:r>
            <a:endParaRPr kumimoji="1" lang="ja-JP" altLang="en-US" sz="1200" dirty="0"/>
          </a:p>
        </p:txBody>
      </p:sp>
      <p:sp>
        <p:nvSpPr>
          <p:cNvPr id="47" name="フローチャート : 代替処理 46"/>
          <p:cNvSpPr/>
          <p:nvPr/>
        </p:nvSpPr>
        <p:spPr>
          <a:xfrm>
            <a:off x="495181" y="4005064"/>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平成２３年度</a:t>
            </a:r>
            <a:endParaRPr kumimoji="1" lang="ja-JP" altLang="en-US" sz="1200" dirty="0"/>
          </a:p>
        </p:txBody>
      </p:sp>
      <p:sp>
        <p:nvSpPr>
          <p:cNvPr id="48" name="フローチャート : 代替処理 47"/>
          <p:cNvSpPr/>
          <p:nvPr/>
        </p:nvSpPr>
        <p:spPr>
          <a:xfrm>
            <a:off x="639198" y="4203086"/>
            <a:ext cx="1116124" cy="6480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地域主権一括法（第</a:t>
            </a:r>
            <a:r>
              <a:rPr lang="en-US" altLang="ja-JP" sz="1200" dirty="0" smtClean="0"/>
              <a:t>1</a:t>
            </a:r>
            <a:r>
              <a:rPr lang="ja-JP" altLang="en-US" sz="1200" dirty="0" smtClean="0"/>
              <a:t>次、第</a:t>
            </a:r>
            <a:r>
              <a:rPr lang="en-US" altLang="ja-JP" sz="1200" dirty="0" smtClean="0"/>
              <a:t>2</a:t>
            </a:r>
            <a:r>
              <a:rPr lang="ja-JP" altLang="en-US" sz="1200" dirty="0" smtClean="0"/>
              <a:t>次）成立</a:t>
            </a:r>
            <a:endParaRPr lang="ja-JP" altLang="en-US" sz="1200" dirty="0"/>
          </a:p>
        </p:txBody>
      </p:sp>
      <p:sp>
        <p:nvSpPr>
          <p:cNvPr id="55" name="フローチャート : 代替処理 54"/>
          <p:cNvSpPr/>
          <p:nvPr/>
        </p:nvSpPr>
        <p:spPr>
          <a:xfrm>
            <a:off x="632498" y="4832310"/>
            <a:ext cx="1122824" cy="61291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地域主権一括法案（第</a:t>
            </a:r>
            <a:r>
              <a:rPr lang="en-US" altLang="ja-JP" sz="1200" dirty="0" smtClean="0"/>
              <a:t>3</a:t>
            </a:r>
            <a:r>
              <a:rPr lang="ja-JP" altLang="en-US" sz="1200" dirty="0" smtClean="0"/>
              <a:t>次）国会提出</a:t>
            </a:r>
            <a:endParaRPr lang="ja-JP" altLang="en-US" sz="1200" dirty="0"/>
          </a:p>
        </p:txBody>
      </p:sp>
      <p:sp>
        <p:nvSpPr>
          <p:cNvPr id="58" name="フローチャート : 代替処理 57"/>
          <p:cNvSpPr/>
          <p:nvPr/>
        </p:nvSpPr>
        <p:spPr>
          <a:xfrm>
            <a:off x="637231" y="5445224"/>
            <a:ext cx="1116124" cy="43204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地域自主戦略交付金の導入</a:t>
            </a:r>
            <a:endParaRPr lang="ja-JP" altLang="en-US" sz="1200" dirty="0"/>
          </a:p>
        </p:txBody>
      </p:sp>
      <p:sp>
        <p:nvSpPr>
          <p:cNvPr id="59" name="フローチャート : 代替処理 58"/>
          <p:cNvSpPr/>
          <p:nvPr/>
        </p:nvSpPr>
        <p:spPr>
          <a:xfrm>
            <a:off x="639198" y="5877272"/>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第３０次地方制度調査会発足</a:t>
            </a:r>
          </a:p>
        </p:txBody>
      </p:sp>
      <p:sp>
        <p:nvSpPr>
          <p:cNvPr id="60" name="右矢印 59"/>
          <p:cNvSpPr/>
          <p:nvPr/>
        </p:nvSpPr>
        <p:spPr>
          <a:xfrm>
            <a:off x="5580112" y="4105974"/>
            <a:ext cx="1232876"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実現に向け</a:t>
            </a:r>
            <a:endParaRPr kumimoji="1" lang="en-US" altLang="ja-JP" sz="1200" dirty="0" smtClean="0"/>
          </a:p>
          <a:p>
            <a:pPr algn="ctr"/>
            <a:r>
              <a:rPr lang="ja-JP" altLang="en-US" sz="1200" dirty="0"/>
              <a:t>更</a:t>
            </a:r>
            <a:r>
              <a:rPr lang="ja-JP" altLang="en-US" sz="1200" dirty="0" smtClean="0"/>
              <a:t>なる検討</a:t>
            </a:r>
            <a:endParaRPr kumimoji="1" lang="ja-JP" altLang="en-US" sz="1200" dirty="0"/>
          </a:p>
        </p:txBody>
      </p:sp>
      <p:sp>
        <p:nvSpPr>
          <p:cNvPr id="61" name="正方形/長方形 60"/>
          <p:cNvSpPr/>
          <p:nvPr/>
        </p:nvSpPr>
        <p:spPr>
          <a:xfrm>
            <a:off x="4630689" y="4013014"/>
            <a:ext cx="949423" cy="856146"/>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pPr algn="ctr"/>
            <a:r>
              <a:rPr lang="ja-JP" altLang="en-US" sz="1200" spc="-140" dirty="0" smtClean="0"/>
              <a:t>国出先機関</a:t>
            </a:r>
            <a:endParaRPr lang="en-US" altLang="ja-JP" sz="1200" spc="-140" dirty="0" smtClean="0"/>
          </a:p>
          <a:p>
            <a:pPr algn="ctr"/>
            <a:r>
              <a:rPr lang="ja-JP" altLang="en-US" sz="1200" spc="-140" dirty="0" smtClean="0"/>
              <a:t>原則廃止に</a:t>
            </a:r>
            <a:endParaRPr lang="en-US" altLang="ja-JP" sz="1200" spc="-140" dirty="0" smtClean="0"/>
          </a:p>
          <a:p>
            <a:pPr algn="ctr"/>
            <a:r>
              <a:rPr lang="ja-JP" altLang="en-US" sz="1200" spc="-140" dirty="0" smtClean="0"/>
              <a:t>関する法案</a:t>
            </a:r>
            <a:endParaRPr lang="en-US" altLang="ja-JP" sz="1200" spc="-140" dirty="0" smtClean="0"/>
          </a:p>
          <a:p>
            <a:pPr algn="ctr"/>
            <a:r>
              <a:rPr lang="ja-JP" altLang="en-US" sz="1200" spc="-140" dirty="0" smtClean="0"/>
              <a:t>の国会提出</a:t>
            </a:r>
            <a:endParaRPr lang="en-US" altLang="ja-JP" sz="1200" spc="-140" dirty="0" smtClean="0"/>
          </a:p>
        </p:txBody>
      </p:sp>
      <p:sp>
        <p:nvSpPr>
          <p:cNvPr id="62" name="右矢印 61"/>
          <p:cNvSpPr/>
          <p:nvPr/>
        </p:nvSpPr>
        <p:spPr>
          <a:xfrm>
            <a:off x="1825503" y="4105974"/>
            <a:ext cx="2746497" cy="580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t>国出先機関原則廃止の検討</a:t>
            </a:r>
            <a:endParaRPr lang="ja-JP" altLang="en-US" sz="1200" dirty="0"/>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65" name="右矢印 64"/>
          <p:cNvSpPr/>
          <p:nvPr/>
        </p:nvSpPr>
        <p:spPr>
          <a:xfrm>
            <a:off x="1872131" y="5554464"/>
            <a:ext cx="2017766" cy="5827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新たな大都市</a:t>
            </a:r>
            <a:r>
              <a:rPr kumimoji="1" lang="en-US" altLang="ja-JP" sz="1200" dirty="0" smtClean="0"/>
              <a:t/>
            </a:r>
            <a:br>
              <a:rPr kumimoji="1" lang="en-US" altLang="ja-JP" sz="1200" dirty="0" smtClean="0"/>
            </a:br>
            <a:r>
              <a:rPr kumimoji="1" lang="ja-JP" altLang="en-US" sz="1200" dirty="0" smtClean="0"/>
              <a:t>制度の検討</a:t>
            </a:r>
            <a:endParaRPr kumimoji="1" lang="ja-JP" altLang="en-US" sz="1200" dirty="0"/>
          </a:p>
        </p:txBody>
      </p:sp>
      <p:sp>
        <p:nvSpPr>
          <p:cNvPr id="66" name="右矢印 65"/>
          <p:cNvSpPr/>
          <p:nvPr/>
        </p:nvSpPr>
        <p:spPr>
          <a:xfrm>
            <a:off x="5471270" y="5556366"/>
            <a:ext cx="1341718"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実現に向け</a:t>
            </a:r>
            <a:endParaRPr kumimoji="1" lang="en-US" altLang="ja-JP" sz="1200" dirty="0" smtClean="0"/>
          </a:p>
          <a:p>
            <a:pPr algn="ctr"/>
            <a:r>
              <a:rPr lang="ja-JP" altLang="en-US" sz="1200" dirty="0"/>
              <a:t>更</a:t>
            </a:r>
            <a:r>
              <a:rPr lang="ja-JP" altLang="en-US" sz="1200" dirty="0" smtClean="0"/>
              <a:t>なる検討</a:t>
            </a:r>
            <a:endParaRPr kumimoji="1" lang="ja-JP" altLang="en-US" sz="1200" dirty="0"/>
          </a:p>
        </p:txBody>
      </p:sp>
      <p:sp>
        <p:nvSpPr>
          <p:cNvPr id="49" name="フローチャート : 代替処理 48"/>
          <p:cNvSpPr/>
          <p:nvPr/>
        </p:nvSpPr>
        <p:spPr>
          <a:xfrm>
            <a:off x="3889897" y="5445224"/>
            <a:ext cx="158137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smtClean="0"/>
              <a:t>月</a:t>
            </a:r>
            <a:endParaRPr kumimoji="1" lang="ja-JP" altLang="en-US" sz="1200" dirty="0"/>
          </a:p>
        </p:txBody>
      </p:sp>
      <p:sp>
        <p:nvSpPr>
          <p:cNvPr id="50" name="フローチャート : 代替処理 49"/>
          <p:cNvSpPr/>
          <p:nvPr/>
        </p:nvSpPr>
        <p:spPr>
          <a:xfrm>
            <a:off x="4033913" y="5643246"/>
            <a:ext cx="1546199"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a:t>
            </a:r>
            <a:r>
              <a:rPr lang="ja-JP" altLang="en-US" sz="1200" spc="-170" dirty="0" smtClean="0"/>
              <a:t>における特別区の設置に関する法律の</a:t>
            </a:r>
            <a:r>
              <a:rPr lang="ja-JP" altLang="en-US" sz="1200" spc="-170" smtClean="0"/>
              <a:t>成立・一部施行</a:t>
            </a:r>
            <a:endParaRPr lang="en-US" altLang="ja-JP" sz="1200" spc="-170" dirty="0" smtClean="0"/>
          </a:p>
        </p:txBody>
      </p:sp>
      <p:sp>
        <p:nvSpPr>
          <p:cNvPr id="56" name="右矢印 55"/>
          <p:cNvSpPr/>
          <p:nvPr/>
        </p:nvSpPr>
        <p:spPr>
          <a:xfrm>
            <a:off x="1872131" y="4824848"/>
            <a:ext cx="4940857" cy="580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t>義務付け・枠付けの見直し検討（第</a:t>
            </a:r>
            <a:r>
              <a:rPr lang="en-US" altLang="ja-JP" sz="1200" dirty="0" smtClean="0"/>
              <a:t>4</a:t>
            </a:r>
            <a:r>
              <a:rPr lang="ja-JP" altLang="en-US" sz="1200" dirty="0" smtClean="0"/>
              <a:t>次）</a:t>
            </a:r>
            <a:endParaRPr lang="ja-JP" altLang="en-US" sz="1200" dirty="0"/>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F3E2F46FEABD34B9CD159554CA377F5" ma:contentTypeVersion="0" ma:contentTypeDescription="新しいドキュメントを作成します。" ma:contentTypeScope="" ma:versionID="21b97b8ccb4f241c546f14431a6c6884">
  <xsd:schema xmlns:xsd="http://www.w3.org/2001/XMLSchema" xmlns:xs="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69B9295-FDDF-4304-A5D3-32E123DF89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1C8D6F3-C97A-494B-AA76-094BA8C8670F}">
  <ds:schemaRefs>
    <ds:schemaRef ds:uri="http://schemas.microsoft.com/sharepoint/v3/contenttype/forms"/>
  </ds:schemaRefs>
</ds:datastoreItem>
</file>

<file path=customXml/itemProps3.xml><?xml version="1.0" encoding="utf-8"?>
<ds:datastoreItem xmlns:ds="http://schemas.openxmlformats.org/officeDocument/2006/customXml" ds:itemID="{84F7A962-FEB2-4963-B535-72BC0A6C46AD}">
  <ds:schemaRefs>
    <ds:schemaRef ds:uri="http://purl.org/dc/dcmitype/"/>
    <ds:schemaRef ds:uri="http://purl.org/dc/elements/1.1/"/>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818</TotalTime>
  <Words>653</Words>
  <Application>Microsoft Office PowerPoint</Application>
  <PresentationFormat>画面に合わせる (4:3)</PresentationFormat>
  <Paragraphs>155</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大阪府庁</cp:lastModifiedBy>
  <cp:revision>68</cp:revision>
  <cp:lastPrinted>2012-11-19T01:33:08Z</cp:lastPrinted>
  <dcterms:created xsi:type="dcterms:W3CDTF">2012-05-24T00:40:17Z</dcterms:created>
  <dcterms:modified xsi:type="dcterms:W3CDTF">2012-11-19T08:39:54Z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0x010100DF3E2F46FEABD34B9CD159554CA377F5</vt:lpwstr>
  </property>
</Properties>
</file>