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66" r:id="rId2"/>
    <p:sldId id="262" r:id="rId3"/>
    <p:sldId id="263" r:id="rId4"/>
    <p:sldId id="26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varScale="1">
        <p:scale>
          <a:sx n="64" d="100"/>
          <a:sy n="64" d="100"/>
        </p:scale>
        <p:origin x="99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637766061"/>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4007168">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平成２５年度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078144">
                <a:tc>
                  <a:txBody>
                    <a:bodyPr/>
                    <a:lstStyle/>
                    <a:p>
                      <a:r>
                        <a:rPr kumimoji="1" lang="ja-JP" altLang="en-US" sz="1400" dirty="0"/>
                        <a:t>市町村への権限移譲等</a:t>
                      </a:r>
                    </a:p>
                  </a:txBody>
                  <a:tcPr vert="eaVert" anchor="ctr" anchorCtr="1"/>
                </a:tc>
                <a:tc>
                  <a:txBody>
                    <a:bodyPr/>
                    <a:lstStyle/>
                    <a:p>
                      <a:endParaRPr kumimoji="1" lang="ja-JP" altLang="en-US" sz="1400" i="1" dirty="0"/>
                    </a:p>
                  </a:txBody>
                  <a:tcPr anchor="ctr"/>
                </a:tc>
                <a:tc>
                  <a:txBody>
                    <a:bodyPr/>
                    <a:lstStyle/>
                    <a:p>
                      <a:pPr marL="82550" indent="-82550" algn="just">
                        <a:lnSpc>
                          <a:spcPct val="100000"/>
                        </a:lnSpc>
                        <a:spcAft>
                          <a:spcPts val="0"/>
                        </a:spcAft>
                      </a:pPr>
                      <a:endParaRPr kumimoji="1" lang="en-US" altLang="ja-JP" sz="12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平成</a:t>
                      </a:r>
                      <a:r>
                        <a:rPr kumimoji="1" lang="en-US" altLang="ja-JP" sz="1200" dirty="0">
                          <a:solidFill>
                            <a:schemeClr val="tx1"/>
                          </a:solidFill>
                        </a:rPr>
                        <a:t>22</a:t>
                      </a:r>
                      <a:r>
                        <a:rPr kumimoji="1" lang="ja-JP" altLang="en-US" sz="1200" dirty="0">
                          <a:solidFill>
                            <a:schemeClr val="tx1"/>
                          </a:solidFill>
                        </a:rPr>
                        <a:t>年度から府内市町村に「特例市並みの権限移譲」を推進した結果、</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平成</a:t>
                      </a:r>
                      <a:r>
                        <a:rPr kumimoji="1" lang="en-US" altLang="ja-JP" sz="1200" dirty="0">
                          <a:solidFill>
                            <a:schemeClr val="tx1"/>
                          </a:solidFill>
                        </a:rPr>
                        <a:t>25</a:t>
                      </a:r>
                      <a:r>
                        <a:rPr kumimoji="1" lang="ja-JP" altLang="en-US" sz="1200" dirty="0">
                          <a:solidFill>
                            <a:schemeClr val="tx1"/>
                          </a:solidFill>
                        </a:rPr>
                        <a:t>年度末で</a:t>
                      </a:r>
                      <a:r>
                        <a:rPr kumimoji="1" lang="en-US" altLang="ja-JP" sz="1200" dirty="0">
                          <a:solidFill>
                            <a:schemeClr val="tx1"/>
                          </a:solidFill>
                        </a:rPr>
                        <a:t>1,955</a:t>
                      </a:r>
                      <a:r>
                        <a:rPr kumimoji="1" lang="ja-JP" altLang="en-US" sz="1200" dirty="0">
                          <a:solidFill>
                            <a:schemeClr val="tx1"/>
                          </a:solidFill>
                        </a:rPr>
                        <a:t>条項の事務・権限が移譲され、短期間に大幅な権限移譲が実現しました。</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平成</a:t>
                      </a:r>
                      <a:r>
                        <a:rPr kumimoji="1" lang="en-US" altLang="ja-JP" sz="1200" dirty="0">
                          <a:solidFill>
                            <a:schemeClr val="tx1"/>
                          </a:solidFill>
                        </a:rPr>
                        <a:t>25</a:t>
                      </a:r>
                      <a:r>
                        <a:rPr kumimoji="1" lang="ja-JP" altLang="en-US" sz="1200" dirty="0">
                          <a:solidFill>
                            <a:schemeClr val="tx1"/>
                          </a:solidFill>
                        </a:rPr>
                        <a:t>年度は、大阪府・市町村分権協議会を開催し、これまでの取組みを踏まえた効果検証や権限移譲に係る今後の進め方について協議・検討を重ね、「市町村への権限移譲の推進に向けて」を取りまとめました。</a:t>
                      </a: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　大阪府・市町村分権協議会の取りまとめを踏まえ、平成</a:t>
                      </a:r>
                      <a:r>
                        <a:rPr kumimoji="1" lang="en-US" altLang="ja-JP" sz="1200" dirty="0">
                          <a:solidFill>
                            <a:schemeClr val="tx1"/>
                          </a:solidFill>
                        </a:rPr>
                        <a:t>26</a:t>
                      </a:r>
                      <a:r>
                        <a:rPr kumimoji="1" lang="ja-JP" altLang="en-US" sz="1200" dirty="0">
                          <a:solidFill>
                            <a:schemeClr val="tx1"/>
                          </a:solidFill>
                        </a:rPr>
                        <a:t>年度以降は、</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・「特例市並みの権限移譲の定着・充実」</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・「新たな事務の移譲」</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rPr>
                        <a:t>・「市町村の体制整備」により、さらなる権限移譲及び広域連携の推進を図ります。</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endParaRPr>
                    </a:p>
                    <a:p>
                      <a:pPr marL="82550" indent="-82550" algn="just">
                        <a:lnSpc>
                          <a:spcPct val="100000"/>
                        </a:lnSpc>
                        <a:spcAft>
                          <a:spcPts val="0"/>
                        </a:spcAft>
                      </a:pPr>
                      <a:r>
                        <a:rPr kumimoji="1" lang="ja-JP" altLang="en-US" sz="1200" dirty="0">
                          <a:solidFill>
                            <a:schemeClr val="tx1"/>
                          </a:solidFill>
                        </a:rPr>
                        <a:t>○　地域ブロック市長会等に知事が参加し、意見交換を行いました。「協議の場」については、今後も重要課題に関する意見交換の場として必要に応じて活用を図ります。</a:t>
                      </a:r>
                      <a:endParaRPr kumimoji="1" lang="en-US" altLang="ja-JP" sz="1200" dirty="0">
                        <a:solidFill>
                          <a:schemeClr val="tx1"/>
                        </a:solidFill>
                      </a:endParaRPr>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３</a:t>
            </a:r>
            <a:r>
              <a:rPr lang="ja-JP" altLang="ja-JP" b="1" dirty="0"/>
              <a:t>月末時点）～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4" name="右矢印 63"/>
          <p:cNvSpPr/>
          <p:nvPr/>
        </p:nvSpPr>
        <p:spPr>
          <a:xfrm>
            <a:off x="1843142" y="2096500"/>
            <a:ext cx="1635730" cy="7971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bg1"/>
                </a:solidFill>
              </a:rPr>
              <a:t>今後の権限移譲</a:t>
            </a:r>
            <a:endParaRPr lang="en-US" altLang="ja-JP" sz="1050" dirty="0">
              <a:solidFill>
                <a:schemeClr val="bg1"/>
              </a:solidFill>
            </a:endParaRPr>
          </a:p>
          <a:p>
            <a:r>
              <a:rPr lang="ja-JP" altLang="en-US" sz="1050" dirty="0">
                <a:solidFill>
                  <a:schemeClr val="bg1"/>
                </a:solidFill>
              </a:rPr>
              <a:t>の方向性を検討</a:t>
            </a:r>
            <a:endParaRPr kumimoji="1" lang="ja-JP" altLang="en-US" sz="1050" dirty="0">
              <a:solidFill>
                <a:schemeClr val="bg1"/>
              </a:solidFill>
            </a:endParaRPr>
          </a:p>
        </p:txBody>
      </p:sp>
      <p:sp>
        <p:nvSpPr>
          <p:cNvPr id="78" name="フローチャート : 代替処理 77"/>
          <p:cNvSpPr/>
          <p:nvPr/>
        </p:nvSpPr>
        <p:spPr>
          <a:xfrm>
            <a:off x="3594098" y="2245590"/>
            <a:ext cx="710028" cy="474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kumimoji="1" lang="ja-JP" altLang="en-US" sz="1050" dirty="0"/>
              <a:t>月</a:t>
            </a:r>
          </a:p>
        </p:txBody>
      </p:sp>
      <p:sp>
        <p:nvSpPr>
          <p:cNvPr id="79" name="フローチャート : 代替処理 78"/>
          <p:cNvSpPr/>
          <p:nvPr/>
        </p:nvSpPr>
        <p:spPr>
          <a:xfrm>
            <a:off x="3666106" y="2489486"/>
            <a:ext cx="676861" cy="30359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とりまとめ</a:t>
            </a:r>
            <a:endParaRPr lang="en-US" altLang="ja-JP" sz="1200" spc="-150" dirty="0"/>
          </a:p>
        </p:txBody>
      </p:sp>
      <p:sp>
        <p:nvSpPr>
          <p:cNvPr id="52" name="右矢印 51"/>
          <p:cNvSpPr/>
          <p:nvPr/>
        </p:nvSpPr>
        <p:spPr>
          <a:xfrm>
            <a:off x="4427984" y="1268760"/>
            <a:ext cx="1800200" cy="2124236"/>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solidFill>
                  <a:schemeClr val="bg1"/>
                </a:solidFill>
              </a:rPr>
              <a:t>・特例市並みの権限移</a:t>
            </a:r>
            <a:endParaRPr lang="en-US" altLang="ja-JP" sz="1050" dirty="0">
              <a:solidFill>
                <a:schemeClr val="bg1"/>
              </a:solidFill>
            </a:endParaRPr>
          </a:p>
          <a:p>
            <a:r>
              <a:rPr lang="ja-JP" altLang="en-US" sz="1050" dirty="0">
                <a:solidFill>
                  <a:schemeClr val="bg1"/>
                </a:solidFill>
              </a:rPr>
              <a:t>　譲の定着・充実</a:t>
            </a:r>
            <a:endParaRPr lang="en-US" altLang="ja-JP" sz="1050" dirty="0">
              <a:solidFill>
                <a:schemeClr val="bg1"/>
              </a:solidFill>
            </a:endParaRPr>
          </a:p>
          <a:p>
            <a:r>
              <a:rPr lang="ja-JP" altLang="en-US" sz="1050" dirty="0">
                <a:solidFill>
                  <a:schemeClr val="bg1"/>
                </a:solidFill>
              </a:rPr>
              <a:t>・新たな事務の移譲</a:t>
            </a:r>
            <a:endParaRPr lang="en-US" altLang="ja-JP" sz="1050" dirty="0">
              <a:solidFill>
                <a:schemeClr val="bg1"/>
              </a:solidFill>
            </a:endParaRPr>
          </a:p>
          <a:p>
            <a:r>
              <a:rPr lang="ja-JP" altLang="en-US" sz="1050" dirty="0">
                <a:solidFill>
                  <a:schemeClr val="bg1"/>
                </a:solidFill>
              </a:rPr>
              <a:t>・市町村の体制整備</a:t>
            </a:r>
            <a:endParaRPr lang="en-US" altLang="ja-JP" sz="1050" dirty="0">
              <a:solidFill>
                <a:schemeClr val="bg1"/>
              </a:solidFill>
            </a:endParaRPr>
          </a:p>
        </p:txBody>
      </p:sp>
      <p:sp>
        <p:nvSpPr>
          <p:cNvPr id="54" name="右矢印 53"/>
          <p:cNvSpPr/>
          <p:nvPr/>
        </p:nvSpPr>
        <p:spPr>
          <a:xfrm>
            <a:off x="4447034" y="5085184"/>
            <a:ext cx="1800200" cy="1287636"/>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t>・地域ブロック市長会等と意見交換</a:t>
            </a:r>
            <a:endParaRPr lang="en-US" altLang="ja-JP" sz="1050" dirty="0"/>
          </a:p>
          <a:p>
            <a:r>
              <a:rPr lang="ja-JP" altLang="en-US" sz="1050" dirty="0"/>
              <a:t>・必要に応じ「協議の場」を開催</a:t>
            </a:r>
            <a:endParaRPr kumimoji="1" lang="en-US" altLang="ja-JP" sz="1050" dirty="0"/>
          </a:p>
        </p:txBody>
      </p:sp>
      <p:sp>
        <p:nvSpPr>
          <p:cNvPr id="55" name="フローチャート : 代替処理 54"/>
          <p:cNvSpPr/>
          <p:nvPr/>
        </p:nvSpPr>
        <p:spPr>
          <a:xfrm>
            <a:off x="566047" y="2096500"/>
            <a:ext cx="107295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a:t>
            </a:r>
            <a:endParaRPr kumimoji="1" lang="ja-JP" altLang="en-US" sz="1200" dirty="0"/>
          </a:p>
        </p:txBody>
      </p:sp>
      <p:sp>
        <p:nvSpPr>
          <p:cNvPr id="59" name="フローチャート : 代替処理 58"/>
          <p:cNvSpPr/>
          <p:nvPr/>
        </p:nvSpPr>
        <p:spPr>
          <a:xfrm>
            <a:off x="638055" y="2302999"/>
            <a:ext cx="1112455" cy="59066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schemeClr val="tx1"/>
                </a:solidFill>
              </a:rPr>
              <a:t>大阪府・市町村分権協議会</a:t>
            </a:r>
            <a:endParaRPr lang="en-US" altLang="ja-JP" sz="1200" dirty="0">
              <a:solidFill>
                <a:schemeClr val="tx1"/>
              </a:solidFill>
            </a:endParaRPr>
          </a:p>
        </p:txBody>
      </p:sp>
      <p:sp>
        <p:nvSpPr>
          <p:cNvPr id="60" name="フローチャート : 代替処理 59"/>
          <p:cNvSpPr/>
          <p:nvPr/>
        </p:nvSpPr>
        <p:spPr>
          <a:xfrm>
            <a:off x="557191" y="3645684"/>
            <a:ext cx="1325596" cy="792088"/>
          </a:xfrm>
          <a:prstGeom prst="flowChartAlternateProcess">
            <a:avLst/>
          </a:prstGeom>
          <a:solidFill>
            <a:schemeClr val="accent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kumimoji="1" lang="ja-JP" altLang="en-US" sz="1050" dirty="0">
                <a:solidFill>
                  <a:schemeClr val="bg1"/>
                </a:solidFill>
              </a:rPr>
              <a:t>４月</a:t>
            </a:r>
          </a:p>
        </p:txBody>
      </p:sp>
      <p:sp>
        <p:nvSpPr>
          <p:cNvPr id="62" name="フローチャート : 代替処理 61"/>
          <p:cNvSpPr/>
          <p:nvPr/>
        </p:nvSpPr>
        <p:spPr>
          <a:xfrm>
            <a:off x="607116" y="3879561"/>
            <a:ext cx="1322280" cy="1065964"/>
          </a:xfrm>
          <a:prstGeom prst="flowChartAlternateProcess">
            <a:avLst/>
          </a:prstGeom>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t>・泉州南地域</a:t>
            </a:r>
            <a:r>
              <a:rPr lang="en-US" altLang="ja-JP" sz="1200" dirty="0"/>
              <a:t>3</a:t>
            </a:r>
            <a:r>
              <a:rPr lang="ja-JP" altLang="en-US" sz="1200" dirty="0"/>
              <a:t>市</a:t>
            </a:r>
            <a:r>
              <a:rPr lang="en-US" altLang="ja-JP" sz="1200" dirty="0"/>
              <a:t>3</a:t>
            </a:r>
            <a:r>
              <a:rPr lang="ja-JP" altLang="en-US" sz="1200" dirty="0"/>
              <a:t>町において、広域福祉課を共同設置</a:t>
            </a:r>
            <a:endParaRPr lang="en-US" altLang="ja-JP" sz="1200" dirty="0"/>
          </a:p>
        </p:txBody>
      </p:sp>
      <p:sp>
        <p:nvSpPr>
          <p:cNvPr id="27" name="フローチャート : 代替処理 26"/>
          <p:cNvSpPr/>
          <p:nvPr/>
        </p:nvSpPr>
        <p:spPr>
          <a:xfrm>
            <a:off x="4580914" y="3653408"/>
            <a:ext cx="1325596" cy="571830"/>
          </a:xfrm>
          <a:prstGeom prst="flowChartAlternateProcess">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lIns="36000" tIns="36000" rIns="36000" bIns="36000" rtlCol="0" anchor="t" anchorCtr="0"/>
          <a:lstStyle/>
          <a:p>
            <a:pPr>
              <a:lnSpc>
                <a:spcPts val="1200"/>
              </a:lnSpc>
            </a:pPr>
            <a:r>
              <a:rPr kumimoji="1" lang="ja-JP" altLang="en-US" sz="1050" dirty="0">
                <a:solidFill>
                  <a:schemeClr val="bg1"/>
                </a:solidFill>
              </a:rPr>
              <a:t>４月</a:t>
            </a:r>
          </a:p>
        </p:txBody>
      </p:sp>
      <p:sp>
        <p:nvSpPr>
          <p:cNvPr id="28" name="フローチャート : 代替処理 27"/>
          <p:cNvSpPr/>
          <p:nvPr/>
        </p:nvSpPr>
        <p:spPr>
          <a:xfrm>
            <a:off x="4680621" y="3883588"/>
            <a:ext cx="1322280" cy="48151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200" dirty="0">
                <a:solidFill>
                  <a:schemeClr val="tx1"/>
                </a:solidFill>
              </a:rPr>
              <a:t>枚方市が中核市移行</a:t>
            </a:r>
            <a:endParaRPr lang="en-US" altLang="ja-JP" sz="1200" dirty="0">
              <a:solidFill>
                <a:schemeClr val="tx1"/>
              </a:solidFill>
            </a:endParaRPr>
          </a:p>
        </p:txBody>
      </p:sp>
      <p:sp>
        <p:nvSpPr>
          <p:cNvPr id="29" name="右矢印 28"/>
          <p:cNvSpPr/>
          <p:nvPr/>
        </p:nvSpPr>
        <p:spPr>
          <a:xfrm>
            <a:off x="460265" y="1281361"/>
            <a:ext cx="3927671" cy="681169"/>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特例市並みの権限移譲を推進</a:t>
            </a:r>
          </a:p>
        </p:txBody>
      </p:sp>
      <p:sp>
        <p:nvSpPr>
          <p:cNvPr id="30" name="フローチャート : 代替処理 29"/>
          <p:cNvSpPr/>
          <p:nvPr/>
        </p:nvSpPr>
        <p:spPr>
          <a:xfrm>
            <a:off x="2051943" y="5200729"/>
            <a:ext cx="1210103" cy="47045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１１月、１月</a:t>
            </a:r>
            <a:endParaRPr kumimoji="1" lang="ja-JP" altLang="en-US" sz="1200" dirty="0"/>
          </a:p>
        </p:txBody>
      </p:sp>
      <p:sp>
        <p:nvSpPr>
          <p:cNvPr id="31" name="フローチャート : 代替処理 30"/>
          <p:cNvSpPr/>
          <p:nvPr/>
        </p:nvSpPr>
        <p:spPr>
          <a:xfrm>
            <a:off x="2103676" y="5419155"/>
            <a:ext cx="1375196" cy="63710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schemeClr val="tx1"/>
                </a:solidFill>
              </a:rPr>
              <a:t>地域ブロック市長会等において、知事との意見交換を実施</a:t>
            </a:r>
            <a:endParaRPr lang="en-US" altLang="ja-JP" sz="1200" dirty="0">
              <a:solidFill>
                <a:schemeClr val="tx1"/>
              </a:solidFill>
            </a:endParaRPr>
          </a:p>
        </p:txBody>
      </p:sp>
    </p:spTree>
    <p:extLst>
      <p:ext uri="{BB962C8B-B14F-4D97-AF65-F5344CB8AC3E}">
        <p14:creationId xmlns:p14="http://schemas.microsoft.com/office/powerpoint/2010/main" val="177774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1849703798"/>
              </p:ext>
            </p:extLst>
          </p:nvPr>
        </p:nvGraphicFramePr>
        <p:xfrm>
          <a:off x="0" y="764703"/>
          <a:ext cx="9036496" cy="5366817"/>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402339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344408">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平成２５年度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44408">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3913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市町村への権限移譲等</a:t>
                      </a:r>
                    </a:p>
                  </a:txBody>
                  <a:tcPr vert="eaVert" anchor="ctr" anchorCtr="1"/>
                </a:tc>
                <a:tc>
                  <a:txBody>
                    <a:bodyPr/>
                    <a:lstStyle/>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ct val="100000"/>
                        </a:lnSpc>
                        <a:spcAft>
                          <a:spcPts val="0"/>
                        </a:spcAft>
                      </a:pPr>
                      <a:endParaRPr kumimoji="1" lang="en-US" altLang="ja-JP" sz="1200" dirty="0">
                        <a:solidFill>
                          <a:schemeClr val="tx1"/>
                        </a:solidFill>
                      </a:endParaRPr>
                    </a:p>
                    <a:p>
                      <a:pPr marL="82550" indent="-82550" algn="just">
                        <a:lnSpc>
                          <a:spcPct val="100000"/>
                        </a:lnSpc>
                        <a:spcAft>
                          <a:spcPts val="0"/>
                        </a:spcAft>
                      </a:pPr>
                      <a:r>
                        <a:rPr kumimoji="1" lang="ja-JP" altLang="en-US" sz="1200" dirty="0">
                          <a:solidFill>
                            <a:schemeClr val="tx1"/>
                          </a:solidFill>
                        </a:rPr>
                        <a:t>○　平成</a:t>
                      </a:r>
                      <a:r>
                        <a:rPr kumimoji="1" lang="en-US" altLang="ja-JP" sz="1200" dirty="0">
                          <a:solidFill>
                            <a:schemeClr val="tx1"/>
                          </a:solidFill>
                        </a:rPr>
                        <a:t>25</a:t>
                      </a:r>
                      <a:r>
                        <a:rPr kumimoji="1" lang="ja-JP" altLang="en-US" sz="1200" dirty="0">
                          <a:solidFill>
                            <a:schemeClr val="tx1"/>
                          </a:solidFill>
                        </a:rPr>
                        <a:t>年度は、道路５路線</a:t>
                      </a:r>
                      <a:r>
                        <a:rPr kumimoji="1" lang="en-US" altLang="ja-JP" sz="1200" dirty="0">
                          <a:solidFill>
                            <a:schemeClr val="tx1"/>
                          </a:solidFill>
                        </a:rPr>
                        <a:t>3.7km</a:t>
                      </a:r>
                      <a:r>
                        <a:rPr kumimoji="1" lang="ja-JP" altLang="en-US" sz="1200" dirty="0">
                          <a:solidFill>
                            <a:schemeClr val="tx1"/>
                          </a:solidFill>
                        </a:rPr>
                        <a:t>を移管しました。</a:t>
                      </a:r>
                      <a:endParaRPr kumimoji="1" lang="en-US" altLang="ja-JP" sz="1200" dirty="0">
                        <a:solidFill>
                          <a:schemeClr val="tx1"/>
                        </a:solidFill>
                      </a:endParaRPr>
                    </a:p>
                    <a:p>
                      <a:pPr marL="82550" indent="-82550" algn="just">
                        <a:lnSpc>
                          <a:spcPct val="100000"/>
                        </a:lnSpc>
                        <a:spcAft>
                          <a:spcPts val="0"/>
                        </a:spcAft>
                      </a:pPr>
                      <a:r>
                        <a:rPr kumimoji="1" lang="ja-JP" altLang="en-US" sz="1200" dirty="0">
                          <a:solidFill>
                            <a:schemeClr val="tx1"/>
                          </a:solidFill>
                        </a:rPr>
                        <a:t>　　今後も地域の顔である駅前停車場線やバイパス旧道の引継ぎについて、移管を推進します。</a:t>
                      </a:r>
                      <a:endParaRPr kumimoji="1" lang="en-US" altLang="ja-JP" sz="1200" dirty="0">
                        <a:solidFill>
                          <a:schemeClr val="tx1"/>
                        </a:solidFill>
                      </a:endParaRPr>
                    </a:p>
                    <a:p>
                      <a:pPr marL="82550" indent="-82550" algn="l">
                        <a:lnSpc>
                          <a:spcPts val="1400"/>
                        </a:lnSpc>
                        <a:spcAft>
                          <a:spcPts val="1200"/>
                        </a:spcAft>
                      </a:pPr>
                      <a:endParaRPr kumimoji="1" lang="en-US" altLang="ja-JP" sz="1200" dirty="0">
                        <a:solidFill>
                          <a:schemeClr val="tx1"/>
                        </a:solidFill>
                      </a:endParaRPr>
                    </a:p>
                  </a:txBody>
                  <a:tcPr/>
                </a:tc>
                <a:extLst>
                  <a:ext uri="{0D108BD9-81ED-4DB2-BD59-A6C34878D82A}">
                    <a16:rowId xmlns:a16="http://schemas.microsoft.com/office/drawing/2014/main" val="10002"/>
                  </a:ext>
                </a:extLst>
              </a:tr>
              <a:tr h="3306401">
                <a:tc>
                  <a:txBody>
                    <a:bodyPr/>
                    <a:lstStyle/>
                    <a:p>
                      <a:r>
                        <a:rPr kumimoji="1" lang="ja-JP" altLang="en-US" sz="1400" dirty="0"/>
                        <a:t>大阪市等との新たな関係づくり</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lvl="0" indent="-82550" algn="l">
                        <a:lnSpc>
                          <a:spcPts val="1400"/>
                        </a:lnSpc>
                        <a:spcAft>
                          <a:spcPts val="1200"/>
                        </a:spcAft>
                      </a:pPr>
                      <a:endParaRPr kumimoji="1" lang="en-US" altLang="ja-JP" sz="1200" dirty="0">
                        <a:solidFill>
                          <a:srgbClr val="FF0000"/>
                        </a:solidFill>
                      </a:endParaRPr>
                    </a:p>
                    <a:p>
                      <a:pPr marL="82550" lvl="0" indent="-82550" algn="l">
                        <a:lnSpc>
                          <a:spcPts val="1400"/>
                        </a:lnSpc>
                        <a:spcAft>
                          <a:spcPts val="1200"/>
                        </a:spcAft>
                      </a:pPr>
                      <a:r>
                        <a:rPr kumimoji="1" lang="ja-JP" altLang="en-US" sz="1200" dirty="0">
                          <a:solidFill>
                            <a:schemeClr val="tx1"/>
                          </a:solidFill>
                        </a:rPr>
                        <a:t>○　</a:t>
                      </a:r>
                      <a:r>
                        <a:rPr kumimoji="1" lang="ja-JP" altLang="en-US" sz="1200" spc="-30" baseline="0" dirty="0">
                          <a:solidFill>
                            <a:schemeClr val="tx1"/>
                          </a:solidFill>
                        </a:rPr>
                        <a:t>大都市制度のあり方については、「大都市地域における特別区の設置に関する法律」に基づき、「大阪府・大阪市特別区設置協議会」（法定協議会）を設置し、４つのステージを設け、「特別区設置協定書」作成に向け協議を進めています。</a:t>
                      </a:r>
                      <a:br>
                        <a:rPr kumimoji="1" lang="en-US" altLang="ja-JP" sz="1200" spc="-30" baseline="0" dirty="0">
                          <a:solidFill>
                            <a:schemeClr val="tx1"/>
                          </a:solidFill>
                        </a:rPr>
                      </a:br>
                      <a:endParaRPr kumimoji="1" lang="en-US" altLang="ja-JP" sz="1200" dirty="0">
                        <a:solidFill>
                          <a:schemeClr val="tx1"/>
                        </a:solidFill>
                      </a:endParaRPr>
                    </a:p>
                    <a:p>
                      <a:pPr marL="82550" indent="-82550" algn="l">
                        <a:lnSpc>
                          <a:spcPts val="1400"/>
                        </a:lnSpc>
                        <a:spcAft>
                          <a:spcPts val="1200"/>
                        </a:spcAft>
                      </a:pPr>
                      <a:r>
                        <a:rPr kumimoji="1" lang="ja-JP" altLang="en-US" sz="1200" dirty="0">
                          <a:solidFill>
                            <a:schemeClr val="tx1"/>
                          </a:solidFill>
                        </a:rPr>
                        <a:t>○　大阪府と大阪市の役割分担については、平成</a:t>
                      </a:r>
                      <a:r>
                        <a:rPr kumimoji="1" lang="en-US" altLang="ja-JP" sz="1200" dirty="0">
                          <a:solidFill>
                            <a:schemeClr val="tx1"/>
                          </a:solidFill>
                        </a:rPr>
                        <a:t>23</a:t>
                      </a:r>
                      <a:r>
                        <a:rPr kumimoji="1" lang="ja-JP" altLang="en-US" sz="1200" dirty="0">
                          <a:solidFill>
                            <a:schemeClr val="tx1"/>
                          </a:solidFill>
                        </a:rPr>
                        <a:t>年</a:t>
                      </a:r>
                      <a:r>
                        <a:rPr kumimoji="1" lang="en-US" altLang="ja-JP" sz="1200" dirty="0">
                          <a:solidFill>
                            <a:schemeClr val="tx1"/>
                          </a:solidFill>
                        </a:rPr>
                        <a:t>12</a:t>
                      </a:r>
                      <a:r>
                        <a:rPr kumimoji="1" lang="ja-JP" altLang="en-US" sz="1200" dirty="0">
                          <a:solidFill>
                            <a:schemeClr val="tx1"/>
                          </a:solidFill>
                        </a:rPr>
                        <a:t>月に設置した府市統合本部で、平成</a:t>
                      </a:r>
                      <a:r>
                        <a:rPr kumimoji="1" lang="en-US" altLang="ja-JP" sz="1200" dirty="0">
                          <a:solidFill>
                            <a:schemeClr val="tx1"/>
                          </a:solidFill>
                        </a:rPr>
                        <a:t>24</a:t>
                      </a:r>
                      <a:r>
                        <a:rPr kumimoji="1" lang="ja-JP" altLang="en-US" sz="1200" dirty="0">
                          <a:solidFill>
                            <a:schemeClr val="tx1"/>
                          </a:solidFill>
                        </a:rPr>
                        <a:t>年</a:t>
                      </a:r>
                      <a:r>
                        <a:rPr kumimoji="1" lang="en-US" altLang="ja-JP" sz="1200" dirty="0">
                          <a:solidFill>
                            <a:schemeClr val="tx1"/>
                          </a:solidFill>
                        </a:rPr>
                        <a:t>6</a:t>
                      </a:r>
                      <a:r>
                        <a:rPr kumimoji="1" lang="ja-JP" altLang="en-US" sz="1200" dirty="0">
                          <a:solidFill>
                            <a:schemeClr val="tx1"/>
                          </a:solidFill>
                        </a:rPr>
                        <a:t>月に基本的方向性案を取りまとめ、同年</a:t>
                      </a:r>
                      <a:r>
                        <a:rPr kumimoji="1" lang="en-US" altLang="ja-JP" sz="1200" dirty="0">
                          <a:solidFill>
                            <a:schemeClr val="tx1"/>
                          </a:solidFill>
                        </a:rPr>
                        <a:t>9</a:t>
                      </a:r>
                      <a:r>
                        <a:rPr kumimoji="1" lang="ja-JP" altLang="en-US" sz="1200" dirty="0">
                          <a:solidFill>
                            <a:schemeClr val="tx1"/>
                          </a:solidFill>
                        </a:rPr>
                        <a:t>月、</a:t>
                      </a:r>
                      <a:r>
                        <a:rPr kumimoji="1" lang="en-US" altLang="ja-JP" sz="1200" dirty="0">
                          <a:solidFill>
                            <a:schemeClr val="tx1"/>
                          </a:solidFill>
                        </a:rPr>
                        <a:t>25</a:t>
                      </a:r>
                      <a:r>
                        <a:rPr kumimoji="1" lang="ja-JP" altLang="en-US" sz="1200" dirty="0">
                          <a:solidFill>
                            <a:schemeClr val="tx1"/>
                          </a:solidFill>
                        </a:rPr>
                        <a:t>年</a:t>
                      </a:r>
                      <a:r>
                        <a:rPr kumimoji="1" lang="en-US" altLang="ja-JP" sz="1200" dirty="0">
                          <a:solidFill>
                            <a:schemeClr val="tx1"/>
                          </a:solidFill>
                        </a:rPr>
                        <a:t>2</a:t>
                      </a:r>
                      <a:r>
                        <a:rPr kumimoji="1" lang="ja-JP" altLang="en-US" sz="1200" dirty="0">
                          <a:solidFill>
                            <a:schemeClr val="tx1"/>
                          </a:solidFill>
                        </a:rPr>
                        <a:t>月及び</a:t>
                      </a:r>
                      <a:r>
                        <a:rPr kumimoji="1" lang="en-US" altLang="ja-JP" sz="1200" dirty="0">
                          <a:solidFill>
                            <a:schemeClr val="tx1"/>
                          </a:solidFill>
                        </a:rPr>
                        <a:t>8</a:t>
                      </a:r>
                      <a:r>
                        <a:rPr kumimoji="1" lang="ja-JP" altLang="en-US" sz="1200" dirty="0">
                          <a:solidFill>
                            <a:schemeClr val="tx1"/>
                          </a:solidFill>
                        </a:rPr>
                        <a:t>月に工程表を策定しました。</a:t>
                      </a:r>
                      <a:br>
                        <a:rPr kumimoji="1" lang="en-US" altLang="ja-JP" sz="1200" dirty="0">
                          <a:solidFill>
                            <a:schemeClr val="tx1"/>
                          </a:solidFill>
                        </a:rPr>
                      </a:br>
                      <a:r>
                        <a:rPr kumimoji="1" lang="ja-JP" altLang="en-US" sz="1200" dirty="0">
                          <a:solidFill>
                            <a:schemeClr val="tx1"/>
                          </a:solidFill>
                        </a:rPr>
                        <a:t>　今後は各項目について、工程表に基づき具体化を進めます。</a:t>
                      </a:r>
                      <a:endParaRPr kumimoji="1" lang="en-US" altLang="ja-JP" sz="1200" dirty="0">
                        <a:solidFill>
                          <a:schemeClr val="tx1"/>
                        </a:solidFill>
                      </a:endParaRPr>
                    </a:p>
                  </a:txBody>
                  <a:tcPr/>
                </a:tc>
                <a:extLst>
                  <a:ext uri="{0D108BD9-81ED-4DB2-BD59-A6C34878D82A}">
                    <a16:rowId xmlns:a16="http://schemas.microsoft.com/office/drawing/2014/main" val="10003"/>
                  </a:ext>
                </a:extLst>
              </a:tr>
            </a:tbl>
          </a:graphicData>
        </a:graphic>
      </p:graphicFrame>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47" name="右矢印 46"/>
          <p:cNvSpPr/>
          <p:nvPr/>
        </p:nvSpPr>
        <p:spPr>
          <a:xfrm>
            <a:off x="1268256" y="5056118"/>
            <a:ext cx="3091738" cy="576064"/>
          </a:xfrm>
          <a:prstGeom prst="rightArrow">
            <a:avLst>
              <a:gd name="adj1" fmla="val 50000"/>
              <a:gd name="adj2" fmla="val 400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t>　　　　　　　　　　　　</a:t>
            </a:r>
            <a:r>
              <a:rPr lang="ja-JP" altLang="en-US" sz="1200" dirty="0"/>
              <a:t>　　　　年３回開催</a:t>
            </a:r>
            <a:endParaRPr kumimoji="1" lang="en-US" altLang="ja-JP" sz="1200" dirty="0"/>
          </a:p>
        </p:txBody>
      </p:sp>
      <p:sp>
        <p:nvSpPr>
          <p:cNvPr id="70" name="右矢印 69"/>
          <p:cNvSpPr/>
          <p:nvPr/>
        </p:nvSpPr>
        <p:spPr>
          <a:xfrm>
            <a:off x="4464840" y="4981828"/>
            <a:ext cx="1726488" cy="720080"/>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各項目の具体化に</a:t>
            </a:r>
            <a:endParaRPr kumimoji="1" lang="en-US" altLang="ja-JP" sz="1200" dirty="0"/>
          </a:p>
          <a:p>
            <a:r>
              <a:rPr lang="ja-JP" altLang="en-US" sz="1200" dirty="0"/>
              <a:t>向けた取組</a:t>
            </a:r>
            <a:endParaRPr kumimoji="1" lang="en-US" altLang="ja-JP" sz="1200" dirty="0"/>
          </a:p>
        </p:txBody>
      </p:sp>
      <p:sp>
        <p:nvSpPr>
          <p:cNvPr id="71" name="右矢印 70"/>
          <p:cNvSpPr/>
          <p:nvPr/>
        </p:nvSpPr>
        <p:spPr>
          <a:xfrm>
            <a:off x="4464840" y="3465081"/>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「特別区設置協定書」の作成に向け協議</a:t>
            </a:r>
            <a:endParaRPr kumimoji="1" lang="en-US" altLang="ja-JP" sz="1200" dirty="0"/>
          </a:p>
        </p:txBody>
      </p:sp>
      <p:sp>
        <p:nvSpPr>
          <p:cNvPr id="55" name="フローチャート : 代替処理 54"/>
          <p:cNvSpPr/>
          <p:nvPr/>
        </p:nvSpPr>
        <p:spPr>
          <a:xfrm>
            <a:off x="426002" y="3356992"/>
            <a:ext cx="833630" cy="111086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大阪府・大阪市特別区設置協議会</a:t>
            </a:r>
            <a:r>
              <a:rPr lang="ja-JP" altLang="en-US" sz="1100" spc="-50" dirty="0"/>
              <a:t>（</a:t>
            </a:r>
            <a:r>
              <a:rPr lang="en-US" altLang="ja-JP" sz="1100" spc="-50" dirty="0"/>
              <a:t>H24</a:t>
            </a:r>
            <a:r>
              <a:rPr lang="ja-JP" altLang="en-US" sz="1100" spc="-50" dirty="0"/>
              <a:t>年度設置）</a:t>
            </a:r>
            <a:endParaRPr lang="en-US" altLang="ja-JP" sz="1200" spc="-50" dirty="0"/>
          </a:p>
        </p:txBody>
      </p:sp>
      <p:sp>
        <p:nvSpPr>
          <p:cNvPr id="56" name="右矢印 55"/>
          <p:cNvSpPr/>
          <p:nvPr/>
        </p:nvSpPr>
        <p:spPr>
          <a:xfrm>
            <a:off x="1268256" y="3635729"/>
            <a:ext cx="3075053" cy="640490"/>
          </a:xfrm>
          <a:prstGeom prst="rightArrow">
            <a:avLst>
              <a:gd name="adj1" fmla="val 50000"/>
              <a:gd name="adj2" fmla="val 394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200" dirty="0"/>
              <a:t>　　　　　　　　　　　　　　年１２回開催</a:t>
            </a:r>
          </a:p>
        </p:txBody>
      </p:sp>
      <p:sp>
        <p:nvSpPr>
          <p:cNvPr id="57" name="フローチャート : 代替処理 56"/>
          <p:cNvSpPr/>
          <p:nvPr/>
        </p:nvSpPr>
        <p:spPr>
          <a:xfrm>
            <a:off x="1331640" y="353175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８月</a:t>
            </a:r>
          </a:p>
        </p:txBody>
      </p:sp>
      <p:sp>
        <p:nvSpPr>
          <p:cNvPr id="58" name="フローチャート : 代替処理 57"/>
          <p:cNvSpPr/>
          <p:nvPr/>
        </p:nvSpPr>
        <p:spPr>
          <a:xfrm>
            <a:off x="1475655" y="3739302"/>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制度設計（パッケージ案）を提示</a:t>
            </a:r>
            <a:endParaRPr lang="en-US" altLang="ja-JP" sz="1200" spc="-100" dirty="0"/>
          </a:p>
        </p:txBody>
      </p:sp>
      <p:sp>
        <p:nvSpPr>
          <p:cNvPr id="62" name="フローチャート : 代替処理 61"/>
          <p:cNvSpPr/>
          <p:nvPr/>
        </p:nvSpPr>
        <p:spPr>
          <a:xfrm>
            <a:off x="420193" y="4899908"/>
            <a:ext cx="833630" cy="8884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70" dirty="0"/>
              <a:t>大阪府市統合本部</a:t>
            </a:r>
            <a:endParaRPr lang="en-US" altLang="ja-JP" sz="1200" spc="-170" dirty="0"/>
          </a:p>
          <a:p>
            <a:r>
              <a:rPr lang="ja-JP" altLang="en-US" sz="1100" spc="-50" dirty="0"/>
              <a:t>（</a:t>
            </a:r>
            <a:r>
              <a:rPr lang="en-US" altLang="ja-JP" sz="1100" spc="-50" dirty="0"/>
              <a:t>H23</a:t>
            </a:r>
            <a:r>
              <a:rPr lang="ja-JP" altLang="en-US" sz="1100" spc="-50" dirty="0"/>
              <a:t>年度設置）</a:t>
            </a:r>
            <a:endParaRPr lang="en-US" altLang="ja-JP" sz="1200" spc="-50" dirty="0"/>
          </a:p>
        </p:txBody>
      </p:sp>
      <p:sp>
        <p:nvSpPr>
          <p:cNvPr id="63" name="フローチャート : 代替処理 62"/>
          <p:cNvSpPr/>
          <p:nvPr/>
        </p:nvSpPr>
        <p:spPr>
          <a:xfrm>
            <a:off x="1330187" y="4903459"/>
            <a:ext cx="973399"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８月</a:t>
            </a:r>
            <a:endParaRPr kumimoji="1" lang="ja-JP" altLang="en-US" sz="1200" dirty="0"/>
          </a:p>
        </p:txBody>
      </p:sp>
      <p:sp>
        <p:nvSpPr>
          <p:cNvPr id="64" name="フローチャート : 代替処理 63"/>
          <p:cNvSpPr/>
          <p:nvPr/>
        </p:nvSpPr>
        <p:spPr>
          <a:xfrm>
            <a:off x="1474203" y="5085184"/>
            <a:ext cx="937557" cy="66923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工程表（平成</a:t>
            </a:r>
            <a:r>
              <a:rPr lang="en-US" altLang="ja-JP" sz="1200" dirty="0"/>
              <a:t>25</a:t>
            </a:r>
            <a:r>
              <a:rPr lang="ja-JP" altLang="en-US" sz="1200" dirty="0"/>
              <a:t>年</a:t>
            </a:r>
            <a:r>
              <a:rPr lang="en-US" altLang="ja-JP" sz="1200" dirty="0"/>
              <a:t>8</a:t>
            </a:r>
            <a:r>
              <a:rPr lang="ja-JP" altLang="en-US" sz="1200" dirty="0"/>
              <a:t>月版）を策定</a:t>
            </a:r>
            <a:endParaRPr lang="en-US" altLang="ja-JP" sz="1200" dirty="0"/>
          </a:p>
        </p:txBody>
      </p:sp>
      <p:sp>
        <p:nvSpPr>
          <p:cNvPr id="33" name="右矢印 32"/>
          <p:cNvSpPr/>
          <p:nvPr/>
        </p:nvSpPr>
        <p:spPr>
          <a:xfrm>
            <a:off x="471736" y="1739418"/>
            <a:ext cx="3927671" cy="816592"/>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道路５路線を移管</a:t>
            </a:r>
          </a:p>
        </p:txBody>
      </p:sp>
      <p:sp>
        <p:nvSpPr>
          <p:cNvPr id="48" name="右矢印 47"/>
          <p:cNvSpPr/>
          <p:nvPr/>
        </p:nvSpPr>
        <p:spPr>
          <a:xfrm>
            <a:off x="4451226" y="1700808"/>
            <a:ext cx="1800200" cy="889110"/>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a:t>引き続き移譲に向け、条件整理、市町村と個別協議</a:t>
            </a:r>
            <a:endParaRPr kumimoji="1" lang="en-US" altLang="ja-JP" sz="105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913701931"/>
              </p:ext>
            </p:extLst>
          </p:nvPr>
        </p:nvGraphicFramePr>
        <p:xfrm>
          <a:off x="50340" y="692696"/>
          <a:ext cx="9043319" cy="5302426"/>
        </p:xfrm>
        <a:graphic>
          <a:graphicData uri="http://schemas.openxmlformats.org/drawingml/2006/table">
            <a:tbl>
              <a:tblPr firstRow="1" bandRow="1">
                <a:tableStyleId>{5940675A-B579-460E-94D1-54222C63F5DA}</a:tableStyleId>
              </a:tblPr>
              <a:tblGrid>
                <a:gridCol w="404900">
                  <a:extLst>
                    <a:ext uri="{9D8B030D-6E8A-4147-A177-3AD203B41FA5}">
                      <a16:colId xmlns:a16="http://schemas.microsoft.com/office/drawing/2014/main" val="20000"/>
                    </a:ext>
                  </a:extLst>
                </a:gridCol>
                <a:gridCol w="3957898">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80321">
                  <a:extLst>
                    <a:ext uri="{9D8B030D-6E8A-4147-A177-3AD203B41FA5}">
                      <a16:colId xmlns:a16="http://schemas.microsoft.com/office/drawing/2014/main" val="20003"/>
                    </a:ext>
                  </a:extLst>
                </a:gridCol>
              </a:tblGrid>
              <a:tr h="294093">
                <a:tc rowSpan="2">
                  <a:txBody>
                    <a:bodyPr/>
                    <a:lstStyle/>
                    <a:p>
                      <a:r>
                        <a:rPr kumimoji="1" lang="ja-JP" altLang="en-US" sz="1400" dirty="0"/>
                        <a:t>　</a:t>
                      </a:r>
                    </a:p>
                  </a:txBody>
                  <a:tcPr vert="eaVert" anchor="ctr"/>
                </a:tc>
                <a:tc>
                  <a:txBody>
                    <a:bodyPr/>
                    <a:lstStyle/>
                    <a:p>
                      <a:pPr algn="ctr">
                        <a:lnSpc>
                          <a:spcPts val="1400"/>
                        </a:lnSpc>
                      </a:pPr>
                      <a:r>
                        <a:rPr kumimoji="1" lang="ja-JP" altLang="en-US" sz="1400" dirty="0"/>
                        <a:t>平成２５年度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94093">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4524382">
                <a:tc>
                  <a:txBody>
                    <a:bodyPr/>
                    <a:lstStyle/>
                    <a:p>
                      <a:r>
                        <a:rPr kumimoji="1" lang="ja-JP" altLang="en-US" sz="1400" dirty="0"/>
                        <a:t>関西広域連合の取組</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0"/>
                        </a:spcAft>
                      </a:pP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有識者会議、関西広域連合委員会等で議論を重ね、平成２６年３月に広域計画（</a:t>
                      </a:r>
                      <a:r>
                        <a:rPr kumimoji="1" lang="en-US" altLang="ja-JP" sz="1200" dirty="0">
                          <a:solidFill>
                            <a:schemeClr val="tx1"/>
                          </a:solidFill>
                        </a:rPr>
                        <a:t>H26</a:t>
                      </a:r>
                      <a:r>
                        <a:rPr kumimoji="1" lang="ja-JP" altLang="en-US" sz="1200" dirty="0">
                          <a:solidFill>
                            <a:schemeClr val="tx1"/>
                          </a:solidFill>
                        </a:rPr>
                        <a:t>～</a:t>
                      </a:r>
                      <a:r>
                        <a:rPr kumimoji="1" lang="en-US" altLang="ja-JP" sz="1200" dirty="0">
                          <a:solidFill>
                            <a:schemeClr val="tx1"/>
                          </a:solidFill>
                        </a:rPr>
                        <a:t>H28</a:t>
                      </a:r>
                      <a:r>
                        <a:rPr kumimoji="1" lang="ja-JP" altLang="en-US" sz="1200" dirty="0">
                          <a:solidFill>
                            <a:schemeClr val="tx1"/>
                          </a:solidFill>
                        </a:rPr>
                        <a:t>年度）を策定しました。同計画において、既存７分野事務の拡充や文化、農林水産業振興の位置づけの明確化とともに、エネルギー政策、特区等の企画調整事務が盛り込まれました。</a:t>
                      </a:r>
                      <a:endParaRPr kumimoji="1" lang="en-US" altLang="ja-JP" sz="1200" dirty="0">
                        <a:solidFill>
                          <a:schemeClr val="tx1"/>
                        </a:solidFill>
                      </a:endParaRPr>
                    </a:p>
                    <a:p>
                      <a:pPr marL="82550" indent="-82550" algn="just">
                        <a:lnSpc>
                          <a:spcPts val="1400"/>
                        </a:lnSpc>
                        <a:spcAft>
                          <a:spcPts val="0"/>
                        </a:spcAft>
                      </a:pP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有識者による研究会「道州制のあり方研究会」を</a:t>
                      </a:r>
                      <a:r>
                        <a:rPr kumimoji="1" lang="en-US" altLang="ja-JP" sz="1200" dirty="0">
                          <a:solidFill>
                            <a:schemeClr val="tx1"/>
                          </a:solidFill>
                        </a:rPr>
                        <a:t>11</a:t>
                      </a:r>
                      <a:r>
                        <a:rPr kumimoji="1" lang="ja-JP" altLang="en-US" sz="1200" dirty="0">
                          <a:solidFill>
                            <a:schemeClr val="tx1"/>
                          </a:solidFill>
                        </a:rPr>
                        <a:t>回開催し、その研究成果を最終報告として取りまとめました。</a:t>
                      </a:r>
                      <a:endParaRPr kumimoji="1" lang="en-US" altLang="ja-JP" sz="1200" dirty="0">
                        <a:solidFill>
                          <a:schemeClr val="tx1"/>
                        </a:solidFill>
                      </a:endParaRPr>
                    </a:p>
                    <a:p>
                      <a:pPr marL="82550" indent="-82550" algn="just">
                        <a:lnSpc>
                          <a:spcPts val="1400"/>
                        </a:lnSpc>
                        <a:spcAft>
                          <a:spcPts val="0"/>
                        </a:spcAft>
                      </a:pPr>
                      <a:endParaRPr kumimoji="1" lang="en-US" altLang="ja-JP" sz="1200" dirty="0">
                        <a:solidFill>
                          <a:schemeClr val="tx1"/>
                        </a:solidFill>
                      </a:endParaRPr>
                    </a:p>
                    <a:p>
                      <a:pPr marL="82550" indent="-82550" algn="just">
                        <a:lnSpc>
                          <a:spcPts val="1400"/>
                        </a:lnSpc>
                        <a:spcAft>
                          <a:spcPts val="0"/>
                        </a:spcAft>
                      </a:pPr>
                      <a:endParaRPr kumimoji="1" lang="en-US" altLang="ja-JP" sz="1200" dirty="0">
                        <a:solidFill>
                          <a:schemeClr val="tx1"/>
                        </a:solidFill>
                      </a:endParaRPr>
                    </a:p>
                    <a:p>
                      <a:pPr marL="82550" indent="-82550" algn="just">
                        <a:lnSpc>
                          <a:spcPts val="1400"/>
                        </a:lnSpc>
                        <a:spcAft>
                          <a:spcPts val="0"/>
                        </a:spcAft>
                      </a:pPr>
                      <a:endParaRPr kumimoji="1" lang="en-US" altLang="ja-JP" sz="1200" dirty="0">
                        <a:solidFill>
                          <a:schemeClr val="tx1"/>
                        </a:solidFill>
                      </a:endParaRPr>
                    </a:p>
                    <a:p>
                      <a:pPr marL="82550" indent="-82550" algn="l">
                        <a:lnSpc>
                          <a:spcPts val="1400"/>
                        </a:lnSpc>
                        <a:spcAft>
                          <a:spcPts val="0"/>
                        </a:spcAft>
                      </a:pPr>
                      <a:r>
                        <a:rPr kumimoji="1" lang="ja-JP" altLang="en-US" sz="1200" dirty="0">
                          <a:solidFill>
                            <a:schemeClr val="tx1"/>
                          </a:solidFill>
                        </a:rPr>
                        <a:t>○　国出先機関の地方移管については、関西広域連合の方針としてまずは３機関（経済産業局、地方整備局、地方環境事務所）を、関西広域連合に権限・財源・人員を丸ごと移管するよう求めていくことで決定しています。</a:t>
                      </a:r>
                      <a:br>
                        <a:rPr kumimoji="1" lang="en-US" altLang="ja-JP" sz="1200" dirty="0">
                          <a:solidFill>
                            <a:schemeClr val="tx1"/>
                          </a:solidFill>
                        </a:rPr>
                      </a:br>
                      <a:r>
                        <a:rPr kumimoji="1" lang="ja-JP" altLang="en-US" sz="1200" dirty="0">
                          <a:solidFill>
                            <a:srgbClr val="FF0000"/>
                          </a:solidFill>
                        </a:rPr>
                        <a:t>　</a:t>
                      </a:r>
                      <a:r>
                        <a:rPr kumimoji="1" lang="ja-JP" altLang="en-US" sz="1200" dirty="0">
                          <a:solidFill>
                            <a:schemeClr val="tx1"/>
                          </a:solidFill>
                        </a:rPr>
                        <a:t>今後は、国出先機関の丸ごと移管を引き続き求めていきますが、その第１フェーズとして、事務・権限の一部について移譲を求める具体的な提案を行います。</a:t>
                      </a:r>
                      <a:endParaRPr kumimoji="1" lang="en-US" altLang="ja-JP" sz="1200" dirty="0">
                        <a:solidFill>
                          <a:schemeClr val="tx1"/>
                        </a:solidFill>
                      </a:endParaRPr>
                    </a:p>
                    <a:p>
                      <a:pPr marL="82550" indent="-82550" algn="l">
                        <a:lnSpc>
                          <a:spcPts val="1400"/>
                        </a:lnSpc>
                        <a:spcAft>
                          <a:spcPts val="0"/>
                        </a:spcAft>
                      </a:pPr>
                      <a:endParaRPr kumimoji="1" lang="en-US" altLang="ja-JP" sz="1200" dirty="0">
                        <a:solidFill>
                          <a:srgbClr val="FF0000"/>
                        </a:solidFill>
                      </a:endParaRPr>
                    </a:p>
                  </a:txBody>
                  <a:tcPr/>
                </a:tc>
                <a:extLst>
                  <a:ext uri="{0D108BD9-81ED-4DB2-BD59-A6C34878D82A}">
                    <a16:rowId xmlns:a16="http://schemas.microsoft.com/office/drawing/2014/main" val="10002"/>
                  </a:ext>
                </a:extLst>
              </a:tr>
            </a:tbl>
          </a:graphicData>
        </a:graphic>
      </p:graphicFrame>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3" name="フローチャート : 代替処理 32"/>
          <p:cNvSpPr/>
          <p:nvPr/>
        </p:nvSpPr>
        <p:spPr>
          <a:xfrm>
            <a:off x="508766" y="3068960"/>
            <a:ext cx="759490" cy="100811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道州制のあり方研究会</a:t>
            </a:r>
            <a:endParaRPr lang="en-US" altLang="ja-JP" sz="1200" dirty="0"/>
          </a:p>
          <a:p>
            <a:r>
              <a:rPr lang="ja-JP" altLang="en-US" sz="1050" dirty="0"/>
              <a:t>（</a:t>
            </a:r>
            <a:r>
              <a:rPr lang="en-US" altLang="ja-JP" sz="1050" dirty="0"/>
              <a:t>H24</a:t>
            </a:r>
            <a:r>
              <a:rPr lang="ja-JP" altLang="en-US" sz="1050" dirty="0"/>
              <a:t>年度設置）</a:t>
            </a:r>
          </a:p>
        </p:txBody>
      </p:sp>
      <p:sp>
        <p:nvSpPr>
          <p:cNvPr id="50" name="右矢印 49"/>
          <p:cNvSpPr/>
          <p:nvPr/>
        </p:nvSpPr>
        <p:spPr>
          <a:xfrm>
            <a:off x="508766" y="1448780"/>
            <a:ext cx="388645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57" name="右矢印 56"/>
          <p:cNvSpPr/>
          <p:nvPr/>
        </p:nvSpPr>
        <p:spPr>
          <a:xfrm>
            <a:off x="521248" y="4528686"/>
            <a:ext cx="3797175" cy="462508"/>
          </a:xfrm>
          <a:prstGeom prst="rightArrow">
            <a:avLst>
              <a:gd name="adj1" fmla="val 50000"/>
              <a:gd name="adj2" fmla="val 338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t>国出先機関の</a:t>
            </a:r>
            <a:r>
              <a:rPr lang="ja-JP" altLang="en-US" sz="1100" dirty="0">
                <a:solidFill>
                  <a:schemeClr val="bg1"/>
                </a:solidFill>
              </a:rPr>
              <a:t>丸ごと</a:t>
            </a:r>
            <a:r>
              <a:rPr kumimoji="1" lang="ja-JP" altLang="en-US" sz="1100" dirty="0">
                <a:solidFill>
                  <a:schemeClr val="bg1"/>
                </a:solidFill>
              </a:rPr>
              <a:t>移管</a:t>
            </a:r>
            <a:r>
              <a:rPr kumimoji="1" lang="ja-JP" altLang="en-US" sz="1100" dirty="0"/>
              <a:t>に向けた取組</a:t>
            </a:r>
          </a:p>
        </p:txBody>
      </p:sp>
      <p:sp>
        <p:nvSpPr>
          <p:cNvPr id="26" name="右矢印 25"/>
          <p:cNvSpPr/>
          <p:nvPr/>
        </p:nvSpPr>
        <p:spPr>
          <a:xfrm>
            <a:off x="4499992" y="1422301"/>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広域的課題への対応</a:t>
            </a:r>
          </a:p>
        </p:txBody>
      </p:sp>
      <p:sp>
        <p:nvSpPr>
          <p:cNvPr id="27" name="フローチャート : 代替処理 26"/>
          <p:cNvSpPr/>
          <p:nvPr/>
        </p:nvSpPr>
        <p:spPr>
          <a:xfrm>
            <a:off x="3543165" y="2204864"/>
            <a:ext cx="698447" cy="65576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３</a:t>
            </a:r>
            <a:r>
              <a:rPr kumimoji="1" lang="ja-JP" altLang="en-US" sz="1200" dirty="0"/>
              <a:t>月</a:t>
            </a:r>
          </a:p>
        </p:txBody>
      </p:sp>
      <p:sp>
        <p:nvSpPr>
          <p:cNvPr id="28" name="フローチャート : 代替処理 27"/>
          <p:cNvSpPr/>
          <p:nvPr/>
        </p:nvSpPr>
        <p:spPr>
          <a:xfrm>
            <a:off x="3615174" y="2402886"/>
            <a:ext cx="780042" cy="62252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広域計画の策定</a:t>
            </a:r>
            <a:endParaRPr lang="en-US" altLang="ja-JP" sz="1200" dirty="0"/>
          </a:p>
          <a:p>
            <a:endParaRPr lang="ja-JP" altLang="en-US" sz="1100" dirty="0"/>
          </a:p>
        </p:txBody>
      </p:sp>
      <p:sp>
        <p:nvSpPr>
          <p:cNvPr id="48" name="右矢印 47"/>
          <p:cNvSpPr/>
          <p:nvPr/>
        </p:nvSpPr>
        <p:spPr>
          <a:xfrm>
            <a:off x="4499992" y="4365104"/>
            <a:ext cx="1656184" cy="82160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solidFill>
                  <a:schemeClr val="bg1"/>
                </a:solidFill>
              </a:rPr>
              <a:t>国出先機関の</a:t>
            </a:r>
            <a:r>
              <a:rPr lang="ja-JP" altLang="en-US" sz="1200" dirty="0">
                <a:solidFill>
                  <a:schemeClr val="bg1"/>
                </a:solidFill>
              </a:rPr>
              <a:t>丸ごと</a:t>
            </a:r>
            <a:r>
              <a:rPr kumimoji="1" lang="ja-JP" altLang="en-US" sz="1200" dirty="0">
                <a:solidFill>
                  <a:schemeClr val="bg1"/>
                </a:solidFill>
              </a:rPr>
              <a:t>移管に向けた取組</a:t>
            </a:r>
          </a:p>
        </p:txBody>
      </p:sp>
      <p:sp>
        <p:nvSpPr>
          <p:cNvPr id="49" name="右矢印 48"/>
          <p:cNvSpPr/>
          <p:nvPr/>
        </p:nvSpPr>
        <p:spPr>
          <a:xfrm>
            <a:off x="508766" y="2248297"/>
            <a:ext cx="296239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広域計画の検討</a:t>
            </a:r>
          </a:p>
        </p:txBody>
      </p:sp>
      <p:sp>
        <p:nvSpPr>
          <p:cNvPr id="61" name="フローチャート : 代替処理 60"/>
          <p:cNvSpPr/>
          <p:nvPr/>
        </p:nvSpPr>
        <p:spPr>
          <a:xfrm>
            <a:off x="1547664" y="2258870"/>
            <a:ext cx="52945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62" name="フローチャート : 代替処理 61"/>
          <p:cNvSpPr/>
          <p:nvPr/>
        </p:nvSpPr>
        <p:spPr>
          <a:xfrm>
            <a:off x="1619672" y="2456892"/>
            <a:ext cx="591304"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a:t>中間案</a:t>
            </a:r>
            <a:endParaRPr lang="en-US" altLang="ja-JP" sz="1200" dirty="0"/>
          </a:p>
        </p:txBody>
      </p:sp>
      <p:sp>
        <p:nvSpPr>
          <p:cNvPr id="63" name="フローチャート : 代替処理 62"/>
          <p:cNvSpPr/>
          <p:nvPr/>
        </p:nvSpPr>
        <p:spPr>
          <a:xfrm>
            <a:off x="2267744" y="2248297"/>
            <a:ext cx="66331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200" dirty="0"/>
              <a:t>10</a:t>
            </a:r>
            <a:r>
              <a:rPr kumimoji="1" lang="ja-JP" altLang="en-US" sz="1200" dirty="0"/>
              <a:t>月</a:t>
            </a:r>
          </a:p>
        </p:txBody>
      </p:sp>
      <p:sp>
        <p:nvSpPr>
          <p:cNvPr id="64" name="フローチャート : 代替処理 63"/>
          <p:cNvSpPr/>
          <p:nvPr/>
        </p:nvSpPr>
        <p:spPr>
          <a:xfrm>
            <a:off x="2339752" y="2446319"/>
            <a:ext cx="740802"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a:t>パブリックコメント</a:t>
            </a:r>
            <a:endParaRPr lang="en-US" altLang="ja-JP" sz="1200" dirty="0"/>
          </a:p>
        </p:txBody>
      </p:sp>
      <p:sp>
        <p:nvSpPr>
          <p:cNvPr id="51" name="右矢印 50"/>
          <p:cNvSpPr/>
          <p:nvPr/>
        </p:nvSpPr>
        <p:spPr>
          <a:xfrm>
            <a:off x="1288207" y="3212976"/>
            <a:ext cx="244827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t>　　　　　　　　　年</a:t>
            </a:r>
            <a:r>
              <a:rPr kumimoji="1" lang="en-US" altLang="ja-JP" sz="1100" dirty="0"/>
              <a:t>11</a:t>
            </a:r>
            <a:r>
              <a:rPr kumimoji="1" lang="ja-JP" altLang="en-US" sz="1100" dirty="0"/>
              <a:t>回開催</a:t>
            </a:r>
          </a:p>
        </p:txBody>
      </p:sp>
      <p:sp>
        <p:nvSpPr>
          <p:cNvPr id="52" name="フローチャート : 代替処理 51"/>
          <p:cNvSpPr/>
          <p:nvPr/>
        </p:nvSpPr>
        <p:spPr>
          <a:xfrm>
            <a:off x="1331640" y="3284984"/>
            <a:ext cx="529452"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７</a:t>
            </a:r>
            <a:r>
              <a:rPr kumimoji="1" lang="ja-JP" altLang="en-US" sz="1100" dirty="0"/>
              <a:t>月</a:t>
            </a:r>
          </a:p>
        </p:txBody>
      </p:sp>
      <p:sp>
        <p:nvSpPr>
          <p:cNvPr id="54" name="フローチャート : 代替処理 53"/>
          <p:cNvSpPr/>
          <p:nvPr/>
        </p:nvSpPr>
        <p:spPr>
          <a:xfrm>
            <a:off x="1388889" y="3491484"/>
            <a:ext cx="547855" cy="4664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中間報告</a:t>
            </a:r>
          </a:p>
        </p:txBody>
      </p:sp>
      <p:sp>
        <p:nvSpPr>
          <p:cNvPr id="59" name="フローチャート : 代替処理 58"/>
          <p:cNvSpPr/>
          <p:nvPr/>
        </p:nvSpPr>
        <p:spPr>
          <a:xfrm>
            <a:off x="3788972" y="3284984"/>
            <a:ext cx="529452"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３</a:t>
            </a:r>
            <a:r>
              <a:rPr kumimoji="1" lang="ja-JP" altLang="en-US" sz="1100" dirty="0"/>
              <a:t>月</a:t>
            </a:r>
          </a:p>
        </p:txBody>
      </p:sp>
      <p:sp>
        <p:nvSpPr>
          <p:cNvPr id="60" name="フローチャート : 代替処理 59"/>
          <p:cNvSpPr/>
          <p:nvPr/>
        </p:nvSpPr>
        <p:spPr>
          <a:xfrm>
            <a:off x="3846221" y="3491484"/>
            <a:ext cx="547855" cy="46647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最終報告</a:t>
            </a:r>
          </a:p>
        </p:txBody>
      </p:sp>
      <p:sp>
        <p:nvSpPr>
          <p:cNvPr id="65" name="フローチャート : 代替処理 64"/>
          <p:cNvSpPr/>
          <p:nvPr/>
        </p:nvSpPr>
        <p:spPr>
          <a:xfrm>
            <a:off x="539552" y="4931644"/>
            <a:ext cx="88273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050" dirty="0"/>
              <a:t>4</a:t>
            </a:r>
            <a:r>
              <a:rPr lang="ja-JP" altLang="en-US" sz="1050" dirty="0" err="1"/>
              <a:t>、</a:t>
            </a:r>
            <a:r>
              <a:rPr lang="en-US" altLang="ja-JP" sz="1050" dirty="0"/>
              <a:t>5</a:t>
            </a:r>
            <a:r>
              <a:rPr lang="ja-JP" altLang="en-US" sz="1050" dirty="0" err="1"/>
              <a:t>、</a:t>
            </a:r>
            <a:r>
              <a:rPr lang="en-US" altLang="ja-JP" sz="1050" dirty="0"/>
              <a:t>6</a:t>
            </a:r>
            <a:r>
              <a:rPr lang="ja-JP" altLang="en-US" sz="1050" dirty="0" err="1"/>
              <a:t>、</a:t>
            </a:r>
            <a:r>
              <a:rPr lang="en-US" altLang="ja-JP" sz="1050" dirty="0"/>
              <a:t>8</a:t>
            </a:r>
            <a:r>
              <a:rPr lang="ja-JP" altLang="en-US" sz="1050" dirty="0"/>
              <a:t>月</a:t>
            </a:r>
            <a:endParaRPr kumimoji="1" lang="ja-JP" altLang="en-US" sz="1050" dirty="0"/>
          </a:p>
        </p:txBody>
      </p:sp>
      <p:sp>
        <p:nvSpPr>
          <p:cNvPr id="66" name="フローチャート : 代替処理 65"/>
          <p:cNvSpPr/>
          <p:nvPr/>
        </p:nvSpPr>
        <p:spPr>
          <a:xfrm>
            <a:off x="628021" y="5136257"/>
            <a:ext cx="930821"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t>各政党、政府等への要請、申し入れ</a:t>
            </a:r>
          </a:p>
        </p:txBody>
      </p:sp>
      <p:sp>
        <p:nvSpPr>
          <p:cNvPr id="67" name="フローチャート : 代替処理 66"/>
          <p:cNvSpPr/>
          <p:nvPr/>
        </p:nvSpPr>
        <p:spPr>
          <a:xfrm>
            <a:off x="1619672" y="4931644"/>
            <a:ext cx="82688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６月</a:t>
            </a:r>
            <a:endParaRPr kumimoji="1" lang="ja-JP" altLang="en-US" sz="1050" dirty="0"/>
          </a:p>
        </p:txBody>
      </p:sp>
      <p:sp>
        <p:nvSpPr>
          <p:cNvPr id="68" name="フローチャート : 代替処理 67"/>
          <p:cNvSpPr/>
          <p:nvPr/>
        </p:nvSpPr>
        <p:spPr>
          <a:xfrm>
            <a:off x="1708141" y="5136257"/>
            <a:ext cx="862874"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t>国の予算編成等に対する提案</a:t>
            </a:r>
          </a:p>
        </p:txBody>
      </p:sp>
      <p:sp>
        <p:nvSpPr>
          <p:cNvPr id="70" name="フローチャート : 代替処理 69"/>
          <p:cNvSpPr/>
          <p:nvPr/>
        </p:nvSpPr>
        <p:spPr>
          <a:xfrm>
            <a:off x="3419872" y="4931644"/>
            <a:ext cx="698447" cy="53911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kumimoji="1" lang="ja-JP" altLang="en-US" sz="1050" dirty="0"/>
              <a:t>月～</a:t>
            </a:r>
          </a:p>
        </p:txBody>
      </p:sp>
      <p:sp>
        <p:nvSpPr>
          <p:cNvPr id="71" name="フローチャート : 代替処理 70"/>
          <p:cNvSpPr/>
          <p:nvPr/>
        </p:nvSpPr>
        <p:spPr>
          <a:xfrm>
            <a:off x="3530625" y="5136257"/>
            <a:ext cx="780042"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t>権限移譲の提案の検討開始</a:t>
            </a:r>
          </a:p>
          <a:p>
            <a:endParaRPr lang="ja-JP" altLang="en-US" sz="1100" dirty="0"/>
          </a:p>
        </p:txBody>
      </p:sp>
      <p:sp>
        <p:nvSpPr>
          <p:cNvPr id="72" name="右矢印 71"/>
          <p:cNvSpPr/>
          <p:nvPr/>
        </p:nvSpPr>
        <p:spPr>
          <a:xfrm>
            <a:off x="4499992" y="2751412"/>
            <a:ext cx="1656184" cy="821604"/>
          </a:xfrm>
          <a:prstGeom prst="rightArrow">
            <a:avLst>
              <a:gd name="adj1" fmla="val 50000"/>
              <a:gd name="adj2" fmla="val 191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広域計画に基づく取組</a:t>
            </a:r>
          </a:p>
        </p:txBody>
      </p:sp>
      <p:sp>
        <p:nvSpPr>
          <p:cNvPr id="53" name="フローチャート : 代替処理 52"/>
          <p:cNvSpPr/>
          <p:nvPr/>
        </p:nvSpPr>
        <p:spPr>
          <a:xfrm>
            <a:off x="4572000" y="5301208"/>
            <a:ext cx="1296144"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solidFill>
                  <a:schemeClr val="tx1"/>
                </a:solidFill>
              </a:rPr>
              <a:t>国の事務・権限の一部を求める提案</a:t>
            </a:r>
            <a:endParaRPr lang="en-US" altLang="ja-JP" sz="1050" dirty="0">
              <a:solidFill>
                <a:schemeClr val="tx1"/>
              </a:solidFill>
            </a:endParaRP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3164228522"/>
              </p:ext>
            </p:extLst>
          </p:nvPr>
        </p:nvGraphicFramePr>
        <p:xfrm>
          <a:off x="29369" y="911560"/>
          <a:ext cx="9036496" cy="5457624"/>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402339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83249">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平成２５年度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平成２６年度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8324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446886">
                <a:tc>
                  <a:txBody>
                    <a:bodyPr/>
                    <a:lstStyle/>
                    <a:p>
                      <a:r>
                        <a:rPr kumimoji="1" lang="ja-JP" altLang="en-US" sz="1400" dirty="0"/>
                        <a:t>国への提案・要望</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1200"/>
                        </a:spcAft>
                      </a:pPr>
                      <a:r>
                        <a:rPr kumimoji="1" lang="ja-JP" altLang="en-US" sz="1200" dirty="0">
                          <a:solidFill>
                            <a:schemeClr val="tx1"/>
                          </a:solidFill>
                        </a:rPr>
                        <a:t>○　全国知事会等とも連携し、政府の地方分権改革の推進に向け、国の出先機関の原則廃止、国から地方への事務・権限の移譲、地方分権型道州制の推進等を進めるよう、国に働きかけます。</a:t>
                      </a:r>
                      <a:endParaRPr kumimoji="1" lang="en-US" altLang="ja-JP" sz="1200" dirty="0">
                        <a:solidFill>
                          <a:schemeClr val="tx1"/>
                        </a:solidFill>
                      </a:endParaRPr>
                    </a:p>
                  </a:txBody>
                  <a:tcPr anchor="ctr"/>
                </a:tc>
                <a:extLst>
                  <a:ext uri="{0D108BD9-81ED-4DB2-BD59-A6C34878D82A}">
                    <a16:rowId xmlns:a16="http://schemas.microsoft.com/office/drawing/2014/main" val="10002"/>
                  </a:ext>
                </a:extLst>
              </a:tr>
              <a:tr h="3228503">
                <a:tc>
                  <a:txBody>
                    <a:bodyPr/>
                    <a:lstStyle/>
                    <a:p>
                      <a:r>
                        <a:rPr kumimoji="1" lang="ja-JP" altLang="en-US" sz="1400" dirty="0"/>
                        <a:t>（参考）政府における</a:t>
                      </a:r>
                      <a:endParaRPr kumimoji="1" lang="en-US" altLang="ja-JP" sz="1400" dirty="0"/>
                    </a:p>
                    <a:p>
                      <a:r>
                        <a:rPr kumimoji="1" lang="ja-JP" altLang="en-US" sz="1400" dirty="0"/>
                        <a:t>　　　　　　　地方分権の取組状況</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1200"/>
                        </a:spcAft>
                        <a:buClrTx/>
                        <a:buSzTx/>
                        <a:buFontTx/>
                        <a:buNone/>
                        <a:tabLst/>
                        <a:defRPr/>
                      </a:pPr>
                      <a:r>
                        <a:rPr kumimoji="1" lang="ja-JP" altLang="en-US" sz="1200" dirty="0">
                          <a:solidFill>
                            <a:schemeClr val="tx1"/>
                          </a:solidFill>
                        </a:rPr>
                        <a:t>○　地方分権改革有識者会議での検討を経て、</a:t>
                      </a:r>
                      <a:r>
                        <a:rPr kumimoji="1" lang="en-US" altLang="ja-JP" sz="1200" dirty="0">
                          <a:solidFill>
                            <a:schemeClr val="tx1"/>
                          </a:solidFill>
                        </a:rPr>
                        <a:t>48</a:t>
                      </a:r>
                      <a:r>
                        <a:rPr kumimoji="1" lang="ja-JP" altLang="en-US" sz="1200" dirty="0">
                          <a:solidFill>
                            <a:schemeClr val="tx1"/>
                          </a:solidFill>
                        </a:rPr>
                        <a:t>事項を国から地方へ移譲すること等を内容とする見直し方針が</a:t>
                      </a:r>
                      <a:r>
                        <a:rPr kumimoji="1" lang="en-US" altLang="ja-JP" sz="1200" dirty="0">
                          <a:solidFill>
                            <a:schemeClr val="tx1"/>
                          </a:solidFill>
                        </a:rPr>
                        <a:t>12</a:t>
                      </a:r>
                      <a:r>
                        <a:rPr kumimoji="1" lang="ja-JP" altLang="en-US" sz="1200" dirty="0">
                          <a:solidFill>
                            <a:schemeClr val="tx1"/>
                          </a:solidFill>
                        </a:rPr>
                        <a:t>月に閣議決定され、</a:t>
                      </a:r>
                      <a:r>
                        <a:rPr kumimoji="1" lang="en-US" altLang="ja-JP" sz="1200" dirty="0">
                          <a:solidFill>
                            <a:schemeClr val="tx1"/>
                          </a:solidFill>
                        </a:rPr>
                        <a:t>3</a:t>
                      </a:r>
                      <a:r>
                        <a:rPr kumimoji="1" lang="ja-JP" altLang="en-US" sz="1200" dirty="0">
                          <a:solidFill>
                            <a:schemeClr val="tx1"/>
                          </a:solidFill>
                        </a:rPr>
                        <a:t>月に必要な法律案（第４次一括法案）が国会に提出されました。</a:t>
                      </a:r>
                      <a:br>
                        <a:rPr kumimoji="1" lang="en-US" altLang="ja-JP" sz="1200" dirty="0">
                          <a:solidFill>
                            <a:schemeClr val="tx1"/>
                          </a:solidFill>
                        </a:rPr>
                      </a:br>
                      <a:r>
                        <a:rPr kumimoji="1" lang="ja-JP" altLang="en-US" sz="1200" dirty="0">
                          <a:solidFill>
                            <a:schemeClr val="tx1"/>
                          </a:solidFill>
                        </a:rPr>
                        <a:t>　また、</a:t>
                      </a:r>
                      <a:r>
                        <a:rPr kumimoji="1" lang="en-US" altLang="ja-JP" sz="1200" dirty="0">
                          <a:solidFill>
                            <a:schemeClr val="tx1"/>
                          </a:solidFill>
                        </a:rPr>
                        <a:t>20</a:t>
                      </a:r>
                      <a:r>
                        <a:rPr kumimoji="1" lang="ja-JP" altLang="en-US" sz="1200" dirty="0">
                          <a:solidFill>
                            <a:schemeClr val="tx1"/>
                          </a:solidFill>
                        </a:rPr>
                        <a:t>年間の地方分権改革を総括し今後の展望をとりまとめる「総括と展望」について、</a:t>
                      </a:r>
                      <a:r>
                        <a:rPr kumimoji="1" lang="en-US" altLang="ja-JP" sz="1200" dirty="0">
                          <a:solidFill>
                            <a:schemeClr val="tx1"/>
                          </a:solidFill>
                        </a:rPr>
                        <a:t>12</a:t>
                      </a:r>
                      <a:r>
                        <a:rPr kumimoji="1" lang="ja-JP" altLang="en-US" sz="1200" dirty="0">
                          <a:solidFill>
                            <a:schemeClr val="tx1"/>
                          </a:solidFill>
                        </a:rPr>
                        <a:t>月に中間報告がとりまとめられ、地方公共団体から全国的な制度改正の提案を募る「提案募集方式」等が提言されました。</a:t>
                      </a: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第３０次地方制度調査会において、６月に「大都市制度の改革及び基礎自治体の行政サービス提供体制に関する答申」が取りまとめられ、答申の内容を具体化する地方自治法改正案が平成</a:t>
                      </a:r>
                      <a:r>
                        <a:rPr kumimoji="1" lang="en-US" altLang="ja-JP" sz="1200" dirty="0">
                          <a:solidFill>
                            <a:schemeClr val="tx1"/>
                          </a:solidFill>
                        </a:rPr>
                        <a:t>26</a:t>
                      </a:r>
                      <a:r>
                        <a:rPr kumimoji="1" lang="ja-JP" altLang="en-US" sz="1200" dirty="0">
                          <a:solidFill>
                            <a:schemeClr val="tx1"/>
                          </a:solidFill>
                        </a:rPr>
                        <a:t>年通常国会へ提出されました。</a:t>
                      </a:r>
                    </a:p>
                  </a:txBody>
                  <a:tcPr anchor="ctr"/>
                </a:tc>
                <a:extLst>
                  <a:ext uri="{0D108BD9-81ED-4DB2-BD59-A6C34878D82A}">
                    <a16:rowId xmlns:a16="http://schemas.microsoft.com/office/drawing/2014/main" val="10003"/>
                  </a:ext>
                </a:extLst>
              </a:tr>
            </a:tbl>
          </a:graphicData>
        </a:graphic>
      </p:graphicFrame>
      <p:sp>
        <p:nvSpPr>
          <p:cNvPr id="32" name="フローチャート : 代替処理 31"/>
          <p:cNvSpPr/>
          <p:nvPr/>
        </p:nvSpPr>
        <p:spPr>
          <a:xfrm>
            <a:off x="2267744" y="3609506"/>
            <a:ext cx="758057"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200" dirty="0"/>
              <a:t>12</a:t>
            </a:r>
            <a:r>
              <a:rPr lang="ja-JP" altLang="en-US" sz="1200" dirty="0"/>
              <a:t>月</a:t>
            </a:r>
            <a:endParaRPr kumimoji="1" lang="ja-JP" altLang="en-US" sz="1200" dirty="0"/>
          </a:p>
        </p:txBody>
      </p:sp>
      <p:sp>
        <p:nvSpPr>
          <p:cNvPr id="33" name="フローチャート : 代替処理 32"/>
          <p:cNvSpPr/>
          <p:nvPr/>
        </p:nvSpPr>
        <p:spPr>
          <a:xfrm>
            <a:off x="2411761" y="3786837"/>
            <a:ext cx="837080" cy="50625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見直し方針閣議決定</a:t>
            </a:r>
            <a:endParaRPr lang="en-US" altLang="ja-JP" sz="1200" spc="-140" dirty="0"/>
          </a:p>
        </p:txBody>
      </p:sp>
      <p:sp>
        <p:nvSpPr>
          <p:cNvPr id="62" name="右矢印 61"/>
          <p:cNvSpPr/>
          <p:nvPr/>
        </p:nvSpPr>
        <p:spPr>
          <a:xfrm>
            <a:off x="467544" y="2996952"/>
            <a:ext cx="3892450" cy="717408"/>
          </a:xfrm>
          <a:prstGeom prst="rightArrow">
            <a:avLst>
              <a:gd name="adj1" fmla="val 50000"/>
              <a:gd name="adj2" fmla="val 352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国から地方への事務・権限移譲等の検討</a:t>
            </a:r>
            <a:endParaRPr lang="en-US" altLang="ja-JP" sz="1100" dirty="0"/>
          </a:p>
          <a:p>
            <a:pPr algn="ctr"/>
            <a:r>
              <a:rPr lang="ja-JP" altLang="en-US" sz="1100" dirty="0"/>
              <a:t>（地方分権改革推進本部・有識者会議）</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53" name="右矢印 52"/>
          <p:cNvSpPr/>
          <p:nvPr/>
        </p:nvSpPr>
        <p:spPr>
          <a:xfrm>
            <a:off x="4499992" y="1880828"/>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地方分権改革の推進を働きかけ</a:t>
            </a:r>
          </a:p>
        </p:txBody>
      </p:sp>
      <p:sp>
        <p:nvSpPr>
          <p:cNvPr id="63" name="右矢印 62"/>
          <p:cNvSpPr/>
          <p:nvPr/>
        </p:nvSpPr>
        <p:spPr>
          <a:xfrm>
            <a:off x="4510383" y="3429000"/>
            <a:ext cx="1650877" cy="1175919"/>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t>地方の発意に根ざした新たな地方分権改革の推進</a:t>
            </a:r>
            <a:endParaRPr kumimoji="1" lang="ja-JP" altLang="en-US" sz="1100" dirty="0"/>
          </a:p>
        </p:txBody>
      </p:sp>
      <p:sp>
        <p:nvSpPr>
          <p:cNvPr id="55" name="フローチャート : 代替処理 54"/>
          <p:cNvSpPr/>
          <p:nvPr/>
        </p:nvSpPr>
        <p:spPr>
          <a:xfrm>
            <a:off x="3308251" y="5324999"/>
            <a:ext cx="87439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kumimoji="1" lang="ja-JP" altLang="en-US" sz="1050" dirty="0"/>
              <a:t>月</a:t>
            </a:r>
          </a:p>
        </p:txBody>
      </p:sp>
      <p:sp>
        <p:nvSpPr>
          <p:cNvPr id="58" name="フローチャート : 代替処理 57"/>
          <p:cNvSpPr/>
          <p:nvPr/>
        </p:nvSpPr>
        <p:spPr>
          <a:xfrm>
            <a:off x="3423693" y="5523141"/>
            <a:ext cx="932283" cy="60448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050" dirty="0"/>
              <a:t>地方自治法改正案の閣議決定、国会提出</a:t>
            </a:r>
          </a:p>
        </p:txBody>
      </p:sp>
      <p:sp>
        <p:nvSpPr>
          <p:cNvPr id="60" name="フローチャート : 代替処理 59"/>
          <p:cNvSpPr/>
          <p:nvPr/>
        </p:nvSpPr>
        <p:spPr>
          <a:xfrm>
            <a:off x="755576" y="3616449"/>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61" name="フローチャート : 代替処理 60"/>
          <p:cNvSpPr/>
          <p:nvPr/>
        </p:nvSpPr>
        <p:spPr>
          <a:xfrm>
            <a:off x="827584" y="3822948"/>
            <a:ext cx="1349102" cy="126223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地方分権改革推進本部決定</a:t>
            </a:r>
            <a:endParaRPr lang="en-US" altLang="ja-JP" sz="1200" dirty="0"/>
          </a:p>
          <a:p>
            <a:pPr marL="82550" indent="-82550" algn="just"/>
            <a:r>
              <a:rPr lang="ja-JP" altLang="en-US" sz="1200" spc="-140" dirty="0"/>
              <a:t>・</a:t>
            </a:r>
            <a:r>
              <a:rPr lang="ja-JP" altLang="en-US" sz="1100" spc="-140" dirty="0"/>
              <a:t>国から地方への事務・権限の移譲を推進</a:t>
            </a:r>
            <a:endParaRPr lang="en-US" altLang="ja-JP" sz="1100" spc="-140" dirty="0"/>
          </a:p>
          <a:p>
            <a:pPr marL="82550" indent="-82550" algn="just"/>
            <a:r>
              <a:rPr lang="ja-JP" altLang="en-US" sz="1200" spc="-140" dirty="0"/>
              <a:t>・</a:t>
            </a:r>
            <a:r>
              <a:rPr lang="ja-JP" altLang="en-US" sz="1100" spc="-140" dirty="0"/>
              <a:t>地方分権改革の「総括と展望」検討開始</a:t>
            </a:r>
            <a:endParaRPr lang="ja-JP" altLang="en-US" sz="1200" spc="-140" dirty="0"/>
          </a:p>
        </p:txBody>
      </p:sp>
      <p:sp>
        <p:nvSpPr>
          <p:cNvPr id="67" name="フローチャート : 代替処理 66"/>
          <p:cNvSpPr/>
          <p:nvPr/>
        </p:nvSpPr>
        <p:spPr>
          <a:xfrm>
            <a:off x="2421333" y="4339090"/>
            <a:ext cx="837080" cy="74609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「総括と展望」中間とりまとめ</a:t>
            </a:r>
            <a:endParaRPr lang="en-US" altLang="ja-JP" sz="1200" spc="-140" dirty="0"/>
          </a:p>
        </p:txBody>
      </p:sp>
      <p:sp>
        <p:nvSpPr>
          <p:cNvPr id="68" name="フローチャート : 代替処理 67"/>
          <p:cNvSpPr/>
          <p:nvPr/>
        </p:nvSpPr>
        <p:spPr>
          <a:xfrm>
            <a:off x="3302871" y="3611116"/>
            <a:ext cx="758057"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３月</a:t>
            </a:r>
            <a:endParaRPr kumimoji="1" lang="ja-JP" altLang="en-US" sz="1200" dirty="0"/>
          </a:p>
        </p:txBody>
      </p:sp>
      <p:sp>
        <p:nvSpPr>
          <p:cNvPr id="69" name="フローチャート : 代替処理 68"/>
          <p:cNvSpPr/>
          <p:nvPr/>
        </p:nvSpPr>
        <p:spPr>
          <a:xfrm>
            <a:off x="3446888" y="3797972"/>
            <a:ext cx="837080" cy="88025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第４次一括法案の閣議決定、国会提出</a:t>
            </a:r>
            <a:endParaRPr lang="en-US" altLang="ja-JP" sz="1200" spc="-140" dirty="0"/>
          </a:p>
        </p:txBody>
      </p:sp>
      <p:sp>
        <p:nvSpPr>
          <p:cNvPr id="70" name="フローチャート : 代替処理 69"/>
          <p:cNvSpPr/>
          <p:nvPr/>
        </p:nvSpPr>
        <p:spPr>
          <a:xfrm>
            <a:off x="523479" y="5324999"/>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a:t>月</a:t>
            </a:r>
          </a:p>
        </p:txBody>
      </p:sp>
      <p:sp>
        <p:nvSpPr>
          <p:cNvPr id="71" name="フローチャート : 代替処理 70"/>
          <p:cNvSpPr/>
          <p:nvPr/>
        </p:nvSpPr>
        <p:spPr>
          <a:xfrm>
            <a:off x="638921" y="5532666"/>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地方制度調査会「答申」</a:t>
            </a:r>
          </a:p>
        </p:txBody>
      </p:sp>
      <p:sp>
        <p:nvSpPr>
          <p:cNvPr id="72" name="右矢印 71"/>
          <p:cNvSpPr/>
          <p:nvPr/>
        </p:nvSpPr>
        <p:spPr>
          <a:xfrm>
            <a:off x="1695440" y="5311284"/>
            <a:ext cx="1479833"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答申内容の制度化に向けた検討</a:t>
            </a:r>
          </a:p>
        </p:txBody>
      </p:sp>
      <p:sp>
        <p:nvSpPr>
          <p:cNvPr id="47" name="右矢印 46"/>
          <p:cNvSpPr/>
          <p:nvPr/>
        </p:nvSpPr>
        <p:spPr>
          <a:xfrm>
            <a:off x="4510383" y="5085184"/>
            <a:ext cx="1650877" cy="1175919"/>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t>大都市制度、自治体連携に関する制度の創設</a:t>
            </a:r>
            <a:endParaRPr kumimoji="1" lang="ja-JP" altLang="en-US" sz="1100" dirty="0"/>
          </a:p>
        </p:txBody>
      </p:sp>
      <p:sp>
        <p:nvSpPr>
          <p:cNvPr id="48" name="フローチャート : 代替処理 47"/>
          <p:cNvSpPr/>
          <p:nvPr/>
        </p:nvSpPr>
        <p:spPr>
          <a:xfrm>
            <a:off x="755576" y="1556792"/>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49" name="フローチャート : 代替処理 48"/>
          <p:cNvSpPr/>
          <p:nvPr/>
        </p:nvSpPr>
        <p:spPr>
          <a:xfrm>
            <a:off x="827585" y="1772816"/>
            <a:ext cx="1241622" cy="108012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・地方分権型道州制の推進</a:t>
            </a:r>
            <a:endParaRPr lang="en-US" altLang="ja-JP" sz="1200" spc="-140" dirty="0"/>
          </a:p>
          <a:p>
            <a:pPr marL="82550" indent="-82550" algn="just"/>
            <a:r>
              <a:rPr lang="ja-JP" altLang="en-US" sz="1200" spc="-140" dirty="0"/>
              <a:t>・国出先機関の地方移管の推進</a:t>
            </a:r>
          </a:p>
          <a:p>
            <a:pPr algn="just"/>
            <a:endParaRPr lang="ja-JP" altLang="en-US" sz="1200" dirty="0"/>
          </a:p>
        </p:txBody>
      </p:sp>
      <p:sp>
        <p:nvSpPr>
          <p:cNvPr id="50" name="フローチャート : 代替処理 49"/>
          <p:cNvSpPr/>
          <p:nvPr/>
        </p:nvSpPr>
        <p:spPr>
          <a:xfrm>
            <a:off x="3042345" y="1562150"/>
            <a:ext cx="106124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３</a:t>
            </a:r>
            <a:r>
              <a:rPr kumimoji="1" lang="ja-JP" altLang="en-US" sz="1200" dirty="0"/>
              <a:t>月</a:t>
            </a:r>
          </a:p>
        </p:txBody>
      </p:sp>
      <p:sp>
        <p:nvSpPr>
          <p:cNvPr id="54" name="フローチャート : 代替処理 53"/>
          <p:cNvSpPr/>
          <p:nvPr/>
        </p:nvSpPr>
        <p:spPr>
          <a:xfrm>
            <a:off x="3114354" y="1778174"/>
            <a:ext cx="1112454" cy="108012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知事有志（８道府県）による地方分権型道州制の実現要請</a:t>
            </a:r>
            <a:endParaRPr lang="ja-JP" altLang="en-US" sz="1200" dirty="0"/>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1520</Words>
  <Application>Microsoft Office PowerPoint</Application>
  <PresentationFormat>画面に合わせる (4:3)</PresentationFormat>
  <Paragraphs>160</Paragraphs>
  <Slides>4</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2025-12-05T07:49:05Z</dcterms:created>
  <dcterms:modified xsi:type="dcterms:W3CDTF">2025-12-05T07:49:08Z</dcterms:modified>
</cp:coreProperties>
</file>