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7" r:id="rId2"/>
    <p:sldId id="278" r:id="rId3"/>
    <p:sldId id="279" r:id="rId4"/>
    <p:sldId id="27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B4"/>
    <a:srgbClr val="0072B4"/>
    <a:srgbClr val="E6E6E6"/>
    <a:srgbClr val="023894"/>
    <a:srgbClr val="0866B4"/>
    <a:srgbClr val="086CBA"/>
    <a:srgbClr val="0869BA"/>
    <a:srgbClr val="0669BA"/>
    <a:srgbClr val="0082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65" autoAdjust="0"/>
    <p:restoredTop sz="95053" autoAdjust="0"/>
  </p:normalViewPr>
  <p:slideViewPr>
    <p:cSldViewPr showGuides="1">
      <p:cViewPr varScale="1">
        <p:scale>
          <a:sx n="97" d="100"/>
          <a:sy n="97" d="100"/>
        </p:scale>
        <p:origin x="145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6" rIns="91389" bIns="4569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6" rIns="91389" bIns="45696" rtlCol="0"/>
          <a:lstStyle>
            <a:lvl1pPr algn="r">
              <a:defRPr sz="1200"/>
            </a:lvl1pPr>
          </a:lstStyle>
          <a:p>
            <a:fld id="{73AB4381-0190-4F0B-9034-930444E09C59}" type="datetimeFigureOut">
              <a:rPr kumimoji="1" lang="ja-JP" altLang="en-US" smtClean="0"/>
              <a:t>2026/6/18</a:t>
            </a:fld>
            <a:endParaRPr kumimoji="1" lang="ja-JP" altLang="en-US"/>
          </a:p>
        </p:txBody>
      </p:sp>
      <p:sp>
        <p:nvSpPr>
          <p:cNvPr id="4" name="フッター プレースホルダー 3"/>
          <p:cNvSpPr>
            <a:spLocks noGrp="1"/>
          </p:cNvSpPr>
          <p:nvPr>
            <p:ph type="ftr" sz="quarter" idx="2"/>
          </p:nvPr>
        </p:nvSpPr>
        <p:spPr>
          <a:xfrm>
            <a:off x="7" y="9440865"/>
            <a:ext cx="2949575" cy="496887"/>
          </a:xfrm>
          <a:prstGeom prst="rect">
            <a:avLst/>
          </a:prstGeom>
        </p:spPr>
        <p:txBody>
          <a:bodyPr vert="horz" lIns="91389" tIns="45696" rIns="91389" bIns="4569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5"/>
            <a:ext cx="2949575" cy="496887"/>
          </a:xfrm>
          <a:prstGeom prst="rect">
            <a:avLst/>
          </a:prstGeom>
        </p:spPr>
        <p:txBody>
          <a:bodyPr vert="horz" lIns="91389" tIns="45696" rIns="91389" bIns="4569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5"/>
            <a:ext cx="2949787" cy="496967"/>
          </a:xfrm>
          <a:prstGeom prst="rect">
            <a:avLst/>
          </a:prstGeom>
        </p:spPr>
        <p:txBody>
          <a:bodyPr vert="horz" lIns="91389" tIns="45696" rIns="91389" bIns="4569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5"/>
            <a:ext cx="2949787" cy="496967"/>
          </a:xfrm>
          <a:prstGeom prst="rect">
            <a:avLst/>
          </a:prstGeom>
        </p:spPr>
        <p:txBody>
          <a:bodyPr vert="horz" lIns="91389" tIns="45696" rIns="91389" bIns="45696" rtlCol="0"/>
          <a:lstStyle>
            <a:lvl1pPr algn="r">
              <a:defRPr sz="1200"/>
            </a:lvl1pPr>
          </a:lstStyle>
          <a:p>
            <a:fld id="{17C42C46-0C0D-43DB-88B8-F693BA913BA6}" type="datetimeFigureOut">
              <a:rPr kumimoji="1" lang="ja-JP" altLang="en-US" smtClean="0"/>
              <a:t>2026/6/18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6" rIns="91389" bIns="45696"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6" rIns="91389" bIns="456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51"/>
            <a:ext cx="2949787" cy="496967"/>
          </a:xfrm>
          <a:prstGeom prst="rect">
            <a:avLst/>
          </a:prstGeom>
        </p:spPr>
        <p:txBody>
          <a:bodyPr vert="horz" lIns="91389" tIns="45696" rIns="91389" bIns="4569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1"/>
            <a:ext cx="2949787" cy="496967"/>
          </a:xfrm>
          <a:prstGeom prst="rect">
            <a:avLst/>
          </a:prstGeom>
        </p:spPr>
        <p:txBody>
          <a:bodyPr vert="horz" lIns="91389" tIns="45696" rIns="91389" bIns="4569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1493491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224330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2554084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2026/6/18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2026/6/18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2026/6/18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2026/6/18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2026/6/18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右矢印 27"/>
          <p:cNvSpPr/>
          <p:nvPr/>
        </p:nvSpPr>
        <p:spPr>
          <a:xfrm>
            <a:off x="3347864" y="1991790"/>
            <a:ext cx="1491436" cy="44096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graphicFrame>
        <p:nvGraphicFramePr>
          <p:cNvPr id="6" name="表 5"/>
          <p:cNvGraphicFramePr>
            <a:graphicFrameLocks noGrp="1"/>
          </p:cNvGraphicFramePr>
          <p:nvPr>
            <p:extLst>
              <p:ext uri="{D42A27DB-BD31-4B8C-83A1-F6EECF244321}">
                <p14:modId xmlns:p14="http://schemas.microsoft.com/office/powerpoint/2010/main" val="2254725647"/>
              </p:ext>
            </p:extLst>
          </p:nvPr>
        </p:nvGraphicFramePr>
        <p:xfrm>
          <a:off x="39483" y="380579"/>
          <a:ext cx="9065034" cy="6385199"/>
        </p:xfrm>
        <a:graphic>
          <a:graphicData uri="http://schemas.openxmlformats.org/drawingml/2006/table">
            <a:tbl>
              <a:tblPr firstRow="1" bandRow="1">
                <a:tableStyleId>{5940675A-B579-460E-94D1-54222C63F5DA}</a:tableStyleId>
              </a:tblPr>
              <a:tblGrid>
                <a:gridCol w="242625">
                  <a:extLst>
                    <a:ext uri="{9D8B030D-6E8A-4147-A177-3AD203B41FA5}">
                      <a16:colId xmlns:a16="http://schemas.microsoft.com/office/drawing/2014/main" val="20000"/>
                    </a:ext>
                  </a:extLst>
                </a:gridCol>
                <a:gridCol w="428699">
                  <a:extLst>
                    <a:ext uri="{9D8B030D-6E8A-4147-A177-3AD203B41FA5}">
                      <a16:colId xmlns:a16="http://schemas.microsoft.com/office/drawing/2014/main" val="20002"/>
                    </a:ext>
                  </a:extLst>
                </a:gridCol>
                <a:gridCol w="4150050">
                  <a:extLst>
                    <a:ext uri="{9D8B030D-6E8A-4147-A177-3AD203B41FA5}">
                      <a16:colId xmlns:a16="http://schemas.microsoft.com/office/drawing/2014/main" val="20003"/>
                    </a:ext>
                  </a:extLst>
                </a:gridCol>
                <a:gridCol w="1728192">
                  <a:extLst>
                    <a:ext uri="{9D8B030D-6E8A-4147-A177-3AD203B41FA5}">
                      <a16:colId xmlns:a16="http://schemas.microsoft.com/office/drawing/2014/main" val="3285552963"/>
                    </a:ext>
                  </a:extLst>
                </a:gridCol>
                <a:gridCol w="2515468">
                  <a:extLst>
                    <a:ext uri="{9D8B030D-6E8A-4147-A177-3AD203B41FA5}">
                      <a16:colId xmlns:a16="http://schemas.microsoft.com/office/drawing/2014/main" val="20004"/>
                    </a:ext>
                  </a:extLst>
                </a:gridCol>
              </a:tblGrid>
              <a:tr h="274110">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ja-JP" altLang="en-US" sz="1200" b="1" u="none" strike="noStrike" dirty="0">
                          <a:solidFill>
                            <a:schemeClr val="bg1"/>
                          </a:solidFill>
                          <a:latin typeface="BIZ UDPゴシック" panose="020B0400000000000000" pitchFamily="50" charset="-128"/>
                          <a:ea typeface="BIZ UDPゴシック" panose="020B0400000000000000" pitchFamily="50" charset="-128"/>
                        </a:rPr>
                        <a:t>７</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ja-JP" altLang="en-US" sz="1200" b="1" u="none" strike="noStrike" dirty="0">
                          <a:solidFill>
                            <a:schemeClr val="bg1"/>
                          </a:solidFill>
                          <a:latin typeface="BIZ UDPゴシック" panose="020B0400000000000000" pitchFamily="50" charset="-128"/>
                          <a:ea typeface="BIZ UDPゴシック" panose="020B0400000000000000" pitchFamily="50" charset="-128"/>
                        </a:rPr>
                        <a:t>８</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74110">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619315">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各地域の広域連携研究会等に参画し、円滑な共同処理の実施等に向けて、情報提供や助言、団体間の調整等を行った。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50" u="none" baseline="0" dirty="0">
                          <a:solidFill>
                            <a:schemeClr val="tx1"/>
                          </a:solidFill>
                          <a:latin typeface="BIZ UDPゴシック" panose="020B0400000000000000" pitchFamily="50" charset="-128"/>
                          <a:ea typeface="BIZ UDPゴシック" panose="020B0400000000000000" pitchFamily="50" charset="-128"/>
                        </a:rPr>
                        <a:t> 今後も</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、「協議の場」へ積極的に参画し、広域連携の促進に取り組んでいく。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017163">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3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引き続き、市町村や圏域における具体的な行政課題への対応方策について、検討を進める。</a:t>
                      </a: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各協議会・研究会</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と共同で行った将来課題の対応方策等の検討について、他地域に横展開を図っていく。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6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未来協議会等の取組や協議内容にかかる広報を強化するとともに、住民アンケート等を継続して実施していくことで、将来のあり方に関するオープンな議論を引き続き行っていく。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7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458471">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今後も補助金が効果的なインセンティブとなるよう、運用していく。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5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基礎自治機能充実強化推進分として、より踏み込んだ将来のあり方に関する研究、人材確保の取組や公共施設再編計画に基づく再編事案の検討を行う市町村に対して、検討・議論の段階から支援する。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7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742030">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市町村間連携、</a:t>
                      </a:r>
                      <a:endParaRPr kumimoji="1" lang="en-US" altLang="ja-JP" sz="8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800" u="none" dirty="0">
                          <a:latin typeface="BIZ UDPゴシック" panose="020B0400000000000000" pitchFamily="50" charset="-128"/>
                          <a:ea typeface="BIZ UDPゴシック" panose="020B0400000000000000" pitchFamily="50" charset="-128"/>
                        </a:rPr>
                        <a:t>権限移譲</a:t>
                      </a:r>
                      <a:r>
                        <a:rPr kumimoji="1" lang="ja-JP" altLang="en-US" sz="1000" u="none" dirty="0">
                          <a:latin typeface="BIZ UDPゴシック" panose="020B0400000000000000" pitchFamily="50" charset="-128"/>
                          <a:ea typeface="BIZ UDPゴシック" panose="020B0400000000000000" pitchFamily="50" charset="-128"/>
                        </a:rPr>
                        <a:t>等</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solidFill>
                          <a:schemeClr val="tx1"/>
                        </a:solidFill>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216024" y="17868"/>
            <a:ext cx="9144000" cy="369332"/>
          </a:xfrm>
          <a:prstGeom prst="rect">
            <a:avLst/>
          </a:prstGeom>
        </p:spPr>
        <p:txBody>
          <a:bodyPr wrap="square">
            <a:spAutoFit/>
          </a:bodyPr>
          <a:lstStyle/>
          <a:p>
            <a:pPr algn="ct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a:t>
            </a:r>
            <a:r>
              <a:rPr lang="ja-JP" altLang="en-US" sz="1200" b="1" dirty="0">
                <a:solidFill>
                  <a:prstClr val="black"/>
                </a:solidFill>
                <a:latin typeface="BIZ UDPゴシック" panose="020B0400000000000000" pitchFamily="50" charset="-128"/>
                <a:ea typeface="BIZ UDPゴシック" panose="020B0400000000000000" pitchFamily="50" charset="-128"/>
              </a:rPr>
              <a:t>令和８年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3" name="グループ化 2"/>
          <p:cNvGrpSpPr/>
          <p:nvPr/>
        </p:nvGrpSpPr>
        <p:grpSpPr>
          <a:xfrm>
            <a:off x="720825" y="933469"/>
            <a:ext cx="4140000" cy="5735891"/>
            <a:chOff x="1912140" y="1043712"/>
            <a:chExt cx="4140000" cy="5613665"/>
          </a:xfrm>
        </p:grpSpPr>
        <p:grpSp>
          <p:nvGrpSpPr>
            <p:cNvPr id="5" name="グループ化 4"/>
            <p:cNvGrpSpPr/>
            <p:nvPr/>
          </p:nvGrpSpPr>
          <p:grpSpPr>
            <a:xfrm>
              <a:off x="3268884" y="1043712"/>
              <a:ext cx="1691507" cy="472303"/>
              <a:chOff x="3242970" y="2599066"/>
              <a:chExt cx="1691507" cy="472303"/>
            </a:xfrm>
          </p:grpSpPr>
          <p:sp>
            <p:nvSpPr>
              <p:cNvPr id="7" name="フローチャート : 代替処理 6"/>
              <p:cNvSpPr/>
              <p:nvPr/>
            </p:nvSpPr>
            <p:spPr>
              <a:xfrm>
                <a:off x="3251406" y="2599066"/>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８月</a:t>
                </a:r>
              </a:p>
            </p:txBody>
          </p:sp>
          <p:sp>
            <p:nvSpPr>
              <p:cNvPr id="8" name="フローチャート : 代替処理 7"/>
              <p:cNvSpPr/>
              <p:nvPr/>
            </p:nvSpPr>
            <p:spPr>
              <a:xfrm>
                <a:off x="3242970" y="2812403"/>
                <a:ext cx="1691507" cy="25896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2672791" y="5409083"/>
              <a:ext cx="1336802" cy="577508"/>
              <a:chOff x="1817123" y="3234551"/>
              <a:chExt cx="1336802" cy="577508"/>
            </a:xfrm>
          </p:grpSpPr>
          <p:sp>
            <p:nvSpPr>
              <p:cNvPr id="22" name="フローチャート : 代替処理 21"/>
              <p:cNvSpPr/>
              <p:nvPr/>
            </p:nvSpPr>
            <p:spPr>
              <a:xfrm>
                <a:off x="1817123" y="3234551"/>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６月</a:t>
                </a:r>
              </a:p>
            </p:txBody>
          </p:sp>
          <p:sp>
            <p:nvSpPr>
              <p:cNvPr id="24" name="フローチャート : 代替処理 23"/>
              <p:cNvSpPr/>
              <p:nvPr/>
            </p:nvSpPr>
            <p:spPr>
              <a:xfrm>
                <a:off x="1828617" y="3439736"/>
                <a:ext cx="1325308" cy="37232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4880589" y="5492296"/>
              <a:ext cx="1016724" cy="494294"/>
              <a:chOff x="1990339" y="3333551"/>
              <a:chExt cx="1016724" cy="494294"/>
            </a:xfrm>
          </p:grpSpPr>
          <p:sp>
            <p:nvSpPr>
              <p:cNvPr id="30" name="フローチャート : 代替処理 29"/>
              <p:cNvSpPr/>
              <p:nvPr/>
            </p:nvSpPr>
            <p:spPr>
              <a:xfrm>
                <a:off x="1994945" y="3333551"/>
                <a:ext cx="413403" cy="24394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３月</a:t>
                </a:r>
              </a:p>
            </p:txBody>
          </p:sp>
          <p:sp>
            <p:nvSpPr>
              <p:cNvPr id="31" name="フローチャート : 代替処理 30"/>
              <p:cNvSpPr/>
              <p:nvPr/>
            </p:nvSpPr>
            <p:spPr>
              <a:xfrm>
                <a:off x="1990339" y="3570532"/>
                <a:ext cx="1016724" cy="257313"/>
              </a:xfrm>
              <a:prstGeom prst="flowChartAlternateProcess">
                <a:avLst/>
              </a:prstGeom>
              <a:ln w="22225">
                <a:solidFill>
                  <a:srgbClr val="0068B4"/>
                </a:solidFill>
                <a:prstDash val="solid"/>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4" name="グループ化 43"/>
            <p:cNvGrpSpPr/>
            <p:nvPr/>
          </p:nvGrpSpPr>
          <p:grpSpPr>
            <a:xfrm>
              <a:off x="2019763" y="1870996"/>
              <a:ext cx="2591424" cy="660542"/>
              <a:chOff x="1717140" y="2552986"/>
              <a:chExt cx="2591424" cy="660542"/>
            </a:xfrm>
          </p:grpSpPr>
          <p:sp>
            <p:nvSpPr>
              <p:cNvPr id="45" name="フローチャート : 代替処理 44"/>
              <p:cNvSpPr/>
              <p:nvPr/>
            </p:nvSpPr>
            <p:spPr>
              <a:xfrm>
                <a:off x="1717140" y="2552986"/>
                <a:ext cx="1584175" cy="2289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４、５、７、８、</a:t>
                </a:r>
                <a:r>
                  <a:rPr lang="en-US" altLang="ja-JP" sz="1050" dirty="0">
                    <a:solidFill>
                      <a:schemeClr val="bg1"/>
                    </a:solidFill>
                    <a:latin typeface="BIZ UDPゴシック" panose="020B0400000000000000" pitchFamily="50" charset="-128"/>
                    <a:ea typeface="BIZ UDPゴシック" panose="020B0400000000000000" pitchFamily="50" charset="-128"/>
                  </a:rPr>
                  <a:t>12</a:t>
                </a:r>
                <a:r>
                  <a:rPr lang="ja-JP" altLang="en-US" sz="1050" dirty="0">
                    <a:solidFill>
                      <a:schemeClr val="bg1"/>
                    </a:solidFill>
                    <a:latin typeface="BIZ UDPゴシック" panose="020B0400000000000000" pitchFamily="50" charset="-128"/>
                    <a:ea typeface="BIZ UDPゴシック" panose="020B0400000000000000" pitchFamily="50" charset="-128"/>
                  </a:rPr>
                  <a:t>、１、２月</a:t>
                </a:r>
              </a:p>
            </p:txBody>
          </p:sp>
          <p:sp>
            <p:nvSpPr>
              <p:cNvPr id="46" name="フローチャート : 代替処理 45"/>
              <p:cNvSpPr/>
              <p:nvPr/>
            </p:nvSpPr>
            <p:spPr>
              <a:xfrm>
                <a:off x="1717140" y="2781960"/>
                <a:ext cx="2591424" cy="43156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各地域の広域連携研究会への参画</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（南河内、泉州南　等）</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grpSp>
        <p:sp>
          <p:nvSpPr>
            <p:cNvPr id="73" name="右矢印 72"/>
            <p:cNvSpPr/>
            <p:nvPr/>
          </p:nvSpPr>
          <p:spPr>
            <a:xfrm>
              <a:off x="1912140" y="6148241"/>
              <a:ext cx="4140000" cy="509136"/>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1954827" y="4157774"/>
              <a:ext cx="4042097" cy="41922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南河内・泉南地域の将来課題への対応方策等の検討について、他地域への横展開を図り、各市町村の個別課題の解決を積極的に支援</a:t>
              </a:r>
            </a:p>
          </p:txBody>
        </p:sp>
      </p:grpSp>
      <p:sp>
        <p:nvSpPr>
          <p:cNvPr id="41" name="フローチャート : 代替処理 6"/>
          <p:cNvSpPr/>
          <p:nvPr/>
        </p:nvSpPr>
        <p:spPr>
          <a:xfrm>
            <a:off x="3178208" y="1450689"/>
            <a:ext cx="398064" cy="23543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１月</a:t>
            </a:r>
          </a:p>
        </p:txBody>
      </p:sp>
      <p:sp>
        <p:nvSpPr>
          <p:cNvPr id="42" name="フローチャート : 代替処理 7"/>
          <p:cNvSpPr/>
          <p:nvPr/>
        </p:nvSpPr>
        <p:spPr>
          <a:xfrm>
            <a:off x="3178208" y="1664824"/>
            <a:ext cx="1656184" cy="25750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a:t>
            </a:r>
            <a:r>
              <a:rPr lang="en-US" altLang="ja-JP" sz="1050" dirty="0">
                <a:latin typeface="BIZ UDPゴシック" panose="020B0400000000000000" pitchFamily="50" charset="-128"/>
                <a:ea typeface="BIZ UDPゴシック" panose="020B0400000000000000" pitchFamily="50" charset="-128"/>
              </a:rPr>
              <a:t>2</a:t>
            </a:r>
            <a:r>
              <a:rPr lang="ja-JP" altLang="en-US" sz="1050" dirty="0">
                <a:latin typeface="BIZ UDPゴシック" panose="020B0400000000000000" pitchFamily="50" charset="-128"/>
                <a:ea typeface="BIZ UDPゴシック" panose="020B0400000000000000" pitchFamily="50" charset="-128"/>
              </a:rPr>
              <a:t>回「地域ブロック会議」</a:t>
            </a:r>
            <a:endParaRPr lang="en-US" altLang="ja-JP" sz="1050" dirty="0">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32866" y="1150217"/>
            <a:ext cx="1584175" cy="96422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地域ブロック会議の開催、広域連携研究会</a:t>
            </a:r>
            <a:r>
              <a:rPr lang="ja-JP" altLang="en-US" sz="1050" dirty="0">
                <a:solidFill>
                  <a:schemeClr val="bg1"/>
                </a:solidFill>
                <a:latin typeface="BIZ UDPゴシック" panose="020B0400000000000000" pitchFamily="50" charset="-128"/>
                <a:ea typeface="BIZ UDPゴシック" panose="020B0400000000000000" pitchFamily="50" charset="-128"/>
              </a:rPr>
              <a:t>などの</a:t>
            </a:r>
            <a:r>
              <a:rPr lang="ja-JP" altLang="en-US" sz="1050" dirty="0">
                <a:solidFill>
                  <a:prstClr val="white"/>
                </a:solidFill>
                <a:latin typeface="BIZ UDPゴシック" panose="020B0400000000000000" pitchFamily="50" charset="-128"/>
                <a:ea typeface="BIZ UDPゴシック" panose="020B0400000000000000" pitchFamily="50" charset="-128"/>
              </a:rPr>
              <a:t>協議の場への参画</a:t>
            </a:r>
          </a:p>
        </p:txBody>
      </p:sp>
      <p:sp>
        <p:nvSpPr>
          <p:cNvPr id="53" name="フローチャート : 代替処理 6"/>
          <p:cNvSpPr/>
          <p:nvPr/>
        </p:nvSpPr>
        <p:spPr>
          <a:xfrm>
            <a:off x="4915202" y="2545985"/>
            <a:ext cx="1584175" cy="117827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市町村合併について、引き続き検討していくとともに、市町村単独での取組や広域連携については、課題を先送りせず取り組めるところから速やかに実施</a:t>
            </a:r>
          </a:p>
        </p:txBody>
      </p:sp>
      <p:sp>
        <p:nvSpPr>
          <p:cNvPr id="26" name="フローチャート : 代替処理 6"/>
          <p:cNvSpPr/>
          <p:nvPr/>
        </p:nvSpPr>
        <p:spPr>
          <a:xfrm>
            <a:off x="4922606" y="5322284"/>
            <a:ext cx="1584175" cy="62793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効果的なインセンティブとなるよう、補助金を運用</a:t>
            </a:r>
          </a:p>
        </p:txBody>
      </p:sp>
      <p:sp>
        <p:nvSpPr>
          <p:cNvPr id="27" name="フローチャート : 代替処理 6"/>
          <p:cNvSpPr/>
          <p:nvPr/>
        </p:nvSpPr>
        <p:spPr>
          <a:xfrm>
            <a:off x="4932866" y="6045044"/>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市町村へ随時協議等の調整を行うとともに、必要に応じて、「大阪府・市町村分権協議会」を開催</a:t>
            </a:r>
          </a:p>
        </p:txBody>
      </p:sp>
      <p:sp>
        <p:nvSpPr>
          <p:cNvPr id="32" name="フローチャート : 代替処理 7"/>
          <p:cNvSpPr/>
          <p:nvPr/>
        </p:nvSpPr>
        <p:spPr>
          <a:xfrm>
            <a:off x="3689274" y="2714219"/>
            <a:ext cx="1168887" cy="43389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「南河内地域２町</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１村未来協議会」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3" name="フローチャート : 代替処理 6"/>
          <p:cNvSpPr/>
          <p:nvPr/>
        </p:nvSpPr>
        <p:spPr>
          <a:xfrm>
            <a:off x="3702333" y="2540803"/>
            <a:ext cx="391249" cy="20550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３月</a:t>
            </a:r>
          </a:p>
        </p:txBody>
      </p:sp>
      <p:sp>
        <p:nvSpPr>
          <p:cNvPr id="35" name="フローチャート : 代替処理 6">
            <a:extLst>
              <a:ext uri="{FF2B5EF4-FFF2-40B4-BE49-F238E27FC236}">
                <a16:creationId xmlns:a16="http://schemas.microsoft.com/office/drawing/2014/main" id="{36DDBD0E-08CB-49F9-9292-3C202C1E4E7F}"/>
              </a:ext>
            </a:extLst>
          </p:cNvPr>
          <p:cNvSpPr/>
          <p:nvPr/>
        </p:nvSpPr>
        <p:spPr>
          <a:xfrm>
            <a:off x="4915200" y="3794570"/>
            <a:ext cx="158417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さらなる行財政改革や新たな広域連携を提案し、連携の実現に向けて市町村間調整の場に参画</a:t>
            </a:r>
          </a:p>
        </p:txBody>
      </p:sp>
      <p:sp>
        <p:nvSpPr>
          <p:cNvPr id="37" name="フローチャート : 代替処理 6">
            <a:extLst>
              <a:ext uri="{FF2B5EF4-FFF2-40B4-BE49-F238E27FC236}">
                <a16:creationId xmlns:a16="http://schemas.microsoft.com/office/drawing/2014/main" id="{C8FDF271-4AB9-41E2-8BA8-99C87A087191}"/>
              </a:ext>
            </a:extLst>
          </p:cNvPr>
          <p:cNvSpPr/>
          <p:nvPr/>
        </p:nvSpPr>
        <p:spPr>
          <a:xfrm>
            <a:off x="1174386" y="2939106"/>
            <a:ext cx="576025" cy="21731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５、３月</a:t>
            </a:r>
          </a:p>
        </p:txBody>
      </p:sp>
      <p:sp>
        <p:nvSpPr>
          <p:cNvPr id="38" name="フローチャート : 代替処理 7">
            <a:extLst>
              <a:ext uri="{FF2B5EF4-FFF2-40B4-BE49-F238E27FC236}">
                <a16:creationId xmlns:a16="http://schemas.microsoft.com/office/drawing/2014/main" id="{69442E04-B73B-4A5F-A663-CEF76E2D0258}"/>
              </a:ext>
            </a:extLst>
          </p:cNvPr>
          <p:cNvSpPr/>
          <p:nvPr/>
        </p:nvSpPr>
        <p:spPr>
          <a:xfrm>
            <a:off x="1187624" y="3159850"/>
            <a:ext cx="3617985" cy="26915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「南河内基礎自治機能充実強化協議会」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9" name="フローチャート : 代替処理 6">
            <a:extLst>
              <a:ext uri="{FF2B5EF4-FFF2-40B4-BE49-F238E27FC236}">
                <a16:creationId xmlns:a16="http://schemas.microsoft.com/office/drawing/2014/main" id="{98A2871A-15DD-4CBA-B0BA-D8D033E10E2B}"/>
              </a:ext>
            </a:extLst>
          </p:cNvPr>
          <p:cNvSpPr/>
          <p:nvPr/>
        </p:nvSpPr>
        <p:spPr>
          <a:xfrm>
            <a:off x="1492970" y="3493118"/>
            <a:ext cx="803819" cy="21731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６、</a:t>
            </a:r>
            <a:r>
              <a:rPr lang="en-US" altLang="ja-JP" sz="1050" dirty="0">
                <a:solidFill>
                  <a:schemeClr val="bg1"/>
                </a:solidFill>
                <a:latin typeface="BIZ UDPゴシック" panose="020B0400000000000000" pitchFamily="50" charset="-128"/>
                <a:ea typeface="BIZ UDPゴシック" panose="020B0400000000000000" pitchFamily="50" charset="-128"/>
              </a:rPr>
              <a:t>10</a:t>
            </a:r>
            <a:r>
              <a:rPr lang="ja-JP" altLang="en-US" sz="1050" dirty="0">
                <a:solidFill>
                  <a:schemeClr val="bg1"/>
                </a:solidFill>
                <a:latin typeface="BIZ UDPゴシック" panose="020B0400000000000000" pitchFamily="50" charset="-128"/>
                <a:ea typeface="BIZ UDPゴシック" panose="020B0400000000000000" pitchFamily="50" charset="-128"/>
              </a:rPr>
              <a:t>、２月</a:t>
            </a:r>
          </a:p>
        </p:txBody>
      </p:sp>
      <p:sp>
        <p:nvSpPr>
          <p:cNvPr id="40" name="フローチャート : 代替処理 7">
            <a:extLst>
              <a:ext uri="{FF2B5EF4-FFF2-40B4-BE49-F238E27FC236}">
                <a16:creationId xmlns:a16="http://schemas.microsoft.com/office/drawing/2014/main" id="{93BC12F6-601D-4A5E-879D-61664D708945}"/>
              </a:ext>
            </a:extLst>
          </p:cNvPr>
          <p:cNvSpPr/>
          <p:nvPr/>
        </p:nvSpPr>
        <p:spPr>
          <a:xfrm>
            <a:off x="1501159" y="3717287"/>
            <a:ext cx="2855641" cy="25671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「泉州南未来像研究会」</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4" name="フローチャート : 代替処理 7">
            <a:extLst>
              <a:ext uri="{FF2B5EF4-FFF2-40B4-BE49-F238E27FC236}">
                <a16:creationId xmlns:a16="http://schemas.microsoft.com/office/drawing/2014/main" id="{57FBD33A-A701-4DB5-9B48-15A46546A5C4}"/>
              </a:ext>
            </a:extLst>
          </p:cNvPr>
          <p:cNvSpPr/>
          <p:nvPr/>
        </p:nvSpPr>
        <p:spPr>
          <a:xfrm>
            <a:off x="765981" y="4658625"/>
            <a:ext cx="4042097" cy="68156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令和７年度から、将来のあり方や人材確保、公共施設のマネジメント等の課題の解決に向けて取り組む市町村を、検討・議論の段階から支援するため、「市町村振興補助金（基礎自治機能充実強化推進分）」を</a:t>
            </a:r>
            <a:r>
              <a:rPr lang="en-US" altLang="ja-JP" sz="1050" dirty="0">
                <a:solidFill>
                  <a:schemeClr val="tx1"/>
                </a:solidFill>
                <a:latin typeface="BIZ UDPゴシック" panose="020B0400000000000000" pitchFamily="50" charset="-128"/>
                <a:ea typeface="BIZ UDPゴシック" panose="020B0400000000000000" pitchFamily="50" charset="-128"/>
              </a:rPr>
              <a:t>1.5</a:t>
            </a:r>
            <a:r>
              <a:rPr lang="ja-JP" altLang="en-US" sz="1050" dirty="0">
                <a:solidFill>
                  <a:schemeClr val="tx1"/>
                </a:solidFill>
                <a:latin typeface="BIZ UDPゴシック" panose="020B0400000000000000" pitchFamily="50" charset="-128"/>
                <a:ea typeface="BIZ UDPゴシック" panose="020B0400000000000000" pitchFamily="50" charset="-128"/>
              </a:rPr>
              <a:t>億円拡充</a:t>
            </a:r>
          </a:p>
        </p:txBody>
      </p:sp>
      <p:sp>
        <p:nvSpPr>
          <p:cNvPr id="36" name="フローチャート : 代替処理 6">
            <a:extLst>
              <a:ext uri="{FF2B5EF4-FFF2-40B4-BE49-F238E27FC236}">
                <a16:creationId xmlns:a16="http://schemas.microsoft.com/office/drawing/2014/main" id="{FAEDE23E-3B96-4BC2-849A-C114EEAA9DFC}"/>
              </a:ext>
            </a:extLst>
          </p:cNvPr>
          <p:cNvSpPr/>
          <p:nvPr/>
        </p:nvSpPr>
        <p:spPr>
          <a:xfrm>
            <a:off x="4932866" y="4622944"/>
            <a:ext cx="1584175" cy="67435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市町村振興補助金（基礎自治機能充実強化推進分）を</a:t>
            </a:r>
            <a:r>
              <a:rPr lang="en-US" altLang="ja-JP" sz="1050" dirty="0">
                <a:solidFill>
                  <a:schemeClr val="bg1"/>
                </a:solidFill>
                <a:latin typeface="BIZ UDPゴシック" panose="020B0400000000000000" pitchFamily="50" charset="-128"/>
                <a:ea typeface="BIZ UDPゴシック" panose="020B0400000000000000" pitchFamily="50" charset="-128"/>
              </a:rPr>
              <a:t>1.5</a:t>
            </a:r>
            <a:r>
              <a:rPr lang="ja-JP" altLang="en-US" sz="1050" dirty="0">
                <a:solidFill>
                  <a:schemeClr val="bg1"/>
                </a:solidFill>
                <a:latin typeface="BIZ UDPゴシック" panose="020B0400000000000000" pitchFamily="50" charset="-128"/>
                <a:ea typeface="BIZ UDPゴシック" panose="020B0400000000000000" pitchFamily="50" charset="-128"/>
              </a:rPr>
              <a:t>億円から２億円に拡充</a:t>
            </a:r>
          </a:p>
        </p:txBody>
      </p:sp>
    </p:spTree>
    <p:extLst>
      <p:ext uri="{BB962C8B-B14F-4D97-AF65-F5344CB8AC3E}">
        <p14:creationId xmlns:p14="http://schemas.microsoft.com/office/powerpoint/2010/main" val="2007094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nvGraphicFramePr>
        <p:xfrm>
          <a:off x="74776" y="692697"/>
          <a:ext cx="9000000" cy="5760639"/>
        </p:xfrm>
        <a:graphic>
          <a:graphicData uri="http://schemas.openxmlformats.org/drawingml/2006/table">
            <a:tbl>
              <a:tblPr firstRow="1" bandRow="1">
                <a:tableStyleId>{5940675A-B579-460E-94D1-54222C63F5DA}</a:tableStyleId>
              </a:tblPr>
              <a:tblGrid>
                <a:gridCol w="396000">
                  <a:extLst>
                    <a:ext uri="{9D8B030D-6E8A-4147-A177-3AD203B41FA5}">
                      <a16:colId xmlns:a16="http://schemas.microsoft.com/office/drawing/2014/main" val="20000"/>
                    </a:ext>
                  </a:extLst>
                </a:gridCol>
                <a:gridCol w="4212000">
                  <a:extLst>
                    <a:ext uri="{9D8B030D-6E8A-4147-A177-3AD203B41FA5}">
                      <a16:colId xmlns:a16="http://schemas.microsoft.com/office/drawing/2014/main" val="20003"/>
                    </a:ext>
                  </a:extLst>
                </a:gridCol>
                <a:gridCol w="1800000">
                  <a:extLst>
                    <a:ext uri="{9D8B030D-6E8A-4147-A177-3AD203B41FA5}">
                      <a16:colId xmlns:a16="http://schemas.microsoft.com/office/drawing/2014/main" val="641566013"/>
                    </a:ext>
                  </a:extLst>
                </a:gridCol>
                <a:gridCol w="2592000">
                  <a:extLst>
                    <a:ext uri="{9D8B030D-6E8A-4147-A177-3AD203B41FA5}">
                      <a16:colId xmlns:a16="http://schemas.microsoft.com/office/drawing/2014/main" val="118852849"/>
                    </a:ext>
                  </a:extLst>
                </a:gridCol>
              </a:tblGrid>
              <a:tr h="282363">
                <a:tc rowSpan="2">
                  <a:txBody>
                    <a:bodyPr/>
                    <a:lstStyle/>
                    <a:p>
                      <a:endParaRPr kumimoji="1" lang="ja-JP" altLang="en-US" sz="8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7</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令和８年度</a:t>
                      </a:r>
                    </a:p>
                  </a:txBody>
                  <a:tcPr marL="0" marR="0" marT="0" marB="0" anchor="ctr">
                    <a:solidFill>
                      <a:srgbClr val="023894"/>
                    </a:solidFill>
                  </a:tcPr>
                </a:tc>
                <a:tc rowSpan="2">
                  <a:txBody>
                    <a:bodyPr/>
                    <a:lstStyle/>
                    <a:p>
                      <a:pPr algn="ct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endParaRPr kumimoji="1" lang="ja-JP" altLang="en-US" dirty="0">
                        <a:solidFill>
                          <a:schemeClr val="tx1"/>
                        </a:solidFill>
                        <a:highlight>
                          <a:srgbClr val="FFFF00"/>
                        </a:highlight>
                      </a:endParaRPr>
                    </a:p>
                  </a:txBody>
                  <a:tcPr marL="0" marR="0" marT="0" marB="0" anchor="ctr">
                    <a:solidFill>
                      <a:srgbClr val="023894"/>
                    </a:solidFill>
                  </a:tcPr>
                </a:tc>
                <a:extLst>
                  <a:ext uri="{0D108BD9-81ED-4DB2-BD59-A6C34878D82A}">
                    <a16:rowId xmlns:a16="http://schemas.microsoft.com/office/drawing/2014/main" val="10000"/>
                  </a:ext>
                </a:extLst>
              </a:tr>
              <a:tr h="282363">
                <a:tc vMerge="1">
                  <a:txBody>
                    <a:bodyPr/>
                    <a:lstStyle/>
                    <a:p>
                      <a:endParaRPr kumimoji="1" lang="ja-JP" altLang="en-US" sz="1400" dirty="0"/>
                    </a:p>
                  </a:txBody>
                  <a:tcPr vert="eaVert" anchor="ct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1487155">
                <a:tc>
                  <a:txBody>
                    <a:bodyPr/>
                    <a:lstStyle/>
                    <a:p>
                      <a:r>
                        <a:rPr kumimoji="1" lang="ja-JP" altLang="en-US" sz="9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grid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074464502"/>
                  </a:ext>
                </a:extLst>
              </a:tr>
              <a:tr h="3708758">
                <a:tc>
                  <a:txBody>
                    <a:bodyPr/>
                    <a:lstStyle/>
                    <a:p>
                      <a:pPr algn="ctr"/>
                      <a:r>
                        <a:rPr kumimoji="1" lang="ja-JP" altLang="en-US" sz="1200" u="none" dirty="0">
                          <a:solidFill>
                            <a:schemeClr val="tx1"/>
                          </a:solidFill>
                          <a:latin typeface="BIZ UDPゴシック" panose="020B0400000000000000" pitchFamily="50" charset="-128"/>
                          <a:ea typeface="BIZ UDPゴシック" panose="020B0400000000000000" pitchFamily="50" charset="-128"/>
                        </a:rPr>
                        <a:t>府市一体条例の下で一体的な行政運営を推進</a:t>
                      </a:r>
                    </a:p>
                  </a:txBody>
                  <a:tcPr vert="eaVert" anchor="ctr" anchorCtr="1"/>
                </a:tc>
                <a:tc>
                  <a:txBody>
                    <a:bodyPr/>
                    <a:lstStyle/>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vert="eaVert"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副首都ビジョンを指針に、府市統合機関の機能の強化や、府市共同設置組織における副首都化に向けた取組をはじめ、府市一体で進める政策の進行管理を強化していく。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必要に応じ副首都推進本部（大阪府市）会議を開催し、府市の重要施策について協議を行い、会議での合意事項等に関し、議会報告を実施していく。</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38800" y="229213"/>
            <a:ext cx="9144000" cy="369332"/>
          </a:xfrm>
          <a:prstGeom prst="rect">
            <a:avLst/>
          </a:prstGeom>
        </p:spPr>
        <p:txBody>
          <a:bodyPr wrap="square">
            <a:spAutoFit/>
          </a:bodyPr>
          <a:lstStyle/>
          <a:p>
            <a:pPr algn="ctr"/>
            <a:r>
              <a:rPr lang="en-US" altLang="ja-JP"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en-US" altLang="ja-JP" sz="1200"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a:t>
            </a:r>
            <a:r>
              <a:rPr lang="ja-JP" altLang="en-US" sz="1200" b="1" dirty="0">
                <a:latin typeface="BIZ UDPゴシック" panose="020B0400000000000000" pitchFamily="50" charset="-128"/>
                <a:ea typeface="BIZ UDPゴシック" panose="020B0400000000000000" pitchFamily="50" charset="-128"/>
              </a:rPr>
              <a:t>令和８年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sp>
        <p:nvSpPr>
          <p:cNvPr id="32" name="フローチャート : 代替処理 6"/>
          <p:cNvSpPr/>
          <p:nvPr/>
        </p:nvSpPr>
        <p:spPr>
          <a:xfrm>
            <a:off x="4801018" y="3532876"/>
            <a:ext cx="1546854" cy="18403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r>
              <a:rPr lang="ja-JP" altLang="en-US" sz="1050" dirty="0">
                <a:solidFill>
                  <a:schemeClr val="bg1"/>
                </a:solidFill>
                <a:latin typeface="BIZ UDPゴシック" panose="020B0400000000000000" pitchFamily="50" charset="-128"/>
                <a:ea typeface="BIZ UDPゴシック" panose="020B0400000000000000" pitchFamily="50" charset="-128"/>
              </a:rPr>
              <a:t>必要に応じ、副首都推進本部</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大阪府市</a:t>
            </a:r>
            <a:r>
              <a:rPr lang="en-US" altLang="ja-JP" sz="1050" dirty="0">
                <a:solidFill>
                  <a:schemeClr val="bg1"/>
                </a:solidFill>
                <a:latin typeface="BIZ UDPゴシック" panose="020B0400000000000000" pitchFamily="50" charset="-128"/>
                <a:ea typeface="BIZ UDPゴシック" panose="020B0400000000000000" pitchFamily="50" charset="-128"/>
              </a:rPr>
              <a:t>)</a:t>
            </a:r>
            <a:r>
              <a:rPr lang="ja-JP" altLang="en-US" sz="1050" dirty="0">
                <a:solidFill>
                  <a:schemeClr val="bg1"/>
                </a:solidFill>
                <a:latin typeface="BIZ UDPゴシック" panose="020B0400000000000000" pitchFamily="50" charset="-128"/>
                <a:ea typeface="BIZ UDPゴシック" panose="020B0400000000000000" pitchFamily="50" charset="-128"/>
              </a:rPr>
              <a:t>会議を開催し、府市の重要施策について協議するとともに、</a:t>
            </a:r>
            <a:endParaRPr lang="en-US" altLang="ja-JP" sz="1050" dirty="0">
              <a:solidFill>
                <a:schemeClr val="bg1"/>
              </a:solidFill>
              <a:latin typeface="BIZ UDPゴシック" panose="020B0400000000000000" pitchFamily="50" charset="-128"/>
              <a:ea typeface="BIZ UDPゴシック" panose="020B0400000000000000" pitchFamily="50" charset="-128"/>
            </a:endParaRPr>
          </a:p>
          <a:p>
            <a:r>
              <a:rPr lang="ja-JP" altLang="en-US" sz="1050" dirty="0">
                <a:solidFill>
                  <a:schemeClr val="bg1"/>
                </a:solidFill>
                <a:latin typeface="BIZ UDPゴシック" panose="020B0400000000000000" pitchFamily="50" charset="-128"/>
                <a:ea typeface="BIZ UDPゴシック" panose="020B0400000000000000" pitchFamily="50" charset="-128"/>
              </a:rPr>
              <a:t>会議での合意事項及びその進捗状況に関し、議会報告を実施</a:t>
            </a:r>
            <a:endParaRPr lang="en-US" altLang="ja-JP" sz="1050" dirty="0">
              <a:solidFill>
                <a:schemeClr val="bg1"/>
              </a:solidFill>
              <a:latin typeface="BIZ UDPゴシック" panose="020B0400000000000000" pitchFamily="50" charset="-128"/>
              <a:ea typeface="BIZ UDPゴシック" panose="020B0400000000000000" pitchFamily="50" charset="-128"/>
            </a:endParaRPr>
          </a:p>
        </p:txBody>
      </p:sp>
      <p:sp>
        <p:nvSpPr>
          <p:cNvPr id="5" name="大かっこ 4"/>
          <p:cNvSpPr/>
          <p:nvPr/>
        </p:nvSpPr>
        <p:spPr>
          <a:xfrm>
            <a:off x="611560" y="1805954"/>
            <a:ext cx="3888432" cy="470918"/>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　総合区制度については、大阪市で検討</a:t>
            </a:r>
          </a:p>
        </p:txBody>
      </p:sp>
      <p:sp>
        <p:nvSpPr>
          <p:cNvPr id="33" name="右矢印 32"/>
          <p:cNvSpPr/>
          <p:nvPr/>
        </p:nvSpPr>
        <p:spPr>
          <a:xfrm>
            <a:off x="545546" y="4581128"/>
            <a:ext cx="4105024" cy="882064"/>
          </a:xfrm>
          <a:prstGeom prst="rightArrow">
            <a:avLst>
              <a:gd name="adj1" fmla="val 61491"/>
              <a:gd name="adj2" fmla="val 37924"/>
            </a:avLst>
          </a:prstGeom>
          <a:solidFill>
            <a:srgbClr val="0068B4"/>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21" name="大かっこ 20">
            <a:extLst>
              <a:ext uri="{FF2B5EF4-FFF2-40B4-BE49-F238E27FC236}">
                <a16:creationId xmlns:a16="http://schemas.microsoft.com/office/drawing/2014/main" id="{047059D4-23DB-4956-9A68-D8999E3C3FF6}"/>
              </a:ext>
            </a:extLst>
          </p:cNvPr>
          <p:cNvSpPr/>
          <p:nvPr/>
        </p:nvSpPr>
        <p:spPr>
          <a:xfrm>
            <a:off x="6588224" y="3035597"/>
            <a:ext cx="2376264" cy="897459"/>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住民投票の結果をふまえ、大阪府と大阪市の枠組みは維持したまま、互いの連携を将来にわたりより強固なものにするため「府市一体条例」を施行。</a:t>
            </a:r>
            <a:endParaRPr lang="ja-JP" altLang="en-US" sz="1050" strike="dblStrike" dirty="0">
              <a:solidFill>
                <a:srgbClr val="FF0000"/>
              </a:solidFill>
              <a:latin typeface="BIZ UDPゴシック" panose="020B0400000000000000" pitchFamily="50" charset="-128"/>
              <a:ea typeface="BIZ UDPゴシック" panose="020B0400000000000000" pitchFamily="50" charset="-128"/>
            </a:endParaRPr>
          </a:p>
        </p:txBody>
      </p:sp>
      <p:sp>
        <p:nvSpPr>
          <p:cNvPr id="19" name="フローチャート : 代替処理 4">
            <a:extLst>
              <a:ext uri="{FF2B5EF4-FFF2-40B4-BE49-F238E27FC236}">
                <a16:creationId xmlns:a16="http://schemas.microsoft.com/office/drawing/2014/main" id="{90FB0F8D-5A93-40A8-A1A8-4FA782A452D1}"/>
              </a:ext>
            </a:extLst>
          </p:cNvPr>
          <p:cNvSpPr/>
          <p:nvPr/>
        </p:nvSpPr>
        <p:spPr>
          <a:xfrm>
            <a:off x="1743954" y="3284984"/>
            <a:ext cx="1387886" cy="21184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6</a:t>
            </a:r>
            <a:r>
              <a:rPr lang="ja-JP" altLang="en-US" sz="1000" dirty="0">
                <a:solidFill>
                  <a:schemeClr val="bg1"/>
                </a:solidFill>
                <a:latin typeface="BIZ UDPゴシック" panose="020B0400000000000000" pitchFamily="50" charset="-128"/>
                <a:ea typeface="BIZ UDPゴシック" panose="020B0400000000000000" pitchFamily="50" charset="-128"/>
              </a:rPr>
              <a:t>、９、１１，１２、２、３月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20" name="フローチャート : 代替処理 21">
            <a:extLst>
              <a:ext uri="{FF2B5EF4-FFF2-40B4-BE49-F238E27FC236}">
                <a16:creationId xmlns:a16="http://schemas.microsoft.com/office/drawing/2014/main" id="{DEE372F8-240D-455B-B11B-1966264782CF}"/>
              </a:ext>
            </a:extLst>
          </p:cNvPr>
          <p:cNvSpPr/>
          <p:nvPr/>
        </p:nvSpPr>
        <p:spPr>
          <a:xfrm>
            <a:off x="1743954" y="3504740"/>
            <a:ext cx="2880320" cy="51942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16</a:t>
            </a:r>
            <a:r>
              <a:rPr lang="ja-JP" altLang="en-US" sz="1000" dirty="0">
                <a:solidFill>
                  <a:schemeClr val="tx1"/>
                </a:solidFill>
                <a:latin typeface="BIZ UDPゴシック" panose="020B0400000000000000" pitchFamily="50" charset="-128"/>
                <a:ea typeface="BIZ UDPゴシック" panose="020B0400000000000000" pitchFamily="50" charset="-128"/>
              </a:rPr>
              <a:t>回～第２１回　　　　　　　　　　　　　　　　　　　　　　　　　　　　　「副首都推進本部（大阪府市）会議」の開催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37" name="大かっこ 36">
            <a:extLst>
              <a:ext uri="{FF2B5EF4-FFF2-40B4-BE49-F238E27FC236}">
                <a16:creationId xmlns:a16="http://schemas.microsoft.com/office/drawing/2014/main" id="{34E2431D-DE9F-4507-89CF-A85166B9233E}"/>
              </a:ext>
            </a:extLst>
          </p:cNvPr>
          <p:cNvSpPr/>
          <p:nvPr/>
        </p:nvSpPr>
        <p:spPr>
          <a:xfrm>
            <a:off x="4899312" y="1805954"/>
            <a:ext cx="4065176" cy="470918"/>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　総合区制度については、大阪市で検討</a:t>
            </a:r>
          </a:p>
        </p:txBody>
      </p:sp>
    </p:spTree>
    <p:extLst>
      <p:ext uri="{BB962C8B-B14F-4D97-AF65-F5344CB8AC3E}">
        <p14:creationId xmlns:p14="http://schemas.microsoft.com/office/powerpoint/2010/main" val="3428281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nvGraphicFramePr>
        <p:xfrm>
          <a:off x="35081" y="476672"/>
          <a:ext cx="9077343" cy="6354178"/>
        </p:xfrm>
        <a:graphic>
          <a:graphicData uri="http://schemas.openxmlformats.org/drawingml/2006/table">
            <a:tbl>
              <a:tblPr firstRow="1" bandRow="1">
                <a:tableStyleId>{5940675A-B579-460E-94D1-54222C63F5DA}</a:tableStyleId>
              </a:tblPr>
              <a:tblGrid>
                <a:gridCol w="216024">
                  <a:extLst>
                    <a:ext uri="{9D8B030D-6E8A-4147-A177-3AD203B41FA5}">
                      <a16:colId xmlns:a16="http://schemas.microsoft.com/office/drawing/2014/main" val="20000"/>
                    </a:ext>
                  </a:extLst>
                </a:gridCol>
                <a:gridCol w="288032">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1584176">
                  <a:extLst>
                    <a:ext uri="{9D8B030D-6E8A-4147-A177-3AD203B41FA5}">
                      <a16:colId xmlns:a16="http://schemas.microsoft.com/office/drawing/2014/main" val="2052817683"/>
                    </a:ext>
                  </a:extLst>
                </a:gridCol>
                <a:gridCol w="2668631">
                  <a:extLst>
                    <a:ext uri="{9D8B030D-6E8A-4147-A177-3AD203B41FA5}">
                      <a16:colId xmlns:a16="http://schemas.microsoft.com/office/drawing/2014/main" val="20004"/>
                    </a:ext>
                  </a:extLst>
                </a:gridCol>
              </a:tblGrid>
              <a:tr h="259130">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7</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b="1" u="none" dirty="0">
                          <a:solidFill>
                            <a:schemeClr val="bg1"/>
                          </a:solidFill>
                          <a:latin typeface="BIZ UDPゴシック" panose="020B0400000000000000" pitchFamily="50" charset="-128"/>
                          <a:ea typeface="BIZ UDPゴシック" panose="020B0400000000000000" pitchFamily="50" charset="-128"/>
                        </a:rPr>
                        <a:t>8</a:t>
                      </a: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178890">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034086">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600"/>
                        </a:lnSpc>
                        <a:spcAft>
                          <a:spcPts val="0"/>
                        </a:spcAft>
                      </a:pPr>
                      <a:r>
                        <a:rPr kumimoji="1" lang="ja-JP" altLang="en-US" sz="600" b="0" u="none" dirty="0">
                          <a:latin typeface="BIZ UDPゴシック" panose="020B0400000000000000" pitchFamily="50" charset="-128"/>
                          <a:ea typeface="BIZ UDPゴシック" panose="020B0400000000000000" pitchFamily="50" charset="-128"/>
                        </a:rPr>
                        <a:t>道州の姿の検討・研究</a:t>
                      </a:r>
                      <a:endParaRPr kumimoji="1" lang="en-US" altLang="ja-JP" sz="600" b="0" u="none" dirty="0">
                        <a:latin typeface="BIZ UDPゴシック" panose="020B0400000000000000" pitchFamily="50" charset="-128"/>
                        <a:ea typeface="BIZ UDPゴシック" panose="020B0400000000000000" pitchFamily="50" charset="-128"/>
                      </a:endParaRPr>
                    </a:p>
                    <a:p>
                      <a:pPr marL="82550" indent="-82550" algn="ctr">
                        <a:lnSpc>
                          <a:spcPts val="600"/>
                        </a:lnSpc>
                        <a:spcAft>
                          <a:spcPts val="0"/>
                        </a:spcAft>
                      </a:pPr>
                      <a:r>
                        <a:rPr kumimoji="1" lang="ja-JP" altLang="en-US" sz="600" b="0" u="none" dirty="0">
                          <a:latin typeface="BIZ UDPゴシック" panose="020B0400000000000000" pitchFamily="50" charset="-128"/>
                          <a:ea typeface="BIZ UDPゴシック" panose="020B0400000000000000" pitchFamily="50" charset="-128"/>
                        </a:rPr>
                        <a:t>国への働きかけ</a:t>
                      </a:r>
                      <a:endParaRPr kumimoji="1" lang="en-US" altLang="ja-JP" sz="600" b="0" u="none" dirty="0">
                        <a:latin typeface="BIZ UDPゴシック" panose="020B0400000000000000" pitchFamily="50" charset="-128"/>
                        <a:ea typeface="BIZ UDPゴシック" panose="020B0400000000000000" pitchFamily="50" charset="-128"/>
                      </a:endParaRPr>
                    </a:p>
                  </a:txBody>
                  <a:tcPr marL="0" marR="0" marT="0" marB="0" vert="eaVert" anchor="ctr" anchorCtr="1">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必要</a:t>
                      </a:r>
                      <a:r>
                        <a:rPr kumimoji="1" lang="ja-JP" altLang="en-US" sz="1050" u="none">
                          <a:solidFill>
                            <a:schemeClr val="tx1"/>
                          </a:solidFill>
                          <a:latin typeface="BIZ UDPゴシック" panose="020B0400000000000000" pitchFamily="50" charset="-128"/>
                          <a:ea typeface="BIZ UDPゴシック" panose="020B0400000000000000" pitchFamily="50" charset="-128"/>
                        </a:rPr>
                        <a:t>に応じて関係者</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と意見交換を行う等、ビジョンに係る目標達成に向けた取組みを進める。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2"/>
                  </a:ext>
                </a:extLst>
              </a:tr>
              <a:tr h="326193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00" b="0" u="none" dirty="0">
                          <a:latin typeface="BIZ UDPゴシック" panose="020B0400000000000000" pitchFamily="50" charset="-128"/>
                          <a:ea typeface="BIZ UDPゴシック" panose="020B0400000000000000" pitchFamily="50" charset="-128"/>
                        </a:rPr>
                        <a:t>（国からの権限移譲等）</a:t>
                      </a:r>
                      <a:endParaRPr kumimoji="1" lang="en-US" altLang="ja-JP" sz="10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400"/>
                        </a:lnSpc>
                        <a:spcAft>
                          <a:spcPts val="1200"/>
                        </a:spcAft>
                      </a:pPr>
                      <a:endParaRPr kumimoji="1" lang="en-US" altLang="ja-JP" sz="1200" b="0" i="1" u="none" dirty="0">
                        <a:highlight>
                          <a:srgbClr val="FFFF00"/>
                        </a:highlight>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highlight>
                          <a:srgbClr val="FFFF00"/>
                        </a:highlight>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「提案募集方式」により、３項目の提案を行い、そのうち２項目において提案の趣旨を踏まえた対応（引き続き検討を含む）がなされることとなった。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8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令和８年度の提案項目について、本提案に向け、関係部局や内閣府と引き続き調整を進める。　</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6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4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府内で既存メニューの活用の働きかけや新規提案の掘り起こしを行うとともに、内閣府を通じて関係府省との間で、規制改革メニューの活用協議や規制改革提案の実現に向けた調整を行う。</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00" u="none" dirty="0">
                          <a:solidFill>
                            <a:schemeClr val="tx1"/>
                          </a:solidFill>
                          <a:latin typeface="BIZ UDPゴシック" panose="020B0400000000000000" pitchFamily="50" charset="-128"/>
                          <a:ea typeface="BIZ UDPゴシック" panose="020B0400000000000000" pitchFamily="50" charset="-128"/>
                        </a:rPr>
                        <a:t>○　規制改革と先端的サービスの実装を通じて、住民</a:t>
                      </a:r>
                      <a:r>
                        <a:rPr kumimoji="1" lang="en-US" altLang="ja-JP" sz="1000" u="none" dirty="0">
                          <a:solidFill>
                            <a:schemeClr val="tx1"/>
                          </a:solidFill>
                          <a:latin typeface="BIZ UDPゴシック" panose="020B0400000000000000" pitchFamily="50" charset="-128"/>
                          <a:ea typeface="BIZ UDPゴシック" panose="020B0400000000000000" pitchFamily="50" charset="-128"/>
                        </a:rPr>
                        <a:t>QOL</a:t>
                      </a:r>
                      <a:r>
                        <a:rPr kumimoji="1" lang="ja-JP" altLang="en-US" sz="1000" u="none" dirty="0">
                          <a:solidFill>
                            <a:schemeClr val="tx1"/>
                          </a:solidFill>
                          <a:latin typeface="BIZ UDPゴシック" panose="020B0400000000000000" pitchFamily="50" charset="-128"/>
                          <a:ea typeface="BIZ UDPゴシック" panose="020B0400000000000000" pitchFamily="50" charset="-128"/>
                        </a:rPr>
                        <a:t>の向上と大阪の都市競争力の強化を図るとともに、大阪</a:t>
                      </a:r>
                      <a:r>
                        <a:rPr lang="ja-JP" altLang="en-US" sz="1000" dirty="0">
                          <a:solidFill>
                            <a:schemeClr val="tx1"/>
                          </a:solidFill>
                          <a:latin typeface="BIZ UDPゴシック" panose="020B0400000000000000" pitchFamily="50" charset="-128"/>
                          <a:ea typeface="BIZ UDPゴシック" panose="020B0400000000000000" pitchFamily="50" charset="-128"/>
                        </a:rPr>
                        <a:t>スーパーシティ認証登録制度・公的サポートを令和</a:t>
                      </a:r>
                      <a:r>
                        <a:rPr lang="en-US" altLang="ja-JP" sz="1000" dirty="0">
                          <a:solidFill>
                            <a:schemeClr val="tx1"/>
                          </a:solidFill>
                          <a:latin typeface="BIZ UDPゴシック" panose="020B0400000000000000" pitchFamily="50" charset="-128"/>
                          <a:ea typeface="BIZ UDPゴシック" panose="020B0400000000000000" pitchFamily="50" charset="-128"/>
                        </a:rPr>
                        <a:t>8</a:t>
                      </a:r>
                      <a:r>
                        <a:rPr lang="ja-JP" altLang="en-US" sz="1000" dirty="0">
                          <a:solidFill>
                            <a:schemeClr val="tx1"/>
                          </a:solidFill>
                          <a:latin typeface="BIZ UDPゴシック" panose="020B0400000000000000" pitchFamily="50" charset="-128"/>
                          <a:ea typeface="BIZ UDPゴシック" panose="020B0400000000000000" pitchFamily="50" charset="-128"/>
                        </a:rPr>
                        <a:t>年夏頃開始予定。</a:t>
                      </a: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602664">
                <a:tc vMerge="1">
                  <a:txBody>
                    <a:bodyPr/>
                    <a:lstStyle/>
                    <a:p>
                      <a:endParaRPr kumimoji="1" lang="ja-JP" altLang="en-US"/>
                    </a:p>
                  </a:txBody>
                  <a:tcPr/>
                </a:tc>
                <a:tc>
                  <a:txBody>
                    <a:bodyPr/>
                    <a:lstStyle/>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国機関の拠点性向上、</a:t>
                      </a:r>
                      <a:endParaRPr kumimoji="1" lang="en-US" altLang="ja-JP" sz="9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連携強化</a:t>
                      </a:r>
                      <a:endParaRPr kumimoji="1" lang="en-US" altLang="ja-JP" sz="9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ja-JP" altLang="en-US"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noFill/>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近畿統括本部の利用促進を図るため、セミナー等を開催。</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令和４年度末に国立健康・栄養研究所が北大阪健康医療都市へ移転。</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引き続き、大阪府の意見が国施策に反映されるよう、国機関との</a:t>
                      </a:r>
                      <a:r>
                        <a:rPr kumimoji="1" lang="ja-JP" altLang="en-US" sz="1050" u="none" strike="noStrike" dirty="0">
                          <a:solidFill>
                            <a:schemeClr val="tx1"/>
                          </a:solidFill>
                          <a:latin typeface="BIZ UDPゴシック" panose="020B0400000000000000" pitchFamily="50" charset="-128"/>
                          <a:ea typeface="BIZ UDPゴシック" panose="020B0400000000000000" pitchFamily="50" charset="-128"/>
                        </a:rPr>
                        <a:t>連携</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強化を図っていく。</a:t>
                      </a:r>
                    </a:p>
                  </a:txBody>
                  <a:tcPr marR="72000" anchor="ctr">
                    <a:lnT w="12700" cap="flat" cmpd="sng" algn="ctr">
                      <a:solidFill>
                        <a:schemeClr val="tx1"/>
                      </a:solidFill>
                      <a:prstDash val="sysDash"/>
                      <a:round/>
                      <a:headEnd type="none" w="med" len="med"/>
                      <a:tailEnd type="none" w="med" len="med"/>
                    </a:lnT>
                    <a:noFill/>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31161" y="11337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a:t>
            </a:r>
            <a:r>
              <a:rPr lang="en-US" altLang="ja-JP" sz="1200" b="1" dirty="0">
                <a:latin typeface="BIZ UDPゴシック" panose="020B0400000000000000" pitchFamily="50" charset="-128"/>
                <a:ea typeface="BIZ UDPゴシック" panose="020B0400000000000000" pitchFamily="50" charset="-128"/>
              </a:rPr>
              <a:t>8</a:t>
            </a:r>
            <a:r>
              <a:rPr lang="ja-JP" altLang="en-US" sz="1200" b="1" dirty="0">
                <a:solidFill>
                  <a:prstClr val="black"/>
                </a:solidFill>
                <a:latin typeface="BIZ UDPゴシック" panose="020B0400000000000000" pitchFamily="50" charset="-128"/>
                <a:ea typeface="BIZ UDPゴシック" panose="020B0400000000000000" pitchFamily="50" charset="-128"/>
              </a:rPr>
              <a:t>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2" name="グループ化 11"/>
          <p:cNvGrpSpPr/>
          <p:nvPr/>
        </p:nvGrpSpPr>
        <p:grpSpPr>
          <a:xfrm>
            <a:off x="550992" y="992964"/>
            <a:ext cx="4290226" cy="5404137"/>
            <a:chOff x="1760200" y="1323197"/>
            <a:chExt cx="4290226" cy="4977808"/>
          </a:xfrm>
        </p:grpSpPr>
        <p:grpSp>
          <p:nvGrpSpPr>
            <p:cNvPr id="10" name="グループ化 9"/>
            <p:cNvGrpSpPr/>
            <p:nvPr/>
          </p:nvGrpSpPr>
          <p:grpSpPr>
            <a:xfrm>
              <a:off x="1774143" y="2177198"/>
              <a:ext cx="4276283" cy="2893061"/>
              <a:chOff x="1768402" y="2518597"/>
              <a:chExt cx="4460110" cy="2893061"/>
            </a:xfrm>
          </p:grpSpPr>
          <p:sp>
            <p:nvSpPr>
              <p:cNvPr id="48" name="右矢印 47"/>
              <p:cNvSpPr/>
              <p:nvPr/>
            </p:nvSpPr>
            <p:spPr>
              <a:xfrm>
                <a:off x="1768402" y="5002831"/>
                <a:ext cx="4441146"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257701" y="2518597"/>
                <a:ext cx="3970811" cy="1415446"/>
                <a:chOff x="2257701" y="2416044"/>
                <a:chExt cx="3970811" cy="1415446"/>
              </a:xfrm>
            </p:grpSpPr>
            <p:grpSp>
              <p:nvGrpSpPr>
                <p:cNvPr id="99" name="グループ化 98"/>
                <p:cNvGrpSpPr/>
                <p:nvPr/>
              </p:nvGrpSpPr>
              <p:grpSpPr>
                <a:xfrm>
                  <a:off x="3098121" y="3446219"/>
                  <a:ext cx="2965944" cy="385271"/>
                  <a:chOff x="2795844" y="2388618"/>
                  <a:chExt cx="2931914" cy="385271"/>
                </a:xfrm>
              </p:grpSpPr>
              <p:sp>
                <p:nvSpPr>
                  <p:cNvPr id="100" name="フローチャート : 代替処理 99"/>
                  <p:cNvSpPr/>
                  <p:nvPr/>
                </p:nvSpPr>
                <p:spPr>
                  <a:xfrm>
                    <a:off x="2819306" y="2388618"/>
                    <a:ext cx="497457" cy="1893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795844" y="2570712"/>
                    <a:ext cx="2931914" cy="20317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266228" y="2416044"/>
                  <a:ext cx="3962284" cy="461276"/>
                  <a:chOff x="2337321" y="2977922"/>
                  <a:chExt cx="3962284" cy="461276"/>
                </a:xfrm>
              </p:grpSpPr>
              <p:sp>
                <p:nvSpPr>
                  <p:cNvPr id="67" name="右矢印 66"/>
                  <p:cNvSpPr/>
                  <p:nvPr/>
                </p:nvSpPr>
                <p:spPr>
                  <a:xfrm>
                    <a:off x="3623792" y="3078347"/>
                    <a:ext cx="2675813"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337321" y="2977922"/>
                    <a:ext cx="1286471" cy="403577"/>
                    <a:chOff x="2867994" y="3210999"/>
                    <a:chExt cx="1286471" cy="403577"/>
                  </a:xfrm>
                </p:grpSpPr>
                <p:sp>
                  <p:nvSpPr>
                    <p:cNvPr id="84" name="フローチャート : 代替処理 83"/>
                    <p:cNvSpPr/>
                    <p:nvPr/>
                  </p:nvSpPr>
                  <p:spPr>
                    <a:xfrm>
                      <a:off x="2875384" y="3210999"/>
                      <a:ext cx="38860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2867994" y="3384116"/>
                      <a:ext cx="1286471" cy="23046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15</a:t>
                      </a:r>
                      <a:r>
                        <a:rPr lang="ja-JP" altLang="en-US" sz="1000" dirty="0">
                          <a:solidFill>
                            <a:schemeClr val="tx1"/>
                          </a:solidFill>
                          <a:latin typeface="BIZ UDPゴシック" panose="020B0400000000000000" pitchFamily="50" charset="-128"/>
                          <a:ea typeface="BIZ UDPゴシック" panose="020B0400000000000000" pitchFamily="50" charset="-128"/>
                        </a:rPr>
                        <a:t>次</a:t>
                      </a:r>
                      <a:r>
                        <a:rPr lang="ja-JP" altLang="en-US" sz="1000" dirty="0">
                          <a:latin typeface="BIZ UDPゴシック" panose="020B0400000000000000" pitchFamily="50" charset="-128"/>
                          <a:ea typeface="BIZ UDPゴシック" panose="020B0400000000000000" pitchFamily="50" charset="-128"/>
                        </a:rPr>
                        <a:t>一括法成立</a:t>
                      </a:r>
                    </a:p>
                  </p:txBody>
                </p:sp>
              </p:grpSp>
            </p:grpSp>
            <p:grpSp>
              <p:nvGrpSpPr>
                <p:cNvPr id="7" name="グループ化 6"/>
                <p:cNvGrpSpPr/>
                <p:nvPr/>
              </p:nvGrpSpPr>
              <p:grpSpPr>
                <a:xfrm>
                  <a:off x="2257701" y="2842702"/>
                  <a:ext cx="3953540" cy="667278"/>
                  <a:chOff x="2844590" y="3369285"/>
                  <a:chExt cx="3797996" cy="667278"/>
                </a:xfrm>
              </p:grpSpPr>
              <p:grpSp>
                <p:nvGrpSpPr>
                  <p:cNvPr id="5" name="グループ化 4"/>
                  <p:cNvGrpSpPr/>
                  <p:nvPr/>
                </p:nvGrpSpPr>
                <p:grpSpPr>
                  <a:xfrm>
                    <a:off x="2844590" y="3369285"/>
                    <a:ext cx="1305397" cy="529489"/>
                    <a:chOff x="2697866" y="2266458"/>
                    <a:chExt cx="1305397" cy="529489"/>
                  </a:xfrm>
                </p:grpSpPr>
                <p:sp>
                  <p:nvSpPr>
                    <p:cNvPr id="76" name="フローチャート : 代替処理 75"/>
                    <p:cNvSpPr/>
                    <p:nvPr/>
                  </p:nvSpPr>
                  <p:spPr>
                    <a:xfrm>
                      <a:off x="2706057" y="2437535"/>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2697866" y="2266458"/>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grpSp>
              <p:sp>
                <p:nvSpPr>
                  <p:cNvPr id="69" name="右矢印 68"/>
                  <p:cNvSpPr/>
                  <p:nvPr/>
                </p:nvSpPr>
                <p:spPr>
                  <a:xfrm>
                    <a:off x="4158178" y="3565259"/>
                    <a:ext cx="2484408"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41248" y="3850519"/>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760200" y="5924431"/>
              <a:ext cx="4249754" cy="376574"/>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r>
                <a:rPr lang="ja-JP" altLang="en-US" sz="1000" dirty="0">
                  <a:latin typeface="BIZ UDPゴシック" panose="020B0400000000000000" pitchFamily="50" charset="-128"/>
                  <a:ea typeface="BIZ UDPゴシック" panose="020B0400000000000000" pitchFamily="50" charset="-128"/>
                </a:rPr>
                <a:t>　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58" name="グループ化 57"/>
            <p:cNvGrpSpPr/>
            <p:nvPr/>
          </p:nvGrpSpPr>
          <p:grpSpPr>
            <a:xfrm>
              <a:off x="3366127" y="1323197"/>
              <a:ext cx="1937279" cy="392618"/>
              <a:chOff x="3003846" y="2785876"/>
              <a:chExt cx="1937279" cy="392618"/>
            </a:xfrm>
          </p:grpSpPr>
          <p:sp>
            <p:nvSpPr>
              <p:cNvPr id="59" name="フローチャート : 代替処理 99"/>
              <p:cNvSpPr/>
              <p:nvPr/>
            </p:nvSpPr>
            <p:spPr>
              <a:xfrm>
                <a:off x="3003846" y="2785876"/>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3008083" y="2969302"/>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grpSp>
      <p:sp>
        <p:nvSpPr>
          <p:cNvPr id="34" name="フローチャート : 代替処理 6"/>
          <p:cNvSpPr/>
          <p:nvPr/>
        </p:nvSpPr>
        <p:spPr>
          <a:xfrm>
            <a:off x="4896350" y="1065840"/>
            <a:ext cx="1469794" cy="7067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地方分権改革に関する議論の喚起、機運醸成につながる取組の推進</a:t>
            </a:r>
          </a:p>
        </p:txBody>
      </p:sp>
      <p:sp>
        <p:nvSpPr>
          <p:cNvPr id="35" name="フローチャート : 代替処理 6"/>
          <p:cNvSpPr/>
          <p:nvPr/>
        </p:nvSpPr>
        <p:spPr>
          <a:xfrm>
            <a:off x="4896350" y="3244130"/>
            <a:ext cx="1469794"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権限移譲や規制改革等に関して国へ働きかけ</a:t>
            </a:r>
          </a:p>
        </p:txBody>
      </p:sp>
      <p:sp>
        <p:nvSpPr>
          <p:cNvPr id="42" name="フローチャート : 代替処理 6"/>
          <p:cNvSpPr/>
          <p:nvPr/>
        </p:nvSpPr>
        <p:spPr>
          <a:xfrm>
            <a:off x="4902570" y="5655900"/>
            <a:ext cx="1469794" cy="53678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セミナー等の開催を通じ、</a:t>
            </a:r>
            <a:r>
              <a:rPr lang="en-US" altLang="ja-JP" sz="1050" dirty="0">
                <a:solidFill>
                  <a:prstClr val="white"/>
                </a:solidFill>
                <a:latin typeface="BIZ UDPゴシック" panose="020B0400000000000000" pitchFamily="50" charset="-128"/>
                <a:ea typeface="BIZ UDPゴシック" panose="020B0400000000000000" pitchFamily="50" charset="-128"/>
              </a:rPr>
              <a:t>INPIT</a:t>
            </a:r>
            <a:r>
              <a:rPr lang="ja-JP" altLang="en-US" sz="1050" dirty="0">
                <a:solidFill>
                  <a:prstClr val="white"/>
                </a:solidFill>
                <a:latin typeface="BIZ UDPゴシック" panose="020B0400000000000000" pitchFamily="50" charset="-128"/>
                <a:ea typeface="BIZ UDPゴシック" panose="020B0400000000000000" pitchFamily="50" charset="-128"/>
              </a:rPr>
              <a:t>近畿統括本部の利用を促進</a:t>
            </a:r>
            <a:endParaRPr lang="en-US" altLang="ja-JP" sz="1050" dirty="0">
              <a:solidFill>
                <a:prstClr val="white"/>
              </a:solidFill>
              <a:latin typeface="BIZ UDPゴシック" panose="020B0400000000000000" pitchFamily="50" charset="-128"/>
              <a:ea typeface="BIZ UDPゴシック" panose="020B0400000000000000" pitchFamily="50" charset="-128"/>
            </a:endParaRPr>
          </a:p>
        </p:txBody>
      </p:sp>
      <p:sp>
        <p:nvSpPr>
          <p:cNvPr id="43" name="フローチャート : 代替処理 6"/>
          <p:cNvSpPr/>
          <p:nvPr/>
        </p:nvSpPr>
        <p:spPr>
          <a:xfrm>
            <a:off x="4902569" y="6264696"/>
            <a:ext cx="1463575" cy="47667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関連企業との連携等必要な取組を実施</a:t>
            </a:r>
          </a:p>
        </p:txBody>
      </p:sp>
      <p:sp>
        <p:nvSpPr>
          <p:cNvPr id="44" name="フローチャート : 代替処理 6"/>
          <p:cNvSpPr/>
          <p:nvPr/>
        </p:nvSpPr>
        <p:spPr>
          <a:xfrm>
            <a:off x="4902570" y="5333777"/>
            <a:ext cx="1469794" cy="28284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意見交換会の実施</a:t>
            </a:r>
          </a:p>
        </p:txBody>
      </p:sp>
      <p:sp>
        <p:nvSpPr>
          <p:cNvPr id="38" name="フローチャート : 代替処理 100">
            <a:extLst>
              <a:ext uri="{FF2B5EF4-FFF2-40B4-BE49-F238E27FC236}">
                <a16:creationId xmlns:a16="http://schemas.microsoft.com/office/drawing/2014/main" id="{ECC2DF05-F176-4DB7-89FD-531A03020051}"/>
              </a:ext>
            </a:extLst>
          </p:cNvPr>
          <p:cNvSpPr/>
          <p:nvPr/>
        </p:nvSpPr>
        <p:spPr>
          <a:xfrm>
            <a:off x="3275914" y="5395227"/>
            <a:ext cx="1528436" cy="48652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近畿経済産業局・</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中小企業政策調査課との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意見交換を実施</a:t>
            </a:r>
          </a:p>
        </p:txBody>
      </p:sp>
      <p:sp>
        <p:nvSpPr>
          <p:cNvPr id="47" name="フローチャート : 代替処理 76">
            <a:extLst>
              <a:ext uri="{FF2B5EF4-FFF2-40B4-BE49-F238E27FC236}">
                <a16:creationId xmlns:a16="http://schemas.microsoft.com/office/drawing/2014/main" id="{07E7DBF7-B125-485D-9F93-7369F2BBE89E}"/>
              </a:ext>
            </a:extLst>
          </p:cNvPr>
          <p:cNvSpPr/>
          <p:nvPr/>
        </p:nvSpPr>
        <p:spPr>
          <a:xfrm>
            <a:off x="3288056" y="5252521"/>
            <a:ext cx="386880" cy="17295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１月</a:t>
            </a:r>
          </a:p>
        </p:txBody>
      </p:sp>
      <p:sp>
        <p:nvSpPr>
          <p:cNvPr id="56" name="右矢印 47">
            <a:extLst>
              <a:ext uri="{FF2B5EF4-FFF2-40B4-BE49-F238E27FC236}">
                <a16:creationId xmlns:a16="http://schemas.microsoft.com/office/drawing/2014/main" id="{C8E4E94F-001E-4143-A4D2-0E36953AAEAF}"/>
              </a:ext>
            </a:extLst>
          </p:cNvPr>
          <p:cNvSpPr/>
          <p:nvPr/>
        </p:nvSpPr>
        <p:spPr>
          <a:xfrm>
            <a:off x="539552" y="6376643"/>
            <a:ext cx="4283889" cy="44648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solidFill>
                  <a:schemeClr val="bg1"/>
                </a:solidFill>
                <a:latin typeface="BIZ UDPゴシック" panose="020B0400000000000000" pitchFamily="50" charset="-128"/>
                <a:ea typeface="BIZ UDPゴシック" panose="020B0400000000000000" pitchFamily="50" charset="-128"/>
              </a:rPr>
              <a:t>健都における国立健康・栄養研究所を核とした産学官民連携に資する取組</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45" name="フローチャート : 代替処理 6">
            <a:extLst>
              <a:ext uri="{FF2B5EF4-FFF2-40B4-BE49-F238E27FC236}">
                <a16:creationId xmlns:a16="http://schemas.microsoft.com/office/drawing/2014/main" id="{3BC74E9C-DB02-4F76-92E3-C928C5F0ECF5}"/>
              </a:ext>
            </a:extLst>
          </p:cNvPr>
          <p:cNvSpPr/>
          <p:nvPr/>
        </p:nvSpPr>
        <p:spPr>
          <a:xfrm>
            <a:off x="4896350" y="3981449"/>
            <a:ext cx="1469794"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官民一体となって先端的サービスが継続的に創出される仕組みの運用開始</a:t>
            </a:r>
          </a:p>
        </p:txBody>
      </p:sp>
      <p:sp>
        <p:nvSpPr>
          <p:cNvPr id="49" name="フローチャート : 代替処理 83">
            <a:extLst>
              <a:ext uri="{FF2B5EF4-FFF2-40B4-BE49-F238E27FC236}">
                <a16:creationId xmlns:a16="http://schemas.microsoft.com/office/drawing/2014/main" id="{612381D9-6319-41B3-A6A6-A98137D21BCB}"/>
              </a:ext>
            </a:extLst>
          </p:cNvPr>
          <p:cNvSpPr/>
          <p:nvPr/>
        </p:nvSpPr>
        <p:spPr>
          <a:xfrm>
            <a:off x="3154862" y="3698563"/>
            <a:ext cx="436211" cy="19482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schemeClr val="bg1"/>
                </a:solidFill>
                <a:latin typeface="BIZ UDPゴシック" panose="020B0400000000000000" pitchFamily="50" charset="-128"/>
                <a:ea typeface="BIZ UDPゴシック" panose="020B0400000000000000" pitchFamily="50" charset="-128"/>
              </a:rPr>
              <a:t>11</a:t>
            </a:r>
            <a:r>
              <a:rPr lang="ja-JP" altLang="en-US" sz="1000" dirty="0">
                <a:solidFill>
                  <a:schemeClr val="bg1"/>
                </a:solidFill>
                <a:latin typeface="BIZ UDPゴシック" panose="020B0400000000000000" pitchFamily="50" charset="-128"/>
                <a:ea typeface="BIZ UDPゴシック" panose="020B0400000000000000" pitchFamily="50" charset="-128"/>
              </a:rPr>
              <a:t>月</a:t>
            </a:r>
          </a:p>
        </p:txBody>
      </p:sp>
      <p:sp>
        <p:nvSpPr>
          <p:cNvPr id="39" name="フローチャート : 代替処理 75">
            <a:extLst>
              <a:ext uri="{FF2B5EF4-FFF2-40B4-BE49-F238E27FC236}">
                <a16:creationId xmlns:a16="http://schemas.microsoft.com/office/drawing/2014/main" id="{2D0688F3-93F8-4AC6-B2EF-4B9F91FFA340}"/>
              </a:ext>
            </a:extLst>
          </p:cNvPr>
          <p:cNvSpPr/>
          <p:nvPr/>
        </p:nvSpPr>
        <p:spPr>
          <a:xfrm>
            <a:off x="3154862" y="3897112"/>
            <a:ext cx="1661629" cy="54000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国家戦略特別区域</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外国人滞在施設経営事業の</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実施地域変更</a:t>
            </a:r>
          </a:p>
        </p:txBody>
      </p:sp>
    </p:spTree>
    <p:extLst>
      <p:ext uri="{BB962C8B-B14F-4D97-AF65-F5344CB8AC3E}">
        <p14:creationId xmlns:p14="http://schemas.microsoft.com/office/powerpoint/2010/main" val="339030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873004650"/>
              </p:ext>
            </p:extLst>
          </p:nvPr>
        </p:nvGraphicFramePr>
        <p:xfrm>
          <a:off x="75702" y="609783"/>
          <a:ext cx="8960793" cy="6131584"/>
        </p:xfrm>
        <a:graphic>
          <a:graphicData uri="http://schemas.openxmlformats.org/drawingml/2006/table">
            <a:tbl>
              <a:tblPr firstRow="1" bandRow="1">
                <a:tableStyleId>{5940675A-B579-460E-94D1-54222C63F5DA}</a:tableStyleId>
              </a:tblPr>
              <a:tblGrid>
                <a:gridCol w="249540">
                  <a:extLst>
                    <a:ext uri="{9D8B030D-6E8A-4147-A177-3AD203B41FA5}">
                      <a16:colId xmlns:a16="http://schemas.microsoft.com/office/drawing/2014/main" val="20000"/>
                    </a:ext>
                  </a:extLst>
                </a:gridCol>
                <a:gridCol w="257857">
                  <a:extLst>
                    <a:ext uri="{9D8B030D-6E8A-4147-A177-3AD203B41FA5}">
                      <a16:colId xmlns:a16="http://schemas.microsoft.com/office/drawing/2014/main" val="20002"/>
                    </a:ext>
                  </a:extLst>
                </a:gridCol>
                <a:gridCol w="4135528">
                  <a:extLst>
                    <a:ext uri="{9D8B030D-6E8A-4147-A177-3AD203B41FA5}">
                      <a16:colId xmlns:a16="http://schemas.microsoft.com/office/drawing/2014/main" val="20003"/>
                    </a:ext>
                  </a:extLst>
                </a:gridCol>
                <a:gridCol w="1581565">
                  <a:extLst>
                    <a:ext uri="{9D8B030D-6E8A-4147-A177-3AD203B41FA5}">
                      <a16:colId xmlns:a16="http://schemas.microsoft.com/office/drawing/2014/main" val="999641495"/>
                    </a:ext>
                  </a:extLst>
                </a:gridCol>
                <a:gridCol w="2736303">
                  <a:extLst>
                    <a:ext uri="{9D8B030D-6E8A-4147-A177-3AD203B41FA5}">
                      <a16:colId xmlns:a16="http://schemas.microsoft.com/office/drawing/2014/main" val="20004"/>
                    </a:ext>
                  </a:extLst>
                </a:gridCol>
              </a:tblGrid>
              <a:tr h="267651">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令和７年度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令和８年度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tx1"/>
                          </a:solidFill>
                          <a:highlight>
                            <a:srgbClr val="FFFF00"/>
                          </a:highlight>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6765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596282">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広域連合のこれまでの取組の評価・検証を踏まえつつ、国からの権限移譲や国出先機関の移管に向けて、府から広域連合への働きかけを行っていく。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広域的な様式・基準の統一では、競争入札参加資格申請、道路占用許可申請、の統一に向けた検討を進める。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3</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４次地制調の動向を注視するとともに、引き続き、全国の広域行政のモデルとして、分権改革をさらに進め、広域連合がめざす方向性や果たすべき役割に相応しい事務を検討し、業務の効率化やスクラップ・アンド・ビルドを進める。</a:t>
                      </a: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188640"/>
            <a:ext cx="9144000" cy="369332"/>
          </a:xfrm>
          <a:prstGeom prst="rect">
            <a:avLst/>
          </a:prstGeom>
        </p:spPr>
        <p:txBody>
          <a:bodyPr wrap="square">
            <a:spAutoFit/>
          </a:bodyPr>
          <a:lstStyle/>
          <a:p>
            <a:pPr algn="ctr"/>
            <a:r>
              <a:rPr lang="en-US" altLang="ja-JP" b="1" dirty="0">
                <a:solidFill>
                  <a:prstClr val="black"/>
                </a:solidFill>
                <a:latin typeface="BIZ UDPゴシック" panose="020B0400000000000000" pitchFamily="50" charset="-128"/>
                <a:ea typeface="BIZ UDPゴシック" panose="020B0400000000000000" pitchFamily="50" charset="-128"/>
              </a:rPr>
              <a:t>  </a:t>
            </a: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ja-JP" sz="1200"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令和８年</a:t>
            </a:r>
            <a:r>
              <a:rPr lang="en-US" altLang="ja-JP" sz="1200" b="1" dirty="0">
                <a:solidFill>
                  <a:prstClr val="black"/>
                </a:solidFill>
                <a:latin typeface="BIZ UDPゴシック" panose="020B0400000000000000" pitchFamily="50" charset="-128"/>
                <a:ea typeface="BIZ UDPゴシック" panose="020B0400000000000000" pitchFamily="50" charset="-128"/>
              </a:rPr>
              <a:t>3</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1" name="グループ化 10"/>
          <p:cNvGrpSpPr/>
          <p:nvPr/>
        </p:nvGrpSpPr>
        <p:grpSpPr>
          <a:xfrm>
            <a:off x="598716" y="1166665"/>
            <a:ext cx="4202150" cy="944410"/>
            <a:chOff x="1859781" y="1162631"/>
            <a:chExt cx="4202150" cy="944410"/>
          </a:xfrm>
        </p:grpSpPr>
        <p:sp>
          <p:nvSpPr>
            <p:cNvPr id="10" name="正方形/長方形 9"/>
            <p:cNvSpPr/>
            <p:nvPr/>
          </p:nvSpPr>
          <p:spPr>
            <a:xfrm>
              <a:off x="2176805" y="1417273"/>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1859781" y="1162631"/>
              <a:ext cx="4115169"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第５期</a:t>
              </a:r>
              <a:r>
                <a:rPr kumimoji="1" lang="ja-JP" altLang="en-US" sz="1000" dirty="0">
                  <a:latin typeface="BIZ UDPゴシック" panose="020B0400000000000000" pitchFamily="50" charset="-128"/>
                  <a:ea typeface="BIZ UDPゴシック" panose="020B0400000000000000" pitchFamily="50" charset="-128"/>
                </a:rPr>
                <a:t>計画に基づく取組　（計画期間：</a:t>
              </a:r>
              <a:r>
                <a:rPr kumimoji="1" lang="en-US" altLang="ja-JP" sz="1000" dirty="0">
                  <a:latin typeface="BIZ UDPゴシック" panose="020B0400000000000000" pitchFamily="50" charset="-128"/>
                  <a:ea typeface="BIZ UDPゴシック" panose="020B0400000000000000" pitchFamily="50" charset="-128"/>
                </a:rPr>
                <a:t>R</a:t>
              </a:r>
              <a:r>
                <a:rPr kumimoji="1" lang="ja-JP" altLang="en-US" sz="1000" dirty="0">
                  <a:latin typeface="BIZ UDPゴシック" panose="020B0400000000000000" pitchFamily="50" charset="-128"/>
                  <a:ea typeface="BIZ UDPゴシック" panose="020B0400000000000000" pitchFamily="50" charset="-128"/>
                </a:rPr>
                <a:t>５～</a:t>
              </a:r>
              <a:r>
                <a:rPr lang="ja-JP" altLang="en-US" sz="1000" dirty="0">
                  <a:latin typeface="BIZ UDPゴシック" panose="020B0400000000000000" pitchFamily="50" charset="-128"/>
                  <a:ea typeface="BIZ UDPゴシック" panose="020B0400000000000000" pitchFamily="50" charset="-128"/>
                </a:rPr>
                <a:t>７</a:t>
              </a:r>
              <a:r>
                <a:rPr kumimoji="1" lang="ja-JP" altLang="en-US" sz="1000" dirty="0">
                  <a:latin typeface="BIZ UDPゴシック" panose="020B0400000000000000" pitchFamily="50" charset="-128"/>
                  <a:ea typeface="BIZ UDPゴシック" panose="020B0400000000000000" pitchFamily="50" charset="-128"/>
                </a:rPr>
                <a:t>年度）</a:t>
              </a:r>
            </a:p>
          </p:txBody>
        </p:sp>
      </p:grpSp>
      <p:sp>
        <p:nvSpPr>
          <p:cNvPr id="30" name="フローチャート : 代替処理 6"/>
          <p:cNvSpPr/>
          <p:nvPr/>
        </p:nvSpPr>
        <p:spPr>
          <a:xfrm>
            <a:off x="4824109" y="2203445"/>
            <a:ext cx="1351915"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第</a:t>
            </a:r>
            <a:r>
              <a:rPr lang="en-US" altLang="ja-JP" sz="1050" dirty="0">
                <a:solidFill>
                  <a:schemeClr val="bg1"/>
                </a:solidFill>
                <a:latin typeface="BIZ UDPゴシック" panose="020B0400000000000000" pitchFamily="50" charset="-128"/>
                <a:ea typeface="BIZ UDPゴシック" panose="020B0400000000000000" pitchFamily="50" charset="-128"/>
              </a:rPr>
              <a:t>6</a:t>
            </a:r>
            <a:r>
              <a:rPr lang="ja-JP" altLang="en-US" sz="1050" dirty="0">
                <a:solidFill>
                  <a:schemeClr val="bg1"/>
                </a:solidFill>
                <a:latin typeface="BIZ UDPゴシック" panose="020B0400000000000000" pitchFamily="50" charset="-128"/>
                <a:ea typeface="BIZ UDPゴシック" panose="020B0400000000000000" pitchFamily="50" charset="-128"/>
              </a:rPr>
              <a:t>期広域計画に基づく取組</a:t>
            </a:r>
            <a:r>
              <a:rPr lang="ja-JP" altLang="en-US" sz="1050" dirty="0">
                <a:solidFill>
                  <a:prstClr val="white"/>
                </a:solidFill>
                <a:latin typeface="BIZ UDPゴシック" panose="020B0400000000000000" pitchFamily="50" charset="-128"/>
                <a:ea typeface="BIZ UDPゴシック" panose="020B0400000000000000" pitchFamily="50" charset="-128"/>
              </a:rPr>
              <a:t>の推進</a:t>
            </a:r>
          </a:p>
        </p:txBody>
      </p:sp>
      <p:sp>
        <p:nvSpPr>
          <p:cNvPr id="31" name="フローチャート : 代替処理 6"/>
          <p:cNvSpPr/>
          <p:nvPr/>
        </p:nvSpPr>
        <p:spPr>
          <a:xfrm>
            <a:off x="4847578" y="4701966"/>
            <a:ext cx="1363663" cy="68069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事務権限の移譲等に係る国への働きかけ</a:t>
            </a:r>
          </a:p>
        </p:txBody>
      </p:sp>
      <p:sp>
        <p:nvSpPr>
          <p:cNvPr id="33" name="右矢印 32"/>
          <p:cNvSpPr/>
          <p:nvPr/>
        </p:nvSpPr>
        <p:spPr>
          <a:xfrm>
            <a:off x="606956" y="6154656"/>
            <a:ext cx="4115169" cy="59333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　　　　　　　　　　　　　　　　　　　　広域的な申請様式等の</a:t>
            </a:r>
            <a:endParaRPr kumimoji="1" lang="en-US" altLang="ja-JP" sz="10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　　　　　　　　　　　　　　　　　統一に向けた検討</a:t>
            </a:r>
          </a:p>
        </p:txBody>
      </p:sp>
      <p:sp>
        <p:nvSpPr>
          <p:cNvPr id="51" name="フローチャート : 代替処理 41"/>
          <p:cNvSpPr/>
          <p:nvPr/>
        </p:nvSpPr>
        <p:spPr>
          <a:xfrm>
            <a:off x="1092012" y="4542735"/>
            <a:ext cx="1930564" cy="26492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sp>
        <p:nvSpPr>
          <p:cNvPr id="53" name="フローチャート : 代替処理 40"/>
          <p:cNvSpPr/>
          <p:nvPr/>
        </p:nvSpPr>
        <p:spPr>
          <a:xfrm>
            <a:off x="1107212" y="4355829"/>
            <a:ext cx="557778" cy="18485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５、１１</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54" name="フローチャート : 代替処理 27"/>
          <p:cNvSpPr/>
          <p:nvPr/>
        </p:nvSpPr>
        <p:spPr>
          <a:xfrm>
            <a:off x="1008952" y="2149074"/>
            <a:ext cx="1050148" cy="21398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solidFill>
                  <a:schemeClr val="bg1"/>
                </a:solidFill>
                <a:latin typeface="BIZ UDPゴシック" panose="020B0400000000000000" pitchFamily="50" charset="-128"/>
                <a:ea typeface="BIZ UDPゴシック" panose="020B0400000000000000" pitchFamily="50" charset="-128"/>
              </a:rPr>
              <a:t>５、９、１１、１月</a:t>
            </a:r>
          </a:p>
        </p:txBody>
      </p:sp>
      <p:sp>
        <p:nvSpPr>
          <p:cNvPr id="55" name="フローチャート : 代替処理 28"/>
          <p:cNvSpPr/>
          <p:nvPr/>
        </p:nvSpPr>
        <p:spPr>
          <a:xfrm>
            <a:off x="1008952" y="2346640"/>
            <a:ext cx="2122887" cy="41135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「広域計画等推進委員会」の開催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59" name="フローチャート : 代替処理 48"/>
          <p:cNvSpPr/>
          <p:nvPr/>
        </p:nvSpPr>
        <p:spPr>
          <a:xfrm>
            <a:off x="700003" y="3568084"/>
            <a:ext cx="352260" cy="191028"/>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solidFill>
                  <a:prstClr val="white"/>
                </a:solidFill>
                <a:latin typeface="BIZ UDPゴシック" panose="020B0400000000000000" pitchFamily="50" charset="-128"/>
                <a:ea typeface="BIZ UDPゴシック" panose="020B0400000000000000" pitchFamily="50" charset="-128"/>
              </a:rPr>
              <a:t>4</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60" name="フローチャート : 代替処理 42"/>
          <p:cNvSpPr/>
          <p:nvPr/>
        </p:nvSpPr>
        <p:spPr>
          <a:xfrm>
            <a:off x="695426" y="3765731"/>
            <a:ext cx="2081193" cy="506728"/>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「提案募集方式」を活用し、関西広域連合と構成団体との共同提案を実施（９項目）</a:t>
            </a:r>
          </a:p>
        </p:txBody>
      </p:sp>
      <p:sp>
        <p:nvSpPr>
          <p:cNvPr id="61" name="右矢印 60"/>
          <p:cNvSpPr/>
          <p:nvPr/>
        </p:nvSpPr>
        <p:spPr>
          <a:xfrm>
            <a:off x="2783322" y="3781481"/>
            <a:ext cx="1930564" cy="379935"/>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sp>
        <p:nvSpPr>
          <p:cNvPr id="62" name="フローチャート : 代替処理 69"/>
          <p:cNvSpPr/>
          <p:nvPr/>
        </p:nvSpPr>
        <p:spPr>
          <a:xfrm>
            <a:off x="3056011" y="4115926"/>
            <a:ext cx="1254608" cy="169598"/>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sp>
        <p:nvSpPr>
          <p:cNvPr id="56" name="右矢印 15">
            <a:extLst>
              <a:ext uri="{FF2B5EF4-FFF2-40B4-BE49-F238E27FC236}">
                <a16:creationId xmlns:a16="http://schemas.microsoft.com/office/drawing/2014/main" id="{C5945F74-6844-4E6E-AF35-3CCED8737164}"/>
              </a:ext>
            </a:extLst>
          </p:cNvPr>
          <p:cNvSpPr/>
          <p:nvPr/>
        </p:nvSpPr>
        <p:spPr>
          <a:xfrm>
            <a:off x="3131839" y="2196940"/>
            <a:ext cx="1596829" cy="725659"/>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第</a:t>
            </a:r>
            <a:r>
              <a:rPr lang="en-US" altLang="ja-JP" sz="1000" dirty="0">
                <a:latin typeface="BIZ UDPゴシック" panose="020B0400000000000000" pitchFamily="50" charset="-128"/>
                <a:ea typeface="BIZ UDPゴシック" panose="020B0400000000000000" pitchFamily="50" charset="-128"/>
              </a:rPr>
              <a:t>6</a:t>
            </a:r>
            <a:r>
              <a:rPr lang="ja-JP" altLang="en-US" sz="1000" dirty="0">
                <a:latin typeface="BIZ UDPゴシック" panose="020B0400000000000000" pitchFamily="50" charset="-128"/>
                <a:ea typeface="BIZ UDPゴシック" panose="020B0400000000000000" pitchFamily="50" charset="-128"/>
              </a:rPr>
              <a:t>期広域</a:t>
            </a:r>
            <a:r>
              <a:rPr kumimoji="1" lang="ja-JP" altLang="en-US" sz="1000" dirty="0">
                <a:latin typeface="BIZ UDPゴシック" panose="020B0400000000000000" pitchFamily="50" charset="-128"/>
                <a:ea typeface="BIZ UDPゴシック" panose="020B0400000000000000" pitchFamily="50" charset="-128"/>
              </a:rPr>
              <a:t>計画策定</a:t>
            </a:r>
            <a:endParaRPr kumimoji="1" lang="en-US" altLang="ja-JP" sz="1000" dirty="0">
              <a:latin typeface="BIZ UDPゴシック" panose="020B0400000000000000" pitchFamily="50" charset="-128"/>
              <a:ea typeface="BIZ UDPゴシック" panose="020B0400000000000000" pitchFamily="50" charset="-128"/>
            </a:endParaRPr>
          </a:p>
          <a:p>
            <a:pPr algn="ctr"/>
            <a:r>
              <a:rPr kumimoji="1" lang="ja-JP" altLang="en-US" sz="1000" dirty="0">
                <a:latin typeface="BIZ UDPゴシック" panose="020B0400000000000000" pitchFamily="50" charset="-128"/>
                <a:ea typeface="BIZ UDPゴシック" panose="020B0400000000000000" pitchFamily="50" charset="-128"/>
              </a:rPr>
              <a:t>に向けた取組</a:t>
            </a:r>
          </a:p>
        </p:txBody>
      </p:sp>
      <p:sp>
        <p:nvSpPr>
          <p:cNvPr id="25" name="フローチャート : 代替処理 48">
            <a:extLst>
              <a:ext uri="{FF2B5EF4-FFF2-40B4-BE49-F238E27FC236}">
                <a16:creationId xmlns:a16="http://schemas.microsoft.com/office/drawing/2014/main" id="{A9BB1E56-F36F-411B-AB53-A7F50B48AEE0}"/>
              </a:ext>
            </a:extLst>
          </p:cNvPr>
          <p:cNvSpPr/>
          <p:nvPr/>
        </p:nvSpPr>
        <p:spPr>
          <a:xfrm>
            <a:off x="1931490" y="2882546"/>
            <a:ext cx="360040" cy="17995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
        <p:nvSpPr>
          <p:cNvPr id="26" name="フローチャート : 代替処理 42">
            <a:extLst>
              <a:ext uri="{FF2B5EF4-FFF2-40B4-BE49-F238E27FC236}">
                <a16:creationId xmlns:a16="http://schemas.microsoft.com/office/drawing/2014/main" id="{41E60631-3ECD-42EB-9C98-5BFE11C427A4}"/>
              </a:ext>
            </a:extLst>
          </p:cNvPr>
          <p:cNvSpPr/>
          <p:nvPr/>
        </p:nvSpPr>
        <p:spPr>
          <a:xfrm>
            <a:off x="695427" y="3072945"/>
            <a:ext cx="3876574" cy="41136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国における防災庁設置に向けた動きを踏まえ、関西経済連合会と連携し、関西への防災拠点の設置等を求める要望を実施</a:t>
            </a:r>
          </a:p>
        </p:txBody>
      </p:sp>
      <p:sp>
        <p:nvSpPr>
          <p:cNvPr id="22" name="フローチャート : 代替処理 40">
            <a:extLst>
              <a:ext uri="{FF2B5EF4-FFF2-40B4-BE49-F238E27FC236}">
                <a16:creationId xmlns:a16="http://schemas.microsoft.com/office/drawing/2014/main" id="{038E168E-C47A-4607-9895-D930B901CDF2}"/>
              </a:ext>
            </a:extLst>
          </p:cNvPr>
          <p:cNvSpPr/>
          <p:nvPr/>
        </p:nvSpPr>
        <p:spPr>
          <a:xfrm>
            <a:off x="1255137" y="6025110"/>
            <a:ext cx="364535" cy="18485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p>
        </p:txBody>
      </p:sp>
      <p:sp>
        <p:nvSpPr>
          <p:cNvPr id="23" name="フローチャート : 代替処理 41">
            <a:extLst>
              <a:ext uri="{FF2B5EF4-FFF2-40B4-BE49-F238E27FC236}">
                <a16:creationId xmlns:a16="http://schemas.microsoft.com/office/drawing/2014/main" id="{E27B45D2-29C4-4FBB-AE71-2F502C28232E}"/>
              </a:ext>
            </a:extLst>
          </p:cNvPr>
          <p:cNvSpPr/>
          <p:nvPr/>
        </p:nvSpPr>
        <p:spPr>
          <a:xfrm>
            <a:off x="1240511" y="6209965"/>
            <a:ext cx="1357041" cy="45803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キッチンカーの営業許可基準に係る共通化</a:t>
            </a:r>
          </a:p>
        </p:txBody>
      </p:sp>
      <p:sp>
        <p:nvSpPr>
          <p:cNvPr id="27" name="フローチャート : 代替処理 40">
            <a:extLst>
              <a:ext uri="{FF2B5EF4-FFF2-40B4-BE49-F238E27FC236}">
                <a16:creationId xmlns:a16="http://schemas.microsoft.com/office/drawing/2014/main" id="{0887C27A-5BE7-472E-892D-EE61DF530D11}"/>
              </a:ext>
            </a:extLst>
          </p:cNvPr>
          <p:cNvSpPr/>
          <p:nvPr/>
        </p:nvSpPr>
        <p:spPr>
          <a:xfrm>
            <a:off x="2700669" y="5587258"/>
            <a:ext cx="710683" cy="16959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１０、２</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
        <p:nvSpPr>
          <p:cNvPr id="28" name="フローチャート : 代替処理 41">
            <a:extLst>
              <a:ext uri="{FF2B5EF4-FFF2-40B4-BE49-F238E27FC236}">
                <a16:creationId xmlns:a16="http://schemas.microsoft.com/office/drawing/2014/main" id="{0C3726D9-E862-4BAA-A218-4A3A7C0D20BF}"/>
              </a:ext>
            </a:extLst>
          </p:cNvPr>
          <p:cNvSpPr/>
          <p:nvPr/>
        </p:nvSpPr>
        <p:spPr>
          <a:xfrm>
            <a:off x="1835696" y="5756857"/>
            <a:ext cx="2736304" cy="32443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「新たな広域自治・行政のあり方研究会」の開催</a:t>
            </a:r>
          </a:p>
        </p:txBody>
      </p:sp>
      <p:sp>
        <p:nvSpPr>
          <p:cNvPr id="29" name="フローチャート : 代替処理 40">
            <a:extLst>
              <a:ext uri="{FF2B5EF4-FFF2-40B4-BE49-F238E27FC236}">
                <a16:creationId xmlns:a16="http://schemas.microsoft.com/office/drawing/2014/main" id="{E524129E-B1AA-4781-AD5A-0D5ED3D3143A}"/>
              </a:ext>
            </a:extLst>
          </p:cNvPr>
          <p:cNvSpPr/>
          <p:nvPr/>
        </p:nvSpPr>
        <p:spPr>
          <a:xfrm>
            <a:off x="2700670" y="4867783"/>
            <a:ext cx="710682" cy="230034"/>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a:solidFill>
                  <a:schemeClr val="bg1"/>
                </a:solidFill>
                <a:latin typeface="BIZ UDPゴシック" panose="020B0400000000000000" pitchFamily="50" charset="-128"/>
                <a:ea typeface="BIZ UDPゴシック" panose="020B0400000000000000" pitchFamily="50" charset="-128"/>
              </a:rPr>
              <a:t>１０、３月</a:t>
            </a:r>
            <a:endParaRPr lang="ja-JP" altLang="en-US" sz="1000" dirty="0">
              <a:solidFill>
                <a:prstClr val="white"/>
              </a:solidFill>
              <a:latin typeface="BIZ UDPゴシック" panose="020B0400000000000000" pitchFamily="50" charset="-128"/>
              <a:ea typeface="BIZ UDPゴシック" panose="020B0400000000000000" pitchFamily="50" charset="-128"/>
            </a:endParaRPr>
          </a:p>
        </p:txBody>
      </p:sp>
      <p:sp>
        <p:nvSpPr>
          <p:cNvPr id="32" name="フローチャート : 代替処理 41">
            <a:extLst>
              <a:ext uri="{FF2B5EF4-FFF2-40B4-BE49-F238E27FC236}">
                <a16:creationId xmlns:a16="http://schemas.microsoft.com/office/drawing/2014/main" id="{5811D673-EC6D-4A40-B77A-E78B88C6C5C5}"/>
              </a:ext>
            </a:extLst>
          </p:cNvPr>
          <p:cNvSpPr/>
          <p:nvPr/>
        </p:nvSpPr>
        <p:spPr>
          <a:xfrm>
            <a:off x="824557" y="5077931"/>
            <a:ext cx="3744416" cy="37993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「関西広域リージョン連携宣言」を実施し、具体的なプロジェクトの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内容等について記載したビジョンを公表</a:t>
            </a:r>
          </a:p>
        </p:txBody>
      </p:sp>
    </p:spTree>
    <p:extLst>
      <p:ext uri="{BB962C8B-B14F-4D97-AF65-F5344CB8AC3E}">
        <p14:creationId xmlns:p14="http://schemas.microsoft.com/office/powerpoint/2010/main" val="404318913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1951</Words>
  <Application>Microsoft Office PowerPoint</Application>
  <PresentationFormat>画面に合わせる (4:3)</PresentationFormat>
  <Paragraphs>214</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2025-12-05T07:26:56Z</dcterms:created>
  <dcterms:modified xsi:type="dcterms:W3CDTF">2026-06-18T09:50:08Z</dcterms:modified>
</cp:coreProperties>
</file>