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5" r:id="rId2"/>
    <p:sldId id="271" r:id="rId3"/>
    <p:sldId id="276" r:id="rId4"/>
    <p:sldId id="27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072B4"/>
    <a:srgbClr val="E6E6E6"/>
    <a:srgbClr val="023894"/>
    <a:srgbClr val="0866B4"/>
    <a:srgbClr val="086CBA"/>
    <a:srgbClr val="0869BA"/>
    <a:srgbClr val="0669BA"/>
    <a:srgbClr val="0082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65" autoAdjust="0"/>
    <p:restoredTop sz="95053" autoAdjust="0"/>
  </p:normalViewPr>
  <p:slideViewPr>
    <p:cSldViewPr showGuides="1">
      <p:cViewPr varScale="1">
        <p:scale>
          <a:sx n="64" d="100"/>
          <a:sy n="64" d="100"/>
        </p:scale>
        <p:origin x="129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6" rIns="91389" bIns="4569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6" rIns="91389" bIns="45696"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7" y="9440865"/>
            <a:ext cx="2949575" cy="496887"/>
          </a:xfrm>
          <a:prstGeom prst="rect">
            <a:avLst/>
          </a:prstGeom>
        </p:spPr>
        <p:txBody>
          <a:bodyPr vert="horz" lIns="91389" tIns="45696" rIns="91389" bIns="4569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5"/>
            <a:ext cx="2949575" cy="496887"/>
          </a:xfrm>
          <a:prstGeom prst="rect">
            <a:avLst/>
          </a:prstGeom>
        </p:spPr>
        <p:txBody>
          <a:bodyPr vert="horz" lIns="91389" tIns="45696" rIns="91389" bIns="4569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5"/>
            <a:ext cx="2949787" cy="496967"/>
          </a:xfrm>
          <a:prstGeom prst="rect">
            <a:avLst/>
          </a:prstGeom>
        </p:spPr>
        <p:txBody>
          <a:bodyPr vert="horz" lIns="91389" tIns="45696" rIns="91389" bIns="4569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5"/>
            <a:ext cx="2949787" cy="496967"/>
          </a:xfrm>
          <a:prstGeom prst="rect">
            <a:avLst/>
          </a:prstGeom>
        </p:spPr>
        <p:txBody>
          <a:bodyPr vert="horz" lIns="91389" tIns="45696" rIns="91389" bIns="45696"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6" rIns="91389" bIns="45696"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6" rIns="91389" bIns="456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51"/>
            <a:ext cx="2949787" cy="496967"/>
          </a:xfrm>
          <a:prstGeom prst="rect">
            <a:avLst/>
          </a:prstGeom>
        </p:spPr>
        <p:txBody>
          <a:bodyPr vert="horz" lIns="91389" tIns="45696" rIns="91389" bIns="4569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1"/>
            <a:ext cx="2949787" cy="496967"/>
          </a:xfrm>
          <a:prstGeom prst="rect">
            <a:avLst/>
          </a:prstGeom>
        </p:spPr>
        <p:txBody>
          <a:bodyPr vert="horz" lIns="91389" tIns="45696" rIns="91389" bIns="4569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4934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22433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255408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993325253"/>
              </p:ext>
            </p:extLst>
          </p:nvPr>
        </p:nvGraphicFramePr>
        <p:xfrm>
          <a:off x="38658" y="507885"/>
          <a:ext cx="9065034" cy="6271761"/>
        </p:xfrm>
        <a:graphic>
          <a:graphicData uri="http://schemas.openxmlformats.org/drawingml/2006/table">
            <a:tbl>
              <a:tblPr firstRow="1" bandRow="1">
                <a:tableStyleId>{5940675A-B579-460E-94D1-54222C63F5DA}</a:tableStyleId>
              </a:tblPr>
              <a:tblGrid>
                <a:gridCol w="242625">
                  <a:extLst>
                    <a:ext uri="{9D8B030D-6E8A-4147-A177-3AD203B41FA5}">
                      <a16:colId xmlns:a16="http://schemas.microsoft.com/office/drawing/2014/main" val="20000"/>
                    </a:ext>
                  </a:extLst>
                </a:gridCol>
                <a:gridCol w="428699">
                  <a:extLst>
                    <a:ext uri="{9D8B030D-6E8A-4147-A177-3AD203B41FA5}">
                      <a16:colId xmlns:a16="http://schemas.microsoft.com/office/drawing/2014/main" val="20002"/>
                    </a:ext>
                  </a:extLst>
                </a:gridCol>
                <a:gridCol w="4150050">
                  <a:extLst>
                    <a:ext uri="{9D8B030D-6E8A-4147-A177-3AD203B41FA5}">
                      <a16:colId xmlns:a16="http://schemas.microsoft.com/office/drawing/2014/main" val="20003"/>
                    </a:ext>
                  </a:extLst>
                </a:gridCol>
                <a:gridCol w="1728192">
                  <a:extLst>
                    <a:ext uri="{9D8B030D-6E8A-4147-A177-3AD203B41FA5}">
                      <a16:colId xmlns:a16="http://schemas.microsoft.com/office/drawing/2014/main" val="3285552963"/>
                    </a:ext>
                  </a:extLst>
                </a:gridCol>
                <a:gridCol w="2515468">
                  <a:extLst>
                    <a:ext uri="{9D8B030D-6E8A-4147-A177-3AD203B41FA5}">
                      <a16:colId xmlns:a16="http://schemas.microsoft.com/office/drawing/2014/main" val="20004"/>
                    </a:ext>
                  </a:extLst>
                </a:gridCol>
              </a:tblGrid>
              <a:tr h="267123">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令和７年度</a:t>
                      </a:r>
                    </a:p>
                  </a:txBody>
                  <a:tcPr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67123">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590547">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各地域の広域連携研究会等に参画し、円滑な共同処理の実施等に向けて、情報提供や助言、団体間の調整等を行った。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今後も</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、「協議の場」へ積極的に参画し、広域連携の促進に取り組んでいく。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175739">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3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引き続き、市町村や圏域における具体的な行政課題への対応方策について、検討を進める。</a:t>
                      </a: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南河内地域２町１村と共同で行った将来課題の対応方策の検討について、他地域に横展開を図っていく。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6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未来協議会の取組や協議内容にかかる広報を強化するとともに、住民アンケート等を継続して実施していくことで、将来のあり方に関するオープンな議論を引き続き行っていく。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7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22413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今後も補助金が効果的なインセンティブとなるよう、運用していく。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従来の補助金に加え、基礎自治機能充実強化推進分として、より踏み込んだ将来のあり方に関する研究、人材確保の取組や公共施設再編計画に基づく再編事案の検討を行う市町村に対して、検討・議論の段階から支援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7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728847">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市町村間連携、</a:t>
                      </a:r>
                      <a:endParaRPr kumimoji="1" lang="en-US" altLang="ja-JP" sz="8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権限移譲</a:t>
                      </a:r>
                      <a:r>
                        <a:rPr kumimoji="1" lang="ja-JP" altLang="en-US" sz="1000" u="none" dirty="0">
                          <a:latin typeface="BIZ UDPゴシック" panose="020B0400000000000000" pitchFamily="50" charset="-128"/>
                          <a:ea typeface="BIZ UDPゴシック" panose="020B0400000000000000" pitchFamily="50" charset="-128"/>
                        </a:rPr>
                        <a:t>等</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180528" y="155503"/>
            <a:ext cx="9144000" cy="369332"/>
          </a:xfrm>
          <a:prstGeom prst="rect">
            <a:avLst/>
          </a:prstGeom>
        </p:spPr>
        <p:txBody>
          <a:bodyPr wrap="square">
            <a:spAutoFit/>
          </a:bodyPr>
          <a:lstStyle/>
          <a:p>
            <a:pPr algn="ct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a:t>
            </a:r>
            <a:r>
              <a:rPr lang="ja-JP" altLang="en-US" sz="1200" b="1" dirty="0">
                <a:solidFill>
                  <a:prstClr val="black"/>
                </a:solidFill>
                <a:latin typeface="BIZ UDPゴシック" panose="020B0400000000000000" pitchFamily="50" charset="-128"/>
                <a:ea typeface="BIZ UDPゴシック" panose="020B0400000000000000" pitchFamily="50" charset="-128"/>
              </a:rPr>
              <a:t>令和７年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3" name="グループ化 2"/>
          <p:cNvGrpSpPr/>
          <p:nvPr/>
        </p:nvGrpSpPr>
        <p:grpSpPr>
          <a:xfrm>
            <a:off x="720000" y="1060775"/>
            <a:ext cx="4140000" cy="5613665"/>
            <a:chOff x="1912140" y="1043712"/>
            <a:chExt cx="4140000" cy="5613665"/>
          </a:xfrm>
        </p:grpSpPr>
        <p:grpSp>
          <p:nvGrpSpPr>
            <p:cNvPr id="5" name="グループ化 4"/>
            <p:cNvGrpSpPr/>
            <p:nvPr/>
          </p:nvGrpSpPr>
          <p:grpSpPr>
            <a:xfrm>
              <a:off x="3268884" y="1043712"/>
              <a:ext cx="1691507" cy="472303"/>
              <a:chOff x="3242970" y="2599066"/>
              <a:chExt cx="1691507" cy="472303"/>
            </a:xfrm>
          </p:grpSpPr>
          <p:sp>
            <p:nvSpPr>
              <p:cNvPr id="7" name="フローチャート : 代替処理 6"/>
              <p:cNvSpPr/>
              <p:nvPr/>
            </p:nvSpPr>
            <p:spPr>
              <a:xfrm>
                <a:off x="3251406" y="2599066"/>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８月</a:t>
                </a:r>
              </a:p>
            </p:txBody>
          </p:sp>
          <p:sp>
            <p:nvSpPr>
              <p:cNvPr id="8" name="フローチャート : 代替処理 7"/>
              <p:cNvSpPr/>
              <p:nvPr/>
            </p:nvSpPr>
            <p:spPr>
              <a:xfrm>
                <a:off x="3242970" y="2812403"/>
                <a:ext cx="1691507" cy="25896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2280832" y="4976055"/>
              <a:ext cx="1325308" cy="669148"/>
              <a:chOff x="1425164" y="2801523"/>
              <a:chExt cx="1325308" cy="669148"/>
            </a:xfrm>
          </p:grpSpPr>
          <p:sp>
            <p:nvSpPr>
              <p:cNvPr id="22" name="フローチャート : 代替処理 21"/>
              <p:cNvSpPr/>
              <p:nvPr/>
            </p:nvSpPr>
            <p:spPr>
              <a:xfrm>
                <a:off x="1512365" y="2801523"/>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６月</a:t>
                </a:r>
              </a:p>
            </p:txBody>
          </p:sp>
          <p:sp>
            <p:nvSpPr>
              <p:cNvPr id="24" name="フローチャート : 代替処理 23"/>
              <p:cNvSpPr/>
              <p:nvPr/>
            </p:nvSpPr>
            <p:spPr>
              <a:xfrm>
                <a:off x="1425164" y="3045466"/>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4870607" y="4999287"/>
              <a:ext cx="1016724" cy="649781"/>
              <a:chOff x="1980357" y="2840542"/>
              <a:chExt cx="1016724" cy="649781"/>
            </a:xfrm>
          </p:grpSpPr>
          <p:sp>
            <p:nvSpPr>
              <p:cNvPr id="30" name="フローチャート : 代替処理 29"/>
              <p:cNvSpPr/>
              <p:nvPr/>
            </p:nvSpPr>
            <p:spPr>
              <a:xfrm>
                <a:off x="2053466" y="2840542"/>
                <a:ext cx="413403" cy="24394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1980357" y="3092652"/>
                <a:ext cx="1016724" cy="397671"/>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4" name="グループ化 43"/>
            <p:cNvGrpSpPr/>
            <p:nvPr/>
          </p:nvGrpSpPr>
          <p:grpSpPr>
            <a:xfrm>
              <a:off x="2019763" y="1883043"/>
              <a:ext cx="2102903" cy="697375"/>
              <a:chOff x="1717140" y="2565033"/>
              <a:chExt cx="2102903" cy="697375"/>
            </a:xfrm>
          </p:grpSpPr>
          <p:sp>
            <p:nvSpPr>
              <p:cNvPr id="45" name="フローチャート : 代替処理 44"/>
              <p:cNvSpPr/>
              <p:nvPr/>
            </p:nvSpPr>
            <p:spPr>
              <a:xfrm>
                <a:off x="1717140" y="2565033"/>
                <a:ext cx="1684241" cy="23280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５、７、８、１１、１、２、３月</a:t>
                </a:r>
              </a:p>
            </p:txBody>
          </p:sp>
          <p:sp>
            <p:nvSpPr>
              <p:cNvPr id="46" name="フローチャート : 代替処理 45"/>
              <p:cNvSpPr/>
              <p:nvPr/>
            </p:nvSpPr>
            <p:spPr>
              <a:xfrm>
                <a:off x="1717140" y="2781960"/>
                <a:ext cx="2102903" cy="4804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各地域の広域連携研究会への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参画（南河内、泉州南　等）</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73" name="右矢印 72"/>
            <p:cNvSpPr/>
            <p:nvPr/>
          </p:nvSpPr>
          <p:spPr>
            <a:xfrm>
              <a:off x="1912140" y="6148241"/>
              <a:ext cx="4140000" cy="509136"/>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070589" y="3901026"/>
              <a:ext cx="3823102" cy="5091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南河内地域の将来課題への対応方策の検討について、他地域への横展開を図り、各市町村の個別課題の解決を積極的に支援</a:t>
              </a:r>
            </a:p>
          </p:txBody>
        </p:sp>
      </p:grpSp>
      <p:sp>
        <p:nvSpPr>
          <p:cNvPr id="41" name="フローチャート : 代替処理 6"/>
          <p:cNvSpPr/>
          <p:nvPr/>
        </p:nvSpPr>
        <p:spPr>
          <a:xfrm>
            <a:off x="3237833" y="1556697"/>
            <a:ext cx="398064" cy="23543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１月</a:t>
            </a:r>
          </a:p>
        </p:txBody>
      </p:sp>
      <p:sp>
        <p:nvSpPr>
          <p:cNvPr id="42" name="フローチャート : 代替処理 7"/>
          <p:cNvSpPr/>
          <p:nvPr/>
        </p:nvSpPr>
        <p:spPr>
          <a:xfrm>
            <a:off x="3177383" y="1792130"/>
            <a:ext cx="1656184" cy="25750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a:t>
            </a:r>
            <a:r>
              <a:rPr lang="en-US" altLang="ja-JP" sz="1050" dirty="0">
                <a:latin typeface="BIZ UDPゴシック" panose="020B0400000000000000" pitchFamily="50" charset="-128"/>
                <a:ea typeface="BIZ UDPゴシック" panose="020B0400000000000000" pitchFamily="50" charset="-128"/>
              </a:rPr>
              <a:t>2</a:t>
            </a:r>
            <a:r>
              <a:rPr lang="ja-JP" altLang="en-US" sz="1050" dirty="0">
                <a:latin typeface="BIZ UDPゴシック" panose="020B0400000000000000" pitchFamily="50" charset="-128"/>
                <a:ea typeface="BIZ UDPゴシック" panose="020B0400000000000000" pitchFamily="50" charset="-128"/>
              </a:rPr>
              <a:t>回「地域ブロック会議」</a:t>
            </a:r>
            <a:endParaRPr lang="en-US" altLang="ja-JP" sz="1050" dirty="0">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32041" y="1277523"/>
            <a:ext cx="1584175" cy="9642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地域ブロック会議の開催、広域連携研究会</a:t>
            </a:r>
            <a:r>
              <a:rPr lang="ja-JP" altLang="en-US" sz="1050" dirty="0">
                <a:solidFill>
                  <a:schemeClr val="bg1"/>
                </a:solidFill>
                <a:latin typeface="BIZ UDPゴシック" panose="020B0400000000000000" pitchFamily="50" charset="-128"/>
                <a:ea typeface="BIZ UDPゴシック" panose="020B0400000000000000" pitchFamily="50" charset="-128"/>
              </a:rPr>
              <a:t>などの</a:t>
            </a:r>
            <a:r>
              <a:rPr lang="ja-JP" altLang="en-US" sz="1050" dirty="0">
                <a:solidFill>
                  <a:prstClr val="white"/>
                </a:solidFill>
                <a:latin typeface="BIZ UDPゴシック" panose="020B0400000000000000" pitchFamily="50" charset="-128"/>
                <a:ea typeface="BIZ UDPゴシック" panose="020B0400000000000000" pitchFamily="50" charset="-128"/>
              </a:rPr>
              <a:t>協議の場への参画</a:t>
            </a:r>
          </a:p>
        </p:txBody>
      </p:sp>
      <p:sp>
        <p:nvSpPr>
          <p:cNvPr id="53" name="フローチャート : 代替処理 6"/>
          <p:cNvSpPr/>
          <p:nvPr/>
        </p:nvSpPr>
        <p:spPr>
          <a:xfrm>
            <a:off x="4914377" y="2673291"/>
            <a:ext cx="1584175" cy="117827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市町村合併について、引き続き検討していくとともに、市町村単独での取組や広域連携については、課題を先送りせず取り組めるところから速やかに実施</a:t>
            </a:r>
          </a:p>
        </p:txBody>
      </p:sp>
      <p:sp>
        <p:nvSpPr>
          <p:cNvPr id="26" name="フローチャート : 代替処理 6"/>
          <p:cNvSpPr/>
          <p:nvPr/>
        </p:nvSpPr>
        <p:spPr>
          <a:xfrm>
            <a:off x="4938550" y="5016350"/>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効果的なインセンティブとなるよう、補助金を運用</a:t>
            </a:r>
          </a:p>
        </p:txBody>
      </p:sp>
      <p:sp>
        <p:nvSpPr>
          <p:cNvPr id="27" name="フローチャート : 代替処理 6"/>
          <p:cNvSpPr/>
          <p:nvPr/>
        </p:nvSpPr>
        <p:spPr>
          <a:xfrm>
            <a:off x="4938550" y="6079524"/>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市町村へ随時協議等の調整を行うとともに、必要に応じて、「大阪府・市町村分権協議会」を開催</a:t>
            </a:r>
          </a:p>
        </p:txBody>
      </p:sp>
      <p:sp>
        <p:nvSpPr>
          <p:cNvPr id="28" name="右矢印 27"/>
          <p:cNvSpPr/>
          <p:nvPr/>
        </p:nvSpPr>
        <p:spPr>
          <a:xfrm>
            <a:off x="2915815" y="2119096"/>
            <a:ext cx="1922660"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sp>
        <p:nvSpPr>
          <p:cNvPr id="32" name="フローチャート : 代替処理 7"/>
          <p:cNvSpPr/>
          <p:nvPr/>
        </p:nvSpPr>
        <p:spPr>
          <a:xfrm>
            <a:off x="2414000" y="3127339"/>
            <a:ext cx="2281191" cy="29756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「南河内地域２町１村未来協議会」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3" name="フローチャート : 代替処理 6"/>
          <p:cNvSpPr/>
          <p:nvPr/>
        </p:nvSpPr>
        <p:spPr>
          <a:xfrm>
            <a:off x="2506748" y="2901170"/>
            <a:ext cx="913124" cy="22129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9</a:t>
            </a:r>
            <a:r>
              <a:rPr lang="ja-JP" altLang="en-US" sz="1050" dirty="0">
                <a:solidFill>
                  <a:schemeClr val="bg1"/>
                </a:solidFill>
                <a:latin typeface="BIZ UDPゴシック" panose="020B0400000000000000" pitchFamily="50" charset="-128"/>
                <a:ea typeface="BIZ UDPゴシック" panose="020B0400000000000000" pitchFamily="50" charset="-128"/>
              </a:rPr>
              <a:t>、</a:t>
            </a:r>
            <a:r>
              <a:rPr lang="en-US" altLang="ja-JP" sz="1050" dirty="0">
                <a:solidFill>
                  <a:schemeClr val="bg1"/>
                </a:solidFill>
                <a:latin typeface="BIZ UDPゴシック" panose="020B0400000000000000" pitchFamily="50" charset="-128"/>
                <a:ea typeface="BIZ UDPゴシック" panose="020B0400000000000000" pitchFamily="50" charset="-128"/>
              </a:rPr>
              <a:t>12</a:t>
            </a:r>
            <a:r>
              <a:rPr lang="ja-JP" altLang="en-US" sz="1050" dirty="0">
                <a:solidFill>
                  <a:schemeClr val="bg1"/>
                </a:solidFill>
                <a:latin typeface="BIZ UDPゴシック" panose="020B0400000000000000" pitchFamily="50" charset="-128"/>
                <a:ea typeface="BIZ UDPゴシック" panose="020B0400000000000000" pitchFamily="50" charset="-128"/>
              </a:rPr>
              <a:t>、３月</a:t>
            </a:r>
          </a:p>
        </p:txBody>
      </p:sp>
      <p:sp>
        <p:nvSpPr>
          <p:cNvPr id="35" name="フローチャート : 代替処理 6">
            <a:extLst>
              <a:ext uri="{FF2B5EF4-FFF2-40B4-BE49-F238E27FC236}">
                <a16:creationId xmlns:a16="http://schemas.microsoft.com/office/drawing/2014/main" id="{36DDBD0E-08CB-49F9-9292-3C202C1E4E7F}"/>
              </a:ext>
            </a:extLst>
          </p:cNvPr>
          <p:cNvSpPr/>
          <p:nvPr/>
        </p:nvSpPr>
        <p:spPr>
          <a:xfrm>
            <a:off x="4914376" y="3863597"/>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さらなる行財政改革や新たな広域連携を提案し、連携の実現に向けて市町村間調整の場に参画</a:t>
            </a:r>
          </a:p>
        </p:txBody>
      </p:sp>
    </p:spTree>
    <p:extLst>
      <p:ext uri="{BB962C8B-B14F-4D97-AF65-F5344CB8AC3E}">
        <p14:creationId xmlns:p14="http://schemas.microsoft.com/office/powerpoint/2010/main" val="6915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166163211"/>
              </p:ext>
            </p:extLst>
          </p:nvPr>
        </p:nvGraphicFramePr>
        <p:xfrm>
          <a:off x="38800" y="692696"/>
          <a:ext cx="8999790" cy="5930906"/>
        </p:xfrm>
        <a:graphic>
          <a:graphicData uri="http://schemas.openxmlformats.org/drawingml/2006/table">
            <a:tbl>
              <a:tblPr firstRow="1" bandRow="1">
                <a:tableStyleId>{5940675A-B579-460E-94D1-54222C63F5DA}</a:tableStyleId>
              </a:tblPr>
              <a:tblGrid>
                <a:gridCol w="299051">
                  <a:extLst>
                    <a:ext uri="{9D8B030D-6E8A-4147-A177-3AD203B41FA5}">
                      <a16:colId xmlns:a16="http://schemas.microsoft.com/office/drawing/2014/main" val="20000"/>
                    </a:ext>
                  </a:extLst>
                </a:gridCol>
                <a:gridCol w="4965942">
                  <a:extLst>
                    <a:ext uri="{9D8B030D-6E8A-4147-A177-3AD203B41FA5}">
                      <a16:colId xmlns:a16="http://schemas.microsoft.com/office/drawing/2014/main" val="20003"/>
                    </a:ext>
                  </a:extLst>
                </a:gridCol>
                <a:gridCol w="1494119">
                  <a:extLst>
                    <a:ext uri="{9D8B030D-6E8A-4147-A177-3AD203B41FA5}">
                      <a16:colId xmlns:a16="http://schemas.microsoft.com/office/drawing/2014/main" val="641566013"/>
                    </a:ext>
                  </a:extLst>
                </a:gridCol>
                <a:gridCol w="2240678">
                  <a:extLst>
                    <a:ext uri="{9D8B030D-6E8A-4147-A177-3AD203B41FA5}">
                      <a16:colId xmlns:a16="http://schemas.microsoft.com/office/drawing/2014/main" val="118852849"/>
                    </a:ext>
                  </a:extLst>
                </a:gridCol>
              </a:tblGrid>
              <a:tr h="257638">
                <a:tc rowSpan="2">
                  <a:txBody>
                    <a:bodyPr/>
                    <a:lstStyle/>
                    <a:p>
                      <a:endParaRPr kumimoji="1" lang="ja-JP" altLang="en-US" sz="8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令和７年度</a:t>
                      </a:r>
                    </a:p>
                  </a:txBody>
                  <a:tcPr marL="0" marR="0" marT="0" marB="0" anchor="ctr">
                    <a:solidFill>
                      <a:srgbClr val="023894"/>
                    </a:solidFill>
                  </a:tcPr>
                </a:tc>
                <a:tc rowSpan="2">
                  <a:txBody>
                    <a:bodyPr/>
                    <a:lstStyle/>
                    <a:p>
                      <a:pPr algn="ct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endParaRPr kumimoji="1" lang="ja-JP" altLang="en-US" dirty="0">
                        <a:solidFill>
                          <a:schemeClr val="tx1"/>
                        </a:solidFill>
                        <a:highlight>
                          <a:srgbClr val="FFFF00"/>
                        </a:highlight>
                      </a:endParaRPr>
                    </a:p>
                  </a:txBody>
                  <a:tcPr marL="0" marR="0" marT="0" marB="0" anchor="ctr">
                    <a:solidFill>
                      <a:srgbClr val="023894"/>
                    </a:solidFill>
                  </a:tcPr>
                </a:tc>
                <a:extLst>
                  <a:ext uri="{0D108BD9-81ED-4DB2-BD59-A6C34878D82A}">
                    <a16:rowId xmlns:a16="http://schemas.microsoft.com/office/drawing/2014/main" val="10000"/>
                  </a:ext>
                </a:extLst>
              </a:tr>
              <a:tr h="257638">
                <a:tc vMerge="1">
                  <a:txBody>
                    <a:bodyPr/>
                    <a:lstStyle/>
                    <a:p>
                      <a:endParaRPr kumimoji="1" lang="ja-JP" altLang="en-US" sz="1400" dirty="0"/>
                    </a:p>
                  </a:txBody>
                  <a:tcPr vert="eaVert" anchor="ct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996892">
                <a:tc>
                  <a:txBody>
                    <a:bodyPr/>
                    <a:lstStyle/>
                    <a:p>
                      <a:r>
                        <a:rPr kumimoji="1" lang="ja-JP" altLang="en-US" sz="6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grid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BIZ UDPゴシック" panose="020B0400000000000000" pitchFamily="50" charset="-128"/>
                          <a:ea typeface="BIZ UDPゴシック" panose="020B0400000000000000" pitchFamily="50" charset="-128"/>
                          <a:cs typeface="+mn-cs"/>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74464502"/>
                  </a:ext>
                </a:extLst>
              </a:tr>
              <a:tr h="4418738">
                <a:tc>
                  <a:txBody>
                    <a:bodyPr/>
                    <a:lstStyle/>
                    <a:p>
                      <a:pPr algn="ctr"/>
                      <a:r>
                        <a:rPr kumimoji="1" lang="ja-JP" altLang="en-US" sz="1200" u="none" dirty="0">
                          <a:solidFill>
                            <a:schemeClr val="tx1"/>
                          </a:solidFill>
                          <a:latin typeface="BIZ UDPゴシック" panose="020B0400000000000000" pitchFamily="50" charset="-128"/>
                          <a:ea typeface="BIZ UDPゴシック" panose="020B0400000000000000" pitchFamily="50" charset="-128"/>
                        </a:rPr>
                        <a:t>府市一体条例の下で一体的な行政運営を推進</a:t>
                      </a:r>
                    </a:p>
                  </a:txBody>
                  <a:tcPr vert="eaVert" anchor="ctr" anchorCtr="1"/>
                </a:tc>
                <a:tc>
                  <a:txBody>
                    <a:bodyPr/>
                    <a:lstStyle/>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vert="eaVert" anchor="ct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副首都ビジョンを指針に、府市統合機関の機能の強化や、府市共同設置組織における副首都化に向けた取組をはじめ、府市一体で進める政策の進行管理を強化していく。</a:t>
                      </a: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必要に応じ副首都推進本部（大阪府市）会議を開催し、府市の重要施策について協議を行い、会議での合意事項等に関し、議会報告を実施していく。</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38800" y="229213"/>
            <a:ext cx="9144000" cy="369332"/>
          </a:xfrm>
          <a:prstGeom prst="rect">
            <a:avLst/>
          </a:prstGeom>
        </p:spPr>
        <p:txBody>
          <a:bodyPr wrap="square">
            <a:spAutoFit/>
          </a:bodyPr>
          <a:lstStyle/>
          <a:p>
            <a:pPr algn="ctr"/>
            <a:r>
              <a:rPr lang="en-US" altLang="ja-JP"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en-US" altLang="ja-JP" sz="1200"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a:t>
            </a:r>
            <a:r>
              <a:rPr lang="ja-JP" altLang="en-US" sz="1200" b="1" dirty="0">
                <a:solidFill>
                  <a:prstClr val="black"/>
                </a:solidFill>
                <a:latin typeface="BIZ UDPゴシック" panose="020B0400000000000000" pitchFamily="50" charset="-128"/>
                <a:ea typeface="BIZ UDPゴシック" panose="020B0400000000000000" pitchFamily="50" charset="-128"/>
              </a:rPr>
              <a:t>令和７年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
        <p:nvSpPr>
          <p:cNvPr id="32" name="フローチャート : 代替処理 6"/>
          <p:cNvSpPr/>
          <p:nvPr/>
        </p:nvSpPr>
        <p:spPr>
          <a:xfrm>
            <a:off x="5370491" y="3658149"/>
            <a:ext cx="1371316" cy="155203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r>
              <a:rPr lang="ja-JP" altLang="en-US" sz="1050" dirty="0">
                <a:solidFill>
                  <a:schemeClr val="bg1"/>
                </a:solidFill>
                <a:latin typeface="BIZ UDPゴシック" panose="020B0400000000000000" pitchFamily="50" charset="-128"/>
                <a:ea typeface="BIZ UDPゴシック" panose="020B0400000000000000" pitchFamily="50" charset="-128"/>
              </a:rPr>
              <a:t>必要に応じ、副首都推進本部</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大阪府市</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会議を開催し、府市の重要施策について協議するとともに、</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会議での合意事項及びその進捗状況に関し、議会報告を実施</a:t>
            </a:r>
            <a:endParaRPr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5" name="大かっこ 4"/>
          <p:cNvSpPr/>
          <p:nvPr/>
        </p:nvSpPr>
        <p:spPr>
          <a:xfrm>
            <a:off x="5370491" y="1469046"/>
            <a:ext cx="3600400" cy="470918"/>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　総合区制度については、大阪市で検討</a:t>
            </a:r>
          </a:p>
        </p:txBody>
      </p:sp>
      <p:sp>
        <p:nvSpPr>
          <p:cNvPr id="33" name="右矢印 32"/>
          <p:cNvSpPr/>
          <p:nvPr/>
        </p:nvSpPr>
        <p:spPr>
          <a:xfrm>
            <a:off x="329884" y="5929308"/>
            <a:ext cx="4968000" cy="612000"/>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37" name="フローチャート : 代替処理 4"/>
          <p:cNvSpPr/>
          <p:nvPr/>
        </p:nvSpPr>
        <p:spPr>
          <a:xfrm>
            <a:off x="2150683" y="2768780"/>
            <a:ext cx="444023" cy="1883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９月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0" name="フローチャート : 代替処理 21"/>
          <p:cNvSpPr/>
          <p:nvPr/>
        </p:nvSpPr>
        <p:spPr>
          <a:xfrm>
            <a:off x="2085846" y="2957082"/>
            <a:ext cx="1234295" cy="67864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14</a:t>
            </a:r>
            <a:r>
              <a:rPr lang="ja-JP" altLang="en-US" sz="1000" dirty="0">
                <a:latin typeface="BIZ UDPゴシック" panose="020B0400000000000000" pitchFamily="50" charset="-128"/>
                <a:ea typeface="BIZ UDPゴシック" panose="020B0400000000000000" pitchFamily="50" charset="-128"/>
              </a:rPr>
              <a:t>回　　　　　　　　　　　　　　　　　　　　　　　　　　　　　「副首都推進本部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（大阪府市）会議」</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の開催</a:t>
            </a:r>
            <a:endParaRPr lang="en-US" altLang="ja-JP" sz="1000" dirty="0">
              <a:latin typeface="BIZ UDPゴシック" panose="020B0400000000000000" pitchFamily="50" charset="-128"/>
              <a:ea typeface="BIZ UDPゴシック" panose="020B0400000000000000" pitchFamily="50" charset="-128"/>
            </a:endParaRPr>
          </a:p>
        </p:txBody>
      </p:sp>
      <p:sp>
        <p:nvSpPr>
          <p:cNvPr id="17" name="フローチャート : 代替処理 21">
            <a:extLst>
              <a:ext uri="{FF2B5EF4-FFF2-40B4-BE49-F238E27FC236}">
                <a16:creationId xmlns:a16="http://schemas.microsoft.com/office/drawing/2014/main" id="{888DB336-4B8B-4F71-807A-B069A621BE57}"/>
              </a:ext>
            </a:extLst>
          </p:cNvPr>
          <p:cNvSpPr/>
          <p:nvPr/>
        </p:nvSpPr>
        <p:spPr>
          <a:xfrm>
            <a:off x="3788433" y="4146216"/>
            <a:ext cx="1303134" cy="67745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15</a:t>
            </a:r>
            <a:r>
              <a:rPr lang="ja-JP" altLang="en-US" sz="1000" dirty="0">
                <a:solidFill>
                  <a:schemeClr val="tx1"/>
                </a:solidFill>
                <a:latin typeface="BIZ UDPゴシック" panose="020B0400000000000000" pitchFamily="50" charset="-128"/>
                <a:ea typeface="BIZ UDPゴシック" panose="020B0400000000000000" pitchFamily="50" charset="-128"/>
              </a:rPr>
              <a:t>回　　　　　　　　　　　　　　　　　　　　　　　　　　　　　　「副首都推進本部</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（大阪府市）会議」</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18" name="フローチャート : 代替処理 4">
            <a:extLst>
              <a:ext uri="{FF2B5EF4-FFF2-40B4-BE49-F238E27FC236}">
                <a16:creationId xmlns:a16="http://schemas.microsoft.com/office/drawing/2014/main" id="{27E6AF70-7B90-4851-BE0B-F642857764A3}"/>
              </a:ext>
            </a:extLst>
          </p:cNvPr>
          <p:cNvSpPr/>
          <p:nvPr/>
        </p:nvSpPr>
        <p:spPr>
          <a:xfrm>
            <a:off x="3837770" y="3937856"/>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2</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21" name="大かっこ 20">
            <a:extLst>
              <a:ext uri="{FF2B5EF4-FFF2-40B4-BE49-F238E27FC236}">
                <a16:creationId xmlns:a16="http://schemas.microsoft.com/office/drawing/2014/main" id="{047059D4-23DB-4956-9A68-D8999E3C3FF6}"/>
              </a:ext>
            </a:extLst>
          </p:cNvPr>
          <p:cNvSpPr/>
          <p:nvPr/>
        </p:nvSpPr>
        <p:spPr>
          <a:xfrm>
            <a:off x="6903268" y="2448034"/>
            <a:ext cx="2094635" cy="897459"/>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住民投票の結果をふまえ、大阪府と大阪市の枠組みは維持したまま、互いの連携を将来にわたりより強固なものにするため「府市一体条例」を施行。</a:t>
            </a:r>
            <a:endParaRPr lang="ja-JP" altLang="en-US" sz="1050" strike="dblStrike"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139615072"/>
              </p:ext>
            </p:extLst>
          </p:nvPr>
        </p:nvGraphicFramePr>
        <p:xfrm>
          <a:off x="35496" y="476672"/>
          <a:ext cx="9077343" cy="6336704"/>
        </p:xfrm>
        <a:graphic>
          <a:graphicData uri="http://schemas.openxmlformats.org/drawingml/2006/table">
            <a:tbl>
              <a:tblPr firstRow="1" bandRow="1">
                <a:tableStyleId>{5940675A-B579-460E-94D1-54222C63F5DA}</a:tableStyleId>
              </a:tblPr>
              <a:tblGrid>
                <a:gridCol w="216024">
                  <a:extLst>
                    <a:ext uri="{9D8B030D-6E8A-4147-A177-3AD203B41FA5}">
                      <a16:colId xmlns:a16="http://schemas.microsoft.com/office/drawing/2014/main" val="20000"/>
                    </a:ext>
                  </a:extLst>
                </a:gridCol>
                <a:gridCol w="288032">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1584176">
                  <a:extLst>
                    <a:ext uri="{9D8B030D-6E8A-4147-A177-3AD203B41FA5}">
                      <a16:colId xmlns:a16="http://schemas.microsoft.com/office/drawing/2014/main" val="2052817683"/>
                    </a:ext>
                  </a:extLst>
                </a:gridCol>
                <a:gridCol w="2668631">
                  <a:extLst>
                    <a:ext uri="{9D8B030D-6E8A-4147-A177-3AD203B41FA5}">
                      <a16:colId xmlns:a16="http://schemas.microsoft.com/office/drawing/2014/main" val="20004"/>
                    </a:ext>
                  </a:extLst>
                </a:gridCol>
              </a:tblGrid>
              <a:tr h="263509">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令和７年度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181913">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944482">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600"/>
                        </a:lnSpc>
                        <a:spcAft>
                          <a:spcPts val="0"/>
                        </a:spcAft>
                      </a:pPr>
                      <a:r>
                        <a:rPr kumimoji="1" lang="ja-JP" altLang="en-US" sz="600" b="0" u="none" dirty="0">
                          <a:latin typeface="BIZ UDPゴシック" panose="020B0400000000000000" pitchFamily="50" charset="-128"/>
                          <a:ea typeface="BIZ UDPゴシック" panose="020B0400000000000000" pitchFamily="50" charset="-128"/>
                        </a:rPr>
                        <a:t>道州の姿の検討・研究</a:t>
                      </a:r>
                      <a:endParaRPr kumimoji="1" lang="en-US" altLang="ja-JP" sz="600" b="0" u="none" dirty="0">
                        <a:latin typeface="BIZ UDPゴシック" panose="020B0400000000000000" pitchFamily="50" charset="-128"/>
                        <a:ea typeface="BIZ UDPゴシック" panose="020B0400000000000000" pitchFamily="50" charset="-128"/>
                      </a:endParaRPr>
                    </a:p>
                    <a:p>
                      <a:pPr marL="82550" indent="-82550" algn="ctr">
                        <a:lnSpc>
                          <a:spcPts val="600"/>
                        </a:lnSpc>
                        <a:spcAft>
                          <a:spcPts val="0"/>
                        </a:spcAft>
                      </a:pPr>
                      <a:r>
                        <a:rPr kumimoji="1" lang="ja-JP" altLang="en-US" sz="600" b="0" u="none" dirty="0">
                          <a:latin typeface="BIZ UDPゴシック" panose="020B0400000000000000" pitchFamily="50" charset="-128"/>
                          <a:ea typeface="BIZ UDPゴシック" panose="020B0400000000000000" pitchFamily="50" charset="-128"/>
                        </a:rPr>
                        <a:t>国への働きかけ</a:t>
                      </a:r>
                      <a:endParaRPr kumimoji="1" lang="en-US" altLang="ja-JP" sz="600" b="0" u="none" dirty="0">
                        <a:latin typeface="BIZ UDPゴシック" panose="020B0400000000000000" pitchFamily="50" charset="-128"/>
                        <a:ea typeface="BIZ UDPゴシック" panose="020B0400000000000000" pitchFamily="50" charset="-128"/>
                      </a:endParaRPr>
                    </a:p>
                  </a:txBody>
                  <a:tcPr marL="0" marR="0" marT="0" marB="0" vert="eaVert" anchor="ctr" anchorCtr="1">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関係者と意見交換を進める等、ビジョンに係る目標達成に向けた取組みを進めた。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2"/>
                  </a:ext>
                </a:extLst>
              </a:tr>
              <a:tr h="331705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（国からの権限移譲等）</a:t>
                      </a:r>
                      <a:endParaRPr kumimoji="1" lang="en-US" altLang="ja-JP" sz="10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400"/>
                        </a:lnSpc>
                        <a:spcAft>
                          <a:spcPts val="1200"/>
                        </a:spcAft>
                      </a:pPr>
                      <a:endParaRPr kumimoji="1" lang="en-US" altLang="ja-JP" sz="1200" b="0" i="1"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「提案募集方式」により、４項目の提案を行い、そのうち３項目において提案の趣旨を踏まえた対応（引き続き検討を含む）がなされることとなった。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8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令和７年度の提案項目について、本提案に向け、関係部局や内閣府と引き続き調整を進める。　</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6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府内で既存メニューの活用の働きかけや新規提案の掘り起こしを行うとともに、内閣府を通じて関係府省との間で、規制改革メニューの活用協議や規制緩和提案の実現に向けた調整を行う。</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大阪スーパーシティ全体計画のうち規制改革を伴うものについて、内閣府や所管省庁と協議を進め、国から立ち上がる区域会議にて検討し、区域計画の策定と規制改革の実現に繋げていく。　</a:t>
                      </a: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629746">
                <a:tc vMerge="1">
                  <a:txBody>
                    <a:bodyPr/>
                    <a:lstStyle/>
                    <a:p>
                      <a:endParaRPr kumimoji="1" lang="ja-JP" altLang="en-US"/>
                    </a:p>
                  </a:txBody>
                  <a:tcPr/>
                </a:tc>
                <a:tc>
                  <a:txBody>
                    <a:bodyPr/>
                    <a:lstStyle/>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国機関の拠点性向上、</a:t>
                      </a:r>
                      <a:endParaRPr kumimoji="1" lang="en-US" altLang="ja-JP" sz="9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連携強化</a:t>
                      </a:r>
                      <a:endParaRPr kumimoji="1" lang="en-US" altLang="ja-JP" sz="9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近畿統括本部の利用促進を図るため、セミナー等を開催。</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令和４年度末に国立健康・栄養研究所が北大阪健康医療都市へ移転。</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引き続き、大阪府の意見が国施策に反映されるよう、国機関との</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連携</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強化を図っていく。</a:t>
                      </a:r>
                    </a:p>
                  </a:txBody>
                  <a:tcPr marR="72000" anchor="ctr">
                    <a:lnT w="12700" cap="flat" cmpd="sng" algn="ctr">
                      <a:solidFill>
                        <a:schemeClr val="tx1"/>
                      </a:solidFill>
                      <a:prstDash val="sysDash"/>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31161" y="11337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令和７年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2" name="グループ化 11"/>
          <p:cNvGrpSpPr/>
          <p:nvPr/>
        </p:nvGrpSpPr>
        <p:grpSpPr>
          <a:xfrm>
            <a:off x="539552" y="984683"/>
            <a:ext cx="4301666" cy="5324637"/>
            <a:chOff x="1748760" y="1315569"/>
            <a:chExt cx="4301666" cy="4904580"/>
          </a:xfrm>
        </p:grpSpPr>
        <p:grpSp>
          <p:nvGrpSpPr>
            <p:cNvPr id="10" name="グループ化 9"/>
            <p:cNvGrpSpPr/>
            <p:nvPr/>
          </p:nvGrpSpPr>
          <p:grpSpPr>
            <a:xfrm>
              <a:off x="1774143" y="2152836"/>
              <a:ext cx="4276283" cy="2917423"/>
              <a:chOff x="1768402" y="2494235"/>
              <a:chExt cx="4460110" cy="2917423"/>
            </a:xfrm>
          </p:grpSpPr>
          <p:sp>
            <p:nvSpPr>
              <p:cNvPr id="48" name="右矢印 47"/>
              <p:cNvSpPr/>
              <p:nvPr/>
            </p:nvSpPr>
            <p:spPr>
              <a:xfrm>
                <a:off x="1768402" y="5002831"/>
                <a:ext cx="4441146"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31688" y="2494235"/>
                <a:ext cx="3696824" cy="1439808"/>
                <a:chOff x="2531688" y="2391682"/>
                <a:chExt cx="3696824" cy="1439808"/>
              </a:xfrm>
            </p:grpSpPr>
            <p:grpSp>
              <p:nvGrpSpPr>
                <p:cNvPr id="99" name="グループ化 98"/>
                <p:cNvGrpSpPr/>
                <p:nvPr/>
              </p:nvGrpSpPr>
              <p:grpSpPr>
                <a:xfrm>
                  <a:off x="3098121" y="3446219"/>
                  <a:ext cx="2965944" cy="385271"/>
                  <a:chOff x="2795844" y="2388618"/>
                  <a:chExt cx="2931914" cy="385271"/>
                </a:xfrm>
              </p:grpSpPr>
              <p:sp>
                <p:nvSpPr>
                  <p:cNvPr id="100" name="フローチャート : 代替処理 99"/>
                  <p:cNvSpPr/>
                  <p:nvPr/>
                </p:nvSpPr>
                <p:spPr>
                  <a:xfrm>
                    <a:off x="2819306" y="2388618"/>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795844" y="2570712"/>
                    <a:ext cx="2931914" cy="20317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58587" y="2391682"/>
                  <a:ext cx="3669925" cy="485638"/>
                  <a:chOff x="2629680" y="2953560"/>
                  <a:chExt cx="3669925" cy="485638"/>
                </a:xfrm>
              </p:grpSpPr>
              <p:sp>
                <p:nvSpPr>
                  <p:cNvPr id="67" name="右矢印 66"/>
                  <p:cNvSpPr/>
                  <p:nvPr/>
                </p:nvSpPr>
                <p:spPr>
                  <a:xfrm>
                    <a:off x="3916151" y="3078347"/>
                    <a:ext cx="2383454"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29680" y="2953560"/>
                    <a:ext cx="1286471" cy="418789"/>
                    <a:chOff x="3160353" y="3186637"/>
                    <a:chExt cx="1286471" cy="418789"/>
                  </a:xfrm>
                </p:grpSpPr>
                <p:sp>
                  <p:nvSpPr>
                    <p:cNvPr id="84" name="フローチャート : 代替処理 83"/>
                    <p:cNvSpPr/>
                    <p:nvPr/>
                  </p:nvSpPr>
                  <p:spPr>
                    <a:xfrm>
                      <a:off x="3196527" y="3186637"/>
                      <a:ext cx="38860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160353" y="3374966"/>
                      <a:ext cx="1286471" cy="23046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a:t>
                      </a:r>
                      <a:r>
                        <a:rPr lang="ja-JP" altLang="en-US" sz="1000" dirty="0">
                          <a:solidFill>
                            <a:schemeClr val="tx1"/>
                          </a:solidFill>
                          <a:latin typeface="BIZ UDPゴシック" panose="020B0400000000000000" pitchFamily="50" charset="-128"/>
                          <a:ea typeface="BIZ UDPゴシック" panose="020B0400000000000000" pitchFamily="50" charset="-128"/>
                        </a:rPr>
                        <a:t>４次</a:t>
                      </a:r>
                      <a:r>
                        <a:rPr lang="ja-JP" altLang="en-US" sz="1000" dirty="0">
                          <a:latin typeface="BIZ UDPゴシック" panose="020B0400000000000000" pitchFamily="50" charset="-128"/>
                          <a:ea typeface="BIZ UDPゴシック" panose="020B0400000000000000" pitchFamily="50" charset="-128"/>
                        </a:rPr>
                        <a:t>一括法成立</a:t>
                      </a:r>
                    </a:p>
                  </p:txBody>
                </p:sp>
              </p:grpSp>
            </p:grpSp>
            <p:grpSp>
              <p:nvGrpSpPr>
                <p:cNvPr id="7" name="グループ化 6"/>
                <p:cNvGrpSpPr/>
                <p:nvPr/>
              </p:nvGrpSpPr>
              <p:grpSpPr>
                <a:xfrm>
                  <a:off x="2531688" y="2842286"/>
                  <a:ext cx="3679554" cy="667694"/>
                  <a:chOff x="3107797" y="3368869"/>
                  <a:chExt cx="3534789" cy="667694"/>
                </a:xfrm>
              </p:grpSpPr>
              <p:grpSp>
                <p:nvGrpSpPr>
                  <p:cNvPr id="5" name="グループ化 4"/>
                  <p:cNvGrpSpPr/>
                  <p:nvPr/>
                </p:nvGrpSpPr>
                <p:grpSpPr>
                  <a:xfrm>
                    <a:off x="3107797" y="3368869"/>
                    <a:ext cx="1297206" cy="546583"/>
                    <a:chOff x="2961073" y="2266042"/>
                    <a:chExt cx="1297206" cy="546583"/>
                  </a:xfrm>
                </p:grpSpPr>
                <p:sp>
                  <p:nvSpPr>
                    <p:cNvPr id="76" name="フローチャート : 代替処理 75"/>
                    <p:cNvSpPr/>
                    <p:nvPr/>
                  </p:nvSpPr>
                  <p:spPr>
                    <a:xfrm>
                      <a:off x="2961073" y="2454213"/>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006375" y="2266042"/>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grpSp>
              <p:sp>
                <p:nvSpPr>
                  <p:cNvPr id="69" name="右矢印 68"/>
                  <p:cNvSpPr/>
                  <p:nvPr/>
                </p:nvSpPr>
                <p:spPr>
                  <a:xfrm>
                    <a:off x="4414526" y="3565259"/>
                    <a:ext cx="2228060"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41248" y="3850519"/>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748760" y="5843575"/>
              <a:ext cx="4249754" cy="376574"/>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ja-JP" altLang="en-US" sz="1000" dirty="0">
                  <a:latin typeface="BIZ UDPゴシック" panose="020B0400000000000000" pitchFamily="50" charset="-128"/>
                  <a:ea typeface="BIZ UDPゴシック" panose="020B0400000000000000" pitchFamily="50" charset="-128"/>
                </a:rPr>
                <a:t>　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2324824" y="1315569"/>
              <a:ext cx="3707420" cy="776743"/>
              <a:chOff x="2324824" y="1522941"/>
              <a:chExt cx="3707420" cy="776743"/>
            </a:xfrm>
          </p:grpSpPr>
          <p:grpSp>
            <p:nvGrpSpPr>
              <p:cNvPr id="58" name="グループ化 57"/>
              <p:cNvGrpSpPr/>
              <p:nvPr/>
            </p:nvGrpSpPr>
            <p:grpSpPr>
              <a:xfrm>
                <a:off x="3079718" y="1522941"/>
                <a:ext cx="1933042" cy="400247"/>
                <a:chOff x="2717437" y="2778248"/>
                <a:chExt cx="1933042" cy="400247"/>
              </a:xfrm>
            </p:grpSpPr>
            <p:sp>
              <p:nvSpPr>
                <p:cNvPr id="59" name="フローチャート : 代替処理 99"/>
                <p:cNvSpPr/>
                <p:nvPr/>
              </p:nvSpPr>
              <p:spPr>
                <a:xfrm>
                  <a:off x="2799934" y="2778248"/>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717437" y="2969303"/>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324824" y="1890857"/>
                <a:ext cx="3707420"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grpSp>
      <p:sp>
        <p:nvSpPr>
          <p:cNvPr id="34" name="フローチャート : 代替処理 6"/>
          <p:cNvSpPr/>
          <p:nvPr/>
        </p:nvSpPr>
        <p:spPr>
          <a:xfrm>
            <a:off x="4896350" y="1065840"/>
            <a:ext cx="1469794" cy="7067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地方分権改革に関する議論の喚起、機運醸成につながる取組の推進</a:t>
            </a:r>
          </a:p>
        </p:txBody>
      </p:sp>
      <p:sp>
        <p:nvSpPr>
          <p:cNvPr id="35" name="フローチャート : 代替処理 6"/>
          <p:cNvSpPr/>
          <p:nvPr/>
        </p:nvSpPr>
        <p:spPr>
          <a:xfrm>
            <a:off x="4896350" y="3244130"/>
            <a:ext cx="1469794"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権限移譲や規制緩和等に関して国へ働きかけ</a:t>
            </a:r>
          </a:p>
        </p:txBody>
      </p:sp>
      <p:sp>
        <p:nvSpPr>
          <p:cNvPr id="42" name="フローチャート : 代替処理 6"/>
          <p:cNvSpPr/>
          <p:nvPr/>
        </p:nvSpPr>
        <p:spPr>
          <a:xfrm>
            <a:off x="4902570" y="5655900"/>
            <a:ext cx="1469794"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セミナー等の開催を通じ、</a:t>
            </a:r>
            <a:r>
              <a:rPr lang="en-US" altLang="ja-JP" sz="1050" dirty="0">
                <a:solidFill>
                  <a:prstClr val="white"/>
                </a:solidFill>
                <a:latin typeface="BIZ UDPゴシック" panose="020B0400000000000000" pitchFamily="50" charset="-128"/>
                <a:ea typeface="BIZ UDPゴシック" panose="020B0400000000000000" pitchFamily="50" charset="-128"/>
              </a:rPr>
              <a:t>INPIT</a:t>
            </a:r>
            <a:r>
              <a:rPr lang="ja-JP" altLang="en-US" sz="1050" dirty="0">
                <a:solidFill>
                  <a:prstClr val="white"/>
                </a:solidFill>
                <a:latin typeface="BIZ UDPゴシック" panose="020B0400000000000000" pitchFamily="50" charset="-128"/>
                <a:ea typeface="BIZ UDPゴシック" panose="020B0400000000000000" pitchFamily="50" charset="-128"/>
              </a:rPr>
              <a:t>近畿統括本部の利用を促進</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02569" y="6264696"/>
            <a:ext cx="1463575" cy="47667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関連企業との連携等必要な取組を実施</a:t>
            </a:r>
          </a:p>
        </p:txBody>
      </p:sp>
      <p:sp>
        <p:nvSpPr>
          <p:cNvPr id="44" name="フローチャート : 代替処理 6"/>
          <p:cNvSpPr/>
          <p:nvPr/>
        </p:nvSpPr>
        <p:spPr>
          <a:xfrm>
            <a:off x="4902570" y="5333777"/>
            <a:ext cx="1469794" cy="28284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意見交換会の実施</a:t>
            </a:r>
          </a:p>
        </p:txBody>
      </p:sp>
      <p:sp>
        <p:nvSpPr>
          <p:cNvPr id="38" name="フローチャート : 代替処理 100">
            <a:extLst>
              <a:ext uri="{FF2B5EF4-FFF2-40B4-BE49-F238E27FC236}">
                <a16:creationId xmlns:a16="http://schemas.microsoft.com/office/drawing/2014/main" id="{ECC2DF05-F176-4DB7-89FD-531A03020051}"/>
              </a:ext>
            </a:extLst>
          </p:cNvPr>
          <p:cNvSpPr/>
          <p:nvPr/>
        </p:nvSpPr>
        <p:spPr>
          <a:xfrm>
            <a:off x="2557594" y="5509670"/>
            <a:ext cx="2265442" cy="33212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近畿経済産業局・中小企業政策調査課との意見交換を実施</a:t>
            </a:r>
          </a:p>
        </p:txBody>
      </p:sp>
      <p:sp>
        <p:nvSpPr>
          <p:cNvPr id="47" name="フローチャート : 代替処理 76">
            <a:extLst>
              <a:ext uri="{FF2B5EF4-FFF2-40B4-BE49-F238E27FC236}">
                <a16:creationId xmlns:a16="http://schemas.microsoft.com/office/drawing/2014/main" id="{07E7DBF7-B125-485D-9F93-7369F2BBE89E}"/>
              </a:ext>
            </a:extLst>
          </p:cNvPr>
          <p:cNvSpPr/>
          <p:nvPr/>
        </p:nvSpPr>
        <p:spPr>
          <a:xfrm>
            <a:off x="2678932" y="5328932"/>
            <a:ext cx="497874" cy="1906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a:t>
            </a:r>
            <a:r>
              <a:rPr lang="ja-JP" altLang="en-US" sz="1000" dirty="0">
                <a:solidFill>
                  <a:schemeClr val="bg1"/>
                </a:solidFill>
                <a:latin typeface="BIZ UDPゴシック" panose="020B0400000000000000" pitchFamily="50" charset="-128"/>
                <a:ea typeface="BIZ UDPゴシック" panose="020B0400000000000000" pitchFamily="50" charset="-128"/>
              </a:rPr>
              <a:t>２月</a:t>
            </a:r>
          </a:p>
        </p:txBody>
      </p:sp>
      <p:sp>
        <p:nvSpPr>
          <p:cNvPr id="50" name="フローチャート : 代替処理 83">
            <a:extLst>
              <a:ext uri="{FF2B5EF4-FFF2-40B4-BE49-F238E27FC236}">
                <a16:creationId xmlns:a16="http://schemas.microsoft.com/office/drawing/2014/main" id="{18C1EA1E-3EA6-4AA9-8B07-F2362A31D429}"/>
              </a:ext>
            </a:extLst>
          </p:cNvPr>
          <p:cNvSpPr/>
          <p:nvPr/>
        </p:nvSpPr>
        <p:spPr>
          <a:xfrm>
            <a:off x="1370259" y="3333562"/>
            <a:ext cx="407268" cy="19560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p>
        </p:txBody>
      </p:sp>
      <p:sp>
        <p:nvSpPr>
          <p:cNvPr id="51" name="フローチャート : 代替処理 75">
            <a:extLst>
              <a:ext uri="{FF2B5EF4-FFF2-40B4-BE49-F238E27FC236}">
                <a16:creationId xmlns:a16="http://schemas.microsoft.com/office/drawing/2014/main" id="{8D7ABFE0-7A06-4BBC-A697-BDCA6312036D}"/>
              </a:ext>
            </a:extLst>
          </p:cNvPr>
          <p:cNvSpPr/>
          <p:nvPr/>
        </p:nvSpPr>
        <p:spPr>
          <a:xfrm>
            <a:off x="1322552" y="3512657"/>
            <a:ext cx="3210634" cy="40882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国家戦略特別区域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調剤業務一部委託事業の認定（実施地域：大阪市内）</a:t>
            </a:r>
          </a:p>
        </p:txBody>
      </p:sp>
      <p:sp>
        <p:nvSpPr>
          <p:cNvPr id="53" name="フローチャート : 代替処理 83">
            <a:extLst>
              <a:ext uri="{FF2B5EF4-FFF2-40B4-BE49-F238E27FC236}">
                <a16:creationId xmlns:a16="http://schemas.microsoft.com/office/drawing/2014/main" id="{38168CBD-35AA-4BDD-A47F-9C5C3FF4AF45}"/>
              </a:ext>
            </a:extLst>
          </p:cNvPr>
          <p:cNvSpPr/>
          <p:nvPr/>
        </p:nvSpPr>
        <p:spPr>
          <a:xfrm>
            <a:off x="3024516" y="4010061"/>
            <a:ext cx="474366" cy="19087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12</a:t>
            </a:r>
            <a:r>
              <a:rPr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54" name="フローチャート : 代替処理 75">
            <a:extLst>
              <a:ext uri="{FF2B5EF4-FFF2-40B4-BE49-F238E27FC236}">
                <a16:creationId xmlns:a16="http://schemas.microsoft.com/office/drawing/2014/main" id="{BBA06BD4-5D6E-4893-9A4E-84CF3EF47013}"/>
              </a:ext>
            </a:extLst>
          </p:cNvPr>
          <p:cNvSpPr/>
          <p:nvPr/>
        </p:nvSpPr>
        <p:spPr>
          <a:xfrm>
            <a:off x="2890874" y="4196946"/>
            <a:ext cx="1932162" cy="40882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国家戦略特別区域における</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会社の設立登記手続の英語対応</a:t>
            </a:r>
          </a:p>
        </p:txBody>
      </p:sp>
      <p:sp>
        <p:nvSpPr>
          <p:cNvPr id="56" name="右矢印 47">
            <a:extLst>
              <a:ext uri="{FF2B5EF4-FFF2-40B4-BE49-F238E27FC236}">
                <a16:creationId xmlns:a16="http://schemas.microsoft.com/office/drawing/2014/main" id="{C8E4E94F-001E-4143-A4D2-0E36953AAEAF}"/>
              </a:ext>
            </a:extLst>
          </p:cNvPr>
          <p:cNvSpPr/>
          <p:nvPr/>
        </p:nvSpPr>
        <p:spPr>
          <a:xfrm>
            <a:off x="539552" y="6366888"/>
            <a:ext cx="4283889" cy="44648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健都における国立健康・栄養研究所を核とした産学官民連携に資する取組</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4242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267408506"/>
              </p:ext>
            </p:extLst>
          </p:nvPr>
        </p:nvGraphicFramePr>
        <p:xfrm>
          <a:off x="75702" y="609783"/>
          <a:ext cx="8960793" cy="6131584"/>
        </p:xfrm>
        <a:graphic>
          <a:graphicData uri="http://schemas.openxmlformats.org/drawingml/2006/table">
            <a:tbl>
              <a:tblPr firstRow="1" bandRow="1">
                <a:tableStyleId>{5940675A-B579-460E-94D1-54222C63F5DA}</a:tableStyleId>
              </a:tblPr>
              <a:tblGrid>
                <a:gridCol w="249540">
                  <a:extLst>
                    <a:ext uri="{9D8B030D-6E8A-4147-A177-3AD203B41FA5}">
                      <a16:colId xmlns:a16="http://schemas.microsoft.com/office/drawing/2014/main" val="20000"/>
                    </a:ext>
                  </a:extLst>
                </a:gridCol>
                <a:gridCol w="257857">
                  <a:extLst>
                    <a:ext uri="{9D8B030D-6E8A-4147-A177-3AD203B41FA5}">
                      <a16:colId xmlns:a16="http://schemas.microsoft.com/office/drawing/2014/main" val="20002"/>
                    </a:ext>
                  </a:extLst>
                </a:gridCol>
                <a:gridCol w="4135528">
                  <a:extLst>
                    <a:ext uri="{9D8B030D-6E8A-4147-A177-3AD203B41FA5}">
                      <a16:colId xmlns:a16="http://schemas.microsoft.com/office/drawing/2014/main" val="20003"/>
                    </a:ext>
                  </a:extLst>
                </a:gridCol>
                <a:gridCol w="1581565">
                  <a:extLst>
                    <a:ext uri="{9D8B030D-6E8A-4147-A177-3AD203B41FA5}">
                      <a16:colId xmlns:a16="http://schemas.microsoft.com/office/drawing/2014/main" val="999641495"/>
                    </a:ext>
                  </a:extLst>
                </a:gridCol>
                <a:gridCol w="2736303">
                  <a:extLst>
                    <a:ext uri="{9D8B030D-6E8A-4147-A177-3AD203B41FA5}">
                      <a16:colId xmlns:a16="http://schemas.microsoft.com/office/drawing/2014/main" val="20004"/>
                    </a:ext>
                  </a:extLst>
                </a:gridCol>
              </a:tblGrid>
              <a:tr h="2676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令和６年度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令和７年度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6765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596282">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広域連合のこれまでの取組の評価・検証を踏まえつつ、第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6</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期広域計画策定を見据え、国からの権限移譲や国出先機関の移管に向けて、府から広域連合への働きかけを行っていく。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広域的な様式・基準の統一では、競争入札参加資格申請、道路占用許可申請、保育所入所等に必要な就労証明書、キッチンカーの許可基準の統一に向けた検討を進める。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33</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次地制調の答申を受けて、次期地制調における新たな枠組みの議論について国へ働きかけを行うとともに、こうした動きを足がかりに、引き続き、全国の広域行政のモデルとして、分権改革をさらに進め、広域連合がめざす方向性や果たすべき役割に相応しい事務を検討し、業務の効率化やスクラップ・アンド・ビルドを進める。</a:t>
                      </a: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188640"/>
            <a:ext cx="9144000" cy="369332"/>
          </a:xfrm>
          <a:prstGeom prst="rect">
            <a:avLst/>
          </a:prstGeom>
        </p:spPr>
        <p:txBody>
          <a:bodyPr wrap="square">
            <a:spAutoFit/>
          </a:bodyPr>
          <a:lstStyle/>
          <a:p>
            <a:pPr algn="ctr"/>
            <a:r>
              <a:rPr lang="en-US" altLang="ja-JP"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令和７年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581963" y="1263235"/>
            <a:ext cx="4202150" cy="944410"/>
            <a:chOff x="1859781" y="1162631"/>
            <a:chExt cx="4202150" cy="944410"/>
          </a:xfrm>
        </p:grpSpPr>
        <p:sp>
          <p:nvSpPr>
            <p:cNvPr id="10" name="正方形/長方形 9"/>
            <p:cNvSpPr/>
            <p:nvPr/>
          </p:nvSpPr>
          <p:spPr>
            <a:xfrm>
              <a:off x="2176805" y="1417273"/>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1859781" y="1162631"/>
              <a:ext cx="4115169"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第５期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a:t>
              </a:r>
              <a:r>
                <a:rPr kumimoji="1" lang="ja-JP" altLang="en-US" sz="1000" dirty="0">
                  <a:latin typeface="BIZ UDPゴシック" panose="020B0400000000000000" pitchFamily="50" charset="-128"/>
                  <a:ea typeface="BIZ UDPゴシック" panose="020B0400000000000000" pitchFamily="50" charset="-128"/>
                </a:rPr>
                <a:t>５～</a:t>
              </a:r>
              <a:r>
                <a:rPr lang="ja-JP" altLang="en-US" sz="1000" dirty="0">
                  <a:latin typeface="BIZ UDPゴシック" panose="020B0400000000000000" pitchFamily="50" charset="-128"/>
                  <a:ea typeface="BIZ UDPゴシック" panose="020B0400000000000000" pitchFamily="50" charset="-128"/>
                </a:rPr>
                <a:t>７</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30" name="フローチャート : 代替処理 6"/>
          <p:cNvSpPr/>
          <p:nvPr/>
        </p:nvSpPr>
        <p:spPr>
          <a:xfrm>
            <a:off x="4824109" y="2203445"/>
            <a:ext cx="135191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第</a:t>
            </a:r>
            <a:r>
              <a:rPr lang="en-US" altLang="ja-JP" sz="1050" dirty="0">
                <a:solidFill>
                  <a:prstClr val="white"/>
                </a:solidFill>
                <a:latin typeface="BIZ UDPゴシック" panose="020B0400000000000000" pitchFamily="50" charset="-128"/>
                <a:ea typeface="BIZ UDPゴシック" panose="020B0400000000000000" pitchFamily="50" charset="-128"/>
              </a:rPr>
              <a:t>6</a:t>
            </a:r>
            <a:r>
              <a:rPr lang="ja-JP" altLang="en-US" sz="1050" dirty="0">
                <a:solidFill>
                  <a:prstClr val="white"/>
                </a:solidFill>
                <a:latin typeface="BIZ UDPゴシック" panose="020B0400000000000000" pitchFamily="50" charset="-128"/>
                <a:ea typeface="BIZ UDPゴシック" panose="020B0400000000000000" pitchFamily="50" charset="-128"/>
              </a:rPr>
              <a:t>期広域計画策定に向けた取組の推進</a:t>
            </a:r>
          </a:p>
        </p:txBody>
      </p:sp>
      <p:sp>
        <p:nvSpPr>
          <p:cNvPr id="31" name="フローチャート : 代替処理 6"/>
          <p:cNvSpPr/>
          <p:nvPr/>
        </p:nvSpPr>
        <p:spPr>
          <a:xfrm>
            <a:off x="4847578" y="4701966"/>
            <a:ext cx="1363663"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事務権限の移譲等に係る国への働きかけ</a:t>
            </a:r>
          </a:p>
        </p:txBody>
      </p:sp>
      <p:sp>
        <p:nvSpPr>
          <p:cNvPr id="33" name="右矢印 32"/>
          <p:cNvSpPr/>
          <p:nvPr/>
        </p:nvSpPr>
        <p:spPr>
          <a:xfrm>
            <a:off x="581963" y="6248217"/>
            <a:ext cx="4115169" cy="421143"/>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広域的な申請様式・許可基準の統一に向けた検討</a:t>
            </a:r>
          </a:p>
        </p:txBody>
      </p:sp>
      <p:sp>
        <p:nvSpPr>
          <p:cNvPr id="51" name="フローチャート : 代替処理 41"/>
          <p:cNvSpPr/>
          <p:nvPr/>
        </p:nvSpPr>
        <p:spPr>
          <a:xfrm>
            <a:off x="1364589" y="4998786"/>
            <a:ext cx="1178542" cy="38485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sp>
        <p:nvSpPr>
          <p:cNvPr id="53" name="フローチャート : 代替処理 40"/>
          <p:cNvSpPr/>
          <p:nvPr/>
        </p:nvSpPr>
        <p:spPr>
          <a:xfrm>
            <a:off x="1399301" y="4807758"/>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６月</a:t>
            </a:r>
          </a:p>
        </p:txBody>
      </p:sp>
      <p:sp>
        <p:nvSpPr>
          <p:cNvPr id="54" name="フローチャート : 代替処理 27"/>
          <p:cNvSpPr/>
          <p:nvPr/>
        </p:nvSpPr>
        <p:spPr>
          <a:xfrm>
            <a:off x="1912521" y="2522108"/>
            <a:ext cx="502215" cy="22666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solidFill>
                  <a:schemeClr val="bg1"/>
                </a:solidFill>
                <a:latin typeface="BIZ UDPゴシック" panose="020B0400000000000000" pitchFamily="50" charset="-128"/>
                <a:ea typeface="BIZ UDPゴシック" panose="020B0400000000000000" pitchFamily="50" charset="-128"/>
              </a:rPr>
              <a:t>８、２月</a:t>
            </a:r>
          </a:p>
        </p:txBody>
      </p:sp>
      <p:sp>
        <p:nvSpPr>
          <p:cNvPr id="55" name="フローチャート : 代替処理 28"/>
          <p:cNvSpPr/>
          <p:nvPr/>
        </p:nvSpPr>
        <p:spPr>
          <a:xfrm>
            <a:off x="1849677" y="2754185"/>
            <a:ext cx="1066139" cy="48616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59" name="フローチャート : 代替処理 48"/>
          <p:cNvSpPr/>
          <p:nvPr/>
        </p:nvSpPr>
        <p:spPr>
          <a:xfrm>
            <a:off x="1186338" y="4066158"/>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4</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0" name="フローチャート : 代替処理 42"/>
          <p:cNvSpPr/>
          <p:nvPr/>
        </p:nvSpPr>
        <p:spPr>
          <a:xfrm>
            <a:off x="1088188" y="4270788"/>
            <a:ext cx="1502395" cy="400855"/>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a:t>
            </a:r>
            <a:r>
              <a:rPr lang="en-US" altLang="ja-JP" sz="1000" dirty="0">
                <a:solidFill>
                  <a:schemeClr val="tx1"/>
                </a:solidFill>
                <a:latin typeface="BIZ UDPゴシック" panose="020B0400000000000000" pitchFamily="50" charset="-128"/>
                <a:ea typeface="BIZ UDPゴシック" panose="020B0400000000000000" pitchFamily="50" charset="-128"/>
              </a:rPr>
              <a:t>6</a:t>
            </a:r>
            <a:r>
              <a:rPr lang="ja-JP" altLang="en-US" sz="1000" dirty="0">
                <a:solidFill>
                  <a:schemeClr val="tx1"/>
                </a:solidFill>
                <a:latin typeface="BIZ UDPゴシック" panose="020B0400000000000000" pitchFamily="50" charset="-128"/>
                <a:ea typeface="BIZ UDPゴシック" panose="020B0400000000000000" pitchFamily="50" charset="-128"/>
              </a:rPr>
              <a:t>項目</a:t>
            </a:r>
            <a:r>
              <a:rPr lang="ja-JP" altLang="en-US" sz="1000" dirty="0">
                <a:latin typeface="BIZ UDPゴシック" panose="020B0400000000000000" pitchFamily="50" charset="-128"/>
                <a:ea typeface="BIZ UDPゴシック" panose="020B0400000000000000" pitchFamily="50" charset="-128"/>
              </a:rPr>
              <a:t>）</a:t>
            </a:r>
          </a:p>
        </p:txBody>
      </p:sp>
      <p:sp>
        <p:nvSpPr>
          <p:cNvPr id="61" name="右矢印 60"/>
          <p:cNvSpPr/>
          <p:nvPr/>
        </p:nvSpPr>
        <p:spPr>
          <a:xfrm>
            <a:off x="2590583" y="4273201"/>
            <a:ext cx="2128078" cy="379935"/>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sp>
        <p:nvSpPr>
          <p:cNvPr id="62" name="フローチャート : 代替処理 69"/>
          <p:cNvSpPr/>
          <p:nvPr/>
        </p:nvSpPr>
        <p:spPr>
          <a:xfrm>
            <a:off x="3041816" y="4627554"/>
            <a:ext cx="1254608" cy="169598"/>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sp>
        <p:nvSpPr>
          <p:cNvPr id="56" name="右矢印 15">
            <a:extLst>
              <a:ext uri="{FF2B5EF4-FFF2-40B4-BE49-F238E27FC236}">
                <a16:creationId xmlns:a16="http://schemas.microsoft.com/office/drawing/2014/main" id="{C5945F74-6844-4E6E-AF35-3CCED8737164}"/>
              </a:ext>
            </a:extLst>
          </p:cNvPr>
          <p:cNvSpPr/>
          <p:nvPr/>
        </p:nvSpPr>
        <p:spPr>
          <a:xfrm>
            <a:off x="2915816" y="2627779"/>
            <a:ext cx="1810913" cy="725659"/>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6</a:t>
            </a:r>
            <a:r>
              <a:rPr lang="ja-JP" altLang="en-US" sz="1000" dirty="0">
                <a:latin typeface="BIZ UDPゴシック" panose="020B0400000000000000" pitchFamily="50" charset="-128"/>
                <a:ea typeface="BIZ UDPゴシック" panose="020B0400000000000000" pitchFamily="50" charset="-128"/>
              </a:rPr>
              <a:t>期広域</a:t>
            </a:r>
            <a:r>
              <a:rPr kumimoji="1" lang="ja-JP" altLang="en-US" sz="1000" dirty="0">
                <a:latin typeface="BIZ UDPゴシック" panose="020B0400000000000000" pitchFamily="50" charset="-128"/>
                <a:ea typeface="BIZ UDPゴシック" panose="020B0400000000000000" pitchFamily="50" charset="-128"/>
              </a:rPr>
              <a:t>計画策定</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に向けた取組</a:t>
            </a:r>
          </a:p>
        </p:txBody>
      </p:sp>
      <p:sp>
        <p:nvSpPr>
          <p:cNvPr id="24" name="右矢印 46">
            <a:extLst>
              <a:ext uri="{FF2B5EF4-FFF2-40B4-BE49-F238E27FC236}">
                <a16:creationId xmlns:a16="http://schemas.microsoft.com/office/drawing/2014/main" id="{D78AE377-2498-4B7A-A78C-1285623710F1}"/>
              </a:ext>
            </a:extLst>
          </p:cNvPr>
          <p:cNvSpPr/>
          <p:nvPr/>
        </p:nvSpPr>
        <p:spPr>
          <a:xfrm>
            <a:off x="581962" y="5469184"/>
            <a:ext cx="4136699" cy="712574"/>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国と議論すべき広域課題等を取りまとめ、次期地方制度調査会において</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新たな枠組みに関する議論を深掘りするよう国へ働きかける</a:t>
            </a:r>
          </a:p>
        </p:txBody>
      </p:sp>
      <p:sp>
        <p:nvSpPr>
          <p:cNvPr id="25" name="フローチャート : 代替処理 48">
            <a:extLst>
              <a:ext uri="{FF2B5EF4-FFF2-40B4-BE49-F238E27FC236}">
                <a16:creationId xmlns:a16="http://schemas.microsoft.com/office/drawing/2014/main" id="{A9BB1E56-F36F-411B-AB53-A7F50B48AEE0}"/>
              </a:ext>
            </a:extLst>
          </p:cNvPr>
          <p:cNvSpPr/>
          <p:nvPr/>
        </p:nvSpPr>
        <p:spPr>
          <a:xfrm>
            <a:off x="3055548" y="3336106"/>
            <a:ext cx="360040" cy="17995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a:t>
            </a:r>
            <a:r>
              <a:rPr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26" name="フローチャート : 代替処理 42">
            <a:extLst>
              <a:ext uri="{FF2B5EF4-FFF2-40B4-BE49-F238E27FC236}">
                <a16:creationId xmlns:a16="http://schemas.microsoft.com/office/drawing/2014/main" id="{41E60631-3ECD-42EB-9C98-5BFE11C427A4}"/>
              </a:ext>
            </a:extLst>
          </p:cNvPr>
          <p:cNvSpPr/>
          <p:nvPr/>
        </p:nvSpPr>
        <p:spPr>
          <a:xfrm>
            <a:off x="3001494" y="3514119"/>
            <a:ext cx="1684395" cy="710707"/>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国における防災庁設置に向けた動きを踏まえ、連合として、関西の防災拠点の設置等を求める要望を実施</a:t>
            </a:r>
          </a:p>
        </p:txBody>
      </p:sp>
    </p:spTree>
    <p:extLst>
      <p:ext uri="{BB962C8B-B14F-4D97-AF65-F5344CB8AC3E}">
        <p14:creationId xmlns:p14="http://schemas.microsoft.com/office/powerpoint/2010/main" val="404318913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1844</Words>
  <Application>Microsoft Office PowerPoint</Application>
  <PresentationFormat>画面に合わせる (4:3)</PresentationFormat>
  <Paragraphs>209</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2025-12-05T07:26:56Z</dcterms:created>
  <dcterms:modified xsi:type="dcterms:W3CDTF">2025-12-05T07:26:59Z</dcterms:modified>
</cp:coreProperties>
</file>