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5" r:id="rId2"/>
    <p:sldId id="271" r:id="rId3"/>
    <p:sldId id="276" r:id="rId4"/>
    <p:sldId id="274"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B4"/>
    <a:srgbClr val="0072B4"/>
    <a:srgbClr val="E6E6E6"/>
    <a:srgbClr val="023894"/>
    <a:srgbClr val="0866B4"/>
    <a:srgbClr val="086CBA"/>
    <a:srgbClr val="0869BA"/>
    <a:srgbClr val="0669BA"/>
    <a:srgbClr val="0082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65" autoAdjust="0"/>
    <p:restoredTop sz="95053" autoAdjust="0"/>
  </p:normalViewPr>
  <p:slideViewPr>
    <p:cSldViewPr showGuides="1">
      <p:cViewPr varScale="1">
        <p:scale>
          <a:sx n="64" d="100"/>
          <a:sy n="64" d="100"/>
        </p:scale>
        <p:origin x="129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880101" cy="488793"/>
          </a:xfrm>
          <a:prstGeom prst="rect">
            <a:avLst/>
          </a:prstGeom>
        </p:spPr>
        <p:txBody>
          <a:bodyPr vert="horz" lIns="89625" tIns="44814" rIns="89625" bIns="4481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20" y="0"/>
            <a:ext cx="2880101" cy="488793"/>
          </a:xfrm>
          <a:prstGeom prst="rect">
            <a:avLst/>
          </a:prstGeom>
        </p:spPr>
        <p:txBody>
          <a:bodyPr vert="horz" lIns="89625" tIns="44814" rIns="89625" bIns="44814"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7" y="9287061"/>
            <a:ext cx="2880101" cy="488792"/>
          </a:xfrm>
          <a:prstGeom prst="rect">
            <a:avLst/>
          </a:prstGeom>
        </p:spPr>
        <p:txBody>
          <a:bodyPr vert="horz" lIns="89625" tIns="44814" rIns="89625" bIns="4481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20" y="9287061"/>
            <a:ext cx="2880101" cy="488792"/>
          </a:xfrm>
          <a:prstGeom prst="rect">
            <a:avLst/>
          </a:prstGeom>
        </p:spPr>
        <p:txBody>
          <a:bodyPr vert="horz" lIns="89625" tIns="44814" rIns="89625" bIns="44814"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5"/>
            <a:ext cx="2880308" cy="488871"/>
          </a:xfrm>
          <a:prstGeom prst="rect">
            <a:avLst/>
          </a:prstGeom>
        </p:spPr>
        <p:txBody>
          <a:bodyPr vert="horz" lIns="89625" tIns="44814" rIns="89625" bIns="448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5" y="5"/>
            <a:ext cx="2880308" cy="488871"/>
          </a:xfrm>
          <a:prstGeom prst="rect">
            <a:avLst/>
          </a:prstGeom>
        </p:spPr>
        <p:txBody>
          <a:bodyPr vert="horz" lIns="89625" tIns="44814" rIns="89625" bIns="44814"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25" tIns="44814" rIns="89625" bIns="44814"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25" tIns="44814" rIns="89625" bIns="448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286851"/>
            <a:ext cx="2880308" cy="488871"/>
          </a:xfrm>
          <a:prstGeom prst="rect">
            <a:avLst/>
          </a:prstGeom>
        </p:spPr>
        <p:txBody>
          <a:bodyPr vert="horz" lIns="89625" tIns="44814" rIns="89625" bIns="448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5" y="9286851"/>
            <a:ext cx="2880308" cy="488871"/>
          </a:xfrm>
          <a:prstGeom prst="rect">
            <a:avLst/>
          </a:prstGeom>
        </p:spPr>
        <p:txBody>
          <a:bodyPr vert="horz" lIns="89625" tIns="44814" rIns="89625" bIns="44814"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1493491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224330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2554084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650341345"/>
              </p:ext>
            </p:extLst>
          </p:nvPr>
        </p:nvGraphicFramePr>
        <p:xfrm>
          <a:off x="38658" y="507885"/>
          <a:ext cx="9065034" cy="6294673"/>
        </p:xfrm>
        <a:graphic>
          <a:graphicData uri="http://schemas.openxmlformats.org/drawingml/2006/table">
            <a:tbl>
              <a:tblPr firstRow="1" bandRow="1">
                <a:tableStyleId>{5940675A-B579-460E-94D1-54222C63F5DA}</a:tableStyleId>
              </a:tblPr>
              <a:tblGrid>
                <a:gridCol w="242625">
                  <a:extLst>
                    <a:ext uri="{9D8B030D-6E8A-4147-A177-3AD203B41FA5}">
                      <a16:colId xmlns:a16="http://schemas.microsoft.com/office/drawing/2014/main" val="20000"/>
                    </a:ext>
                  </a:extLst>
                </a:gridCol>
                <a:gridCol w="428699">
                  <a:extLst>
                    <a:ext uri="{9D8B030D-6E8A-4147-A177-3AD203B41FA5}">
                      <a16:colId xmlns:a16="http://schemas.microsoft.com/office/drawing/2014/main" val="20002"/>
                    </a:ext>
                  </a:extLst>
                </a:gridCol>
                <a:gridCol w="4150050">
                  <a:extLst>
                    <a:ext uri="{9D8B030D-6E8A-4147-A177-3AD203B41FA5}">
                      <a16:colId xmlns:a16="http://schemas.microsoft.com/office/drawing/2014/main" val="20003"/>
                    </a:ext>
                  </a:extLst>
                </a:gridCol>
                <a:gridCol w="1728192">
                  <a:extLst>
                    <a:ext uri="{9D8B030D-6E8A-4147-A177-3AD203B41FA5}">
                      <a16:colId xmlns:a16="http://schemas.microsoft.com/office/drawing/2014/main" val="3285552963"/>
                    </a:ext>
                  </a:extLst>
                </a:gridCol>
                <a:gridCol w="2515468">
                  <a:extLst>
                    <a:ext uri="{9D8B030D-6E8A-4147-A177-3AD203B41FA5}">
                      <a16:colId xmlns:a16="http://schemas.microsoft.com/office/drawing/2014/main" val="20004"/>
                    </a:ext>
                  </a:extLst>
                </a:gridCol>
              </a:tblGrid>
              <a:tr h="274556">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5</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p>
                  </a:txBody>
                  <a:tcPr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6</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p>
                  </a:txBody>
                  <a:tcPr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74556">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817749">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各地域の広域連携研究会等に参画し、円滑な共同処理の実施等に向けて、情報提供や助言、団体間の調整等を行った。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6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baseline="0" dirty="0">
                          <a:solidFill>
                            <a:schemeClr val="tx1"/>
                          </a:solidFill>
                          <a:latin typeface="BIZ UDPゴシック" panose="020B0400000000000000" pitchFamily="50" charset="-128"/>
                          <a:ea typeface="BIZ UDPゴシック" panose="020B0400000000000000" pitchFamily="50" charset="-128"/>
                        </a:rPr>
                        <a:t> 今後も</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、市町村間の「協議の場」に参画し、広域連携の促進に取り組んでいく。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936268">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3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南河内地域２町１村未来協議会において、令和６年度合併に関する勉強会を設置する。また、令和５年度に議論・検討された単独での取組みや広域連携については、取り組めるところから速やかに実施する。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7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市町村において将来のあるべき姿に向けたオープンな議論が進むよう、先行地域の検討を横展開するなど、今後も支援を行っていく。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36000" algn="just" defTabSz="914400" rtl="0" eaLnBrk="1" fontAlgn="auto" latinLnBrk="0" hangingPunct="1">
                        <a:lnSpc>
                          <a:spcPts val="200"/>
                        </a:lnSpc>
                        <a:spcBef>
                          <a:spcPts val="0"/>
                        </a:spcBef>
                        <a:spcAft>
                          <a:spcPts val="0"/>
                        </a:spcAft>
                        <a:buClrTx/>
                        <a:buSzTx/>
                        <a:buFontTx/>
                        <a:buNone/>
                        <a:tabLst/>
                        <a:defRPr/>
                      </a:pPr>
                      <a:endParaRPr kumimoji="1" lang="en-US" altLang="ja-JP" sz="7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24830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府からの</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インセンティブ強化</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今後も補助金が効果的なインセンティブとなるよう、運用していく。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6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従来の補助金に加え、あり方議論推進分として、議会や住民との課題共有などを行いながら、踏み込んだ将来のあり方検討の取組みを行う市町村を議論の段階から支援する。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743238">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800" u="none" dirty="0">
                          <a:latin typeface="BIZ UDPゴシック" panose="020B0400000000000000" pitchFamily="50" charset="-128"/>
                          <a:ea typeface="BIZ UDPゴシック" panose="020B0400000000000000" pitchFamily="50" charset="-128"/>
                        </a:rPr>
                        <a:t>市町村間連携、</a:t>
                      </a:r>
                      <a:endParaRPr kumimoji="1" lang="en-US" altLang="ja-JP" sz="8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800" u="none" dirty="0">
                          <a:latin typeface="BIZ UDPゴシック" panose="020B0400000000000000" pitchFamily="50" charset="-128"/>
                          <a:ea typeface="BIZ UDPゴシック" panose="020B0400000000000000" pitchFamily="50" charset="-128"/>
                        </a:rPr>
                        <a:t>権限移譲等</a:t>
                      </a:r>
                      <a:endParaRPr kumimoji="1" lang="en-US" altLang="ja-JP" sz="8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市町村から申出があった新たな事務の移譲について協議・調整を行った。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25339"/>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a:t>
            </a:r>
            <a:r>
              <a:rPr lang="en-US" altLang="ja-JP" sz="1200" b="1" dirty="0">
                <a:solidFill>
                  <a:prstClr val="black"/>
                </a:solidFill>
                <a:latin typeface="BIZ UDPゴシック" panose="020B0400000000000000" pitchFamily="50" charset="-128"/>
                <a:ea typeface="BIZ UDPゴシック" panose="020B0400000000000000" pitchFamily="50" charset="-128"/>
              </a:rPr>
              <a:t>5</a:t>
            </a:r>
            <a:r>
              <a:rPr lang="ja-JP" altLang="en-US" sz="1200" b="1" dirty="0">
                <a:solidFill>
                  <a:prstClr val="black"/>
                </a:solidFill>
                <a:latin typeface="BIZ UDPゴシック" panose="020B0400000000000000" pitchFamily="50" charset="-128"/>
                <a:ea typeface="BIZ UDPゴシック" panose="020B0400000000000000" pitchFamily="50" charset="-128"/>
              </a:rPr>
              <a:t>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3" name="グループ化 2"/>
          <p:cNvGrpSpPr/>
          <p:nvPr/>
        </p:nvGrpSpPr>
        <p:grpSpPr>
          <a:xfrm>
            <a:off x="704753" y="1124744"/>
            <a:ext cx="4140000" cy="5581588"/>
            <a:chOff x="1880504" y="1112184"/>
            <a:chExt cx="4140000" cy="5581588"/>
          </a:xfrm>
        </p:grpSpPr>
        <p:grpSp>
          <p:nvGrpSpPr>
            <p:cNvPr id="5" name="グループ化 4"/>
            <p:cNvGrpSpPr/>
            <p:nvPr/>
          </p:nvGrpSpPr>
          <p:grpSpPr>
            <a:xfrm>
              <a:off x="3252209" y="1112184"/>
              <a:ext cx="1691507" cy="496057"/>
              <a:chOff x="3226295" y="2667538"/>
              <a:chExt cx="1691507" cy="496057"/>
            </a:xfrm>
          </p:grpSpPr>
          <p:sp>
            <p:nvSpPr>
              <p:cNvPr id="7" name="フローチャート : 代替処理 6"/>
              <p:cNvSpPr/>
              <p:nvPr/>
            </p:nvSpPr>
            <p:spPr>
              <a:xfrm>
                <a:off x="3251406" y="2667538"/>
                <a:ext cx="845346" cy="24047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７月～８月</a:t>
                </a:r>
              </a:p>
            </p:txBody>
          </p:sp>
          <p:sp>
            <p:nvSpPr>
              <p:cNvPr id="8" name="フローチャート : 代替処理 7"/>
              <p:cNvSpPr/>
              <p:nvPr/>
            </p:nvSpPr>
            <p:spPr>
              <a:xfrm>
                <a:off x="3226295" y="2904629"/>
                <a:ext cx="1691507" cy="25896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第１回「地域ブロック会議」</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2280832" y="4976055"/>
              <a:ext cx="1325308" cy="669148"/>
              <a:chOff x="1425164" y="2801523"/>
              <a:chExt cx="1325308" cy="669148"/>
            </a:xfrm>
          </p:grpSpPr>
          <p:sp>
            <p:nvSpPr>
              <p:cNvPr id="22" name="フローチャート : 代替処理 21"/>
              <p:cNvSpPr/>
              <p:nvPr/>
            </p:nvSpPr>
            <p:spPr>
              <a:xfrm>
                <a:off x="1512365" y="2801523"/>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６月</a:t>
                </a:r>
              </a:p>
            </p:txBody>
          </p:sp>
          <p:sp>
            <p:nvSpPr>
              <p:cNvPr id="24" name="フローチャート : 代替処理 23"/>
              <p:cNvSpPr/>
              <p:nvPr/>
            </p:nvSpPr>
            <p:spPr>
              <a:xfrm>
                <a:off x="1425164" y="3045466"/>
                <a:ext cx="1325308" cy="42520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4870607" y="4999287"/>
              <a:ext cx="1016724" cy="649781"/>
              <a:chOff x="1980357" y="2840542"/>
              <a:chExt cx="1016724" cy="649781"/>
            </a:xfrm>
          </p:grpSpPr>
          <p:sp>
            <p:nvSpPr>
              <p:cNvPr id="30" name="フローチャート : 代替処理 29"/>
              <p:cNvSpPr/>
              <p:nvPr/>
            </p:nvSpPr>
            <p:spPr>
              <a:xfrm>
                <a:off x="2053466" y="2840542"/>
                <a:ext cx="413403" cy="24394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３月</a:t>
                </a:r>
              </a:p>
            </p:txBody>
          </p:sp>
          <p:sp>
            <p:nvSpPr>
              <p:cNvPr id="31" name="フローチャート : 代替処理 30"/>
              <p:cNvSpPr/>
              <p:nvPr/>
            </p:nvSpPr>
            <p:spPr>
              <a:xfrm>
                <a:off x="1980357" y="3092652"/>
                <a:ext cx="1016724" cy="397671"/>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4" name="グループ化 43"/>
            <p:cNvGrpSpPr/>
            <p:nvPr/>
          </p:nvGrpSpPr>
          <p:grpSpPr>
            <a:xfrm>
              <a:off x="2019763" y="1958182"/>
              <a:ext cx="2102903" cy="710067"/>
              <a:chOff x="1717140" y="2640172"/>
              <a:chExt cx="2102903" cy="710067"/>
            </a:xfrm>
          </p:grpSpPr>
          <p:sp>
            <p:nvSpPr>
              <p:cNvPr id="45" name="フローチャート : 代替処理 44"/>
              <p:cNvSpPr/>
              <p:nvPr/>
            </p:nvSpPr>
            <p:spPr>
              <a:xfrm>
                <a:off x="1734587" y="2640172"/>
                <a:ext cx="1684241" cy="23280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en-US" altLang="ja-JP" sz="1050" dirty="0">
                    <a:solidFill>
                      <a:prstClr val="white"/>
                    </a:solidFill>
                    <a:latin typeface="BIZ UDPゴシック" panose="020B0400000000000000" pitchFamily="50" charset="-128"/>
                    <a:ea typeface="BIZ UDPゴシック" panose="020B0400000000000000" pitchFamily="50" charset="-128"/>
                  </a:rPr>
                  <a:t>4</a:t>
                </a:r>
                <a:r>
                  <a:rPr lang="ja-JP" altLang="en-US" sz="1050" dirty="0">
                    <a:solidFill>
                      <a:prstClr val="white"/>
                    </a:solidFill>
                    <a:latin typeface="BIZ UDPゴシック" panose="020B0400000000000000" pitchFamily="50" charset="-128"/>
                    <a:ea typeface="BIZ UDPゴシック" panose="020B0400000000000000" pitchFamily="50" charset="-128"/>
                  </a:rPr>
                  <a:t>、５、７、８、１１</a:t>
                </a:r>
                <a:r>
                  <a:rPr lang="ja-JP" altLang="en-US" sz="1050" dirty="0">
                    <a:solidFill>
                      <a:schemeClr val="bg1"/>
                    </a:solidFill>
                    <a:latin typeface="BIZ UDPゴシック" panose="020B0400000000000000" pitchFamily="50" charset="-128"/>
                    <a:ea typeface="BIZ UDPゴシック" panose="020B0400000000000000" pitchFamily="50" charset="-128"/>
                  </a:rPr>
                  <a:t>、１、２、３</a:t>
                </a:r>
                <a:r>
                  <a:rPr lang="ja-JP" altLang="en-US" sz="1050" dirty="0">
                    <a:solidFill>
                      <a:prstClr val="white"/>
                    </a:solidFill>
                    <a:latin typeface="BIZ UDPゴシック" panose="020B0400000000000000" pitchFamily="50" charset="-128"/>
                    <a:ea typeface="BIZ UDPゴシック" panose="020B0400000000000000" pitchFamily="50" charset="-128"/>
                  </a:rPr>
                  <a:t>月</a:t>
                </a:r>
              </a:p>
            </p:txBody>
          </p:sp>
          <p:sp>
            <p:nvSpPr>
              <p:cNvPr id="46" name="フローチャート : 代替処理 45"/>
              <p:cNvSpPr/>
              <p:nvPr/>
            </p:nvSpPr>
            <p:spPr>
              <a:xfrm>
                <a:off x="1717140" y="2869791"/>
                <a:ext cx="2102903" cy="48044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各地域の広域連携研究会等への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参画（南河内、泉州南　等）</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pSp>
        <p:sp>
          <p:nvSpPr>
            <p:cNvPr id="73" name="右矢印 72"/>
            <p:cNvSpPr/>
            <p:nvPr/>
          </p:nvSpPr>
          <p:spPr>
            <a:xfrm>
              <a:off x="1880504" y="6184636"/>
              <a:ext cx="4140000" cy="509136"/>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2079941" y="4114486"/>
              <a:ext cx="3757774" cy="61249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他の町村においても、引き続き検討を進めるとともに、南河内地域２町１村と先行で行った将来課題の対応方策の検討について、他地域に横展開を図る。</a:t>
              </a:r>
            </a:p>
          </p:txBody>
        </p:sp>
      </p:grpSp>
      <p:sp>
        <p:nvSpPr>
          <p:cNvPr id="41" name="フローチャート : 代替処理 6"/>
          <p:cNvSpPr/>
          <p:nvPr/>
        </p:nvSpPr>
        <p:spPr>
          <a:xfrm>
            <a:off x="3133580" y="1663737"/>
            <a:ext cx="398064" cy="235434"/>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１月</a:t>
            </a:r>
          </a:p>
        </p:txBody>
      </p:sp>
      <p:sp>
        <p:nvSpPr>
          <p:cNvPr id="42" name="フローチャート : 代替処理 7"/>
          <p:cNvSpPr/>
          <p:nvPr/>
        </p:nvSpPr>
        <p:spPr>
          <a:xfrm>
            <a:off x="3130185" y="1899171"/>
            <a:ext cx="1656184" cy="25750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a:t>
            </a:r>
            <a:r>
              <a:rPr lang="en-US" altLang="ja-JP" sz="1050" dirty="0">
                <a:latin typeface="BIZ UDPゴシック" panose="020B0400000000000000" pitchFamily="50" charset="-128"/>
                <a:ea typeface="BIZ UDPゴシック" panose="020B0400000000000000" pitchFamily="50" charset="-128"/>
              </a:rPr>
              <a:t>2</a:t>
            </a:r>
            <a:r>
              <a:rPr lang="ja-JP" altLang="en-US" sz="1050" dirty="0">
                <a:latin typeface="BIZ UDPゴシック" panose="020B0400000000000000" pitchFamily="50" charset="-128"/>
                <a:ea typeface="BIZ UDPゴシック" panose="020B0400000000000000" pitchFamily="50" charset="-128"/>
              </a:rPr>
              <a:t>回「地域ブロック会議」</a:t>
            </a:r>
            <a:endParaRPr lang="en-US" altLang="ja-JP" sz="1050" dirty="0">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32041" y="1277523"/>
            <a:ext cx="1584175" cy="96422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地域ブロック会議の開催、広域連携研究会</a:t>
            </a:r>
            <a:r>
              <a:rPr lang="ja-JP" altLang="en-US" sz="1050" dirty="0">
                <a:solidFill>
                  <a:schemeClr val="bg1"/>
                </a:solidFill>
                <a:latin typeface="BIZ UDPゴシック" panose="020B0400000000000000" pitchFamily="50" charset="-128"/>
                <a:ea typeface="BIZ UDPゴシック" panose="020B0400000000000000" pitchFamily="50" charset="-128"/>
              </a:rPr>
              <a:t>などの</a:t>
            </a:r>
            <a:r>
              <a:rPr lang="ja-JP" altLang="en-US" sz="1050" dirty="0">
                <a:solidFill>
                  <a:prstClr val="white"/>
                </a:solidFill>
                <a:latin typeface="BIZ UDPゴシック" panose="020B0400000000000000" pitchFamily="50" charset="-128"/>
                <a:ea typeface="BIZ UDPゴシック" panose="020B0400000000000000" pitchFamily="50" charset="-128"/>
              </a:rPr>
              <a:t>協議の場への参画による新たな連携の促進</a:t>
            </a:r>
          </a:p>
        </p:txBody>
      </p:sp>
      <p:sp>
        <p:nvSpPr>
          <p:cNvPr id="53" name="フローチャート : 代替処理 6"/>
          <p:cNvSpPr/>
          <p:nvPr/>
        </p:nvSpPr>
        <p:spPr>
          <a:xfrm>
            <a:off x="4932040" y="2902526"/>
            <a:ext cx="1584175" cy="11411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市町村等における具体的な行政課題への対応方策について、引き続き、検討するとともに、先行で南河内地域２町１村で行った検討策を他地域へも横展開</a:t>
            </a:r>
          </a:p>
        </p:txBody>
      </p:sp>
      <p:sp>
        <p:nvSpPr>
          <p:cNvPr id="25" name="フローチャート : 代替処理 6"/>
          <p:cNvSpPr/>
          <p:nvPr/>
        </p:nvSpPr>
        <p:spPr>
          <a:xfrm>
            <a:off x="4932040" y="4071781"/>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さらなる行財政改革や新たな広域連携を提案し、連携の実現に向けて市町村間調整の場に参画</a:t>
            </a:r>
          </a:p>
        </p:txBody>
      </p:sp>
      <p:sp>
        <p:nvSpPr>
          <p:cNvPr id="26" name="フローチャート : 代替処理 6"/>
          <p:cNvSpPr/>
          <p:nvPr/>
        </p:nvSpPr>
        <p:spPr>
          <a:xfrm>
            <a:off x="4957172" y="5140715"/>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効果的なインセンティブとなるよう、補助金を運用</a:t>
            </a:r>
          </a:p>
        </p:txBody>
      </p:sp>
      <p:sp>
        <p:nvSpPr>
          <p:cNvPr id="27" name="フローチャート : 代替処理 6"/>
          <p:cNvSpPr/>
          <p:nvPr/>
        </p:nvSpPr>
        <p:spPr>
          <a:xfrm>
            <a:off x="4932040" y="6121862"/>
            <a:ext cx="1584175" cy="61950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市町</a:t>
            </a:r>
            <a:r>
              <a:rPr lang="ja-JP" altLang="en-US" sz="1050" dirty="0">
                <a:solidFill>
                  <a:schemeClr val="bg1"/>
                </a:solidFill>
                <a:latin typeface="BIZ UDPゴシック" panose="020B0400000000000000" pitchFamily="50" charset="-128"/>
                <a:ea typeface="BIZ UDPゴシック" panose="020B0400000000000000" pitchFamily="50" charset="-128"/>
              </a:rPr>
              <a:t>村への権限移譲の定着・充実</a:t>
            </a:r>
            <a:endParaRPr lang="ja-JP" altLang="en-US" sz="1050" strike="sngStrike" dirty="0">
              <a:solidFill>
                <a:schemeClr val="bg1"/>
              </a:solidFill>
              <a:latin typeface="BIZ UDPゴシック" panose="020B0400000000000000" pitchFamily="50" charset="-128"/>
              <a:ea typeface="BIZ UDPゴシック" panose="020B0400000000000000" pitchFamily="50" charset="-128"/>
            </a:endParaRPr>
          </a:p>
        </p:txBody>
      </p:sp>
      <p:sp>
        <p:nvSpPr>
          <p:cNvPr id="28" name="右矢印 27"/>
          <p:cNvSpPr/>
          <p:nvPr/>
        </p:nvSpPr>
        <p:spPr>
          <a:xfrm>
            <a:off x="2939997" y="2228428"/>
            <a:ext cx="1922660" cy="440964"/>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随時、積極的に参画</a:t>
            </a:r>
          </a:p>
        </p:txBody>
      </p:sp>
      <p:sp>
        <p:nvSpPr>
          <p:cNvPr id="32" name="フローチャート : 代替処理 7"/>
          <p:cNvSpPr/>
          <p:nvPr/>
        </p:nvSpPr>
        <p:spPr>
          <a:xfrm>
            <a:off x="836736" y="3303584"/>
            <a:ext cx="3015653" cy="31150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「南河内地域２町１村未来協議会」を設置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3" name="フローチャート : 代替処理 6"/>
          <p:cNvSpPr/>
          <p:nvPr/>
        </p:nvSpPr>
        <p:spPr>
          <a:xfrm>
            <a:off x="894297" y="3073464"/>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５月</a:t>
            </a:r>
          </a:p>
        </p:txBody>
      </p:sp>
    </p:spTree>
    <p:extLst>
      <p:ext uri="{BB962C8B-B14F-4D97-AF65-F5344CB8AC3E}">
        <p14:creationId xmlns:p14="http://schemas.microsoft.com/office/powerpoint/2010/main" val="69150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208967062"/>
              </p:ext>
            </p:extLst>
          </p:nvPr>
        </p:nvGraphicFramePr>
        <p:xfrm>
          <a:off x="35496" y="404664"/>
          <a:ext cx="8999790" cy="6336705"/>
        </p:xfrm>
        <a:graphic>
          <a:graphicData uri="http://schemas.openxmlformats.org/drawingml/2006/table">
            <a:tbl>
              <a:tblPr firstRow="1" bandRow="1">
                <a:tableStyleId>{5940675A-B579-460E-94D1-54222C63F5DA}</a:tableStyleId>
              </a:tblPr>
              <a:tblGrid>
                <a:gridCol w="299051">
                  <a:extLst>
                    <a:ext uri="{9D8B030D-6E8A-4147-A177-3AD203B41FA5}">
                      <a16:colId xmlns:a16="http://schemas.microsoft.com/office/drawing/2014/main" val="20000"/>
                    </a:ext>
                  </a:extLst>
                </a:gridCol>
                <a:gridCol w="4965942">
                  <a:extLst>
                    <a:ext uri="{9D8B030D-6E8A-4147-A177-3AD203B41FA5}">
                      <a16:colId xmlns:a16="http://schemas.microsoft.com/office/drawing/2014/main" val="20003"/>
                    </a:ext>
                  </a:extLst>
                </a:gridCol>
                <a:gridCol w="1494119">
                  <a:extLst>
                    <a:ext uri="{9D8B030D-6E8A-4147-A177-3AD203B41FA5}">
                      <a16:colId xmlns:a16="http://schemas.microsoft.com/office/drawing/2014/main" val="641566013"/>
                    </a:ext>
                  </a:extLst>
                </a:gridCol>
                <a:gridCol w="2240678">
                  <a:extLst>
                    <a:ext uri="{9D8B030D-6E8A-4147-A177-3AD203B41FA5}">
                      <a16:colId xmlns:a16="http://schemas.microsoft.com/office/drawing/2014/main" val="118852849"/>
                    </a:ext>
                  </a:extLst>
                </a:gridCol>
              </a:tblGrid>
              <a:tr h="283402">
                <a:tc rowSpan="2">
                  <a:txBody>
                    <a:bodyPr/>
                    <a:lstStyle/>
                    <a:p>
                      <a:endParaRPr kumimoji="1" lang="ja-JP" altLang="en-US" sz="800" u="none" dirty="0">
                        <a:latin typeface="BIZ UDPゴシック" panose="020B0400000000000000" pitchFamily="50" charset="-128"/>
                        <a:ea typeface="BIZ UDPゴシック" panose="020B0400000000000000" pitchFamily="50" charset="-128"/>
                      </a:endParaRPr>
                    </a:p>
                  </a:txBody>
                  <a:tcPr marL="0" marR="0" marT="0" marB="0" vert="eaVert"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solidFill>
                      <a:srgbClr val="023894"/>
                    </a:solidFill>
                  </a:tcPr>
                </a:tc>
                <a:tc rowSpan="2">
                  <a:txBody>
                    <a:bodyPr/>
                    <a:lstStyle/>
                    <a:p>
                      <a:pPr algn="ct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endParaRPr kumimoji="1" lang="ja-JP" altLang="en-US" dirty="0"/>
                    </a:p>
                  </a:txBody>
                  <a:tcPr marL="0" marR="0" marT="0" marB="0" anchor="ctr">
                    <a:solidFill>
                      <a:srgbClr val="023894"/>
                    </a:solidFill>
                  </a:tcPr>
                </a:tc>
                <a:extLst>
                  <a:ext uri="{0D108BD9-81ED-4DB2-BD59-A6C34878D82A}">
                    <a16:rowId xmlns:a16="http://schemas.microsoft.com/office/drawing/2014/main" val="10000"/>
                  </a:ext>
                </a:extLst>
              </a:tr>
              <a:tr h="283402">
                <a:tc vMerge="1">
                  <a:txBody>
                    <a:bodyPr/>
                    <a:lstStyle/>
                    <a:p>
                      <a:endParaRPr kumimoji="1" lang="ja-JP" altLang="en-US" sz="1400" dirty="0"/>
                    </a:p>
                  </a:txBody>
                  <a:tcPr vert="eaVert" anchor="ct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909288">
                <a:tc>
                  <a:txBody>
                    <a:bodyPr/>
                    <a:lstStyle/>
                    <a:p>
                      <a:r>
                        <a:rPr kumimoji="1" lang="ja-JP" altLang="en-US" sz="600" u="none" dirty="0">
                          <a:latin typeface="BIZ UDPゴシック" panose="020B0400000000000000" pitchFamily="50" charset="-128"/>
                          <a:ea typeface="BIZ UDPゴシック" panose="020B0400000000000000" pitchFamily="50" charset="-128"/>
                        </a:rPr>
                        <a:t>大阪にふさわしい新たな大都市制度の実現</a:t>
                      </a:r>
                    </a:p>
                  </a:txBody>
                  <a:tcPr vert="eaVert" anchor="ctr" anchorCtr="1"/>
                </a:tc>
                <a:tc>
                  <a:txBody>
                    <a:bodyPr/>
                    <a:lstStyle/>
                    <a:p>
                      <a:pPr marL="82550" indent="-82550" algn="just">
                        <a:lnSpc>
                          <a:spcPts val="1400"/>
                        </a:lnSpc>
                        <a:spcAft>
                          <a:spcPts val="1200"/>
                        </a:spcAft>
                      </a:pP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令和２年</a:t>
                      </a:r>
                      <a:r>
                        <a:rPr kumimoji="1" lang="en-US" altLang="ja-JP" sz="1050" u="none" dirty="0">
                          <a:latin typeface="BIZ UDPゴシック" panose="020B0400000000000000" pitchFamily="50" charset="-128"/>
                          <a:ea typeface="BIZ UDPゴシック" panose="020B0400000000000000" pitchFamily="50" charset="-128"/>
                        </a:rPr>
                        <a:t>12</a:t>
                      </a:r>
                      <a:r>
                        <a:rPr kumimoji="1" lang="ja-JP" altLang="en-US" sz="1050" u="none" dirty="0">
                          <a:latin typeface="BIZ UDPゴシック" panose="020B0400000000000000" pitchFamily="50" charset="-128"/>
                          <a:ea typeface="BIZ UDPゴシック" panose="020B0400000000000000" pitchFamily="50" charset="-128"/>
                        </a:rPr>
                        <a:t>月　大都市制度</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特別区設置</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協議会廃止</a:t>
                      </a:r>
                      <a:endParaRPr kumimoji="1" lang="en-US" altLang="ja-JP" sz="105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grid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BIZ UDPゴシック" panose="020B0400000000000000" pitchFamily="50" charset="-128"/>
                          <a:ea typeface="BIZ UDPゴシック" panose="020B0400000000000000" pitchFamily="50" charset="-128"/>
                          <a:cs typeface="+mn-cs"/>
                        </a:rPr>
                        <a:t>　</a:t>
                      </a: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074464502"/>
                  </a:ext>
                </a:extLst>
              </a:tr>
              <a:tr h="4860613">
                <a:tc>
                  <a:txBody>
                    <a:bodyPr/>
                    <a:lstStyle/>
                    <a:p>
                      <a:pPr algn="ctr"/>
                      <a:r>
                        <a:rPr kumimoji="1" lang="ja-JP" altLang="en-US" sz="800" u="none" dirty="0">
                          <a:solidFill>
                            <a:schemeClr val="tx1"/>
                          </a:solidFill>
                          <a:latin typeface="BIZ UDPゴシック" panose="020B0400000000000000" pitchFamily="50" charset="-128"/>
                          <a:ea typeface="BIZ UDPゴシック" panose="020B0400000000000000" pitchFamily="50" charset="-128"/>
                        </a:rPr>
                        <a:t>大阪府及び大阪市における一体的な行政運営の推進に関する条例</a:t>
                      </a:r>
                      <a:endParaRPr kumimoji="1" lang="en-US" altLang="ja-JP" sz="800" u="none"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800" u="none" dirty="0">
                          <a:solidFill>
                            <a:schemeClr val="tx1"/>
                          </a:solidFill>
                          <a:latin typeface="BIZ UDPゴシック" panose="020B0400000000000000" pitchFamily="50" charset="-128"/>
                          <a:ea typeface="BIZ UDPゴシック" panose="020B0400000000000000" pitchFamily="50" charset="-128"/>
                        </a:rPr>
                        <a:t>（広域機能に関しての大阪府と大阪市の協議・調整）</a:t>
                      </a:r>
                    </a:p>
                  </a:txBody>
                  <a:tcPr vert="eaVert" anchor="ctr" anchorCtr="1"/>
                </a:tc>
                <a:tc>
                  <a:txBody>
                    <a:bodyPr/>
                    <a:lstStyle/>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vert="eaVert" anchor="ct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副首都ビジョンに基づき、府市統合機関の機能強化や、府市共同設置組織における副首都化に向けた取組みをはじめ、府市一体で進める政策の進行管理を強化し、府市一体体制をゆるぎないものとしていく。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必要に応じ副首都推進本部（大阪府市）会議を開催し、府市の重要施策について協議を行い、会議での合意事項及び合意事項についての進捗状況に関し、議会報告を実施していく。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sp>
        <p:nvSpPr>
          <p:cNvPr id="34" name="正方形/長方形 33"/>
          <p:cNvSpPr/>
          <p:nvPr/>
        </p:nvSpPr>
        <p:spPr>
          <a:xfrm>
            <a:off x="10632" y="44624"/>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令和５</a:t>
            </a:r>
            <a:r>
              <a:rPr lang="ja-JP" altLang="ja-JP" sz="1200" b="1" dirty="0">
                <a:solidFill>
                  <a:prstClr val="black"/>
                </a:solidFill>
                <a:latin typeface="BIZ UDPゴシック" panose="020B0400000000000000" pitchFamily="50" charset="-128"/>
                <a:ea typeface="BIZ UDPゴシック" panose="020B0400000000000000" pitchFamily="50" charset="-128"/>
              </a:rPr>
              <a:t>年度の取組イメージ（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sp>
        <p:nvSpPr>
          <p:cNvPr id="32" name="フローチャート : 代替処理 6"/>
          <p:cNvSpPr/>
          <p:nvPr/>
        </p:nvSpPr>
        <p:spPr>
          <a:xfrm>
            <a:off x="5370491" y="2564904"/>
            <a:ext cx="1371316" cy="155203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r>
              <a:rPr lang="ja-JP" altLang="en-US" sz="1050" dirty="0">
                <a:solidFill>
                  <a:schemeClr val="bg1"/>
                </a:solidFill>
                <a:latin typeface="BIZ UDPゴシック" panose="020B0400000000000000" pitchFamily="50" charset="-128"/>
                <a:ea typeface="BIZ UDPゴシック" panose="020B0400000000000000" pitchFamily="50" charset="-128"/>
              </a:rPr>
              <a:t>必要に応じ、副首都推進本部</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大阪府市</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会議を開催し、府市の重要施策について協議するとともに、</a:t>
            </a:r>
            <a:endParaRPr lang="en-US" altLang="ja-JP" sz="1050" dirty="0">
              <a:solidFill>
                <a:schemeClr val="bg1"/>
              </a:solidFill>
              <a:latin typeface="BIZ UDPゴシック" panose="020B0400000000000000" pitchFamily="50" charset="-128"/>
              <a:ea typeface="BIZ UDPゴシック" panose="020B0400000000000000" pitchFamily="50" charset="-128"/>
            </a:endParaRPr>
          </a:p>
          <a:p>
            <a:r>
              <a:rPr lang="ja-JP" altLang="en-US" sz="1050" dirty="0">
                <a:solidFill>
                  <a:schemeClr val="bg1"/>
                </a:solidFill>
                <a:latin typeface="BIZ UDPゴシック" panose="020B0400000000000000" pitchFamily="50" charset="-128"/>
                <a:ea typeface="BIZ UDPゴシック" panose="020B0400000000000000" pitchFamily="50" charset="-128"/>
              </a:rPr>
              <a:t>会議での合意事項及びその進捗状況に関し、議会報告を実施</a:t>
            </a:r>
            <a:endParaRPr lang="en-US" altLang="ja-JP" sz="1050" dirty="0">
              <a:solidFill>
                <a:schemeClr val="bg1"/>
              </a:solidFill>
              <a:latin typeface="BIZ UDPゴシック" panose="020B0400000000000000" pitchFamily="50" charset="-128"/>
              <a:ea typeface="BIZ UDPゴシック" panose="020B0400000000000000" pitchFamily="50" charset="-128"/>
            </a:endParaRPr>
          </a:p>
        </p:txBody>
      </p:sp>
      <p:sp>
        <p:nvSpPr>
          <p:cNvPr id="5" name="大かっこ 4"/>
          <p:cNvSpPr/>
          <p:nvPr/>
        </p:nvSpPr>
        <p:spPr>
          <a:xfrm>
            <a:off x="5370491" y="998668"/>
            <a:ext cx="3600400" cy="830883"/>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　住民投票の結果をふまえ、大阪府と大阪市という制度上の枠組みは維持したまま、互いの連携を将来にわたりより強固なものにするため、令和３年４月１日に「府市一体条例」を施行した。なお、総合区制度については大阪市で検討していく。</a:t>
            </a:r>
          </a:p>
        </p:txBody>
      </p:sp>
      <p:grpSp>
        <p:nvGrpSpPr>
          <p:cNvPr id="29" name="グループ化 28"/>
          <p:cNvGrpSpPr/>
          <p:nvPr/>
        </p:nvGrpSpPr>
        <p:grpSpPr>
          <a:xfrm>
            <a:off x="329884" y="2108788"/>
            <a:ext cx="4968000" cy="4360512"/>
            <a:chOff x="1831506" y="5691965"/>
            <a:chExt cx="5371039" cy="4360512"/>
          </a:xfrm>
        </p:grpSpPr>
        <p:sp>
          <p:nvSpPr>
            <p:cNvPr id="30" name="フローチャート : 代替処理 21"/>
            <p:cNvSpPr/>
            <p:nvPr/>
          </p:nvSpPr>
          <p:spPr>
            <a:xfrm>
              <a:off x="2328302" y="5691965"/>
              <a:ext cx="1334429" cy="65715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第９回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33" name="右矢印 32"/>
            <p:cNvSpPr/>
            <p:nvPr/>
          </p:nvSpPr>
          <p:spPr>
            <a:xfrm>
              <a:off x="1831506" y="9440477"/>
              <a:ext cx="5371039" cy="612000"/>
            </a:xfrm>
            <a:prstGeom prst="rightArrow">
              <a:avLst>
                <a:gd name="adj1" fmla="val 61491"/>
                <a:gd name="adj2" fmla="val 37924"/>
              </a:avLst>
            </a:prstGeom>
            <a:solidFill>
              <a:srgbClr val="0068B4"/>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府市の重要施策についての協議、合意事項の進捗管理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grpSp>
      <p:sp>
        <p:nvSpPr>
          <p:cNvPr id="35" name="フローチャート : 代替処理 4"/>
          <p:cNvSpPr/>
          <p:nvPr/>
        </p:nvSpPr>
        <p:spPr>
          <a:xfrm>
            <a:off x="899592" y="1914811"/>
            <a:ext cx="392733" cy="19583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６月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37" name="フローチャート : 代替処理 4"/>
          <p:cNvSpPr/>
          <p:nvPr/>
        </p:nvSpPr>
        <p:spPr>
          <a:xfrm>
            <a:off x="2150683" y="2696772"/>
            <a:ext cx="444023" cy="18830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９月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0" name="フローチャート : 代替処理 21"/>
          <p:cNvSpPr/>
          <p:nvPr/>
        </p:nvSpPr>
        <p:spPr>
          <a:xfrm>
            <a:off x="2065029" y="2897506"/>
            <a:ext cx="1234295" cy="67864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10</a:t>
            </a:r>
            <a:r>
              <a:rPr lang="ja-JP" altLang="en-US" sz="1000" dirty="0">
                <a:latin typeface="BIZ UDPゴシック" panose="020B0400000000000000" pitchFamily="50" charset="-128"/>
                <a:ea typeface="BIZ UDPゴシック" panose="020B0400000000000000" pitchFamily="50" charset="-128"/>
              </a:rPr>
              <a:t>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41" name="フローチャート : 代替処理 4"/>
          <p:cNvSpPr/>
          <p:nvPr/>
        </p:nvSpPr>
        <p:spPr>
          <a:xfrm>
            <a:off x="2312937" y="3665277"/>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10</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5" name="フローチャート : 代替処理 21"/>
          <p:cNvSpPr/>
          <p:nvPr/>
        </p:nvSpPr>
        <p:spPr>
          <a:xfrm>
            <a:off x="2184943" y="3876314"/>
            <a:ext cx="1257882" cy="67745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11</a:t>
            </a:r>
            <a:r>
              <a:rPr lang="ja-JP" altLang="en-US" sz="1000" dirty="0">
                <a:latin typeface="BIZ UDPゴシック" panose="020B0400000000000000" pitchFamily="50" charset="-128"/>
                <a:ea typeface="BIZ UDPゴシック" panose="020B0400000000000000" pitchFamily="50" charset="-128"/>
              </a:rPr>
              <a:t>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15" name="フローチャート : 代替処理 4">
            <a:extLst>
              <a:ext uri="{FF2B5EF4-FFF2-40B4-BE49-F238E27FC236}">
                <a16:creationId xmlns:a16="http://schemas.microsoft.com/office/drawing/2014/main" id="{7F193EE2-F029-43DD-8F92-F2CD7980856D}"/>
              </a:ext>
            </a:extLst>
          </p:cNvPr>
          <p:cNvSpPr/>
          <p:nvPr/>
        </p:nvSpPr>
        <p:spPr>
          <a:xfrm>
            <a:off x="3562171" y="3680334"/>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12</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16" name="フローチャート : 代替処理 21">
            <a:extLst>
              <a:ext uri="{FF2B5EF4-FFF2-40B4-BE49-F238E27FC236}">
                <a16:creationId xmlns:a16="http://schemas.microsoft.com/office/drawing/2014/main" id="{0BB9A0E2-8FF7-4C26-831D-5361066F4424}"/>
              </a:ext>
            </a:extLst>
          </p:cNvPr>
          <p:cNvSpPr/>
          <p:nvPr/>
        </p:nvSpPr>
        <p:spPr>
          <a:xfrm>
            <a:off x="3500509" y="3873637"/>
            <a:ext cx="1303134" cy="67745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12</a:t>
            </a:r>
            <a:r>
              <a:rPr lang="ja-JP" altLang="en-US" sz="1000" dirty="0">
                <a:latin typeface="BIZ UDPゴシック" panose="020B0400000000000000" pitchFamily="50" charset="-128"/>
                <a:ea typeface="BIZ UDPゴシック" panose="020B0400000000000000" pitchFamily="50" charset="-128"/>
              </a:rPr>
              <a:t>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17" name="フローチャート : 代替処理 21">
            <a:extLst>
              <a:ext uri="{FF2B5EF4-FFF2-40B4-BE49-F238E27FC236}">
                <a16:creationId xmlns:a16="http://schemas.microsoft.com/office/drawing/2014/main" id="{888DB336-4B8B-4F71-807A-B069A621BE57}"/>
              </a:ext>
            </a:extLst>
          </p:cNvPr>
          <p:cNvSpPr/>
          <p:nvPr/>
        </p:nvSpPr>
        <p:spPr>
          <a:xfrm>
            <a:off x="3858338" y="4802779"/>
            <a:ext cx="1303134" cy="67745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13</a:t>
            </a:r>
            <a:r>
              <a:rPr lang="ja-JP" altLang="en-US" sz="1000" dirty="0">
                <a:latin typeface="BIZ UDPゴシック" panose="020B0400000000000000" pitchFamily="50" charset="-128"/>
                <a:ea typeface="BIZ UDPゴシック" panose="020B0400000000000000" pitchFamily="50" charset="-128"/>
              </a:rPr>
              <a:t>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18" name="フローチャート : 代替処理 4">
            <a:extLst>
              <a:ext uri="{FF2B5EF4-FFF2-40B4-BE49-F238E27FC236}">
                <a16:creationId xmlns:a16="http://schemas.microsoft.com/office/drawing/2014/main" id="{27E6AF70-7B90-4851-BE0B-F642857764A3}"/>
              </a:ext>
            </a:extLst>
          </p:cNvPr>
          <p:cNvSpPr/>
          <p:nvPr/>
        </p:nvSpPr>
        <p:spPr>
          <a:xfrm>
            <a:off x="3858338" y="4594419"/>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2</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473709917"/>
              </p:ext>
            </p:extLst>
          </p:nvPr>
        </p:nvGraphicFramePr>
        <p:xfrm>
          <a:off x="43880" y="563091"/>
          <a:ext cx="9077343" cy="6232336"/>
        </p:xfrm>
        <a:graphic>
          <a:graphicData uri="http://schemas.openxmlformats.org/drawingml/2006/table">
            <a:tbl>
              <a:tblPr firstRow="1" bandRow="1">
                <a:tableStyleId>{5940675A-B579-460E-94D1-54222C63F5DA}</a:tableStyleId>
              </a:tblPr>
              <a:tblGrid>
                <a:gridCol w="242481">
                  <a:extLst>
                    <a:ext uri="{9D8B030D-6E8A-4147-A177-3AD203B41FA5}">
                      <a16:colId xmlns:a16="http://schemas.microsoft.com/office/drawing/2014/main" val="20000"/>
                    </a:ext>
                  </a:extLst>
                </a:gridCol>
                <a:gridCol w="302231">
                  <a:extLst>
                    <a:ext uri="{9D8B030D-6E8A-4147-A177-3AD203B41FA5}">
                      <a16:colId xmlns:a16="http://schemas.microsoft.com/office/drawing/2014/main" val="20002"/>
                    </a:ext>
                  </a:extLst>
                </a:gridCol>
                <a:gridCol w="4279824">
                  <a:extLst>
                    <a:ext uri="{9D8B030D-6E8A-4147-A177-3AD203B41FA5}">
                      <a16:colId xmlns:a16="http://schemas.microsoft.com/office/drawing/2014/main" val="20003"/>
                    </a:ext>
                  </a:extLst>
                </a:gridCol>
                <a:gridCol w="1584176">
                  <a:extLst>
                    <a:ext uri="{9D8B030D-6E8A-4147-A177-3AD203B41FA5}">
                      <a16:colId xmlns:a16="http://schemas.microsoft.com/office/drawing/2014/main" val="2052817683"/>
                    </a:ext>
                  </a:extLst>
                </a:gridCol>
                <a:gridCol w="2668631">
                  <a:extLst>
                    <a:ext uri="{9D8B030D-6E8A-4147-A177-3AD203B41FA5}">
                      <a16:colId xmlns:a16="http://schemas.microsoft.com/office/drawing/2014/main" val="20004"/>
                    </a:ext>
                  </a:extLst>
                </a:gridCol>
              </a:tblGrid>
              <a:tr h="257551">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187476">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923125">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1200"/>
                        </a:lnSpc>
                        <a:spcAft>
                          <a:spcPts val="0"/>
                        </a:spcAft>
                      </a:pPr>
                      <a:r>
                        <a:rPr kumimoji="1" lang="ja-JP" altLang="en-US" sz="700" b="0" u="none" dirty="0">
                          <a:latin typeface="BIZ UDPゴシック" panose="020B0400000000000000" pitchFamily="50" charset="-128"/>
                          <a:ea typeface="BIZ UDPゴシック" panose="020B0400000000000000" pitchFamily="50" charset="-128"/>
                        </a:rPr>
                        <a:t>道州の姿の検討・研究</a:t>
                      </a:r>
                      <a:endParaRPr kumimoji="1" lang="en-US" altLang="ja-JP" sz="7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700" b="0" u="none" dirty="0">
                          <a:latin typeface="BIZ UDPゴシック" panose="020B0400000000000000" pitchFamily="50" charset="-128"/>
                          <a:ea typeface="BIZ UDPゴシック" panose="020B0400000000000000" pitchFamily="50" charset="-128"/>
                        </a:rPr>
                        <a:t>国への働きかけ</a:t>
                      </a:r>
                      <a:endParaRPr kumimoji="1" lang="en-US" altLang="ja-JP" sz="700" b="0" u="none" dirty="0">
                        <a:latin typeface="BIZ UDPゴシック" panose="020B0400000000000000" pitchFamily="50" charset="-128"/>
                        <a:ea typeface="BIZ UDPゴシック" panose="020B0400000000000000" pitchFamily="50" charset="-128"/>
                      </a:endParaRPr>
                    </a:p>
                  </a:txBody>
                  <a:tcPr marL="0" marR="0" marT="0" marB="0" vert="eaVert" anchor="ctr" anchorCtr="1">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関係者と意見交換を進める等、ビジョンに係る目標達成に向けた取組みを進めた。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2"/>
                  </a:ext>
                </a:extLst>
              </a:tr>
              <a:tr h="3096344">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0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00" b="0" u="none" dirty="0">
                          <a:latin typeface="BIZ UDPゴシック" panose="020B0400000000000000" pitchFamily="50" charset="-128"/>
                          <a:ea typeface="BIZ UDPゴシック" panose="020B0400000000000000" pitchFamily="50" charset="-128"/>
                        </a:rPr>
                        <a:t>（国からの権限移譲等）</a:t>
                      </a:r>
                      <a:endParaRPr kumimoji="1" lang="en-US" altLang="ja-JP" sz="100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400"/>
                        </a:lnSpc>
                        <a:spcAft>
                          <a:spcPts val="1200"/>
                        </a:spcAft>
                      </a:pPr>
                      <a:endParaRPr kumimoji="1" lang="en-US" altLang="ja-JP" sz="1200" b="0" i="1"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「提案募集方式」により、６項目の提案を行い、そのうち３項目において提案の趣旨を踏まえた対応（引き続き検討を含む）がなされることとなった。　　　</a:t>
                      </a: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令和６年度の提案項目について、本提案に向け、関係部局や内閣府と引き続き調整を進める。　</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府内で既存メニューの活用の働きかけや新規提案の掘り起こしを行うとともに、内閣府を通じて関係府省との間で、規制改革メニューの活用協議や規制緩和提案の実現に向けた調整を行う。</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00" u="none" dirty="0">
                          <a:solidFill>
                            <a:schemeClr val="tx1"/>
                          </a:solidFill>
                          <a:latin typeface="BIZ UDPゴシック" panose="020B0400000000000000" pitchFamily="50" charset="-128"/>
                          <a:ea typeface="BIZ UDPゴシック" panose="020B0400000000000000" pitchFamily="50" charset="-128"/>
                        </a:rPr>
                        <a:t>○　大阪スーパーシティ全体計画のうち規制改革を伴うものについて、内閣府や所管省庁と協議を進め、国から立ち上がる区域会議にて検討し、区域計画の策定と規制改革の実現に繋げていく。　</a:t>
                      </a: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592894">
                <a:tc vMerge="1">
                  <a:txBody>
                    <a:bodyPr/>
                    <a:lstStyle/>
                    <a:p>
                      <a:endParaRPr kumimoji="1" lang="ja-JP" altLang="en-US"/>
                    </a:p>
                  </a:txBody>
                  <a:tcPr/>
                </a:tc>
                <a:tc>
                  <a:txBody>
                    <a:bodyPr/>
                    <a:lstStyle/>
                    <a:p>
                      <a:pPr marL="82550" indent="-82550" algn="ctr">
                        <a:lnSpc>
                          <a:spcPts val="1200"/>
                        </a:lnSpc>
                        <a:spcAft>
                          <a:spcPts val="0"/>
                        </a:spcAft>
                      </a:pPr>
                      <a:r>
                        <a:rPr kumimoji="1" lang="ja-JP" altLang="en-US" sz="900" b="0" u="none" dirty="0">
                          <a:latin typeface="BIZ UDPゴシック" panose="020B0400000000000000" pitchFamily="50" charset="-128"/>
                          <a:ea typeface="BIZ UDPゴシック" panose="020B0400000000000000" pitchFamily="50" charset="-128"/>
                        </a:rPr>
                        <a:t>国機関の拠点性向上、</a:t>
                      </a:r>
                      <a:endParaRPr kumimoji="1" lang="en-US" altLang="ja-JP" sz="9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900" b="0" u="none" dirty="0">
                          <a:latin typeface="BIZ UDPゴシック" panose="020B0400000000000000" pitchFamily="50" charset="-128"/>
                          <a:ea typeface="BIZ UDPゴシック" panose="020B0400000000000000" pitchFamily="50" charset="-128"/>
                        </a:rPr>
                        <a:t>連携強化</a:t>
                      </a:r>
                      <a:endParaRPr kumimoji="1" lang="en-US" altLang="ja-JP" sz="90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ja-JP" altLang="en-US"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大阪府の意見が国の中小企業施策に反映されるよう、意見交換を実施する。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60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中小企業の知的財産活動の促進を図るため、</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INPIT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近畿統括本部等と連携したセミナー等を開催する。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60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健栄研の取組等の</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PR</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により、関西圏での認知度向上を図ってきた。健栄研を核とした産学官民連携によるイノベーションが活性化し、大阪・関西の成長に寄与する取組を推進していく。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noFill/>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35496" y="144075"/>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a:t>
            </a:r>
            <a:r>
              <a:rPr lang="en-US" altLang="ja-JP" sz="1200" b="1" dirty="0">
                <a:solidFill>
                  <a:prstClr val="black"/>
                </a:solidFill>
                <a:latin typeface="BIZ UDPゴシック" panose="020B0400000000000000" pitchFamily="50" charset="-128"/>
                <a:ea typeface="BIZ UDPゴシック" panose="020B0400000000000000" pitchFamily="50" charset="-128"/>
              </a:rPr>
              <a:t>5</a:t>
            </a:r>
            <a:r>
              <a:rPr lang="ja-JP" altLang="en-US" sz="1200" b="1" dirty="0">
                <a:solidFill>
                  <a:prstClr val="black"/>
                </a:solidFill>
                <a:latin typeface="BIZ UDPゴシック" panose="020B0400000000000000" pitchFamily="50" charset="-128"/>
                <a:ea typeface="BIZ UDPゴシック" panose="020B0400000000000000" pitchFamily="50" charset="-128"/>
              </a:rPr>
              <a:t>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2" name="グループ化 11"/>
          <p:cNvGrpSpPr/>
          <p:nvPr/>
        </p:nvGrpSpPr>
        <p:grpSpPr>
          <a:xfrm>
            <a:off x="581975" y="1055572"/>
            <a:ext cx="4278410" cy="3925657"/>
            <a:chOff x="1780834" y="1408680"/>
            <a:chExt cx="4278410" cy="3615964"/>
          </a:xfrm>
        </p:grpSpPr>
        <p:grpSp>
          <p:nvGrpSpPr>
            <p:cNvPr id="10" name="グループ化 9"/>
            <p:cNvGrpSpPr/>
            <p:nvPr/>
          </p:nvGrpSpPr>
          <p:grpSpPr>
            <a:xfrm>
              <a:off x="1780834" y="2227517"/>
              <a:ext cx="4278410" cy="2797127"/>
              <a:chOff x="1775380" y="2568916"/>
              <a:chExt cx="4462327" cy="2797127"/>
            </a:xfrm>
          </p:grpSpPr>
          <p:sp>
            <p:nvSpPr>
              <p:cNvPr id="48" name="右矢印 47"/>
              <p:cNvSpPr/>
              <p:nvPr/>
            </p:nvSpPr>
            <p:spPr>
              <a:xfrm>
                <a:off x="1775380" y="5025847"/>
                <a:ext cx="4450337" cy="340196"/>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568066" y="2568916"/>
                <a:ext cx="3669641" cy="1366991"/>
                <a:chOff x="2568066" y="2466363"/>
                <a:chExt cx="3669641" cy="1366991"/>
              </a:xfrm>
            </p:grpSpPr>
            <p:grpSp>
              <p:nvGrpSpPr>
                <p:cNvPr id="99" name="グループ化 98"/>
                <p:cNvGrpSpPr/>
                <p:nvPr/>
              </p:nvGrpSpPr>
              <p:grpSpPr>
                <a:xfrm>
                  <a:off x="3034438" y="3454961"/>
                  <a:ext cx="2965944" cy="378393"/>
                  <a:chOff x="2732892" y="2397360"/>
                  <a:chExt cx="2931914" cy="378393"/>
                </a:xfrm>
              </p:grpSpPr>
              <p:sp>
                <p:nvSpPr>
                  <p:cNvPr id="100" name="フローチャート : 代替処理 99"/>
                  <p:cNvSpPr/>
                  <p:nvPr/>
                </p:nvSpPr>
                <p:spPr>
                  <a:xfrm>
                    <a:off x="2801384" y="2397360"/>
                    <a:ext cx="482297" cy="186044"/>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732892" y="2572576"/>
                    <a:ext cx="2931914" cy="20317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599996" y="2466363"/>
                  <a:ext cx="3637711" cy="477730"/>
                  <a:chOff x="2671089" y="3028241"/>
                  <a:chExt cx="3637711" cy="477730"/>
                </a:xfrm>
              </p:grpSpPr>
              <p:sp>
                <p:nvSpPr>
                  <p:cNvPr id="67" name="右矢印 66"/>
                  <p:cNvSpPr/>
                  <p:nvPr/>
                </p:nvSpPr>
                <p:spPr>
                  <a:xfrm>
                    <a:off x="3925346" y="3145120"/>
                    <a:ext cx="2383454"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671089" y="3028241"/>
                    <a:ext cx="1286471" cy="396202"/>
                    <a:chOff x="3201762" y="3261318"/>
                    <a:chExt cx="1286471" cy="396202"/>
                  </a:xfrm>
                </p:grpSpPr>
                <p:sp>
                  <p:nvSpPr>
                    <p:cNvPr id="84" name="フローチャート : 代替処理 83"/>
                    <p:cNvSpPr/>
                    <p:nvPr/>
                  </p:nvSpPr>
                  <p:spPr>
                    <a:xfrm>
                      <a:off x="3231851" y="3261318"/>
                      <a:ext cx="38860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sp>
                  <p:nvSpPr>
                    <p:cNvPr id="66" name="フローチャート : 代替処理 65"/>
                    <p:cNvSpPr/>
                    <p:nvPr/>
                  </p:nvSpPr>
                  <p:spPr>
                    <a:xfrm>
                      <a:off x="3201762" y="3452891"/>
                      <a:ext cx="1286471" cy="204629"/>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1</a:t>
                      </a:r>
                      <a:r>
                        <a:rPr lang="ja-JP" altLang="en-US" sz="1000" dirty="0">
                          <a:latin typeface="BIZ UDPゴシック" panose="020B0400000000000000" pitchFamily="50" charset="-128"/>
                          <a:ea typeface="BIZ UDPゴシック" panose="020B0400000000000000" pitchFamily="50" charset="-128"/>
                        </a:rPr>
                        <a:t>３次一括法成立</a:t>
                      </a:r>
                    </a:p>
                  </p:txBody>
                </p:sp>
              </p:grpSp>
            </p:grpSp>
            <p:grpSp>
              <p:nvGrpSpPr>
                <p:cNvPr id="7" name="グループ化 6"/>
                <p:cNvGrpSpPr/>
                <p:nvPr/>
              </p:nvGrpSpPr>
              <p:grpSpPr>
                <a:xfrm>
                  <a:off x="2568066" y="2882707"/>
                  <a:ext cx="3669641" cy="647602"/>
                  <a:chOff x="3142744" y="3409290"/>
                  <a:chExt cx="3525266" cy="647602"/>
                </a:xfrm>
              </p:grpSpPr>
              <p:grpSp>
                <p:nvGrpSpPr>
                  <p:cNvPr id="5" name="グループ化 4"/>
                  <p:cNvGrpSpPr/>
                  <p:nvPr/>
                </p:nvGrpSpPr>
                <p:grpSpPr>
                  <a:xfrm>
                    <a:off x="3142744" y="3409290"/>
                    <a:ext cx="1297206" cy="530618"/>
                    <a:chOff x="2996020" y="2306463"/>
                    <a:chExt cx="1297206" cy="530618"/>
                  </a:xfrm>
                </p:grpSpPr>
                <p:sp>
                  <p:nvSpPr>
                    <p:cNvPr id="76" name="フローチャート : 代替処理 75"/>
                    <p:cNvSpPr/>
                    <p:nvPr/>
                  </p:nvSpPr>
                  <p:spPr>
                    <a:xfrm>
                      <a:off x="2996020" y="2478669"/>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3040309" y="2306463"/>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grpSp>
              <p:sp>
                <p:nvSpPr>
                  <p:cNvPr id="69" name="右矢印 68"/>
                  <p:cNvSpPr/>
                  <p:nvPr/>
                </p:nvSpPr>
                <p:spPr>
                  <a:xfrm>
                    <a:off x="4439950" y="3608272"/>
                    <a:ext cx="2228060"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59224" y="3870848"/>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grpSp>
          <p:nvGrpSpPr>
            <p:cNvPr id="9" name="グループ化 8"/>
            <p:cNvGrpSpPr/>
            <p:nvPr/>
          </p:nvGrpSpPr>
          <p:grpSpPr>
            <a:xfrm>
              <a:off x="2351824" y="1408680"/>
              <a:ext cx="3707420" cy="775853"/>
              <a:chOff x="2351824" y="1616052"/>
              <a:chExt cx="3707420" cy="775853"/>
            </a:xfrm>
          </p:grpSpPr>
          <p:grpSp>
            <p:nvGrpSpPr>
              <p:cNvPr id="58" name="グループ化 57"/>
              <p:cNvGrpSpPr/>
              <p:nvPr/>
            </p:nvGrpSpPr>
            <p:grpSpPr>
              <a:xfrm>
                <a:off x="3118129" y="1616052"/>
                <a:ext cx="1933042" cy="392587"/>
                <a:chOff x="2755848" y="2871359"/>
                <a:chExt cx="1933042" cy="392587"/>
              </a:xfrm>
            </p:grpSpPr>
            <p:sp>
              <p:nvSpPr>
                <p:cNvPr id="59" name="フローチャート : 代替処理 99"/>
                <p:cNvSpPr/>
                <p:nvPr/>
              </p:nvSpPr>
              <p:spPr>
                <a:xfrm>
                  <a:off x="2805683" y="2871359"/>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８月</a:t>
                  </a:r>
                </a:p>
              </p:txBody>
            </p:sp>
            <p:sp>
              <p:nvSpPr>
                <p:cNvPr id="60" name="フローチャート : 代替処理 100"/>
                <p:cNvSpPr/>
                <p:nvPr/>
              </p:nvSpPr>
              <p:spPr>
                <a:xfrm>
                  <a:off x="2755848" y="3054754"/>
                  <a:ext cx="1933042" cy="209192"/>
                </a:xfrm>
                <a:prstGeom prst="flowChartAlternateProcess">
                  <a:avLst/>
                </a:prstGeom>
                <a:ln w="22225">
                  <a:solidFill>
                    <a:srgbClr val="0070C0"/>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sp>
            <p:nvSpPr>
              <p:cNvPr id="61" name="右矢印 60"/>
              <p:cNvSpPr/>
              <p:nvPr/>
            </p:nvSpPr>
            <p:spPr>
              <a:xfrm>
                <a:off x="2351824" y="1983078"/>
                <a:ext cx="3707420"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関係者と意見交換</a:t>
                </a:r>
                <a:endParaRPr kumimoji="1" lang="ja-JP" altLang="en-US" sz="1000" dirty="0">
                  <a:latin typeface="BIZ UDPゴシック" panose="020B0400000000000000" pitchFamily="50" charset="-128"/>
                  <a:ea typeface="BIZ UDPゴシック" panose="020B0400000000000000" pitchFamily="50" charset="-128"/>
                </a:endParaRPr>
              </a:p>
            </p:txBody>
          </p:sp>
        </p:grpSp>
      </p:grpSp>
      <p:sp>
        <p:nvSpPr>
          <p:cNvPr id="34" name="フローチャート : 代替処理 6"/>
          <p:cNvSpPr/>
          <p:nvPr/>
        </p:nvSpPr>
        <p:spPr>
          <a:xfrm>
            <a:off x="4896350" y="1065840"/>
            <a:ext cx="1469794" cy="70673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地方分権改革に関する議論の喚起、機運醸成につながる取組の推進</a:t>
            </a:r>
          </a:p>
        </p:txBody>
      </p:sp>
      <p:sp>
        <p:nvSpPr>
          <p:cNvPr id="35" name="フローチャート : 代替処理 6"/>
          <p:cNvSpPr/>
          <p:nvPr/>
        </p:nvSpPr>
        <p:spPr>
          <a:xfrm>
            <a:off x="4896350" y="3244130"/>
            <a:ext cx="1469794"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権限移譲や規制緩和等に関して国へ働きかけ</a:t>
            </a:r>
          </a:p>
        </p:txBody>
      </p:sp>
      <p:sp>
        <p:nvSpPr>
          <p:cNvPr id="42" name="フローチャート : 代替処理 6"/>
          <p:cNvSpPr/>
          <p:nvPr/>
        </p:nvSpPr>
        <p:spPr>
          <a:xfrm>
            <a:off x="4914998" y="5561610"/>
            <a:ext cx="1469794" cy="53678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セミナー等の開催を通じ、</a:t>
            </a:r>
            <a:r>
              <a:rPr lang="en-US" altLang="ja-JP" sz="1050" dirty="0">
                <a:solidFill>
                  <a:prstClr val="white"/>
                </a:solidFill>
                <a:latin typeface="BIZ UDPゴシック" panose="020B0400000000000000" pitchFamily="50" charset="-128"/>
                <a:ea typeface="BIZ UDPゴシック" panose="020B0400000000000000" pitchFamily="50" charset="-128"/>
              </a:rPr>
              <a:t>INPIT</a:t>
            </a:r>
            <a:r>
              <a:rPr lang="ja-JP" altLang="en-US" sz="1050" dirty="0">
                <a:solidFill>
                  <a:prstClr val="white"/>
                </a:solidFill>
                <a:latin typeface="BIZ UDPゴシック" panose="020B0400000000000000" pitchFamily="50" charset="-128"/>
                <a:ea typeface="BIZ UDPゴシック" panose="020B0400000000000000" pitchFamily="50" charset="-128"/>
              </a:rPr>
              <a:t>近畿統括本部の利用を促進</a:t>
            </a:r>
            <a:endParaRPr lang="en-US" altLang="ja-JP" sz="1050" dirty="0">
              <a:solidFill>
                <a:prstClr val="white"/>
              </a:solidFill>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21217" y="6208161"/>
            <a:ext cx="1463575" cy="53678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健栄研を核とする企業等との連携につながる取組の推進</a:t>
            </a:r>
          </a:p>
        </p:txBody>
      </p:sp>
      <p:sp>
        <p:nvSpPr>
          <p:cNvPr id="44" name="フローチャート : 代替処理 6"/>
          <p:cNvSpPr/>
          <p:nvPr/>
        </p:nvSpPr>
        <p:spPr>
          <a:xfrm>
            <a:off x="4914998" y="5165635"/>
            <a:ext cx="1469794" cy="28284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意見交換会の実施</a:t>
            </a:r>
          </a:p>
        </p:txBody>
      </p:sp>
      <p:sp>
        <p:nvSpPr>
          <p:cNvPr id="40" name="フローチャート : 代替処理 75"/>
          <p:cNvSpPr/>
          <p:nvPr/>
        </p:nvSpPr>
        <p:spPr>
          <a:xfrm>
            <a:off x="2401466" y="3687474"/>
            <a:ext cx="2437022" cy="36021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大阪府・大阪市</a:t>
            </a:r>
            <a:r>
              <a:rPr kumimoji="1" lang="ja-JP" altLang="en-US"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スーパーシテイ型国家戦略特別区域会議の開催（区域計画の作成）</a:t>
            </a:r>
          </a:p>
        </p:txBody>
      </p:sp>
      <p:sp>
        <p:nvSpPr>
          <p:cNvPr id="41" name="フローチャート : 代替処理 83"/>
          <p:cNvSpPr/>
          <p:nvPr/>
        </p:nvSpPr>
        <p:spPr>
          <a:xfrm>
            <a:off x="2459767" y="3501008"/>
            <a:ext cx="474366" cy="19087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10</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45" name="フローチャート : 代替処理 83">
            <a:extLst>
              <a:ext uri="{FF2B5EF4-FFF2-40B4-BE49-F238E27FC236}">
                <a16:creationId xmlns:a16="http://schemas.microsoft.com/office/drawing/2014/main" id="{A9944202-4E6C-47FE-9068-1F9CCA81E845}"/>
              </a:ext>
            </a:extLst>
          </p:cNvPr>
          <p:cNvSpPr/>
          <p:nvPr/>
        </p:nvSpPr>
        <p:spPr>
          <a:xfrm>
            <a:off x="2444610" y="4064849"/>
            <a:ext cx="474366" cy="19087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10</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46" name="フローチャート : 代替処理 75">
            <a:extLst>
              <a:ext uri="{FF2B5EF4-FFF2-40B4-BE49-F238E27FC236}">
                <a16:creationId xmlns:a16="http://schemas.microsoft.com/office/drawing/2014/main" id="{CBC4215F-CAB0-4194-B42A-80AF27FCC1A2}"/>
              </a:ext>
            </a:extLst>
          </p:cNvPr>
          <p:cNvSpPr/>
          <p:nvPr/>
        </p:nvSpPr>
        <p:spPr>
          <a:xfrm>
            <a:off x="2420918" y="4245869"/>
            <a:ext cx="2376138" cy="33459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kumimoji="1" lang="ja-JP" altLang="en-US"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国家戦略特別区域諮問会議にて区域計画が</a:t>
            </a:r>
            <a:r>
              <a:rPr kumimoji="1" lang="ja-JP" altLang="en-US"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了承され、内閣総理大臣</a:t>
            </a:r>
            <a:r>
              <a:rPr kumimoji="1" lang="ja-JP" altLang="en-US"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より認定</a:t>
            </a:r>
            <a:endParaRPr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47" name="フローチャート : 代替処理 76">
            <a:extLst>
              <a:ext uri="{FF2B5EF4-FFF2-40B4-BE49-F238E27FC236}">
                <a16:creationId xmlns:a16="http://schemas.microsoft.com/office/drawing/2014/main" id="{07E7DBF7-B125-485D-9F93-7369F2BBE89E}"/>
              </a:ext>
            </a:extLst>
          </p:cNvPr>
          <p:cNvSpPr/>
          <p:nvPr/>
        </p:nvSpPr>
        <p:spPr>
          <a:xfrm>
            <a:off x="3113533" y="5130611"/>
            <a:ext cx="387845" cy="20798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２月</a:t>
            </a:r>
          </a:p>
        </p:txBody>
      </p:sp>
      <p:sp>
        <p:nvSpPr>
          <p:cNvPr id="39" name="右矢印 47">
            <a:extLst>
              <a:ext uri="{FF2B5EF4-FFF2-40B4-BE49-F238E27FC236}">
                <a16:creationId xmlns:a16="http://schemas.microsoft.com/office/drawing/2014/main" id="{EB00B42D-DA64-4271-B714-7F4E2B4A6AC4}"/>
              </a:ext>
            </a:extLst>
          </p:cNvPr>
          <p:cNvSpPr/>
          <p:nvPr/>
        </p:nvSpPr>
        <p:spPr>
          <a:xfrm>
            <a:off x="594954" y="6309320"/>
            <a:ext cx="4240957" cy="468000"/>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solidFill>
                  <a:schemeClr val="bg1"/>
                </a:solidFill>
                <a:latin typeface="BIZ UDPゴシック" panose="020B0400000000000000" pitchFamily="50" charset="-128"/>
                <a:ea typeface="BIZ UDPゴシック" panose="020B0400000000000000" pitchFamily="50" charset="-128"/>
              </a:rPr>
              <a:t>健都における国立健康・栄養研究所を核とした産学官民連携に資する取組</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9" name="右矢印 47">
            <a:extLst>
              <a:ext uri="{FF2B5EF4-FFF2-40B4-BE49-F238E27FC236}">
                <a16:creationId xmlns:a16="http://schemas.microsoft.com/office/drawing/2014/main" id="{D8A13637-1294-4F31-9F1D-1186ACFA07FC}"/>
              </a:ext>
            </a:extLst>
          </p:cNvPr>
          <p:cNvSpPr/>
          <p:nvPr/>
        </p:nvSpPr>
        <p:spPr>
          <a:xfrm>
            <a:off x="594955" y="5769312"/>
            <a:ext cx="4240957" cy="468000"/>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latin typeface="BIZ UDPゴシック" panose="020B0400000000000000" pitchFamily="50" charset="-128"/>
                <a:ea typeface="BIZ UDPゴシック" panose="020B0400000000000000" pitchFamily="50" charset="-128"/>
              </a:rPr>
              <a:t>　中小企業の知的財産</a:t>
            </a:r>
            <a:r>
              <a:rPr lang="ja-JP" altLang="en-US" sz="1000" dirty="0">
                <a:solidFill>
                  <a:schemeClr val="bg1"/>
                </a:solidFill>
                <a:latin typeface="BIZ UDPゴシック" panose="020B0400000000000000" pitchFamily="50" charset="-128"/>
                <a:ea typeface="BIZ UDPゴシック" panose="020B0400000000000000" pitchFamily="50" charset="-128"/>
              </a:rPr>
              <a:t>活動や</a:t>
            </a:r>
            <a:r>
              <a:rPr lang="en-US" altLang="ja-JP" sz="1000" dirty="0">
                <a:solidFill>
                  <a:schemeClr val="bg1"/>
                </a:solidFill>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50" name="フローチャート : 代替処理 100">
            <a:extLst>
              <a:ext uri="{FF2B5EF4-FFF2-40B4-BE49-F238E27FC236}">
                <a16:creationId xmlns:a16="http://schemas.microsoft.com/office/drawing/2014/main" id="{2129DDEE-D061-4E83-BC8F-F8908DBC47D4}"/>
              </a:ext>
            </a:extLst>
          </p:cNvPr>
          <p:cNvSpPr/>
          <p:nvPr/>
        </p:nvSpPr>
        <p:spPr>
          <a:xfrm>
            <a:off x="3068864" y="5333207"/>
            <a:ext cx="1728192" cy="39248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900" dirty="0">
                <a:latin typeface="BIZ UDPゴシック" panose="020B0400000000000000" pitchFamily="50" charset="-128"/>
                <a:ea typeface="BIZ UDPゴシック" panose="020B0400000000000000" pitchFamily="50" charset="-128"/>
              </a:rPr>
              <a:t>近畿経済産業局・中小企業政策</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調査課との意見交換を実施</a:t>
            </a:r>
          </a:p>
        </p:txBody>
      </p:sp>
    </p:spTree>
    <p:extLst>
      <p:ext uri="{BB962C8B-B14F-4D97-AF65-F5344CB8AC3E}">
        <p14:creationId xmlns:p14="http://schemas.microsoft.com/office/powerpoint/2010/main" val="74242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167134817"/>
              </p:ext>
            </p:extLst>
          </p:nvPr>
        </p:nvGraphicFramePr>
        <p:xfrm>
          <a:off x="75702" y="609783"/>
          <a:ext cx="8960793" cy="6131584"/>
        </p:xfrm>
        <a:graphic>
          <a:graphicData uri="http://schemas.openxmlformats.org/drawingml/2006/table">
            <a:tbl>
              <a:tblPr firstRow="1" bandRow="1">
                <a:tableStyleId>{5940675A-B579-460E-94D1-54222C63F5DA}</a:tableStyleId>
              </a:tblPr>
              <a:tblGrid>
                <a:gridCol w="249540">
                  <a:extLst>
                    <a:ext uri="{9D8B030D-6E8A-4147-A177-3AD203B41FA5}">
                      <a16:colId xmlns:a16="http://schemas.microsoft.com/office/drawing/2014/main" val="20000"/>
                    </a:ext>
                  </a:extLst>
                </a:gridCol>
                <a:gridCol w="257857">
                  <a:extLst>
                    <a:ext uri="{9D8B030D-6E8A-4147-A177-3AD203B41FA5}">
                      <a16:colId xmlns:a16="http://schemas.microsoft.com/office/drawing/2014/main" val="20002"/>
                    </a:ext>
                  </a:extLst>
                </a:gridCol>
                <a:gridCol w="4135528">
                  <a:extLst>
                    <a:ext uri="{9D8B030D-6E8A-4147-A177-3AD203B41FA5}">
                      <a16:colId xmlns:a16="http://schemas.microsoft.com/office/drawing/2014/main" val="20003"/>
                    </a:ext>
                  </a:extLst>
                </a:gridCol>
                <a:gridCol w="1581565">
                  <a:extLst>
                    <a:ext uri="{9D8B030D-6E8A-4147-A177-3AD203B41FA5}">
                      <a16:colId xmlns:a16="http://schemas.microsoft.com/office/drawing/2014/main" val="999641495"/>
                    </a:ext>
                  </a:extLst>
                </a:gridCol>
                <a:gridCol w="2736303">
                  <a:extLst>
                    <a:ext uri="{9D8B030D-6E8A-4147-A177-3AD203B41FA5}">
                      <a16:colId xmlns:a16="http://schemas.microsoft.com/office/drawing/2014/main" val="20004"/>
                    </a:ext>
                  </a:extLst>
                </a:gridCol>
              </a:tblGrid>
              <a:tr h="267651">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6765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596282">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広域連合のこれまでの取組の評価・検証を踏まえつつ、第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6</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期広域計画策定を見据え、国からの権限移譲や国出先機関の移管に向けて、府から広域連合への働きかけを行っていく。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引き続き、全国の広域行政のモデルとして、分権改革をさらに進め、広域連合がめざす方向性や果たすべき役割に相応しい事務を検討し、業務の効率化やスクラップ・アンド・ビルドを進める。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広域的な様式・基準の統一では、競争入札参加資格申請、道路占用許可申請、保育所入所等に必要な就労証明書、キッチンカーの許可基準の統一に向けた検討を進める。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36512" y="188640"/>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令和５年度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1" name="グループ化 10"/>
          <p:cNvGrpSpPr/>
          <p:nvPr/>
        </p:nvGrpSpPr>
        <p:grpSpPr>
          <a:xfrm>
            <a:off x="938983" y="1481539"/>
            <a:ext cx="3885126" cy="1053053"/>
            <a:chOff x="2206402" y="1356711"/>
            <a:chExt cx="3885126" cy="1053053"/>
          </a:xfrm>
        </p:grpSpPr>
        <p:sp>
          <p:nvSpPr>
            <p:cNvPr id="10" name="正方形/長方形 9"/>
            <p:cNvSpPr/>
            <p:nvPr/>
          </p:nvSpPr>
          <p:spPr>
            <a:xfrm>
              <a:off x="2206402" y="1719996"/>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16" name="右矢印 15"/>
            <p:cNvSpPr/>
            <p:nvPr/>
          </p:nvSpPr>
          <p:spPr>
            <a:xfrm>
              <a:off x="2760207" y="1356711"/>
              <a:ext cx="3204344" cy="39058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第５期</a:t>
              </a:r>
              <a:r>
                <a:rPr kumimoji="1" lang="ja-JP" altLang="en-US" sz="1000" dirty="0">
                  <a:latin typeface="BIZ UDPゴシック" panose="020B0400000000000000" pitchFamily="50" charset="-128"/>
                  <a:ea typeface="BIZ UDPゴシック" panose="020B0400000000000000" pitchFamily="50" charset="-128"/>
                </a:rPr>
                <a:t>計画に基づく取組　（計画期間：</a:t>
              </a:r>
              <a:r>
                <a:rPr kumimoji="1" lang="en-US" altLang="ja-JP" sz="1000" dirty="0">
                  <a:latin typeface="BIZ UDPゴシック" panose="020B0400000000000000" pitchFamily="50" charset="-128"/>
                  <a:ea typeface="BIZ UDPゴシック" panose="020B0400000000000000" pitchFamily="50" charset="-128"/>
                </a:rPr>
                <a:t>R</a:t>
              </a:r>
              <a:r>
                <a:rPr kumimoji="1" lang="ja-JP" altLang="en-US" sz="1000" dirty="0">
                  <a:latin typeface="BIZ UDPゴシック" panose="020B0400000000000000" pitchFamily="50" charset="-128"/>
                  <a:ea typeface="BIZ UDPゴシック" panose="020B0400000000000000" pitchFamily="50" charset="-128"/>
                </a:rPr>
                <a:t>５～</a:t>
              </a:r>
              <a:r>
                <a:rPr lang="ja-JP" altLang="en-US" sz="1000" dirty="0">
                  <a:latin typeface="BIZ UDPゴシック" panose="020B0400000000000000" pitchFamily="50" charset="-128"/>
                  <a:ea typeface="BIZ UDPゴシック" panose="020B0400000000000000" pitchFamily="50" charset="-128"/>
                </a:rPr>
                <a:t>７</a:t>
              </a:r>
              <a:r>
                <a:rPr kumimoji="1" lang="ja-JP" altLang="en-US" sz="1000" dirty="0">
                  <a:latin typeface="BIZ UDPゴシック" panose="020B0400000000000000" pitchFamily="50" charset="-128"/>
                  <a:ea typeface="BIZ UDPゴシック" panose="020B0400000000000000" pitchFamily="50" charset="-128"/>
                </a:rPr>
                <a:t>年度）</a:t>
              </a:r>
            </a:p>
          </p:txBody>
        </p:sp>
      </p:grpSp>
      <p:sp>
        <p:nvSpPr>
          <p:cNvPr id="30" name="フローチャート : 代替処理 6"/>
          <p:cNvSpPr/>
          <p:nvPr/>
        </p:nvSpPr>
        <p:spPr>
          <a:xfrm>
            <a:off x="4824109" y="2203445"/>
            <a:ext cx="135191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第</a:t>
            </a:r>
            <a:r>
              <a:rPr lang="en-US" altLang="ja-JP" sz="1050" dirty="0">
                <a:solidFill>
                  <a:prstClr val="white"/>
                </a:solidFill>
                <a:latin typeface="BIZ UDPゴシック" panose="020B0400000000000000" pitchFamily="50" charset="-128"/>
                <a:ea typeface="BIZ UDPゴシック" panose="020B0400000000000000" pitchFamily="50" charset="-128"/>
              </a:rPr>
              <a:t>6</a:t>
            </a:r>
            <a:r>
              <a:rPr lang="ja-JP" altLang="en-US" sz="1050" dirty="0">
                <a:solidFill>
                  <a:prstClr val="white"/>
                </a:solidFill>
                <a:latin typeface="BIZ UDPゴシック" panose="020B0400000000000000" pitchFamily="50" charset="-128"/>
                <a:ea typeface="BIZ UDPゴシック" panose="020B0400000000000000" pitchFamily="50" charset="-128"/>
              </a:rPr>
              <a:t>期広域計画策定に向けた取組の推進</a:t>
            </a:r>
          </a:p>
        </p:txBody>
      </p:sp>
      <p:sp>
        <p:nvSpPr>
          <p:cNvPr id="31" name="フローチャート : 代替処理 6"/>
          <p:cNvSpPr/>
          <p:nvPr/>
        </p:nvSpPr>
        <p:spPr>
          <a:xfrm>
            <a:off x="4847578" y="4701966"/>
            <a:ext cx="1363663"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事務権限の移譲等に係る国への働きかけ</a:t>
            </a:r>
          </a:p>
        </p:txBody>
      </p:sp>
      <p:sp>
        <p:nvSpPr>
          <p:cNvPr id="33" name="右矢印 32"/>
          <p:cNvSpPr/>
          <p:nvPr/>
        </p:nvSpPr>
        <p:spPr>
          <a:xfrm>
            <a:off x="581963" y="6290389"/>
            <a:ext cx="4115169" cy="421143"/>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広域的な申請様式・許可基準の統一に向けた検討</a:t>
            </a:r>
          </a:p>
        </p:txBody>
      </p:sp>
      <p:sp>
        <p:nvSpPr>
          <p:cNvPr id="46" name="フローチャート : 代替処理 41"/>
          <p:cNvSpPr/>
          <p:nvPr/>
        </p:nvSpPr>
        <p:spPr>
          <a:xfrm>
            <a:off x="2296497" y="5670956"/>
            <a:ext cx="2312015" cy="56552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33</a:t>
            </a:r>
            <a:r>
              <a:rPr lang="ja-JP" altLang="en-US" sz="1000" dirty="0">
                <a:solidFill>
                  <a:schemeClr val="tx1"/>
                </a:solidFill>
                <a:latin typeface="BIZ UDPゴシック" panose="020B0400000000000000" pitchFamily="50" charset="-128"/>
                <a:ea typeface="BIZ UDPゴシック" panose="020B0400000000000000" pitchFamily="50" charset="-128"/>
              </a:rPr>
              <a:t>次地方制度調査会の審議に向け、地方制度調査会長等に対し、関西経済連合会と共同で提言を実施</a:t>
            </a:r>
          </a:p>
        </p:txBody>
      </p:sp>
      <p:sp>
        <p:nvSpPr>
          <p:cNvPr id="48" name="フローチャート : 代替処理 40"/>
          <p:cNvSpPr/>
          <p:nvPr/>
        </p:nvSpPr>
        <p:spPr>
          <a:xfrm>
            <a:off x="2382746" y="5472512"/>
            <a:ext cx="322296" cy="192574"/>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8</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51" name="フローチャート : 代替処理 41"/>
          <p:cNvSpPr/>
          <p:nvPr/>
        </p:nvSpPr>
        <p:spPr>
          <a:xfrm>
            <a:off x="1364589" y="4998786"/>
            <a:ext cx="1178542" cy="38485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sp>
        <p:nvSpPr>
          <p:cNvPr id="53" name="フローチャート : 代替処理 40"/>
          <p:cNvSpPr/>
          <p:nvPr/>
        </p:nvSpPr>
        <p:spPr>
          <a:xfrm>
            <a:off x="1399301" y="4807758"/>
            <a:ext cx="352260"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６月</a:t>
            </a:r>
          </a:p>
        </p:txBody>
      </p:sp>
      <p:sp>
        <p:nvSpPr>
          <p:cNvPr id="54" name="フローチャート : 代替処理 27"/>
          <p:cNvSpPr/>
          <p:nvPr/>
        </p:nvSpPr>
        <p:spPr>
          <a:xfrm>
            <a:off x="1912521" y="2522108"/>
            <a:ext cx="502215" cy="22666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ja-JP" altLang="en-US" sz="1000" dirty="0">
                <a:solidFill>
                  <a:schemeClr val="bg1"/>
                </a:solidFill>
                <a:latin typeface="BIZ UDPゴシック" panose="020B0400000000000000" pitchFamily="50" charset="-128"/>
                <a:ea typeface="BIZ UDPゴシック" panose="020B0400000000000000" pitchFamily="50" charset="-128"/>
              </a:rPr>
              <a:t>８、３月</a:t>
            </a:r>
          </a:p>
        </p:txBody>
      </p:sp>
      <p:sp>
        <p:nvSpPr>
          <p:cNvPr id="55" name="フローチャート : 代替処理 28"/>
          <p:cNvSpPr/>
          <p:nvPr/>
        </p:nvSpPr>
        <p:spPr>
          <a:xfrm>
            <a:off x="1849677" y="2754185"/>
            <a:ext cx="1066139" cy="48616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「広域計画等推進委員会」の開催</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59" name="フローチャート : 代替処理 48"/>
          <p:cNvSpPr/>
          <p:nvPr/>
        </p:nvSpPr>
        <p:spPr>
          <a:xfrm>
            <a:off x="1157013" y="4054287"/>
            <a:ext cx="352260"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5</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60" name="フローチャート : 代替処理 42"/>
          <p:cNvSpPr/>
          <p:nvPr/>
        </p:nvSpPr>
        <p:spPr>
          <a:xfrm>
            <a:off x="1088188" y="4239359"/>
            <a:ext cx="1502395" cy="400855"/>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「提案募集方式」を活用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した国への提案</a:t>
            </a:r>
            <a:r>
              <a:rPr lang="ja-JP" altLang="en-US" sz="1000" dirty="0">
                <a:solidFill>
                  <a:schemeClr val="tx1"/>
                </a:solidFill>
                <a:latin typeface="BIZ UDPゴシック" panose="020B0400000000000000" pitchFamily="50" charset="-128"/>
                <a:ea typeface="BIZ UDPゴシック" panose="020B0400000000000000" pitchFamily="50" charset="-128"/>
              </a:rPr>
              <a:t>（５項目</a:t>
            </a:r>
            <a:r>
              <a:rPr lang="ja-JP" altLang="en-US" sz="1000" dirty="0">
                <a:latin typeface="BIZ UDPゴシック" panose="020B0400000000000000" pitchFamily="50" charset="-128"/>
                <a:ea typeface="BIZ UDPゴシック" panose="020B0400000000000000" pitchFamily="50" charset="-128"/>
              </a:rPr>
              <a:t>）</a:t>
            </a:r>
          </a:p>
        </p:txBody>
      </p:sp>
      <p:sp>
        <p:nvSpPr>
          <p:cNvPr id="61" name="右矢印 60"/>
          <p:cNvSpPr/>
          <p:nvPr/>
        </p:nvSpPr>
        <p:spPr>
          <a:xfrm>
            <a:off x="2590583" y="4221731"/>
            <a:ext cx="2128078" cy="379935"/>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sp>
        <p:nvSpPr>
          <p:cNvPr id="62" name="フローチャート : 代替処理 69"/>
          <p:cNvSpPr/>
          <p:nvPr/>
        </p:nvSpPr>
        <p:spPr>
          <a:xfrm>
            <a:off x="3041816" y="4532368"/>
            <a:ext cx="1254608" cy="169598"/>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sp>
        <p:nvSpPr>
          <p:cNvPr id="32" name="フローチャート : 代替処理 42">
            <a:extLst>
              <a:ext uri="{FF2B5EF4-FFF2-40B4-BE49-F238E27FC236}">
                <a16:creationId xmlns:a16="http://schemas.microsoft.com/office/drawing/2014/main" id="{59FE7254-D2CC-4E71-89C3-6D630B9D020A}"/>
              </a:ext>
            </a:extLst>
          </p:cNvPr>
          <p:cNvSpPr/>
          <p:nvPr/>
        </p:nvSpPr>
        <p:spPr>
          <a:xfrm>
            <a:off x="749700" y="1474359"/>
            <a:ext cx="743088" cy="400855"/>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第５期計画の施行</a:t>
            </a:r>
          </a:p>
        </p:txBody>
      </p:sp>
      <p:sp>
        <p:nvSpPr>
          <p:cNvPr id="40" name="フローチャート : 代替処理 48">
            <a:extLst>
              <a:ext uri="{FF2B5EF4-FFF2-40B4-BE49-F238E27FC236}">
                <a16:creationId xmlns:a16="http://schemas.microsoft.com/office/drawing/2014/main" id="{11E4B052-B5AE-4484-A217-A5C7FE0183F9}"/>
              </a:ext>
            </a:extLst>
          </p:cNvPr>
          <p:cNvSpPr/>
          <p:nvPr/>
        </p:nvSpPr>
        <p:spPr>
          <a:xfrm>
            <a:off x="794923" y="1269437"/>
            <a:ext cx="424269" cy="20492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４月</a:t>
            </a:r>
          </a:p>
        </p:txBody>
      </p:sp>
      <p:sp>
        <p:nvSpPr>
          <p:cNvPr id="56" name="右矢印 15">
            <a:extLst>
              <a:ext uri="{FF2B5EF4-FFF2-40B4-BE49-F238E27FC236}">
                <a16:creationId xmlns:a16="http://schemas.microsoft.com/office/drawing/2014/main" id="{C5945F74-6844-4E6E-AF35-3CCED8737164}"/>
              </a:ext>
            </a:extLst>
          </p:cNvPr>
          <p:cNvSpPr/>
          <p:nvPr/>
        </p:nvSpPr>
        <p:spPr>
          <a:xfrm>
            <a:off x="2915816" y="2627779"/>
            <a:ext cx="1810913" cy="725659"/>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6</a:t>
            </a:r>
            <a:r>
              <a:rPr lang="ja-JP" altLang="en-US" sz="1000" dirty="0">
                <a:latin typeface="BIZ UDPゴシック" panose="020B0400000000000000" pitchFamily="50" charset="-128"/>
                <a:ea typeface="BIZ UDPゴシック" panose="020B0400000000000000" pitchFamily="50" charset="-128"/>
              </a:rPr>
              <a:t>期広域</a:t>
            </a:r>
            <a:r>
              <a:rPr kumimoji="1" lang="ja-JP" altLang="en-US" sz="1000" dirty="0">
                <a:latin typeface="BIZ UDPゴシック" panose="020B0400000000000000" pitchFamily="50" charset="-128"/>
                <a:ea typeface="BIZ UDPゴシック" panose="020B0400000000000000" pitchFamily="50" charset="-128"/>
              </a:rPr>
              <a:t>計画策定</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に向けた取組</a:t>
            </a:r>
          </a:p>
        </p:txBody>
      </p:sp>
    </p:spTree>
    <p:extLst>
      <p:ext uri="{BB962C8B-B14F-4D97-AF65-F5344CB8AC3E}">
        <p14:creationId xmlns:p14="http://schemas.microsoft.com/office/powerpoint/2010/main" val="404318913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1948</Words>
  <Application>Microsoft Office PowerPoint</Application>
  <PresentationFormat>画面に合わせる (4:3)</PresentationFormat>
  <Paragraphs>215</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2025-12-05T07:28:36Z</dcterms:created>
  <dcterms:modified xsi:type="dcterms:W3CDTF">2025-12-05T07:28:39Z</dcterms:modified>
</cp:coreProperties>
</file>