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5" r:id="rId2"/>
    <p:sldId id="271" r:id="rId3"/>
    <p:sldId id="276" r:id="rId4"/>
    <p:sldId id="274"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072B4"/>
    <a:srgbClr val="E6E6E6"/>
    <a:srgbClr val="023894"/>
    <a:srgbClr val="0866B4"/>
    <a:srgbClr val="086CBA"/>
    <a:srgbClr val="0869BA"/>
    <a:srgbClr val="0669BA"/>
    <a:srgbClr val="0082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65" autoAdjust="0"/>
    <p:restoredTop sz="95053" autoAdjust="0"/>
  </p:normalViewPr>
  <p:slideViewPr>
    <p:cSldViewPr showGuides="1">
      <p:cViewPr varScale="1">
        <p:scale>
          <a:sx n="64" d="100"/>
          <a:sy n="64" d="100"/>
        </p:scale>
        <p:origin x="12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880101" cy="488793"/>
          </a:xfrm>
          <a:prstGeom prst="rect">
            <a:avLst/>
          </a:prstGeom>
        </p:spPr>
        <p:txBody>
          <a:bodyPr vert="horz" lIns="89618" tIns="44810" rIns="89618" bIns="4481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21" y="0"/>
            <a:ext cx="2880101" cy="488793"/>
          </a:xfrm>
          <a:prstGeom prst="rect">
            <a:avLst/>
          </a:prstGeom>
        </p:spPr>
        <p:txBody>
          <a:bodyPr vert="horz" lIns="89618" tIns="44810" rIns="89618" bIns="44810"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8" y="9287062"/>
            <a:ext cx="2880101" cy="488792"/>
          </a:xfrm>
          <a:prstGeom prst="rect">
            <a:avLst/>
          </a:prstGeom>
        </p:spPr>
        <p:txBody>
          <a:bodyPr vert="horz" lIns="89618" tIns="44810" rIns="89618" bIns="4481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21" y="9287062"/>
            <a:ext cx="2880101" cy="488792"/>
          </a:xfrm>
          <a:prstGeom prst="rect">
            <a:avLst/>
          </a:prstGeom>
        </p:spPr>
        <p:txBody>
          <a:bodyPr vert="horz" lIns="89618" tIns="44810" rIns="89618" bIns="44810"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5"/>
            <a:ext cx="2880308" cy="488871"/>
          </a:xfrm>
          <a:prstGeom prst="rect">
            <a:avLst/>
          </a:prstGeom>
        </p:spPr>
        <p:txBody>
          <a:bodyPr vert="horz" lIns="89618" tIns="44810" rIns="89618" bIns="448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6" y="5"/>
            <a:ext cx="2880308" cy="488871"/>
          </a:xfrm>
          <a:prstGeom prst="rect">
            <a:avLst/>
          </a:prstGeom>
        </p:spPr>
        <p:txBody>
          <a:bodyPr vert="horz" lIns="89618" tIns="44810" rIns="89618" bIns="4481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18" tIns="44810" rIns="89618" bIns="44810"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18" tIns="44810" rIns="89618" bIns="448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286851"/>
            <a:ext cx="2880308" cy="488871"/>
          </a:xfrm>
          <a:prstGeom prst="rect">
            <a:avLst/>
          </a:prstGeom>
        </p:spPr>
        <p:txBody>
          <a:bodyPr vert="horz" lIns="89618" tIns="44810" rIns="89618" bIns="448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6" y="9286851"/>
            <a:ext cx="2880308" cy="488871"/>
          </a:xfrm>
          <a:prstGeom prst="rect">
            <a:avLst/>
          </a:prstGeom>
        </p:spPr>
        <p:txBody>
          <a:bodyPr vert="horz" lIns="89618" tIns="44810" rIns="89618" bIns="4481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1493491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224330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255408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233343112"/>
              </p:ext>
            </p:extLst>
          </p:nvPr>
        </p:nvGraphicFramePr>
        <p:xfrm>
          <a:off x="33974" y="463024"/>
          <a:ext cx="9074401" cy="6350352"/>
        </p:xfrm>
        <a:graphic>
          <a:graphicData uri="http://schemas.openxmlformats.org/drawingml/2006/table">
            <a:tbl>
              <a:tblPr firstRow="1" bandRow="1">
                <a:tableStyleId>{5940675A-B579-460E-94D1-54222C63F5DA}</a:tableStyleId>
              </a:tblPr>
              <a:tblGrid>
                <a:gridCol w="243660">
                  <a:extLst>
                    <a:ext uri="{9D8B030D-6E8A-4147-A177-3AD203B41FA5}">
                      <a16:colId xmlns:a16="http://schemas.microsoft.com/office/drawing/2014/main" val="20000"/>
                    </a:ext>
                  </a:extLst>
                </a:gridCol>
                <a:gridCol w="405805">
                  <a:extLst>
                    <a:ext uri="{9D8B030D-6E8A-4147-A177-3AD203B41FA5}">
                      <a16:colId xmlns:a16="http://schemas.microsoft.com/office/drawing/2014/main" val="20002"/>
                    </a:ext>
                  </a:extLst>
                </a:gridCol>
                <a:gridCol w="4192470">
                  <a:extLst>
                    <a:ext uri="{9D8B030D-6E8A-4147-A177-3AD203B41FA5}">
                      <a16:colId xmlns:a16="http://schemas.microsoft.com/office/drawing/2014/main" val="20003"/>
                    </a:ext>
                  </a:extLst>
                </a:gridCol>
                <a:gridCol w="1735562">
                  <a:extLst>
                    <a:ext uri="{9D8B030D-6E8A-4147-A177-3AD203B41FA5}">
                      <a16:colId xmlns:a16="http://schemas.microsoft.com/office/drawing/2014/main" val="3285552963"/>
                    </a:ext>
                  </a:extLst>
                </a:gridCol>
                <a:gridCol w="2496904">
                  <a:extLst>
                    <a:ext uri="{9D8B030D-6E8A-4147-A177-3AD203B41FA5}">
                      <a16:colId xmlns:a16="http://schemas.microsoft.com/office/drawing/2014/main" val="20004"/>
                    </a:ext>
                  </a:extLst>
                </a:gridCol>
              </a:tblGrid>
              <a:tr h="288688">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88688">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594037">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た。また、各地域の広域連携研究会等に参画し、円滑な共同処理の実施等に向けて、情報提供や助言、団体間の調整等を行った。</a:t>
                      </a:r>
                      <a:endParaRPr kumimoji="1" lang="en-US" altLang="ja-JP" sz="6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baseline="0"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引き続き、市町村間の「協議の場」に積極的に参画し、新たな広域連携の促進に向けコーディネートを行っていく。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079897">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複雑化・困難化する市町村の課題に対して積極的にサポートを行うため、「市町村課」を再編して部長級をトップとする「市町村局」を設置。</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2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各市町村の将来課題の見える化等を実施するとともに、特に南河内地域２町１村に対しては、「専門人材の確保」や「公共施設の最適配置」等の課題について先行して検討を実施した。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2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市町村において将来のあるべき姿に向けたオープンな議論が進むよう、先行地域の検討を横展開するなど、今後も支援を行っていく。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375307">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市町村間連携等の自律化に向けた体制整備及び行財政基盤を強化する取組に対し、補助の重点化を行った。</a:t>
                      </a: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2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将来のあり方に関する議論や、施策誘導の観点も踏まえ広域連携の取組みを評価するなど、見直し後の制度のもと、基礎自治機能の充実・強化に対するインセンティブとなるよう</a:t>
                      </a:r>
                      <a:r>
                        <a:rPr kumimoji="1" lang="ja-JP" altLang="en-US" sz="1050" u="none" strike="noStrike" dirty="0">
                          <a:solidFill>
                            <a:schemeClr val="tx1"/>
                          </a:solidFill>
                          <a:latin typeface="BIZ UDPゴシック" panose="020B0400000000000000" pitchFamily="50" charset="-128"/>
                          <a:ea typeface="BIZ UDPゴシック" panose="020B0400000000000000" pitchFamily="50" charset="-128"/>
                        </a:rPr>
                        <a:t>運用していく</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723735">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市町村間連携、</a:t>
                      </a:r>
                      <a:endParaRPr kumimoji="1" lang="en-US" altLang="ja-JP" sz="8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権限移譲等</a:t>
                      </a:r>
                      <a:endParaRPr kumimoji="1" lang="en-US" altLang="ja-JP" sz="8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1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市町村から申出があった新たな事務の移譲について協議・調整を行った。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25339"/>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3" name="グループ化 2"/>
          <p:cNvGrpSpPr/>
          <p:nvPr/>
        </p:nvGrpSpPr>
        <p:grpSpPr>
          <a:xfrm>
            <a:off x="681207" y="1097723"/>
            <a:ext cx="4139160" cy="5693988"/>
            <a:chOff x="1926586" y="1043712"/>
            <a:chExt cx="4139160" cy="5693988"/>
          </a:xfrm>
        </p:grpSpPr>
        <p:grpSp>
          <p:nvGrpSpPr>
            <p:cNvPr id="5" name="グループ化 4"/>
            <p:cNvGrpSpPr/>
            <p:nvPr/>
          </p:nvGrpSpPr>
          <p:grpSpPr>
            <a:xfrm>
              <a:off x="3268884" y="1043712"/>
              <a:ext cx="1691507" cy="472303"/>
              <a:chOff x="3242970" y="2599066"/>
              <a:chExt cx="1691507" cy="472303"/>
            </a:xfrm>
          </p:grpSpPr>
          <p:sp>
            <p:nvSpPr>
              <p:cNvPr id="7" name="フローチャート : 代替処理 6"/>
              <p:cNvSpPr/>
              <p:nvPr/>
            </p:nvSpPr>
            <p:spPr>
              <a:xfrm>
                <a:off x="3251406" y="2599066"/>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prstClr val="white"/>
                    </a:solidFill>
                    <a:latin typeface="BIZ UDPゴシック" panose="020B0400000000000000" pitchFamily="50" charset="-128"/>
                    <a:ea typeface="BIZ UDPゴシック" panose="020B0400000000000000" pitchFamily="50" charset="-128"/>
                  </a:rPr>
                  <a:t>8</a:t>
                </a:r>
                <a:r>
                  <a:rPr lang="ja-JP" altLang="en-US" sz="1050" dirty="0">
                    <a:solidFill>
                      <a:prstClr val="white"/>
                    </a:solidFill>
                    <a:latin typeface="BIZ UDPゴシック" panose="020B0400000000000000" pitchFamily="50" charset="-128"/>
                    <a:ea typeface="BIZ UDPゴシック" panose="020B0400000000000000" pitchFamily="50" charset="-128"/>
                  </a:rPr>
                  <a:t>月</a:t>
                </a:r>
              </a:p>
            </p:txBody>
          </p:sp>
          <p:sp>
            <p:nvSpPr>
              <p:cNvPr id="8" name="フローチャート : 代替処理 7"/>
              <p:cNvSpPr/>
              <p:nvPr/>
            </p:nvSpPr>
            <p:spPr>
              <a:xfrm>
                <a:off x="3242970" y="2812403"/>
                <a:ext cx="1691507" cy="25896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3268884" y="4716946"/>
              <a:ext cx="1325308" cy="669148"/>
              <a:chOff x="2413216" y="2542414"/>
              <a:chExt cx="1325308" cy="669148"/>
            </a:xfrm>
          </p:grpSpPr>
          <p:sp>
            <p:nvSpPr>
              <p:cNvPr id="22" name="フローチャート : 代替処理 21"/>
              <p:cNvSpPr/>
              <p:nvPr/>
            </p:nvSpPr>
            <p:spPr>
              <a:xfrm>
                <a:off x="2429817" y="2542414"/>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７月</a:t>
                </a:r>
              </a:p>
            </p:txBody>
          </p:sp>
          <p:sp>
            <p:nvSpPr>
              <p:cNvPr id="24" name="フローチャート : 代替処理 23"/>
              <p:cNvSpPr/>
              <p:nvPr/>
            </p:nvSpPr>
            <p:spPr>
              <a:xfrm>
                <a:off x="2413216" y="2786357"/>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4978222" y="4704179"/>
              <a:ext cx="943110" cy="654559"/>
              <a:chOff x="2087972" y="2545434"/>
              <a:chExt cx="943110" cy="654559"/>
            </a:xfrm>
          </p:grpSpPr>
          <p:sp>
            <p:nvSpPr>
              <p:cNvPr id="30" name="フローチャート : 代替処理 29"/>
              <p:cNvSpPr/>
              <p:nvPr/>
            </p:nvSpPr>
            <p:spPr>
              <a:xfrm>
                <a:off x="2122199" y="2545434"/>
                <a:ext cx="399854" cy="26947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３月</a:t>
                </a:r>
              </a:p>
            </p:txBody>
          </p:sp>
          <p:sp>
            <p:nvSpPr>
              <p:cNvPr id="31" name="フローチャート : 代替処理 30"/>
              <p:cNvSpPr/>
              <p:nvPr/>
            </p:nvSpPr>
            <p:spPr>
              <a:xfrm>
                <a:off x="2087972" y="2802322"/>
                <a:ext cx="943110" cy="397671"/>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4" name="グループ化 43"/>
            <p:cNvGrpSpPr/>
            <p:nvPr/>
          </p:nvGrpSpPr>
          <p:grpSpPr>
            <a:xfrm>
              <a:off x="1983792" y="1703469"/>
              <a:ext cx="2102903" cy="697862"/>
              <a:chOff x="1681169" y="2385459"/>
              <a:chExt cx="2102903" cy="697862"/>
            </a:xfrm>
          </p:grpSpPr>
          <p:sp>
            <p:nvSpPr>
              <p:cNvPr id="45" name="フローチャート : 代替処理 44"/>
              <p:cNvSpPr/>
              <p:nvPr/>
            </p:nvSpPr>
            <p:spPr>
              <a:xfrm>
                <a:off x="1705336" y="2385459"/>
                <a:ext cx="1684241" cy="23280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en-US" altLang="ja-JP" sz="1050" dirty="0">
                    <a:solidFill>
                      <a:prstClr val="white"/>
                    </a:solidFill>
                    <a:latin typeface="BIZ UDPゴシック" panose="020B0400000000000000" pitchFamily="50" charset="-128"/>
                    <a:ea typeface="BIZ UDPゴシック" panose="020B0400000000000000" pitchFamily="50" charset="-128"/>
                  </a:rPr>
                  <a:t>4</a:t>
                </a:r>
                <a:r>
                  <a:rPr lang="ja-JP" altLang="en-US" sz="1050" dirty="0" err="1">
                    <a:solidFill>
                      <a:prstClr val="white"/>
                    </a:solidFill>
                    <a:latin typeface="BIZ UDPゴシック" panose="020B0400000000000000" pitchFamily="50" charset="-128"/>
                    <a:ea typeface="BIZ UDPゴシック" panose="020B0400000000000000" pitchFamily="50" charset="-128"/>
                  </a:rPr>
                  <a:t>、</a:t>
                </a:r>
                <a:r>
                  <a:rPr lang="ja-JP" altLang="en-US" sz="1050" dirty="0">
                    <a:solidFill>
                      <a:prstClr val="white"/>
                    </a:solidFill>
                    <a:latin typeface="BIZ UDPゴシック" panose="020B0400000000000000" pitchFamily="50" charset="-128"/>
                    <a:ea typeface="BIZ UDPゴシック" panose="020B0400000000000000" pitchFamily="50" charset="-128"/>
                  </a:rPr>
                  <a:t>５、６、７、８、</a:t>
                </a:r>
                <a:r>
                  <a:rPr lang="ja-JP" altLang="en-US" sz="1050" dirty="0">
                    <a:solidFill>
                      <a:schemeClr val="bg1"/>
                    </a:solidFill>
                    <a:latin typeface="BIZ UDPゴシック" panose="020B0400000000000000" pitchFamily="50" charset="-128"/>
                    <a:ea typeface="BIZ UDPゴシック" panose="020B0400000000000000" pitchFamily="50" charset="-128"/>
                  </a:rPr>
                  <a:t>１０、１、２</a:t>
                </a:r>
                <a:r>
                  <a:rPr lang="ja-JP" altLang="en-US" sz="1050" dirty="0">
                    <a:solidFill>
                      <a:prstClr val="white"/>
                    </a:solidFill>
                    <a:latin typeface="BIZ UDPゴシック" panose="020B0400000000000000" pitchFamily="50" charset="-128"/>
                    <a:ea typeface="BIZ UDPゴシック" panose="020B0400000000000000" pitchFamily="50" charset="-128"/>
                  </a:rPr>
                  <a:t>月</a:t>
                </a:r>
              </a:p>
            </p:txBody>
          </p:sp>
          <p:sp>
            <p:nvSpPr>
              <p:cNvPr id="46" name="フローチャート : 代替処理 45"/>
              <p:cNvSpPr/>
              <p:nvPr/>
            </p:nvSpPr>
            <p:spPr>
              <a:xfrm>
                <a:off x="1681169" y="2602873"/>
                <a:ext cx="2102903" cy="48044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各地域の広域連携研究会等への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参画（南河内、泉州南　等）</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sp>
          <p:nvSpPr>
            <p:cNvPr id="73" name="右矢印 72"/>
            <p:cNvSpPr/>
            <p:nvPr/>
          </p:nvSpPr>
          <p:spPr>
            <a:xfrm>
              <a:off x="1926586" y="6228564"/>
              <a:ext cx="4139160" cy="509136"/>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019762" y="3373610"/>
              <a:ext cx="3954401" cy="57545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各市町村や圏域ごとの将来課題の見える化や、中長期財政シミュレーションの作成支援などを行うとともに、市町村間の協議の場に参画し、府内町村と意見交換を実施</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sp>
        <p:nvSpPr>
          <p:cNvPr id="41" name="フローチャート : 代替処理 6"/>
          <p:cNvSpPr/>
          <p:nvPr/>
        </p:nvSpPr>
        <p:spPr>
          <a:xfrm>
            <a:off x="3210578" y="1582449"/>
            <a:ext cx="487375" cy="2310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a:t>
            </a:r>
            <a:r>
              <a:rPr lang="en-US" altLang="ja-JP" sz="1050" dirty="0">
                <a:solidFill>
                  <a:prstClr val="white"/>
                </a:solidFill>
                <a:latin typeface="BIZ UDPゴシック" panose="020B0400000000000000" pitchFamily="50" charset="-128"/>
                <a:ea typeface="BIZ UDPゴシック" panose="020B0400000000000000" pitchFamily="50" charset="-128"/>
              </a:rPr>
              <a:t>2</a:t>
            </a:r>
            <a:r>
              <a:rPr lang="ja-JP" altLang="en-US" sz="1050" dirty="0">
                <a:solidFill>
                  <a:prstClr val="white"/>
                </a:solidFill>
                <a:latin typeface="BIZ UDPゴシック" panose="020B0400000000000000" pitchFamily="50" charset="-128"/>
                <a:ea typeface="BIZ UDPゴシック" panose="020B0400000000000000" pitchFamily="50" charset="-128"/>
              </a:rPr>
              <a:t>月</a:t>
            </a:r>
          </a:p>
        </p:txBody>
      </p:sp>
      <p:sp>
        <p:nvSpPr>
          <p:cNvPr id="42" name="フローチャート : 代替処理 7"/>
          <p:cNvSpPr/>
          <p:nvPr/>
        </p:nvSpPr>
        <p:spPr>
          <a:xfrm>
            <a:off x="3183113" y="1803057"/>
            <a:ext cx="1656184" cy="25750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a:t>
            </a:r>
            <a:r>
              <a:rPr lang="en-US" altLang="ja-JP" sz="1050" dirty="0">
                <a:latin typeface="BIZ UDPゴシック" panose="020B0400000000000000" pitchFamily="50" charset="-128"/>
                <a:ea typeface="BIZ UDPゴシック" panose="020B0400000000000000" pitchFamily="50" charset="-128"/>
              </a:rPr>
              <a:t>2</a:t>
            </a:r>
            <a:r>
              <a:rPr lang="ja-JP" altLang="en-US" sz="1050" dirty="0">
                <a:latin typeface="BIZ UDPゴシック" panose="020B0400000000000000" pitchFamily="50" charset="-128"/>
                <a:ea typeface="BIZ UDPゴシック" panose="020B0400000000000000" pitchFamily="50" charset="-128"/>
              </a:rPr>
              <a:t>回「地域ブロック会議」</a:t>
            </a:r>
            <a:endParaRPr lang="en-US" altLang="ja-JP" sz="1050" dirty="0">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66144" y="1289068"/>
            <a:ext cx="1584175" cy="96422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地域ブロック会議の開催、広域連携研究会</a:t>
            </a:r>
            <a:r>
              <a:rPr lang="ja-JP" altLang="en-US" sz="1050" dirty="0">
                <a:solidFill>
                  <a:schemeClr val="bg1"/>
                </a:solidFill>
                <a:latin typeface="BIZ UDPゴシック" panose="020B0400000000000000" pitchFamily="50" charset="-128"/>
                <a:ea typeface="BIZ UDPゴシック" panose="020B0400000000000000" pitchFamily="50" charset="-128"/>
              </a:rPr>
              <a:t>などの</a:t>
            </a:r>
            <a:r>
              <a:rPr lang="ja-JP" altLang="en-US" sz="1050" dirty="0">
                <a:solidFill>
                  <a:prstClr val="white"/>
                </a:solidFill>
                <a:latin typeface="BIZ UDPゴシック" panose="020B0400000000000000" pitchFamily="50" charset="-128"/>
                <a:ea typeface="BIZ UDPゴシック" panose="020B0400000000000000" pitchFamily="50" charset="-128"/>
              </a:rPr>
              <a:t>協議の場への参画による新たな連携の促進</a:t>
            </a:r>
          </a:p>
        </p:txBody>
      </p:sp>
      <p:sp>
        <p:nvSpPr>
          <p:cNvPr id="53" name="フローチャート : 代替処理 6"/>
          <p:cNvSpPr/>
          <p:nvPr/>
        </p:nvSpPr>
        <p:spPr>
          <a:xfrm>
            <a:off x="4924491" y="2669227"/>
            <a:ext cx="1598936" cy="11411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市町村等における将来課題の対応方策について、引き続き、検討を行うとともに、先行で南河内地域で行った検討について他地域へも横展開</a:t>
            </a:r>
          </a:p>
        </p:txBody>
      </p:sp>
      <p:sp>
        <p:nvSpPr>
          <p:cNvPr id="25" name="フローチャート : 代替処理 6"/>
          <p:cNvSpPr/>
          <p:nvPr/>
        </p:nvSpPr>
        <p:spPr>
          <a:xfrm>
            <a:off x="4939252" y="3923457"/>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さらなる行財政改革や新たな広域連携を提案し、連携の実現に向けて市町村間調整の場に参画</a:t>
            </a:r>
          </a:p>
        </p:txBody>
      </p:sp>
      <p:sp>
        <p:nvSpPr>
          <p:cNvPr id="26" name="フローチャート : 代替処理 6"/>
          <p:cNvSpPr/>
          <p:nvPr/>
        </p:nvSpPr>
        <p:spPr>
          <a:xfrm>
            <a:off x="4966144" y="5051812"/>
            <a:ext cx="1584175" cy="77658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基礎自治機能の充実・強化に対する効果的なインセンティブとなるよう補助金を運用</a:t>
            </a:r>
          </a:p>
        </p:txBody>
      </p:sp>
      <p:sp>
        <p:nvSpPr>
          <p:cNvPr id="27" name="フローチャート : 代替処理 6"/>
          <p:cNvSpPr/>
          <p:nvPr/>
        </p:nvSpPr>
        <p:spPr>
          <a:xfrm>
            <a:off x="4954013" y="6243334"/>
            <a:ext cx="1584175" cy="54166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市町村への権限移譲の定着・充実</a:t>
            </a:r>
          </a:p>
        </p:txBody>
      </p:sp>
      <p:sp>
        <p:nvSpPr>
          <p:cNvPr id="28" name="右矢印 27"/>
          <p:cNvSpPr/>
          <p:nvPr/>
        </p:nvSpPr>
        <p:spPr>
          <a:xfrm>
            <a:off x="2913947" y="2042484"/>
            <a:ext cx="1922660" cy="44096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sp>
        <p:nvSpPr>
          <p:cNvPr id="32" name="フローチャート : 代替処理 7"/>
          <p:cNvSpPr/>
          <p:nvPr/>
        </p:nvSpPr>
        <p:spPr>
          <a:xfrm>
            <a:off x="763403" y="2916090"/>
            <a:ext cx="1988157" cy="4533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「市町村課」を再編して部長級をトップとする「市町村局」を設置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3" name="フローチャート : 代替処理 6"/>
          <p:cNvSpPr/>
          <p:nvPr/>
        </p:nvSpPr>
        <p:spPr>
          <a:xfrm>
            <a:off x="738142" y="2682435"/>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4</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sp>
        <p:nvSpPr>
          <p:cNvPr id="34" name="フローチャート : 代替処理 7"/>
          <p:cNvSpPr/>
          <p:nvPr/>
        </p:nvSpPr>
        <p:spPr>
          <a:xfrm>
            <a:off x="1342722" y="4069491"/>
            <a:ext cx="3458643" cy="39621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先行して南河内地域２町１村と共同で具体的な将来課題やその対応方策について検討を実施</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5" name="フローチャート : 代替処理 7"/>
          <p:cNvSpPr/>
          <p:nvPr/>
        </p:nvSpPr>
        <p:spPr>
          <a:xfrm>
            <a:off x="846964" y="5547403"/>
            <a:ext cx="3908345" cy="26842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solidFill>
                  <a:schemeClr val="tx1"/>
                </a:solidFill>
                <a:latin typeface="BIZ UDPゴシック" panose="020B0400000000000000" pitchFamily="50" charset="-128"/>
                <a:ea typeface="BIZ UDPゴシック" panose="020B0400000000000000" pitchFamily="50" charset="-128"/>
              </a:rPr>
              <a:t>算定の考え方の見直しを検討</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915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917816004"/>
              </p:ext>
            </p:extLst>
          </p:nvPr>
        </p:nvGraphicFramePr>
        <p:xfrm>
          <a:off x="35496" y="404664"/>
          <a:ext cx="8999790" cy="6336705"/>
        </p:xfrm>
        <a:graphic>
          <a:graphicData uri="http://schemas.openxmlformats.org/drawingml/2006/table">
            <a:tbl>
              <a:tblPr firstRow="1" bandRow="1">
                <a:tableStyleId>{5940675A-B579-460E-94D1-54222C63F5DA}</a:tableStyleId>
              </a:tblPr>
              <a:tblGrid>
                <a:gridCol w="299051">
                  <a:extLst>
                    <a:ext uri="{9D8B030D-6E8A-4147-A177-3AD203B41FA5}">
                      <a16:colId xmlns:a16="http://schemas.microsoft.com/office/drawing/2014/main" val="20000"/>
                    </a:ext>
                  </a:extLst>
                </a:gridCol>
                <a:gridCol w="4965942">
                  <a:extLst>
                    <a:ext uri="{9D8B030D-6E8A-4147-A177-3AD203B41FA5}">
                      <a16:colId xmlns:a16="http://schemas.microsoft.com/office/drawing/2014/main" val="20003"/>
                    </a:ext>
                  </a:extLst>
                </a:gridCol>
                <a:gridCol w="1707565">
                  <a:extLst>
                    <a:ext uri="{9D8B030D-6E8A-4147-A177-3AD203B41FA5}">
                      <a16:colId xmlns:a16="http://schemas.microsoft.com/office/drawing/2014/main" val="641566013"/>
                    </a:ext>
                  </a:extLst>
                </a:gridCol>
                <a:gridCol w="2027232">
                  <a:extLst>
                    <a:ext uri="{9D8B030D-6E8A-4147-A177-3AD203B41FA5}">
                      <a16:colId xmlns:a16="http://schemas.microsoft.com/office/drawing/2014/main" val="20004"/>
                    </a:ext>
                  </a:extLst>
                </a:gridCol>
              </a:tblGrid>
              <a:tr h="283402">
                <a:tc rowSpan="2">
                  <a:txBody>
                    <a:bodyPr/>
                    <a:lstStyle/>
                    <a:p>
                      <a:endParaRPr kumimoji="1" lang="ja-JP" altLang="en-US" sz="8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83402">
                <a:tc vMerge="1">
                  <a:txBody>
                    <a:bodyPr/>
                    <a:lstStyle/>
                    <a:p>
                      <a:endParaRPr kumimoji="1" lang="ja-JP" altLang="en-US" sz="1400" dirty="0"/>
                    </a:p>
                  </a:txBody>
                  <a:tcPr vert="eaVert" anchor="ct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909288">
                <a:tc>
                  <a:txBody>
                    <a:bodyPr/>
                    <a:lstStyle/>
                    <a:p>
                      <a:r>
                        <a:rPr kumimoji="1" lang="ja-JP" altLang="en-US" sz="6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a:txBody>
                    <a:bodyPr/>
                    <a:lstStyle/>
                    <a:p>
                      <a:pPr marL="82550" indent="-82550" algn="just">
                        <a:lnSpc>
                          <a:spcPts val="1400"/>
                        </a:lnSpc>
                        <a:spcAft>
                          <a:spcPts val="1200"/>
                        </a:spcAft>
                      </a:pP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令和２年</a:t>
                      </a:r>
                      <a:r>
                        <a:rPr kumimoji="1" lang="en-US" altLang="ja-JP" sz="1050" u="none" dirty="0">
                          <a:latin typeface="BIZ UDPゴシック" panose="020B0400000000000000" pitchFamily="50" charset="-128"/>
                          <a:ea typeface="BIZ UDPゴシック" panose="020B0400000000000000" pitchFamily="50" charset="-128"/>
                        </a:rPr>
                        <a:t>12</a:t>
                      </a:r>
                      <a:r>
                        <a:rPr kumimoji="1" lang="ja-JP" altLang="en-US" sz="1050" u="none" dirty="0">
                          <a:latin typeface="BIZ UDPゴシック" panose="020B0400000000000000" pitchFamily="50" charset="-128"/>
                          <a:ea typeface="BIZ UDPゴシック" panose="020B0400000000000000" pitchFamily="50" charset="-128"/>
                        </a:rPr>
                        <a:t>月　大都市制度</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特別区設置</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協議会廃止</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grid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BIZ UDPゴシック" panose="020B0400000000000000" pitchFamily="50" charset="-128"/>
                          <a:ea typeface="BIZ UDPゴシック" panose="020B0400000000000000" pitchFamily="50" charset="-128"/>
                          <a:cs typeface="+mn-cs"/>
                        </a:rPr>
                        <a:t>　</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tc hMerge="1">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4464502"/>
                  </a:ext>
                </a:extLst>
              </a:tr>
              <a:tr h="4860613">
                <a:tc>
                  <a:txBody>
                    <a:bodyPr/>
                    <a:lstStyle/>
                    <a:p>
                      <a:pPr algn="ctr"/>
                      <a:r>
                        <a:rPr kumimoji="1" lang="ja-JP" altLang="en-US" sz="800" u="none" dirty="0">
                          <a:solidFill>
                            <a:schemeClr val="tx1"/>
                          </a:solidFill>
                          <a:latin typeface="BIZ UDPゴシック" panose="020B0400000000000000" pitchFamily="50" charset="-128"/>
                          <a:ea typeface="BIZ UDPゴシック" panose="020B0400000000000000" pitchFamily="50" charset="-128"/>
                        </a:rPr>
                        <a:t>大阪府及び大阪市における一体的な行政運営の推進に関する条例</a:t>
                      </a:r>
                      <a:endParaRPr kumimoji="1" lang="en-US" altLang="ja-JP" sz="800" u="none"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800" u="none" dirty="0">
                          <a:solidFill>
                            <a:schemeClr val="tx1"/>
                          </a:solidFill>
                          <a:latin typeface="BIZ UDPゴシック" panose="020B0400000000000000" pitchFamily="50" charset="-128"/>
                          <a:ea typeface="BIZ UDPゴシック" panose="020B0400000000000000" pitchFamily="50" charset="-128"/>
                        </a:rPr>
                        <a:t>（広域機能に関しての大阪府と大阪市の協議・調整）</a:t>
                      </a:r>
                    </a:p>
                  </a:txBody>
                  <a:tcPr vert="eaVert" anchor="ctr" anchorCtr="1"/>
                </a:tc>
                <a:tc>
                  <a:txBody>
                    <a:bodyPr/>
                    <a:lstStyle/>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vert="eaVert" anchor="ct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副首都ビジョン改訂版（案）について、２月２日開催の第</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23</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回副首都推進本部会議において、議題に諮り、取りまとめられた。</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改定した副首都ビジョンに基づき、必要に応じ副首都推進本部（大阪府市）会議を開催し、府市の重要施策について協議を行い、会議での合意事項及び合意事項についての進捗状況に関し、議会報告を実施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sp>
        <p:nvSpPr>
          <p:cNvPr id="34" name="正方形/長方形 33"/>
          <p:cNvSpPr/>
          <p:nvPr/>
        </p:nvSpPr>
        <p:spPr>
          <a:xfrm>
            <a:off x="10632" y="44624"/>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a:t>
            </a:r>
            <a:r>
              <a:rPr lang="ja-JP" altLang="ja-JP" sz="1200" b="1" dirty="0">
                <a:solidFill>
                  <a:prstClr val="black"/>
                </a:solidFill>
                <a:latin typeface="BIZ UDPゴシック" panose="020B0400000000000000" pitchFamily="50" charset="-128"/>
                <a:ea typeface="BIZ UDPゴシック" panose="020B0400000000000000" pitchFamily="50" charset="-128"/>
              </a:rPr>
              <a:t>年度の取組イメージ（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
        <p:nvSpPr>
          <p:cNvPr id="32" name="フローチャート : 代替処理 6"/>
          <p:cNvSpPr/>
          <p:nvPr/>
        </p:nvSpPr>
        <p:spPr>
          <a:xfrm>
            <a:off x="5359818" y="2885074"/>
            <a:ext cx="1588446" cy="237447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r>
              <a:rPr lang="ja-JP" altLang="en-US" sz="1050" dirty="0">
                <a:solidFill>
                  <a:schemeClr val="bg1"/>
                </a:solidFill>
                <a:latin typeface="BIZ UDPゴシック" panose="020B0400000000000000" pitchFamily="50" charset="-128"/>
                <a:ea typeface="BIZ UDPゴシック" panose="020B0400000000000000" pitchFamily="50" charset="-128"/>
              </a:rPr>
              <a:t>改定した副首都ビジョンに基づき、府市統合機関の強化や、府市共同設置組織における副首都化に向けた取組をはじめ、府市一体で進める政策の進行管理を強化し、府市一体体制をゆるぎないものとしていく。</a:t>
            </a:r>
          </a:p>
        </p:txBody>
      </p:sp>
      <p:sp>
        <p:nvSpPr>
          <p:cNvPr id="5" name="大かっこ 4"/>
          <p:cNvSpPr/>
          <p:nvPr/>
        </p:nvSpPr>
        <p:spPr>
          <a:xfrm>
            <a:off x="5370491" y="998668"/>
            <a:ext cx="3600400" cy="830883"/>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という制度上の枠組みは維持したまま、互いの連携を将来にわたりより強固なものにするため、令和３年４月１日に「府市一体条例」を施行した。なお、総合区制度については大阪市で検討していく。</a:t>
            </a:r>
          </a:p>
        </p:txBody>
      </p:sp>
      <p:grpSp>
        <p:nvGrpSpPr>
          <p:cNvPr id="29" name="グループ化 28"/>
          <p:cNvGrpSpPr/>
          <p:nvPr/>
        </p:nvGrpSpPr>
        <p:grpSpPr>
          <a:xfrm>
            <a:off x="340099" y="3336801"/>
            <a:ext cx="4968000" cy="3366574"/>
            <a:chOff x="1824635" y="6691074"/>
            <a:chExt cx="5371039" cy="3366574"/>
          </a:xfrm>
        </p:grpSpPr>
        <p:sp>
          <p:nvSpPr>
            <p:cNvPr id="30" name="フローチャート : 代替処理 21"/>
            <p:cNvSpPr/>
            <p:nvPr/>
          </p:nvSpPr>
          <p:spPr>
            <a:xfrm>
              <a:off x="1987638" y="6691074"/>
              <a:ext cx="1700144" cy="65715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第６回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33" name="右矢印 32"/>
            <p:cNvSpPr/>
            <p:nvPr/>
          </p:nvSpPr>
          <p:spPr>
            <a:xfrm>
              <a:off x="1824635" y="9445648"/>
              <a:ext cx="5371039" cy="612000"/>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sp>
        <p:nvSpPr>
          <p:cNvPr id="35" name="フローチャート : 代替処理 4"/>
          <p:cNvSpPr/>
          <p:nvPr/>
        </p:nvSpPr>
        <p:spPr>
          <a:xfrm>
            <a:off x="539552" y="3140968"/>
            <a:ext cx="392733" cy="1958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7" name="フローチャート : 代替処理 4"/>
          <p:cNvSpPr/>
          <p:nvPr/>
        </p:nvSpPr>
        <p:spPr>
          <a:xfrm>
            <a:off x="2198489" y="3102706"/>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９月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0" name="フローチャート : 代替処理 21"/>
          <p:cNvSpPr/>
          <p:nvPr/>
        </p:nvSpPr>
        <p:spPr>
          <a:xfrm>
            <a:off x="2120887" y="3316138"/>
            <a:ext cx="1528704" cy="67864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第７回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41" name="フローチャート : 代替処理 4"/>
          <p:cNvSpPr/>
          <p:nvPr/>
        </p:nvSpPr>
        <p:spPr>
          <a:xfrm>
            <a:off x="3761227" y="3102706"/>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12</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5" name="フローチャート : 代替処理 21"/>
          <p:cNvSpPr/>
          <p:nvPr/>
        </p:nvSpPr>
        <p:spPr>
          <a:xfrm>
            <a:off x="3700914" y="3317334"/>
            <a:ext cx="1539558" cy="6774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第８回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46" name="右矢印 45"/>
          <p:cNvSpPr/>
          <p:nvPr/>
        </p:nvSpPr>
        <p:spPr>
          <a:xfrm>
            <a:off x="323528" y="5259553"/>
            <a:ext cx="4968000" cy="612000"/>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副首都ビジョンのバージョンアップに関する議論</a:t>
            </a: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730498661"/>
              </p:ext>
            </p:extLst>
          </p:nvPr>
        </p:nvGraphicFramePr>
        <p:xfrm>
          <a:off x="35496" y="476672"/>
          <a:ext cx="9077343" cy="6340217"/>
        </p:xfrm>
        <a:graphic>
          <a:graphicData uri="http://schemas.openxmlformats.org/drawingml/2006/table">
            <a:tbl>
              <a:tblPr firstRow="1" bandRow="1">
                <a:tableStyleId>{5940675A-B579-460E-94D1-54222C63F5DA}</a:tableStyleId>
              </a:tblPr>
              <a:tblGrid>
                <a:gridCol w="242481">
                  <a:extLst>
                    <a:ext uri="{9D8B030D-6E8A-4147-A177-3AD203B41FA5}">
                      <a16:colId xmlns:a16="http://schemas.microsoft.com/office/drawing/2014/main" val="20000"/>
                    </a:ext>
                  </a:extLst>
                </a:gridCol>
                <a:gridCol w="302231">
                  <a:extLst>
                    <a:ext uri="{9D8B030D-6E8A-4147-A177-3AD203B41FA5}">
                      <a16:colId xmlns:a16="http://schemas.microsoft.com/office/drawing/2014/main" val="20002"/>
                    </a:ext>
                  </a:extLst>
                </a:gridCol>
                <a:gridCol w="4279824">
                  <a:extLst>
                    <a:ext uri="{9D8B030D-6E8A-4147-A177-3AD203B41FA5}">
                      <a16:colId xmlns:a16="http://schemas.microsoft.com/office/drawing/2014/main" val="20003"/>
                    </a:ext>
                  </a:extLst>
                </a:gridCol>
                <a:gridCol w="1584176">
                  <a:extLst>
                    <a:ext uri="{9D8B030D-6E8A-4147-A177-3AD203B41FA5}">
                      <a16:colId xmlns:a16="http://schemas.microsoft.com/office/drawing/2014/main" val="2052817683"/>
                    </a:ext>
                  </a:extLst>
                </a:gridCol>
                <a:gridCol w="2668631">
                  <a:extLst>
                    <a:ext uri="{9D8B030D-6E8A-4147-A177-3AD203B41FA5}">
                      <a16:colId xmlns:a16="http://schemas.microsoft.com/office/drawing/2014/main" val="20004"/>
                    </a:ext>
                  </a:extLst>
                </a:gridCol>
              </a:tblGrid>
              <a:tr h="25755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187476">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060247">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200"/>
                        </a:lnSpc>
                        <a:spcAft>
                          <a:spcPts val="0"/>
                        </a:spcAft>
                      </a:pPr>
                      <a:r>
                        <a:rPr kumimoji="1" lang="ja-JP" altLang="en-US" sz="800" b="0" u="none" dirty="0">
                          <a:latin typeface="BIZ UDPゴシック" panose="020B0400000000000000" pitchFamily="50" charset="-128"/>
                          <a:ea typeface="BIZ UDPゴシック" panose="020B0400000000000000" pitchFamily="50" charset="-128"/>
                        </a:rPr>
                        <a:t>道州の姿の検討・研究</a:t>
                      </a:r>
                      <a:endParaRPr kumimoji="1" lang="en-US" altLang="ja-JP" sz="8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800" b="0" u="none" dirty="0">
                          <a:latin typeface="BIZ UDPゴシック" panose="020B0400000000000000" pitchFamily="50" charset="-128"/>
                          <a:ea typeface="BIZ UDPゴシック" panose="020B0400000000000000" pitchFamily="50" charset="-128"/>
                        </a:rPr>
                        <a:t>国への働きかけ</a:t>
                      </a:r>
                      <a:endParaRPr kumimoji="1" lang="en-US" altLang="ja-JP" sz="800" b="0" u="none" dirty="0">
                        <a:latin typeface="BIZ UDPゴシック" panose="020B0400000000000000" pitchFamily="50" charset="-128"/>
                        <a:ea typeface="BIZ UDPゴシック" panose="020B0400000000000000" pitchFamily="50" charset="-128"/>
                      </a:endParaRPr>
                    </a:p>
                  </a:txBody>
                  <a:tcPr marL="0" marR="0" marT="0" marB="0" vert="eaVert" anchor="ctr" anchorCtr="1">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solidFill>
                      <a:schemeClr val="bg1"/>
                    </a:solid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solidFill>
                      <a:schemeClr val="bg1"/>
                    </a:solid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関係者と意見交換を進める等、ビジョンに係る目標達成に向けた取組みを進めた。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2"/>
                  </a:ext>
                </a:extLst>
              </a:tr>
              <a:tr h="3242049">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（国からの権限移譲等）</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400"/>
                        </a:lnSpc>
                        <a:spcAft>
                          <a:spcPts val="1200"/>
                        </a:spcAft>
                      </a:pPr>
                      <a:endParaRPr kumimoji="1" lang="en-US" altLang="ja-JP" sz="1200" b="0" i="1"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「提案募集方式」により、空家対策を迅速に行うための法改正等３項目の提案を行い、全て提案の趣旨を踏まえた対応（引き続き検討を含む）がなされることとなった。　　　</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現在、提案項目の候補となっているものについて、関係部局や内閣府とさらに調整を進めていくことで、令和５年度に向けた提案を具体化していく。</a:t>
                      </a: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5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府内で既存メニューの活用の働きかけや新規提案の掘り起こしを行うとともに、内閣府を通じて関係府省との間で、規制改革メニューの活用協議や規制緩和提案の実現に向けた調整を行う。 </a:t>
                      </a: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a:t>
                      </a: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全体計画のうち規制改革を伴うものについて、内閣府や所管省庁と協議を進め、国から立ち上がる区域会議にて検討し、区域計画の策定と規制改革の実現に繋げていく。　</a:t>
                      </a: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592894">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国機関の拠点性向上、</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連携強化</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INPIT-KANSAI</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の利用促進を図るため、セミナー等を開催。</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令和４年度末に国立健康・栄養研究所が北大阪健康医療都市へ移転。</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引き続き、大阪府の意見が国施策に反映されるよう、国機関との</a:t>
                      </a:r>
                      <a:r>
                        <a:rPr kumimoji="1" lang="ja-JP" altLang="en-US" sz="1050" u="none" strike="noStrike" dirty="0">
                          <a:solidFill>
                            <a:schemeClr val="tx1"/>
                          </a:solidFill>
                          <a:latin typeface="BIZ UDPゴシック" panose="020B0400000000000000" pitchFamily="50" charset="-128"/>
                          <a:ea typeface="BIZ UDPゴシック" panose="020B0400000000000000" pitchFamily="50" charset="-128"/>
                        </a:rPr>
                        <a:t>連携</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強化を図っていく。</a:t>
                      </a:r>
                    </a:p>
                  </a:txBody>
                  <a:tcPr marR="7200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35496" y="144075"/>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3" name="グループ化 12"/>
          <p:cNvGrpSpPr/>
          <p:nvPr/>
        </p:nvGrpSpPr>
        <p:grpSpPr>
          <a:xfrm>
            <a:off x="591933" y="970963"/>
            <a:ext cx="4258101" cy="5711207"/>
            <a:chOff x="1801141" y="1302932"/>
            <a:chExt cx="4258101" cy="5260653"/>
          </a:xfrm>
        </p:grpSpPr>
        <p:grpSp>
          <p:nvGrpSpPr>
            <p:cNvPr id="20" name="グループ化 19"/>
            <p:cNvGrpSpPr/>
            <p:nvPr/>
          </p:nvGrpSpPr>
          <p:grpSpPr>
            <a:xfrm>
              <a:off x="1956937" y="3974865"/>
              <a:ext cx="1270664" cy="798886"/>
              <a:chOff x="732546" y="4250927"/>
              <a:chExt cx="1270664" cy="798886"/>
            </a:xfrm>
          </p:grpSpPr>
          <p:sp>
            <p:nvSpPr>
              <p:cNvPr id="54" name="フローチャート : 代替処理 75"/>
              <p:cNvSpPr/>
              <p:nvPr/>
            </p:nvSpPr>
            <p:spPr>
              <a:xfrm>
                <a:off x="732546" y="4460726"/>
                <a:ext cx="1270664" cy="58908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大阪市がスーパー</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シテイ型国家戦略</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特区の区域に正式指定</a:t>
                </a:r>
                <a:endParaRPr lang="en-US" altLang="ja-JP" sz="1000" dirty="0">
                  <a:latin typeface="BIZ UDPゴシック" panose="020B0400000000000000" pitchFamily="50" charset="-128"/>
                  <a:ea typeface="BIZ UDPゴシック" panose="020B0400000000000000" pitchFamily="50" charset="-128"/>
                </a:endParaRPr>
              </a:p>
            </p:txBody>
          </p:sp>
          <p:sp>
            <p:nvSpPr>
              <p:cNvPr id="56" name="フローチャート : 代替処理 76"/>
              <p:cNvSpPr/>
              <p:nvPr/>
            </p:nvSpPr>
            <p:spPr>
              <a:xfrm>
                <a:off x="757690" y="4250927"/>
                <a:ext cx="404518"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４月</a:t>
                </a:r>
              </a:p>
            </p:txBody>
          </p:sp>
        </p:grpSp>
        <p:grpSp>
          <p:nvGrpSpPr>
            <p:cNvPr id="12" name="グループ化 11"/>
            <p:cNvGrpSpPr/>
            <p:nvPr/>
          </p:nvGrpSpPr>
          <p:grpSpPr>
            <a:xfrm>
              <a:off x="1801141" y="1302932"/>
              <a:ext cx="4258101" cy="5260653"/>
              <a:chOff x="1801141" y="1302932"/>
              <a:chExt cx="4258101" cy="5260653"/>
            </a:xfrm>
          </p:grpSpPr>
          <p:grpSp>
            <p:nvGrpSpPr>
              <p:cNvPr id="10" name="グループ化 9"/>
              <p:cNvGrpSpPr/>
              <p:nvPr/>
            </p:nvGrpSpPr>
            <p:grpSpPr>
              <a:xfrm>
                <a:off x="1801141" y="2283543"/>
                <a:ext cx="4258101" cy="2904491"/>
                <a:chOff x="1796561" y="2624942"/>
                <a:chExt cx="4441146" cy="2904491"/>
              </a:xfrm>
            </p:grpSpPr>
            <p:sp>
              <p:nvSpPr>
                <p:cNvPr id="48" name="右矢印 47"/>
                <p:cNvSpPr/>
                <p:nvPr/>
              </p:nvSpPr>
              <p:spPr>
                <a:xfrm>
                  <a:off x="1796561" y="5120606"/>
                  <a:ext cx="4441146"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601522" y="2624942"/>
                  <a:ext cx="3636185" cy="1420362"/>
                  <a:chOff x="2601522" y="2522389"/>
                  <a:chExt cx="3636185" cy="1420362"/>
                </a:xfrm>
              </p:grpSpPr>
              <p:grpSp>
                <p:nvGrpSpPr>
                  <p:cNvPr id="99" name="グループ化 98"/>
                  <p:cNvGrpSpPr/>
                  <p:nvPr/>
                </p:nvGrpSpPr>
                <p:grpSpPr>
                  <a:xfrm>
                    <a:off x="3098123" y="3540592"/>
                    <a:ext cx="2965944" cy="402159"/>
                    <a:chOff x="2795846" y="2482991"/>
                    <a:chExt cx="2931914" cy="402159"/>
                  </a:xfrm>
                </p:grpSpPr>
                <p:sp>
                  <p:nvSpPr>
                    <p:cNvPr id="100" name="フローチャート : 代替処理 99"/>
                    <p:cNvSpPr/>
                    <p:nvPr/>
                  </p:nvSpPr>
                  <p:spPr>
                    <a:xfrm>
                      <a:off x="2827457" y="2482991"/>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795846" y="2681973"/>
                      <a:ext cx="2931914" cy="20317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601522" y="2522389"/>
                    <a:ext cx="3626990" cy="462210"/>
                    <a:chOff x="2672615" y="3084267"/>
                    <a:chExt cx="3626990" cy="462210"/>
                  </a:xfrm>
                </p:grpSpPr>
                <p:sp>
                  <p:nvSpPr>
                    <p:cNvPr id="67" name="右矢印 66"/>
                    <p:cNvSpPr/>
                    <p:nvPr/>
                  </p:nvSpPr>
                  <p:spPr>
                    <a:xfrm>
                      <a:off x="3916151" y="3185626"/>
                      <a:ext cx="2383454"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72615" y="3084267"/>
                      <a:ext cx="1286471" cy="407077"/>
                      <a:chOff x="3203288" y="3317344"/>
                      <a:chExt cx="1286471" cy="407077"/>
                    </a:xfrm>
                  </p:grpSpPr>
                  <p:sp>
                    <p:nvSpPr>
                      <p:cNvPr id="84" name="フローチャート : 代替処理 83"/>
                      <p:cNvSpPr/>
                      <p:nvPr/>
                    </p:nvSpPr>
                    <p:spPr>
                      <a:xfrm>
                        <a:off x="3223464" y="3317344"/>
                        <a:ext cx="38860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203288" y="3493961"/>
                        <a:ext cx="1286471" cy="23046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a:t>
                        </a:r>
                        <a:r>
                          <a:rPr lang="ja-JP" altLang="en-US" sz="1000" dirty="0">
                            <a:latin typeface="BIZ UDPゴシック" panose="020B0400000000000000" pitchFamily="50" charset="-128"/>
                            <a:ea typeface="BIZ UDPゴシック" panose="020B0400000000000000" pitchFamily="50" charset="-128"/>
                          </a:rPr>
                          <a:t>２次一括法成立</a:t>
                        </a:r>
                      </a:p>
                    </p:txBody>
                  </p:sp>
                </p:grpSp>
              </p:grpSp>
              <p:grpSp>
                <p:nvGrpSpPr>
                  <p:cNvPr id="7" name="グループ化 6"/>
                  <p:cNvGrpSpPr/>
                  <p:nvPr/>
                </p:nvGrpSpPr>
                <p:grpSpPr>
                  <a:xfrm>
                    <a:off x="2841114" y="2943646"/>
                    <a:ext cx="3396593" cy="650335"/>
                    <a:chOff x="3405049" y="3470229"/>
                    <a:chExt cx="3262961" cy="650335"/>
                  </a:xfrm>
                </p:grpSpPr>
                <p:grpSp>
                  <p:nvGrpSpPr>
                    <p:cNvPr id="5" name="グループ化 4"/>
                    <p:cNvGrpSpPr/>
                    <p:nvPr/>
                  </p:nvGrpSpPr>
                  <p:grpSpPr>
                    <a:xfrm>
                      <a:off x="3405049" y="3470229"/>
                      <a:ext cx="1297206" cy="530618"/>
                      <a:chOff x="3258325" y="2367402"/>
                      <a:chExt cx="1297206" cy="530618"/>
                    </a:xfrm>
                  </p:grpSpPr>
                  <p:sp>
                    <p:nvSpPr>
                      <p:cNvPr id="76" name="フローチャート : 代替処理 75"/>
                      <p:cNvSpPr/>
                      <p:nvPr/>
                    </p:nvSpPr>
                    <p:spPr>
                      <a:xfrm>
                        <a:off x="3258325" y="2539608"/>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295510" y="2367402"/>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grpSp>
                <p:sp>
                  <p:nvSpPr>
                    <p:cNvPr id="69" name="右矢印 68"/>
                    <p:cNvSpPr/>
                    <p:nvPr/>
                  </p:nvSpPr>
                  <p:spPr>
                    <a:xfrm>
                      <a:off x="4702255" y="3669211"/>
                      <a:ext cx="1965755"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32343" y="3934520"/>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801141" y="5373216"/>
                <a:ext cx="4246555" cy="416398"/>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3308251" y="1302932"/>
                <a:ext cx="2730649" cy="789380"/>
                <a:chOff x="3308251" y="1510304"/>
                <a:chExt cx="2730649" cy="789380"/>
              </a:xfrm>
            </p:grpSpPr>
            <p:grpSp>
              <p:nvGrpSpPr>
                <p:cNvPr id="58" name="グループ化 57"/>
                <p:cNvGrpSpPr/>
                <p:nvPr/>
              </p:nvGrpSpPr>
              <p:grpSpPr>
                <a:xfrm>
                  <a:off x="3308252" y="1510304"/>
                  <a:ext cx="1933042" cy="393447"/>
                  <a:chOff x="2945971" y="2765611"/>
                  <a:chExt cx="1933042" cy="393447"/>
                </a:xfrm>
              </p:grpSpPr>
              <p:sp>
                <p:nvSpPr>
                  <p:cNvPr id="59" name="フローチャート : 代替処理 99"/>
                  <p:cNvSpPr/>
                  <p:nvPr/>
                </p:nvSpPr>
                <p:spPr>
                  <a:xfrm>
                    <a:off x="2952850" y="2765611"/>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2945971" y="2949866"/>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3308251" y="1890857"/>
                  <a:ext cx="2730649"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sp>
            <p:nvSpPr>
              <p:cNvPr id="55" name="右矢印 47">
                <a:extLst>
                  <a:ext uri="{FF2B5EF4-FFF2-40B4-BE49-F238E27FC236}">
                    <a16:creationId xmlns:a16="http://schemas.microsoft.com/office/drawing/2014/main" id="{6D052255-3923-47D6-A67F-E0672A75C447}"/>
                  </a:ext>
                </a:extLst>
              </p:cNvPr>
              <p:cNvSpPr/>
              <p:nvPr/>
            </p:nvSpPr>
            <p:spPr>
              <a:xfrm>
                <a:off x="1801141" y="6147187"/>
                <a:ext cx="4246555" cy="416398"/>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令和</a:t>
                </a: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年度の健栄研の移転に向け、国と協議</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grpSp>
      </p:grpSp>
      <p:sp>
        <p:nvSpPr>
          <p:cNvPr id="34" name="フローチャート : 代替処理 6"/>
          <p:cNvSpPr/>
          <p:nvPr/>
        </p:nvSpPr>
        <p:spPr>
          <a:xfrm>
            <a:off x="4896350" y="1065840"/>
            <a:ext cx="1469794" cy="7067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地方分権改革に関する議論の喚起、機運醸成につながる取組の推進</a:t>
            </a:r>
          </a:p>
        </p:txBody>
      </p:sp>
      <p:sp>
        <p:nvSpPr>
          <p:cNvPr id="35" name="フローチャート : 代替処理 6"/>
          <p:cNvSpPr/>
          <p:nvPr/>
        </p:nvSpPr>
        <p:spPr>
          <a:xfrm>
            <a:off x="4896350" y="3244130"/>
            <a:ext cx="1469794"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権限移譲や規制緩和等に関して国へ働きかけ</a:t>
            </a:r>
          </a:p>
        </p:txBody>
      </p:sp>
      <p:sp>
        <p:nvSpPr>
          <p:cNvPr id="42" name="フローチャート : 代替処理 6"/>
          <p:cNvSpPr/>
          <p:nvPr/>
        </p:nvSpPr>
        <p:spPr>
          <a:xfrm>
            <a:off x="4902570" y="5655900"/>
            <a:ext cx="1469794" cy="53678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セミナー等の開催を通じ、</a:t>
            </a:r>
            <a:r>
              <a:rPr lang="en-US" altLang="ja-JP" sz="1050" dirty="0">
                <a:solidFill>
                  <a:schemeClr val="bg1"/>
                </a:solidFill>
                <a:latin typeface="BIZ UDPゴシック" panose="020B0400000000000000" pitchFamily="50" charset="-128"/>
                <a:ea typeface="BIZ UDPゴシック" panose="020B0400000000000000" pitchFamily="50" charset="-128"/>
              </a:rPr>
              <a:t>INPIT-KANSAI</a:t>
            </a:r>
            <a:r>
              <a:rPr lang="ja-JP" altLang="en-US" sz="1050" dirty="0">
                <a:solidFill>
                  <a:prstClr val="white"/>
                </a:solidFill>
                <a:latin typeface="BIZ UDPゴシック" panose="020B0400000000000000" pitchFamily="50" charset="-128"/>
                <a:ea typeface="BIZ UDPゴシック" panose="020B0400000000000000" pitchFamily="50" charset="-128"/>
              </a:rPr>
              <a:t>の利用を促進</a:t>
            </a: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02569" y="6264696"/>
            <a:ext cx="1463575" cy="47667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関連企業との連携等必要な取組を実施</a:t>
            </a:r>
          </a:p>
        </p:txBody>
      </p:sp>
      <p:sp>
        <p:nvSpPr>
          <p:cNvPr id="44" name="フローチャート : 代替処理 6"/>
          <p:cNvSpPr/>
          <p:nvPr/>
        </p:nvSpPr>
        <p:spPr>
          <a:xfrm>
            <a:off x="4902570" y="5333777"/>
            <a:ext cx="1469794" cy="28284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意見交換会の実施</a:t>
            </a:r>
          </a:p>
        </p:txBody>
      </p:sp>
      <p:sp>
        <p:nvSpPr>
          <p:cNvPr id="38" name="フローチャート : 代替処理 83"/>
          <p:cNvSpPr/>
          <p:nvPr/>
        </p:nvSpPr>
        <p:spPr>
          <a:xfrm>
            <a:off x="2195736" y="3933056"/>
            <a:ext cx="349260" cy="18119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39" name="フローチャート : 代替処理 75"/>
          <p:cNvSpPr/>
          <p:nvPr/>
        </p:nvSpPr>
        <p:spPr>
          <a:xfrm>
            <a:off x="2157560" y="4107966"/>
            <a:ext cx="1227324" cy="57816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大阪スーパーシティ協議会設立</a:t>
            </a:r>
          </a:p>
        </p:txBody>
      </p:sp>
      <p:sp>
        <p:nvSpPr>
          <p:cNvPr id="40" name="フローチャート : 代替処理 75"/>
          <p:cNvSpPr/>
          <p:nvPr/>
        </p:nvSpPr>
        <p:spPr>
          <a:xfrm>
            <a:off x="3505483" y="4121343"/>
            <a:ext cx="1227324" cy="57816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大阪スーパーシティ全体計画の策定</a:t>
            </a:r>
          </a:p>
        </p:txBody>
      </p:sp>
      <p:sp>
        <p:nvSpPr>
          <p:cNvPr id="41" name="フローチャート : 代替処理 83"/>
          <p:cNvSpPr/>
          <p:nvPr/>
        </p:nvSpPr>
        <p:spPr>
          <a:xfrm>
            <a:off x="3557720" y="3933056"/>
            <a:ext cx="474366" cy="19087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12</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Tree>
    <p:extLst>
      <p:ext uri="{BB962C8B-B14F-4D97-AF65-F5344CB8AC3E}">
        <p14:creationId xmlns:p14="http://schemas.microsoft.com/office/powerpoint/2010/main" val="74242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539129754"/>
              </p:ext>
            </p:extLst>
          </p:nvPr>
        </p:nvGraphicFramePr>
        <p:xfrm>
          <a:off x="75702" y="609783"/>
          <a:ext cx="8960793" cy="6131584"/>
        </p:xfrm>
        <a:graphic>
          <a:graphicData uri="http://schemas.openxmlformats.org/drawingml/2006/table">
            <a:tbl>
              <a:tblPr firstRow="1" bandRow="1">
                <a:tableStyleId>{5940675A-B579-460E-94D1-54222C63F5DA}</a:tableStyleId>
              </a:tblPr>
              <a:tblGrid>
                <a:gridCol w="249540">
                  <a:extLst>
                    <a:ext uri="{9D8B030D-6E8A-4147-A177-3AD203B41FA5}">
                      <a16:colId xmlns:a16="http://schemas.microsoft.com/office/drawing/2014/main" val="20000"/>
                    </a:ext>
                  </a:extLst>
                </a:gridCol>
                <a:gridCol w="257857">
                  <a:extLst>
                    <a:ext uri="{9D8B030D-6E8A-4147-A177-3AD203B41FA5}">
                      <a16:colId xmlns:a16="http://schemas.microsoft.com/office/drawing/2014/main" val="20002"/>
                    </a:ext>
                  </a:extLst>
                </a:gridCol>
                <a:gridCol w="4135528">
                  <a:extLst>
                    <a:ext uri="{9D8B030D-6E8A-4147-A177-3AD203B41FA5}">
                      <a16:colId xmlns:a16="http://schemas.microsoft.com/office/drawing/2014/main" val="20003"/>
                    </a:ext>
                  </a:extLst>
                </a:gridCol>
                <a:gridCol w="1581565">
                  <a:extLst>
                    <a:ext uri="{9D8B030D-6E8A-4147-A177-3AD203B41FA5}">
                      <a16:colId xmlns:a16="http://schemas.microsoft.com/office/drawing/2014/main" val="999641495"/>
                    </a:ext>
                  </a:extLst>
                </a:gridCol>
                <a:gridCol w="2736303">
                  <a:extLst>
                    <a:ext uri="{9D8B030D-6E8A-4147-A177-3AD203B41FA5}">
                      <a16:colId xmlns:a16="http://schemas.microsoft.com/office/drawing/2014/main" val="20004"/>
                    </a:ext>
                  </a:extLst>
                </a:gridCol>
              </a:tblGrid>
              <a:tr h="26765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6765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596282">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広域連合のこれまでの取組の評価・検証を踏まえつつ、国からの権限移譲や国出先機関の移管に向けて、府から広域連合への働きかけを行っていく。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広域連合の取組の評価・検証結果を踏まえ、広域連合が目指す方向性や果たすべき役割に相応しい事務を検討し、業務の効率化やスクラップ・アンド・ビルドを進める。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広域的な様式・基準の統一では、競争入札参加資格申請、道路占用許可申請、保育所入所等に必要な就労証明書、キッチンカーの許可基準の統一に向けた検討を進める。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36512" y="188640"/>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令和４年度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576000" y="1240398"/>
            <a:ext cx="4236935" cy="977682"/>
            <a:chOff x="1843419" y="1115570"/>
            <a:chExt cx="4236935" cy="977682"/>
          </a:xfrm>
        </p:grpSpPr>
        <p:sp>
          <p:nvSpPr>
            <p:cNvPr id="10" name="正方形/長方形 9"/>
            <p:cNvSpPr/>
            <p:nvPr/>
          </p:nvSpPr>
          <p:spPr>
            <a:xfrm>
              <a:off x="2195228" y="1403484"/>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1843419" y="1115570"/>
              <a:ext cx="4104000"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第４期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R2</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30" name="フローチャート : 代替処理 6"/>
          <p:cNvSpPr/>
          <p:nvPr/>
        </p:nvSpPr>
        <p:spPr>
          <a:xfrm>
            <a:off x="4824109" y="2203445"/>
            <a:ext cx="135191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第５期広域計画に基づく取組の推進</a:t>
            </a:r>
          </a:p>
        </p:txBody>
      </p:sp>
      <p:sp>
        <p:nvSpPr>
          <p:cNvPr id="31" name="フローチャート : 代替処理 6"/>
          <p:cNvSpPr/>
          <p:nvPr/>
        </p:nvSpPr>
        <p:spPr>
          <a:xfrm>
            <a:off x="4824109" y="4955583"/>
            <a:ext cx="1363663"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事務権限の移譲等に係る国への働きかけ</a:t>
            </a:r>
          </a:p>
        </p:txBody>
      </p:sp>
      <p:sp>
        <p:nvSpPr>
          <p:cNvPr id="29" name="フローチャート : 代替処理 40"/>
          <p:cNvSpPr/>
          <p:nvPr/>
        </p:nvSpPr>
        <p:spPr>
          <a:xfrm>
            <a:off x="1259632" y="4821603"/>
            <a:ext cx="322296"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33" name="右矢印 32"/>
          <p:cNvSpPr/>
          <p:nvPr/>
        </p:nvSpPr>
        <p:spPr>
          <a:xfrm>
            <a:off x="578661" y="4896597"/>
            <a:ext cx="4140000" cy="67260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　　　　　　　　　　　　　　　　　　　　　　広域的な申請様式・許可</a:t>
            </a:r>
            <a:endParaRPr kumimoji="1" lang="en-US" altLang="ja-JP" sz="1000" dirty="0">
              <a:solidFill>
                <a:schemeClr val="bg1"/>
              </a:solidFill>
              <a:latin typeface="BIZ UDPゴシック" panose="020B0400000000000000" pitchFamily="50" charset="-128"/>
              <a:ea typeface="BIZ UDPゴシック" panose="020B0400000000000000" pitchFamily="50" charset="-128"/>
            </a:endParaRPr>
          </a:p>
          <a:p>
            <a:pPr algn="ctr"/>
            <a:r>
              <a:rPr lang="ja-JP" altLang="en-US" sz="1000" dirty="0">
                <a:solidFill>
                  <a:schemeClr val="bg1"/>
                </a:solidFill>
                <a:latin typeface="BIZ UDPゴシック" panose="020B0400000000000000" pitchFamily="50" charset="-128"/>
                <a:ea typeface="BIZ UDPゴシック" panose="020B0400000000000000" pitchFamily="50" charset="-128"/>
              </a:rPr>
              <a:t>　　　　　　　　　　　　　　　　　　　　　　</a:t>
            </a:r>
            <a:r>
              <a:rPr kumimoji="1" lang="ja-JP" altLang="en-US" sz="1000" dirty="0">
                <a:solidFill>
                  <a:schemeClr val="bg1"/>
                </a:solidFill>
                <a:latin typeface="BIZ UDPゴシック" panose="020B0400000000000000" pitchFamily="50" charset="-128"/>
                <a:ea typeface="BIZ UDPゴシック" panose="020B0400000000000000" pitchFamily="50" charset="-128"/>
              </a:rPr>
              <a:t>基準の統一に向けた検討</a:t>
            </a:r>
          </a:p>
        </p:txBody>
      </p:sp>
      <p:grpSp>
        <p:nvGrpSpPr>
          <p:cNvPr id="34" name="グループ化 33"/>
          <p:cNvGrpSpPr/>
          <p:nvPr/>
        </p:nvGrpSpPr>
        <p:grpSpPr>
          <a:xfrm>
            <a:off x="2613235" y="2323815"/>
            <a:ext cx="890767" cy="576996"/>
            <a:chOff x="2463873" y="2601261"/>
            <a:chExt cx="943110" cy="603065"/>
          </a:xfrm>
        </p:grpSpPr>
        <p:sp>
          <p:nvSpPr>
            <p:cNvPr id="35" name="フローチャート : 代替処理 30"/>
            <p:cNvSpPr/>
            <p:nvPr/>
          </p:nvSpPr>
          <p:spPr>
            <a:xfrm>
              <a:off x="2463873" y="2806656"/>
              <a:ext cx="943110" cy="397670"/>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広域計画中間案の確定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6" name="フローチャート : 代替処理 29"/>
            <p:cNvSpPr/>
            <p:nvPr/>
          </p:nvSpPr>
          <p:spPr>
            <a:xfrm>
              <a:off x="2480106" y="2601261"/>
              <a:ext cx="454391" cy="19720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10</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grpSp>
      <p:sp>
        <p:nvSpPr>
          <p:cNvPr id="37" name="フローチャート : 代替処理 30"/>
          <p:cNvSpPr/>
          <p:nvPr/>
        </p:nvSpPr>
        <p:spPr>
          <a:xfrm>
            <a:off x="2543536" y="3537076"/>
            <a:ext cx="1668424" cy="395980"/>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中間案について</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パブリックコメントの実施</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8" name="フローチャート : 代替処理 29"/>
          <p:cNvSpPr/>
          <p:nvPr/>
        </p:nvSpPr>
        <p:spPr>
          <a:xfrm>
            <a:off x="2543536" y="3353343"/>
            <a:ext cx="892899" cy="20760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10</a:t>
            </a:r>
            <a:r>
              <a:rPr lang="ja-JP" altLang="en-US" sz="1050" dirty="0">
                <a:solidFill>
                  <a:schemeClr val="bg1"/>
                </a:solidFill>
                <a:latin typeface="BIZ UDPゴシック" panose="020B0400000000000000" pitchFamily="50" charset="-128"/>
                <a:ea typeface="BIZ UDPゴシック" panose="020B0400000000000000" pitchFamily="50" charset="-128"/>
              </a:rPr>
              <a:t>月～</a:t>
            </a:r>
            <a:r>
              <a:rPr lang="en-US" altLang="ja-JP" sz="1050" dirty="0">
                <a:solidFill>
                  <a:schemeClr val="bg1"/>
                </a:solidFill>
                <a:latin typeface="BIZ UDPゴシック" panose="020B0400000000000000" pitchFamily="50" charset="-128"/>
                <a:ea typeface="BIZ UDPゴシック" panose="020B0400000000000000" pitchFamily="50" charset="-128"/>
              </a:rPr>
              <a:t>11</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grpSp>
        <p:nvGrpSpPr>
          <p:cNvPr id="39" name="グループ化 38"/>
          <p:cNvGrpSpPr/>
          <p:nvPr/>
        </p:nvGrpSpPr>
        <p:grpSpPr>
          <a:xfrm>
            <a:off x="3574928" y="2346424"/>
            <a:ext cx="1105072" cy="569728"/>
            <a:chOff x="2364885" y="2629985"/>
            <a:chExt cx="1207811" cy="573639"/>
          </a:xfrm>
        </p:grpSpPr>
        <p:sp>
          <p:nvSpPr>
            <p:cNvPr id="44" name="フローチャート : 代替処理 30"/>
            <p:cNvSpPr/>
            <p:nvPr/>
          </p:nvSpPr>
          <p:spPr>
            <a:xfrm>
              <a:off x="2364885" y="2805953"/>
              <a:ext cx="1207811" cy="397671"/>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広域計画案議決（連合議会）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45" name="フローチャート : 代替処理 29"/>
            <p:cNvSpPr/>
            <p:nvPr/>
          </p:nvSpPr>
          <p:spPr>
            <a:xfrm>
              <a:off x="2486956" y="2629985"/>
              <a:ext cx="381005" cy="17914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３月</a:t>
              </a:r>
            </a:p>
          </p:txBody>
        </p:sp>
      </p:grpSp>
      <p:sp>
        <p:nvSpPr>
          <p:cNvPr id="46" name="フローチャート : 代替処理 41"/>
          <p:cNvSpPr/>
          <p:nvPr/>
        </p:nvSpPr>
        <p:spPr>
          <a:xfrm>
            <a:off x="2414736" y="6303177"/>
            <a:ext cx="1419645" cy="36933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33</a:t>
            </a:r>
            <a:r>
              <a:rPr lang="ja-JP" altLang="en-US" sz="1000" dirty="0">
                <a:solidFill>
                  <a:schemeClr val="tx1"/>
                </a:solidFill>
                <a:latin typeface="BIZ UDPゴシック" panose="020B0400000000000000" pitchFamily="50" charset="-128"/>
                <a:ea typeface="BIZ UDPゴシック" panose="020B0400000000000000" pitchFamily="50" charset="-128"/>
              </a:rPr>
              <a:t>次地方制度調査会の審議に向けた提言</a:t>
            </a:r>
          </a:p>
        </p:txBody>
      </p:sp>
      <p:sp>
        <p:nvSpPr>
          <p:cNvPr id="48" name="フローチャート : 代替処理 40"/>
          <p:cNvSpPr/>
          <p:nvPr/>
        </p:nvSpPr>
        <p:spPr>
          <a:xfrm>
            <a:off x="2466852" y="6110603"/>
            <a:ext cx="322296" cy="19257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９月</a:t>
            </a:r>
          </a:p>
        </p:txBody>
      </p:sp>
      <p:sp>
        <p:nvSpPr>
          <p:cNvPr id="50" name="フローチャート : 代替処理 41"/>
          <p:cNvSpPr/>
          <p:nvPr/>
        </p:nvSpPr>
        <p:spPr>
          <a:xfrm>
            <a:off x="1141337" y="5018219"/>
            <a:ext cx="1297795" cy="39430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高圧ガス保安法に係る様式等の統一</a:t>
            </a:r>
          </a:p>
        </p:txBody>
      </p:sp>
      <p:sp>
        <p:nvSpPr>
          <p:cNvPr id="51" name="フローチャート : 代替処理 41"/>
          <p:cNvSpPr/>
          <p:nvPr/>
        </p:nvSpPr>
        <p:spPr>
          <a:xfrm>
            <a:off x="1236194" y="5645740"/>
            <a:ext cx="1178542" cy="38485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sp>
        <p:nvSpPr>
          <p:cNvPr id="53" name="フローチャート : 代替処理 40"/>
          <p:cNvSpPr/>
          <p:nvPr/>
        </p:nvSpPr>
        <p:spPr>
          <a:xfrm>
            <a:off x="1301676" y="5454712"/>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54" name="フローチャート : 代替処理 27"/>
          <p:cNvSpPr/>
          <p:nvPr/>
        </p:nvSpPr>
        <p:spPr>
          <a:xfrm>
            <a:off x="943465" y="2304459"/>
            <a:ext cx="1276925" cy="20791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5</a:t>
            </a:r>
            <a:r>
              <a:rPr kumimoji="1" lang="ja-JP" altLang="en-US" sz="1000" dirty="0" err="1">
                <a:solidFill>
                  <a:schemeClr val="bg1"/>
                </a:solidFill>
                <a:latin typeface="BIZ UDPゴシック" panose="020B0400000000000000" pitchFamily="50" charset="-128"/>
                <a:ea typeface="BIZ UDPゴシック" panose="020B0400000000000000" pitchFamily="50" charset="-128"/>
              </a:rPr>
              <a:t>、</a:t>
            </a:r>
            <a:r>
              <a:rPr kumimoji="1" lang="ja-JP" altLang="en-US" sz="1000" dirty="0">
                <a:solidFill>
                  <a:schemeClr val="bg1"/>
                </a:solidFill>
                <a:latin typeface="BIZ UDPゴシック" panose="020B0400000000000000" pitchFamily="50" charset="-128"/>
                <a:ea typeface="BIZ UDPゴシック" panose="020B0400000000000000" pitchFamily="50" charset="-128"/>
              </a:rPr>
              <a:t>９、</a:t>
            </a:r>
            <a:r>
              <a:rPr kumimoji="1" lang="en-US" altLang="ja-JP" sz="1000" dirty="0">
                <a:solidFill>
                  <a:schemeClr val="bg1"/>
                </a:solidFill>
                <a:latin typeface="BIZ UDPゴシック" panose="020B0400000000000000" pitchFamily="50" charset="-128"/>
                <a:ea typeface="BIZ UDPゴシック" panose="020B0400000000000000" pitchFamily="50" charset="-128"/>
              </a:rPr>
              <a:t>11</a:t>
            </a:r>
            <a:r>
              <a:rPr kumimoji="1" lang="ja-JP" altLang="en-US" sz="1000" dirty="0" err="1">
                <a:solidFill>
                  <a:schemeClr val="bg1"/>
                </a:solidFill>
                <a:latin typeface="BIZ UDPゴシック" panose="020B0400000000000000" pitchFamily="50" charset="-128"/>
                <a:ea typeface="BIZ UDPゴシック" panose="020B0400000000000000" pitchFamily="50" charset="-128"/>
              </a:rPr>
              <a:t>、</a:t>
            </a:r>
            <a:r>
              <a:rPr kumimoji="1" lang="en-US" altLang="ja-JP" sz="1000" dirty="0">
                <a:solidFill>
                  <a:schemeClr val="bg1"/>
                </a:solidFill>
                <a:latin typeface="BIZ UDPゴシック" panose="020B0400000000000000" pitchFamily="50" charset="-128"/>
                <a:ea typeface="BIZ UDPゴシック" panose="020B0400000000000000" pitchFamily="50" charset="-128"/>
              </a:rPr>
              <a:t>12</a:t>
            </a:r>
            <a:r>
              <a:rPr kumimoji="1"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55" name="フローチャート : 代替処理 28"/>
          <p:cNvSpPr/>
          <p:nvPr/>
        </p:nvSpPr>
        <p:spPr>
          <a:xfrm>
            <a:off x="868739" y="2512376"/>
            <a:ext cx="1570393" cy="69331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「広域計画等推進委員会」にて第</a:t>
            </a:r>
            <a:r>
              <a:rPr lang="en-US" altLang="ja-JP" sz="1000" dirty="0">
                <a:solidFill>
                  <a:schemeClr val="tx1"/>
                </a:solidFill>
                <a:latin typeface="BIZ UDPゴシック" panose="020B0400000000000000" pitchFamily="50" charset="-128"/>
                <a:ea typeface="BIZ UDPゴシック" panose="020B0400000000000000" pitchFamily="50" charset="-128"/>
              </a:rPr>
              <a:t>5</a:t>
            </a:r>
            <a:r>
              <a:rPr lang="ja-JP" altLang="en-US" sz="1000" dirty="0">
                <a:solidFill>
                  <a:schemeClr val="tx1"/>
                </a:solidFill>
                <a:latin typeface="BIZ UDPゴシック" panose="020B0400000000000000" pitchFamily="50" charset="-128"/>
                <a:ea typeface="BIZ UDPゴシック" panose="020B0400000000000000" pitchFamily="50" charset="-128"/>
              </a:rPr>
              <a:t>期広域計画案の策定について議論</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59" name="フローチャート : 代替処理 48"/>
          <p:cNvSpPr/>
          <p:nvPr/>
        </p:nvSpPr>
        <p:spPr>
          <a:xfrm>
            <a:off x="1125368" y="4149080"/>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60" name="フローチャート : 代替処理 42"/>
          <p:cNvSpPr/>
          <p:nvPr/>
        </p:nvSpPr>
        <p:spPr>
          <a:xfrm>
            <a:off x="1056266" y="4324289"/>
            <a:ext cx="1502395" cy="400855"/>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（９項目</a:t>
            </a:r>
            <a:r>
              <a:rPr lang="ja-JP" altLang="en-US" sz="1000" dirty="0">
                <a:latin typeface="BIZ UDPゴシック" panose="020B0400000000000000" pitchFamily="50" charset="-128"/>
                <a:ea typeface="BIZ UDPゴシック" panose="020B0400000000000000" pitchFamily="50" charset="-128"/>
              </a:rPr>
              <a:t>）</a:t>
            </a:r>
          </a:p>
        </p:txBody>
      </p:sp>
      <p:sp>
        <p:nvSpPr>
          <p:cNvPr id="61" name="右矢印 60"/>
          <p:cNvSpPr/>
          <p:nvPr/>
        </p:nvSpPr>
        <p:spPr>
          <a:xfrm>
            <a:off x="2558661" y="4293096"/>
            <a:ext cx="2160000" cy="379935"/>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sp>
        <p:nvSpPr>
          <p:cNvPr id="62" name="フローチャート : 代替処理 69"/>
          <p:cNvSpPr/>
          <p:nvPr/>
        </p:nvSpPr>
        <p:spPr>
          <a:xfrm>
            <a:off x="2911921" y="4630850"/>
            <a:ext cx="1254608" cy="243461"/>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sp>
        <p:nvSpPr>
          <p:cNvPr id="32" name="フローチャート : 代替処理 42"/>
          <p:cNvSpPr/>
          <p:nvPr/>
        </p:nvSpPr>
        <p:spPr>
          <a:xfrm>
            <a:off x="880936" y="3528540"/>
            <a:ext cx="1545997" cy="548532"/>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連合の取組の評価や</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今後のあり方について</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有識者と意見交換</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40" name="フローチャート : 代替処理 48"/>
          <p:cNvSpPr/>
          <p:nvPr/>
        </p:nvSpPr>
        <p:spPr>
          <a:xfrm>
            <a:off x="907520" y="3339240"/>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５月</a:t>
            </a:r>
          </a:p>
        </p:txBody>
      </p:sp>
      <p:sp>
        <p:nvSpPr>
          <p:cNvPr id="41" name="フローチャート : 代替処理 41"/>
          <p:cNvSpPr/>
          <p:nvPr/>
        </p:nvSpPr>
        <p:spPr>
          <a:xfrm>
            <a:off x="2969289" y="5682033"/>
            <a:ext cx="1178542" cy="38485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国の予算編成等に対する提案</a:t>
            </a:r>
          </a:p>
        </p:txBody>
      </p:sp>
      <p:sp>
        <p:nvSpPr>
          <p:cNvPr id="42" name="フローチャート : 代替処理 40"/>
          <p:cNvSpPr/>
          <p:nvPr/>
        </p:nvSpPr>
        <p:spPr>
          <a:xfrm>
            <a:off x="3017868" y="5491005"/>
            <a:ext cx="405555"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11</a:t>
            </a:r>
            <a:r>
              <a:rPr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Tree>
    <p:extLst>
      <p:ext uri="{BB962C8B-B14F-4D97-AF65-F5344CB8AC3E}">
        <p14:creationId xmlns:p14="http://schemas.microsoft.com/office/powerpoint/2010/main" val="404318913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2025</Words>
  <Application>Microsoft Office PowerPoint</Application>
  <PresentationFormat>画面に合わせる (4:3)</PresentationFormat>
  <Paragraphs>218</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2025-12-05T07:31:06Z</dcterms:created>
  <dcterms:modified xsi:type="dcterms:W3CDTF">2025-12-05T07:31:08Z</dcterms:modified>
</cp:coreProperties>
</file>