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866B4"/>
    <a:srgbClr val="023894"/>
    <a:srgbClr val="0072B4"/>
    <a:srgbClr val="086CBA"/>
    <a:srgbClr val="0869BA"/>
    <a:srgbClr val="0669BA"/>
    <a:srgbClr val="008200"/>
    <a:srgbClr val="6699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2" d="100"/>
        <a:sy n="10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7" y="0"/>
            <a:ext cx="2880101" cy="488793"/>
          </a:xfrm>
          <a:prstGeom prst="rect">
            <a:avLst/>
          </a:prstGeom>
        </p:spPr>
        <p:txBody>
          <a:bodyPr vert="horz" lIns="89646" tIns="44826" rIns="89646" bIns="44826"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7" y="9287059"/>
            <a:ext cx="2880101" cy="488792"/>
          </a:xfrm>
          <a:prstGeom prst="rect">
            <a:avLst/>
          </a:prstGeom>
        </p:spPr>
        <p:txBody>
          <a:bodyPr vert="horz" lIns="89646" tIns="44826" rIns="89646" bIns="4482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2" y="4"/>
            <a:ext cx="2880308" cy="488871"/>
          </a:xfrm>
          <a:prstGeom prst="rect">
            <a:avLst/>
          </a:prstGeom>
        </p:spPr>
        <p:txBody>
          <a:bodyPr vert="horz" lIns="89646" tIns="44826" rIns="89646" bIns="44826"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2" y="9286850"/>
            <a:ext cx="2880308" cy="488871"/>
          </a:xfrm>
          <a:prstGeom prst="rect">
            <a:avLst/>
          </a:prstGeom>
        </p:spPr>
        <p:txBody>
          <a:bodyPr vert="horz" lIns="89646" tIns="44826" rIns="89646" bIns="4482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13682116"/>
              </p:ext>
            </p:extLst>
          </p:nvPr>
        </p:nvGraphicFramePr>
        <p:xfrm>
          <a:off x="98353" y="546935"/>
          <a:ext cx="8945639" cy="6194432"/>
        </p:xfrm>
        <a:graphic>
          <a:graphicData uri="http://schemas.openxmlformats.org/drawingml/2006/table">
            <a:tbl>
              <a:tblPr firstRow="1" bandRow="1">
                <a:tableStyleId>{5940675A-B579-460E-94D1-54222C63F5DA}</a:tableStyleId>
              </a:tblPr>
              <a:tblGrid>
                <a:gridCol w="247024">
                  <a:extLst>
                    <a:ext uri="{9D8B030D-6E8A-4147-A177-3AD203B41FA5}">
                      <a16:colId xmlns:a16="http://schemas.microsoft.com/office/drawing/2014/main" val="20000"/>
                    </a:ext>
                  </a:extLst>
                </a:gridCol>
                <a:gridCol w="1224963">
                  <a:extLst>
                    <a:ext uri="{9D8B030D-6E8A-4147-A177-3AD203B41FA5}">
                      <a16:colId xmlns:a16="http://schemas.microsoft.com/office/drawing/2014/main" val="20001"/>
                    </a:ext>
                  </a:extLst>
                </a:gridCol>
                <a:gridCol w="436469">
                  <a:extLst>
                    <a:ext uri="{9D8B030D-6E8A-4147-A177-3AD203B41FA5}">
                      <a16:colId xmlns:a16="http://schemas.microsoft.com/office/drawing/2014/main" val="20002"/>
                    </a:ext>
                  </a:extLst>
                </a:gridCol>
                <a:gridCol w="4437431">
                  <a:extLst>
                    <a:ext uri="{9D8B030D-6E8A-4147-A177-3AD203B41FA5}">
                      <a16:colId xmlns:a16="http://schemas.microsoft.com/office/drawing/2014/main" val="20003"/>
                    </a:ext>
                  </a:extLst>
                </a:gridCol>
                <a:gridCol w="2599752">
                  <a:extLst>
                    <a:ext uri="{9D8B030D-6E8A-4147-A177-3AD203B41FA5}">
                      <a16:colId xmlns:a16="http://schemas.microsoft.com/office/drawing/2014/main" val="20004"/>
                    </a:ext>
                  </a:extLst>
                </a:gridCol>
              </a:tblGrid>
              <a:tr h="270649">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7064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689908">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rowSpan="4">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各地域の広域連携研究会等に参画し、円滑な共同処理の実施等に向けて、助言や団体間の調整等を行っている。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今後も、市町村間の「協議の場」に参画し、広域連携の促進に取り組んでいく。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730117">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さらなる行財政改革や広域連携の取組みを提案・支援するなど、複雑化・困難化する市町村の課題に対して積極的にサポートを行うため、「市町村課」を再編して部長級をトップとする「市町村局」を設置した。</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市町村や圏域における具体的な行政課題の対応方策について引き続き検討を進め、さらなる行財政改革や新たな広域連携を提案し、連携の実現に向けて市町村間調整の場に参加していく。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153381">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平成</a:t>
                      </a:r>
                      <a:r>
                        <a:rPr kumimoji="1" lang="en-US" altLang="ja-JP" sz="900" u="none" dirty="0">
                          <a:solidFill>
                            <a:schemeClr val="tx1"/>
                          </a:solidFill>
                          <a:latin typeface="BIZ UDPゴシック" panose="020B0400000000000000" pitchFamily="50" charset="-128"/>
                          <a:ea typeface="BIZ UDPゴシック" panose="020B0400000000000000" pitchFamily="50" charset="-128"/>
                        </a:rPr>
                        <a:t>29</a:t>
                      </a:r>
                      <a:r>
                        <a:rPr kumimoji="1" lang="ja-JP" altLang="en-US" sz="900" u="none" dirty="0">
                          <a:solidFill>
                            <a:schemeClr val="tx1"/>
                          </a:solidFill>
                          <a:latin typeface="BIZ UDPゴシック" panose="020B0400000000000000" pitchFamily="50" charset="-128"/>
                          <a:ea typeface="BIZ UDPゴシック" panose="020B0400000000000000" pitchFamily="50" charset="-128"/>
                        </a:rPr>
                        <a:t>年度から、市町村間連携を含む分権改革推進の取組に対して、補助金を重点配分しており、今年度も同様の方針で配分予定である。補助金が新たな連携に向けた効果的なインセンティブとなるよう、状況に応じて見直しながら運用し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079728">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市町村間連携、</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権限移譲等</a:t>
                      </a:r>
                      <a:endParaRPr kumimoji="1" lang="en-US" altLang="ja-JP" sz="105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引き続き、権限移譲の定着・充実に向けて取り組んでいくとともに、中核市に移行した市に対して、必要に応じてアフターフォローを行っていく。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8" y="16320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5" name="グループ化 4"/>
          <p:cNvGrpSpPr/>
          <p:nvPr/>
        </p:nvGrpSpPr>
        <p:grpSpPr>
          <a:xfrm>
            <a:off x="3529368" y="1166576"/>
            <a:ext cx="1301220" cy="684745"/>
            <a:chOff x="2462557" y="2660614"/>
            <a:chExt cx="1301220" cy="684745"/>
          </a:xfrm>
        </p:grpSpPr>
        <p:sp>
          <p:nvSpPr>
            <p:cNvPr id="7" name="フローチャート : 代替処理 6"/>
            <p:cNvSpPr/>
            <p:nvPr/>
          </p:nvSpPr>
          <p:spPr>
            <a:xfrm>
              <a:off x="2464678" y="2660614"/>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８月</a:t>
              </a:r>
            </a:p>
          </p:txBody>
        </p:sp>
        <p:sp>
          <p:nvSpPr>
            <p:cNvPr id="8" name="フローチャート : 代替処理 7"/>
            <p:cNvSpPr/>
            <p:nvPr/>
          </p:nvSpPr>
          <p:spPr>
            <a:xfrm>
              <a:off x="2462557" y="2869196"/>
              <a:ext cx="1301220" cy="47616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353934" y="4752336"/>
            <a:ext cx="1325308" cy="630644"/>
            <a:chOff x="2498266" y="2577804"/>
            <a:chExt cx="1325308" cy="630644"/>
          </a:xfrm>
        </p:grpSpPr>
        <p:sp>
          <p:nvSpPr>
            <p:cNvPr id="22" name="フローチャート : 代替処理 21"/>
            <p:cNvSpPr/>
            <p:nvPr/>
          </p:nvSpPr>
          <p:spPr>
            <a:xfrm>
              <a:off x="2531610" y="2577804"/>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a:t>
              </a:r>
            </a:p>
          </p:txBody>
        </p:sp>
        <p:sp>
          <p:nvSpPr>
            <p:cNvPr id="24" name="フローチャート : 代替処理 23"/>
            <p:cNvSpPr/>
            <p:nvPr/>
          </p:nvSpPr>
          <p:spPr>
            <a:xfrm>
              <a:off x="2498266" y="2783243"/>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5368194" y="4783036"/>
            <a:ext cx="943110" cy="594872"/>
            <a:chOff x="2477944" y="2624291"/>
            <a:chExt cx="943110" cy="594872"/>
          </a:xfrm>
        </p:grpSpPr>
        <p:sp>
          <p:nvSpPr>
            <p:cNvPr id="30" name="フローチャート : 代替処理 29"/>
            <p:cNvSpPr/>
            <p:nvPr/>
          </p:nvSpPr>
          <p:spPr>
            <a:xfrm>
              <a:off x="2477944" y="2624291"/>
              <a:ext cx="504357" cy="1972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２・３月</a:t>
              </a:r>
            </a:p>
          </p:txBody>
        </p:sp>
        <p:sp>
          <p:nvSpPr>
            <p:cNvPr id="31" name="フローチャート : 代替処理 30"/>
            <p:cNvSpPr/>
            <p:nvPr/>
          </p:nvSpPr>
          <p:spPr>
            <a:xfrm>
              <a:off x="2477944" y="2821492"/>
              <a:ext cx="943110"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9" name="グループ化 48"/>
          <p:cNvGrpSpPr/>
          <p:nvPr/>
        </p:nvGrpSpPr>
        <p:grpSpPr>
          <a:xfrm>
            <a:off x="387576" y="5864450"/>
            <a:ext cx="1038752" cy="531522"/>
            <a:chOff x="469600" y="3717673"/>
            <a:chExt cx="1038752" cy="531522"/>
          </a:xfrm>
        </p:grpSpPr>
        <p:sp>
          <p:nvSpPr>
            <p:cNvPr id="50" name="フローチャート : 代替処理 49"/>
            <p:cNvSpPr/>
            <p:nvPr/>
          </p:nvSpPr>
          <p:spPr>
            <a:xfrm>
              <a:off x="471558" y="3717673"/>
              <a:ext cx="1007268" cy="1836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22</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1" name="フローチャート : 代替処理 50"/>
            <p:cNvSpPr/>
            <p:nvPr/>
          </p:nvSpPr>
          <p:spPr>
            <a:xfrm>
              <a:off x="469600" y="3879810"/>
              <a:ext cx="1038752" cy="36938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「特例市並みの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権限移譲」を実施</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8" name="グループ化 57"/>
          <p:cNvGrpSpPr/>
          <p:nvPr/>
        </p:nvGrpSpPr>
        <p:grpSpPr>
          <a:xfrm>
            <a:off x="405644" y="1228971"/>
            <a:ext cx="1038752" cy="579964"/>
            <a:chOff x="469600" y="3723195"/>
            <a:chExt cx="1038752" cy="579964"/>
          </a:xfrm>
        </p:grpSpPr>
        <p:sp>
          <p:nvSpPr>
            <p:cNvPr id="59" name="フローチャート : 代替処理 58"/>
            <p:cNvSpPr/>
            <p:nvPr/>
          </p:nvSpPr>
          <p:spPr>
            <a:xfrm>
              <a:off x="469600" y="3723195"/>
              <a:ext cx="997351" cy="18519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0" name="フローチャート : 代替処理 59"/>
            <p:cNvSpPr/>
            <p:nvPr/>
          </p:nvSpPr>
          <p:spPr>
            <a:xfrm>
              <a:off x="469600" y="3908385"/>
              <a:ext cx="1038752" cy="39477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latin typeface="BIZ UDPゴシック" panose="020B0400000000000000" pitchFamily="50" charset="-128"/>
                  <a:ea typeface="BIZ UDPゴシック" panose="020B0400000000000000" pitchFamily="50" charset="-128"/>
                </a:rPr>
                <a:t>「地域ブロック</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会議」の開催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4" name="グループ化 43"/>
          <p:cNvGrpSpPr/>
          <p:nvPr/>
        </p:nvGrpSpPr>
        <p:grpSpPr>
          <a:xfrm>
            <a:off x="2294319" y="1923269"/>
            <a:ext cx="1885660" cy="622498"/>
            <a:chOff x="2185849" y="2624291"/>
            <a:chExt cx="1885660" cy="622498"/>
          </a:xfrm>
        </p:grpSpPr>
        <p:sp>
          <p:nvSpPr>
            <p:cNvPr id="45" name="フローチャート : 代替処理 44"/>
            <p:cNvSpPr/>
            <p:nvPr/>
          </p:nvSpPr>
          <p:spPr>
            <a:xfrm>
              <a:off x="2185849" y="2624291"/>
              <a:ext cx="1274250" cy="20708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４、５、６、７、８月</a:t>
              </a:r>
            </a:p>
          </p:txBody>
        </p:sp>
        <p:sp>
          <p:nvSpPr>
            <p:cNvPr id="46" name="フローチャート : 代替処理 45"/>
            <p:cNvSpPr/>
            <p:nvPr/>
          </p:nvSpPr>
          <p:spPr>
            <a:xfrm>
              <a:off x="2185849" y="2798010"/>
              <a:ext cx="1885660" cy="44877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latin typeface="BIZ UDPゴシック" panose="020B0400000000000000" pitchFamily="50" charset="-128"/>
                  <a:ea typeface="BIZ UDPゴシック" panose="020B0400000000000000" pitchFamily="50" charset="-128"/>
                </a:rPr>
                <a:t>各地域の広域連携研究会等への参画（</a:t>
              </a:r>
              <a:r>
                <a:rPr lang="ja-JP" altLang="en-US" sz="1050" dirty="0">
                  <a:solidFill>
                    <a:schemeClr val="tx1"/>
                  </a:solidFill>
                  <a:latin typeface="BIZ UDPゴシック" panose="020B0400000000000000" pitchFamily="50" charset="-128"/>
                  <a:ea typeface="BIZ UDPゴシック" panose="020B0400000000000000" pitchFamily="50" charset="-128"/>
                </a:rPr>
                <a:t>南河内、泉州南</a:t>
              </a:r>
              <a:r>
                <a:rPr lang="ja-JP" altLang="en-US" sz="1050" dirty="0">
                  <a:latin typeface="BIZ UDPゴシック" panose="020B0400000000000000" pitchFamily="50" charset="-128"/>
                  <a:ea typeface="BIZ UDPゴシック" panose="020B0400000000000000" pitchFamily="50" charset="-128"/>
                </a:rPr>
                <a:t>）</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48" name="グループ化 47"/>
          <p:cNvGrpSpPr/>
          <p:nvPr/>
        </p:nvGrpSpPr>
        <p:grpSpPr>
          <a:xfrm>
            <a:off x="387576" y="2726419"/>
            <a:ext cx="1135976" cy="1047029"/>
            <a:chOff x="397696" y="3709362"/>
            <a:chExt cx="1135976" cy="1047029"/>
          </a:xfrm>
        </p:grpSpPr>
        <p:sp>
          <p:nvSpPr>
            <p:cNvPr id="56" name="フローチャート : 代替処理 55"/>
            <p:cNvSpPr/>
            <p:nvPr/>
          </p:nvSpPr>
          <p:spPr>
            <a:xfrm>
              <a:off x="415764" y="3709362"/>
              <a:ext cx="1097472" cy="2187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397696" y="3918447"/>
              <a:ext cx="1135976" cy="83794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「基礎自治機能の維持充実に関する研究会」における検討・研究、報告書取りまとめ</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402264" y="4995646"/>
            <a:ext cx="1095828" cy="593875"/>
            <a:chOff x="469600" y="3711320"/>
            <a:chExt cx="1095828" cy="486933"/>
          </a:xfrm>
        </p:grpSpPr>
        <p:sp>
          <p:nvSpPr>
            <p:cNvPr id="89" name="フローチャート : 代替処理 88"/>
            <p:cNvSpPr/>
            <p:nvPr/>
          </p:nvSpPr>
          <p:spPr>
            <a:xfrm>
              <a:off x="469600" y="3711320"/>
              <a:ext cx="917499" cy="19224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69600" y="3879810"/>
              <a:ext cx="1095828" cy="31844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市町村振興補助金の見直し</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2" name="グループ化 1"/>
          <p:cNvGrpSpPr/>
          <p:nvPr/>
        </p:nvGrpSpPr>
        <p:grpSpPr>
          <a:xfrm>
            <a:off x="4920483" y="1210493"/>
            <a:ext cx="1399778" cy="655861"/>
            <a:chOff x="4924462" y="1134144"/>
            <a:chExt cx="1263340" cy="655861"/>
          </a:xfrm>
        </p:grpSpPr>
        <p:sp>
          <p:nvSpPr>
            <p:cNvPr id="11" name="フローチャート : 代替処理 10"/>
            <p:cNvSpPr/>
            <p:nvPr/>
          </p:nvSpPr>
          <p:spPr>
            <a:xfrm>
              <a:off x="4926943" y="1316369"/>
              <a:ext cx="1260859" cy="473636"/>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1050" dirty="0">
                  <a:latin typeface="BIZ UDPゴシック" panose="020B0400000000000000" pitchFamily="50" charset="-128"/>
                  <a:ea typeface="BIZ UDPゴシック" panose="020B0400000000000000" pitchFamily="50" charset="-128"/>
                </a:rPr>
                <a:t>第２回</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「地域ブロック会議」</a:t>
              </a:r>
            </a:p>
          </p:txBody>
        </p:sp>
        <p:sp>
          <p:nvSpPr>
            <p:cNvPr id="65" name="フローチャート : 代替処理 64"/>
            <p:cNvSpPr/>
            <p:nvPr/>
          </p:nvSpPr>
          <p:spPr>
            <a:xfrm>
              <a:off x="4924462" y="1134144"/>
              <a:ext cx="74721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１２～１月</a:t>
              </a:r>
            </a:p>
          </p:txBody>
        </p:sp>
      </p:grpSp>
      <p:sp>
        <p:nvSpPr>
          <p:cNvPr id="73" name="右矢印 72"/>
          <p:cNvSpPr/>
          <p:nvPr/>
        </p:nvSpPr>
        <p:spPr>
          <a:xfrm>
            <a:off x="2013162" y="6176801"/>
            <a:ext cx="4428000" cy="477252"/>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191821" y="3091227"/>
            <a:ext cx="1988157" cy="55173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「市町村課」を再編して部長級をトップとする「市町村局」を設置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81" name="右矢印 80"/>
          <p:cNvSpPr/>
          <p:nvPr/>
        </p:nvSpPr>
        <p:spPr>
          <a:xfrm>
            <a:off x="4167516" y="2091799"/>
            <a:ext cx="2268000"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grpSp>
        <p:nvGrpSpPr>
          <p:cNvPr id="47" name="グループ化 46"/>
          <p:cNvGrpSpPr/>
          <p:nvPr/>
        </p:nvGrpSpPr>
        <p:grpSpPr>
          <a:xfrm>
            <a:off x="405644" y="3827759"/>
            <a:ext cx="1126233" cy="814493"/>
            <a:chOff x="469599" y="3711320"/>
            <a:chExt cx="1126233" cy="733966"/>
          </a:xfrm>
        </p:grpSpPr>
        <p:sp>
          <p:nvSpPr>
            <p:cNvPr id="55" name="フローチャート : 代替処理 88"/>
            <p:cNvSpPr/>
            <p:nvPr/>
          </p:nvSpPr>
          <p:spPr>
            <a:xfrm>
              <a:off x="469600" y="3711320"/>
              <a:ext cx="917499" cy="1922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令和３年度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7" name="フローチャート : 代替処理 89"/>
            <p:cNvSpPr/>
            <p:nvPr/>
          </p:nvSpPr>
          <p:spPr>
            <a:xfrm>
              <a:off x="469599" y="3879810"/>
              <a:ext cx="1126233" cy="56547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府内町村と将来のあり方等について意見交換会を実施</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1" name="フローチャート : 代替処理 6"/>
          <p:cNvSpPr/>
          <p:nvPr/>
        </p:nvSpPr>
        <p:spPr>
          <a:xfrm>
            <a:off x="2191821" y="2853165"/>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4</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sp>
        <p:nvSpPr>
          <p:cNvPr id="40" name="フローチャート : 代替処理 77">
            <a:extLst>
              <a:ext uri="{FF2B5EF4-FFF2-40B4-BE49-F238E27FC236}">
                <a16:creationId xmlns:a16="http://schemas.microsoft.com/office/drawing/2014/main" id="{2118F771-C969-42CE-BE13-F6E04FD4FF9A}"/>
              </a:ext>
            </a:extLst>
          </p:cNvPr>
          <p:cNvSpPr/>
          <p:nvPr/>
        </p:nvSpPr>
        <p:spPr>
          <a:xfrm>
            <a:off x="2686616" y="3705231"/>
            <a:ext cx="3697915" cy="692383"/>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将来のあり方に関するオープンな議論に対する機運を醸成するため、各市町村や圏域ごとの将来課題の見える化や、中長期財政シミュレーションの作成支援などを行うとともに、市町村間の協議の場に参画</a:t>
            </a:r>
          </a:p>
        </p:txBody>
      </p:sp>
      <p:sp>
        <p:nvSpPr>
          <p:cNvPr id="42" name="フローチャート : 代替処理 56"/>
          <p:cNvSpPr/>
          <p:nvPr/>
        </p:nvSpPr>
        <p:spPr>
          <a:xfrm>
            <a:off x="405660" y="1884964"/>
            <a:ext cx="1089036" cy="55887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latin typeface="BIZ UDPゴシック" panose="020B0400000000000000" pitchFamily="50" charset="-128"/>
                <a:ea typeface="BIZ UDPゴシック" panose="020B0400000000000000" pitchFamily="50" charset="-128"/>
              </a:rPr>
              <a:t>府内各地域の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広域連携研究会</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等への参画</a:t>
            </a:r>
            <a:endParaRPr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10632" y="198967"/>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3703000667"/>
              </p:ext>
            </p:extLst>
          </p:nvPr>
        </p:nvGraphicFramePr>
        <p:xfrm>
          <a:off x="79210" y="582806"/>
          <a:ext cx="9006844" cy="6194631"/>
        </p:xfrm>
        <a:graphic>
          <a:graphicData uri="http://schemas.openxmlformats.org/drawingml/2006/table">
            <a:tbl>
              <a:tblPr firstRow="1" bandRow="1">
                <a:tableStyleId>{5940675A-B579-460E-94D1-54222C63F5DA}</a:tableStyleId>
              </a:tblPr>
              <a:tblGrid>
                <a:gridCol w="416063">
                  <a:extLst>
                    <a:ext uri="{9D8B030D-6E8A-4147-A177-3AD203B41FA5}">
                      <a16:colId xmlns:a16="http://schemas.microsoft.com/office/drawing/2014/main" val="20000"/>
                    </a:ext>
                  </a:extLst>
                </a:gridCol>
                <a:gridCol w="1380544">
                  <a:extLst>
                    <a:ext uri="{9D8B030D-6E8A-4147-A177-3AD203B41FA5}">
                      <a16:colId xmlns:a16="http://schemas.microsoft.com/office/drawing/2014/main" val="20001"/>
                    </a:ext>
                  </a:extLst>
                </a:gridCol>
                <a:gridCol w="4341505">
                  <a:extLst>
                    <a:ext uri="{9D8B030D-6E8A-4147-A177-3AD203B41FA5}">
                      <a16:colId xmlns:a16="http://schemas.microsoft.com/office/drawing/2014/main" val="957079037"/>
                    </a:ext>
                  </a:extLst>
                </a:gridCol>
                <a:gridCol w="2868732">
                  <a:extLst>
                    <a:ext uri="{9D8B030D-6E8A-4147-A177-3AD203B41FA5}">
                      <a16:colId xmlns:a16="http://schemas.microsoft.com/office/drawing/2014/main" val="20004"/>
                    </a:ext>
                  </a:extLst>
                </a:gridCol>
              </a:tblGrid>
              <a:tr h="148473">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1441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2325079">
                <a:tc>
                  <a:txBody>
                    <a:bodyPr/>
                    <a:lstStyle/>
                    <a:p>
                      <a:pPr algn="ctr"/>
                      <a:r>
                        <a:rPr kumimoji="1" lang="ja-JP" altLang="en-US" sz="9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just" defTabSz="914400" rtl="0" eaLnBrk="1" fontAlgn="auto" latinLnBrk="0" hangingPunct="1">
                        <a:lnSpc>
                          <a:spcPts val="1400"/>
                        </a:lnSpc>
                        <a:spcBef>
                          <a:spcPts val="0"/>
                        </a:spcBef>
                        <a:spcAft>
                          <a:spcPts val="1200"/>
                        </a:spcAft>
                        <a:buClrTx/>
                        <a:buSzTx/>
                        <a:buFontTx/>
                        <a:buNone/>
                        <a:tabLst/>
                        <a:defRPr/>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BIZ UDPゴシック" panose="020B0400000000000000" pitchFamily="50" charset="-128"/>
                          <a:ea typeface="BIZ UDPゴシック" panose="020B0400000000000000" pitchFamily="50" charset="-128"/>
                        </a:rPr>
                        <a:t>○　住民投票の結果をふまえ、大阪府と大阪市という制度上の枠組みは維持したまま、互いの連携を将来にわたりより強固なものにするため、令和３年４月１日に「府市一体条例」を施行した。なお、総合区制度については大阪市で検討していく。</a:t>
                      </a: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4464502"/>
                  </a:ext>
                </a:extLst>
              </a:tr>
              <a:tr h="3477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大阪府及び大阪市における一体的な行政運営の推進に関する条例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（広域機能に関しての大阪府と大阪市の協議・調整）</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住民投票の結果をふまえ、制度上の枠組みは維持したまま、互いの連携を将来にわたりより強固なものにするため、令和３年４月１日に「府市一体条例」を施行した。（再掲）</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引き続き、副首都推進本部（大阪府市）</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会議を適宜開催し、府市の重要施策について</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協議を行うとともに、合意事項に関する進捗管理を行っていく。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副首都推進本部（大阪府市）会議での議論をふまえ、長期的な視点で大阪のより良い未来を考え、今後の新たな羅針盤を示せるよう、副首都ビジョンのバージョンアップを図っていく。</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grpSp>
        <p:nvGrpSpPr>
          <p:cNvPr id="33" name="グループ化 32"/>
          <p:cNvGrpSpPr/>
          <p:nvPr/>
        </p:nvGrpSpPr>
        <p:grpSpPr>
          <a:xfrm>
            <a:off x="1882800" y="4509120"/>
            <a:ext cx="4320480" cy="1762721"/>
            <a:chOff x="1756793" y="5700539"/>
            <a:chExt cx="4670989" cy="1762721"/>
          </a:xfrm>
        </p:grpSpPr>
        <p:sp>
          <p:nvSpPr>
            <p:cNvPr id="35" name="フローチャート : 代替処理 21"/>
            <p:cNvSpPr/>
            <p:nvPr/>
          </p:nvSpPr>
          <p:spPr>
            <a:xfrm>
              <a:off x="1987638" y="5700539"/>
              <a:ext cx="1700144" cy="65715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第６回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36" name="右矢印 35"/>
            <p:cNvSpPr/>
            <p:nvPr/>
          </p:nvSpPr>
          <p:spPr>
            <a:xfrm>
              <a:off x="1756793" y="6863293"/>
              <a:ext cx="4670989" cy="599967"/>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sp>
        <p:nvSpPr>
          <p:cNvPr id="37" name="フローチャート : 代替処理 4"/>
          <p:cNvSpPr/>
          <p:nvPr/>
        </p:nvSpPr>
        <p:spPr>
          <a:xfrm>
            <a:off x="2158093" y="4313287"/>
            <a:ext cx="392733" cy="1958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8" name="フローチャート : 代替処理 4"/>
          <p:cNvSpPr/>
          <p:nvPr/>
        </p:nvSpPr>
        <p:spPr>
          <a:xfrm>
            <a:off x="4254761" y="4346809"/>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９月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9" name="フローチャート : 代替処理 21"/>
          <p:cNvSpPr/>
          <p:nvPr/>
        </p:nvSpPr>
        <p:spPr>
          <a:xfrm>
            <a:off x="4184554" y="4540171"/>
            <a:ext cx="1555163" cy="62610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第７回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（大阪府市）会議」の開催</a:t>
            </a:r>
            <a:endParaRPr lang="en-US" altLang="ja-JP" sz="1000" dirty="0">
              <a:latin typeface="BIZ UDPゴシック" panose="020B0400000000000000" pitchFamily="50" charset="-128"/>
              <a:ea typeface="BIZ UDPゴシック" panose="020B0400000000000000" pitchFamily="50" charset="-128"/>
            </a:endParaRPr>
          </a:p>
        </p:txBody>
      </p:sp>
      <p:grpSp>
        <p:nvGrpSpPr>
          <p:cNvPr id="77" name="グループ化 76"/>
          <p:cNvGrpSpPr/>
          <p:nvPr/>
        </p:nvGrpSpPr>
        <p:grpSpPr>
          <a:xfrm>
            <a:off x="622902" y="1124744"/>
            <a:ext cx="1155226" cy="556806"/>
            <a:chOff x="444846" y="3386160"/>
            <a:chExt cx="1155226" cy="587364"/>
          </a:xfrm>
          <a:solidFill>
            <a:srgbClr val="0072B4"/>
          </a:solidFill>
        </p:grpSpPr>
        <p:sp>
          <p:nvSpPr>
            <p:cNvPr id="78" name="フローチャート : 代替処理 6"/>
            <p:cNvSpPr/>
            <p:nvPr/>
          </p:nvSpPr>
          <p:spPr>
            <a:xfrm>
              <a:off x="444846" y="3554817"/>
              <a:ext cx="1155226" cy="418707"/>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800" dirty="0">
                  <a:latin typeface="BIZ UDPゴシック" panose="020B0400000000000000" pitchFamily="50" charset="-128"/>
                  <a:ea typeface="BIZ UDPゴシック" panose="020B0400000000000000" pitchFamily="50" charset="-128"/>
                </a:rPr>
                <a:t>大都市制度（特別区設置）協議会設置</a:t>
              </a:r>
              <a:endParaRPr lang="en-US" altLang="ja-JP" sz="800" dirty="0">
                <a:latin typeface="BIZ UDPゴシック" panose="020B0400000000000000" pitchFamily="50" charset="-128"/>
                <a:ea typeface="BIZ UDPゴシック" panose="020B0400000000000000" pitchFamily="50" charset="-128"/>
              </a:endParaRPr>
            </a:p>
          </p:txBody>
        </p:sp>
        <p:sp>
          <p:nvSpPr>
            <p:cNvPr id="79" name="フローチャート : 代替処理 4"/>
            <p:cNvSpPr/>
            <p:nvPr/>
          </p:nvSpPr>
          <p:spPr>
            <a:xfrm>
              <a:off x="452443" y="3386160"/>
              <a:ext cx="898027" cy="19002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平成</a:t>
              </a:r>
              <a:r>
                <a:rPr lang="en-US" altLang="ja-JP" sz="800" dirty="0">
                  <a:latin typeface="BIZ UDPゴシック" panose="020B0400000000000000" pitchFamily="50" charset="-128"/>
                  <a:ea typeface="BIZ UDPゴシック" panose="020B0400000000000000" pitchFamily="50" charset="-128"/>
                </a:rPr>
                <a:t>29</a:t>
              </a:r>
              <a:r>
                <a:rPr lang="ja-JP" altLang="en-US" sz="800" dirty="0">
                  <a:latin typeface="BIZ UDPゴシック" panose="020B0400000000000000" pitchFamily="50" charset="-128"/>
                  <a:ea typeface="BIZ UDPゴシック" panose="020B0400000000000000" pitchFamily="50" charset="-128"/>
                </a:rPr>
                <a:t>年度</a:t>
              </a:r>
              <a:endParaRPr kumimoji="1" lang="ja-JP" altLang="en-US" sz="800" dirty="0">
                <a:latin typeface="BIZ UDPゴシック" panose="020B0400000000000000" pitchFamily="50" charset="-128"/>
                <a:ea typeface="BIZ UDPゴシック" panose="020B0400000000000000" pitchFamily="50" charset="-128"/>
              </a:endParaRPr>
            </a:p>
          </p:txBody>
        </p:sp>
      </p:grpSp>
      <p:grpSp>
        <p:nvGrpSpPr>
          <p:cNvPr id="80" name="グループ化 79"/>
          <p:cNvGrpSpPr/>
          <p:nvPr/>
        </p:nvGrpSpPr>
        <p:grpSpPr>
          <a:xfrm>
            <a:off x="630499" y="1699082"/>
            <a:ext cx="1155226" cy="477292"/>
            <a:chOff x="444846" y="3424968"/>
            <a:chExt cx="1155226" cy="541344"/>
          </a:xfrm>
          <a:solidFill>
            <a:srgbClr val="0072B4"/>
          </a:solidFill>
        </p:grpSpPr>
        <p:sp>
          <p:nvSpPr>
            <p:cNvPr id="81" name="フローチャート : 代替処理 6"/>
            <p:cNvSpPr/>
            <p:nvPr/>
          </p:nvSpPr>
          <p:spPr>
            <a:xfrm>
              <a:off x="444846" y="3554817"/>
              <a:ext cx="1155226" cy="411495"/>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800" dirty="0">
                  <a:latin typeface="BIZ UDPゴシック" panose="020B0400000000000000" pitchFamily="50" charset="-128"/>
                  <a:ea typeface="BIZ UDPゴシック" panose="020B0400000000000000" pitchFamily="50" charset="-128"/>
                </a:rPr>
                <a:t>大都市制度（特別区設置）協議会廃止</a:t>
              </a:r>
              <a:endParaRPr lang="en-US" altLang="ja-JP" sz="800" dirty="0">
                <a:latin typeface="BIZ UDPゴシック" panose="020B0400000000000000" pitchFamily="50" charset="-128"/>
                <a:ea typeface="BIZ UDPゴシック" panose="020B0400000000000000" pitchFamily="50" charset="-128"/>
              </a:endParaRPr>
            </a:p>
          </p:txBody>
        </p:sp>
        <p:sp>
          <p:nvSpPr>
            <p:cNvPr id="82" name="フローチャート : 代替処理 4"/>
            <p:cNvSpPr/>
            <p:nvPr/>
          </p:nvSpPr>
          <p:spPr>
            <a:xfrm>
              <a:off x="452443" y="3424968"/>
              <a:ext cx="787589" cy="14400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令和２年度</a:t>
              </a:r>
              <a:endParaRPr kumimoji="1" lang="ja-JP" altLang="en-US" sz="800" dirty="0">
                <a:latin typeface="BIZ UDPゴシック" panose="020B0400000000000000" pitchFamily="50" charset="-128"/>
                <a:ea typeface="BIZ UDPゴシック" panose="020B0400000000000000" pitchFamily="50" charset="-128"/>
              </a:endParaRPr>
            </a:p>
          </p:txBody>
        </p:sp>
      </p:grpSp>
      <p:grpSp>
        <p:nvGrpSpPr>
          <p:cNvPr id="83" name="グループ化 82"/>
          <p:cNvGrpSpPr/>
          <p:nvPr/>
        </p:nvGrpSpPr>
        <p:grpSpPr>
          <a:xfrm>
            <a:off x="634571" y="2235286"/>
            <a:ext cx="1151154" cy="497893"/>
            <a:chOff x="452421" y="3301182"/>
            <a:chExt cx="1155226" cy="679366"/>
          </a:xfrm>
        </p:grpSpPr>
        <p:sp>
          <p:nvSpPr>
            <p:cNvPr id="84" name="フローチャート : 代替処理 4"/>
            <p:cNvSpPr/>
            <p:nvPr/>
          </p:nvSpPr>
          <p:spPr>
            <a:xfrm>
              <a:off x="464453" y="3301182"/>
              <a:ext cx="917499" cy="22081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平成</a:t>
              </a:r>
              <a:r>
                <a:rPr lang="en-US" altLang="ja-JP" sz="800" dirty="0">
                  <a:latin typeface="BIZ UDPゴシック" panose="020B0400000000000000" pitchFamily="50" charset="-128"/>
                  <a:ea typeface="BIZ UDPゴシック" panose="020B0400000000000000" pitchFamily="50" charset="-128"/>
                </a:rPr>
                <a:t>29</a:t>
              </a:r>
              <a:r>
                <a:rPr lang="ja-JP" altLang="en-US" sz="800" dirty="0">
                  <a:latin typeface="BIZ UDPゴシック" panose="020B0400000000000000" pitchFamily="50" charset="-128"/>
                  <a:ea typeface="BIZ UDPゴシック" panose="020B0400000000000000" pitchFamily="50" charset="-128"/>
                </a:rPr>
                <a:t>年度</a:t>
              </a:r>
              <a:endParaRPr kumimoji="1" lang="ja-JP" altLang="en-US" sz="800" dirty="0">
                <a:latin typeface="BIZ UDPゴシック" panose="020B0400000000000000" pitchFamily="50" charset="-128"/>
                <a:ea typeface="BIZ UDPゴシック" panose="020B0400000000000000" pitchFamily="50" charset="-128"/>
              </a:endParaRPr>
            </a:p>
          </p:txBody>
        </p:sp>
        <p:sp>
          <p:nvSpPr>
            <p:cNvPr id="85" name="フローチャート : 代替処理 6"/>
            <p:cNvSpPr/>
            <p:nvPr/>
          </p:nvSpPr>
          <p:spPr>
            <a:xfrm>
              <a:off x="452421" y="3486215"/>
              <a:ext cx="1155226" cy="4943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総合区制度案（副首都</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推進局案）の取りまとめ</a:t>
              </a:r>
              <a:endParaRPr lang="en-US" altLang="ja-JP" sz="800" dirty="0">
                <a:latin typeface="BIZ UDPゴシック" panose="020B0400000000000000" pitchFamily="50" charset="-128"/>
                <a:ea typeface="BIZ UDPゴシック" panose="020B0400000000000000" pitchFamily="50" charset="-128"/>
              </a:endParaRPr>
            </a:p>
          </p:txBody>
        </p:sp>
      </p:grpSp>
      <p:grpSp>
        <p:nvGrpSpPr>
          <p:cNvPr id="86" name="グループ化 85"/>
          <p:cNvGrpSpPr/>
          <p:nvPr/>
        </p:nvGrpSpPr>
        <p:grpSpPr>
          <a:xfrm>
            <a:off x="638096" y="3378747"/>
            <a:ext cx="1171727" cy="417528"/>
            <a:chOff x="1946840" y="4541252"/>
            <a:chExt cx="1171727" cy="301171"/>
          </a:xfrm>
        </p:grpSpPr>
        <p:sp>
          <p:nvSpPr>
            <p:cNvPr id="87" name="フローチャート : 代替処理 21"/>
            <p:cNvSpPr/>
            <p:nvPr/>
          </p:nvSpPr>
          <p:spPr>
            <a:xfrm>
              <a:off x="1950910" y="4643931"/>
              <a:ext cx="1167657" cy="19849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「府市一体条例」の施行</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88" name="フローチャート : 代替処理 8"/>
            <p:cNvSpPr/>
            <p:nvPr/>
          </p:nvSpPr>
          <p:spPr>
            <a:xfrm>
              <a:off x="1946840" y="4541252"/>
              <a:ext cx="816945" cy="10582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令和３年度</a:t>
              </a:r>
              <a:endParaRPr kumimoji="1" lang="ja-JP" altLang="en-US" sz="800" dirty="0">
                <a:latin typeface="BIZ UDPゴシック" panose="020B0400000000000000" pitchFamily="50" charset="-128"/>
                <a:ea typeface="BIZ UDPゴシック" panose="020B0400000000000000" pitchFamily="50" charset="-128"/>
              </a:endParaRPr>
            </a:p>
          </p:txBody>
        </p:sp>
      </p:grpSp>
      <p:grpSp>
        <p:nvGrpSpPr>
          <p:cNvPr id="89" name="グループ化 88"/>
          <p:cNvGrpSpPr/>
          <p:nvPr/>
        </p:nvGrpSpPr>
        <p:grpSpPr>
          <a:xfrm>
            <a:off x="646561" y="2735123"/>
            <a:ext cx="1171023" cy="470874"/>
            <a:chOff x="1959509" y="1877744"/>
            <a:chExt cx="1202015" cy="656541"/>
          </a:xfrm>
        </p:grpSpPr>
        <p:sp>
          <p:nvSpPr>
            <p:cNvPr id="90" name="フローチャート : 代替処理 4"/>
            <p:cNvSpPr/>
            <p:nvPr/>
          </p:nvSpPr>
          <p:spPr>
            <a:xfrm>
              <a:off x="1959509" y="1877744"/>
              <a:ext cx="846082" cy="24061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令和３年度</a:t>
              </a:r>
              <a:endParaRPr kumimoji="1" lang="ja-JP" altLang="en-US" sz="800" dirty="0">
                <a:latin typeface="BIZ UDPゴシック" panose="020B0400000000000000" pitchFamily="50" charset="-128"/>
                <a:ea typeface="BIZ UDPゴシック" panose="020B0400000000000000" pitchFamily="50" charset="-128"/>
              </a:endParaRPr>
            </a:p>
          </p:txBody>
        </p:sp>
        <p:sp>
          <p:nvSpPr>
            <p:cNvPr id="91" name="フローチャート : 代替処理 6"/>
            <p:cNvSpPr/>
            <p:nvPr/>
          </p:nvSpPr>
          <p:spPr>
            <a:xfrm>
              <a:off x="1967084" y="2118361"/>
              <a:ext cx="1194440" cy="41592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総合区制度の検討を</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大阪市へ継承</a:t>
              </a:r>
              <a:endParaRPr lang="en-US" altLang="ja-JP" sz="800" dirty="0">
                <a:latin typeface="BIZ UDPゴシック" panose="020B0400000000000000" pitchFamily="50" charset="-128"/>
                <a:ea typeface="BIZ UDPゴシック" panose="020B0400000000000000" pitchFamily="50" charset="-128"/>
              </a:endParaRPr>
            </a:p>
          </p:txBody>
        </p:sp>
      </p:grpSp>
      <p:sp>
        <p:nvSpPr>
          <p:cNvPr id="92" name="フローチャート : 代替処理 21"/>
          <p:cNvSpPr/>
          <p:nvPr/>
        </p:nvSpPr>
        <p:spPr>
          <a:xfrm>
            <a:off x="630499" y="3796275"/>
            <a:ext cx="1183596" cy="4633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a:t>
            </a:r>
            <a:r>
              <a:rPr lang="zh-TW" altLang="en-US" sz="800" dirty="0">
                <a:solidFill>
                  <a:schemeClr val="tx1"/>
                </a:solidFill>
                <a:latin typeface="BIZ UDPゴシック" panose="020B0400000000000000" pitchFamily="50" charset="-128"/>
                <a:ea typeface="BIZ UDPゴシック" panose="020B0400000000000000" pitchFamily="50" charset="-128"/>
              </a:rPr>
              <a:t>副首都推進本部（大阪府市）会議</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」の設置</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及び開催（計</a:t>
            </a:r>
            <a:r>
              <a:rPr lang="en-US" altLang="ja-JP" sz="800" dirty="0">
                <a:solidFill>
                  <a:schemeClr val="tx1"/>
                </a:solidFill>
                <a:latin typeface="BIZ UDPゴシック" panose="020B0400000000000000" pitchFamily="50" charset="-128"/>
                <a:ea typeface="BIZ UDPゴシック" panose="020B0400000000000000" pitchFamily="50" charset="-128"/>
              </a:rPr>
              <a:t>5</a:t>
            </a:r>
            <a:r>
              <a:rPr lang="ja-JP" altLang="en-US" sz="800" dirty="0">
                <a:solidFill>
                  <a:schemeClr val="tx1"/>
                </a:solidFill>
                <a:latin typeface="BIZ UDPゴシック" panose="020B0400000000000000" pitchFamily="50" charset="-128"/>
                <a:ea typeface="BIZ UDPゴシック" panose="020B0400000000000000" pitchFamily="50" charset="-128"/>
              </a:rPr>
              <a:t>回）</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93" name="フローチャート : 代替処理 21"/>
          <p:cNvSpPr/>
          <p:nvPr/>
        </p:nvSpPr>
        <p:spPr>
          <a:xfrm>
            <a:off x="646561" y="5380451"/>
            <a:ext cx="1167657" cy="29468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「大阪都市計画局」を府市共同で設置</a:t>
            </a:r>
          </a:p>
          <a:p>
            <a:endParaRPr lang="en-US" altLang="ja-JP" sz="800" dirty="0">
              <a:latin typeface="BIZ UDPゴシック" panose="020B0400000000000000" pitchFamily="50" charset="-128"/>
              <a:ea typeface="BIZ UDPゴシック" panose="020B0400000000000000" pitchFamily="50" charset="-128"/>
            </a:endParaRPr>
          </a:p>
        </p:txBody>
      </p:sp>
      <p:sp>
        <p:nvSpPr>
          <p:cNvPr id="94" name="フローチャート : 代替処理 21"/>
          <p:cNvSpPr/>
          <p:nvPr/>
        </p:nvSpPr>
        <p:spPr>
          <a:xfrm>
            <a:off x="647956" y="6376496"/>
            <a:ext cx="1167657" cy="36229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「万博推進局」を府市</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共同で設置</a:t>
            </a:r>
          </a:p>
        </p:txBody>
      </p:sp>
      <p:sp>
        <p:nvSpPr>
          <p:cNvPr id="95" name="テキスト ボックス 94">
            <a:extLst>
              <a:ext uri="{FF2B5EF4-FFF2-40B4-BE49-F238E27FC236}">
                <a16:creationId xmlns:a16="http://schemas.microsoft.com/office/drawing/2014/main" id="{613BE877-5A12-44E6-A418-59FFB3612FCD}"/>
              </a:ext>
            </a:extLst>
          </p:cNvPr>
          <p:cNvSpPr txBox="1"/>
          <p:nvPr/>
        </p:nvSpPr>
        <p:spPr>
          <a:xfrm>
            <a:off x="541637" y="4228323"/>
            <a:ext cx="1275947" cy="584775"/>
          </a:xfrm>
          <a:prstGeom prst="rect">
            <a:avLst/>
          </a:prstGeom>
          <a:noFill/>
        </p:spPr>
        <p:txBody>
          <a:bodyPr wrap="square" rtlCol="0">
            <a:spAutoFit/>
          </a:bodyPr>
          <a:lstStyle/>
          <a:p>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「府市一体条例」に基づく大阪府と大阪市の指定都市都道府県調整会議</a:t>
            </a:r>
          </a:p>
        </p:txBody>
      </p:sp>
      <p:sp>
        <p:nvSpPr>
          <p:cNvPr id="96" name="フローチャート : 代替処理 21"/>
          <p:cNvSpPr/>
          <p:nvPr/>
        </p:nvSpPr>
        <p:spPr>
          <a:xfrm>
            <a:off x="626797" y="4804387"/>
            <a:ext cx="1190788" cy="56858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大阪の成長及び発展に関する基本的な方針に関する事務を大阪市</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から受託</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97" name="フローチャート : 代替処理 30"/>
          <p:cNvSpPr/>
          <p:nvPr/>
        </p:nvSpPr>
        <p:spPr>
          <a:xfrm>
            <a:off x="622903" y="5689475"/>
            <a:ext cx="1194682" cy="653574"/>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広域的な観点からの</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まちづくり等に係る</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都市計画に関する事務を大阪市から受託</a:t>
            </a: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10100953"/>
              </p:ext>
            </p:extLst>
          </p:nvPr>
        </p:nvGraphicFramePr>
        <p:xfrm>
          <a:off x="66656" y="566861"/>
          <a:ext cx="9011633" cy="6246515"/>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20000"/>
                    </a:ext>
                  </a:extLst>
                </a:gridCol>
                <a:gridCol w="12727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362273">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239219">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3921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268591">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rowSpan="3">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道州の姿の検討・研究</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国への働きかけ</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庁内外の関係者と意見交換を進める等、ビジョンに係る目標達成に向けた取組みを進めている。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3051619">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「令和３年の地方からの提案等に関する対応方針」に基づく第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12</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次一括法が成立した。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「提案募集方式」により、空家対策を迅速に行うための法改正等３項目の提案を行い、全て関係府省との調整対象となっている。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全国知事会や関西広域連合を通じて、提案募集方式の見直しや「地方分権特区」の導入など地方分権改革の新たな手法について提案した。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電磁誘導式を活用した自動運転の走行を開始した。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大阪スーパーシテイ協議会にて、大阪府市として全体計画（区域計画の素案を含む）策定のための検討を進める。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447867">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セミナー・相談会の開催を通じ、中小企業の知的財産の活用促進と</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近畿統括本部の利用促進を図っており、引き続き取り組んでいく。また、近畿経済産業局中小企業政策調査課との意見交換会等を実施していく。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 u="none" dirty="0">
                          <a:solidFill>
                            <a:schemeClr val="tx1"/>
                          </a:solidFill>
                          <a:latin typeface="BIZ UDPゴシック" panose="020B0400000000000000" pitchFamily="50" charset="-128"/>
                          <a:ea typeface="BIZ UDPゴシック" panose="020B0400000000000000" pitchFamily="50" charset="-128"/>
                        </a:rPr>
                        <a:t>　</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国の施策に地方の意見が反映されるよう、引き続き、国機関との連携強化を図っていく。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472" y="213696"/>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2" name="グループ化 1"/>
          <p:cNvGrpSpPr/>
          <p:nvPr/>
        </p:nvGrpSpPr>
        <p:grpSpPr>
          <a:xfrm>
            <a:off x="323531" y="1285857"/>
            <a:ext cx="1188411" cy="5455511"/>
            <a:chOff x="394248" y="1023637"/>
            <a:chExt cx="1197554" cy="5455511"/>
          </a:xfrm>
        </p:grpSpPr>
        <p:grpSp>
          <p:nvGrpSpPr>
            <p:cNvPr id="11" name="グループ化 10"/>
            <p:cNvGrpSpPr/>
            <p:nvPr/>
          </p:nvGrpSpPr>
          <p:grpSpPr>
            <a:xfrm>
              <a:off x="402811" y="1023637"/>
              <a:ext cx="1188579" cy="903156"/>
              <a:chOff x="463612" y="1190553"/>
              <a:chExt cx="1188579" cy="903156"/>
            </a:xfrm>
          </p:grpSpPr>
          <p:sp>
            <p:nvSpPr>
              <p:cNvPr id="117" name="フローチャート : 代替処理 116"/>
              <p:cNvSpPr/>
              <p:nvPr/>
            </p:nvSpPr>
            <p:spPr>
              <a:xfrm>
                <a:off x="463612" y="119055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25</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8" name="フローチャート : 代替処理 117"/>
              <p:cNvSpPr/>
              <p:nvPr/>
            </p:nvSpPr>
            <p:spPr>
              <a:xfrm>
                <a:off x="463614" y="1363668"/>
                <a:ext cx="1188577" cy="73004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府国家要望</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・地方分権型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道州制の推進</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・国出先機関の</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地方移管の推進</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5" name="グループ化 14"/>
            <p:cNvGrpSpPr/>
            <p:nvPr/>
          </p:nvGrpSpPr>
          <p:grpSpPr>
            <a:xfrm>
              <a:off x="416782" y="2806740"/>
              <a:ext cx="1174608" cy="769059"/>
              <a:chOff x="469601" y="2629021"/>
              <a:chExt cx="1174608" cy="769059"/>
            </a:xfrm>
          </p:grpSpPr>
          <p:sp>
            <p:nvSpPr>
              <p:cNvPr id="119" name="フローチャート : 代替処理 118"/>
              <p:cNvSpPr/>
              <p:nvPr/>
            </p:nvSpPr>
            <p:spPr>
              <a:xfrm>
                <a:off x="493350" y="2629021"/>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4" name="フローチャート : 代替処理 113"/>
              <p:cNvSpPr/>
              <p:nvPr/>
            </p:nvSpPr>
            <p:spPr>
              <a:xfrm>
                <a:off x="469601" y="2814211"/>
                <a:ext cx="1174608" cy="58386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900" dirty="0">
                    <a:latin typeface="BIZ UDPゴシック" panose="020B0400000000000000" pitchFamily="50" charset="-128"/>
                    <a:ea typeface="BIZ UDPゴシック" panose="020B0400000000000000" pitchFamily="50" charset="-128"/>
                  </a:rPr>
                  <a:t>「地方分権改革に関する提案募集」を活用した国への提案を実施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3" name="グループ化 2"/>
            <p:cNvGrpSpPr/>
            <p:nvPr/>
          </p:nvGrpSpPr>
          <p:grpSpPr>
            <a:xfrm>
              <a:off x="416771" y="3698506"/>
              <a:ext cx="1174618" cy="651108"/>
              <a:chOff x="469590" y="3526845"/>
              <a:chExt cx="1174618" cy="651108"/>
            </a:xfrm>
          </p:grpSpPr>
          <p:sp>
            <p:nvSpPr>
              <p:cNvPr id="81" name="フローチャート : 代替処理 80"/>
              <p:cNvSpPr/>
              <p:nvPr/>
            </p:nvSpPr>
            <p:spPr>
              <a:xfrm>
                <a:off x="481468" y="3526845"/>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27</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82" name="フローチャート : 代替処理 81"/>
              <p:cNvSpPr/>
              <p:nvPr/>
            </p:nvSpPr>
            <p:spPr>
              <a:xfrm>
                <a:off x="469590" y="3688286"/>
                <a:ext cx="1174618" cy="489667"/>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pPr algn="just"/>
                <a:r>
                  <a:rPr lang="ja-JP" altLang="en-US" sz="900" dirty="0">
                    <a:latin typeface="BIZ UDPゴシック" panose="020B0400000000000000" pitchFamily="50" charset="-128"/>
                    <a:ea typeface="BIZ UDPゴシック" panose="020B0400000000000000" pitchFamily="50" charset="-128"/>
                  </a:rPr>
                  <a:t>分権一括法による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権限移譲と規制緩和</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（第</a:t>
                </a:r>
                <a:r>
                  <a:rPr lang="en-US" altLang="ja-JP" sz="900" dirty="0">
                    <a:latin typeface="BIZ UDPゴシック" panose="020B0400000000000000" pitchFamily="50" charset="-128"/>
                    <a:ea typeface="BIZ UDPゴシック" panose="020B0400000000000000" pitchFamily="50" charset="-128"/>
                  </a:rPr>
                  <a:t>4</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11</a:t>
                </a:r>
                <a:r>
                  <a:rPr lang="ja-JP" altLang="en-US" sz="900" dirty="0">
                    <a:latin typeface="BIZ UDPゴシック" panose="020B0400000000000000" pitchFamily="50" charset="-128"/>
                    <a:ea typeface="BIZ UDPゴシック" panose="020B0400000000000000" pitchFamily="50" charset="-128"/>
                  </a:rPr>
                  <a:t>次一括法）</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71" name="グループ化 70"/>
            <p:cNvGrpSpPr/>
            <p:nvPr/>
          </p:nvGrpSpPr>
          <p:grpSpPr>
            <a:xfrm>
              <a:off x="394661" y="2007598"/>
              <a:ext cx="1197141" cy="595347"/>
              <a:chOff x="463613" y="1226178"/>
              <a:chExt cx="958749" cy="595347"/>
            </a:xfrm>
          </p:grpSpPr>
          <p:sp>
            <p:nvSpPr>
              <p:cNvPr id="73" name="フローチャート : 代替処理 72"/>
              <p:cNvSpPr/>
              <p:nvPr/>
            </p:nvSpPr>
            <p:spPr>
              <a:xfrm>
                <a:off x="475486" y="1226178"/>
                <a:ext cx="813483"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30</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74" name="フローチャート : 代替処理 73"/>
              <p:cNvSpPr/>
              <p:nvPr/>
            </p:nvSpPr>
            <p:spPr>
              <a:xfrm>
                <a:off x="463613" y="1411069"/>
                <a:ext cx="958749" cy="41045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「地方分権に関する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勉強会」の開催</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417404" y="4657418"/>
              <a:ext cx="1173985" cy="643790"/>
              <a:chOff x="463612" y="1190553"/>
              <a:chExt cx="1173985" cy="643790"/>
            </a:xfrm>
          </p:grpSpPr>
          <p:sp>
            <p:nvSpPr>
              <p:cNvPr id="89" name="フローチャート : 代替処理 88"/>
              <p:cNvSpPr/>
              <p:nvPr/>
            </p:nvSpPr>
            <p:spPr>
              <a:xfrm>
                <a:off x="463612" y="119055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平成</a:t>
                </a:r>
                <a:r>
                  <a:rPr lang="en-US" altLang="ja-JP" sz="1000" dirty="0">
                    <a:solidFill>
                      <a:schemeClr val="bg1"/>
                    </a:solidFill>
                    <a:latin typeface="BIZ UDPゴシック" panose="020B0400000000000000" pitchFamily="50" charset="-128"/>
                    <a:ea typeface="BIZ UDPゴシック" panose="020B0400000000000000" pitchFamily="50" charset="-128"/>
                  </a:rPr>
                  <a:t>26</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63613" y="1346180"/>
                <a:ext cx="1173984" cy="48816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特区法の規制改革メニューを活用した</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提案の実施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9" name="グループ化 18"/>
            <p:cNvGrpSpPr/>
            <p:nvPr/>
          </p:nvGrpSpPr>
          <p:grpSpPr>
            <a:xfrm>
              <a:off x="394248" y="5373216"/>
              <a:ext cx="1197141" cy="1105932"/>
              <a:chOff x="424450" y="5352659"/>
              <a:chExt cx="1197141" cy="1105932"/>
            </a:xfrm>
          </p:grpSpPr>
          <p:grpSp>
            <p:nvGrpSpPr>
              <p:cNvPr id="4" name="グループ化 3"/>
              <p:cNvGrpSpPr/>
              <p:nvPr/>
            </p:nvGrpSpPr>
            <p:grpSpPr>
              <a:xfrm>
                <a:off x="424450" y="5352659"/>
                <a:ext cx="1197141" cy="608004"/>
                <a:chOff x="436325" y="5471409"/>
                <a:chExt cx="1197141" cy="608004"/>
              </a:xfrm>
            </p:grpSpPr>
            <p:sp>
              <p:nvSpPr>
                <p:cNvPr id="83" name="フローチャート : 代替処理 82"/>
                <p:cNvSpPr/>
                <p:nvPr/>
              </p:nvSpPr>
              <p:spPr>
                <a:xfrm>
                  <a:off x="460075" y="5471409"/>
                  <a:ext cx="1015755" cy="18000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1" name="フローチャート : 代替処理 90"/>
                <p:cNvSpPr/>
                <p:nvPr/>
              </p:nvSpPr>
              <p:spPr>
                <a:xfrm>
                  <a:off x="436325" y="5632848"/>
                  <a:ext cx="1197141"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近畿経済産業局内に「中小企業政策調査課」新設</a:t>
                  </a:r>
                  <a:endParaRPr lang="en-US" altLang="ja-JP" sz="900" dirty="0">
                    <a:latin typeface="BIZ UDPゴシック" panose="020B0400000000000000" pitchFamily="50" charset="-128"/>
                    <a:ea typeface="BIZ UDPゴシック" panose="020B0400000000000000" pitchFamily="50" charset="-128"/>
                  </a:endParaRPr>
                </a:p>
              </p:txBody>
            </p:sp>
          </p:grpSp>
          <p:sp>
            <p:nvSpPr>
              <p:cNvPr id="92" name="フローチャート : 代替処理 91"/>
              <p:cNvSpPr/>
              <p:nvPr/>
            </p:nvSpPr>
            <p:spPr>
              <a:xfrm>
                <a:off x="424450" y="6012026"/>
                <a:ext cx="1197141"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（独）工業所有権情報・研修館（</a:t>
                </a:r>
                <a:r>
                  <a:rPr lang="en-US" altLang="ja-JP" sz="900" dirty="0">
                    <a:latin typeface="BIZ UDPゴシック" panose="020B0400000000000000" pitchFamily="50" charset="-128"/>
                    <a:ea typeface="BIZ UDPゴシック" panose="020B0400000000000000" pitchFamily="50" charset="-128"/>
                  </a:rPr>
                  <a:t>INPIT</a:t>
                </a:r>
                <a:r>
                  <a:rPr lang="ja-JP" altLang="en-US" sz="900" dirty="0">
                    <a:latin typeface="BIZ UDPゴシック" panose="020B0400000000000000" pitchFamily="50" charset="-128"/>
                    <a:ea typeface="BIZ UDPゴシック" panose="020B0400000000000000" pitchFamily="50" charset="-128"/>
                  </a:rPr>
                  <a:t>）近畿統括本部開設</a:t>
                </a:r>
                <a:endParaRPr lang="en-US" altLang="ja-JP" sz="900" dirty="0">
                  <a:latin typeface="BIZ UDPゴシック" panose="020B0400000000000000" pitchFamily="50" charset="-128"/>
                  <a:ea typeface="BIZ UDPゴシック" panose="020B0400000000000000" pitchFamily="50" charset="-128"/>
                </a:endParaRPr>
              </a:p>
            </p:txBody>
          </p:sp>
        </p:grpSp>
      </p:grpSp>
      <p:grpSp>
        <p:nvGrpSpPr>
          <p:cNvPr id="10" name="グループ化 9"/>
          <p:cNvGrpSpPr/>
          <p:nvPr/>
        </p:nvGrpSpPr>
        <p:grpSpPr>
          <a:xfrm>
            <a:off x="1907703" y="2541884"/>
            <a:ext cx="4356000" cy="2737794"/>
            <a:chOff x="1909140" y="2636697"/>
            <a:chExt cx="4356000" cy="2737794"/>
          </a:xfrm>
        </p:grpSpPr>
        <p:sp>
          <p:nvSpPr>
            <p:cNvPr id="48" name="右矢印 47"/>
            <p:cNvSpPr/>
            <p:nvPr/>
          </p:nvSpPr>
          <p:spPr>
            <a:xfrm>
              <a:off x="1909140" y="4965664"/>
              <a:ext cx="4356000"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79152" y="2636697"/>
              <a:ext cx="3684551" cy="1450227"/>
              <a:chOff x="2579152" y="2534144"/>
              <a:chExt cx="3684551" cy="1450227"/>
            </a:xfrm>
          </p:grpSpPr>
          <p:grpSp>
            <p:nvGrpSpPr>
              <p:cNvPr id="99" name="グループ化 98"/>
              <p:cNvGrpSpPr/>
              <p:nvPr/>
            </p:nvGrpSpPr>
            <p:grpSpPr>
              <a:xfrm>
                <a:off x="2967911" y="3569032"/>
                <a:ext cx="2814267" cy="415339"/>
                <a:chOff x="2667128" y="2511431"/>
                <a:chExt cx="2781977" cy="415339"/>
              </a:xfrm>
            </p:grpSpPr>
            <p:sp>
              <p:nvSpPr>
                <p:cNvPr id="100" name="フローチャート : 代替処理 99"/>
                <p:cNvSpPr/>
                <p:nvPr/>
              </p:nvSpPr>
              <p:spPr>
                <a:xfrm>
                  <a:off x="2667128" y="2511431"/>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667128" y="2710951"/>
                  <a:ext cx="2781977" cy="215819"/>
                </a:xfrm>
                <a:prstGeom prst="flowChartAlternateProcess">
                  <a:avLst/>
                </a:prstGeom>
                <a:ln w="22225">
                  <a:solidFill>
                    <a:srgbClr val="0866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79152" y="2534144"/>
                <a:ext cx="3669924" cy="479899"/>
                <a:chOff x="2650245" y="3096022"/>
                <a:chExt cx="3669924" cy="479899"/>
              </a:xfrm>
            </p:grpSpPr>
            <p:sp>
              <p:nvSpPr>
                <p:cNvPr id="67" name="右矢印 66"/>
                <p:cNvSpPr/>
                <p:nvPr/>
              </p:nvSpPr>
              <p:spPr>
                <a:xfrm>
                  <a:off x="3936716" y="3215070"/>
                  <a:ext cx="2383453"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50245" y="3096022"/>
                  <a:ext cx="1286471" cy="419760"/>
                  <a:chOff x="3180918" y="3329099"/>
                  <a:chExt cx="1286471" cy="419760"/>
                </a:xfrm>
              </p:grpSpPr>
              <p:sp>
                <p:nvSpPr>
                  <p:cNvPr id="84" name="フローチャート : 代替処理 83"/>
                  <p:cNvSpPr/>
                  <p:nvPr/>
                </p:nvSpPr>
                <p:spPr>
                  <a:xfrm>
                    <a:off x="3192105" y="33290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180918" y="3516453"/>
                    <a:ext cx="1286471" cy="232406"/>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12</a:t>
                    </a:r>
                    <a:r>
                      <a:rPr lang="ja-JP" altLang="en-US" sz="1000" dirty="0">
                        <a:solidFill>
                          <a:schemeClr val="tx1"/>
                        </a:solidFill>
                        <a:latin typeface="BIZ UDPゴシック" panose="020B0400000000000000" pitchFamily="50" charset="-128"/>
                        <a:ea typeface="BIZ UDPゴシック" panose="020B0400000000000000" pitchFamily="50" charset="-128"/>
                      </a:rPr>
                      <a:t>次一</a:t>
                    </a:r>
                    <a:r>
                      <a:rPr lang="ja-JP" altLang="en-US" sz="1000" dirty="0">
                        <a:latin typeface="BIZ UDPゴシック" panose="020B0400000000000000" pitchFamily="50" charset="-128"/>
                        <a:ea typeface="BIZ UDPゴシック" panose="020B0400000000000000" pitchFamily="50" charset="-128"/>
                      </a:rPr>
                      <a:t>括法成立</a:t>
                    </a:r>
                  </a:p>
                </p:txBody>
              </p:sp>
            </p:grpSp>
          </p:grpSp>
          <p:grpSp>
            <p:nvGrpSpPr>
              <p:cNvPr id="7" name="グループ化 6"/>
              <p:cNvGrpSpPr/>
              <p:nvPr/>
            </p:nvGrpSpPr>
            <p:grpSpPr>
              <a:xfrm>
                <a:off x="2720728" y="2980043"/>
                <a:ext cx="3542975" cy="706052"/>
                <a:chOff x="3289400" y="3506626"/>
                <a:chExt cx="3403584" cy="706052"/>
              </a:xfrm>
            </p:grpSpPr>
            <p:grpSp>
              <p:nvGrpSpPr>
                <p:cNvPr id="5" name="グループ化 4"/>
                <p:cNvGrpSpPr/>
                <p:nvPr/>
              </p:nvGrpSpPr>
              <p:grpSpPr>
                <a:xfrm>
                  <a:off x="3289400" y="3506626"/>
                  <a:ext cx="1297206" cy="553096"/>
                  <a:chOff x="3142676" y="2403799"/>
                  <a:chExt cx="1297206" cy="553096"/>
                </a:xfrm>
              </p:grpSpPr>
              <p:sp>
                <p:nvSpPr>
                  <p:cNvPr id="76" name="フローチャート : 代替処理 75"/>
                  <p:cNvSpPr/>
                  <p:nvPr/>
                </p:nvSpPr>
                <p:spPr>
                  <a:xfrm>
                    <a:off x="3142676" y="2598483"/>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235996" y="24037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grpSp>
            <p:sp>
              <p:nvSpPr>
                <p:cNvPr id="69" name="右矢印 68"/>
                <p:cNvSpPr/>
                <p:nvPr/>
              </p:nvSpPr>
              <p:spPr>
                <a:xfrm>
                  <a:off x="4586606" y="3714668"/>
                  <a:ext cx="2106378"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37319" y="4026634"/>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907703" y="5417744"/>
            <a:ext cx="4354562" cy="42725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3622425" y="1215583"/>
            <a:ext cx="2641277" cy="982913"/>
            <a:chOff x="2687297" y="1332116"/>
            <a:chExt cx="2641277" cy="982913"/>
          </a:xfrm>
        </p:grpSpPr>
        <p:grpSp>
          <p:nvGrpSpPr>
            <p:cNvPr id="58" name="グループ化 57"/>
            <p:cNvGrpSpPr/>
            <p:nvPr/>
          </p:nvGrpSpPr>
          <p:grpSpPr>
            <a:xfrm>
              <a:off x="2687297" y="1332116"/>
              <a:ext cx="1933042" cy="394877"/>
              <a:chOff x="2325016" y="2587423"/>
              <a:chExt cx="1933042" cy="394877"/>
            </a:xfrm>
          </p:grpSpPr>
          <p:sp>
            <p:nvSpPr>
              <p:cNvPr id="59" name="フローチャート : 代替処理 99"/>
              <p:cNvSpPr/>
              <p:nvPr/>
            </p:nvSpPr>
            <p:spPr>
              <a:xfrm>
                <a:off x="2326777" y="2587423"/>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325016" y="2773108"/>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687297" y="1906202"/>
              <a:ext cx="2641277"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55" name="フローチャート : 代替処理 83"/>
          <p:cNvSpPr/>
          <p:nvPr/>
        </p:nvSpPr>
        <p:spPr>
          <a:xfrm>
            <a:off x="2099212" y="4092083"/>
            <a:ext cx="349260" cy="18119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4</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57" name="フローチャート : 代替処理 75"/>
          <p:cNvSpPr/>
          <p:nvPr/>
        </p:nvSpPr>
        <p:spPr>
          <a:xfrm>
            <a:off x="2046359" y="4276795"/>
            <a:ext cx="1407119" cy="57816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大阪市がスーパー</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シティ型国家戦略特区の区域に正式指定</a:t>
            </a:r>
          </a:p>
        </p:txBody>
      </p:sp>
      <p:sp>
        <p:nvSpPr>
          <p:cNvPr id="62" name="フローチャート : 代替処理 83"/>
          <p:cNvSpPr/>
          <p:nvPr/>
        </p:nvSpPr>
        <p:spPr>
          <a:xfrm>
            <a:off x="3531275" y="4095598"/>
            <a:ext cx="349260" cy="18119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4" name="フローチャート : 代替処理 75"/>
          <p:cNvSpPr/>
          <p:nvPr/>
        </p:nvSpPr>
        <p:spPr>
          <a:xfrm>
            <a:off x="3519661" y="4276795"/>
            <a:ext cx="1227324" cy="57816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大阪スーパーシティ協議会を設立</a:t>
            </a:r>
          </a:p>
        </p:txBody>
      </p:sp>
      <p:sp>
        <p:nvSpPr>
          <p:cNvPr id="116" name="右矢印 47">
            <a:extLst>
              <a:ext uri="{FF2B5EF4-FFF2-40B4-BE49-F238E27FC236}">
                <a16:creationId xmlns:a16="http://schemas.microsoft.com/office/drawing/2014/main" id="{6D052255-3923-47D6-A67F-E0672A75C447}"/>
              </a:ext>
            </a:extLst>
          </p:cNvPr>
          <p:cNvSpPr/>
          <p:nvPr/>
        </p:nvSpPr>
        <p:spPr>
          <a:xfrm>
            <a:off x="4015363" y="6154121"/>
            <a:ext cx="2246902" cy="40069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年度の移転に向け、国と協議</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54" name="フローチャート : 代替処理 76"/>
          <p:cNvSpPr/>
          <p:nvPr/>
        </p:nvSpPr>
        <p:spPr>
          <a:xfrm>
            <a:off x="2022019" y="5978141"/>
            <a:ext cx="404518"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４月</a:t>
            </a:r>
          </a:p>
        </p:txBody>
      </p:sp>
      <p:sp>
        <p:nvSpPr>
          <p:cNvPr id="56" name="フローチャート : 代替処理 75"/>
          <p:cNvSpPr/>
          <p:nvPr/>
        </p:nvSpPr>
        <p:spPr>
          <a:xfrm>
            <a:off x="2022020" y="6166368"/>
            <a:ext cx="1993344" cy="40749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健栄研の移転先となる民間賃貸施設（アライアンス棟）の運営開始</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8595959"/>
              </p:ext>
            </p:extLst>
          </p:nvPr>
        </p:nvGraphicFramePr>
        <p:xfrm>
          <a:off x="88580" y="555715"/>
          <a:ext cx="8992593" cy="6215127"/>
        </p:xfrm>
        <a:graphic>
          <a:graphicData uri="http://schemas.openxmlformats.org/drawingml/2006/table">
            <a:tbl>
              <a:tblPr firstRow="1" bandRow="1">
                <a:tableStyleId>{5940675A-B579-460E-94D1-54222C63F5DA}</a:tableStyleId>
              </a:tblPr>
              <a:tblGrid>
                <a:gridCol w="234970">
                  <a:extLst>
                    <a:ext uri="{9D8B030D-6E8A-4147-A177-3AD203B41FA5}">
                      <a16:colId xmlns:a16="http://schemas.microsoft.com/office/drawing/2014/main" val="20000"/>
                    </a:ext>
                  </a:extLst>
                </a:gridCol>
                <a:gridCol w="1368130">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4445572">
                  <a:extLst>
                    <a:ext uri="{9D8B030D-6E8A-4147-A177-3AD203B41FA5}">
                      <a16:colId xmlns:a16="http://schemas.microsoft.com/office/drawing/2014/main" val="20003"/>
                    </a:ext>
                  </a:extLst>
                </a:gridCol>
                <a:gridCol w="2655889">
                  <a:extLst>
                    <a:ext uri="{9D8B030D-6E8A-4147-A177-3AD203B41FA5}">
                      <a16:colId xmlns:a16="http://schemas.microsoft.com/office/drawing/2014/main" val="20004"/>
                    </a:ext>
                  </a:extLst>
                </a:gridCol>
              </a:tblGrid>
              <a:tr h="200036">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74550">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740541">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広域連合のこれまでの取組の評価・検証を踏まえ、第５期広域計画策定を見据えて、国からの権限移譲や国出先機関の移管に向けて、府から広域連合への働きかけを行っていく。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広域連合の取組の評価・検証結果を踏まえ、広域連合が目指す方向性や果たすべき役割に相応しい事務を検討し、業務の効率化やスクラップ・アンド・ビルドを進める。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広域的な様式・基準の統一では、競争入札参加資格申請、道路占用許可申請、保育所入所等に必要な就労証明書、キッチンカーの許可基準の統一に向けた検討を進める。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18638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5" name="グループ化 14"/>
          <p:cNvGrpSpPr/>
          <p:nvPr/>
        </p:nvGrpSpPr>
        <p:grpSpPr>
          <a:xfrm>
            <a:off x="373962" y="1298833"/>
            <a:ext cx="1247443" cy="4704579"/>
            <a:chOff x="421354" y="1111701"/>
            <a:chExt cx="1138648" cy="4704579"/>
          </a:xfrm>
        </p:grpSpPr>
        <p:grpSp>
          <p:nvGrpSpPr>
            <p:cNvPr id="3" name="グループ化 2"/>
            <p:cNvGrpSpPr/>
            <p:nvPr/>
          </p:nvGrpSpPr>
          <p:grpSpPr>
            <a:xfrm>
              <a:off x="433666" y="1111701"/>
              <a:ext cx="1109405" cy="553051"/>
              <a:chOff x="457074" y="2002326"/>
              <a:chExt cx="1109405" cy="553051"/>
            </a:xfrm>
          </p:grpSpPr>
          <p:sp>
            <p:nvSpPr>
              <p:cNvPr id="60" name="フローチャート : 代替処理 59"/>
              <p:cNvSpPr/>
              <p:nvPr/>
            </p:nvSpPr>
            <p:spPr>
              <a:xfrm>
                <a:off x="457074" y="2002326"/>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令和２年度～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1" name="フローチャート : 代替処理 60"/>
              <p:cNvSpPr/>
              <p:nvPr/>
            </p:nvSpPr>
            <p:spPr>
              <a:xfrm>
                <a:off x="457074" y="2178127"/>
                <a:ext cx="1109405"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第４期広域計画に</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基づく取組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9" name="グループ化 8"/>
            <p:cNvGrpSpPr/>
            <p:nvPr/>
          </p:nvGrpSpPr>
          <p:grpSpPr>
            <a:xfrm>
              <a:off x="433666" y="3117742"/>
              <a:ext cx="1126336" cy="764281"/>
              <a:chOff x="471735" y="3964955"/>
              <a:chExt cx="1126336" cy="764281"/>
            </a:xfrm>
          </p:grpSpPr>
          <p:sp>
            <p:nvSpPr>
              <p:cNvPr id="51" name="フローチャート : 代替処理 50"/>
              <p:cNvSpPr/>
              <p:nvPr/>
            </p:nvSpPr>
            <p:spPr>
              <a:xfrm>
                <a:off x="478177" y="3964955"/>
                <a:ext cx="917499" cy="21062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22</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8" name="フローチャート : 代替処理 67"/>
              <p:cNvSpPr/>
              <p:nvPr/>
            </p:nvSpPr>
            <p:spPr>
              <a:xfrm>
                <a:off x="471735" y="4157364"/>
                <a:ext cx="1126336" cy="57187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国からの事務権限の移譲に向けた取組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9" name="グループ化 58"/>
            <p:cNvGrpSpPr/>
            <p:nvPr/>
          </p:nvGrpSpPr>
          <p:grpSpPr>
            <a:xfrm>
              <a:off x="433666" y="2317338"/>
              <a:ext cx="1109405" cy="597124"/>
              <a:chOff x="457074" y="1986257"/>
              <a:chExt cx="1109405" cy="713568"/>
            </a:xfrm>
          </p:grpSpPr>
          <p:sp>
            <p:nvSpPr>
              <p:cNvPr id="63" name="フローチャート : 代替処理 62"/>
              <p:cNvSpPr/>
              <p:nvPr/>
            </p:nvSpPr>
            <p:spPr>
              <a:xfrm>
                <a:off x="463516" y="1986257"/>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令和元年度～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457074" y="2178125"/>
                <a:ext cx="1109405" cy="52170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「広域計画等推進</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委員会」開催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65" name="グループ化 64"/>
            <p:cNvGrpSpPr/>
            <p:nvPr/>
          </p:nvGrpSpPr>
          <p:grpSpPr>
            <a:xfrm>
              <a:off x="421354" y="4152549"/>
              <a:ext cx="1121716" cy="619580"/>
              <a:chOff x="444762" y="1465920"/>
              <a:chExt cx="1121716" cy="619580"/>
            </a:xfrm>
          </p:grpSpPr>
          <p:sp>
            <p:nvSpPr>
              <p:cNvPr id="66" name="フローチャート : 代替処理 65"/>
              <p:cNvSpPr/>
              <p:nvPr/>
            </p:nvSpPr>
            <p:spPr>
              <a:xfrm>
                <a:off x="457074" y="1465920"/>
                <a:ext cx="1016916" cy="1758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7" name="フローチャート : 代替処理 66"/>
              <p:cNvSpPr/>
              <p:nvPr/>
            </p:nvSpPr>
            <p:spPr>
              <a:xfrm>
                <a:off x="444762" y="1635282"/>
                <a:ext cx="1121716" cy="45021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「広域行政のあり方検討会」開催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 name="グループ化 3"/>
            <p:cNvGrpSpPr/>
            <p:nvPr/>
          </p:nvGrpSpPr>
          <p:grpSpPr>
            <a:xfrm>
              <a:off x="433666" y="1695609"/>
              <a:ext cx="1109405" cy="552013"/>
              <a:chOff x="468949" y="1766859"/>
              <a:chExt cx="1109405" cy="552013"/>
            </a:xfrm>
          </p:grpSpPr>
          <p:sp>
            <p:nvSpPr>
              <p:cNvPr id="26" name="フローチャート : 代替処理 25"/>
              <p:cNvSpPr/>
              <p:nvPr/>
            </p:nvSpPr>
            <p:spPr>
              <a:xfrm>
                <a:off x="478194" y="1766859"/>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28</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2" name="フローチャート : 代替処理 61"/>
              <p:cNvSpPr/>
              <p:nvPr/>
            </p:nvSpPr>
            <p:spPr>
              <a:xfrm>
                <a:off x="468949" y="1922313"/>
                <a:ext cx="1109405"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関西創生戦略に</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基づく取組</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5" name="フローチャート : 代替処理 44"/>
            <p:cNvSpPr/>
            <p:nvPr/>
          </p:nvSpPr>
          <p:spPr>
            <a:xfrm>
              <a:off x="422305" y="5052846"/>
              <a:ext cx="1137697" cy="76343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「琵琶湖・淀川流域対策に係る研究会」にて意見交換等を</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実施</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424798" y="1277450"/>
            <a:ext cx="5991993" cy="4725962"/>
            <a:chOff x="393209" y="1326035"/>
            <a:chExt cx="5991993" cy="4739452"/>
          </a:xfrm>
        </p:grpSpPr>
        <p:grpSp>
          <p:nvGrpSpPr>
            <p:cNvPr id="11" name="グループ化 10"/>
            <p:cNvGrpSpPr/>
            <p:nvPr/>
          </p:nvGrpSpPr>
          <p:grpSpPr>
            <a:xfrm>
              <a:off x="393209" y="1326035"/>
              <a:ext cx="5991993" cy="4739452"/>
              <a:chOff x="393209" y="1090293"/>
              <a:chExt cx="5991993" cy="4739452"/>
            </a:xfrm>
          </p:grpSpPr>
          <p:sp>
            <p:nvSpPr>
              <p:cNvPr id="10" name="正方形/長方形 9"/>
              <p:cNvSpPr/>
              <p:nvPr/>
            </p:nvSpPr>
            <p:spPr>
              <a:xfrm>
                <a:off x="2195228" y="1403484"/>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grpSp>
            <p:nvGrpSpPr>
              <p:cNvPr id="27" name="グループ化 26"/>
              <p:cNvGrpSpPr/>
              <p:nvPr/>
            </p:nvGrpSpPr>
            <p:grpSpPr>
              <a:xfrm>
                <a:off x="2424049" y="2365356"/>
                <a:ext cx="1570393" cy="902643"/>
                <a:chOff x="181256" y="1863642"/>
                <a:chExt cx="1570393" cy="902643"/>
              </a:xfrm>
            </p:grpSpPr>
            <p:sp>
              <p:nvSpPr>
                <p:cNvPr id="28" name="フローチャート : 代替処理 27"/>
                <p:cNvSpPr/>
                <p:nvPr/>
              </p:nvSpPr>
              <p:spPr>
                <a:xfrm>
                  <a:off x="211444" y="1863642"/>
                  <a:ext cx="361131" cy="20851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5</a:t>
                  </a:r>
                  <a:r>
                    <a:rPr kumimoji="1"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29" name="フローチャート : 代替処理 28"/>
                <p:cNvSpPr/>
                <p:nvPr/>
              </p:nvSpPr>
              <p:spPr>
                <a:xfrm>
                  <a:off x="181256" y="2070996"/>
                  <a:ext cx="1570393" cy="69528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「広域計画等推進委員会」にて第</a:t>
                  </a:r>
                  <a:r>
                    <a:rPr lang="en-US" altLang="ja-JP" sz="1000" dirty="0">
                      <a:solidFill>
                        <a:schemeClr val="tx1"/>
                      </a:solidFill>
                      <a:latin typeface="BIZ UDPゴシック" panose="020B0400000000000000" pitchFamily="50" charset="-128"/>
                      <a:ea typeface="BIZ UDPゴシック" panose="020B0400000000000000" pitchFamily="50" charset="-128"/>
                    </a:rPr>
                    <a:t>5</a:t>
                  </a:r>
                  <a:r>
                    <a:rPr lang="ja-JP" altLang="en-US" sz="1000" dirty="0">
                      <a:solidFill>
                        <a:schemeClr val="tx1"/>
                      </a:solidFill>
                      <a:latin typeface="BIZ UDPゴシック" panose="020B0400000000000000" pitchFamily="50" charset="-128"/>
                      <a:ea typeface="BIZ UDPゴシック" panose="020B0400000000000000" pitchFamily="50" charset="-128"/>
                    </a:rPr>
                    <a:t>期広域計画案の策定について議論</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8" name="グループ化 7"/>
              <p:cNvGrpSpPr/>
              <p:nvPr/>
            </p:nvGrpSpPr>
            <p:grpSpPr>
              <a:xfrm>
                <a:off x="2710825" y="3711569"/>
                <a:ext cx="3667046" cy="2118176"/>
                <a:chOff x="2813138" y="5798643"/>
                <a:chExt cx="3667046" cy="2118176"/>
              </a:xfrm>
            </p:grpSpPr>
            <p:grpSp>
              <p:nvGrpSpPr>
                <p:cNvPr id="40" name="グループ化 39"/>
                <p:cNvGrpSpPr/>
                <p:nvPr/>
              </p:nvGrpSpPr>
              <p:grpSpPr>
                <a:xfrm>
                  <a:off x="3136991" y="7339292"/>
                  <a:ext cx="1178542" cy="577527"/>
                  <a:chOff x="2530852" y="3862214"/>
                  <a:chExt cx="1023311" cy="577527"/>
                </a:xfrm>
              </p:grpSpPr>
              <p:sp>
                <p:nvSpPr>
                  <p:cNvPr id="41" name="フローチャート : 代替処理 40"/>
                  <p:cNvSpPr/>
                  <p:nvPr/>
                </p:nvSpPr>
                <p:spPr>
                  <a:xfrm>
                    <a:off x="2546792" y="3862214"/>
                    <a:ext cx="30586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42" name="フローチャート : 代替処理 41"/>
                  <p:cNvSpPr/>
                  <p:nvPr/>
                </p:nvSpPr>
                <p:spPr>
                  <a:xfrm>
                    <a:off x="2530852" y="4053787"/>
                    <a:ext cx="1023311" cy="38595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nvGrpSpPr>
                <p:cNvPr id="2" name="グループ化 1"/>
                <p:cNvGrpSpPr/>
                <p:nvPr/>
              </p:nvGrpSpPr>
              <p:grpSpPr>
                <a:xfrm>
                  <a:off x="2813138" y="5798643"/>
                  <a:ext cx="3667046" cy="584109"/>
                  <a:chOff x="2926037" y="4680872"/>
                  <a:chExt cx="3667046" cy="584109"/>
                </a:xfrm>
              </p:grpSpPr>
              <p:grpSp>
                <p:nvGrpSpPr>
                  <p:cNvPr id="5" name="グループ化 4"/>
                  <p:cNvGrpSpPr/>
                  <p:nvPr/>
                </p:nvGrpSpPr>
                <p:grpSpPr>
                  <a:xfrm>
                    <a:off x="2926037" y="4680872"/>
                    <a:ext cx="1502395" cy="584109"/>
                    <a:chOff x="4171697" y="4609050"/>
                    <a:chExt cx="1502395" cy="584109"/>
                  </a:xfrm>
                </p:grpSpPr>
                <p:sp>
                  <p:nvSpPr>
                    <p:cNvPr id="49" name="フローチャート : 代替処理 48"/>
                    <p:cNvSpPr/>
                    <p:nvPr/>
                  </p:nvSpPr>
                  <p:spPr>
                    <a:xfrm>
                      <a:off x="4192626" y="4609050"/>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43" name="フローチャート : 代替処理 42"/>
                    <p:cNvSpPr/>
                    <p:nvPr/>
                  </p:nvSpPr>
                  <p:spPr>
                    <a:xfrm>
                      <a:off x="4171697" y="4791159"/>
                      <a:ext cx="1502395" cy="40200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（９項目</a:t>
                      </a:r>
                      <a:r>
                        <a:rPr lang="ja-JP" altLang="en-US" sz="1000" dirty="0">
                          <a:latin typeface="BIZ UDPゴシック" panose="020B0400000000000000" pitchFamily="50" charset="-128"/>
                          <a:ea typeface="BIZ UDPゴシック" panose="020B0400000000000000" pitchFamily="50" charset="-128"/>
                        </a:rPr>
                        <a:t>）</a:t>
                      </a:r>
                    </a:p>
                  </p:txBody>
                </p:sp>
              </p:grpSp>
              <p:sp>
                <p:nvSpPr>
                  <p:cNvPr id="47" name="右矢印 46"/>
                  <p:cNvSpPr/>
                  <p:nvPr/>
                </p:nvSpPr>
                <p:spPr>
                  <a:xfrm>
                    <a:off x="4433083" y="4847252"/>
                    <a:ext cx="2160000" cy="38102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grpSp>
          </p:grpSp>
          <p:sp>
            <p:nvSpPr>
              <p:cNvPr id="57" name="フローチャート : 代替処理 56"/>
              <p:cNvSpPr/>
              <p:nvPr/>
            </p:nvSpPr>
            <p:spPr>
              <a:xfrm>
                <a:off x="393209" y="4912046"/>
                <a:ext cx="756000" cy="155242"/>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schemeClr val="bg1"/>
                    </a:solidFill>
                    <a:latin typeface="BIZ UDPゴシック" panose="020B0400000000000000" pitchFamily="50" charset="-128"/>
                    <a:ea typeface="BIZ UDPゴシック" panose="020B0400000000000000" pitchFamily="50" charset="-128"/>
                  </a:rPr>
                  <a:t>令和３年度</a:t>
                </a:r>
                <a:endParaRPr kumimoji="1" lang="ja-JP" altLang="en-US" sz="900" dirty="0">
                  <a:solidFill>
                    <a:schemeClr val="bg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1956203" y="1090293"/>
                <a:ext cx="4428999"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第４期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R2</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75" name="フローチャート : 代替処理 69"/>
            <p:cNvSpPr/>
            <p:nvPr/>
          </p:nvSpPr>
          <p:spPr>
            <a:xfrm>
              <a:off x="4561368" y="4435084"/>
              <a:ext cx="1254608" cy="170082"/>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grpSp>
      <p:sp>
        <p:nvSpPr>
          <p:cNvPr id="50" name="フローチャート : 代替処理 40"/>
          <p:cNvSpPr/>
          <p:nvPr/>
        </p:nvSpPr>
        <p:spPr>
          <a:xfrm>
            <a:off x="3084626" y="4809664"/>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91" name="右矢印 90"/>
          <p:cNvSpPr/>
          <p:nvPr/>
        </p:nvSpPr>
        <p:spPr>
          <a:xfrm>
            <a:off x="1987792" y="4854729"/>
            <a:ext cx="4428999" cy="67260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　　　　　　　　　　　　　　　　　　　　　　広域的な申請様式・許可</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a:p>
            <a:pPr algn="ctr"/>
            <a:r>
              <a:rPr lang="ja-JP" altLang="en-US" sz="1000" dirty="0">
                <a:solidFill>
                  <a:schemeClr val="bg1"/>
                </a:solidFill>
                <a:latin typeface="BIZ UDPゴシック" panose="020B0400000000000000" pitchFamily="50" charset="-128"/>
                <a:ea typeface="BIZ UDPゴシック" panose="020B0400000000000000" pitchFamily="50" charset="-128"/>
              </a:rPr>
              <a:t>　　　　　　　　　　　　　　　　　　　　　　</a:t>
            </a:r>
            <a:r>
              <a:rPr kumimoji="1" lang="ja-JP" altLang="en-US" sz="1000" dirty="0">
                <a:solidFill>
                  <a:schemeClr val="bg1"/>
                </a:solidFill>
                <a:latin typeface="BIZ UDPゴシック" panose="020B0400000000000000" pitchFamily="50" charset="-128"/>
                <a:ea typeface="BIZ UDPゴシック" panose="020B0400000000000000" pitchFamily="50" charset="-128"/>
              </a:rPr>
              <a:t>基準の統一に向けた検討</a:t>
            </a:r>
          </a:p>
        </p:txBody>
      </p:sp>
      <p:grpSp>
        <p:nvGrpSpPr>
          <p:cNvPr id="44" name="グループ化 43"/>
          <p:cNvGrpSpPr/>
          <p:nvPr/>
        </p:nvGrpSpPr>
        <p:grpSpPr>
          <a:xfrm>
            <a:off x="4202292" y="2603366"/>
            <a:ext cx="973582" cy="577000"/>
            <a:chOff x="2463873" y="2601261"/>
            <a:chExt cx="943110" cy="603070"/>
          </a:xfrm>
        </p:grpSpPr>
        <p:sp>
          <p:nvSpPr>
            <p:cNvPr id="54" name="フローチャート : 代替処理 30"/>
            <p:cNvSpPr/>
            <p:nvPr/>
          </p:nvSpPr>
          <p:spPr>
            <a:xfrm>
              <a:off x="2463873" y="2806660"/>
              <a:ext cx="943110"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広域計画中間案の確定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46" name="フローチャート : 代替処理 29"/>
            <p:cNvSpPr/>
            <p:nvPr/>
          </p:nvSpPr>
          <p:spPr>
            <a:xfrm>
              <a:off x="2480106" y="2601261"/>
              <a:ext cx="454391" cy="1972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10</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grpSp>
      <p:sp>
        <p:nvSpPr>
          <p:cNvPr id="55" name="フローチャート : 代替処理 30"/>
          <p:cNvSpPr/>
          <p:nvPr/>
        </p:nvSpPr>
        <p:spPr>
          <a:xfrm>
            <a:off x="4185200" y="3408282"/>
            <a:ext cx="1637019" cy="395980"/>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中間案について</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パブリックコメントの実施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58" name="フローチャート : 代替処理 29"/>
          <p:cNvSpPr/>
          <p:nvPr/>
        </p:nvSpPr>
        <p:spPr>
          <a:xfrm>
            <a:off x="4185200" y="3219836"/>
            <a:ext cx="975912" cy="20760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10</a:t>
            </a:r>
            <a:r>
              <a:rPr lang="ja-JP" altLang="en-US" sz="1050" dirty="0">
                <a:solidFill>
                  <a:schemeClr val="bg1"/>
                </a:solidFill>
                <a:latin typeface="BIZ UDPゴシック" panose="020B0400000000000000" pitchFamily="50" charset="-128"/>
                <a:ea typeface="BIZ UDPゴシック" panose="020B0400000000000000" pitchFamily="50" charset="-128"/>
              </a:rPr>
              <a:t>月～</a:t>
            </a:r>
            <a:r>
              <a:rPr lang="en-US" altLang="ja-JP" sz="1050" dirty="0">
                <a:solidFill>
                  <a:schemeClr val="bg1"/>
                </a:solidFill>
                <a:latin typeface="BIZ UDPゴシック" panose="020B0400000000000000" pitchFamily="50" charset="-128"/>
                <a:ea typeface="BIZ UDPゴシック" panose="020B0400000000000000" pitchFamily="50" charset="-128"/>
              </a:rPr>
              <a:t>11</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grpSp>
        <p:nvGrpSpPr>
          <p:cNvPr id="69" name="グループ化 68"/>
          <p:cNvGrpSpPr/>
          <p:nvPr/>
        </p:nvGrpSpPr>
        <p:grpSpPr>
          <a:xfrm>
            <a:off x="5328361" y="2613121"/>
            <a:ext cx="1038238" cy="582929"/>
            <a:chOff x="2463182" y="2629985"/>
            <a:chExt cx="1038238" cy="586931"/>
          </a:xfrm>
        </p:grpSpPr>
        <p:sp>
          <p:nvSpPr>
            <p:cNvPr id="71" name="フローチャート : 代替処理 30"/>
            <p:cNvSpPr/>
            <p:nvPr/>
          </p:nvSpPr>
          <p:spPr>
            <a:xfrm>
              <a:off x="2463182" y="2819245"/>
              <a:ext cx="1038238"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広域計画案議決（連合議会）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70" name="フローチャート : 代替処理 29"/>
            <p:cNvSpPr/>
            <p:nvPr/>
          </p:nvSpPr>
          <p:spPr>
            <a:xfrm>
              <a:off x="2486956" y="2629985"/>
              <a:ext cx="381005" cy="17914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３月</a:t>
              </a:r>
            </a:p>
          </p:txBody>
        </p:sp>
      </p:grpSp>
      <p:sp>
        <p:nvSpPr>
          <p:cNvPr id="56" name="フローチャート : 代替処理 41"/>
          <p:cNvSpPr/>
          <p:nvPr/>
        </p:nvSpPr>
        <p:spPr>
          <a:xfrm>
            <a:off x="4043073" y="6310942"/>
            <a:ext cx="1551630" cy="36933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33</a:t>
            </a:r>
            <a:r>
              <a:rPr lang="ja-JP" altLang="en-US" sz="1000" dirty="0">
                <a:solidFill>
                  <a:schemeClr val="tx1"/>
                </a:solidFill>
                <a:latin typeface="BIZ UDPゴシック" panose="020B0400000000000000" pitchFamily="50" charset="-128"/>
                <a:ea typeface="BIZ UDPゴシック" panose="020B0400000000000000" pitchFamily="50" charset="-128"/>
              </a:rPr>
              <a:t>次地方制度調査会の審議に向けた提言</a:t>
            </a:r>
          </a:p>
        </p:txBody>
      </p:sp>
      <p:sp>
        <p:nvSpPr>
          <p:cNvPr id="72" name="フローチャート : 代替処理 40"/>
          <p:cNvSpPr/>
          <p:nvPr/>
        </p:nvSpPr>
        <p:spPr>
          <a:xfrm>
            <a:off x="4060599" y="6118367"/>
            <a:ext cx="352260" cy="19257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９月</a:t>
            </a:r>
          </a:p>
        </p:txBody>
      </p:sp>
      <p:sp>
        <p:nvSpPr>
          <p:cNvPr id="53" name="フローチャート : 代替処理 41"/>
          <p:cNvSpPr/>
          <p:nvPr/>
        </p:nvSpPr>
        <p:spPr>
          <a:xfrm>
            <a:off x="3067199" y="5001237"/>
            <a:ext cx="1178542" cy="39430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高圧ガス保安法に係る様式等の統一</a:t>
            </a:r>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2181</Words>
  <Application>Microsoft Office PowerPoint</Application>
  <PresentationFormat>画面に合わせる (4:3)</PresentationFormat>
  <Paragraphs>307</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2025-12-05T07:31:39Z</dcterms:created>
  <dcterms:modified xsi:type="dcterms:W3CDTF">2025-12-05T07:31:42Z</dcterms:modified>
</cp:coreProperties>
</file>