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5" r:id="rId2"/>
    <p:sldId id="271" r:id="rId3"/>
    <p:sldId id="276" r:id="rId4"/>
    <p:sldId id="27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072B4"/>
    <a:srgbClr val="E6E6E6"/>
    <a:srgbClr val="023894"/>
    <a:srgbClr val="0866B4"/>
    <a:srgbClr val="086CBA"/>
    <a:srgbClr val="0869BA"/>
    <a:srgbClr val="0669BA"/>
    <a:srgbClr val="0082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65" autoAdjust="0"/>
    <p:restoredTop sz="95053" autoAdjust="0"/>
  </p:normalViewPr>
  <p:slideViewPr>
    <p:cSldViewPr showGuides="1">
      <p:cViewPr varScale="1">
        <p:scale>
          <a:sx n="64" d="100"/>
          <a:sy n="64" d="100"/>
        </p:scale>
        <p:origin x="12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2949575" cy="496888"/>
          </a:xfrm>
          <a:prstGeom prst="rect">
            <a:avLst/>
          </a:prstGeom>
        </p:spPr>
        <p:txBody>
          <a:bodyPr vert="horz" lIns="91396" tIns="45700" rIns="91396" bIns="4570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4" y="0"/>
            <a:ext cx="2949575" cy="496888"/>
          </a:xfrm>
          <a:prstGeom prst="rect">
            <a:avLst/>
          </a:prstGeom>
        </p:spPr>
        <p:txBody>
          <a:bodyPr vert="horz" lIns="91396" tIns="45700" rIns="91396" bIns="45700"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6" y="9440865"/>
            <a:ext cx="2949575" cy="496887"/>
          </a:xfrm>
          <a:prstGeom prst="rect">
            <a:avLst/>
          </a:prstGeom>
        </p:spPr>
        <p:txBody>
          <a:bodyPr vert="horz" lIns="91396" tIns="45700" rIns="91396" bIns="4570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4" y="9440865"/>
            <a:ext cx="2949575" cy="496887"/>
          </a:xfrm>
          <a:prstGeom prst="rect">
            <a:avLst/>
          </a:prstGeom>
        </p:spPr>
        <p:txBody>
          <a:bodyPr vert="horz" lIns="91396" tIns="45700" rIns="91396" bIns="45700"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2949787" cy="496967"/>
          </a:xfrm>
          <a:prstGeom prst="rect">
            <a:avLst/>
          </a:prstGeom>
        </p:spPr>
        <p:txBody>
          <a:bodyPr vert="horz" lIns="91396" tIns="45700" rIns="91396" bIns="4570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4" y="4"/>
            <a:ext cx="2949787" cy="496967"/>
          </a:xfrm>
          <a:prstGeom prst="rect">
            <a:avLst/>
          </a:prstGeom>
        </p:spPr>
        <p:txBody>
          <a:bodyPr vert="horz" lIns="91396" tIns="45700" rIns="91396" bIns="4570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96" tIns="45700" rIns="91396" bIns="45700"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96" tIns="45700" rIns="91396" bIns="457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50"/>
            <a:ext cx="2949787" cy="496967"/>
          </a:xfrm>
          <a:prstGeom prst="rect">
            <a:avLst/>
          </a:prstGeom>
        </p:spPr>
        <p:txBody>
          <a:bodyPr vert="horz" lIns="91396" tIns="45700" rIns="91396" bIns="4570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4" y="9440650"/>
            <a:ext cx="2949787" cy="496967"/>
          </a:xfrm>
          <a:prstGeom prst="rect">
            <a:avLst/>
          </a:prstGeom>
        </p:spPr>
        <p:txBody>
          <a:bodyPr vert="horz" lIns="91396" tIns="45700" rIns="91396" bIns="4570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4934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22433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255408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605389240"/>
              </p:ext>
            </p:extLst>
          </p:nvPr>
        </p:nvGraphicFramePr>
        <p:xfrm>
          <a:off x="35496" y="332656"/>
          <a:ext cx="9071999" cy="6480000"/>
        </p:xfrm>
        <a:graphic>
          <a:graphicData uri="http://schemas.openxmlformats.org/drawingml/2006/table">
            <a:tbl>
              <a:tblPr firstRow="1" bandRow="1">
                <a:tableStyleId>{5940675A-B579-460E-94D1-54222C63F5DA}</a:tableStyleId>
              </a:tblPr>
              <a:tblGrid>
                <a:gridCol w="242811">
                  <a:extLst>
                    <a:ext uri="{9D8B030D-6E8A-4147-A177-3AD203B41FA5}">
                      <a16:colId xmlns:a16="http://schemas.microsoft.com/office/drawing/2014/main" val="20000"/>
                    </a:ext>
                  </a:extLst>
                </a:gridCol>
                <a:gridCol w="333253">
                  <a:extLst>
                    <a:ext uri="{9D8B030D-6E8A-4147-A177-3AD203B41FA5}">
                      <a16:colId xmlns:a16="http://schemas.microsoft.com/office/drawing/2014/main" val="20002"/>
                    </a:ext>
                  </a:extLst>
                </a:gridCol>
                <a:gridCol w="4249014">
                  <a:extLst>
                    <a:ext uri="{9D8B030D-6E8A-4147-A177-3AD203B41FA5}">
                      <a16:colId xmlns:a16="http://schemas.microsoft.com/office/drawing/2014/main" val="20003"/>
                    </a:ext>
                  </a:extLst>
                </a:gridCol>
                <a:gridCol w="1729520">
                  <a:extLst>
                    <a:ext uri="{9D8B030D-6E8A-4147-A177-3AD203B41FA5}">
                      <a16:colId xmlns:a16="http://schemas.microsoft.com/office/drawing/2014/main" val="3285552963"/>
                    </a:ext>
                  </a:extLst>
                </a:gridCol>
                <a:gridCol w="2517401">
                  <a:extLst>
                    <a:ext uri="{9D8B030D-6E8A-4147-A177-3AD203B41FA5}">
                      <a16:colId xmlns:a16="http://schemas.microsoft.com/office/drawing/2014/main" val="20004"/>
                    </a:ext>
                  </a:extLst>
                </a:gridCol>
              </a:tblGrid>
              <a:tr h="216292">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3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marL="0" marR="0" marT="0" marB="0"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16292">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3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758046">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た。また、各地域の広域連携研究会等に参画し、円滑な共同処理の実施等に向けて、情報提供や助言、団体間の調整等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引き続き、市町村間の「協議の場」に積極的に参画し、新たな広域連携の促進に向けコーディネートを行っていく。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957412">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strike="noStrike" baseline="0" dirty="0">
                          <a:solidFill>
                            <a:schemeClr val="tx1"/>
                          </a:solidFill>
                          <a:latin typeface="BIZ UDPゴシック" panose="020B0400000000000000" pitchFamily="50" charset="-128"/>
                          <a:ea typeface="BIZ UDPゴシック" panose="020B0400000000000000" pitchFamily="50" charset="-128"/>
                        </a:rPr>
                        <a:t>府内町村の首長・議会と財政シミュレーションをはじめ、各団体の将来のあり方等について意見交換を行った。</a:t>
                      </a:r>
                      <a:endParaRPr kumimoji="1" lang="en-US" altLang="ja-JP" sz="1050" u="none" strike="noStrike" baseline="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strike="noStrike" baseline="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市町村において将来のあるべき姿に向けた議論が進むよう、今後も支援を行っていく。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16981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市町村間連携の取組に対し、補助の重点化を行った。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今後も補助金が新たな連携に向けた効果的なインセンティブとなるよう運用を行っていく。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162142">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市町村間連携、</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権限移譲等</a:t>
                      </a:r>
                      <a:endParaRPr kumimoji="1" lang="en-US" altLang="ja-JP" sz="105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市町村から申出のあった新たな権限移譲</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延べ</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事務</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dirty="0" err="1">
                          <a:solidFill>
                            <a:schemeClr val="tx1"/>
                          </a:solidFill>
                          <a:latin typeface="BIZ UDPゴシック" panose="020B0400000000000000" pitchFamily="50" charset="-128"/>
                          <a:ea typeface="BIZ UDPゴシック" panose="020B0400000000000000" pitchFamily="50" charset="-128"/>
                        </a:rPr>
                        <a: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法改正に伴う協議</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延べ</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3</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事務</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について調整等を行った。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505" y="-3102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3" name="グループ化 2"/>
          <p:cNvGrpSpPr/>
          <p:nvPr/>
        </p:nvGrpSpPr>
        <p:grpSpPr>
          <a:xfrm>
            <a:off x="611560" y="1052736"/>
            <a:ext cx="4246941" cy="5306504"/>
            <a:chOff x="1818411" y="1052736"/>
            <a:chExt cx="4246941" cy="5306504"/>
          </a:xfrm>
        </p:grpSpPr>
        <p:grpSp>
          <p:nvGrpSpPr>
            <p:cNvPr id="5" name="グループ化 4"/>
            <p:cNvGrpSpPr/>
            <p:nvPr/>
          </p:nvGrpSpPr>
          <p:grpSpPr>
            <a:xfrm>
              <a:off x="2195230" y="1052736"/>
              <a:ext cx="1691507" cy="605441"/>
              <a:chOff x="2169316" y="2608090"/>
              <a:chExt cx="1691507" cy="605441"/>
            </a:xfrm>
          </p:grpSpPr>
          <p:sp>
            <p:nvSpPr>
              <p:cNvPr id="7" name="フローチャート : 代替処理 6"/>
              <p:cNvSpPr/>
              <p:nvPr/>
            </p:nvSpPr>
            <p:spPr>
              <a:xfrm>
                <a:off x="2171437" y="2608090"/>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prstClr val="white"/>
                    </a:solidFill>
                    <a:latin typeface="BIZ UDPゴシック" panose="020B0400000000000000" pitchFamily="50" charset="-128"/>
                    <a:ea typeface="BIZ UDPゴシック" panose="020B0400000000000000" pitchFamily="50" charset="-128"/>
                  </a:rPr>
                  <a:t>5</a:t>
                </a:r>
                <a:r>
                  <a:rPr lang="ja-JP" altLang="en-US" sz="1050" dirty="0">
                    <a:solidFill>
                      <a:prstClr val="white"/>
                    </a:solidFill>
                    <a:latin typeface="BIZ UDPゴシック" panose="020B0400000000000000" pitchFamily="50" charset="-128"/>
                    <a:ea typeface="BIZ UDPゴシック" panose="020B0400000000000000" pitchFamily="50" charset="-128"/>
                  </a:rPr>
                  <a:t>月</a:t>
                </a:r>
              </a:p>
            </p:txBody>
          </p:sp>
          <p:sp>
            <p:nvSpPr>
              <p:cNvPr id="8" name="フローチャート : 代替処理 7"/>
              <p:cNvSpPr/>
              <p:nvPr/>
            </p:nvSpPr>
            <p:spPr>
              <a:xfrm>
                <a:off x="2169316" y="2816672"/>
                <a:ext cx="1691507" cy="39685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第１回「地域ブロック会議」</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（オンライン開催）</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330579" y="4742572"/>
              <a:ext cx="1325308" cy="630644"/>
              <a:chOff x="2474911" y="2568040"/>
              <a:chExt cx="1325308" cy="630644"/>
            </a:xfrm>
          </p:grpSpPr>
          <p:sp>
            <p:nvSpPr>
              <p:cNvPr id="22" name="フローチャート : 代替処理 21"/>
              <p:cNvSpPr/>
              <p:nvPr/>
            </p:nvSpPr>
            <p:spPr>
              <a:xfrm>
                <a:off x="2508255" y="2568040"/>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a:t>
                </a:r>
              </a:p>
            </p:txBody>
          </p:sp>
          <p:sp>
            <p:nvSpPr>
              <p:cNvPr id="24" name="フローチャート : 代替処理 23"/>
              <p:cNvSpPr/>
              <p:nvPr/>
            </p:nvSpPr>
            <p:spPr>
              <a:xfrm>
                <a:off x="2474911" y="2773479"/>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5035416" y="4778344"/>
              <a:ext cx="943110" cy="594872"/>
              <a:chOff x="2145166" y="2619599"/>
              <a:chExt cx="943110" cy="594872"/>
            </a:xfrm>
          </p:grpSpPr>
          <p:sp>
            <p:nvSpPr>
              <p:cNvPr id="30" name="フローチャート : 代替処理 29"/>
              <p:cNvSpPr/>
              <p:nvPr/>
            </p:nvSpPr>
            <p:spPr>
              <a:xfrm>
                <a:off x="2145166" y="2619599"/>
                <a:ext cx="504357" cy="1972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2145166" y="2816800"/>
                <a:ext cx="943110" cy="397671"/>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4" name="グループ化 43"/>
            <p:cNvGrpSpPr/>
            <p:nvPr/>
          </p:nvGrpSpPr>
          <p:grpSpPr>
            <a:xfrm>
              <a:off x="2093085" y="1844824"/>
              <a:ext cx="3885441" cy="499536"/>
              <a:chOff x="1790462" y="2526814"/>
              <a:chExt cx="3885441" cy="499536"/>
            </a:xfrm>
          </p:grpSpPr>
          <p:sp>
            <p:nvSpPr>
              <p:cNvPr id="45" name="フローチャート : 代替処理 44"/>
              <p:cNvSpPr/>
              <p:nvPr/>
            </p:nvSpPr>
            <p:spPr>
              <a:xfrm>
                <a:off x="1790462" y="2526814"/>
                <a:ext cx="2351598" cy="23216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５、７、８、９、１０，１１，１２，１、２、３月</a:t>
                </a:r>
              </a:p>
            </p:txBody>
          </p:sp>
          <p:sp>
            <p:nvSpPr>
              <p:cNvPr id="46" name="フローチャート : 代替処理 45"/>
              <p:cNvSpPr/>
              <p:nvPr/>
            </p:nvSpPr>
            <p:spPr>
              <a:xfrm>
                <a:off x="1790462" y="2729426"/>
                <a:ext cx="3885441" cy="29692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各地域の広域連携研究会等への参画（豊能、南河内、泉州南　等）</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73" name="右矢印 72"/>
            <p:cNvSpPr/>
            <p:nvPr/>
          </p:nvSpPr>
          <p:spPr>
            <a:xfrm>
              <a:off x="1818411" y="5963240"/>
              <a:ext cx="4246941" cy="396000"/>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093085" y="2852936"/>
              <a:ext cx="3757774" cy="4458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財政シミュレーションについて府内町村と意見交換を実施。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また、行財政基盤の弱い市等へ作成を働きかけ。　</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68" name="フローチャート : 代替処理 77">
              <a:extLst>
                <a:ext uri="{FF2B5EF4-FFF2-40B4-BE49-F238E27FC236}">
                  <a16:creationId xmlns:a16="http://schemas.microsoft.com/office/drawing/2014/main" id="{2118F771-C969-42CE-BE13-F6E04FD4FF9A}"/>
                </a:ext>
              </a:extLst>
            </p:cNvPr>
            <p:cNvSpPr/>
            <p:nvPr/>
          </p:nvSpPr>
          <p:spPr>
            <a:xfrm>
              <a:off x="2774811" y="3665162"/>
              <a:ext cx="2571991" cy="390047"/>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広域連携や行財政改革の方策に係る検討</a:t>
              </a:r>
            </a:p>
          </p:txBody>
        </p:sp>
      </p:grpSp>
      <p:sp>
        <p:nvSpPr>
          <p:cNvPr id="41" name="フローチャート : 代替処理 6"/>
          <p:cNvSpPr/>
          <p:nvPr/>
        </p:nvSpPr>
        <p:spPr>
          <a:xfrm>
            <a:off x="3106277" y="1052736"/>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１月</a:t>
            </a:r>
          </a:p>
        </p:txBody>
      </p:sp>
      <p:sp>
        <p:nvSpPr>
          <p:cNvPr id="42" name="フローチャート : 代替処理 7"/>
          <p:cNvSpPr/>
          <p:nvPr/>
        </p:nvSpPr>
        <p:spPr>
          <a:xfrm>
            <a:off x="3106277" y="1263585"/>
            <a:ext cx="1656184" cy="40695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a:t>
            </a:r>
            <a:r>
              <a:rPr lang="en-US" altLang="ja-JP" sz="1050" dirty="0">
                <a:latin typeface="BIZ UDPゴシック" panose="020B0400000000000000" pitchFamily="50" charset="-128"/>
                <a:ea typeface="BIZ UDPゴシック" panose="020B0400000000000000" pitchFamily="50" charset="-128"/>
              </a:rPr>
              <a:t>2</a:t>
            </a:r>
            <a:r>
              <a:rPr lang="ja-JP" altLang="en-US" sz="1050" dirty="0">
                <a:latin typeface="BIZ UDPゴシック" panose="020B0400000000000000" pitchFamily="50" charset="-128"/>
                <a:ea typeface="BIZ UDPゴシック" panose="020B0400000000000000" pitchFamily="50" charset="-128"/>
              </a:rPr>
              <a:t>回「地域ブロック会議」</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（オンライン開催）</a:t>
            </a:r>
            <a:endParaRPr lang="en-US" altLang="ja-JP" sz="1050" dirty="0">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32041" y="1088040"/>
            <a:ext cx="1584175" cy="9642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地域ブロック会議の開催、広域連携研究会</a:t>
            </a:r>
            <a:r>
              <a:rPr lang="ja-JP" altLang="en-US" sz="1050" dirty="0">
                <a:solidFill>
                  <a:schemeClr val="bg1"/>
                </a:solidFill>
                <a:latin typeface="BIZ UDPゴシック" panose="020B0400000000000000" pitchFamily="50" charset="-128"/>
                <a:ea typeface="BIZ UDPゴシック" panose="020B0400000000000000" pitchFamily="50" charset="-128"/>
              </a:rPr>
              <a:t>などの</a:t>
            </a:r>
            <a:r>
              <a:rPr lang="ja-JP" altLang="en-US" sz="1050" dirty="0">
                <a:solidFill>
                  <a:prstClr val="white"/>
                </a:solidFill>
                <a:latin typeface="BIZ UDPゴシック" panose="020B0400000000000000" pitchFamily="50" charset="-128"/>
                <a:ea typeface="BIZ UDPゴシック" panose="020B0400000000000000" pitchFamily="50" charset="-128"/>
              </a:rPr>
              <a:t>協議の場への参画による新たな連携の促進</a:t>
            </a:r>
          </a:p>
        </p:txBody>
      </p:sp>
      <p:sp>
        <p:nvSpPr>
          <p:cNvPr id="53" name="フローチャート : 代替処理 6"/>
          <p:cNvSpPr/>
          <p:nvPr/>
        </p:nvSpPr>
        <p:spPr>
          <a:xfrm>
            <a:off x="4932041" y="2636912"/>
            <a:ext cx="1584175" cy="96582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市町村による将来のあり方に関する検討を促進するため、圏域ごとの将来課題の見える化や、中長期財政シミュレーション作成支援を実施</a:t>
            </a:r>
          </a:p>
        </p:txBody>
      </p:sp>
      <p:sp>
        <p:nvSpPr>
          <p:cNvPr id="25" name="フローチャート : 代替処理 6"/>
          <p:cNvSpPr/>
          <p:nvPr/>
        </p:nvSpPr>
        <p:spPr>
          <a:xfrm>
            <a:off x="4932041" y="3694213"/>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さらなる行財政改革や新たな広域連携を提案し、連携の実現に向けて市町村間調整の場に参画</a:t>
            </a:r>
          </a:p>
        </p:txBody>
      </p:sp>
      <p:sp>
        <p:nvSpPr>
          <p:cNvPr id="26" name="フローチャート : 代替処理 6"/>
          <p:cNvSpPr/>
          <p:nvPr/>
        </p:nvSpPr>
        <p:spPr>
          <a:xfrm>
            <a:off x="4932041" y="4725144"/>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効果的なインセンティブとなるよう、補助金を運用</a:t>
            </a:r>
          </a:p>
        </p:txBody>
      </p:sp>
      <p:sp>
        <p:nvSpPr>
          <p:cNvPr id="27" name="フローチャート : 代替処理 6"/>
          <p:cNvSpPr/>
          <p:nvPr/>
        </p:nvSpPr>
        <p:spPr>
          <a:xfrm>
            <a:off x="4932041" y="5791680"/>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市町村への権限移譲の定着・充実</a:t>
            </a:r>
          </a:p>
        </p:txBody>
      </p:sp>
    </p:spTree>
    <p:extLst>
      <p:ext uri="{BB962C8B-B14F-4D97-AF65-F5344CB8AC3E}">
        <p14:creationId xmlns:p14="http://schemas.microsoft.com/office/powerpoint/2010/main" val="6915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930186979"/>
              </p:ext>
            </p:extLst>
          </p:nvPr>
        </p:nvGraphicFramePr>
        <p:xfrm>
          <a:off x="35495" y="339793"/>
          <a:ext cx="9072000" cy="6480000"/>
        </p:xfrm>
        <a:graphic>
          <a:graphicData uri="http://schemas.openxmlformats.org/drawingml/2006/table">
            <a:tbl>
              <a:tblPr firstRow="1" bandRow="1">
                <a:tableStyleId>{5940675A-B579-460E-94D1-54222C63F5DA}</a:tableStyleId>
              </a:tblPr>
              <a:tblGrid>
                <a:gridCol w="301450">
                  <a:extLst>
                    <a:ext uri="{9D8B030D-6E8A-4147-A177-3AD203B41FA5}">
                      <a16:colId xmlns:a16="http://schemas.microsoft.com/office/drawing/2014/main" val="20000"/>
                    </a:ext>
                  </a:extLst>
                </a:gridCol>
                <a:gridCol w="4667103">
                  <a:extLst>
                    <a:ext uri="{9D8B030D-6E8A-4147-A177-3AD203B41FA5}">
                      <a16:colId xmlns:a16="http://schemas.microsoft.com/office/drawing/2014/main" val="20003"/>
                    </a:ext>
                  </a:extLst>
                </a:gridCol>
                <a:gridCol w="1727483">
                  <a:extLst>
                    <a:ext uri="{9D8B030D-6E8A-4147-A177-3AD203B41FA5}">
                      <a16:colId xmlns:a16="http://schemas.microsoft.com/office/drawing/2014/main" val="641566013"/>
                    </a:ext>
                  </a:extLst>
                </a:gridCol>
                <a:gridCol w="2375964">
                  <a:extLst>
                    <a:ext uri="{9D8B030D-6E8A-4147-A177-3AD203B41FA5}">
                      <a16:colId xmlns:a16="http://schemas.microsoft.com/office/drawing/2014/main" val="3544618857"/>
                    </a:ext>
                  </a:extLst>
                </a:gridCol>
              </a:tblGrid>
              <a:tr h="216247">
                <a:tc rowSpan="2">
                  <a:txBody>
                    <a:bodyPr/>
                    <a:lstStyle/>
                    <a:p>
                      <a:endParaRPr kumimoji="1" lang="ja-JP" altLang="en-US" sz="8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16247">
                <a:tc vMerge="1">
                  <a:txBody>
                    <a:bodyPr/>
                    <a:lstStyle/>
                    <a:p>
                      <a:endParaRPr kumimoji="1" lang="ja-JP" altLang="en-US" sz="1400" dirty="0"/>
                    </a:p>
                  </a:txBody>
                  <a:tcPr vert="eaVert" anchor="ct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1017870">
                <a:tc>
                  <a:txBody>
                    <a:bodyPr/>
                    <a:lstStyle/>
                    <a:p>
                      <a:pPr algn="ctr"/>
                      <a:r>
                        <a:rPr kumimoji="1" lang="ja-JP" altLang="en-US" sz="700" u="none" dirty="0">
                          <a:latin typeface="BIZ UDPゴシック" panose="020B0400000000000000" pitchFamily="50" charset="-128"/>
                          <a:ea typeface="BIZ UDPゴシック" panose="020B0400000000000000" pitchFamily="50" charset="-128"/>
                        </a:rPr>
                        <a:t>大阪にふさわしい</a:t>
                      </a:r>
                      <a:endParaRPr kumimoji="1" lang="en-US" altLang="ja-JP" sz="700" u="none" dirty="0">
                        <a:latin typeface="BIZ UDPゴシック" panose="020B0400000000000000" pitchFamily="50" charset="-128"/>
                        <a:ea typeface="BIZ UDPゴシック" panose="020B0400000000000000" pitchFamily="50" charset="-128"/>
                      </a:endParaRPr>
                    </a:p>
                    <a:p>
                      <a:pPr algn="ctr"/>
                      <a:r>
                        <a:rPr kumimoji="1" lang="ja-JP" altLang="en-US" sz="700" u="none" spc="-60" baseline="0" dirty="0">
                          <a:latin typeface="BIZ UDPゴシック" panose="020B0400000000000000" pitchFamily="50" charset="-128"/>
                          <a:ea typeface="BIZ UDPゴシック" panose="020B0400000000000000" pitchFamily="50" charset="-128"/>
                        </a:rPr>
                        <a:t>新たな大都市制度</a:t>
                      </a:r>
                      <a:r>
                        <a:rPr kumimoji="1" lang="ja-JP" altLang="en-US" sz="700" u="none" dirty="0">
                          <a:latin typeface="BIZ UDPゴシック" panose="020B0400000000000000" pitchFamily="50" charset="-128"/>
                          <a:ea typeface="BIZ UDPゴシック" panose="020B0400000000000000" pitchFamily="50" charset="-128"/>
                        </a:rPr>
                        <a:t>の実現</a:t>
                      </a:r>
                    </a:p>
                  </a:txBody>
                  <a:tcPr vert="eaVert" anchor="ctr" anchorCtr="1"/>
                </a:tc>
                <a:tc>
                  <a:txBody>
                    <a:bodyPr/>
                    <a:lstStyle/>
                    <a:p>
                      <a:pPr marL="82550" indent="-82550" algn="just">
                        <a:lnSpc>
                          <a:spcPts val="1400"/>
                        </a:lnSpc>
                        <a:spcAft>
                          <a:spcPts val="1200"/>
                        </a:spcAft>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grid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BIZ UDPゴシック" panose="020B0400000000000000" pitchFamily="50" charset="-128"/>
                          <a:ea typeface="BIZ UDPゴシック" panose="020B0400000000000000" pitchFamily="50" charset="-128"/>
                          <a:cs typeface="+mn-cs"/>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74464502"/>
                  </a:ext>
                </a:extLst>
              </a:tr>
              <a:tr h="5029636">
                <a:tc>
                  <a:txBody>
                    <a:bodyPr/>
                    <a:lstStyle/>
                    <a:p>
                      <a:pPr algn="ctr"/>
                      <a:r>
                        <a:rPr kumimoji="1" lang="ja-JP" altLang="en-US" sz="900" u="none" dirty="0">
                          <a:solidFill>
                            <a:schemeClr val="tx1"/>
                          </a:solidFill>
                          <a:latin typeface="BIZ UDPゴシック" panose="020B0400000000000000" pitchFamily="50" charset="-128"/>
                          <a:ea typeface="BIZ UDPゴシック" panose="020B0400000000000000" pitchFamily="50" charset="-128"/>
                        </a:rPr>
                        <a:t>大阪府及び大阪市における一体的な行政運営の推進に関する条例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u="none" dirty="0">
                          <a:solidFill>
                            <a:schemeClr val="tx1"/>
                          </a:solidFill>
                          <a:latin typeface="BIZ UDPゴシック" panose="020B0400000000000000" pitchFamily="50" charset="-128"/>
                          <a:ea typeface="BIZ UDPゴシック" panose="020B0400000000000000" pitchFamily="50" charset="-128"/>
                        </a:rPr>
                        <a:t>（広域機能に関しての大阪府と大阪市の協議・調整）</a:t>
                      </a:r>
                    </a:p>
                  </a:txBody>
                  <a:tcPr vert="eaVert" anchor="ctr" anchorCtr="1"/>
                </a:tc>
                <a:tc>
                  <a:txBody>
                    <a:bodyPr/>
                    <a:lstStyle/>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vert="eaVert" anchor="ct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条例に基づく副首都推進本部</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大阪府市</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会議として大阪府と大阪市の指定都市都道府県調整会議を計５回実施した。</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会議での府市合意に基づき、「大阪の成長及び発展に関する基本的な方針に関する事務の委託」「広域的な観点からのまちづくり等に係る都市計画に関する事務の委託」「大阪都市計画局の共同設置」「万博推進局の共同設置」が実現した。</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引き続き、大阪の成長・発展に関する取組について、府市における検討の状況をふまえ、適切なタイミングで副首都推進本部</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大阪府市</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会議を開催していくとともに、会議での合意事項及び進捗状況について議会報告を実施していく。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会議において、策定から５年近くが経過した「副首都ビジョン」について、バージョンアップを図るため、有識者との勉強会（意見交換会）を設置し分析開始することとなった。（</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R</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４年夏ごろまでに一定の論点整理を行う予定。）</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grpSp>
        <p:nvGrpSpPr>
          <p:cNvPr id="4" name="グループ化 3"/>
          <p:cNvGrpSpPr/>
          <p:nvPr/>
        </p:nvGrpSpPr>
        <p:grpSpPr>
          <a:xfrm>
            <a:off x="353054" y="1988724"/>
            <a:ext cx="4665270" cy="4608628"/>
            <a:chOff x="1631284" y="3133480"/>
            <a:chExt cx="4665270" cy="3554636"/>
          </a:xfrm>
        </p:grpSpPr>
        <p:sp>
          <p:nvSpPr>
            <p:cNvPr id="3" name="テキスト ボックス 2">
              <a:extLst>
                <a:ext uri="{FF2B5EF4-FFF2-40B4-BE49-F238E27FC236}">
                  <a16:creationId xmlns:a16="http://schemas.microsoft.com/office/drawing/2014/main" id="{613BE877-5A12-44E6-A418-59FFB3612FCD}"/>
                </a:ext>
              </a:extLst>
            </p:cNvPr>
            <p:cNvSpPr txBox="1"/>
            <p:nvPr/>
          </p:nvSpPr>
          <p:spPr>
            <a:xfrm>
              <a:off x="3452506" y="3133480"/>
              <a:ext cx="2844048" cy="415498"/>
            </a:xfrm>
            <a:prstGeom prst="rect">
              <a:avLst/>
            </a:prstGeom>
            <a:noFill/>
          </p:spPr>
          <p:txBody>
            <a:bodyPr wrap="none" rtlCol="0">
              <a:spAutoFit/>
            </a:bodyPr>
            <a:lstStyle/>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「府市一体条例」に基づく大阪府と大阪市の</a:t>
              </a:r>
              <a:endParaRPr kumimoji="1"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指定都市都道府県調整会議</a:t>
              </a:r>
            </a:p>
          </p:txBody>
        </p:sp>
        <p:grpSp>
          <p:nvGrpSpPr>
            <p:cNvPr id="2" name="グループ化 1"/>
            <p:cNvGrpSpPr/>
            <p:nvPr/>
          </p:nvGrpSpPr>
          <p:grpSpPr>
            <a:xfrm>
              <a:off x="1631284" y="3142155"/>
              <a:ext cx="4650994" cy="3545961"/>
              <a:chOff x="1657464" y="3142155"/>
              <a:chExt cx="4650994" cy="3545961"/>
            </a:xfrm>
          </p:grpSpPr>
          <p:sp>
            <p:nvSpPr>
              <p:cNvPr id="56" name="フローチャート : 代替処理 21"/>
              <p:cNvSpPr/>
              <p:nvPr/>
            </p:nvSpPr>
            <p:spPr>
              <a:xfrm>
                <a:off x="1840703" y="3344401"/>
                <a:ext cx="1587435" cy="2762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「府市一体条例」の施行</a:t>
                </a:r>
                <a:endParaRPr lang="en-US" altLang="ja-JP" sz="1050" dirty="0">
                  <a:latin typeface="BIZ UDPゴシック" panose="020B0400000000000000" pitchFamily="50" charset="-128"/>
                  <a:ea typeface="BIZ UDPゴシック" panose="020B0400000000000000" pitchFamily="50" charset="-128"/>
                </a:endParaRPr>
              </a:p>
            </p:txBody>
          </p:sp>
          <p:sp>
            <p:nvSpPr>
              <p:cNvPr id="57" name="フローチャート : 代替処理 8"/>
              <p:cNvSpPr/>
              <p:nvPr/>
            </p:nvSpPr>
            <p:spPr>
              <a:xfrm>
                <a:off x="1840703" y="3142155"/>
                <a:ext cx="392860" cy="20671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latin typeface="BIZ UDPゴシック" panose="020B0400000000000000" pitchFamily="50" charset="-128"/>
                    <a:ea typeface="BIZ UDPゴシック" panose="020B0400000000000000" pitchFamily="50" charset="-128"/>
                  </a:rPr>
                  <a:t>4</a:t>
                </a:r>
                <a:r>
                  <a:rPr lang="ja-JP" altLang="en-US" sz="1000" dirty="0">
                    <a:latin typeface="BIZ UDPゴシック" panose="020B0400000000000000" pitchFamily="50" charset="-128"/>
                    <a:ea typeface="BIZ UDPゴシック" panose="020B0400000000000000" pitchFamily="50" charset="-128"/>
                  </a:rPr>
                  <a:t>月</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12" name="グループ化 11"/>
              <p:cNvGrpSpPr/>
              <p:nvPr/>
            </p:nvGrpSpPr>
            <p:grpSpPr>
              <a:xfrm>
                <a:off x="1657464" y="5928042"/>
                <a:ext cx="4650994" cy="760074"/>
                <a:chOff x="1917181" y="5653322"/>
                <a:chExt cx="4439858" cy="760074"/>
              </a:xfrm>
            </p:grpSpPr>
            <p:sp>
              <p:nvSpPr>
                <p:cNvPr id="22" name="フローチャート : 代替処理 21"/>
                <p:cNvSpPr/>
                <p:nvPr/>
              </p:nvSpPr>
              <p:spPr>
                <a:xfrm>
                  <a:off x="2198284" y="5653322"/>
                  <a:ext cx="4073609" cy="21446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副首都推進本部</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大阪府市</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会議の開催</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26" name="右矢印 25"/>
                <p:cNvSpPr/>
                <p:nvPr/>
              </p:nvSpPr>
              <p:spPr>
                <a:xfrm>
                  <a:off x="1917181" y="6088622"/>
                  <a:ext cx="4439858" cy="324774"/>
                </a:xfrm>
                <a:prstGeom prst="rightArrow">
                  <a:avLst>
                    <a:gd name="adj1" fmla="val 61491"/>
                    <a:gd name="adj2" fmla="val 37924"/>
                  </a:avLst>
                </a:prstGeom>
                <a:solidFill>
                  <a:srgbClr val="0068B4"/>
                </a:solidFill>
                <a:ln>
                  <a:solidFill>
                    <a:srgbClr val="0068B4"/>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grpSp>
            <p:nvGrpSpPr>
              <p:cNvPr id="19" name="グループ化 18"/>
              <p:cNvGrpSpPr/>
              <p:nvPr/>
            </p:nvGrpSpPr>
            <p:grpSpPr>
              <a:xfrm>
                <a:off x="1989537" y="4018552"/>
                <a:ext cx="1820670" cy="1338295"/>
                <a:chOff x="1989537" y="3924958"/>
                <a:chExt cx="1820670" cy="1338295"/>
              </a:xfrm>
            </p:grpSpPr>
            <p:sp>
              <p:nvSpPr>
                <p:cNvPr id="50" name="フローチャート : 代替処理 21"/>
                <p:cNvSpPr/>
                <p:nvPr/>
              </p:nvSpPr>
              <p:spPr>
                <a:xfrm>
                  <a:off x="1989537" y="4118480"/>
                  <a:ext cx="1803459" cy="5395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府市両議会で事務委託及び機関等の共同設置に係る規約が可決</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54" name="フローチャート : 代替処理 8"/>
                <p:cNvSpPr/>
                <p:nvPr/>
              </p:nvSpPr>
              <p:spPr>
                <a:xfrm>
                  <a:off x="1994570" y="3924958"/>
                  <a:ext cx="392860" cy="19436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６月</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5" name="フローチャート : 代替処理 21"/>
                <p:cNvSpPr/>
                <p:nvPr/>
              </p:nvSpPr>
              <p:spPr>
                <a:xfrm>
                  <a:off x="2006748" y="4650649"/>
                  <a:ext cx="1803459" cy="61260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大阪の成長及び発展に関する基本的な方針に関する事務を大阪市から受託</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18" name="グループ化 17"/>
              <p:cNvGrpSpPr/>
              <p:nvPr/>
            </p:nvGrpSpPr>
            <p:grpSpPr>
              <a:xfrm>
                <a:off x="3860186" y="4018551"/>
                <a:ext cx="2359076" cy="1544795"/>
                <a:chOff x="3831524" y="3060864"/>
                <a:chExt cx="2359076" cy="1544795"/>
              </a:xfrm>
            </p:grpSpPr>
            <p:grpSp>
              <p:nvGrpSpPr>
                <p:cNvPr id="13" name="グループ化 12"/>
                <p:cNvGrpSpPr/>
                <p:nvPr/>
              </p:nvGrpSpPr>
              <p:grpSpPr>
                <a:xfrm>
                  <a:off x="3831524" y="3060864"/>
                  <a:ext cx="2359076" cy="732368"/>
                  <a:chOff x="4200661" y="1094416"/>
                  <a:chExt cx="1483401" cy="550924"/>
                </a:xfrm>
              </p:grpSpPr>
              <p:grpSp>
                <p:nvGrpSpPr>
                  <p:cNvPr id="42" name="グループ化 41"/>
                  <p:cNvGrpSpPr/>
                  <p:nvPr/>
                </p:nvGrpSpPr>
                <p:grpSpPr>
                  <a:xfrm>
                    <a:off x="4970405" y="1094416"/>
                    <a:ext cx="713657" cy="550924"/>
                    <a:chOff x="2314551" y="2293150"/>
                    <a:chExt cx="713657" cy="550924"/>
                  </a:xfrm>
                </p:grpSpPr>
                <p:sp>
                  <p:nvSpPr>
                    <p:cNvPr id="43" name="フローチャート : 代替処理 29"/>
                    <p:cNvSpPr/>
                    <p:nvPr/>
                  </p:nvSpPr>
                  <p:spPr>
                    <a:xfrm>
                      <a:off x="2314551" y="2293150"/>
                      <a:ext cx="293801" cy="14621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１月</a:t>
                      </a:r>
                    </a:p>
                  </p:txBody>
                </p:sp>
                <p:sp>
                  <p:nvSpPr>
                    <p:cNvPr id="44" name="フローチャート : 代替処理 30"/>
                    <p:cNvSpPr/>
                    <p:nvPr/>
                  </p:nvSpPr>
                  <p:spPr>
                    <a:xfrm>
                      <a:off x="2315543" y="2438727"/>
                      <a:ext cx="712665" cy="405347"/>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「万博推進局」を府市共同で設置</a:t>
                      </a:r>
                    </a:p>
                  </p:txBody>
                </p:sp>
              </p:grpSp>
              <p:grpSp>
                <p:nvGrpSpPr>
                  <p:cNvPr id="36" name="グループ化 35"/>
                  <p:cNvGrpSpPr/>
                  <p:nvPr/>
                </p:nvGrpSpPr>
                <p:grpSpPr>
                  <a:xfrm>
                    <a:off x="4200661" y="1094416"/>
                    <a:ext cx="729663" cy="528975"/>
                    <a:chOff x="2437863" y="2290482"/>
                    <a:chExt cx="729663" cy="528975"/>
                  </a:xfrm>
                </p:grpSpPr>
                <p:sp>
                  <p:nvSpPr>
                    <p:cNvPr id="38" name="フローチャート : 代替処理 29"/>
                    <p:cNvSpPr/>
                    <p:nvPr/>
                  </p:nvSpPr>
                  <p:spPr>
                    <a:xfrm>
                      <a:off x="2437863" y="2290482"/>
                      <a:ext cx="319202" cy="14621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１１月</a:t>
                      </a:r>
                    </a:p>
                  </p:txBody>
                </p:sp>
                <p:sp>
                  <p:nvSpPr>
                    <p:cNvPr id="39" name="フローチャート : 代替処理 30"/>
                    <p:cNvSpPr/>
                    <p:nvPr/>
                  </p:nvSpPr>
                  <p:spPr>
                    <a:xfrm>
                      <a:off x="2439074" y="2436059"/>
                      <a:ext cx="728452" cy="383398"/>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「大阪都市計画局」を府市共同で設置</a:t>
                      </a:r>
                    </a:p>
                  </p:txBody>
                </p:sp>
              </p:grpSp>
            </p:grpSp>
            <p:sp>
              <p:nvSpPr>
                <p:cNvPr id="58" name="フローチャート : 代替処理 30"/>
                <p:cNvSpPr/>
                <p:nvPr/>
              </p:nvSpPr>
              <p:spPr>
                <a:xfrm>
                  <a:off x="3831524" y="3760545"/>
                  <a:ext cx="1160394" cy="845114"/>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広域的な観点からのまちづくり等に係る都市計画に関する事務を大阪市から受託</a:t>
                  </a:r>
                </a:p>
              </p:txBody>
            </p:sp>
          </p:grpSp>
          <p:sp>
            <p:nvSpPr>
              <p:cNvPr id="59" name="フローチャート : 代替処理 21"/>
              <p:cNvSpPr/>
              <p:nvPr/>
            </p:nvSpPr>
            <p:spPr>
              <a:xfrm>
                <a:off x="1840703" y="3623791"/>
                <a:ext cx="2883580" cy="25458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a:t>
                </a:r>
                <a:r>
                  <a:rPr lang="zh-TW" altLang="en-US" sz="1050" dirty="0">
                    <a:solidFill>
                      <a:schemeClr val="tx1"/>
                    </a:solidFill>
                    <a:latin typeface="BIZ UDPゴシック" panose="020B0400000000000000" pitchFamily="50" charset="-128"/>
                    <a:ea typeface="BIZ UDPゴシック" panose="020B0400000000000000" pitchFamily="50" charset="-128"/>
                  </a:rPr>
                  <a:t>副首都推進本部（大阪府市）会議</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」の設置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grpSp>
      <p:sp>
        <p:nvSpPr>
          <p:cNvPr id="31" name="フローチャート : 代替処理 44"/>
          <p:cNvSpPr/>
          <p:nvPr/>
        </p:nvSpPr>
        <p:spPr>
          <a:xfrm>
            <a:off x="647524" y="5373216"/>
            <a:ext cx="2052268" cy="28261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４月</a:t>
            </a:r>
            <a:r>
              <a:rPr lang="en-US" altLang="ja-JP" sz="1050" dirty="0">
                <a:solidFill>
                  <a:schemeClr val="bg1"/>
                </a:solidFill>
                <a:latin typeface="BIZ UDPゴシック" panose="020B0400000000000000" pitchFamily="50" charset="-128"/>
                <a:ea typeface="BIZ UDPゴシック" panose="020B0400000000000000" pitchFamily="50" charset="-128"/>
              </a:rPr>
              <a:t>(2</a:t>
            </a:r>
            <a:r>
              <a:rPr lang="ja-JP" altLang="en-US" sz="1050" dirty="0">
                <a:solidFill>
                  <a:schemeClr val="bg1"/>
                </a:solidFill>
                <a:latin typeface="BIZ UDPゴシック" panose="020B0400000000000000" pitchFamily="50" charset="-128"/>
                <a:ea typeface="BIZ UDPゴシック" panose="020B0400000000000000" pitchFamily="50" charset="-128"/>
              </a:rPr>
              <a:t>回</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、８、</a:t>
            </a:r>
            <a:r>
              <a:rPr lang="en-US" altLang="ja-JP" sz="1050" dirty="0">
                <a:solidFill>
                  <a:schemeClr val="bg1"/>
                </a:solidFill>
                <a:latin typeface="BIZ UDPゴシック" panose="020B0400000000000000" pitchFamily="50" charset="-128"/>
                <a:ea typeface="BIZ UDPゴシック" panose="020B0400000000000000" pitchFamily="50" charset="-128"/>
              </a:rPr>
              <a:t>11</a:t>
            </a:r>
            <a:r>
              <a:rPr lang="ja-JP" altLang="en-US" sz="1050" dirty="0" err="1">
                <a:solidFill>
                  <a:schemeClr val="bg1"/>
                </a:solidFill>
                <a:latin typeface="BIZ UDPゴシック" panose="020B0400000000000000" pitchFamily="50" charset="-128"/>
                <a:ea typeface="BIZ UDPゴシック" panose="020B0400000000000000" pitchFamily="50" charset="-128"/>
              </a:rPr>
              <a:t>、</a:t>
            </a:r>
            <a:r>
              <a:rPr lang="en-US" altLang="ja-JP" sz="1050" dirty="0">
                <a:solidFill>
                  <a:schemeClr val="bg1"/>
                </a:solidFill>
                <a:latin typeface="BIZ UDPゴシック" panose="020B0400000000000000" pitchFamily="50" charset="-128"/>
                <a:ea typeface="BIZ UDPゴシック" panose="020B0400000000000000" pitchFamily="50" charset="-128"/>
              </a:rPr>
              <a:t>12</a:t>
            </a:r>
            <a:r>
              <a:rPr lang="ja-JP" altLang="en-US" sz="1050" dirty="0">
                <a:solidFill>
                  <a:schemeClr val="bg1"/>
                </a:solidFill>
                <a:latin typeface="BIZ UDPゴシック" panose="020B0400000000000000" pitchFamily="50" charset="-128"/>
                <a:ea typeface="BIZ UDPゴシック" panose="020B0400000000000000" pitchFamily="50" charset="-128"/>
              </a:rPr>
              <a:t>月</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計５回</a:t>
            </a:r>
            <a:r>
              <a:rPr lang="en-US" altLang="ja-JP" sz="1050" dirty="0">
                <a:solidFill>
                  <a:schemeClr val="bg1"/>
                </a:solidFill>
                <a:latin typeface="BIZ UDPゴシック" panose="020B0400000000000000" pitchFamily="50" charset="-128"/>
                <a:ea typeface="BIZ UDPゴシック" panose="020B0400000000000000" pitchFamily="50" charset="-128"/>
              </a:rPr>
              <a:t>)</a:t>
            </a:r>
          </a:p>
        </p:txBody>
      </p:sp>
      <p:sp>
        <p:nvSpPr>
          <p:cNvPr id="32" name="フローチャート : 代替処理 6"/>
          <p:cNvSpPr/>
          <p:nvPr/>
        </p:nvSpPr>
        <p:spPr>
          <a:xfrm>
            <a:off x="5061130" y="2897753"/>
            <a:ext cx="1620000" cy="2376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r>
              <a:rPr lang="ja-JP" altLang="en-US" sz="1050" dirty="0">
                <a:solidFill>
                  <a:schemeClr val="bg1"/>
                </a:solidFill>
                <a:latin typeface="BIZ UDPゴシック" panose="020B0400000000000000" pitchFamily="50" charset="-128"/>
                <a:ea typeface="BIZ UDPゴシック" panose="020B0400000000000000" pitchFamily="50" charset="-128"/>
              </a:rPr>
              <a:t>副首都推進本部</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大阪府市</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会議を開催し、府市の重要施策について協議</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合意事項に関する進捗管理を行うとともに、合意事項及びその進捗状況に係る議会報告を適切に実施</a:t>
            </a:r>
            <a:endParaRPr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5" name="大かっこ 4"/>
          <p:cNvSpPr/>
          <p:nvPr/>
        </p:nvSpPr>
        <p:spPr>
          <a:xfrm>
            <a:off x="5061130" y="869925"/>
            <a:ext cx="3975366" cy="830883"/>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lIns="72000" tIns="36000" rIns="72000" bIns="36000"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という制度上の枠組みは維持したまま、互いの連携を将来にわたりより強固なものにするため、令和３年４月１日に「府市一体条例」を施行した。なお、総合区制度については大阪市で検討していく。</a:t>
            </a:r>
          </a:p>
        </p:txBody>
      </p:sp>
      <p:sp>
        <p:nvSpPr>
          <p:cNvPr id="29" name="正方形/長方形 28"/>
          <p:cNvSpPr/>
          <p:nvPr/>
        </p:nvSpPr>
        <p:spPr>
          <a:xfrm>
            <a:off x="-505" y="-3102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160808196"/>
              </p:ext>
            </p:extLst>
          </p:nvPr>
        </p:nvGraphicFramePr>
        <p:xfrm>
          <a:off x="35496" y="333377"/>
          <a:ext cx="9072001" cy="6480000"/>
        </p:xfrm>
        <a:graphic>
          <a:graphicData uri="http://schemas.openxmlformats.org/drawingml/2006/table">
            <a:tbl>
              <a:tblPr firstRow="1" bandRow="1">
                <a:tableStyleId>{5940675A-B579-460E-94D1-54222C63F5DA}</a:tableStyleId>
              </a:tblPr>
              <a:tblGrid>
                <a:gridCol w="242338">
                  <a:extLst>
                    <a:ext uri="{9D8B030D-6E8A-4147-A177-3AD203B41FA5}">
                      <a16:colId xmlns:a16="http://schemas.microsoft.com/office/drawing/2014/main" val="20000"/>
                    </a:ext>
                  </a:extLst>
                </a:gridCol>
                <a:gridCol w="302053">
                  <a:extLst>
                    <a:ext uri="{9D8B030D-6E8A-4147-A177-3AD203B41FA5}">
                      <a16:colId xmlns:a16="http://schemas.microsoft.com/office/drawing/2014/main" val="20002"/>
                    </a:ext>
                  </a:extLst>
                </a:gridCol>
                <a:gridCol w="4064121">
                  <a:extLst>
                    <a:ext uri="{9D8B030D-6E8A-4147-A177-3AD203B41FA5}">
                      <a16:colId xmlns:a16="http://schemas.microsoft.com/office/drawing/2014/main" val="20003"/>
                    </a:ext>
                  </a:extLst>
                </a:gridCol>
                <a:gridCol w="1584176">
                  <a:extLst>
                    <a:ext uri="{9D8B030D-6E8A-4147-A177-3AD203B41FA5}">
                      <a16:colId xmlns:a16="http://schemas.microsoft.com/office/drawing/2014/main" val="2052817683"/>
                    </a:ext>
                  </a:extLst>
                </a:gridCol>
                <a:gridCol w="2879313">
                  <a:extLst>
                    <a:ext uri="{9D8B030D-6E8A-4147-A177-3AD203B41FA5}">
                      <a16:colId xmlns:a16="http://schemas.microsoft.com/office/drawing/2014/main" val="20004"/>
                    </a:ext>
                  </a:extLst>
                </a:gridCol>
              </a:tblGrid>
              <a:tr h="215938">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15938">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969666">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道州の姿の検討・研究</a:t>
                      </a:r>
                      <a:endParaRPr kumimoji="1" lang="en-US" altLang="ja-JP" sz="8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国への働きかけ</a:t>
                      </a:r>
                      <a:endParaRPr kumimoji="1" lang="en-US" altLang="ja-JP" sz="800" b="0" u="none" dirty="0">
                        <a:latin typeface="BIZ UDPゴシック" panose="020B0400000000000000" pitchFamily="50" charset="-128"/>
                        <a:ea typeface="BIZ UDPゴシック" panose="020B0400000000000000" pitchFamily="50" charset="-128"/>
                      </a:endParaRPr>
                    </a:p>
                  </a:txBody>
                  <a:tcPr marL="0" marR="0" marT="0" marB="0" vert="eaVert" anchor="ctr" anchorCtr="1">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関係者と意見交換を進める等、ビジョンに係る目標達成に向けた取組みを進めた。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3735009">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400"/>
                        </a:lnSpc>
                        <a:spcAft>
                          <a:spcPts val="1200"/>
                        </a:spcAft>
                      </a:pPr>
                      <a:endParaRPr kumimoji="1" lang="en-US" altLang="ja-JP" sz="1200" b="0" i="1"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spc="-50" baseline="0" dirty="0">
                          <a:solidFill>
                            <a:schemeClr val="tx1"/>
                          </a:solidFill>
                          <a:latin typeface="BIZ UDPゴシック" panose="020B0400000000000000" pitchFamily="50" charset="-128"/>
                          <a:ea typeface="BIZ UDPゴシック" panose="020B0400000000000000" pitchFamily="50" charset="-128"/>
                        </a:rPr>
                        <a:t>「提案募集方式」により、空家対策を迅速に行うための法改正等４項目の提案を行い、空家等対策の推進に関する特別措置法に基づく事務について、住民基本台帳ネットワークシステムの利用を可能とする見直し等が行われることとなった。</a:t>
                      </a:r>
                      <a:endParaRPr kumimoji="1" lang="en-US" altLang="ja-JP" sz="1050" u="none" spc="-50" baseline="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spc="-50" dirty="0">
                          <a:solidFill>
                            <a:schemeClr val="tx1"/>
                          </a:solidFill>
                          <a:latin typeface="BIZ UDPゴシック" panose="020B0400000000000000" pitchFamily="50" charset="-128"/>
                          <a:ea typeface="BIZ UDPゴシック" panose="020B0400000000000000" pitchFamily="50" charset="-128"/>
                        </a:rPr>
                        <a:t>特区を活用した規制緩和として、工場新増設のための工場立地法等の規制緩和を全国で初めて活用する等、大阪府域における規制緩和等についてこれまで</a:t>
                      </a:r>
                      <a:r>
                        <a:rPr kumimoji="1" lang="en-US" altLang="ja-JP" sz="1050" u="none" spc="-50" dirty="0">
                          <a:solidFill>
                            <a:schemeClr val="tx1"/>
                          </a:solidFill>
                          <a:latin typeface="BIZ UDPゴシック" panose="020B0400000000000000" pitchFamily="50" charset="-128"/>
                          <a:ea typeface="BIZ UDPゴシック" panose="020B0400000000000000" pitchFamily="50" charset="-128"/>
                        </a:rPr>
                        <a:t>26</a:t>
                      </a:r>
                      <a:r>
                        <a:rPr kumimoji="1" lang="ja-JP" altLang="en-US" sz="1050" u="none" spc="-50" dirty="0">
                          <a:solidFill>
                            <a:schemeClr val="tx1"/>
                          </a:solidFill>
                          <a:latin typeface="BIZ UDPゴシック" panose="020B0400000000000000" pitchFamily="50" charset="-128"/>
                          <a:ea typeface="BIZ UDPゴシック" panose="020B0400000000000000" pitchFamily="50" charset="-128"/>
                        </a:rPr>
                        <a:t>事業の認定を</a:t>
                      </a:r>
                      <a:r>
                        <a:rPr kumimoji="1" lang="ja-JP" altLang="en-US" sz="1050" u="none" strike="noStrike" spc="-50" baseline="0" dirty="0">
                          <a:solidFill>
                            <a:schemeClr val="tx1"/>
                          </a:solidFill>
                          <a:latin typeface="BIZ UDPゴシック" panose="020B0400000000000000" pitchFamily="50" charset="-128"/>
                          <a:ea typeface="BIZ UDPゴシック" panose="020B0400000000000000" pitchFamily="50" charset="-128"/>
                        </a:rPr>
                        <a:t>受けている</a:t>
                      </a:r>
                      <a:r>
                        <a:rPr kumimoji="1" lang="ja-JP" altLang="en-US" sz="1050" u="none" spc="-50" dirty="0">
                          <a:solidFill>
                            <a:schemeClr val="tx1"/>
                          </a:solidFill>
                          <a:latin typeface="BIZ UDPゴシック" panose="020B0400000000000000" pitchFamily="50" charset="-128"/>
                          <a:ea typeface="BIZ UDPゴシック" panose="020B0400000000000000" pitchFamily="50" charset="-128"/>
                        </a:rPr>
                        <a:t>。</a:t>
                      </a:r>
                      <a:endParaRPr kumimoji="1" lang="en-US" altLang="ja-JP" sz="1050" u="none" spc="-5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spc="-50" baseline="0" dirty="0">
                          <a:solidFill>
                            <a:schemeClr val="tx1"/>
                          </a:solidFill>
                          <a:latin typeface="BIZ UDPゴシック" panose="020B0400000000000000" pitchFamily="50" charset="-128"/>
                          <a:ea typeface="BIZ UDPゴシック" panose="020B0400000000000000" pitchFamily="50" charset="-128"/>
                        </a:rPr>
                        <a:t>○　先端技術の活用と大胆な規制改革によって、未来社会の先行実現をめざす「まるごと未来都市＝スーパーシティ」について大阪府市で提案。国の諮問会議で、その区域指定について審議され、大阪市が指定されることが決定した。</a:t>
                      </a:r>
                      <a:endParaRPr kumimoji="1" lang="en-US" altLang="ja-JP" sz="1050" u="none" spc="-50" baseline="0"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spc="-50" baseline="0"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spc="-50" baseline="0" dirty="0">
                          <a:solidFill>
                            <a:schemeClr val="tx1"/>
                          </a:solidFill>
                          <a:latin typeface="BIZ UDPゴシック" panose="020B0400000000000000" pitchFamily="50" charset="-128"/>
                          <a:ea typeface="BIZ UDPゴシック" panose="020B0400000000000000" pitchFamily="50" charset="-128"/>
                        </a:rPr>
                        <a:t>○　大阪府・河内長野市未来技術地域実装協議会において、</a:t>
                      </a:r>
                      <a:r>
                        <a:rPr kumimoji="1" lang="en-US" altLang="ja-JP" sz="1050" u="none" spc="-50" baseline="0" dirty="0">
                          <a:solidFill>
                            <a:schemeClr val="tx1"/>
                          </a:solidFill>
                          <a:latin typeface="BIZ UDPゴシック" panose="020B0400000000000000" pitchFamily="50" charset="-128"/>
                          <a:ea typeface="BIZ UDPゴシック" panose="020B0400000000000000" pitchFamily="50" charset="-128"/>
                        </a:rPr>
                        <a:t>2022</a:t>
                      </a:r>
                      <a:r>
                        <a:rPr kumimoji="1" lang="ja-JP" altLang="en-US" sz="1050" u="none" spc="-50" baseline="0" dirty="0">
                          <a:solidFill>
                            <a:schemeClr val="tx1"/>
                          </a:solidFill>
                          <a:latin typeface="BIZ UDPゴシック" panose="020B0400000000000000" pitchFamily="50" charset="-128"/>
                          <a:ea typeface="BIZ UDPゴシック" panose="020B0400000000000000" pitchFamily="50" charset="-128"/>
                        </a:rPr>
                        <a:t>年度中の「自動運転システム」を活用した新たな移動サービスの実現をめざし、河内長野市、内閣府、国交省等と協議を進めていく。</a:t>
                      </a:r>
                      <a:endParaRPr kumimoji="1" lang="en-US" altLang="ja-JP" sz="1050" u="none" spc="-50" baseline="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spc="-50" baseline="0"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spc="-50" baseline="0" dirty="0">
                          <a:solidFill>
                            <a:schemeClr val="tx1"/>
                          </a:solidFill>
                          <a:latin typeface="BIZ UDPゴシック" panose="020B0400000000000000" pitchFamily="50" charset="-128"/>
                          <a:ea typeface="BIZ UDPゴシック" panose="020B0400000000000000" pitchFamily="50" charset="-128"/>
                        </a:rPr>
                        <a:t>○　引き続き、大阪に必要な権限移譲や規制緩和について国に求めていく。</a:t>
                      </a:r>
                      <a:endParaRPr kumimoji="1" lang="en-US" altLang="ja-JP" sz="1050" u="none" spc="-50" baseline="0"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343449">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中小企業の知的財産の活用促進と、</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近畿統括本部の利用促進を図るため、支援機関と連携し、セミナー等を開催。</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a:t>
                      </a:r>
                      <a:r>
                        <a:rPr kumimoji="1" lang="ja-JP" altLang="en-US" sz="1050" u="none" spc="-60" baseline="0" dirty="0">
                          <a:solidFill>
                            <a:schemeClr val="tx1"/>
                          </a:solidFill>
                          <a:latin typeface="BIZ UDPゴシック" panose="020B0400000000000000" pitchFamily="50" charset="-128"/>
                          <a:ea typeface="BIZ UDPゴシック" panose="020B0400000000000000" pitchFamily="50" charset="-128"/>
                        </a:rPr>
                        <a:t>国立健康・栄養研究所の北大阪健康医療都市</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への移転に向け、関係者と協議を行った。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spc="-60" baseline="0" dirty="0">
                          <a:solidFill>
                            <a:schemeClr val="tx1"/>
                          </a:solidFill>
                          <a:latin typeface="BIZ UDPゴシック" panose="020B0400000000000000" pitchFamily="50" charset="-128"/>
                          <a:ea typeface="BIZ UDPゴシック" panose="020B0400000000000000" pitchFamily="50" charset="-128"/>
                        </a:rPr>
                        <a:t>引き続き、大阪府の意見が国施策に</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反映</a:t>
                      </a:r>
                      <a:r>
                        <a:rPr kumimoji="1" lang="ja-JP" altLang="en-US" sz="1050" u="none" spc="-60" baseline="0" dirty="0">
                          <a:solidFill>
                            <a:schemeClr val="tx1"/>
                          </a:solidFill>
                          <a:latin typeface="BIZ UDPゴシック" panose="020B0400000000000000" pitchFamily="50" charset="-128"/>
                          <a:ea typeface="BIZ UDPゴシック" panose="020B0400000000000000" pitchFamily="50" charset="-128"/>
                        </a:rPr>
                        <a:t>されるよう、</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国機関との</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連携</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強化</a:t>
                      </a:r>
                      <a:r>
                        <a:rPr kumimoji="1" lang="ja-JP" altLang="en-US" sz="1050" u="none" spc="-60" baseline="0" dirty="0">
                          <a:solidFill>
                            <a:schemeClr val="tx1"/>
                          </a:solidFill>
                          <a:latin typeface="BIZ UDPゴシック" panose="020B0400000000000000" pitchFamily="50" charset="-128"/>
                          <a:ea typeface="BIZ UDPゴシック" panose="020B0400000000000000" pitchFamily="50" charset="-128"/>
                        </a:rPr>
                        <a:t>を図っていく。</a:t>
                      </a: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grpSp>
        <p:nvGrpSpPr>
          <p:cNvPr id="13" name="グループ化 12"/>
          <p:cNvGrpSpPr/>
          <p:nvPr/>
        </p:nvGrpSpPr>
        <p:grpSpPr>
          <a:xfrm>
            <a:off x="577677" y="838767"/>
            <a:ext cx="4066331" cy="5843403"/>
            <a:chOff x="1786885" y="1181164"/>
            <a:chExt cx="4210347" cy="5382421"/>
          </a:xfrm>
        </p:grpSpPr>
        <p:grpSp>
          <p:nvGrpSpPr>
            <p:cNvPr id="20" name="グループ化 19"/>
            <p:cNvGrpSpPr/>
            <p:nvPr/>
          </p:nvGrpSpPr>
          <p:grpSpPr>
            <a:xfrm>
              <a:off x="3798087" y="3984497"/>
              <a:ext cx="1782279" cy="524623"/>
              <a:chOff x="2573696" y="4260559"/>
              <a:chExt cx="1782279" cy="524623"/>
            </a:xfrm>
          </p:grpSpPr>
          <p:sp>
            <p:nvSpPr>
              <p:cNvPr id="54" name="フローチャート : 代替処理 75"/>
              <p:cNvSpPr/>
              <p:nvPr/>
            </p:nvSpPr>
            <p:spPr>
              <a:xfrm>
                <a:off x="2590336" y="4426770"/>
                <a:ext cx="1765639"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第６回大阪府・河内長野市未来技術地域実装協議会開催</a:t>
                </a:r>
                <a:endParaRPr lang="en-US" altLang="ja-JP" sz="1000" dirty="0">
                  <a:latin typeface="BIZ UDPゴシック" panose="020B0400000000000000" pitchFamily="50" charset="-128"/>
                  <a:ea typeface="BIZ UDPゴシック" panose="020B0400000000000000" pitchFamily="50" charset="-128"/>
                </a:endParaRPr>
              </a:p>
            </p:txBody>
          </p:sp>
          <p:sp>
            <p:nvSpPr>
              <p:cNvPr id="56" name="フローチャート : 代替処理 76"/>
              <p:cNvSpPr/>
              <p:nvPr/>
            </p:nvSpPr>
            <p:spPr>
              <a:xfrm>
                <a:off x="2573696" y="4260559"/>
                <a:ext cx="404518"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９月</a:t>
                </a:r>
              </a:p>
            </p:txBody>
          </p:sp>
        </p:grpSp>
        <p:grpSp>
          <p:nvGrpSpPr>
            <p:cNvPr id="12" name="グループ化 11"/>
            <p:cNvGrpSpPr/>
            <p:nvPr/>
          </p:nvGrpSpPr>
          <p:grpSpPr>
            <a:xfrm>
              <a:off x="1786885" y="1181164"/>
              <a:ext cx="4210347" cy="5382421"/>
              <a:chOff x="1786885" y="1181164"/>
              <a:chExt cx="4210347" cy="5382421"/>
            </a:xfrm>
          </p:grpSpPr>
          <p:grpSp>
            <p:nvGrpSpPr>
              <p:cNvPr id="10" name="グループ化 9"/>
              <p:cNvGrpSpPr/>
              <p:nvPr/>
            </p:nvGrpSpPr>
            <p:grpSpPr>
              <a:xfrm>
                <a:off x="1786885" y="2536083"/>
                <a:ext cx="4210347" cy="2462472"/>
                <a:chOff x="1781691" y="2877482"/>
                <a:chExt cx="4391338" cy="2462472"/>
              </a:xfrm>
            </p:grpSpPr>
            <p:sp>
              <p:nvSpPr>
                <p:cNvPr id="48" name="右矢印 47"/>
                <p:cNvSpPr/>
                <p:nvPr/>
              </p:nvSpPr>
              <p:spPr>
                <a:xfrm>
                  <a:off x="1781691" y="4931127"/>
                  <a:ext cx="4391337"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90338" y="2877482"/>
                  <a:ext cx="3582691" cy="1379292"/>
                  <a:chOff x="2590338" y="2774929"/>
                  <a:chExt cx="3582691" cy="1379292"/>
                </a:xfrm>
              </p:grpSpPr>
              <p:grpSp>
                <p:nvGrpSpPr>
                  <p:cNvPr id="99" name="グループ化 98"/>
                  <p:cNvGrpSpPr/>
                  <p:nvPr/>
                </p:nvGrpSpPr>
                <p:grpSpPr>
                  <a:xfrm>
                    <a:off x="2622798" y="3764305"/>
                    <a:ext cx="2965944" cy="389916"/>
                    <a:chOff x="2325975" y="2706704"/>
                    <a:chExt cx="2931914" cy="389916"/>
                  </a:xfrm>
                </p:grpSpPr>
                <p:sp>
                  <p:nvSpPr>
                    <p:cNvPr id="100" name="フローチャート : 代替処理 99"/>
                    <p:cNvSpPr/>
                    <p:nvPr/>
                  </p:nvSpPr>
                  <p:spPr>
                    <a:xfrm>
                      <a:off x="2326777" y="2706704"/>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325975" y="2893443"/>
                      <a:ext cx="2931914" cy="20317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92847" y="2774929"/>
                    <a:ext cx="3580182" cy="441273"/>
                    <a:chOff x="2663940" y="3336807"/>
                    <a:chExt cx="3580182" cy="441273"/>
                  </a:xfrm>
                </p:grpSpPr>
                <p:sp>
                  <p:nvSpPr>
                    <p:cNvPr id="67" name="右矢印 66"/>
                    <p:cNvSpPr/>
                    <p:nvPr/>
                  </p:nvSpPr>
                  <p:spPr>
                    <a:xfrm>
                      <a:off x="3951343" y="3417229"/>
                      <a:ext cx="2292779"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63940" y="3336807"/>
                      <a:ext cx="1286503" cy="344741"/>
                      <a:chOff x="3194613" y="3569884"/>
                      <a:chExt cx="1286503" cy="344741"/>
                    </a:xfrm>
                  </p:grpSpPr>
                  <p:sp>
                    <p:nvSpPr>
                      <p:cNvPr id="84" name="フローチャート : 代替処理 83"/>
                      <p:cNvSpPr/>
                      <p:nvPr/>
                    </p:nvSpPr>
                    <p:spPr>
                      <a:xfrm>
                        <a:off x="3194613" y="3569884"/>
                        <a:ext cx="38860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194645" y="3729795"/>
                        <a:ext cx="1286471" cy="18483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11</a:t>
                        </a:r>
                        <a:r>
                          <a:rPr lang="ja-JP" altLang="en-US" sz="1000" dirty="0">
                            <a:latin typeface="BIZ UDPゴシック" panose="020B0400000000000000" pitchFamily="50" charset="-128"/>
                            <a:ea typeface="BIZ UDPゴシック" panose="020B0400000000000000" pitchFamily="50" charset="-128"/>
                          </a:rPr>
                          <a:t>次一括法成立</a:t>
                        </a:r>
                      </a:p>
                    </p:txBody>
                  </p:sp>
                </p:grpSp>
              </p:grpSp>
              <p:grpSp>
                <p:nvGrpSpPr>
                  <p:cNvPr id="7" name="グループ化 6"/>
                  <p:cNvGrpSpPr/>
                  <p:nvPr/>
                </p:nvGrpSpPr>
                <p:grpSpPr>
                  <a:xfrm>
                    <a:off x="2590338" y="3168068"/>
                    <a:ext cx="3581640" cy="614973"/>
                    <a:chOff x="3164140" y="3694651"/>
                    <a:chExt cx="3440728" cy="614973"/>
                  </a:xfrm>
                </p:grpSpPr>
                <p:grpSp>
                  <p:nvGrpSpPr>
                    <p:cNvPr id="5" name="グループ化 4"/>
                    <p:cNvGrpSpPr/>
                    <p:nvPr/>
                  </p:nvGrpSpPr>
                  <p:grpSpPr>
                    <a:xfrm>
                      <a:off x="3164140" y="3694651"/>
                      <a:ext cx="1297206" cy="513931"/>
                      <a:chOff x="3017416" y="2591824"/>
                      <a:chExt cx="1297206" cy="513931"/>
                    </a:xfrm>
                  </p:grpSpPr>
                  <p:sp>
                    <p:nvSpPr>
                      <p:cNvPr id="76" name="フローチャート : 代替処理 75"/>
                      <p:cNvSpPr/>
                      <p:nvPr/>
                    </p:nvSpPr>
                    <p:spPr>
                      <a:xfrm>
                        <a:off x="3017416" y="2747343"/>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026312" y="2591824"/>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grpSp>
                <p:sp>
                  <p:nvSpPr>
                    <p:cNvPr id="69" name="右矢印 68"/>
                    <p:cNvSpPr/>
                    <p:nvPr/>
                  </p:nvSpPr>
                  <p:spPr>
                    <a:xfrm>
                      <a:off x="4461347" y="3838723"/>
                      <a:ext cx="2143521"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23401" y="4123580"/>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811164" y="5623203"/>
                <a:ext cx="4186068" cy="416398"/>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spc="-6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2314344" y="1181164"/>
                <a:ext cx="3682888" cy="751964"/>
                <a:chOff x="2314344" y="1388536"/>
                <a:chExt cx="3682888" cy="751964"/>
              </a:xfrm>
            </p:grpSpPr>
            <p:grpSp>
              <p:nvGrpSpPr>
                <p:cNvPr id="58" name="グループ化 57"/>
                <p:cNvGrpSpPr/>
                <p:nvPr/>
              </p:nvGrpSpPr>
              <p:grpSpPr>
                <a:xfrm>
                  <a:off x="2684408" y="1388536"/>
                  <a:ext cx="1933042" cy="394878"/>
                  <a:chOff x="2322127" y="2643843"/>
                  <a:chExt cx="1933042" cy="394878"/>
                </a:xfrm>
              </p:grpSpPr>
              <p:sp>
                <p:nvSpPr>
                  <p:cNvPr id="59" name="フローチャート : 代替処理 99"/>
                  <p:cNvSpPr/>
                  <p:nvPr/>
                </p:nvSpPr>
                <p:spPr>
                  <a:xfrm>
                    <a:off x="2323888" y="2643843"/>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６月</a:t>
                    </a:r>
                  </a:p>
                </p:txBody>
              </p:sp>
              <p:sp>
                <p:nvSpPr>
                  <p:cNvPr id="60" name="フローチャート : 代替処理 100"/>
                  <p:cNvSpPr/>
                  <p:nvPr/>
                </p:nvSpPr>
                <p:spPr>
                  <a:xfrm>
                    <a:off x="2322127" y="2829529"/>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314344" y="1731673"/>
                  <a:ext cx="3682888"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55" name="右矢印 47">
                <a:extLst>
                  <a:ext uri="{FF2B5EF4-FFF2-40B4-BE49-F238E27FC236}">
                    <a16:creationId xmlns:a16="http://schemas.microsoft.com/office/drawing/2014/main" id="{6D052255-3923-47D6-A67F-E0672A75C447}"/>
                  </a:ext>
                </a:extLst>
              </p:cNvPr>
              <p:cNvSpPr/>
              <p:nvPr/>
            </p:nvSpPr>
            <p:spPr>
              <a:xfrm>
                <a:off x="1811164" y="6147187"/>
                <a:ext cx="4186067" cy="416398"/>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年度の健栄研の移転に向け、国と協議</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grpSp>
      </p:grpSp>
      <p:grpSp>
        <p:nvGrpSpPr>
          <p:cNvPr id="2" name="グループ化 1"/>
          <p:cNvGrpSpPr/>
          <p:nvPr/>
        </p:nvGrpSpPr>
        <p:grpSpPr>
          <a:xfrm>
            <a:off x="4663199" y="884158"/>
            <a:ext cx="1523493" cy="5872886"/>
            <a:chOff x="4823519" y="904260"/>
            <a:chExt cx="1523493" cy="5872886"/>
          </a:xfrm>
        </p:grpSpPr>
        <p:sp>
          <p:nvSpPr>
            <p:cNvPr id="34" name="フローチャート : 代替処理 6"/>
            <p:cNvSpPr/>
            <p:nvPr/>
          </p:nvSpPr>
          <p:spPr>
            <a:xfrm>
              <a:off x="4823520" y="904260"/>
              <a:ext cx="1523492" cy="7067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地方分権改革に関する議論の喚起、機運醸成につながる取組の推進</a:t>
              </a:r>
            </a:p>
          </p:txBody>
        </p:sp>
        <p:sp>
          <p:nvSpPr>
            <p:cNvPr id="35" name="フローチャート : 代替処理 6"/>
            <p:cNvSpPr/>
            <p:nvPr/>
          </p:nvSpPr>
          <p:spPr>
            <a:xfrm>
              <a:off x="4823520" y="3244031"/>
              <a:ext cx="1523492"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権限移譲や規制緩和等に係る国への働きかけ</a:t>
              </a:r>
            </a:p>
          </p:txBody>
        </p:sp>
        <p:sp>
          <p:nvSpPr>
            <p:cNvPr id="42" name="フローチャート : 代替処理 6"/>
            <p:cNvSpPr/>
            <p:nvPr/>
          </p:nvSpPr>
          <p:spPr>
            <a:xfrm>
              <a:off x="4830398" y="5822283"/>
              <a:ext cx="1512000"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セミナー等の開催を通じ、</a:t>
              </a:r>
              <a:r>
                <a:rPr lang="en-US" altLang="ja-JP" sz="1050" dirty="0">
                  <a:solidFill>
                    <a:prstClr val="white"/>
                  </a:solidFill>
                  <a:latin typeface="BIZ UDPゴシック" panose="020B0400000000000000" pitchFamily="50" charset="-128"/>
                  <a:ea typeface="BIZ UDPゴシック" panose="020B0400000000000000" pitchFamily="50" charset="-128"/>
                </a:rPr>
                <a:t>INPIT</a:t>
              </a:r>
              <a:r>
                <a:rPr lang="ja-JP" altLang="en-US" sz="1050" dirty="0">
                  <a:solidFill>
                    <a:prstClr val="white"/>
                  </a:solidFill>
                  <a:latin typeface="BIZ UDPゴシック" panose="020B0400000000000000" pitchFamily="50" charset="-128"/>
                  <a:ea typeface="BIZ UDPゴシック" panose="020B0400000000000000" pitchFamily="50" charset="-128"/>
                </a:rPr>
                <a:t>近畿統括本部の利用を促進</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830397" y="6417106"/>
              <a:ext cx="1512000" cy="3600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国立健康・栄養研究所</a:t>
              </a:r>
              <a:endParaRPr lang="en-US" altLang="ja-JP" sz="1050" dirty="0">
                <a:solidFill>
                  <a:prstClr val="white"/>
                </a:solidFill>
                <a:latin typeface="BIZ UDPゴシック" panose="020B0400000000000000" pitchFamily="50" charset="-128"/>
                <a:ea typeface="BIZ UDPゴシック" panose="020B0400000000000000" pitchFamily="50" charset="-128"/>
              </a:endParaRPr>
            </a:p>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移転予定</a:t>
              </a:r>
            </a:p>
          </p:txBody>
        </p:sp>
        <p:sp>
          <p:nvSpPr>
            <p:cNvPr id="44" name="フローチャート : 代替処理 6"/>
            <p:cNvSpPr/>
            <p:nvPr/>
          </p:nvSpPr>
          <p:spPr>
            <a:xfrm>
              <a:off x="4823519" y="5517232"/>
              <a:ext cx="1512000" cy="24701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意見交換会の実施</a:t>
              </a:r>
            </a:p>
          </p:txBody>
        </p:sp>
      </p:grpSp>
      <p:sp>
        <p:nvSpPr>
          <p:cNvPr id="39" name="正方形/長方形 38"/>
          <p:cNvSpPr/>
          <p:nvPr/>
        </p:nvSpPr>
        <p:spPr>
          <a:xfrm>
            <a:off x="-505" y="-3102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4242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899408867"/>
              </p:ext>
            </p:extLst>
          </p:nvPr>
        </p:nvGraphicFramePr>
        <p:xfrm>
          <a:off x="35496" y="332656"/>
          <a:ext cx="9072000" cy="6480000"/>
        </p:xfrm>
        <a:graphic>
          <a:graphicData uri="http://schemas.openxmlformats.org/drawingml/2006/table">
            <a:tbl>
              <a:tblPr firstRow="1" bandRow="1">
                <a:tableStyleId>{5940675A-B579-460E-94D1-54222C63F5DA}</a:tableStyleId>
              </a:tblPr>
              <a:tblGrid>
                <a:gridCol w="252638">
                  <a:extLst>
                    <a:ext uri="{9D8B030D-6E8A-4147-A177-3AD203B41FA5}">
                      <a16:colId xmlns:a16="http://schemas.microsoft.com/office/drawing/2014/main" val="20000"/>
                    </a:ext>
                  </a:extLst>
                </a:gridCol>
                <a:gridCol w="261057">
                  <a:extLst>
                    <a:ext uri="{9D8B030D-6E8A-4147-A177-3AD203B41FA5}">
                      <a16:colId xmlns:a16="http://schemas.microsoft.com/office/drawing/2014/main" val="20002"/>
                    </a:ext>
                  </a:extLst>
                </a:gridCol>
                <a:gridCol w="4186851">
                  <a:extLst>
                    <a:ext uri="{9D8B030D-6E8A-4147-A177-3AD203B41FA5}">
                      <a16:colId xmlns:a16="http://schemas.microsoft.com/office/drawing/2014/main" val="20003"/>
                    </a:ext>
                  </a:extLst>
                </a:gridCol>
                <a:gridCol w="1601193">
                  <a:extLst>
                    <a:ext uri="{9D8B030D-6E8A-4147-A177-3AD203B41FA5}">
                      <a16:colId xmlns:a16="http://schemas.microsoft.com/office/drawing/2014/main" val="999641495"/>
                    </a:ext>
                  </a:extLst>
                </a:gridCol>
                <a:gridCol w="2770261">
                  <a:extLst>
                    <a:ext uri="{9D8B030D-6E8A-4147-A177-3AD203B41FA5}">
                      <a16:colId xmlns:a16="http://schemas.microsoft.com/office/drawing/2014/main" val="20004"/>
                    </a:ext>
                  </a:extLst>
                </a:gridCol>
              </a:tblGrid>
              <a:tr h="21743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1743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6045138">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「第４期広域計画」に基づく取組が進められるとともに、第５期広域計画策定に向けた骨子案の協議等を行った。</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「提案募集方式」により、関西広域連合として権限移譲や規制緩和を求める</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12</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項目を提案したほか、国出先機関の地方移管、提案募集方式の見直し、地方分権改革の新たな手法として権限移譲に係る「地方分権特区」の導入等について国への提案を行った。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琵琶湖・淀川流域に係る広域的課題への対策を検討するため、課題ごとの連絡会議において、意見交換等が行われた。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府としては、広域連合において、広域事務の効果的な実施や拡充、あわせて分権改革の推進が図られるよう、必要な協力を行っていく。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grpSp>
        <p:nvGrpSpPr>
          <p:cNvPr id="12" name="グループ化 11"/>
          <p:cNvGrpSpPr/>
          <p:nvPr/>
        </p:nvGrpSpPr>
        <p:grpSpPr>
          <a:xfrm>
            <a:off x="547116" y="1124744"/>
            <a:ext cx="4273169" cy="5481900"/>
            <a:chOff x="1807185" y="1187460"/>
            <a:chExt cx="4273169" cy="5481900"/>
          </a:xfrm>
        </p:grpSpPr>
        <p:grpSp>
          <p:nvGrpSpPr>
            <p:cNvPr id="11" name="グループ化 10"/>
            <p:cNvGrpSpPr/>
            <p:nvPr/>
          </p:nvGrpSpPr>
          <p:grpSpPr>
            <a:xfrm>
              <a:off x="1807185" y="1187460"/>
              <a:ext cx="4273169" cy="5481900"/>
              <a:chOff x="1807185" y="951718"/>
              <a:chExt cx="4273169" cy="5481900"/>
            </a:xfrm>
          </p:grpSpPr>
          <p:sp>
            <p:nvSpPr>
              <p:cNvPr id="10" name="正方形/長方形 9"/>
              <p:cNvSpPr/>
              <p:nvPr/>
            </p:nvSpPr>
            <p:spPr>
              <a:xfrm>
                <a:off x="2195228" y="1294717"/>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09789" y="2895934"/>
                <a:ext cx="3266296" cy="1777772"/>
                <a:chOff x="2812102" y="4983008"/>
                <a:chExt cx="3266296" cy="1777772"/>
              </a:xfrm>
            </p:grpSpPr>
            <p:grpSp>
              <p:nvGrpSpPr>
                <p:cNvPr id="40" name="グループ化 39"/>
                <p:cNvGrpSpPr/>
                <p:nvPr/>
              </p:nvGrpSpPr>
              <p:grpSpPr>
                <a:xfrm>
                  <a:off x="3131696" y="6157819"/>
                  <a:ext cx="1183837" cy="594083"/>
                  <a:chOff x="2526257" y="2680741"/>
                  <a:chExt cx="1027909" cy="594083"/>
                </a:xfrm>
              </p:grpSpPr>
              <p:sp>
                <p:nvSpPr>
                  <p:cNvPr id="41" name="フローチャート : 代替処理 40"/>
                  <p:cNvSpPr/>
                  <p:nvPr/>
                </p:nvSpPr>
                <p:spPr>
                  <a:xfrm>
                    <a:off x="2526257" y="2680741"/>
                    <a:ext cx="30586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42" name="フローチャート : 代替処理 41"/>
                  <p:cNvSpPr/>
                  <p:nvPr/>
                </p:nvSpPr>
                <p:spPr>
                  <a:xfrm>
                    <a:off x="2530855" y="2860785"/>
                    <a:ext cx="1023311" cy="41403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nvGrpSpPr>
                <p:cNvPr id="2" name="グループ化 1"/>
                <p:cNvGrpSpPr/>
                <p:nvPr/>
              </p:nvGrpSpPr>
              <p:grpSpPr>
                <a:xfrm>
                  <a:off x="2812102" y="4983008"/>
                  <a:ext cx="3266296" cy="617249"/>
                  <a:chOff x="2925001" y="3865237"/>
                  <a:chExt cx="3266296" cy="617249"/>
                </a:xfrm>
              </p:grpSpPr>
              <p:grpSp>
                <p:nvGrpSpPr>
                  <p:cNvPr id="5" name="グループ化 4"/>
                  <p:cNvGrpSpPr/>
                  <p:nvPr/>
                </p:nvGrpSpPr>
                <p:grpSpPr>
                  <a:xfrm>
                    <a:off x="2925001" y="3865237"/>
                    <a:ext cx="1503431" cy="587249"/>
                    <a:chOff x="4170661" y="3793415"/>
                    <a:chExt cx="1503431" cy="587249"/>
                  </a:xfrm>
                </p:grpSpPr>
                <p:sp>
                  <p:nvSpPr>
                    <p:cNvPr id="49" name="フローチャート : 代替処理 48"/>
                    <p:cNvSpPr/>
                    <p:nvPr/>
                  </p:nvSpPr>
                  <p:spPr>
                    <a:xfrm>
                      <a:off x="4170661" y="3793415"/>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６月</a:t>
                      </a:r>
                    </a:p>
                  </p:txBody>
                </p:sp>
                <p:sp>
                  <p:nvSpPr>
                    <p:cNvPr id="43" name="フローチャート : 代替処理 42"/>
                    <p:cNvSpPr/>
                    <p:nvPr/>
                  </p:nvSpPr>
                  <p:spPr>
                    <a:xfrm>
                      <a:off x="4171697" y="3978664"/>
                      <a:ext cx="1502395" cy="40200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「提案募集方式」を活用した国への提案（</a:t>
                      </a:r>
                      <a:r>
                        <a:rPr lang="en-US" altLang="ja-JP" sz="1000" dirty="0">
                          <a:latin typeface="BIZ UDPゴシック" panose="020B0400000000000000" pitchFamily="50" charset="-128"/>
                          <a:ea typeface="BIZ UDPゴシック" panose="020B0400000000000000" pitchFamily="50" charset="-128"/>
                        </a:rPr>
                        <a:t>12</a:t>
                      </a:r>
                      <a:r>
                        <a:rPr lang="ja-JP" altLang="en-US" sz="1000" dirty="0">
                          <a:latin typeface="BIZ UDPゴシック" panose="020B0400000000000000" pitchFamily="50" charset="-128"/>
                          <a:ea typeface="BIZ UDPゴシック" panose="020B0400000000000000" pitchFamily="50" charset="-128"/>
                        </a:rPr>
                        <a:t>項目）</a:t>
                      </a:r>
                    </a:p>
                  </p:txBody>
                </p:sp>
              </p:grpSp>
              <p:sp>
                <p:nvSpPr>
                  <p:cNvPr id="47" name="右矢印 46"/>
                  <p:cNvSpPr/>
                  <p:nvPr/>
                </p:nvSpPr>
                <p:spPr>
                  <a:xfrm>
                    <a:off x="4428432" y="4050486"/>
                    <a:ext cx="1762865" cy="43200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grpSp>
            <p:grpSp>
              <p:nvGrpSpPr>
                <p:cNvPr id="72" name="グループ化 71"/>
                <p:cNvGrpSpPr/>
                <p:nvPr/>
              </p:nvGrpSpPr>
              <p:grpSpPr>
                <a:xfrm>
                  <a:off x="4757954" y="6153818"/>
                  <a:ext cx="1178542" cy="606962"/>
                  <a:chOff x="2215568" y="2689619"/>
                  <a:chExt cx="1023311" cy="606962"/>
                </a:xfrm>
              </p:grpSpPr>
              <p:sp>
                <p:nvSpPr>
                  <p:cNvPr id="73" name="フローチャート : 代替処理 40"/>
                  <p:cNvSpPr/>
                  <p:nvPr/>
                </p:nvSpPr>
                <p:spPr>
                  <a:xfrm>
                    <a:off x="2222153" y="2689619"/>
                    <a:ext cx="401614"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１１月</a:t>
                    </a:r>
                  </a:p>
                </p:txBody>
              </p:sp>
              <p:sp>
                <p:nvSpPr>
                  <p:cNvPr id="74" name="フローチャート : 代替処理 41"/>
                  <p:cNvSpPr/>
                  <p:nvPr/>
                </p:nvSpPr>
                <p:spPr>
                  <a:xfrm>
                    <a:off x="2215568" y="2882542"/>
                    <a:ext cx="1023311" cy="414039"/>
                  </a:xfrm>
                  <a:prstGeom prst="flowChartAlternateProcess">
                    <a:avLst/>
                  </a:prstGeom>
                  <a:ln w="22225">
                    <a:solidFill>
                      <a:srgbClr val="0072B4"/>
                    </a:solidFill>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grpSp>
            <p:nvGrpSpPr>
              <p:cNvPr id="7" name="グループ化 6"/>
              <p:cNvGrpSpPr/>
              <p:nvPr/>
            </p:nvGrpSpPr>
            <p:grpSpPr>
              <a:xfrm>
                <a:off x="1841882" y="5240596"/>
                <a:ext cx="4134203" cy="1193022"/>
                <a:chOff x="1914992" y="3108299"/>
                <a:chExt cx="4134203" cy="1137120"/>
              </a:xfrm>
            </p:grpSpPr>
            <p:grpSp>
              <p:nvGrpSpPr>
                <p:cNvPr id="56" name="グループ化 55"/>
                <p:cNvGrpSpPr/>
                <p:nvPr/>
              </p:nvGrpSpPr>
              <p:grpSpPr>
                <a:xfrm>
                  <a:off x="2853920" y="3778878"/>
                  <a:ext cx="2972255" cy="466541"/>
                  <a:chOff x="457073" y="1951785"/>
                  <a:chExt cx="2972255" cy="466541"/>
                </a:xfrm>
              </p:grpSpPr>
              <p:sp>
                <p:nvSpPr>
                  <p:cNvPr id="57" name="フローチャート : 代替処理 56"/>
                  <p:cNvSpPr/>
                  <p:nvPr/>
                </p:nvSpPr>
                <p:spPr>
                  <a:xfrm>
                    <a:off x="457073" y="1951785"/>
                    <a:ext cx="1539091" cy="155532"/>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６、８、１０、１１，１２，３</a:t>
                    </a:r>
                    <a:r>
                      <a:rPr kumimoji="1"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58" name="フローチャート : 代替処理 57"/>
                  <p:cNvSpPr/>
                  <p:nvPr/>
                </p:nvSpPr>
                <p:spPr>
                  <a:xfrm>
                    <a:off x="457073" y="2129151"/>
                    <a:ext cx="2972255" cy="28917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水源保全及びリスクファイナンスに係る連絡会議等</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sp>
              <p:nvSpPr>
                <p:cNvPr id="71" name="右矢印 70"/>
                <p:cNvSpPr/>
                <p:nvPr/>
              </p:nvSpPr>
              <p:spPr>
                <a:xfrm>
                  <a:off x="1914992" y="3108299"/>
                  <a:ext cx="4134203" cy="411758"/>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琵琶湖・淀川流域対策に係る検討</a:t>
                  </a:r>
                </a:p>
              </p:txBody>
            </p:sp>
          </p:grpSp>
          <p:sp>
            <p:nvSpPr>
              <p:cNvPr id="16" name="右矢印 15"/>
              <p:cNvSpPr/>
              <p:nvPr/>
            </p:nvSpPr>
            <p:spPr>
              <a:xfrm>
                <a:off x="1807185" y="951718"/>
                <a:ext cx="4168900" cy="43200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第４期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R2</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75" name="フローチャート : 代替処理 69"/>
            <p:cNvSpPr/>
            <p:nvPr/>
          </p:nvSpPr>
          <p:spPr>
            <a:xfrm>
              <a:off x="4498458" y="3668322"/>
              <a:ext cx="1254608" cy="170082"/>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grpSp>
      <p:sp>
        <p:nvSpPr>
          <p:cNvPr id="30" name="フローチャート : 代替処理 6"/>
          <p:cNvSpPr/>
          <p:nvPr/>
        </p:nvSpPr>
        <p:spPr>
          <a:xfrm>
            <a:off x="4804261" y="2696682"/>
            <a:ext cx="1476000" cy="684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第４期広域計画に基づく取組の推進</a:t>
            </a:r>
          </a:p>
        </p:txBody>
      </p:sp>
      <p:sp>
        <p:nvSpPr>
          <p:cNvPr id="31" name="フローチャート : 代替処理 6"/>
          <p:cNvSpPr/>
          <p:nvPr/>
        </p:nvSpPr>
        <p:spPr>
          <a:xfrm>
            <a:off x="4798073" y="3899422"/>
            <a:ext cx="1476000" cy="684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事務権限の移譲等に係る国への働きかけ</a:t>
            </a:r>
          </a:p>
        </p:txBody>
      </p:sp>
      <p:sp>
        <p:nvSpPr>
          <p:cNvPr id="32" name="右矢印 31"/>
          <p:cNvSpPr/>
          <p:nvPr/>
        </p:nvSpPr>
        <p:spPr>
          <a:xfrm>
            <a:off x="539552" y="2328577"/>
            <a:ext cx="4176464" cy="43200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第５期広域計画策定に向けた取組</a:t>
            </a:r>
          </a:p>
        </p:txBody>
      </p:sp>
      <p:sp>
        <p:nvSpPr>
          <p:cNvPr id="29" name="正方形/長方形 28"/>
          <p:cNvSpPr/>
          <p:nvPr/>
        </p:nvSpPr>
        <p:spPr>
          <a:xfrm>
            <a:off x="-505" y="-3102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4318913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2057</Words>
  <Application>Microsoft Office PowerPoint</Application>
  <PresentationFormat>画面に合わせる (4:3)</PresentationFormat>
  <Paragraphs>200</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2025-12-05T07:32:36Z</dcterms:created>
  <dcterms:modified xsi:type="dcterms:W3CDTF">2025-12-05T07:32:39Z</dcterms:modified>
</cp:coreProperties>
</file>