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67" r:id="rId2"/>
    <p:sldId id="271" r:id="rId3"/>
    <p:sldId id="263" r:id="rId4"/>
    <p:sldId id="269" r:id="rId5"/>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B4"/>
    <a:srgbClr val="0866B4"/>
    <a:srgbClr val="023894"/>
    <a:srgbClr val="0072B4"/>
    <a:srgbClr val="086CBA"/>
    <a:srgbClr val="0869BA"/>
    <a:srgbClr val="0669BA"/>
    <a:srgbClr val="008200"/>
    <a:srgbClr val="6699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9" autoAdjust="0"/>
    <p:restoredTop sz="95053" autoAdjust="0"/>
  </p:normalViewPr>
  <p:slideViewPr>
    <p:cSldViewPr showGuides="1">
      <p:cViewPr varScale="1">
        <p:scale>
          <a:sx n="97" d="100"/>
          <a:sy n="97" d="100"/>
        </p:scale>
        <p:origin x="1378"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2" d="100"/>
        <a:sy n="102"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880101" cy="488793"/>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17" y="0"/>
            <a:ext cx="2880101" cy="488793"/>
          </a:xfrm>
          <a:prstGeom prst="rect">
            <a:avLst/>
          </a:prstGeom>
        </p:spPr>
        <p:txBody>
          <a:bodyPr vert="horz" lIns="89646" tIns="44826" rIns="89646" bIns="44826" rtlCol="0"/>
          <a:lstStyle>
            <a:lvl1pPr algn="r">
              <a:defRPr sz="1200"/>
            </a:lvl1pPr>
          </a:lstStyle>
          <a:p>
            <a:fld id="{73AB4381-0190-4F0B-9034-930444E09C59}" type="datetimeFigureOut">
              <a:rPr kumimoji="1" lang="ja-JP" altLang="en-US" smtClean="0"/>
              <a:t>2025/12/8</a:t>
            </a:fld>
            <a:endParaRPr kumimoji="1" lang="ja-JP" altLang="en-US"/>
          </a:p>
        </p:txBody>
      </p:sp>
      <p:sp>
        <p:nvSpPr>
          <p:cNvPr id="4" name="フッター プレースホルダー 3"/>
          <p:cNvSpPr>
            <a:spLocks noGrp="1"/>
          </p:cNvSpPr>
          <p:nvPr>
            <p:ph type="ftr" sz="quarter" idx="2"/>
          </p:nvPr>
        </p:nvSpPr>
        <p:spPr>
          <a:xfrm>
            <a:off x="4" y="9287059"/>
            <a:ext cx="2880101" cy="488792"/>
          </a:xfrm>
          <a:prstGeom prst="rect">
            <a:avLst/>
          </a:prstGeom>
        </p:spPr>
        <p:txBody>
          <a:bodyPr vert="horz" lIns="89646" tIns="44826" rIns="89646" bIns="4482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17" y="9287059"/>
            <a:ext cx="2880101" cy="488792"/>
          </a:xfrm>
          <a:prstGeom prst="rect">
            <a:avLst/>
          </a:prstGeom>
        </p:spPr>
        <p:txBody>
          <a:bodyPr vert="horz" lIns="89646" tIns="44826" rIns="89646" bIns="44826"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880308" cy="488871"/>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22" y="4"/>
            <a:ext cx="2880308" cy="488871"/>
          </a:xfrm>
          <a:prstGeom prst="rect">
            <a:avLst/>
          </a:prstGeom>
        </p:spPr>
        <p:txBody>
          <a:bodyPr vert="horz" lIns="89646" tIns="44826" rIns="89646" bIns="44826" rtlCol="0"/>
          <a:lstStyle>
            <a:lvl1pPr algn="r">
              <a:defRPr sz="1200"/>
            </a:lvl1pPr>
          </a:lstStyle>
          <a:p>
            <a:fld id="{17C42C46-0C0D-43DB-88B8-F693BA913BA6}" type="datetimeFigureOut">
              <a:rPr kumimoji="1" lang="ja-JP" altLang="en-US" smtClean="0"/>
              <a:t>2025/12/8</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46" tIns="44826" rIns="89646" bIns="44826"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46" tIns="44826" rIns="89646" bIns="448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50"/>
            <a:ext cx="2880308" cy="488871"/>
          </a:xfrm>
          <a:prstGeom prst="rect">
            <a:avLst/>
          </a:prstGeom>
        </p:spPr>
        <p:txBody>
          <a:bodyPr vert="horz" lIns="89646" tIns="44826" rIns="89646" bIns="448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22" y="9286850"/>
            <a:ext cx="2880308" cy="488871"/>
          </a:xfrm>
          <a:prstGeom prst="rect">
            <a:avLst/>
          </a:prstGeom>
        </p:spPr>
        <p:txBody>
          <a:bodyPr vert="horz" lIns="89646" tIns="44826" rIns="89646" bIns="44826"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923087810"/>
              </p:ext>
            </p:extLst>
          </p:nvPr>
        </p:nvGraphicFramePr>
        <p:xfrm>
          <a:off x="98353" y="546935"/>
          <a:ext cx="8945639" cy="6194432"/>
        </p:xfrm>
        <a:graphic>
          <a:graphicData uri="http://schemas.openxmlformats.org/drawingml/2006/table">
            <a:tbl>
              <a:tblPr firstRow="1" bandRow="1">
                <a:tableStyleId>{5940675A-B579-460E-94D1-54222C63F5DA}</a:tableStyleId>
              </a:tblPr>
              <a:tblGrid>
                <a:gridCol w="247024">
                  <a:extLst>
                    <a:ext uri="{9D8B030D-6E8A-4147-A177-3AD203B41FA5}">
                      <a16:colId xmlns:a16="http://schemas.microsoft.com/office/drawing/2014/main" val="20000"/>
                    </a:ext>
                  </a:extLst>
                </a:gridCol>
                <a:gridCol w="1224963">
                  <a:extLst>
                    <a:ext uri="{9D8B030D-6E8A-4147-A177-3AD203B41FA5}">
                      <a16:colId xmlns:a16="http://schemas.microsoft.com/office/drawing/2014/main" val="20001"/>
                    </a:ext>
                  </a:extLst>
                </a:gridCol>
                <a:gridCol w="436469">
                  <a:extLst>
                    <a:ext uri="{9D8B030D-6E8A-4147-A177-3AD203B41FA5}">
                      <a16:colId xmlns:a16="http://schemas.microsoft.com/office/drawing/2014/main" val="20002"/>
                    </a:ext>
                  </a:extLst>
                </a:gridCol>
                <a:gridCol w="4437431">
                  <a:extLst>
                    <a:ext uri="{9D8B030D-6E8A-4147-A177-3AD203B41FA5}">
                      <a16:colId xmlns:a16="http://schemas.microsoft.com/office/drawing/2014/main" val="20003"/>
                    </a:ext>
                  </a:extLst>
                </a:gridCol>
                <a:gridCol w="2599752">
                  <a:extLst>
                    <a:ext uri="{9D8B030D-6E8A-4147-A177-3AD203B41FA5}">
                      <a16:colId xmlns:a16="http://schemas.microsoft.com/office/drawing/2014/main" val="20004"/>
                    </a:ext>
                  </a:extLst>
                </a:gridCol>
              </a:tblGrid>
              <a:tr h="270649">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令和２年度末迄の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a:t>
                      </a:r>
                    </a:p>
                  </a:txBody>
                  <a:tcPr marL="0" marR="0" marT="0" marB="0" vert="eaVert" anchor="ctr">
                    <a:lnR w="12700" cap="flat" cmpd="sng" algn="ctr">
                      <a:solidFill>
                        <a:schemeClr val="tx1"/>
                      </a:solidFill>
                      <a:prstDash val="solid"/>
                      <a:round/>
                      <a:headEnd type="none" w="med" len="med"/>
                      <a:tailEnd type="none" w="med" len="med"/>
                    </a:ln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令和３年度</a:t>
                      </a:r>
                    </a:p>
                  </a:txBody>
                  <a:tcPr anchor="ctr">
                    <a:lnL w="12700" cap="flat" cmpd="sng" algn="ctr">
                      <a:solidFill>
                        <a:schemeClr val="tx1"/>
                      </a:solidFill>
                      <a:prstDash val="solid"/>
                      <a:round/>
                      <a:headEnd type="none" w="med" len="med"/>
                      <a:tailEnd type="none" w="med" len="med"/>
                    </a:lnL>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anchor="ctr">
                    <a:solidFill>
                      <a:srgbClr val="023894"/>
                    </a:solidFill>
                  </a:tcPr>
                </a:tc>
                <a:extLst>
                  <a:ext uri="{0D108BD9-81ED-4DB2-BD59-A6C34878D82A}">
                    <a16:rowId xmlns:a16="http://schemas.microsoft.com/office/drawing/2014/main" val="10000"/>
                  </a:ext>
                </a:extLst>
              </a:tr>
              <a:tr h="270649">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anchor="ctr">
                    <a:lnL w="12700" cap="flat" cmpd="sng" algn="ctr">
                      <a:solidFill>
                        <a:schemeClr val="tx1"/>
                      </a:solidFill>
                      <a:prstDash val="solid"/>
                      <a:round/>
                      <a:headEnd type="none" w="med" len="med"/>
                      <a:tailEnd type="none" w="med" len="med"/>
                    </a:lnL>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689908">
                <a:tc rowSpan="4">
                  <a:txBody>
                    <a:bodyPr/>
                    <a:lstStyle/>
                    <a:p>
                      <a:r>
                        <a:rPr kumimoji="1" lang="ja-JP" altLang="en-US" sz="1400" u="none" dirty="0">
                          <a:latin typeface="BIZ UDPゴシック" panose="020B0400000000000000" pitchFamily="50" charset="-128"/>
                          <a:ea typeface="BIZ UDPゴシック" panose="020B0400000000000000" pitchFamily="50" charset="-128"/>
                        </a:rPr>
                        <a:t>基礎自治機能の充実</a:t>
                      </a:r>
                    </a:p>
                  </a:txBody>
                  <a:tcPr vert="eaVert" anchor="ctr" anchorCtr="1"/>
                </a:tc>
                <a:tc rowSpan="4">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新たな連携を促す</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協議の場づくり</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府内各地域で「地域ブロック会議」を開催し、地域課題や広域連携の検討等について意見交換を行っている。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各地域の広域連携研究会等に参画し、円滑な共同処理の実施等に向けて、助言や団体間の調整等を行っている。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今後も、市町村間の「協議の場」に参画し、広域連携の促進に取り組んでいく。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1730117">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基礎自治機能の検討・研究、</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国への働きかけ</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2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令和元年度決算をベースとして作成した中長期財政シミュレーションについて、令和</a:t>
                      </a:r>
                      <a:r>
                        <a:rPr kumimoji="1" lang="en-US" altLang="ja-JP" sz="900" u="none" dirty="0">
                          <a:solidFill>
                            <a:schemeClr val="tx1"/>
                          </a:solidFill>
                          <a:latin typeface="BIZ UDPゴシック" panose="020B0400000000000000" pitchFamily="50" charset="-128"/>
                          <a:ea typeface="BIZ UDPゴシック" panose="020B0400000000000000" pitchFamily="50" charset="-128"/>
                        </a:rPr>
                        <a:t>2</a:t>
                      </a:r>
                      <a:r>
                        <a:rPr kumimoji="1" lang="ja-JP" altLang="en-US" sz="900" u="none" dirty="0">
                          <a:solidFill>
                            <a:schemeClr val="tx1"/>
                          </a:solidFill>
                          <a:latin typeface="BIZ UDPゴシック" panose="020B0400000000000000" pitchFamily="50" charset="-128"/>
                          <a:ea typeface="BIZ UDPゴシック" panose="020B0400000000000000" pitchFamily="50" charset="-128"/>
                        </a:rPr>
                        <a:t>年度の決算値への更新等を行うとともに、財政シミュレーションの結果や町村の行財政運営上の課題等について、町村と意見交換を実施する。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また、行財政基盤が弱い市等に対しても作成の働きかけを行う。</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これまでの研究をふまえながら、さらなる広域連携や行財政改革の方策について検討を行っていく。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153381">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平成</a:t>
                      </a:r>
                      <a:r>
                        <a:rPr kumimoji="1" lang="en-US" altLang="ja-JP" sz="900" u="none" dirty="0">
                          <a:solidFill>
                            <a:schemeClr val="tx1"/>
                          </a:solidFill>
                          <a:latin typeface="BIZ UDPゴシック" panose="020B0400000000000000" pitchFamily="50" charset="-128"/>
                          <a:ea typeface="BIZ UDPゴシック" panose="020B0400000000000000" pitchFamily="50" charset="-128"/>
                        </a:rPr>
                        <a:t>29</a:t>
                      </a:r>
                      <a:r>
                        <a:rPr kumimoji="1" lang="ja-JP" altLang="en-US" sz="900" u="none" dirty="0">
                          <a:solidFill>
                            <a:schemeClr val="tx1"/>
                          </a:solidFill>
                          <a:latin typeface="BIZ UDPゴシック" panose="020B0400000000000000" pitchFamily="50" charset="-128"/>
                          <a:ea typeface="BIZ UDPゴシック" panose="020B0400000000000000" pitchFamily="50" charset="-128"/>
                        </a:rPr>
                        <a:t>年度から、市町村間連携を含む分権改革推進の取組に対して、補助金を重点配分しており、今年度も同様の方針で配分予定である。補助金が新たな連携に向けた効果的なインセンティブとなるよう、状況に応じて見直しながら運用して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079728">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50" u="none" dirty="0">
                          <a:latin typeface="BIZ UDPゴシック" panose="020B0400000000000000" pitchFamily="50" charset="-128"/>
                          <a:ea typeface="BIZ UDPゴシック" panose="020B0400000000000000" pitchFamily="50" charset="-128"/>
                        </a:rPr>
                        <a:t>市町村間連携、</a:t>
                      </a:r>
                      <a:endParaRPr kumimoji="1" lang="en-US" altLang="ja-JP" sz="105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50" u="none" dirty="0">
                          <a:latin typeface="BIZ UDPゴシック" panose="020B0400000000000000" pitchFamily="50" charset="-128"/>
                          <a:ea typeface="BIZ UDPゴシック" panose="020B0400000000000000" pitchFamily="50" charset="-128"/>
                        </a:rPr>
                        <a:t>権限移譲等</a:t>
                      </a:r>
                      <a:endParaRPr kumimoji="1" lang="en-US" altLang="ja-JP" sz="105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市町村から申出があった新たな事務の移譲について、協議・調整を行っている。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引き続き、権限移譲の定着・充実に向けて取り組んでいくとともに、中核市に移行した市に対して、必要に応じてアフターフォローを行っていく。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828" y="163201"/>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令和３年</a:t>
            </a:r>
            <a:r>
              <a:rPr lang="ja-JP" altLang="ja-JP" sz="1200" b="1" dirty="0">
                <a:solidFill>
                  <a:prstClr val="black"/>
                </a:solidFill>
                <a:latin typeface="BIZ UDPゴシック" panose="020B0400000000000000" pitchFamily="50" charset="-128"/>
                <a:ea typeface="BIZ UDPゴシック" panose="020B0400000000000000" pitchFamily="50" charset="-128"/>
              </a:rPr>
              <a:t>度の取組イメージ（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5" name="グループ化 4"/>
          <p:cNvGrpSpPr/>
          <p:nvPr/>
        </p:nvGrpSpPr>
        <p:grpSpPr>
          <a:xfrm>
            <a:off x="2509755" y="1228971"/>
            <a:ext cx="1301220" cy="744434"/>
            <a:chOff x="2462557" y="2660614"/>
            <a:chExt cx="1301220" cy="744434"/>
          </a:xfrm>
        </p:grpSpPr>
        <p:sp>
          <p:nvSpPr>
            <p:cNvPr id="7" name="フローチャート : 代替処理 6"/>
            <p:cNvSpPr/>
            <p:nvPr/>
          </p:nvSpPr>
          <p:spPr>
            <a:xfrm>
              <a:off x="2464678" y="2660614"/>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５</a:t>
              </a:r>
              <a:r>
                <a:rPr lang="ja-JP" altLang="en-US" sz="1050">
                  <a:solidFill>
                    <a:prstClr val="white"/>
                  </a:solidFill>
                  <a:latin typeface="BIZ UDPゴシック" panose="020B0400000000000000" pitchFamily="50" charset="-128"/>
                  <a:ea typeface="BIZ UDPゴシック" panose="020B0400000000000000" pitchFamily="50" charset="-128"/>
                </a:rPr>
                <a:t>月</a:t>
              </a:r>
              <a:endParaRPr lang="ja-JP" altLang="en-US" sz="1050" dirty="0">
                <a:solidFill>
                  <a:prstClr val="white"/>
                </a:solidFill>
                <a:latin typeface="BIZ UDPゴシック" panose="020B0400000000000000" pitchFamily="50" charset="-128"/>
                <a:ea typeface="BIZ UDPゴシック" panose="020B0400000000000000" pitchFamily="50" charset="-128"/>
              </a:endParaRPr>
            </a:p>
          </p:txBody>
        </p:sp>
        <p:sp>
          <p:nvSpPr>
            <p:cNvPr id="8" name="フローチャート : 代替処理 7"/>
            <p:cNvSpPr/>
            <p:nvPr/>
          </p:nvSpPr>
          <p:spPr>
            <a:xfrm>
              <a:off x="2462557" y="2869195"/>
              <a:ext cx="1301220" cy="53585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第１回</a:t>
              </a:r>
              <a:endParaRPr lang="en-US" altLang="ja-JP" sz="1050" dirty="0">
                <a:latin typeface="BIZ UDPゴシック" panose="020B0400000000000000" pitchFamily="50" charset="-128"/>
                <a:ea typeface="BIZ UDPゴシック" panose="020B0400000000000000" pitchFamily="50" charset="-128"/>
              </a:endParaRPr>
            </a:p>
            <a:p>
              <a:pPr>
                <a:lnSpc>
                  <a:spcPts val="1200"/>
                </a:lnSpc>
              </a:pPr>
              <a:r>
                <a:rPr lang="ja-JP" altLang="en-US" sz="1050" dirty="0">
                  <a:latin typeface="BIZ UDPゴシック" panose="020B0400000000000000" pitchFamily="50" charset="-128"/>
                  <a:ea typeface="BIZ UDPゴシック" panose="020B0400000000000000" pitchFamily="50" charset="-128"/>
                </a:rPr>
                <a:t>「地域ブロック会議」</a:t>
              </a:r>
              <a:endParaRPr lang="en-US" altLang="ja-JP" sz="1050" dirty="0">
                <a:latin typeface="BIZ UDPゴシック" panose="020B0400000000000000" pitchFamily="50" charset="-128"/>
                <a:ea typeface="BIZ UDPゴシック" panose="020B0400000000000000" pitchFamily="50" charset="-128"/>
              </a:endParaRPr>
            </a:p>
            <a:p>
              <a:pPr>
                <a:lnSpc>
                  <a:spcPts val="1200"/>
                </a:lnSpc>
              </a:pPr>
              <a:r>
                <a:rPr lang="ja-JP" altLang="en-US" sz="1050" dirty="0">
                  <a:latin typeface="BIZ UDPゴシック" panose="020B0400000000000000" pitchFamily="50" charset="-128"/>
                  <a:ea typeface="BIZ UDPゴシック" panose="020B0400000000000000" pitchFamily="50" charset="-128"/>
                </a:rPr>
                <a:t>（オンライン開催）</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1" name="グループ化 20"/>
          <p:cNvGrpSpPr/>
          <p:nvPr/>
        </p:nvGrpSpPr>
        <p:grpSpPr>
          <a:xfrm>
            <a:off x="3353934" y="4752336"/>
            <a:ext cx="1325308" cy="630644"/>
            <a:chOff x="2498266" y="2577804"/>
            <a:chExt cx="1325308" cy="630644"/>
          </a:xfrm>
        </p:grpSpPr>
        <p:sp>
          <p:nvSpPr>
            <p:cNvPr id="22" name="フローチャート : 代替処理 21"/>
            <p:cNvSpPr/>
            <p:nvPr/>
          </p:nvSpPr>
          <p:spPr>
            <a:xfrm>
              <a:off x="2531610" y="2577804"/>
              <a:ext cx="413403" cy="2439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prstClr val="white"/>
                  </a:solidFill>
                  <a:latin typeface="BIZ UDPゴシック" panose="020B0400000000000000" pitchFamily="50" charset="-128"/>
                  <a:ea typeface="BIZ UDPゴシック" panose="020B0400000000000000" pitchFamily="50" charset="-128"/>
                </a:rPr>
                <a:t>７月</a:t>
              </a:r>
            </a:p>
          </p:txBody>
        </p:sp>
        <p:sp>
          <p:nvSpPr>
            <p:cNvPr id="24" name="フローチャート : 代替処理 23"/>
            <p:cNvSpPr/>
            <p:nvPr/>
          </p:nvSpPr>
          <p:spPr>
            <a:xfrm>
              <a:off x="2498266" y="2783243"/>
              <a:ext cx="1325308" cy="42520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BIZ UDPゴシック" panose="020B0400000000000000" pitchFamily="50" charset="-128"/>
                  <a:ea typeface="BIZ UDPゴシック" panose="020B0400000000000000" pitchFamily="50" charset="-128"/>
                </a:rPr>
                <a:t>市町村振興補助金の算定対象項目等提示</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9" name="グループ化 28"/>
          <p:cNvGrpSpPr/>
          <p:nvPr/>
        </p:nvGrpSpPr>
        <p:grpSpPr>
          <a:xfrm>
            <a:off x="5368194" y="4783036"/>
            <a:ext cx="943110" cy="594872"/>
            <a:chOff x="2477944" y="2624291"/>
            <a:chExt cx="943110" cy="594872"/>
          </a:xfrm>
        </p:grpSpPr>
        <p:sp>
          <p:nvSpPr>
            <p:cNvPr id="30" name="フローチャート : 代替処理 29"/>
            <p:cNvSpPr/>
            <p:nvPr/>
          </p:nvSpPr>
          <p:spPr>
            <a:xfrm>
              <a:off x="2477944" y="2624291"/>
              <a:ext cx="504357" cy="19720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２・３月</a:t>
              </a:r>
            </a:p>
          </p:txBody>
        </p:sp>
        <p:sp>
          <p:nvSpPr>
            <p:cNvPr id="31" name="フローチャート : 代替処理 30"/>
            <p:cNvSpPr/>
            <p:nvPr/>
          </p:nvSpPr>
          <p:spPr>
            <a:xfrm>
              <a:off x="2477944" y="2821492"/>
              <a:ext cx="943110" cy="397671"/>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latin typeface="BIZ UDPゴシック" panose="020B0400000000000000" pitchFamily="50" charset="-128"/>
                  <a:ea typeface="BIZ UDPゴシック" panose="020B0400000000000000" pitchFamily="50" charset="-128"/>
                </a:rPr>
                <a:t>内示・交付決定</a:t>
              </a:r>
            </a:p>
          </p:txBody>
        </p:sp>
      </p:grpSp>
      <p:grpSp>
        <p:nvGrpSpPr>
          <p:cNvPr id="49" name="グループ化 48"/>
          <p:cNvGrpSpPr/>
          <p:nvPr/>
        </p:nvGrpSpPr>
        <p:grpSpPr>
          <a:xfrm>
            <a:off x="387576" y="5864450"/>
            <a:ext cx="1038752" cy="531522"/>
            <a:chOff x="469600" y="3717673"/>
            <a:chExt cx="1038752" cy="531522"/>
          </a:xfrm>
        </p:grpSpPr>
        <p:sp>
          <p:nvSpPr>
            <p:cNvPr id="50" name="フローチャート : 代替処理 49"/>
            <p:cNvSpPr/>
            <p:nvPr/>
          </p:nvSpPr>
          <p:spPr>
            <a:xfrm>
              <a:off x="471558" y="3717673"/>
              <a:ext cx="1007268" cy="1836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22</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51" name="フローチャート : 代替処理 50"/>
            <p:cNvSpPr/>
            <p:nvPr/>
          </p:nvSpPr>
          <p:spPr>
            <a:xfrm>
              <a:off x="469600" y="3879810"/>
              <a:ext cx="1038752" cy="36938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「特例市並みの</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権限移譲」を実施</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58" name="グループ化 57"/>
          <p:cNvGrpSpPr/>
          <p:nvPr/>
        </p:nvGrpSpPr>
        <p:grpSpPr>
          <a:xfrm>
            <a:off x="405644" y="1228971"/>
            <a:ext cx="1038752" cy="579964"/>
            <a:chOff x="469600" y="3723195"/>
            <a:chExt cx="1038752" cy="579964"/>
          </a:xfrm>
        </p:grpSpPr>
        <p:sp>
          <p:nvSpPr>
            <p:cNvPr id="59" name="フローチャート : 代替処理 58"/>
            <p:cNvSpPr/>
            <p:nvPr/>
          </p:nvSpPr>
          <p:spPr>
            <a:xfrm>
              <a:off x="469600" y="3723195"/>
              <a:ext cx="997351" cy="18519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26</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60" name="フローチャート : 代替処理 59"/>
            <p:cNvSpPr/>
            <p:nvPr/>
          </p:nvSpPr>
          <p:spPr>
            <a:xfrm>
              <a:off x="469600" y="3908385"/>
              <a:ext cx="1038752" cy="39477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latin typeface="BIZ UDPゴシック" panose="020B0400000000000000" pitchFamily="50" charset="-128"/>
                  <a:ea typeface="BIZ UDPゴシック" panose="020B0400000000000000" pitchFamily="50" charset="-128"/>
                </a:rPr>
                <a:t>「地域ブロック</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会議」の開催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44" name="グループ化 43"/>
          <p:cNvGrpSpPr/>
          <p:nvPr/>
        </p:nvGrpSpPr>
        <p:grpSpPr>
          <a:xfrm>
            <a:off x="2509755" y="2065604"/>
            <a:ext cx="1885660" cy="622498"/>
            <a:chOff x="2185849" y="2624291"/>
            <a:chExt cx="1885660" cy="622498"/>
          </a:xfrm>
        </p:grpSpPr>
        <p:sp>
          <p:nvSpPr>
            <p:cNvPr id="45" name="フローチャート : 代替処理 44"/>
            <p:cNvSpPr/>
            <p:nvPr/>
          </p:nvSpPr>
          <p:spPr>
            <a:xfrm>
              <a:off x="2185849" y="2624291"/>
              <a:ext cx="1274250" cy="20708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schemeClr val="bg1"/>
                  </a:solidFill>
                  <a:latin typeface="BIZ UDPゴシック" panose="020B0400000000000000" pitchFamily="50" charset="-128"/>
                  <a:ea typeface="BIZ UDPゴシック" panose="020B0400000000000000" pitchFamily="50" charset="-128"/>
                </a:rPr>
                <a:t>５、７、８、９月</a:t>
              </a:r>
            </a:p>
          </p:txBody>
        </p:sp>
        <p:sp>
          <p:nvSpPr>
            <p:cNvPr id="46" name="フローチャート : 代替処理 45"/>
            <p:cNvSpPr/>
            <p:nvPr/>
          </p:nvSpPr>
          <p:spPr>
            <a:xfrm>
              <a:off x="2185849" y="2798010"/>
              <a:ext cx="1885660" cy="44877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latin typeface="BIZ UDPゴシック" panose="020B0400000000000000" pitchFamily="50" charset="-128"/>
                  <a:ea typeface="BIZ UDPゴシック" panose="020B0400000000000000" pitchFamily="50" charset="-128"/>
                </a:rPr>
                <a:t>各地域の広域連携研究会等への参画（豊能、</a:t>
              </a:r>
              <a:r>
                <a:rPr lang="ja-JP" altLang="en-US" sz="1050" dirty="0">
                  <a:solidFill>
                    <a:schemeClr val="tx1"/>
                  </a:solidFill>
                  <a:latin typeface="BIZ UDPゴシック" panose="020B0400000000000000" pitchFamily="50" charset="-128"/>
                  <a:ea typeface="BIZ UDPゴシック" panose="020B0400000000000000" pitchFamily="50" charset="-128"/>
                </a:rPr>
                <a:t>南河内、泉州南</a:t>
              </a:r>
              <a:r>
                <a:rPr lang="ja-JP" altLang="en-US" sz="1050" dirty="0">
                  <a:latin typeface="BIZ UDPゴシック" panose="020B0400000000000000" pitchFamily="50" charset="-128"/>
                  <a:ea typeface="BIZ UDPゴシック" panose="020B0400000000000000" pitchFamily="50" charset="-128"/>
                </a:rPr>
                <a:t>）</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48" name="グループ化 47"/>
          <p:cNvGrpSpPr/>
          <p:nvPr/>
        </p:nvGrpSpPr>
        <p:grpSpPr>
          <a:xfrm>
            <a:off x="387576" y="2726419"/>
            <a:ext cx="1135976" cy="1047029"/>
            <a:chOff x="397696" y="3709362"/>
            <a:chExt cx="1135976" cy="1047029"/>
          </a:xfrm>
        </p:grpSpPr>
        <p:sp>
          <p:nvSpPr>
            <p:cNvPr id="56" name="フローチャート : 代替処理 55"/>
            <p:cNvSpPr/>
            <p:nvPr/>
          </p:nvSpPr>
          <p:spPr>
            <a:xfrm>
              <a:off x="415764" y="3709362"/>
              <a:ext cx="1097472" cy="21870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29</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30</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4" name="フローチャート : 代替処理 63"/>
            <p:cNvSpPr/>
            <p:nvPr/>
          </p:nvSpPr>
          <p:spPr>
            <a:xfrm>
              <a:off x="397696" y="3918447"/>
              <a:ext cx="1135976" cy="83794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「基礎自治機能の維持充実に関する研究会」における検討・研究、報告書取りまとめ</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88" name="グループ化 87"/>
          <p:cNvGrpSpPr/>
          <p:nvPr/>
        </p:nvGrpSpPr>
        <p:grpSpPr>
          <a:xfrm>
            <a:off x="402264" y="4995646"/>
            <a:ext cx="1095828" cy="593875"/>
            <a:chOff x="469600" y="3711320"/>
            <a:chExt cx="1095828" cy="486933"/>
          </a:xfrm>
        </p:grpSpPr>
        <p:sp>
          <p:nvSpPr>
            <p:cNvPr id="89" name="フローチャート : 代替処理 88"/>
            <p:cNvSpPr/>
            <p:nvPr/>
          </p:nvSpPr>
          <p:spPr>
            <a:xfrm>
              <a:off x="469600" y="3711320"/>
              <a:ext cx="917499" cy="192240"/>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90" name="フローチャート : 代替処理 89"/>
            <p:cNvSpPr/>
            <p:nvPr/>
          </p:nvSpPr>
          <p:spPr>
            <a:xfrm>
              <a:off x="469600" y="3879810"/>
              <a:ext cx="1095828" cy="31844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市町村振興補助金の見直し</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2" name="グループ化 1"/>
          <p:cNvGrpSpPr/>
          <p:nvPr/>
        </p:nvGrpSpPr>
        <p:grpSpPr>
          <a:xfrm>
            <a:off x="4920483" y="1210493"/>
            <a:ext cx="1399778" cy="655861"/>
            <a:chOff x="4924462" y="1134144"/>
            <a:chExt cx="1263340" cy="655861"/>
          </a:xfrm>
        </p:grpSpPr>
        <p:sp>
          <p:nvSpPr>
            <p:cNvPr id="11" name="フローチャート : 代替処理 10"/>
            <p:cNvSpPr/>
            <p:nvPr/>
          </p:nvSpPr>
          <p:spPr>
            <a:xfrm>
              <a:off x="4926943" y="1316369"/>
              <a:ext cx="1260859" cy="473636"/>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0" tIns="36000" rIns="0" bIns="36000" rtlCol="0" anchor="t" anchorCtr="0"/>
            <a:lstStyle/>
            <a:p>
              <a:r>
                <a:rPr lang="ja-JP" altLang="en-US" sz="1050" dirty="0">
                  <a:latin typeface="BIZ UDPゴシック" panose="020B0400000000000000" pitchFamily="50" charset="-128"/>
                  <a:ea typeface="BIZ UDPゴシック" panose="020B0400000000000000" pitchFamily="50" charset="-128"/>
                </a:rPr>
                <a:t>第２回</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「地域ブロック会議」</a:t>
              </a:r>
            </a:p>
          </p:txBody>
        </p:sp>
        <p:sp>
          <p:nvSpPr>
            <p:cNvPr id="65" name="フローチャート : 代替処理 64"/>
            <p:cNvSpPr/>
            <p:nvPr/>
          </p:nvSpPr>
          <p:spPr>
            <a:xfrm>
              <a:off x="4924462" y="1134144"/>
              <a:ext cx="74721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１２～１月</a:t>
              </a:r>
            </a:p>
          </p:txBody>
        </p:sp>
      </p:grpSp>
      <p:sp>
        <p:nvSpPr>
          <p:cNvPr id="73" name="右矢印 72"/>
          <p:cNvSpPr/>
          <p:nvPr/>
        </p:nvSpPr>
        <p:spPr>
          <a:xfrm>
            <a:off x="2013162" y="6176801"/>
            <a:ext cx="4428000" cy="477252"/>
          </a:xfrm>
          <a:prstGeom prst="rightArrow">
            <a:avLst>
              <a:gd name="adj1" fmla="val 50000"/>
              <a:gd name="adj2" fmla="val 49567"/>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市町村への権限移譲の定着・充実に向けた協議等</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80" name="フローチャート : 代替処理 7"/>
          <p:cNvSpPr/>
          <p:nvPr/>
        </p:nvSpPr>
        <p:spPr>
          <a:xfrm>
            <a:off x="2291318" y="2931179"/>
            <a:ext cx="1988157" cy="68673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財政シミュレーションについて府内市町村と意見交換を実施。</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また、行財政基盤の弱い市等へ作成を働きかけ。</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81" name="右矢印 80"/>
          <p:cNvSpPr/>
          <p:nvPr/>
        </p:nvSpPr>
        <p:spPr>
          <a:xfrm>
            <a:off x="4395414" y="2264841"/>
            <a:ext cx="2021769" cy="440964"/>
          </a:xfrm>
          <a:prstGeom prst="rightArrow">
            <a:avLst>
              <a:gd name="adj1" fmla="val 50000"/>
              <a:gd name="adj2" fmla="val 3228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Pゴシック" panose="020B0400000000000000" pitchFamily="50" charset="-128"/>
                <a:ea typeface="BIZ UDPゴシック" panose="020B0400000000000000" pitchFamily="50" charset="-128"/>
              </a:rPr>
              <a:t>随時、積極的に参画</a:t>
            </a:r>
          </a:p>
        </p:txBody>
      </p:sp>
      <p:grpSp>
        <p:nvGrpSpPr>
          <p:cNvPr id="47" name="グループ化 46"/>
          <p:cNvGrpSpPr/>
          <p:nvPr/>
        </p:nvGrpSpPr>
        <p:grpSpPr>
          <a:xfrm>
            <a:off x="405644" y="3827759"/>
            <a:ext cx="1126233" cy="814493"/>
            <a:chOff x="469599" y="3711320"/>
            <a:chExt cx="1126233" cy="733966"/>
          </a:xfrm>
        </p:grpSpPr>
        <p:sp>
          <p:nvSpPr>
            <p:cNvPr id="55" name="フローチャート : 代替処理 88"/>
            <p:cNvSpPr/>
            <p:nvPr/>
          </p:nvSpPr>
          <p:spPr>
            <a:xfrm>
              <a:off x="469600" y="3711320"/>
              <a:ext cx="917499" cy="19224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令和２年度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67" name="フローチャート : 代替処理 89"/>
            <p:cNvSpPr/>
            <p:nvPr/>
          </p:nvSpPr>
          <p:spPr>
            <a:xfrm>
              <a:off x="469599" y="3879810"/>
              <a:ext cx="1126233" cy="56547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府内町村の中長期シミュレーション作成</a:t>
              </a:r>
              <a:endParaRPr lang="en-US" altLang="ja-JP" sz="1000" dirty="0">
                <a:latin typeface="BIZ UDPゴシック" panose="020B0400000000000000" pitchFamily="50" charset="-128"/>
                <a:ea typeface="BIZ UDPゴシック" panose="020B0400000000000000" pitchFamily="50" charset="-128"/>
              </a:endParaRPr>
            </a:p>
          </p:txBody>
        </p:sp>
      </p:grpSp>
      <p:sp>
        <p:nvSpPr>
          <p:cNvPr id="40" name="フローチャート : 代替処理 77">
            <a:extLst>
              <a:ext uri="{FF2B5EF4-FFF2-40B4-BE49-F238E27FC236}">
                <a16:creationId xmlns:a16="http://schemas.microsoft.com/office/drawing/2014/main" id="{2118F771-C969-42CE-BE13-F6E04FD4FF9A}"/>
              </a:ext>
            </a:extLst>
          </p:cNvPr>
          <p:cNvSpPr/>
          <p:nvPr/>
        </p:nvSpPr>
        <p:spPr>
          <a:xfrm>
            <a:off x="2956075" y="3897263"/>
            <a:ext cx="2664297" cy="397672"/>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solidFill>
                  <a:schemeClr val="tx1"/>
                </a:solidFill>
                <a:latin typeface="BIZ UDPゴシック" panose="020B0400000000000000" pitchFamily="50" charset="-128"/>
                <a:ea typeface="BIZ UDPゴシック" panose="020B0400000000000000" pitchFamily="50" charset="-128"/>
              </a:rPr>
              <a:t>広域連携や行財政改革の方策に係る検討</a:t>
            </a:r>
          </a:p>
        </p:txBody>
      </p:sp>
      <p:sp>
        <p:nvSpPr>
          <p:cNvPr id="42" name="フローチャート : 代替処理 56"/>
          <p:cNvSpPr/>
          <p:nvPr/>
        </p:nvSpPr>
        <p:spPr>
          <a:xfrm>
            <a:off x="405660" y="1884964"/>
            <a:ext cx="1089036" cy="55887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r>
              <a:rPr lang="ja-JP" altLang="en-US" sz="1000" dirty="0">
                <a:latin typeface="BIZ UDPゴシック" panose="020B0400000000000000" pitchFamily="50" charset="-128"/>
                <a:ea typeface="BIZ UDPゴシック" panose="020B0400000000000000" pitchFamily="50" charset="-128"/>
              </a:rPr>
              <a:t>府内各地域の</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広域連携研究会</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等への参画</a:t>
            </a:r>
            <a:endParaRPr lang="en-US" altLang="ja-JP" sz="1000" dirty="0">
              <a:latin typeface="BIZ UDPゴシック" panose="020B0400000000000000" pitchFamily="50" charset="-128"/>
              <a:ea typeface="BIZ UDPゴシック" panose="020B0400000000000000" pitchFamily="50" charset="-128"/>
            </a:endParaRPr>
          </a:p>
        </p:txBody>
      </p:sp>
      <p:sp>
        <p:nvSpPr>
          <p:cNvPr id="52" name="右矢印 80">
            <a:extLst>
              <a:ext uri="{FF2B5EF4-FFF2-40B4-BE49-F238E27FC236}">
                <a16:creationId xmlns:a16="http://schemas.microsoft.com/office/drawing/2014/main" id="{751C4A2F-C658-4CFA-BBBD-2637056E5903}"/>
              </a:ext>
            </a:extLst>
          </p:cNvPr>
          <p:cNvSpPr/>
          <p:nvPr/>
        </p:nvSpPr>
        <p:spPr>
          <a:xfrm>
            <a:off x="4272887" y="3080595"/>
            <a:ext cx="2168275" cy="348405"/>
          </a:xfrm>
          <a:prstGeom prst="rightArrow">
            <a:avLst>
              <a:gd name="adj1" fmla="val 50000"/>
              <a:gd name="adj2" fmla="val 3228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62364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a:off x="10632" y="198967"/>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令和３</a:t>
            </a:r>
            <a:r>
              <a:rPr lang="ja-JP" altLang="ja-JP" sz="1200" b="1" dirty="0">
                <a:solidFill>
                  <a:prstClr val="black"/>
                </a:solidFill>
                <a:latin typeface="BIZ UDPゴシック" panose="020B0400000000000000" pitchFamily="50" charset="-128"/>
                <a:ea typeface="BIZ UDPゴシック" panose="020B0400000000000000" pitchFamily="50" charset="-128"/>
              </a:rPr>
              <a:t>年度の取組イメージ（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aphicFrame>
        <p:nvGraphicFramePr>
          <p:cNvPr id="32" name="表 31"/>
          <p:cNvGraphicFramePr>
            <a:graphicFrameLocks noGrp="1"/>
          </p:cNvGraphicFramePr>
          <p:nvPr>
            <p:extLst>
              <p:ext uri="{D42A27DB-BD31-4B8C-83A1-F6EECF244321}">
                <p14:modId xmlns:p14="http://schemas.microsoft.com/office/powerpoint/2010/main" val="1632635678"/>
              </p:ext>
            </p:extLst>
          </p:nvPr>
        </p:nvGraphicFramePr>
        <p:xfrm>
          <a:off x="79209" y="586159"/>
          <a:ext cx="9006845" cy="6199712"/>
        </p:xfrm>
        <a:graphic>
          <a:graphicData uri="http://schemas.openxmlformats.org/drawingml/2006/table">
            <a:tbl>
              <a:tblPr firstRow="1" bandRow="1">
                <a:tableStyleId>{5940675A-B579-460E-94D1-54222C63F5DA}</a:tableStyleId>
              </a:tblPr>
              <a:tblGrid>
                <a:gridCol w="416063">
                  <a:extLst>
                    <a:ext uri="{9D8B030D-6E8A-4147-A177-3AD203B41FA5}">
                      <a16:colId xmlns:a16="http://schemas.microsoft.com/office/drawing/2014/main" val="20000"/>
                    </a:ext>
                  </a:extLst>
                </a:gridCol>
                <a:gridCol w="1268416">
                  <a:extLst>
                    <a:ext uri="{9D8B030D-6E8A-4147-A177-3AD203B41FA5}">
                      <a16:colId xmlns:a16="http://schemas.microsoft.com/office/drawing/2014/main" val="20001"/>
                    </a:ext>
                  </a:extLst>
                </a:gridCol>
                <a:gridCol w="360040">
                  <a:extLst>
                    <a:ext uri="{9D8B030D-6E8A-4147-A177-3AD203B41FA5}">
                      <a16:colId xmlns:a16="http://schemas.microsoft.com/office/drawing/2014/main" val="957079037"/>
                    </a:ext>
                  </a:extLst>
                </a:gridCol>
                <a:gridCol w="4392488">
                  <a:extLst>
                    <a:ext uri="{9D8B030D-6E8A-4147-A177-3AD203B41FA5}">
                      <a16:colId xmlns:a16="http://schemas.microsoft.com/office/drawing/2014/main" val="1834039256"/>
                    </a:ext>
                  </a:extLst>
                </a:gridCol>
                <a:gridCol w="2569838">
                  <a:extLst>
                    <a:ext uri="{9D8B030D-6E8A-4147-A177-3AD203B41FA5}">
                      <a16:colId xmlns:a16="http://schemas.microsoft.com/office/drawing/2014/main" val="20004"/>
                    </a:ext>
                  </a:extLst>
                </a:gridCol>
              </a:tblGrid>
              <a:tr h="148473">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行く</a:t>
                      </a:r>
                    </a:p>
                  </a:txBody>
                  <a:tcPr marL="0" marR="0" marT="0" marB="0"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a:t>
                      </a:r>
                      <a:r>
                        <a:rPr kumimoji="1" lang="en-US" altLang="ja-JP" sz="1200" b="1" u="none" dirty="0">
                          <a:solidFill>
                            <a:schemeClr val="bg1"/>
                          </a:solidFill>
                          <a:latin typeface="BIZ UDPゴシック" panose="020B0400000000000000" pitchFamily="50" charset="-128"/>
                          <a:ea typeface="BIZ UDPゴシック" panose="020B0400000000000000" pitchFamily="50" charset="-128"/>
                        </a:rPr>
                        <a:t>2</a:t>
                      </a: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anchor="ctr">
                    <a:solidFill>
                      <a:srgbClr val="023894"/>
                    </a:solidFill>
                  </a:tcPr>
                </a:tc>
                <a:tc>
                  <a:txBody>
                    <a:bodyPr/>
                    <a:lstStyle/>
                    <a:p>
                      <a:pPr algn="ct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令和</a:t>
                      </a:r>
                      <a:r>
                        <a:rPr kumimoji="1" lang="en-US" altLang="ja-JP" sz="1200" b="1" u="none" dirty="0">
                          <a:solidFill>
                            <a:schemeClr val="bg1"/>
                          </a:solidFill>
                          <a:latin typeface="BIZ UDPゴシック" panose="020B0400000000000000" pitchFamily="50" charset="-128"/>
                          <a:ea typeface="BIZ UDPゴシック" panose="020B0400000000000000" pitchFamily="50" charset="-128"/>
                        </a:rPr>
                        <a:t>3</a:t>
                      </a: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年度</a:t>
                      </a:r>
                      <a:endParaRPr kumimoji="1" lang="ja-JP" altLang="en-US" dirty="0"/>
                    </a:p>
                  </a:txBody>
                  <a:tcPr marL="0" marR="0" marT="0" marB="0" anchor="ctr">
                    <a:lnB w="12700" cap="flat" cmpd="sng" algn="ctr">
                      <a:solidFill>
                        <a:schemeClr val="tx1"/>
                      </a:solidFill>
                      <a:prstDash val="solid"/>
                      <a:round/>
                      <a:headEnd type="none" w="med" len="med"/>
                      <a:tailEnd type="none" w="med" len="med"/>
                    </a:lnB>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14419">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anchor="ctr">
                    <a:lnT w="12700" cap="flat" cmpd="sng" algn="ctr">
                      <a:solidFill>
                        <a:schemeClr val="tx1"/>
                      </a:solidFill>
                      <a:prstDash val="solid"/>
                      <a:round/>
                      <a:headEnd type="none" w="med" len="med"/>
                      <a:tailEnd type="none" w="med" len="med"/>
                    </a:lnT>
                    <a:solidFill>
                      <a:srgbClr val="023894"/>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lnT w="12700" cap="flat" cmpd="sng" algn="ctr">
                      <a:solidFill>
                        <a:schemeClr val="tx1"/>
                      </a:solidFill>
                      <a:prstDash val="solid"/>
                      <a:round/>
                      <a:headEnd type="none" w="med" len="med"/>
                      <a:tailEnd type="none" w="med" len="med"/>
                    </a:lnT>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162540">
                <a:tc rowSpan="2">
                  <a:txBody>
                    <a:bodyPr/>
                    <a:lstStyle/>
                    <a:p>
                      <a:pPr algn="ctr"/>
                      <a:r>
                        <a:rPr kumimoji="1" lang="ja-JP" altLang="en-US" sz="900" u="none" dirty="0">
                          <a:latin typeface="BIZ UDPゴシック" panose="020B0400000000000000" pitchFamily="50" charset="-128"/>
                          <a:ea typeface="BIZ UDPゴシック" panose="020B0400000000000000" pitchFamily="50" charset="-128"/>
                        </a:rPr>
                        <a:t>大阪にふさわしい新たな大都市制度の実現</a:t>
                      </a:r>
                    </a:p>
                  </a:txBody>
                  <a:tcPr vert="eaVert" anchor="ctr" anchorCtr="1"/>
                </a:tc>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400"/>
                        </a:lnSpc>
                        <a:spcAft>
                          <a:spcPts val="1200"/>
                        </a:spcAft>
                      </a:pPr>
                      <a:r>
                        <a:rPr kumimoji="1" lang="ja-JP" altLang="en-US" sz="1050" u="none" dirty="0">
                          <a:latin typeface="BIZ UDPゴシック" panose="020B0400000000000000" pitchFamily="50" charset="-128"/>
                          <a:ea typeface="BIZ UDPゴシック" panose="020B0400000000000000" pitchFamily="50" charset="-128"/>
                        </a:rPr>
                        <a:t>　特別区制度　　</a:t>
                      </a:r>
                      <a:endParaRPr kumimoji="1" lang="en-US" altLang="ja-JP" sz="1050" u="none"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ts val="1400"/>
                        </a:lnSpc>
                        <a:spcBef>
                          <a:spcPts val="0"/>
                        </a:spcBef>
                        <a:spcAft>
                          <a:spcPts val="1200"/>
                        </a:spcAft>
                        <a:buClrTx/>
                        <a:buSzTx/>
                        <a:buFontTx/>
                        <a:buNone/>
                        <a:tabLst/>
                        <a:defRPr/>
                      </a:pP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令和２年</a:t>
                      </a:r>
                      <a:r>
                        <a:rPr kumimoji="1" lang="en-US" altLang="ja-JP" sz="1050" u="none" dirty="0">
                          <a:latin typeface="BIZ UDPゴシック" panose="020B0400000000000000" pitchFamily="50" charset="-128"/>
                          <a:ea typeface="BIZ UDPゴシック" panose="020B0400000000000000" pitchFamily="50" charset="-128"/>
                        </a:rPr>
                        <a:t>12</a:t>
                      </a:r>
                      <a:r>
                        <a:rPr kumimoji="1" lang="ja-JP" altLang="en-US" sz="1050" u="none" dirty="0">
                          <a:latin typeface="BIZ UDPゴシック" panose="020B0400000000000000" pitchFamily="50" charset="-128"/>
                          <a:ea typeface="BIZ UDPゴシック" panose="020B0400000000000000" pitchFamily="50" charset="-128"/>
                        </a:rPr>
                        <a:t>月　大都市制度</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特別区設置</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協議会廃止</a:t>
                      </a:r>
                      <a:endParaRPr kumimoji="1" lang="en-US" altLang="ja-JP" sz="105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074464502"/>
                  </a:ext>
                </a:extLst>
              </a:tr>
              <a:tr h="1162540">
                <a:tc vMerge="1">
                  <a:txBody>
                    <a:bodyPr/>
                    <a:lstStyle/>
                    <a:p>
                      <a:endParaRPr kumimoji="1" lang="ja-JP" altLang="en-US"/>
                    </a:p>
                  </a:txBody>
                  <a:tcPr/>
                </a:tc>
                <a:tc vMerge="1">
                  <a:txBody>
                    <a:bodyPr/>
                    <a:lstStyle/>
                    <a:p>
                      <a:endParaRPr kumimoji="1" lang="ja-JP" altLang="en-US"/>
                    </a:p>
                  </a:txBody>
                  <a:tcPr/>
                </a:tc>
                <a:tc>
                  <a:txBody>
                    <a:bodyPr/>
                    <a:lstStyle/>
                    <a:p>
                      <a:pPr marL="82550" indent="-82550" algn="just">
                        <a:lnSpc>
                          <a:spcPts val="1400"/>
                        </a:lnSpc>
                        <a:spcAft>
                          <a:spcPts val="1200"/>
                        </a:spcAft>
                      </a:pPr>
                      <a:r>
                        <a:rPr kumimoji="1" lang="ja-JP" altLang="en-US" sz="1050" u="none" dirty="0">
                          <a:latin typeface="BIZ UDPゴシック" panose="020B0400000000000000" pitchFamily="50" charset="-128"/>
                          <a:ea typeface="BIZ UDPゴシック" panose="020B0400000000000000" pitchFamily="50" charset="-128"/>
                        </a:rPr>
                        <a:t>　総合区制度</a:t>
                      </a:r>
                      <a:endParaRPr kumimoji="1" lang="en-US" altLang="ja-JP" sz="1050" u="none"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9960102"/>
                  </a:ext>
                </a:extLst>
              </a:tr>
              <a:tr h="347733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大阪府及び大阪市における一体的な行政運営の推進に関する条例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（広域機能に関しての大阪府と大阪市の協議・調整）</a:t>
                      </a:r>
                    </a:p>
                  </a:txBody>
                  <a:tcPr vert="eaVert" anchor="ctr" anchorCtr="1"/>
                </a:tc>
                <a:tc>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gridSpan="2">
                  <a:txBody>
                    <a:bodyPr/>
                    <a:lstStyle/>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住民投票の結果をふまえ、大阪府と大阪市という制度上の枠組みは維持したまま、互いの連携を将来にわたりより強固なものにするため、令和</a:t>
                      </a: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3</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年</a:t>
                      </a: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4</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月</a:t>
                      </a: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1</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日に「府市一体条例」を施行した。</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条例に基づく副首都推進本部（大阪府市）会議での府市合意に基づき。事務委託及び機関等の共同設置に係る規約案を府市両議会に提出し、可決された。</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引き続き、副首都推進本部（大阪府市）会議を適宜開催して、府市の重要施策について協議を行うとともに、合意事項に関する進捗管理を行っていく。</a:t>
                      </a: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bl>
          </a:graphicData>
        </a:graphic>
      </p:graphicFrame>
      <p:grpSp>
        <p:nvGrpSpPr>
          <p:cNvPr id="33" name="グループ化 32"/>
          <p:cNvGrpSpPr/>
          <p:nvPr/>
        </p:nvGrpSpPr>
        <p:grpSpPr>
          <a:xfrm>
            <a:off x="1895496" y="3639069"/>
            <a:ext cx="4590809" cy="2976144"/>
            <a:chOff x="1872574" y="4944454"/>
            <a:chExt cx="4963249" cy="2976144"/>
          </a:xfrm>
        </p:grpSpPr>
        <p:sp>
          <p:nvSpPr>
            <p:cNvPr id="35" name="フローチャート : 代替処理 21"/>
            <p:cNvSpPr/>
            <p:nvPr/>
          </p:nvSpPr>
          <p:spPr>
            <a:xfrm>
              <a:off x="1872574" y="4944454"/>
              <a:ext cx="1700144" cy="32403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「府市一体条例」の施行</a:t>
              </a:r>
              <a:endParaRPr lang="en-US" altLang="ja-JP" sz="1000" dirty="0">
                <a:latin typeface="BIZ UDPゴシック" panose="020B0400000000000000" pitchFamily="50" charset="-128"/>
                <a:ea typeface="BIZ UDPゴシック" panose="020B0400000000000000" pitchFamily="50" charset="-128"/>
              </a:endParaRPr>
            </a:p>
          </p:txBody>
        </p:sp>
        <p:sp>
          <p:nvSpPr>
            <p:cNvPr id="36" name="右矢印 35"/>
            <p:cNvSpPr/>
            <p:nvPr/>
          </p:nvSpPr>
          <p:spPr>
            <a:xfrm>
              <a:off x="4444823" y="7320631"/>
              <a:ext cx="2391000" cy="599967"/>
            </a:xfrm>
            <a:prstGeom prst="rightArrow">
              <a:avLst>
                <a:gd name="adj1" fmla="val 61491"/>
                <a:gd name="adj2" fmla="val 37924"/>
              </a:avLst>
            </a:prstGeom>
            <a:solidFill>
              <a:srgbClr val="0068B4"/>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Pゴシック" panose="020B0400000000000000" pitchFamily="50" charset="-128"/>
                  <a:ea typeface="BIZ UDPゴシック" panose="020B0400000000000000" pitchFamily="50" charset="-128"/>
                </a:rPr>
                <a:t>府市の重要施策についての協議、</a:t>
              </a:r>
              <a:endParaRPr kumimoji="1" lang="en-US" altLang="ja-JP" sz="1050" dirty="0">
                <a:latin typeface="BIZ UDPゴシック" panose="020B0400000000000000" pitchFamily="50" charset="-128"/>
                <a:ea typeface="BIZ UDPゴシック" panose="020B0400000000000000" pitchFamily="50" charset="-128"/>
              </a:endParaRPr>
            </a:p>
            <a:p>
              <a:pPr algn="ctr"/>
              <a:r>
                <a:rPr lang="ja-JP" altLang="en-US" sz="1050" dirty="0">
                  <a:latin typeface="BIZ UDPゴシック" panose="020B0400000000000000" pitchFamily="50" charset="-128"/>
                  <a:ea typeface="BIZ UDPゴシック" panose="020B0400000000000000" pitchFamily="50" charset="-128"/>
                </a:rPr>
                <a:t>合意事項の進捗管理</a:t>
              </a:r>
              <a:r>
                <a:rPr kumimoji="1" lang="ja-JP" altLang="en-US" sz="1050" dirty="0">
                  <a:latin typeface="BIZ UDPゴシック" panose="020B0400000000000000" pitchFamily="50" charset="-128"/>
                  <a:ea typeface="BIZ UDPゴシック" panose="020B0400000000000000" pitchFamily="50" charset="-128"/>
                </a:rPr>
                <a:t>　　</a:t>
              </a:r>
            </a:p>
          </p:txBody>
        </p:sp>
      </p:grpSp>
      <p:sp>
        <p:nvSpPr>
          <p:cNvPr id="37" name="フローチャート : 代替処理 4"/>
          <p:cNvSpPr/>
          <p:nvPr/>
        </p:nvSpPr>
        <p:spPr>
          <a:xfrm>
            <a:off x="1901232" y="3429000"/>
            <a:ext cx="392733" cy="19583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4</a:t>
            </a:r>
            <a:r>
              <a:rPr lang="ja-JP" altLang="en-US" sz="1000" dirty="0">
                <a:solidFill>
                  <a:schemeClr val="bg1"/>
                </a:solidFill>
                <a:latin typeface="BIZ UDPゴシック" panose="020B0400000000000000" pitchFamily="50" charset="-128"/>
                <a:ea typeface="BIZ UDPゴシック" panose="020B0400000000000000" pitchFamily="50" charset="-128"/>
              </a:rPr>
              <a:t>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38" name="フローチャート : 代替処理 4"/>
          <p:cNvSpPr/>
          <p:nvPr/>
        </p:nvSpPr>
        <p:spPr>
          <a:xfrm>
            <a:off x="2112715" y="4389650"/>
            <a:ext cx="444023" cy="20836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6</a:t>
            </a:r>
            <a:r>
              <a:rPr lang="ja-JP" altLang="en-US" sz="1000" dirty="0">
                <a:solidFill>
                  <a:schemeClr val="bg1"/>
                </a:solidFill>
                <a:latin typeface="BIZ UDPゴシック" panose="020B0400000000000000" pitchFamily="50" charset="-128"/>
                <a:ea typeface="BIZ UDPゴシック" panose="020B0400000000000000" pitchFamily="50" charset="-128"/>
              </a:rPr>
              <a:t>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39" name="フローチャート : 代替処理 21"/>
          <p:cNvSpPr/>
          <p:nvPr/>
        </p:nvSpPr>
        <p:spPr>
          <a:xfrm>
            <a:off x="2112714" y="4596784"/>
            <a:ext cx="1739205" cy="62610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府市両議会で事務委託及び機関等の共同設置に係る規約が可決</a:t>
            </a:r>
            <a:endParaRPr lang="en-US" altLang="ja-JP" sz="1000" dirty="0">
              <a:latin typeface="BIZ UDPゴシック" panose="020B0400000000000000" pitchFamily="50" charset="-128"/>
              <a:ea typeface="BIZ UDPゴシック" panose="020B0400000000000000" pitchFamily="50" charset="-128"/>
            </a:endParaRPr>
          </a:p>
        </p:txBody>
      </p:sp>
      <p:grpSp>
        <p:nvGrpSpPr>
          <p:cNvPr id="77" name="グループ化 76"/>
          <p:cNvGrpSpPr/>
          <p:nvPr/>
        </p:nvGrpSpPr>
        <p:grpSpPr>
          <a:xfrm>
            <a:off x="534331" y="1124525"/>
            <a:ext cx="1157349" cy="556806"/>
            <a:chOff x="444846" y="3386160"/>
            <a:chExt cx="1155226" cy="587364"/>
          </a:xfrm>
          <a:solidFill>
            <a:srgbClr val="0072B4"/>
          </a:solidFill>
        </p:grpSpPr>
        <p:sp>
          <p:nvSpPr>
            <p:cNvPr id="78" name="フローチャート : 代替処理 6"/>
            <p:cNvSpPr/>
            <p:nvPr/>
          </p:nvSpPr>
          <p:spPr>
            <a:xfrm>
              <a:off x="444846" y="3554817"/>
              <a:ext cx="1155226" cy="418707"/>
            </a:xfrm>
            <a:prstGeom prst="flowChartAlternateProcess">
              <a:avLst/>
            </a:prstGeom>
            <a:noFill/>
            <a:ln w="22225">
              <a:solidFill>
                <a:srgbClr val="0072B4"/>
              </a:solidFill>
            </a:ln>
          </p:spPr>
          <p:style>
            <a:lnRef idx="2">
              <a:schemeClr val="accent1"/>
            </a:lnRef>
            <a:fillRef idx="1">
              <a:schemeClr val="lt1"/>
            </a:fillRef>
            <a:effectRef idx="0">
              <a:schemeClr val="accent1"/>
            </a:effectRef>
            <a:fontRef idx="minor">
              <a:schemeClr val="dk1"/>
            </a:fontRef>
          </p:style>
          <p:txBody>
            <a:bodyPr lIns="0" tIns="0" rIns="0" bIns="0" rtlCol="0" anchor="ctr" anchorCtr="0"/>
            <a:lstStyle/>
            <a:p>
              <a:r>
                <a:rPr lang="ja-JP" altLang="en-US" sz="800" dirty="0">
                  <a:latin typeface="BIZ UDPゴシック" panose="020B0400000000000000" pitchFamily="50" charset="-128"/>
                  <a:ea typeface="BIZ UDPゴシック" panose="020B0400000000000000" pitchFamily="50" charset="-128"/>
                </a:rPr>
                <a:t>大都市制度（特別区設置）協議会設置</a:t>
              </a:r>
              <a:endParaRPr lang="en-US" altLang="ja-JP" sz="800" dirty="0">
                <a:latin typeface="BIZ UDPゴシック" panose="020B0400000000000000" pitchFamily="50" charset="-128"/>
                <a:ea typeface="BIZ UDPゴシック" panose="020B0400000000000000" pitchFamily="50" charset="-128"/>
              </a:endParaRPr>
            </a:p>
          </p:txBody>
        </p:sp>
        <p:sp>
          <p:nvSpPr>
            <p:cNvPr id="79" name="フローチャート : 代替処理 4"/>
            <p:cNvSpPr/>
            <p:nvPr/>
          </p:nvSpPr>
          <p:spPr>
            <a:xfrm>
              <a:off x="452443" y="3386160"/>
              <a:ext cx="898027" cy="190020"/>
            </a:xfrm>
            <a:prstGeom prst="flowChartAlternateProcess">
              <a:avLst/>
            </a:prstGeom>
            <a:grpFill/>
            <a:ln w="12700">
              <a:solidFill>
                <a:srgbClr val="0072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800" dirty="0">
                  <a:latin typeface="BIZ UDPゴシック" panose="020B0400000000000000" pitchFamily="50" charset="-128"/>
                  <a:ea typeface="BIZ UDPゴシック" panose="020B0400000000000000" pitchFamily="50" charset="-128"/>
                </a:rPr>
                <a:t>平成</a:t>
              </a:r>
              <a:r>
                <a:rPr lang="en-US" altLang="ja-JP" sz="800" dirty="0">
                  <a:latin typeface="BIZ UDPゴシック" panose="020B0400000000000000" pitchFamily="50" charset="-128"/>
                  <a:ea typeface="BIZ UDPゴシック" panose="020B0400000000000000" pitchFamily="50" charset="-128"/>
                </a:rPr>
                <a:t>29</a:t>
              </a:r>
              <a:r>
                <a:rPr lang="ja-JP" altLang="en-US" sz="800" dirty="0">
                  <a:latin typeface="BIZ UDPゴシック" panose="020B0400000000000000" pitchFamily="50" charset="-128"/>
                  <a:ea typeface="BIZ UDPゴシック" panose="020B0400000000000000" pitchFamily="50" charset="-128"/>
                </a:rPr>
                <a:t>年度</a:t>
              </a:r>
              <a:endParaRPr kumimoji="1" lang="ja-JP" altLang="en-US" sz="800" dirty="0">
                <a:latin typeface="BIZ UDPゴシック" panose="020B0400000000000000" pitchFamily="50" charset="-128"/>
                <a:ea typeface="BIZ UDPゴシック" panose="020B0400000000000000" pitchFamily="50" charset="-128"/>
              </a:endParaRPr>
            </a:p>
          </p:txBody>
        </p:sp>
      </p:grpSp>
      <p:grpSp>
        <p:nvGrpSpPr>
          <p:cNvPr id="80" name="グループ化 79"/>
          <p:cNvGrpSpPr/>
          <p:nvPr/>
        </p:nvGrpSpPr>
        <p:grpSpPr>
          <a:xfrm>
            <a:off x="534331" y="1739369"/>
            <a:ext cx="1157349" cy="499830"/>
            <a:chOff x="348678" y="3470658"/>
            <a:chExt cx="1155226" cy="566906"/>
          </a:xfrm>
          <a:solidFill>
            <a:srgbClr val="0072B4"/>
          </a:solidFill>
        </p:grpSpPr>
        <p:sp>
          <p:nvSpPr>
            <p:cNvPr id="81" name="フローチャート : 代替処理 6"/>
            <p:cNvSpPr/>
            <p:nvPr/>
          </p:nvSpPr>
          <p:spPr>
            <a:xfrm>
              <a:off x="348678" y="3626069"/>
              <a:ext cx="1155226" cy="411495"/>
            </a:xfrm>
            <a:prstGeom prst="flowChartAlternateProcess">
              <a:avLst/>
            </a:prstGeom>
            <a:noFill/>
            <a:ln w="22225">
              <a:solidFill>
                <a:srgbClr val="0072B4"/>
              </a:solidFill>
            </a:ln>
          </p:spPr>
          <p:style>
            <a:lnRef idx="2">
              <a:schemeClr val="accent1"/>
            </a:lnRef>
            <a:fillRef idx="1">
              <a:schemeClr val="lt1"/>
            </a:fillRef>
            <a:effectRef idx="0">
              <a:schemeClr val="accent1"/>
            </a:effectRef>
            <a:fontRef idx="minor">
              <a:schemeClr val="dk1"/>
            </a:fontRef>
          </p:style>
          <p:txBody>
            <a:bodyPr lIns="0" tIns="0" rIns="0" bIns="0" rtlCol="0" anchor="ctr" anchorCtr="0"/>
            <a:lstStyle/>
            <a:p>
              <a:r>
                <a:rPr lang="ja-JP" altLang="en-US" sz="800" dirty="0">
                  <a:latin typeface="BIZ UDPゴシック" panose="020B0400000000000000" pitchFamily="50" charset="-128"/>
                  <a:ea typeface="BIZ UDPゴシック" panose="020B0400000000000000" pitchFamily="50" charset="-128"/>
                </a:rPr>
                <a:t>大都市制度（特別区設置）協議会廃止</a:t>
              </a:r>
              <a:endParaRPr lang="en-US" altLang="ja-JP" sz="800" dirty="0">
                <a:latin typeface="BIZ UDPゴシック" panose="020B0400000000000000" pitchFamily="50" charset="-128"/>
                <a:ea typeface="BIZ UDPゴシック" panose="020B0400000000000000" pitchFamily="50" charset="-128"/>
              </a:endParaRPr>
            </a:p>
          </p:txBody>
        </p:sp>
        <p:sp>
          <p:nvSpPr>
            <p:cNvPr id="82" name="フローチャート : 代替処理 4"/>
            <p:cNvSpPr/>
            <p:nvPr/>
          </p:nvSpPr>
          <p:spPr>
            <a:xfrm>
              <a:off x="356275" y="3470658"/>
              <a:ext cx="787589" cy="144000"/>
            </a:xfrm>
            <a:prstGeom prst="flowChartAlternateProcess">
              <a:avLst/>
            </a:prstGeom>
            <a:grpFill/>
            <a:ln w="12700">
              <a:solidFill>
                <a:srgbClr val="0072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800" dirty="0">
                  <a:latin typeface="BIZ UDPゴシック" panose="020B0400000000000000" pitchFamily="50" charset="-128"/>
                  <a:ea typeface="BIZ UDPゴシック" panose="020B0400000000000000" pitchFamily="50" charset="-128"/>
                </a:rPr>
                <a:t>令和２年度</a:t>
              </a:r>
              <a:endParaRPr kumimoji="1" lang="ja-JP" altLang="en-US" sz="800" dirty="0">
                <a:latin typeface="BIZ UDPゴシック" panose="020B0400000000000000" pitchFamily="50" charset="-128"/>
                <a:ea typeface="BIZ UDPゴシック" panose="020B0400000000000000" pitchFamily="50" charset="-128"/>
              </a:endParaRPr>
            </a:p>
          </p:txBody>
        </p:sp>
      </p:grpSp>
      <p:grpSp>
        <p:nvGrpSpPr>
          <p:cNvPr id="83" name="グループ化 82"/>
          <p:cNvGrpSpPr/>
          <p:nvPr/>
        </p:nvGrpSpPr>
        <p:grpSpPr>
          <a:xfrm>
            <a:off x="541928" y="2307488"/>
            <a:ext cx="1149752" cy="545448"/>
            <a:chOff x="443926" y="3342323"/>
            <a:chExt cx="1232411" cy="725358"/>
          </a:xfrm>
        </p:grpSpPr>
        <p:sp>
          <p:nvSpPr>
            <p:cNvPr id="84" name="フローチャート : 代替処理 4"/>
            <p:cNvSpPr/>
            <p:nvPr/>
          </p:nvSpPr>
          <p:spPr>
            <a:xfrm>
              <a:off x="460701" y="3342323"/>
              <a:ext cx="917499" cy="22081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800" dirty="0">
                  <a:latin typeface="BIZ UDPゴシック" panose="020B0400000000000000" pitchFamily="50" charset="-128"/>
                  <a:ea typeface="BIZ UDPゴシック" panose="020B0400000000000000" pitchFamily="50" charset="-128"/>
                </a:rPr>
                <a:t>平成</a:t>
              </a:r>
              <a:r>
                <a:rPr lang="en-US" altLang="ja-JP" sz="800" dirty="0">
                  <a:latin typeface="BIZ UDPゴシック" panose="020B0400000000000000" pitchFamily="50" charset="-128"/>
                  <a:ea typeface="BIZ UDPゴシック" panose="020B0400000000000000" pitchFamily="50" charset="-128"/>
                </a:rPr>
                <a:t>29</a:t>
              </a:r>
              <a:r>
                <a:rPr lang="ja-JP" altLang="en-US" sz="800" dirty="0">
                  <a:latin typeface="BIZ UDPゴシック" panose="020B0400000000000000" pitchFamily="50" charset="-128"/>
                  <a:ea typeface="BIZ UDPゴシック" panose="020B0400000000000000" pitchFamily="50" charset="-128"/>
                </a:rPr>
                <a:t>年度</a:t>
              </a:r>
              <a:endParaRPr kumimoji="1" lang="ja-JP" altLang="en-US" sz="800" dirty="0">
                <a:latin typeface="BIZ UDPゴシック" panose="020B0400000000000000" pitchFamily="50" charset="-128"/>
                <a:ea typeface="BIZ UDPゴシック" panose="020B0400000000000000" pitchFamily="50" charset="-128"/>
              </a:endParaRPr>
            </a:p>
          </p:txBody>
        </p:sp>
        <p:sp>
          <p:nvSpPr>
            <p:cNvPr id="85" name="フローチャート : 代替処理 6"/>
            <p:cNvSpPr/>
            <p:nvPr/>
          </p:nvSpPr>
          <p:spPr>
            <a:xfrm>
              <a:off x="443926" y="3573348"/>
              <a:ext cx="1232411" cy="49433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800" dirty="0">
                  <a:latin typeface="BIZ UDPゴシック" panose="020B0400000000000000" pitchFamily="50" charset="-128"/>
                  <a:ea typeface="BIZ UDPゴシック" panose="020B0400000000000000" pitchFamily="50" charset="-128"/>
                </a:rPr>
                <a:t>総合区制度案（副首都</a:t>
              </a:r>
              <a:endParaRPr lang="en-US" altLang="ja-JP" sz="800" dirty="0">
                <a:latin typeface="BIZ UDPゴシック" panose="020B0400000000000000" pitchFamily="50" charset="-128"/>
                <a:ea typeface="BIZ UDPゴシック" panose="020B0400000000000000" pitchFamily="50" charset="-128"/>
              </a:endParaRPr>
            </a:p>
            <a:p>
              <a:r>
                <a:rPr lang="ja-JP" altLang="en-US" sz="800" dirty="0">
                  <a:latin typeface="BIZ UDPゴシック" panose="020B0400000000000000" pitchFamily="50" charset="-128"/>
                  <a:ea typeface="BIZ UDPゴシック" panose="020B0400000000000000" pitchFamily="50" charset="-128"/>
                </a:rPr>
                <a:t>推進局案）の取りまとめ</a:t>
              </a:r>
              <a:endParaRPr lang="en-US" altLang="ja-JP" sz="800" dirty="0">
                <a:latin typeface="BIZ UDPゴシック" panose="020B0400000000000000" pitchFamily="50" charset="-128"/>
                <a:ea typeface="BIZ UDPゴシック" panose="020B0400000000000000" pitchFamily="50" charset="-128"/>
              </a:endParaRPr>
            </a:p>
          </p:txBody>
        </p:sp>
      </p:grpSp>
      <p:sp>
        <p:nvSpPr>
          <p:cNvPr id="31" name="フローチャート : 代替処理 4">
            <a:extLst>
              <a:ext uri="{FF2B5EF4-FFF2-40B4-BE49-F238E27FC236}">
                <a16:creationId xmlns:a16="http://schemas.microsoft.com/office/drawing/2014/main" id="{EDD85FAF-B92C-4279-A826-67E6DCBB6C1A}"/>
              </a:ext>
            </a:extLst>
          </p:cNvPr>
          <p:cNvSpPr/>
          <p:nvPr/>
        </p:nvSpPr>
        <p:spPr>
          <a:xfrm>
            <a:off x="2383443" y="2385799"/>
            <a:ext cx="392733" cy="19583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4</a:t>
            </a:r>
            <a:r>
              <a:rPr lang="ja-JP" altLang="en-US" sz="1000" dirty="0">
                <a:solidFill>
                  <a:schemeClr val="bg1"/>
                </a:solidFill>
                <a:latin typeface="BIZ UDPゴシック" panose="020B0400000000000000" pitchFamily="50" charset="-128"/>
                <a:ea typeface="BIZ UDPゴシック" panose="020B0400000000000000" pitchFamily="50" charset="-128"/>
              </a:rPr>
              <a:t>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40" name="フローチャート : 代替処理 21">
            <a:extLst>
              <a:ext uri="{FF2B5EF4-FFF2-40B4-BE49-F238E27FC236}">
                <a16:creationId xmlns:a16="http://schemas.microsoft.com/office/drawing/2014/main" id="{FCFFC6F3-E049-407A-9FEB-D87D8F1EDA8C}"/>
              </a:ext>
            </a:extLst>
          </p:cNvPr>
          <p:cNvSpPr/>
          <p:nvPr/>
        </p:nvSpPr>
        <p:spPr>
          <a:xfrm>
            <a:off x="2383443" y="2581632"/>
            <a:ext cx="1572566" cy="41532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総合区制度の検討</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（大阪市）</a:t>
            </a:r>
            <a:endParaRPr lang="en-US" altLang="ja-JP" sz="1000" dirty="0">
              <a:latin typeface="BIZ UDPゴシック" panose="020B0400000000000000" pitchFamily="50" charset="-128"/>
              <a:ea typeface="BIZ UDPゴシック" panose="020B0400000000000000" pitchFamily="50" charset="-128"/>
            </a:endParaRPr>
          </a:p>
        </p:txBody>
      </p:sp>
      <p:sp>
        <p:nvSpPr>
          <p:cNvPr id="41" name="フローチャート : 代替処理 21">
            <a:extLst>
              <a:ext uri="{FF2B5EF4-FFF2-40B4-BE49-F238E27FC236}">
                <a16:creationId xmlns:a16="http://schemas.microsoft.com/office/drawing/2014/main" id="{42F6B595-62DF-455E-9D31-30506BF23ABA}"/>
              </a:ext>
            </a:extLst>
          </p:cNvPr>
          <p:cNvSpPr/>
          <p:nvPr/>
        </p:nvSpPr>
        <p:spPr>
          <a:xfrm>
            <a:off x="1895496" y="3984614"/>
            <a:ext cx="1572566" cy="32403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「副首都推進本部（大阪府市）会議</a:t>
            </a: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」の設置</a:t>
            </a:r>
            <a:endParaRPr lang="en-US" altLang="ja-JP" sz="10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081CB79C-193F-4497-A8D8-D889F197B2ED}"/>
              </a:ext>
            </a:extLst>
          </p:cNvPr>
          <p:cNvSpPr txBox="1"/>
          <p:nvPr/>
        </p:nvSpPr>
        <p:spPr>
          <a:xfrm>
            <a:off x="3563888" y="3639069"/>
            <a:ext cx="2626374" cy="561692"/>
          </a:xfrm>
          <a:prstGeom prst="rect">
            <a:avLst/>
          </a:prstGeom>
          <a:noFill/>
        </p:spPr>
        <p:txBody>
          <a:bodyPr wrap="square" rtlCol="0">
            <a:spAutoFit/>
          </a:bodyPr>
          <a:lstStyle/>
          <a:p>
            <a:r>
              <a:rPr kumimoji="1" lang="en-US" altLang="ja-JP" sz="1000" u="none" dirty="0">
                <a:latin typeface="BIZ UDPゴシック" panose="020B0400000000000000" pitchFamily="50" charset="-128"/>
                <a:ea typeface="BIZ UDPゴシック" panose="020B0400000000000000" pitchFamily="50" charset="-128"/>
              </a:rPr>
              <a:t>※</a:t>
            </a:r>
            <a:r>
              <a:rPr kumimoji="1" lang="ja-JP" altLang="en-US" sz="1000" u="none" dirty="0">
                <a:latin typeface="BIZ UDPゴシック" panose="020B0400000000000000" pitchFamily="50" charset="-128"/>
                <a:ea typeface="BIZ UDPゴシック" panose="020B0400000000000000" pitchFamily="50" charset="-128"/>
              </a:rPr>
              <a:t>「府市一体条例」に基づく大阪府と大阪</a:t>
            </a:r>
            <a:r>
              <a:rPr lang="ja-JP" altLang="en-US" sz="1000" dirty="0">
                <a:latin typeface="BIZ UDPゴシック" panose="020B0400000000000000" pitchFamily="50" charset="-128"/>
                <a:ea typeface="BIZ UDPゴシック" panose="020B0400000000000000" pitchFamily="50" charset="-128"/>
              </a:rPr>
              <a:t>市</a:t>
            </a:r>
            <a:r>
              <a:rPr kumimoji="1" lang="ja-JP" altLang="en-US" sz="1000" u="none" dirty="0">
                <a:latin typeface="BIZ UDPゴシック" panose="020B0400000000000000" pitchFamily="50" charset="-128"/>
                <a:ea typeface="BIZ UDPゴシック" panose="020B0400000000000000" pitchFamily="50" charset="-128"/>
              </a:rPr>
              <a:t>の指定都市都道府県調整会議</a:t>
            </a:r>
            <a:endParaRPr kumimoji="1" lang="en-US" altLang="ja-JP" sz="1000" u="none" dirty="0">
              <a:latin typeface="BIZ UDPゴシック" panose="020B0400000000000000" pitchFamily="50" charset="-128"/>
              <a:ea typeface="BIZ UDPゴシック" panose="020B0400000000000000" pitchFamily="50" charset="-128"/>
            </a:endParaRPr>
          </a:p>
          <a:p>
            <a:endParaRPr kumimoji="1" lang="ja-JP" altLang="en-US" sz="1050" dirty="0"/>
          </a:p>
        </p:txBody>
      </p:sp>
      <p:sp>
        <p:nvSpPr>
          <p:cNvPr id="42" name="フローチャート : 代替処理 21">
            <a:extLst>
              <a:ext uri="{FF2B5EF4-FFF2-40B4-BE49-F238E27FC236}">
                <a16:creationId xmlns:a16="http://schemas.microsoft.com/office/drawing/2014/main" id="{B2F246CD-85E2-4528-9341-28195AB337D3}"/>
              </a:ext>
            </a:extLst>
          </p:cNvPr>
          <p:cNvSpPr/>
          <p:nvPr/>
        </p:nvSpPr>
        <p:spPr>
          <a:xfrm>
            <a:off x="2138004" y="5231688"/>
            <a:ext cx="1713916" cy="62610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大阪の成長及び発展に関する基本的な方針に関する事務を大阪市から受託</a:t>
            </a:r>
            <a:endParaRPr lang="en-US" altLang="ja-JP" sz="1000" dirty="0">
              <a:latin typeface="BIZ UDPゴシック" panose="020B0400000000000000" pitchFamily="50" charset="-128"/>
              <a:ea typeface="BIZ UDPゴシック" panose="020B0400000000000000" pitchFamily="50" charset="-128"/>
            </a:endParaRPr>
          </a:p>
        </p:txBody>
      </p:sp>
      <p:sp>
        <p:nvSpPr>
          <p:cNvPr id="43" name="フローチャート : 代替処理 4">
            <a:extLst>
              <a:ext uri="{FF2B5EF4-FFF2-40B4-BE49-F238E27FC236}">
                <a16:creationId xmlns:a16="http://schemas.microsoft.com/office/drawing/2014/main" id="{A18AA45D-AF4D-433D-B6F5-FB3FC3BE0720}"/>
              </a:ext>
            </a:extLst>
          </p:cNvPr>
          <p:cNvSpPr/>
          <p:nvPr/>
        </p:nvSpPr>
        <p:spPr>
          <a:xfrm>
            <a:off x="3943147" y="4380195"/>
            <a:ext cx="444023" cy="20836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11</a:t>
            </a:r>
            <a:r>
              <a:rPr lang="ja-JP" altLang="en-US" sz="1000" dirty="0">
                <a:solidFill>
                  <a:schemeClr val="bg1"/>
                </a:solidFill>
                <a:latin typeface="BIZ UDPゴシック" panose="020B0400000000000000" pitchFamily="50" charset="-128"/>
                <a:ea typeface="BIZ UDPゴシック" panose="020B0400000000000000" pitchFamily="50" charset="-128"/>
              </a:rPr>
              <a:t>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44" name="フローチャート : 代替処理 21">
            <a:extLst>
              <a:ext uri="{FF2B5EF4-FFF2-40B4-BE49-F238E27FC236}">
                <a16:creationId xmlns:a16="http://schemas.microsoft.com/office/drawing/2014/main" id="{743E53F1-5B74-414B-8ED8-45D2FEA67885}"/>
              </a:ext>
            </a:extLst>
          </p:cNvPr>
          <p:cNvSpPr/>
          <p:nvPr/>
        </p:nvSpPr>
        <p:spPr>
          <a:xfrm>
            <a:off x="3956009" y="4597485"/>
            <a:ext cx="1212145" cy="534555"/>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「大阪都市計画局」を府市共同で設置</a:t>
            </a:r>
            <a:endParaRPr lang="en-US" altLang="ja-JP" sz="1000" dirty="0">
              <a:latin typeface="BIZ UDPゴシック" panose="020B0400000000000000" pitchFamily="50" charset="-128"/>
              <a:ea typeface="BIZ UDPゴシック" panose="020B0400000000000000" pitchFamily="50" charset="-128"/>
            </a:endParaRPr>
          </a:p>
        </p:txBody>
      </p:sp>
      <p:sp>
        <p:nvSpPr>
          <p:cNvPr id="45" name="フローチャート : 代替処理 4">
            <a:extLst>
              <a:ext uri="{FF2B5EF4-FFF2-40B4-BE49-F238E27FC236}">
                <a16:creationId xmlns:a16="http://schemas.microsoft.com/office/drawing/2014/main" id="{4C155F13-2525-4D0E-8BC6-B9E546EC7A30}"/>
              </a:ext>
            </a:extLst>
          </p:cNvPr>
          <p:cNvSpPr/>
          <p:nvPr/>
        </p:nvSpPr>
        <p:spPr>
          <a:xfrm>
            <a:off x="5292083" y="4403684"/>
            <a:ext cx="444023" cy="20836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１月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46" name="フローチャート : 代替処理 21">
            <a:extLst>
              <a:ext uri="{FF2B5EF4-FFF2-40B4-BE49-F238E27FC236}">
                <a16:creationId xmlns:a16="http://schemas.microsoft.com/office/drawing/2014/main" id="{0317AD64-6A85-4BEE-9D72-C673899A6DB7}"/>
              </a:ext>
            </a:extLst>
          </p:cNvPr>
          <p:cNvSpPr/>
          <p:nvPr/>
        </p:nvSpPr>
        <p:spPr>
          <a:xfrm>
            <a:off x="3956009" y="5139554"/>
            <a:ext cx="1286506" cy="712065"/>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広域的な観点からのまちづくり等に係る都市計画に関する事務を大阪市から受託</a:t>
            </a:r>
            <a:endParaRPr lang="en-US" altLang="ja-JP" sz="1000" dirty="0">
              <a:latin typeface="BIZ UDPゴシック" panose="020B0400000000000000" pitchFamily="50" charset="-128"/>
              <a:ea typeface="BIZ UDPゴシック" panose="020B0400000000000000" pitchFamily="50" charset="-128"/>
            </a:endParaRPr>
          </a:p>
        </p:txBody>
      </p:sp>
      <p:sp>
        <p:nvSpPr>
          <p:cNvPr id="47" name="フローチャート : 代替処理 21">
            <a:extLst>
              <a:ext uri="{FF2B5EF4-FFF2-40B4-BE49-F238E27FC236}">
                <a16:creationId xmlns:a16="http://schemas.microsoft.com/office/drawing/2014/main" id="{9517A13B-A8EB-4750-B0AE-4BCC0486DE38}"/>
              </a:ext>
            </a:extLst>
          </p:cNvPr>
          <p:cNvSpPr/>
          <p:nvPr/>
        </p:nvSpPr>
        <p:spPr>
          <a:xfrm>
            <a:off x="5292083" y="4614040"/>
            <a:ext cx="1159839" cy="534555"/>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「万博推進局」を府市共同で設置</a:t>
            </a:r>
            <a:endParaRPr lang="en-US" altLang="ja-JP" sz="1000" dirty="0">
              <a:latin typeface="BIZ UDPゴシック" panose="020B0400000000000000" pitchFamily="50" charset="-128"/>
              <a:ea typeface="BIZ UDPゴシック" panose="020B0400000000000000" pitchFamily="50" charset="-128"/>
            </a:endParaRPr>
          </a:p>
        </p:txBody>
      </p:sp>
      <p:sp>
        <p:nvSpPr>
          <p:cNvPr id="48" name="右矢印 35">
            <a:extLst>
              <a:ext uri="{FF2B5EF4-FFF2-40B4-BE49-F238E27FC236}">
                <a16:creationId xmlns:a16="http://schemas.microsoft.com/office/drawing/2014/main" id="{179B4F69-8962-45EC-B46A-E3C57515C6B2}"/>
              </a:ext>
            </a:extLst>
          </p:cNvPr>
          <p:cNvSpPr/>
          <p:nvPr/>
        </p:nvSpPr>
        <p:spPr>
          <a:xfrm>
            <a:off x="3059832" y="6128997"/>
            <a:ext cx="1212145" cy="345303"/>
          </a:xfrm>
          <a:prstGeom prst="rightArrow">
            <a:avLst>
              <a:gd name="adj1" fmla="val 61491"/>
              <a:gd name="adj2" fmla="val 37924"/>
            </a:avLst>
          </a:prstGeom>
          <a:solidFill>
            <a:srgbClr val="0068B4"/>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a:latin typeface="BIZ UDPゴシック" panose="020B0400000000000000" pitchFamily="50" charset="-128"/>
                <a:ea typeface="BIZ UDPゴシック" panose="020B0400000000000000" pitchFamily="50" charset="-128"/>
              </a:rPr>
              <a:t>4</a:t>
            </a:r>
            <a:r>
              <a:rPr lang="ja-JP" altLang="en-US" sz="1050" dirty="0">
                <a:latin typeface="BIZ UDPゴシック" panose="020B0400000000000000" pitchFamily="50" charset="-128"/>
                <a:ea typeface="BIZ UDPゴシック" panose="020B0400000000000000" pitchFamily="50" charset="-128"/>
              </a:rPr>
              <a:t>、</a:t>
            </a:r>
            <a:r>
              <a:rPr lang="en-US" altLang="ja-JP" sz="1050" dirty="0">
                <a:latin typeface="BIZ UDPゴシック" panose="020B0400000000000000" pitchFamily="50" charset="-128"/>
                <a:ea typeface="BIZ UDPゴシック" panose="020B0400000000000000" pitchFamily="50" charset="-128"/>
              </a:rPr>
              <a:t>8</a:t>
            </a:r>
            <a:r>
              <a:rPr lang="ja-JP" altLang="en-US" sz="1050" dirty="0">
                <a:latin typeface="BIZ UDPゴシック" panose="020B0400000000000000" pitchFamily="50" charset="-128"/>
                <a:ea typeface="BIZ UDPゴシック" panose="020B0400000000000000" pitchFamily="50" charset="-128"/>
              </a:rPr>
              <a:t>月（計</a:t>
            </a:r>
            <a:r>
              <a:rPr lang="en-US" altLang="ja-JP" sz="1050" dirty="0">
                <a:latin typeface="BIZ UDPゴシック" panose="020B0400000000000000" pitchFamily="50" charset="-128"/>
                <a:ea typeface="BIZ UDPゴシック" panose="020B0400000000000000" pitchFamily="50" charset="-128"/>
              </a:rPr>
              <a:t>3</a:t>
            </a:r>
            <a:r>
              <a:rPr lang="ja-JP" altLang="en-US" sz="1050" dirty="0">
                <a:latin typeface="BIZ UDPゴシック" panose="020B0400000000000000" pitchFamily="50" charset="-128"/>
                <a:ea typeface="BIZ UDPゴシック" panose="020B0400000000000000" pitchFamily="50" charset="-128"/>
              </a:rPr>
              <a:t>回）</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49" name="フローチャート : 代替処理 21">
            <a:extLst>
              <a:ext uri="{FF2B5EF4-FFF2-40B4-BE49-F238E27FC236}">
                <a16:creationId xmlns:a16="http://schemas.microsoft.com/office/drawing/2014/main" id="{F837D5F3-C21F-401D-B094-4ED20ED15AD4}"/>
              </a:ext>
            </a:extLst>
          </p:cNvPr>
          <p:cNvSpPr/>
          <p:nvPr/>
        </p:nvSpPr>
        <p:spPr>
          <a:xfrm>
            <a:off x="1812572" y="6063994"/>
            <a:ext cx="1247260" cy="49371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副首都推進本部（大阪府市）会議の開催</a:t>
            </a:r>
            <a:endParaRPr lang="en-US" altLang="ja-JP" sz="10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6314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548014717"/>
              </p:ext>
            </p:extLst>
          </p:nvPr>
        </p:nvGraphicFramePr>
        <p:xfrm>
          <a:off x="66183" y="570577"/>
          <a:ext cx="9011633" cy="6260914"/>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val="20000"/>
                    </a:ext>
                  </a:extLst>
                </a:gridCol>
                <a:gridCol w="1272728">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320953">
                  <a:extLst>
                    <a:ext uri="{9D8B030D-6E8A-4147-A177-3AD203B41FA5}">
                      <a16:colId xmlns:a16="http://schemas.microsoft.com/office/drawing/2014/main" val="20003"/>
                    </a:ext>
                  </a:extLst>
                </a:gridCol>
                <a:gridCol w="2849632">
                  <a:extLst>
                    <a:ext uri="{9D8B030D-6E8A-4147-A177-3AD203B41FA5}">
                      <a16:colId xmlns:a16="http://schemas.microsoft.com/office/drawing/2014/main" val="20004"/>
                    </a:ext>
                  </a:extLst>
                </a:gridCol>
              </a:tblGrid>
              <a:tr h="239219">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令和２年度末迄の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algn="ctr">
                        <a:lnSpc>
                          <a:spcPts val="1200"/>
                        </a:lnSpc>
                        <a:spcAft>
                          <a:spcPts val="0"/>
                        </a:spcAft>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vert="eaVert" anchor="ctr" anchorCtr="1">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a:t>
                      </a:r>
                      <a:r>
                        <a:rPr kumimoji="1" lang="en-US" altLang="ja-JP" sz="1200" b="1" u="none" dirty="0">
                          <a:solidFill>
                            <a:schemeClr val="bg1"/>
                          </a:solidFill>
                          <a:latin typeface="BIZ UDPゴシック" panose="020B0400000000000000" pitchFamily="50" charset="-128"/>
                          <a:ea typeface="BIZ UDPゴシック" panose="020B0400000000000000" pitchFamily="50" charset="-128"/>
                        </a:rPr>
                        <a:t>3</a:t>
                      </a: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39219">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268591">
                <a:tc rowSpan="3">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rowSpan="3">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道州の姿の検討・研究</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国への働きかけ</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庁内外の関係者と意見交換を進める等、ビジョンに係る目標達成に向けた取組みを進めている。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引き続き地方分権改革に関する議論の喚起、機運醸成につながる取組みを進めていく。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746045">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大阪自らの改革を推進力とした取組</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（国からの権限移譲等）</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「令和２年の地方からの提案等に関する対応方針」に基づく第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1</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１次一括法が成立した。</a:t>
                      </a: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「提案募集方式」により、空家対策を迅速に行うための法改正等４項目の提案を行い、３項目が関係府省との調整対象となっている。</a:t>
                      </a: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全国知事会や関西広域連合を通じて、提案募集方式の見直しや「地方分権特区」の導入など地方分権改革の新たな手法について提案した。</a:t>
                      </a: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大阪府・河内長野市未来技術地域実装協議会において。２０２２年度中の「自動運転システム」を活用した新たな移動サービスの実現をめざし、河内長野市、内閣府、国交省等と協議を進めていく。</a:t>
                      </a: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大阪スーパーシティ型国家戦略特区の指定に係る提案を行う等、規制改革提案の実現に向けた取組を行っていく。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447867">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国機関の拠点性向上、</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連携強化</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近畿経済産業局中小企業政策調査課との意見交換会等を実施していく。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〇　支援機関と連携し、セミナー等の開催を通じ、ＩＮＰＩＴ近畿統括本部の利用促進を図っていく。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国の施策に地方の意見が反映されるよう、引き続き、国機関との連携強化を図っていく。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〇　健栄研が産学官連携の拠点として、健康関連産業の新たなイノベーション創出など、大阪・関西の成長に寄与するものとなるよう、健栄研との連携を進める。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472" y="213696"/>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en-US" sz="1200" b="1" dirty="0">
                <a:solidFill>
                  <a:prstClr val="black"/>
                </a:solidFill>
                <a:latin typeface="BIZ UDPゴシック" panose="020B0400000000000000" pitchFamily="50" charset="-128"/>
                <a:ea typeface="BIZ UDPゴシック" panose="020B0400000000000000" pitchFamily="50" charset="-128"/>
              </a:rPr>
              <a:t>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2" name="グループ化 1"/>
          <p:cNvGrpSpPr/>
          <p:nvPr/>
        </p:nvGrpSpPr>
        <p:grpSpPr>
          <a:xfrm>
            <a:off x="306404" y="1075369"/>
            <a:ext cx="1199426" cy="4560167"/>
            <a:chOff x="391298" y="1023637"/>
            <a:chExt cx="1208654" cy="4560167"/>
          </a:xfrm>
        </p:grpSpPr>
        <p:grpSp>
          <p:nvGrpSpPr>
            <p:cNvPr id="11" name="グループ化 10"/>
            <p:cNvGrpSpPr/>
            <p:nvPr/>
          </p:nvGrpSpPr>
          <p:grpSpPr>
            <a:xfrm>
              <a:off x="402811" y="1023637"/>
              <a:ext cx="1188579" cy="903156"/>
              <a:chOff x="463612" y="1190553"/>
              <a:chExt cx="1188579" cy="903156"/>
            </a:xfrm>
          </p:grpSpPr>
          <p:sp>
            <p:nvSpPr>
              <p:cNvPr id="117" name="フローチャート : 代替処理 116"/>
              <p:cNvSpPr/>
              <p:nvPr/>
            </p:nvSpPr>
            <p:spPr>
              <a:xfrm>
                <a:off x="463612" y="1190553"/>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25</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118" name="フローチャート : 代替処理 117"/>
              <p:cNvSpPr/>
              <p:nvPr/>
            </p:nvSpPr>
            <p:spPr>
              <a:xfrm>
                <a:off x="463614" y="1363668"/>
                <a:ext cx="1188577" cy="730041"/>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府国家要望</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・地方分権型</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道州制の推進</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・国出先機関の</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地方移管の推進</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15" name="グループ化 14"/>
            <p:cNvGrpSpPr/>
            <p:nvPr/>
          </p:nvGrpSpPr>
          <p:grpSpPr>
            <a:xfrm>
              <a:off x="409486" y="2499291"/>
              <a:ext cx="1174608" cy="679817"/>
              <a:chOff x="462305" y="2321572"/>
              <a:chExt cx="1174608" cy="679817"/>
            </a:xfrm>
          </p:grpSpPr>
          <p:sp>
            <p:nvSpPr>
              <p:cNvPr id="119" name="フローチャート : 代替処理 118"/>
              <p:cNvSpPr/>
              <p:nvPr/>
            </p:nvSpPr>
            <p:spPr>
              <a:xfrm>
                <a:off x="466746" y="2321572"/>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26</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114" name="フローチャート : 代替処理 113"/>
              <p:cNvSpPr/>
              <p:nvPr/>
            </p:nvSpPr>
            <p:spPr>
              <a:xfrm>
                <a:off x="462305" y="2497924"/>
                <a:ext cx="1174608" cy="50346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0" tIns="36000" rIns="0" bIns="36000" rtlCol="0" anchor="t" anchorCtr="0"/>
              <a:lstStyle/>
              <a:p>
                <a:r>
                  <a:rPr lang="ja-JP" altLang="en-US" sz="900" dirty="0">
                    <a:latin typeface="BIZ UDPゴシック" panose="020B0400000000000000" pitchFamily="50" charset="-128"/>
                    <a:ea typeface="BIZ UDPゴシック" panose="020B0400000000000000" pitchFamily="50" charset="-128"/>
                  </a:rPr>
                  <a:t>「地方分権改革に関する提案募集」を活用した国への提案を実施</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3" name="グループ化 2"/>
            <p:cNvGrpSpPr/>
            <p:nvPr/>
          </p:nvGrpSpPr>
          <p:grpSpPr>
            <a:xfrm>
              <a:off x="391298" y="3212997"/>
              <a:ext cx="1174618" cy="672611"/>
              <a:chOff x="444117" y="3041336"/>
              <a:chExt cx="1174618" cy="672611"/>
            </a:xfrm>
          </p:grpSpPr>
          <p:sp>
            <p:nvSpPr>
              <p:cNvPr id="81" name="フローチャート : 代替処理 80"/>
              <p:cNvSpPr/>
              <p:nvPr/>
            </p:nvSpPr>
            <p:spPr>
              <a:xfrm>
                <a:off x="472570" y="3041336"/>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27</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82" name="フローチャート : 代替処理 81"/>
              <p:cNvSpPr/>
              <p:nvPr/>
            </p:nvSpPr>
            <p:spPr>
              <a:xfrm>
                <a:off x="444117" y="3224280"/>
                <a:ext cx="1174618" cy="489667"/>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pPr algn="just"/>
                <a:r>
                  <a:rPr lang="ja-JP" altLang="en-US" sz="900" dirty="0">
                    <a:latin typeface="BIZ UDPゴシック" panose="020B0400000000000000" pitchFamily="50" charset="-128"/>
                    <a:ea typeface="BIZ UDPゴシック" panose="020B0400000000000000" pitchFamily="50" charset="-128"/>
                  </a:rPr>
                  <a:t>分権一括法による</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権限移譲と規制緩和</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（第</a:t>
                </a:r>
                <a:r>
                  <a:rPr lang="en-US" altLang="ja-JP" sz="900" dirty="0">
                    <a:latin typeface="BIZ UDPゴシック" panose="020B0400000000000000" pitchFamily="50" charset="-128"/>
                    <a:ea typeface="BIZ UDPゴシック" panose="020B0400000000000000" pitchFamily="50" charset="-128"/>
                  </a:rPr>
                  <a:t>4</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11</a:t>
                </a:r>
                <a:r>
                  <a:rPr lang="ja-JP" altLang="en-US" sz="900" dirty="0">
                    <a:latin typeface="BIZ UDPゴシック" panose="020B0400000000000000" pitchFamily="50" charset="-128"/>
                    <a:ea typeface="BIZ UDPゴシック" panose="020B0400000000000000" pitchFamily="50" charset="-128"/>
                  </a:rPr>
                  <a:t>次一括法）</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71" name="グループ化 70"/>
            <p:cNvGrpSpPr/>
            <p:nvPr/>
          </p:nvGrpSpPr>
          <p:grpSpPr>
            <a:xfrm>
              <a:off x="402811" y="1966967"/>
              <a:ext cx="1197141" cy="481799"/>
              <a:chOff x="470140" y="1185547"/>
              <a:chExt cx="958749" cy="481799"/>
            </a:xfrm>
          </p:grpSpPr>
          <p:sp>
            <p:nvSpPr>
              <p:cNvPr id="73" name="フローチャート : 代替処理 72"/>
              <p:cNvSpPr/>
              <p:nvPr/>
            </p:nvSpPr>
            <p:spPr>
              <a:xfrm>
                <a:off x="475486" y="1185547"/>
                <a:ext cx="813483"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30</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74" name="フローチャート : 代替処理 73"/>
              <p:cNvSpPr/>
              <p:nvPr/>
            </p:nvSpPr>
            <p:spPr>
              <a:xfrm>
                <a:off x="470140" y="1362979"/>
                <a:ext cx="958749" cy="30436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「地方分権に関する</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勉強会」の開催</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88" name="グループ化 87"/>
            <p:cNvGrpSpPr/>
            <p:nvPr/>
          </p:nvGrpSpPr>
          <p:grpSpPr>
            <a:xfrm>
              <a:off x="391298" y="3913466"/>
              <a:ext cx="1173984" cy="571153"/>
              <a:chOff x="437506" y="446601"/>
              <a:chExt cx="1173984" cy="571153"/>
            </a:xfrm>
          </p:grpSpPr>
          <p:sp>
            <p:nvSpPr>
              <p:cNvPr id="89" name="フローチャート : 代替処理 88"/>
              <p:cNvSpPr/>
              <p:nvPr/>
            </p:nvSpPr>
            <p:spPr>
              <a:xfrm>
                <a:off x="449019" y="446601"/>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平成</a:t>
                </a:r>
                <a:r>
                  <a:rPr lang="en-US" altLang="ja-JP" sz="1000" dirty="0">
                    <a:solidFill>
                      <a:schemeClr val="bg1"/>
                    </a:solidFill>
                    <a:latin typeface="BIZ UDPゴシック" panose="020B0400000000000000" pitchFamily="50" charset="-128"/>
                    <a:ea typeface="BIZ UDPゴシック" panose="020B0400000000000000" pitchFamily="50" charset="-128"/>
                  </a:rPr>
                  <a:t>26</a:t>
                </a:r>
                <a:r>
                  <a:rPr lang="ja-JP" altLang="en-US" sz="1000" dirty="0">
                    <a:solidFill>
                      <a:schemeClr val="bg1"/>
                    </a:solidFill>
                    <a:latin typeface="BIZ UDPゴシック" panose="020B0400000000000000" pitchFamily="50" charset="-128"/>
                    <a:ea typeface="BIZ UDPゴシック" panose="020B0400000000000000" pitchFamily="50" charset="-128"/>
                  </a:rPr>
                  <a:t>年度～</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90" name="フローチャート : 代替処理 89"/>
              <p:cNvSpPr/>
              <p:nvPr/>
            </p:nvSpPr>
            <p:spPr>
              <a:xfrm>
                <a:off x="437506" y="611985"/>
                <a:ext cx="1173984" cy="40576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特区法の規制改革メニューを活用した</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提案の実施</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19" name="グループ化 18"/>
            <p:cNvGrpSpPr/>
            <p:nvPr/>
          </p:nvGrpSpPr>
          <p:grpSpPr>
            <a:xfrm>
              <a:off x="394248" y="4538167"/>
              <a:ext cx="1197141" cy="1045637"/>
              <a:chOff x="424450" y="4517610"/>
              <a:chExt cx="1197141" cy="1045637"/>
            </a:xfrm>
          </p:grpSpPr>
          <p:grpSp>
            <p:nvGrpSpPr>
              <p:cNvPr id="4" name="グループ化 3"/>
              <p:cNvGrpSpPr/>
              <p:nvPr/>
            </p:nvGrpSpPr>
            <p:grpSpPr>
              <a:xfrm>
                <a:off x="424450" y="4517610"/>
                <a:ext cx="1197141" cy="624291"/>
                <a:chOff x="436325" y="4636360"/>
                <a:chExt cx="1197141" cy="624291"/>
              </a:xfrm>
            </p:grpSpPr>
            <p:sp>
              <p:nvSpPr>
                <p:cNvPr id="83" name="フローチャート : 代替処理 82"/>
                <p:cNvSpPr/>
                <p:nvPr/>
              </p:nvSpPr>
              <p:spPr>
                <a:xfrm>
                  <a:off x="451563" y="4636360"/>
                  <a:ext cx="1015755" cy="180000"/>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91" name="フローチャート : 代替処理 90"/>
                <p:cNvSpPr/>
                <p:nvPr/>
              </p:nvSpPr>
              <p:spPr>
                <a:xfrm>
                  <a:off x="436325" y="4823819"/>
                  <a:ext cx="1197141" cy="436832"/>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近畿経済産業局内に「中小企業政策調査課」新設</a:t>
                  </a:r>
                  <a:endParaRPr lang="en-US" altLang="ja-JP" sz="900" dirty="0">
                    <a:latin typeface="BIZ UDPゴシック" panose="020B0400000000000000" pitchFamily="50" charset="-128"/>
                    <a:ea typeface="BIZ UDPゴシック" panose="020B0400000000000000" pitchFamily="50" charset="-128"/>
                  </a:endParaRPr>
                </a:p>
              </p:txBody>
            </p:sp>
          </p:grpSp>
          <p:sp>
            <p:nvSpPr>
              <p:cNvPr id="92" name="フローチャート : 代替処理 91"/>
              <p:cNvSpPr/>
              <p:nvPr/>
            </p:nvSpPr>
            <p:spPr>
              <a:xfrm>
                <a:off x="424450" y="5149360"/>
                <a:ext cx="1197141" cy="413887"/>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（独）工業所有権情報・研修館（</a:t>
                </a:r>
                <a:r>
                  <a:rPr lang="en-US" altLang="ja-JP" sz="900" dirty="0">
                    <a:latin typeface="BIZ UDPゴシック" panose="020B0400000000000000" pitchFamily="50" charset="-128"/>
                    <a:ea typeface="BIZ UDPゴシック" panose="020B0400000000000000" pitchFamily="50" charset="-128"/>
                  </a:rPr>
                  <a:t>INPIT</a:t>
                </a:r>
                <a:r>
                  <a:rPr lang="ja-JP" altLang="en-US" sz="900" dirty="0">
                    <a:latin typeface="BIZ UDPゴシック" panose="020B0400000000000000" pitchFamily="50" charset="-128"/>
                    <a:ea typeface="BIZ UDPゴシック" panose="020B0400000000000000" pitchFamily="50" charset="-128"/>
                  </a:rPr>
                  <a:t>）近畿統括本部開設</a:t>
                </a:r>
                <a:endParaRPr lang="en-US" altLang="ja-JP" sz="900" dirty="0">
                  <a:latin typeface="BIZ UDPゴシック" panose="020B0400000000000000" pitchFamily="50" charset="-128"/>
                  <a:ea typeface="BIZ UDPゴシック" panose="020B0400000000000000" pitchFamily="50" charset="-128"/>
                </a:endParaRPr>
              </a:p>
            </p:txBody>
          </p:sp>
        </p:grpSp>
      </p:grpSp>
      <p:grpSp>
        <p:nvGrpSpPr>
          <p:cNvPr id="10" name="グループ化 9"/>
          <p:cNvGrpSpPr/>
          <p:nvPr/>
        </p:nvGrpSpPr>
        <p:grpSpPr>
          <a:xfrm>
            <a:off x="1913168" y="2447558"/>
            <a:ext cx="4330926" cy="2571654"/>
            <a:chOff x="1915324" y="2636697"/>
            <a:chExt cx="4330926" cy="2571654"/>
          </a:xfrm>
        </p:grpSpPr>
        <p:sp>
          <p:nvSpPr>
            <p:cNvPr id="48" name="右矢印 47"/>
            <p:cNvSpPr/>
            <p:nvPr/>
          </p:nvSpPr>
          <p:spPr>
            <a:xfrm>
              <a:off x="1915324" y="4799524"/>
              <a:ext cx="4330926"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規制改革提案の実現に向けた協議・調整</a:t>
              </a:r>
            </a:p>
          </p:txBody>
        </p:sp>
        <p:grpSp>
          <p:nvGrpSpPr>
            <p:cNvPr id="8" name="グループ化 7"/>
            <p:cNvGrpSpPr/>
            <p:nvPr/>
          </p:nvGrpSpPr>
          <p:grpSpPr>
            <a:xfrm>
              <a:off x="2579152" y="2636697"/>
              <a:ext cx="3660196" cy="1450227"/>
              <a:chOff x="2579152" y="2534144"/>
              <a:chExt cx="3660196" cy="1450227"/>
            </a:xfrm>
          </p:grpSpPr>
          <p:grpSp>
            <p:nvGrpSpPr>
              <p:cNvPr id="99" name="グループ化 98"/>
              <p:cNvGrpSpPr/>
              <p:nvPr/>
            </p:nvGrpSpPr>
            <p:grpSpPr>
              <a:xfrm>
                <a:off x="2967911" y="3569032"/>
                <a:ext cx="2814267" cy="415339"/>
                <a:chOff x="2667128" y="2511431"/>
                <a:chExt cx="2781977" cy="415339"/>
              </a:xfrm>
            </p:grpSpPr>
            <p:sp>
              <p:nvSpPr>
                <p:cNvPr id="100" name="フローチャート : 代替処理 99"/>
                <p:cNvSpPr/>
                <p:nvPr/>
              </p:nvSpPr>
              <p:spPr>
                <a:xfrm>
                  <a:off x="2667128" y="2511431"/>
                  <a:ext cx="591909"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101" name="フローチャート : 代替処理 100"/>
                <p:cNvSpPr/>
                <p:nvPr/>
              </p:nvSpPr>
              <p:spPr>
                <a:xfrm>
                  <a:off x="2667128" y="2710951"/>
                  <a:ext cx="2781977" cy="215819"/>
                </a:xfrm>
                <a:prstGeom prst="flowChartAlternateProcess">
                  <a:avLst/>
                </a:prstGeom>
                <a:ln w="22225">
                  <a:solidFill>
                    <a:srgbClr val="0866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全国知事会や関西広域連合を通じた国への提案</a:t>
                  </a:r>
                </a:p>
              </p:txBody>
            </p:sp>
          </p:grpSp>
          <p:grpSp>
            <p:nvGrpSpPr>
              <p:cNvPr id="18" name="グループ化 17"/>
              <p:cNvGrpSpPr/>
              <p:nvPr/>
            </p:nvGrpSpPr>
            <p:grpSpPr>
              <a:xfrm>
                <a:off x="2579152" y="2534144"/>
                <a:ext cx="3660196" cy="479899"/>
                <a:chOff x="2650245" y="3096022"/>
                <a:chExt cx="3660196" cy="479899"/>
              </a:xfrm>
            </p:grpSpPr>
            <p:sp>
              <p:nvSpPr>
                <p:cNvPr id="67" name="右矢印 66"/>
                <p:cNvSpPr/>
                <p:nvPr/>
              </p:nvSpPr>
              <p:spPr>
                <a:xfrm>
                  <a:off x="3936717" y="3215070"/>
                  <a:ext cx="2373724" cy="36085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事務・権限の移譲に向けた調整</a:t>
                  </a:r>
                </a:p>
              </p:txBody>
            </p:sp>
            <p:grpSp>
              <p:nvGrpSpPr>
                <p:cNvPr id="17" name="グループ化 16"/>
                <p:cNvGrpSpPr/>
                <p:nvPr/>
              </p:nvGrpSpPr>
              <p:grpSpPr>
                <a:xfrm>
                  <a:off x="2650245" y="3096022"/>
                  <a:ext cx="1286471" cy="419760"/>
                  <a:chOff x="3180918" y="3329099"/>
                  <a:chExt cx="1286471" cy="419760"/>
                </a:xfrm>
              </p:grpSpPr>
              <p:sp>
                <p:nvSpPr>
                  <p:cNvPr id="84" name="フローチャート : 代替処理 83"/>
                  <p:cNvSpPr/>
                  <p:nvPr/>
                </p:nvSpPr>
                <p:spPr>
                  <a:xfrm>
                    <a:off x="3192105" y="3329099"/>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sp>
                <p:nvSpPr>
                  <p:cNvPr id="66" name="フローチャート : 代替処理 65"/>
                  <p:cNvSpPr/>
                  <p:nvPr/>
                </p:nvSpPr>
                <p:spPr>
                  <a:xfrm>
                    <a:off x="3180918" y="3516453"/>
                    <a:ext cx="1286471" cy="232406"/>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11</a:t>
                    </a:r>
                    <a:r>
                      <a:rPr lang="ja-JP" altLang="en-US" sz="1000" dirty="0">
                        <a:solidFill>
                          <a:schemeClr val="tx1"/>
                        </a:solidFill>
                        <a:latin typeface="BIZ UDPゴシック" panose="020B0400000000000000" pitchFamily="50" charset="-128"/>
                        <a:ea typeface="BIZ UDPゴシック" panose="020B0400000000000000" pitchFamily="50" charset="-128"/>
                      </a:rPr>
                      <a:t>次一</a:t>
                    </a:r>
                    <a:r>
                      <a:rPr lang="ja-JP" altLang="en-US" sz="1000" dirty="0">
                        <a:latin typeface="BIZ UDPゴシック" panose="020B0400000000000000" pitchFamily="50" charset="-128"/>
                        <a:ea typeface="BIZ UDPゴシック" panose="020B0400000000000000" pitchFamily="50" charset="-128"/>
                      </a:rPr>
                      <a:t>括法成立</a:t>
                    </a:r>
                  </a:p>
                </p:txBody>
              </p:sp>
            </p:grpSp>
          </p:grpSp>
          <p:grpSp>
            <p:nvGrpSpPr>
              <p:cNvPr id="7" name="グループ化 6"/>
              <p:cNvGrpSpPr/>
              <p:nvPr/>
            </p:nvGrpSpPr>
            <p:grpSpPr>
              <a:xfrm>
                <a:off x="2720728" y="2980043"/>
                <a:ext cx="3518619" cy="706052"/>
                <a:chOff x="3289400" y="3506626"/>
                <a:chExt cx="3380186" cy="706052"/>
              </a:xfrm>
            </p:grpSpPr>
            <p:grpSp>
              <p:nvGrpSpPr>
                <p:cNvPr id="5" name="グループ化 4"/>
                <p:cNvGrpSpPr/>
                <p:nvPr/>
              </p:nvGrpSpPr>
              <p:grpSpPr>
                <a:xfrm>
                  <a:off x="3289400" y="3506626"/>
                  <a:ext cx="1297206" cy="553096"/>
                  <a:chOff x="3142676" y="2403799"/>
                  <a:chExt cx="1297206" cy="553096"/>
                </a:xfrm>
              </p:grpSpPr>
              <p:sp>
                <p:nvSpPr>
                  <p:cNvPr id="76" name="フローチャート : 代替処理 75"/>
                  <p:cNvSpPr/>
                  <p:nvPr/>
                </p:nvSpPr>
                <p:spPr>
                  <a:xfrm>
                    <a:off x="3142676" y="2598483"/>
                    <a:ext cx="1297206" cy="35841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活用した国への提案</a:t>
                    </a:r>
                  </a:p>
                </p:txBody>
              </p:sp>
              <p:sp>
                <p:nvSpPr>
                  <p:cNvPr id="77" name="フローチャート : 代替処理 76"/>
                  <p:cNvSpPr/>
                  <p:nvPr/>
                </p:nvSpPr>
                <p:spPr>
                  <a:xfrm>
                    <a:off x="3235996" y="2403799"/>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6</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grpSp>
            <p:sp>
              <p:nvSpPr>
                <p:cNvPr id="69" name="右矢印 68"/>
                <p:cNvSpPr/>
                <p:nvPr/>
              </p:nvSpPr>
              <p:spPr>
                <a:xfrm>
                  <a:off x="4586606" y="3714668"/>
                  <a:ext cx="2082980" cy="331799"/>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提案の実現に向けた調整</a:t>
                  </a:r>
                </a:p>
              </p:txBody>
            </p:sp>
            <p:sp>
              <p:nvSpPr>
                <p:cNvPr id="70" name="フローチャート : 代替処理 69"/>
                <p:cNvSpPr/>
                <p:nvPr/>
              </p:nvSpPr>
              <p:spPr>
                <a:xfrm>
                  <a:off x="5237319" y="4026634"/>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latin typeface="BIZ UDPゴシック" panose="020B0400000000000000" pitchFamily="50" charset="-128"/>
                      <a:ea typeface="BIZ UDPゴシック" panose="020B0400000000000000" pitchFamily="50" charset="-128"/>
                    </a:rPr>
                    <a:t>国の対応方針決定</a:t>
                  </a:r>
                </a:p>
              </p:txBody>
            </p:sp>
          </p:grpSp>
        </p:grpSp>
      </p:grpSp>
      <p:sp>
        <p:nvSpPr>
          <p:cNvPr id="14" name="右矢印 47">
            <a:extLst>
              <a:ext uri="{FF2B5EF4-FFF2-40B4-BE49-F238E27FC236}">
                <a16:creationId xmlns:a16="http://schemas.microsoft.com/office/drawing/2014/main" id="{6D052255-3923-47D6-A67F-E0672A75C447}"/>
              </a:ext>
            </a:extLst>
          </p:cNvPr>
          <p:cNvSpPr/>
          <p:nvPr/>
        </p:nvSpPr>
        <p:spPr>
          <a:xfrm>
            <a:off x="1896435" y="5296418"/>
            <a:ext cx="4330926" cy="42725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latin typeface="BIZ UDPゴシック" panose="020B0400000000000000" pitchFamily="50" charset="-128"/>
                <a:ea typeface="BIZ UDPゴシック" panose="020B0400000000000000" pitchFamily="50" charset="-128"/>
              </a:rPr>
              <a:t>中小企業の知的財産活用や</a:t>
            </a:r>
            <a:r>
              <a:rPr lang="en-US" altLang="ja-JP" sz="1000" dirty="0">
                <a:latin typeface="BIZ UDPゴシック" panose="020B0400000000000000" pitchFamily="50" charset="-128"/>
                <a:ea typeface="BIZ UDPゴシック" panose="020B0400000000000000" pitchFamily="50" charset="-128"/>
              </a:rPr>
              <a:t>INPIT-KANSAI</a:t>
            </a:r>
            <a:r>
              <a:rPr lang="ja-JP" altLang="en-US" sz="1000" dirty="0">
                <a:latin typeface="BIZ UDPゴシック" panose="020B0400000000000000" pitchFamily="50" charset="-128"/>
                <a:ea typeface="BIZ UDPゴシック" panose="020B0400000000000000" pitchFamily="50" charset="-128"/>
              </a:rPr>
              <a:t>の拠点性向上に資する取組</a:t>
            </a:r>
            <a:endParaRPr kumimoji="1" lang="ja-JP" altLang="en-US" sz="1000" dirty="0">
              <a:latin typeface="BIZ UDPゴシック" panose="020B0400000000000000" pitchFamily="50" charset="-128"/>
              <a:ea typeface="BIZ UDPゴシック" panose="020B0400000000000000" pitchFamily="50" charset="-128"/>
            </a:endParaRPr>
          </a:p>
        </p:txBody>
      </p:sp>
      <p:grpSp>
        <p:nvGrpSpPr>
          <p:cNvPr id="9" name="グループ化 8"/>
          <p:cNvGrpSpPr/>
          <p:nvPr/>
        </p:nvGrpSpPr>
        <p:grpSpPr>
          <a:xfrm>
            <a:off x="2906088" y="1223600"/>
            <a:ext cx="3331822" cy="980338"/>
            <a:chOff x="2677249" y="1332116"/>
            <a:chExt cx="3440905" cy="980338"/>
          </a:xfrm>
        </p:grpSpPr>
        <p:grpSp>
          <p:nvGrpSpPr>
            <p:cNvPr id="58" name="グループ化 57"/>
            <p:cNvGrpSpPr/>
            <p:nvPr/>
          </p:nvGrpSpPr>
          <p:grpSpPr>
            <a:xfrm>
              <a:off x="2687297" y="1332116"/>
              <a:ext cx="1933042" cy="394877"/>
              <a:chOff x="2325016" y="2587423"/>
              <a:chExt cx="1933042" cy="394877"/>
            </a:xfrm>
          </p:grpSpPr>
          <p:sp>
            <p:nvSpPr>
              <p:cNvPr id="59" name="フローチャート : 代替処理 99"/>
              <p:cNvSpPr/>
              <p:nvPr/>
            </p:nvSpPr>
            <p:spPr>
              <a:xfrm>
                <a:off x="2326777" y="2587423"/>
                <a:ext cx="36000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6</a:t>
                </a:r>
                <a:r>
                  <a:rPr lang="ja-JP" altLang="en-US" sz="1000" dirty="0">
                    <a:solidFill>
                      <a:schemeClr val="bg1"/>
                    </a:solidFill>
                    <a:latin typeface="BIZ UDPゴシック" panose="020B0400000000000000" pitchFamily="50" charset="-128"/>
                    <a:ea typeface="BIZ UDPゴシック" panose="020B0400000000000000" pitchFamily="50" charset="-128"/>
                  </a:rPr>
                  <a:t>月</a:t>
                </a:r>
              </a:p>
            </p:txBody>
          </p:sp>
          <p:sp>
            <p:nvSpPr>
              <p:cNvPr id="60" name="フローチャート : 代替処理 100"/>
              <p:cNvSpPr/>
              <p:nvPr/>
            </p:nvSpPr>
            <p:spPr>
              <a:xfrm>
                <a:off x="2325016" y="2773108"/>
                <a:ext cx="1933042" cy="20919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latin typeface="BIZ UDPゴシック" panose="020B0400000000000000" pitchFamily="50" charset="-128"/>
                    <a:ea typeface="BIZ UDPゴシック" panose="020B0400000000000000" pitchFamily="50" charset="-128"/>
                  </a:rPr>
                  <a:t>全国知事会を通じた国への提案 </a:t>
                </a:r>
              </a:p>
            </p:txBody>
          </p:sp>
        </p:grpSp>
        <p:sp>
          <p:nvSpPr>
            <p:cNvPr id="61" name="右矢印 60"/>
            <p:cNvSpPr/>
            <p:nvPr/>
          </p:nvSpPr>
          <p:spPr>
            <a:xfrm>
              <a:off x="2677249" y="1903627"/>
              <a:ext cx="3440905"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関係者と意見交換</a:t>
              </a:r>
              <a:endParaRPr kumimoji="1" lang="ja-JP" altLang="en-US" sz="1000" dirty="0">
                <a:latin typeface="BIZ UDPゴシック" panose="020B0400000000000000" pitchFamily="50" charset="-128"/>
                <a:ea typeface="BIZ UDPゴシック" panose="020B0400000000000000" pitchFamily="50" charset="-128"/>
              </a:endParaRPr>
            </a:p>
          </p:txBody>
        </p:sp>
      </p:grpSp>
      <p:sp>
        <p:nvSpPr>
          <p:cNvPr id="62" name="フローチャート : 代替処理 83"/>
          <p:cNvSpPr/>
          <p:nvPr/>
        </p:nvSpPr>
        <p:spPr>
          <a:xfrm>
            <a:off x="3895396" y="3969258"/>
            <a:ext cx="349260" cy="18119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9</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64" name="フローチャート : 代替処理 75"/>
          <p:cNvSpPr/>
          <p:nvPr/>
        </p:nvSpPr>
        <p:spPr>
          <a:xfrm>
            <a:off x="3873701" y="4143521"/>
            <a:ext cx="1767646" cy="44524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6</a:t>
            </a:r>
            <a:r>
              <a:rPr lang="ja-JP" altLang="en-US" sz="1000" dirty="0">
                <a:solidFill>
                  <a:schemeClr val="tx1"/>
                </a:solidFill>
                <a:latin typeface="BIZ UDPゴシック" panose="020B0400000000000000" pitchFamily="50" charset="-128"/>
                <a:ea typeface="BIZ UDPゴシック" panose="020B0400000000000000" pitchFamily="50" charset="-128"/>
              </a:rPr>
              <a:t>回大阪府・河内長野市未来技術地域実装協議会開催</a:t>
            </a:r>
          </a:p>
        </p:txBody>
      </p:sp>
      <p:sp>
        <p:nvSpPr>
          <p:cNvPr id="116" name="右矢印 47">
            <a:extLst>
              <a:ext uri="{FF2B5EF4-FFF2-40B4-BE49-F238E27FC236}">
                <a16:creationId xmlns:a16="http://schemas.microsoft.com/office/drawing/2014/main" id="{6D052255-3923-47D6-A67F-E0672A75C447}"/>
              </a:ext>
            </a:extLst>
          </p:cNvPr>
          <p:cNvSpPr/>
          <p:nvPr/>
        </p:nvSpPr>
        <p:spPr>
          <a:xfrm>
            <a:off x="1906266" y="6229502"/>
            <a:ext cx="4330925" cy="400698"/>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solidFill>
                  <a:schemeClr val="bg1"/>
                </a:solidFill>
                <a:latin typeface="BIZ UDPゴシック" panose="020B0400000000000000" pitchFamily="50" charset="-128"/>
                <a:ea typeface="BIZ UDPゴシック" panose="020B0400000000000000" pitchFamily="50" charset="-128"/>
              </a:rPr>
              <a:t>令和</a:t>
            </a:r>
            <a:r>
              <a:rPr lang="en-US" altLang="ja-JP" sz="1000" dirty="0">
                <a:solidFill>
                  <a:schemeClr val="bg1"/>
                </a:solidFill>
                <a:latin typeface="BIZ UDPゴシック" panose="020B0400000000000000" pitchFamily="50" charset="-128"/>
                <a:ea typeface="BIZ UDPゴシック" panose="020B0400000000000000" pitchFamily="50" charset="-128"/>
              </a:rPr>
              <a:t>4</a:t>
            </a:r>
            <a:r>
              <a:rPr lang="ja-JP" altLang="en-US" sz="1000" dirty="0">
                <a:solidFill>
                  <a:schemeClr val="bg1"/>
                </a:solidFill>
                <a:latin typeface="BIZ UDPゴシック" panose="020B0400000000000000" pitchFamily="50" charset="-128"/>
                <a:ea typeface="BIZ UDPゴシック" panose="020B0400000000000000" pitchFamily="50" charset="-128"/>
              </a:rPr>
              <a:t>年度の移転に向け、国と協議</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63" name="フローチャート : 代替処理 72">
            <a:extLst>
              <a:ext uri="{FF2B5EF4-FFF2-40B4-BE49-F238E27FC236}">
                <a16:creationId xmlns:a16="http://schemas.microsoft.com/office/drawing/2014/main" id="{E5007AB5-B3F1-4D3C-AE11-FC9A3B9994F6}"/>
              </a:ext>
            </a:extLst>
          </p:cNvPr>
          <p:cNvSpPr/>
          <p:nvPr/>
        </p:nvSpPr>
        <p:spPr>
          <a:xfrm>
            <a:off x="317829" y="5653701"/>
            <a:ext cx="1008000"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令和元年度～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65" name="フローチャート : 代替処理 89">
            <a:extLst>
              <a:ext uri="{FF2B5EF4-FFF2-40B4-BE49-F238E27FC236}">
                <a16:creationId xmlns:a16="http://schemas.microsoft.com/office/drawing/2014/main" id="{3BE71E6A-2CEB-45BE-9EBD-48D6BC772570}"/>
              </a:ext>
            </a:extLst>
          </p:cNvPr>
          <p:cNvSpPr/>
          <p:nvPr/>
        </p:nvSpPr>
        <p:spPr>
          <a:xfrm>
            <a:off x="306404" y="5832540"/>
            <a:ext cx="1165021" cy="36482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「政府機関等との地方創生推進会議の開催」</a:t>
            </a:r>
            <a:endParaRPr lang="en-US" altLang="ja-JP" sz="900" dirty="0">
              <a:latin typeface="BIZ UDPゴシック" panose="020B0400000000000000" pitchFamily="50" charset="-128"/>
              <a:ea typeface="BIZ UDPゴシック" panose="020B0400000000000000" pitchFamily="50" charset="-128"/>
            </a:endParaRPr>
          </a:p>
        </p:txBody>
      </p:sp>
      <p:sp>
        <p:nvSpPr>
          <p:cNvPr id="68" name="フローチャート : 代替処理 89">
            <a:extLst>
              <a:ext uri="{FF2B5EF4-FFF2-40B4-BE49-F238E27FC236}">
                <a16:creationId xmlns:a16="http://schemas.microsoft.com/office/drawing/2014/main" id="{06797BED-8C5C-48D8-8E4D-671895A92FAA}"/>
              </a:ext>
            </a:extLst>
          </p:cNvPr>
          <p:cNvSpPr/>
          <p:nvPr/>
        </p:nvSpPr>
        <p:spPr>
          <a:xfrm>
            <a:off x="310708" y="6412287"/>
            <a:ext cx="1194899" cy="30436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国立健康・栄養研究所の移転方針とりまとめ</a:t>
            </a:r>
            <a:endParaRPr lang="en-US" altLang="ja-JP" sz="900" dirty="0">
              <a:latin typeface="BIZ UDPゴシック" panose="020B0400000000000000" pitchFamily="50" charset="-128"/>
              <a:ea typeface="BIZ UDPゴシック" panose="020B0400000000000000" pitchFamily="50" charset="-128"/>
            </a:endParaRPr>
          </a:p>
        </p:txBody>
      </p:sp>
      <p:sp>
        <p:nvSpPr>
          <p:cNvPr id="72" name="フローチャート : 代替処理 72">
            <a:extLst>
              <a:ext uri="{FF2B5EF4-FFF2-40B4-BE49-F238E27FC236}">
                <a16:creationId xmlns:a16="http://schemas.microsoft.com/office/drawing/2014/main" id="{70329ADD-3306-4B9F-B511-EED637CF2683}"/>
              </a:ext>
            </a:extLst>
          </p:cNvPr>
          <p:cNvSpPr/>
          <p:nvPr/>
        </p:nvSpPr>
        <p:spPr>
          <a:xfrm>
            <a:off x="306404" y="6238929"/>
            <a:ext cx="1008000"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30</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75" name="右矢印 47">
            <a:extLst>
              <a:ext uri="{FF2B5EF4-FFF2-40B4-BE49-F238E27FC236}">
                <a16:creationId xmlns:a16="http://schemas.microsoft.com/office/drawing/2014/main" id="{E6CA02CD-3E6F-4866-861C-DED585BD13E6}"/>
              </a:ext>
            </a:extLst>
          </p:cNvPr>
          <p:cNvSpPr/>
          <p:nvPr/>
        </p:nvSpPr>
        <p:spPr>
          <a:xfrm>
            <a:off x="1913167" y="5755787"/>
            <a:ext cx="4314194" cy="42725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latin typeface="BIZ UDPゴシック" panose="020B0400000000000000" pitchFamily="50" charset="-128"/>
                <a:ea typeface="BIZ UDPゴシック" panose="020B0400000000000000" pitchFamily="50" charset="-128"/>
              </a:rPr>
              <a:t>「政府機関等との地方創生推進会議」での情報共有、意見交換等</a:t>
            </a:r>
          </a:p>
        </p:txBody>
      </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726808642"/>
              </p:ext>
            </p:extLst>
          </p:nvPr>
        </p:nvGraphicFramePr>
        <p:xfrm>
          <a:off x="75703" y="555715"/>
          <a:ext cx="8992593" cy="6230353"/>
        </p:xfrm>
        <a:graphic>
          <a:graphicData uri="http://schemas.openxmlformats.org/drawingml/2006/table">
            <a:tbl>
              <a:tblPr firstRow="1" bandRow="1">
                <a:tableStyleId>{5940675A-B579-460E-94D1-54222C63F5DA}</a:tableStyleId>
              </a:tblPr>
              <a:tblGrid>
                <a:gridCol w="234970">
                  <a:extLst>
                    <a:ext uri="{9D8B030D-6E8A-4147-A177-3AD203B41FA5}">
                      <a16:colId xmlns:a16="http://schemas.microsoft.com/office/drawing/2014/main" val="20000"/>
                    </a:ext>
                  </a:extLst>
                </a:gridCol>
                <a:gridCol w="1368130">
                  <a:extLst>
                    <a:ext uri="{9D8B030D-6E8A-4147-A177-3AD203B41FA5}">
                      <a16:colId xmlns:a16="http://schemas.microsoft.com/office/drawing/2014/main" val="20001"/>
                    </a:ext>
                  </a:extLst>
                </a:gridCol>
                <a:gridCol w="288032">
                  <a:extLst>
                    <a:ext uri="{9D8B030D-6E8A-4147-A177-3AD203B41FA5}">
                      <a16:colId xmlns:a16="http://schemas.microsoft.com/office/drawing/2014/main" val="20002"/>
                    </a:ext>
                  </a:extLst>
                </a:gridCol>
                <a:gridCol w="4445572">
                  <a:extLst>
                    <a:ext uri="{9D8B030D-6E8A-4147-A177-3AD203B41FA5}">
                      <a16:colId xmlns:a16="http://schemas.microsoft.com/office/drawing/2014/main" val="20003"/>
                    </a:ext>
                  </a:extLst>
                </a:gridCol>
                <a:gridCol w="2655889">
                  <a:extLst>
                    <a:ext uri="{9D8B030D-6E8A-4147-A177-3AD203B41FA5}">
                      <a16:colId xmlns:a16="http://schemas.microsoft.com/office/drawing/2014/main" val="20004"/>
                    </a:ext>
                  </a:extLst>
                </a:gridCol>
              </a:tblGrid>
              <a:tr h="200036">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令和２年度末迄の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algn="ctr">
                        <a:lnSpc>
                          <a:spcPts val="1400"/>
                        </a:lnSpc>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令和３年度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74550">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5740541">
                <a:tc>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関西広域連合の実践強化</a:t>
                      </a:r>
                      <a:endParaRPr kumimoji="1" lang="en-US" altLang="ja-JP" sz="1200" b="0" u="none" dirty="0">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tx1"/>
                      </a:solidFill>
                      <a:prstDash val="solid"/>
                      <a:round/>
                      <a:headEnd type="none" w="med" len="med"/>
                      <a:tailEnd type="none" w="med" len="med"/>
                    </a:lnL>
                  </a:tcPr>
                </a:tc>
                <a:tc>
                  <a:txBody>
                    <a:bodyPr/>
                    <a:lstStyle/>
                    <a:p>
                      <a:pPr marL="82550" indent="-82550" algn="just">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　</a:t>
                      </a:r>
                      <a:endParaRPr kumimoji="1" lang="en-US" altLang="ja-JP" sz="1200" b="0" u="none" dirty="0">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第４期広域計画」をふまえ、「第２期関西創生戦略」が策定された。有識者で構成する広域計画等推進委員会においては、コロナ禍のなか広域連合の果たすべき役割、広域計画の推進等について、専門的見地から意見を得ているところ。引き続き、分権型社会の実現に向けた各種の取組を進め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〇　広域計画等推進委員会では、コロナ禍を踏まえた広域連合の果たすべき役割、広域計画の推進等について、専門的見地から知見を得ている。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〇　「提案募集方式」により、関西広域連合として権限移譲や規制緩和を求める</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12</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項目を提案し、うち２項目が関係府省との調整対象となっている。また、国出先機関の地方移管、提案募集方式の見直し、地方分権改革の新な手法として権限移譲に係る「地方分権特区」の導入等について国への提案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琵琶湖・淀川流域に係る広域的課題への対策を検討するため、課題ごとの連絡会議において、意見交換等が行われている。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a:solidFill>
                            <a:schemeClr val="tx1"/>
                          </a:solidFill>
                          <a:latin typeface="BIZ UDPゴシック" panose="020B0400000000000000" pitchFamily="50" charset="-128"/>
                          <a:ea typeface="BIZ UDPゴシック" panose="020B0400000000000000" pitchFamily="50" charset="-128"/>
                        </a:rPr>
                        <a:t>〇府としては、広域連合において、後期事務の効果的な実施や拡充、あわせて分権改革の推進が図られるよう、必要な協力を行っていく。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0" y="186383"/>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令和３年度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5" name="グループ化 14"/>
          <p:cNvGrpSpPr/>
          <p:nvPr/>
        </p:nvGrpSpPr>
        <p:grpSpPr>
          <a:xfrm>
            <a:off x="372498" y="1310988"/>
            <a:ext cx="1247443" cy="4670210"/>
            <a:chOff x="421354" y="1111701"/>
            <a:chExt cx="1138648" cy="4670210"/>
          </a:xfrm>
        </p:grpSpPr>
        <p:grpSp>
          <p:nvGrpSpPr>
            <p:cNvPr id="3" name="グループ化 2"/>
            <p:cNvGrpSpPr/>
            <p:nvPr/>
          </p:nvGrpSpPr>
          <p:grpSpPr>
            <a:xfrm>
              <a:off x="433666" y="1111701"/>
              <a:ext cx="1109405" cy="553051"/>
              <a:chOff x="457074" y="2002326"/>
              <a:chExt cx="1109405" cy="553051"/>
            </a:xfrm>
          </p:grpSpPr>
          <p:sp>
            <p:nvSpPr>
              <p:cNvPr id="60" name="フローチャート : 代替処理 59"/>
              <p:cNvSpPr/>
              <p:nvPr/>
            </p:nvSpPr>
            <p:spPr>
              <a:xfrm>
                <a:off x="457074" y="2002326"/>
                <a:ext cx="917499" cy="2049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令和２年度～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1" name="フローチャート : 代替処理 60"/>
              <p:cNvSpPr/>
              <p:nvPr/>
            </p:nvSpPr>
            <p:spPr>
              <a:xfrm>
                <a:off x="457074" y="2178127"/>
                <a:ext cx="1109405" cy="37725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第４期広域計画に</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基づく取組</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9" name="グループ化 8"/>
            <p:cNvGrpSpPr/>
            <p:nvPr/>
          </p:nvGrpSpPr>
          <p:grpSpPr>
            <a:xfrm>
              <a:off x="433666" y="3117742"/>
              <a:ext cx="1126336" cy="764281"/>
              <a:chOff x="471735" y="3964955"/>
              <a:chExt cx="1126336" cy="764281"/>
            </a:xfrm>
          </p:grpSpPr>
          <p:sp>
            <p:nvSpPr>
              <p:cNvPr id="51" name="フローチャート : 代替処理 50"/>
              <p:cNvSpPr/>
              <p:nvPr/>
            </p:nvSpPr>
            <p:spPr>
              <a:xfrm>
                <a:off x="478177" y="3964955"/>
                <a:ext cx="917499" cy="21062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22</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8" name="フローチャート : 代替処理 67"/>
              <p:cNvSpPr/>
              <p:nvPr/>
            </p:nvSpPr>
            <p:spPr>
              <a:xfrm>
                <a:off x="471735" y="4157364"/>
                <a:ext cx="1126336" cy="57187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国からの事務権限の移譲に向けた取組</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59" name="グループ化 58"/>
            <p:cNvGrpSpPr/>
            <p:nvPr/>
          </p:nvGrpSpPr>
          <p:grpSpPr>
            <a:xfrm>
              <a:off x="433666" y="2317338"/>
              <a:ext cx="1109405" cy="597124"/>
              <a:chOff x="457074" y="1986257"/>
              <a:chExt cx="1109405" cy="713568"/>
            </a:xfrm>
          </p:grpSpPr>
          <p:sp>
            <p:nvSpPr>
              <p:cNvPr id="63" name="フローチャート : 代替処理 62"/>
              <p:cNvSpPr/>
              <p:nvPr/>
            </p:nvSpPr>
            <p:spPr>
              <a:xfrm>
                <a:off x="463516" y="1986257"/>
                <a:ext cx="917499" cy="2049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令和元年度～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4" name="フローチャート : 代替処理 63"/>
              <p:cNvSpPr/>
              <p:nvPr/>
            </p:nvSpPr>
            <p:spPr>
              <a:xfrm>
                <a:off x="457074" y="2178125"/>
                <a:ext cx="1109405" cy="52170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「広域計画等推進</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委員会」開催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65" name="グループ化 64"/>
            <p:cNvGrpSpPr/>
            <p:nvPr/>
          </p:nvGrpSpPr>
          <p:grpSpPr>
            <a:xfrm>
              <a:off x="421354" y="4152549"/>
              <a:ext cx="1121716" cy="619580"/>
              <a:chOff x="444762" y="1465920"/>
              <a:chExt cx="1121716" cy="619580"/>
            </a:xfrm>
          </p:grpSpPr>
          <p:sp>
            <p:nvSpPr>
              <p:cNvPr id="66" name="フローチャート : 代替処理 65"/>
              <p:cNvSpPr/>
              <p:nvPr/>
            </p:nvSpPr>
            <p:spPr>
              <a:xfrm>
                <a:off x="457074" y="1465920"/>
                <a:ext cx="1016916" cy="17580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29</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30</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7" name="フローチャート : 代替処理 66"/>
              <p:cNvSpPr/>
              <p:nvPr/>
            </p:nvSpPr>
            <p:spPr>
              <a:xfrm>
                <a:off x="444762" y="1635282"/>
                <a:ext cx="1121716" cy="45021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「広域行政のあり方検討会」開催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4" name="グループ化 3"/>
            <p:cNvGrpSpPr/>
            <p:nvPr/>
          </p:nvGrpSpPr>
          <p:grpSpPr>
            <a:xfrm>
              <a:off x="433666" y="1695609"/>
              <a:ext cx="1109405" cy="574255"/>
              <a:chOff x="468949" y="1766859"/>
              <a:chExt cx="1109405" cy="574255"/>
            </a:xfrm>
          </p:grpSpPr>
          <p:sp>
            <p:nvSpPr>
              <p:cNvPr id="26" name="フローチャート : 代替処理 25"/>
              <p:cNvSpPr/>
              <p:nvPr/>
            </p:nvSpPr>
            <p:spPr>
              <a:xfrm>
                <a:off x="478194" y="1766859"/>
                <a:ext cx="917499" cy="2049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28</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2" name="フローチャート : 代替処理 61"/>
              <p:cNvSpPr/>
              <p:nvPr/>
            </p:nvSpPr>
            <p:spPr>
              <a:xfrm>
                <a:off x="468949" y="1944555"/>
                <a:ext cx="1109405" cy="39655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関西創生戦略に</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基づく取組</a:t>
                </a:r>
                <a:endParaRPr lang="en-US" altLang="ja-JP" sz="1000" dirty="0">
                  <a:latin typeface="BIZ UDPゴシック" panose="020B0400000000000000" pitchFamily="50" charset="-128"/>
                  <a:ea typeface="BIZ UDPゴシック" panose="020B0400000000000000" pitchFamily="50" charset="-128"/>
                </a:endParaRPr>
              </a:p>
            </p:txBody>
          </p:sp>
        </p:grpSp>
        <p:sp>
          <p:nvSpPr>
            <p:cNvPr id="45" name="フローチャート : 代替処理 44"/>
            <p:cNvSpPr/>
            <p:nvPr/>
          </p:nvSpPr>
          <p:spPr>
            <a:xfrm>
              <a:off x="422305" y="5210039"/>
              <a:ext cx="1137697" cy="57187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「琵琶湖・淀川流域対策に係る研究会」</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最終報告</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grpSp>
      <p:grpSp>
        <p:nvGrpSpPr>
          <p:cNvPr id="12" name="グループ化 11"/>
          <p:cNvGrpSpPr/>
          <p:nvPr/>
        </p:nvGrpSpPr>
        <p:grpSpPr>
          <a:xfrm>
            <a:off x="394218" y="1277450"/>
            <a:ext cx="6022573" cy="4137568"/>
            <a:chOff x="362629" y="1326035"/>
            <a:chExt cx="6022573" cy="4149379"/>
          </a:xfrm>
        </p:grpSpPr>
        <p:grpSp>
          <p:nvGrpSpPr>
            <p:cNvPr id="11" name="グループ化 10"/>
            <p:cNvGrpSpPr/>
            <p:nvPr/>
          </p:nvGrpSpPr>
          <p:grpSpPr>
            <a:xfrm>
              <a:off x="362629" y="1326035"/>
              <a:ext cx="6022573" cy="4149379"/>
              <a:chOff x="362629" y="1090293"/>
              <a:chExt cx="6022573" cy="4149379"/>
            </a:xfrm>
          </p:grpSpPr>
          <p:sp>
            <p:nvSpPr>
              <p:cNvPr id="10" name="正方形/長方形 9"/>
              <p:cNvSpPr/>
              <p:nvPr/>
            </p:nvSpPr>
            <p:spPr>
              <a:xfrm>
                <a:off x="2195228" y="1403484"/>
                <a:ext cx="3885126"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solidFill>
                      <a:schemeClr val="tx1"/>
                    </a:solidFill>
                    <a:latin typeface="BIZ UDPゴシック" panose="020B0400000000000000" pitchFamily="50" charset="-128"/>
                    <a:ea typeface="BIZ UDPゴシック" panose="020B0400000000000000" pitchFamily="50" charset="-128"/>
                  </a:rPr>
                  <a:t>連合が目指すべき関西の将来像の基本的な考え方</a:t>
                </a: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p>
              <a:p>
                <a:r>
                  <a:rPr lang="ja-JP" altLang="en-US" sz="1000" dirty="0">
                    <a:solidFill>
                      <a:schemeClr val="tx1"/>
                    </a:solidFill>
                    <a:latin typeface="BIZ UDPゴシック" panose="020B0400000000000000" pitchFamily="50" charset="-128"/>
                    <a:ea typeface="BIZ UDPゴシック" panose="020B0400000000000000" pitchFamily="50" charset="-128"/>
                  </a:rPr>
                  <a:t>　・国土の双眼構造を実現し、分権型社会を先導する関西</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dirty="0">
                    <a:solidFill>
                      <a:schemeClr val="tx1"/>
                    </a:solidFill>
                    <a:latin typeface="BIZ UDPゴシック" panose="020B0400000000000000" pitchFamily="50" charset="-128"/>
                    <a:ea typeface="BIZ UDPゴシック" panose="020B0400000000000000" pitchFamily="50" charset="-128"/>
                  </a:rPr>
                  <a:t>　・個性や強み、歴史や文化を活かして、地域全体が発展する関西</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　・アジア・世界とつながる、新たな価値創造拠点・関西</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grpSp>
            <p:nvGrpSpPr>
              <p:cNvPr id="27" name="グループ化 26"/>
              <p:cNvGrpSpPr/>
              <p:nvPr/>
            </p:nvGrpSpPr>
            <p:grpSpPr>
              <a:xfrm>
                <a:off x="2710825" y="2320815"/>
                <a:ext cx="1900338" cy="545422"/>
                <a:chOff x="468032" y="1819101"/>
                <a:chExt cx="1900338" cy="545422"/>
              </a:xfrm>
            </p:grpSpPr>
            <p:sp>
              <p:nvSpPr>
                <p:cNvPr id="28" name="フローチャート : 代替処理 27"/>
                <p:cNvSpPr/>
                <p:nvPr/>
              </p:nvSpPr>
              <p:spPr>
                <a:xfrm>
                  <a:off x="488961" y="1819101"/>
                  <a:ext cx="361131" cy="20851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kumimoji="1" lang="en-US" altLang="ja-JP" sz="1000" dirty="0">
                      <a:solidFill>
                        <a:schemeClr val="bg1"/>
                      </a:solidFill>
                      <a:latin typeface="BIZ UDPゴシック" panose="020B0400000000000000" pitchFamily="50" charset="-128"/>
                      <a:ea typeface="BIZ UDPゴシック" panose="020B0400000000000000" pitchFamily="50" charset="-128"/>
                    </a:rPr>
                    <a:t>6</a:t>
                  </a:r>
                  <a:r>
                    <a:rPr kumimoji="1" lang="ja-JP" altLang="en-US" sz="1000" dirty="0">
                      <a:solidFill>
                        <a:schemeClr val="bg1"/>
                      </a:solidFill>
                      <a:latin typeface="BIZ UDPゴシック" panose="020B0400000000000000" pitchFamily="50" charset="-128"/>
                      <a:ea typeface="BIZ UDPゴシック" panose="020B0400000000000000" pitchFamily="50" charset="-128"/>
                    </a:rPr>
                    <a:t>月</a:t>
                  </a:r>
                </a:p>
              </p:txBody>
            </p:sp>
            <p:sp>
              <p:nvSpPr>
                <p:cNvPr id="29" name="フローチャート : 代替処理 28"/>
                <p:cNvSpPr/>
                <p:nvPr/>
              </p:nvSpPr>
              <p:spPr>
                <a:xfrm>
                  <a:off x="468032" y="2017590"/>
                  <a:ext cx="1900338" cy="34693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「広域計画等推進委員会」開催</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grpSp>
          <p:grpSp>
            <p:nvGrpSpPr>
              <p:cNvPr id="8" name="グループ化 7"/>
              <p:cNvGrpSpPr/>
              <p:nvPr/>
            </p:nvGrpSpPr>
            <p:grpSpPr>
              <a:xfrm>
                <a:off x="2710825" y="3211893"/>
                <a:ext cx="3674377" cy="1501643"/>
                <a:chOff x="2813138" y="5298967"/>
                <a:chExt cx="3674377" cy="1501643"/>
              </a:xfrm>
            </p:grpSpPr>
            <p:grpSp>
              <p:nvGrpSpPr>
                <p:cNvPr id="40" name="グループ化 39"/>
                <p:cNvGrpSpPr/>
                <p:nvPr/>
              </p:nvGrpSpPr>
              <p:grpSpPr>
                <a:xfrm>
                  <a:off x="3221893" y="6223083"/>
                  <a:ext cx="1178542" cy="577527"/>
                  <a:chOff x="2604571" y="2746005"/>
                  <a:chExt cx="1023311" cy="577527"/>
                </a:xfrm>
              </p:grpSpPr>
              <p:sp>
                <p:nvSpPr>
                  <p:cNvPr id="41" name="フローチャート : 代替処理 40"/>
                  <p:cNvSpPr/>
                  <p:nvPr/>
                </p:nvSpPr>
                <p:spPr>
                  <a:xfrm>
                    <a:off x="2609719" y="2746005"/>
                    <a:ext cx="305862"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42" name="フローチャート : 代替処理 41"/>
                  <p:cNvSpPr/>
                  <p:nvPr/>
                </p:nvSpPr>
                <p:spPr>
                  <a:xfrm>
                    <a:off x="2604571" y="2937578"/>
                    <a:ext cx="1023311" cy="38595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国の予算編成等に対する提案</a:t>
                    </a:r>
                  </a:p>
                </p:txBody>
              </p:sp>
            </p:grpSp>
            <p:grpSp>
              <p:nvGrpSpPr>
                <p:cNvPr id="2" name="グループ化 1"/>
                <p:cNvGrpSpPr/>
                <p:nvPr/>
              </p:nvGrpSpPr>
              <p:grpSpPr>
                <a:xfrm>
                  <a:off x="2813138" y="5298967"/>
                  <a:ext cx="3674377" cy="601980"/>
                  <a:chOff x="2926037" y="4181196"/>
                  <a:chExt cx="3674377" cy="601980"/>
                </a:xfrm>
              </p:grpSpPr>
              <p:grpSp>
                <p:nvGrpSpPr>
                  <p:cNvPr id="5" name="グループ化 4"/>
                  <p:cNvGrpSpPr/>
                  <p:nvPr/>
                </p:nvGrpSpPr>
                <p:grpSpPr>
                  <a:xfrm>
                    <a:off x="2926037" y="4181196"/>
                    <a:ext cx="1613562" cy="601980"/>
                    <a:chOff x="4171697" y="4109374"/>
                    <a:chExt cx="1613562" cy="601980"/>
                  </a:xfrm>
                </p:grpSpPr>
                <p:sp>
                  <p:nvSpPr>
                    <p:cNvPr id="49" name="フローチャート : 代替処理 48"/>
                    <p:cNvSpPr/>
                    <p:nvPr/>
                  </p:nvSpPr>
                  <p:spPr>
                    <a:xfrm>
                      <a:off x="4188440" y="4109374"/>
                      <a:ext cx="35226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6</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43" name="フローチャート : 代替処理 42"/>
                    <p:cNvSpPr/>
                    <p:nvPr/>
                  </p:nvSpPr>
                  <p:spPr>
                    <a:xfrm>
                      <a:off x="4171697" y="4309354"/>
                      <a:ext cx="1613562" cy="402000"/>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「提案募集方式」を活用</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した国への提案</a:t>
                      </a:r>
                      <a:r>
                        <a:rPr lang="ja-JP" altLang="en-US" sz="1000" dirty="0">
                          <a:solidFill>
                            <a:schemeClr val="tx1"/>
                          </a:solidFill>
                          <a:latin typeface="BIZ UDPゴシック" panose="020B0400000000000000" pitchFamily="50" charset="-128"/>
                          <a:ea typeface="BIZ UDPゴシック" panose="020B0400000000000000" pitchFamily="50" charset="-128"/>
                        </a:rPr>
                        <a:t>（</a:t>
                      </a:r>
                      <a:r>
                        <a:rPr lang="en-US" altLang="ja-JP" sz="1000" dirty="0">
                          <a:solidFill>
                            <a:schemeClr val="tx1"/>
                          </a:solidFill>
                          <a:latin typeface="BIZ UDPゴシック" panose="020B0400000000000000" pitchFamily="50" charset="-128"/>
                          <a:ea typeface="BIZ UDPゴシック" panose="020B0400000000000000" pitchFamily="50" charset="-128"/>
                        </a:rPr>
                        <a:t>12</a:t>
                      </a:r>
                      <a:r>
                        <a:rPr lang="ja-JP" altLang="en-US" sz="1000" dirty="0">
                          <a:solidFill>
                            <a:schemeClr val="tx1"/>
                          </a:solidFill>
                          <a:latin typeface="BIZ UDPゴシック" panose="020B0400000000000000" pitchFamily="50" charset="-128"/>
                          <a:ea typeface="BIZ UDPゴシック" panose="020B0400000000000000" pitchFamily="50" charset="-128"/>
                        </a:rPr>
                        <a:t>項目</a:t>
                      </a:r>
                      <a:r>
                        <a:rPr lang="ja-JP" altLang="en-US" sz="1000" dirty="0">
                          <a:latin typeface="BIZ UDPゴシック" panose="020B0400000000000000" pitchFamily="50" charset="-128"/>
                          <a:ea typeface="BIZ UDPゴシック" panose="020B0400000000000000" pitchFamily="50" charset="-128"/>
                        </a:rPr>
                        <a:t>）</a:t>
                      </a:r>
                    </a:p>
                  </p:txBody>
                </p:sp>
              </p:grpSp>
              <p:sp>
                <p:nvSpPr>
                  <p:cNvPr id="47" name="右矢印 46"/>
                  <p:cNvSpPr/>
                  <p:nvPr/>
                </p:nvSpPr>
                <p:spPr>
                  <a:xfrm>
                    <a:off x="4539599" y="4391666"/>
                    <a:ext cx="2060815" cy="381020"/>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提案の実現に向けた調整</a:t>
                    </a:r>
                  </a:p>
                </p:txBody>
              </p:sp>
            </p:grpSp>
          </p:grpSp>
          <p:sp>
            <p:nvSpPr>
              <p:cNvPr id="57" name="フローチャート : 代替処理 56"/>
              <p:cNvSpPr/>
              <p:nvPr/>
            </p:nvSpPr>
            <p:spPr>
              <a:xfrm>
                <a:off x="362629" y="5084430"/>
                <a:ext cx="756000" cy="155242"/>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kumimoji="1" lang="ja-JP" altLang="en-US" sz="900" dirty="0">
                    <a:solidFill>
                      <a:schemeClr val="bg1"/>
                    </a:solidFill>
                    <a:latin typeface="BIZ UDPゴシック" panose="020B0400000000000000" pitchFamily="50" charset="-128"/>
                    <a:ea typeface="BIZ UDPゴシック" panose="020B0400000000000000" pitchFamily="50" charset="-128"/>
                  </a:rPr>
                  <a:t>平成</a:t>
                </a:r>
                <a:r>
                  <a:rPr kumimoji="1" lang="en-US" altLang="ja-JP" sz="900" dirty="0">
                    <a:solidFill>
                      <a:schemeClr val="bg1"/>
                    </a:solidFill>
                    <a:latin typeface="BIZ UDPゴシック" panose="020B0400000000000000" pitchFamily="50" charset="-128"/>
                    <a:ea typeface="BIZ UDPゴシック" panose="020B0400000000000000" pitchFamily="50" charset="-128"/>
                  </a:rPr>
                  <a:t>28</a:t>
                </a:r>
                <a:r>
                  <a:rPr kumimoji="1" lang="ja-JP" altLang="en-US" sz="900" dirty="0">
                    <a:solidFill>
                      <a:schemeClr val="bg1"/>
                    </a:solidFill>
                    <a:latin typeface="BIZ UDPゴシック" panose="020B0400000000000000" pitchFamily="50" charset="-128"/>
                    <a:ea typeface="BIZ UDPゴシック" panose="020B0400000000000000" pitchFamily="50" charset="-128"/>
                  </a:rPr>
                  <a:t>年度</a:t>
                </a:r>
              </a:p>
            </p:txBody>
          </p:sp>
          <p:sp>
            <p:nvSpPr>
              <p:cNvPr id="16" name="右矢印 15"/>
              <p:cNvSpPr/>
              <p:nvPr/>
            </p:nvSpPr>
            <p:spPr>
              <a:xfrm>
                <a:off x="1956203" y="1090293"/>
                <a:ext cx="4428999" cy="390580"/>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第４期</a:t>
                </a:r>
                <a:r>
                  <a:rPr kumimoji="1" lang="ja-JP" altLang="en-US" sz="1000" dirty="0">
                    <a:latin typeface="BIZ UDPゴシック" panose="020B0400000000000000" pitchFamily="50" charset="-128"/>
                    <a:ea typeface="BIZ UDPゴシック" panose="020B0400000000000000" pitchFamily="50" charset="-128"/>
                  </a:rPr>
                  <a:t>計画に基づく取組　（計画期間：</a:t>
                </a:r>
                <a:r>
                  <a:rPr kumimoji="1" lang="en-US" altLang="ja-JP" sz="1000" dirty="0">
                    <a:latin typeface="BIZ UDPゴシック" panose="020B0400000000000000" pitchFamily="50" charset="-128"/>
                    <a:ea typeface="BIZ UDPゴシック" panose="020B0400000000000000" pitchFamily="50" charset="-128"/>
                  </a:rPr>
                  <a:t>R2</a:t>
                </a:r>
                <a:r>
                  <a:rPr kumimoji="1" lang="ja-JP" altLang="en-US" sz="1000" dirty="0">
                    <a:latin typeface="BIZ UDPゴシック" panose="020B0400000000000000" pitchFamily="50" charset="-128"/>
                    <a:ea typeface="BIZ UDPゴシック" panose="020B0400000000000000" pitchFamily="50" charset="-128"/>
                  </a:rPr>
                  <a:t>～</a:t>
                </a:r>
                <a:r>
                  <a:rPr kumimoji="1" lang="en-US" altLang="ja-JP" sz="1000" dirty="0">
                    <a:latin typeface="BIZ UDPゴシック" panose="020B0400000000000000" pitchFamily="50" charset="-128"/>
                    <a:ea typeface="BIZ UDPゴシック" panose="020B0400000000000000" pitchFamily="50" charset="-128"/>
                  </a:rPr>
                  <a:t>4</a:t>
                </a:r>
                <a:r>
                  <a:rPr kumimoji="1" lang="ja-JP" altLang="en-US" sz="1000" dirty="0">
                    <a:latin typeface="BIZ UDPゴシック" panose="020B0400000000000000" pitchFamily="50" charset="-128"/>
                    <a:ea typeface="BIZ UDPゴシック" panose="020B0400000000000000" pitchFamily="50" charset="-128"/>
                  </a:rPr>
                  <a:t>年度）</a:t>
                </a:r>
              </a:p>
            </p:txBody>
          </p:sp>
        </p:grpSp>
        <p:sp>
          <p:nvSpPr>
            <p:cNvPr id="75" name="フローチャート : 代替処理 69"/>
            <p:cNvSpPr/>
            <p:nvPr/>
          </p:nvSpPr>
          <p:spPr>
            <a:xfrm>
              <a:off x="4825746" y="4058390"/>
              <a:ext cx="1254608" cy="170082"/>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latin typeface="BIZ UDPゴシック" panose="020B0400000000000000" pitchFamily="50" charset="-128"/>
                  <a:ea typeface="BIZ UDPゴシック" panose="020B0400000000000000" pitchFamily="50" charset="-128"/>
                </a:rPr>
                <a:t>国の対応方針決定</a:t>
              </a:r>
            </a:p>
          </p:txBody>
        </p:sp>
      </p:grpSp>
      <p:sp>
        <p:nvSpPr>
          <p:cNvPr id="50" name="フローチャート : 代替処理 40"/>
          <p:cNvSpPr/>
          <p:nvPr/>
        </p:nvSpPr>
        <p:spPr>
          <a:xfrm>
            <a:off x="4926321" y="4332622"/>
            <a:ext cx="477789" cy="18055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11</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91" name="右矢印 90"/>
          <p:cNvSpPr/>
          <p:nvPr/>
        </p:nvSpPr>
        <p:spPr>
          <a:xfrm>
            <a:off x="1970690" y="5257362"/>
            <a:ext cx="4446101" cy="53368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　琵琶湖・淀川流域対策に係る検討</a:t>
            </a:r>
            <a:endParaRPr kumimoji="1" lang="en-US" altLang="ja-JP" sz="1000" dirty="0">
              <a:solidFill>
                <a:schemeClr val="bg1"/>
              </a:solidFill>
              <a:latin typeface="BIZ UDPゴシック" panose="020B0400000000000000" pitchFamily="50" charset="-128"/>
              <a:ea typeface="BIZ UDPゴシック" panose="020B0400000000000000" pitchFamily="50" charset="-128"/>
            </a:endParaRPr>
          </a:p>
        </p:txBody>
      </p:sp>
      <p:sp>
        <p:nvSpPr>
          <p:cNvPr id="56" name="フローチャート : 代替処理 41"/>
          <p:cNvSpPr/>
          <p:nvPr/>
        </p:nvSpPr>
        <p:spPr>
          <a:xfrm>
            <a:off x="3091122" y="6134777"/>
            <a:ext cx="2056942" cy="36933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水源保全及びリスクファイナンスに係る連絡会議等</a:t>
            </a:r>
          </a:p>
        </p:txBody>
      </p:sp>
      <p:sp>
        <p:nvSpPr>
          <p:cNvPr id="72" name="フローチャート : 代替処理 40"/>
          <p:cNvSpPr/>
          <p:nvPr/>
        </p:nvSpPr>
        <p:spPr>
          <a:xfrm>
            <a:off x="3111416" y="5879829"/>
            <a:ext cx="812511" cy="2642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６、８、９月</a:t>
            </a:r>
          </a:p>
        </p:txBody>
      </p:sp>
      <p:sp>
        <p:nvSpPr>
          <p:cNvPr id="53" name="フローチャート : 代替処理 41"/>
          <p:cNvSpPr/>
          <p:nvPr/>
        </p:nvSpPr>
        <p:spPr>
          <a:xfrm>
            <a:off x="4933401" y="4510069"/>
            <a:ext cx="1178542" cy="394307"/>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国の予算編成等に対する提案</a:t>
            </a:r>
          </a:p>
        </p:txBody>
      </p:sp>
    </p:spTree>
    <p:extLst>
      <p:ext uri="{BB962C8B-B14F-4D97-AF65-F5344CB8AC3E}">
        <p14:creationId xmlns:p14="http://schemas.microsoft.com/office/powerpoint/2010/main" val="217411463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2231</Words>
  <Application>Microsoft Office PowerPoint</Application>
  <PresentationFormat>画面に合わせる (4:3)</PresentationFormat>
  <Paragraphs>233</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BIZ UDPゴシック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2025-12-05T07:31:39Z</dcterms:created>
  <dcterms:modified xsi:type="dcterms:W3CDTF">2025-12-08T07:02:15Z</dcterms:modified>
</cp:coreProperties>
</file>