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5"/>
  </p:notesMasterIdLst>
  <p:sldIdLst>
    <p:sldId id="264" r:id="rId5"/>
    <p:sldId id="263" r:id="rId6"/>
    <p:sldId id="505" r:id="rId7"/>
    <p:sldId id="511" r:id="rId8"/>
    <p:sldId id="497" r:id="rId9"/>
    <p:sldId id="491" r:id="rId10"/>
    <p:sldId id="383" r:id="rId11"/>
    <p:sldId id="509" r:id="rId12"/>
    <p:sldId id="475" r:id="rId13"/>
    <p:sldId id="512" r:id="rId14"/>
  </p:sldIdLst>
  <p:sldSz cx="9144000" cy="6858000" type="screen4x3"/>
  <p:notesSz cx="6807200" cy="9939338"/>
  <p:defaultTextStyle>
    <a:defPPr>
      <a:defRPr lang="ja-JP"/>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2" autoAdjust="0"/>
    <p:restoredTop sz="98960" autoAdjust="0"/>
  </p:normalViewPr>
  <p:slideViewPr>
    <p:cSldViewPr snapToGrid="0">
      <p:cViewPr varScale="1">
        <p:scale>
          <a:sx n="65" d="100"/>
          <a:sy n="65" d="100"/>
        </p:scale>
        <p:origin x="1560" y="60"/>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1848"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F6A98C8B-47E8-4607-B46E-E1BB693359D8}"/>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9" tIns="46099" rIns="92199" bIns="46099" numCol="1" anchor="t" anchorCtr="0" compatLnSpc="1">
            <a:prstTxWarp prst="textNoShape">
              <a:avLst/>
            </a:prstTxWarp>
          </a:bodyPr>
          <a:lstStyle>
            <a:lvl1pPr defTabSz="922338" eaLnBrk="1" hangingPunct="1">
              <a:defRPr kumimoji="1" sz="1200" smtClean="0">
                <a:latin typeface="Arial" charset="0"/>
              </a:defRPr>
            </a:lvl1pPr>
          </a:lstStyle>
          <a:p>
            <a:pPr>
              <a:defRPr/>
            </a:pPr>
            <a:endParaRPr lang="en-US" altLang="ja-JP"/>
          </a:p>
        </p:txBody>
      </p:sp>
      <p:sp>
        <p:nvSpPr>
          <p:cNvPr id="169987" name="Rectangle 3">
            <a:extLst>
              <a:ext uri="{FF2B5EF4-FFF2-40B4-BE49-F238E27FC236}">
                <a16:creationId xmlns:a16="http://schemas.microsoft.com/office/drawing/2014/main" id="{5FD8F6EB-7738-48DC-B902-5133358F0559}"/>
              </a:ext>
            </a:extLst>
          </p:cNvPr>
          <p:cNvSpPr>
            <a:spLocks noGrp="1" noChangeArrowheads="1"/>
          </p:cNvSpPr>
          <p:nvPr>
            <p:ph type="dt" idx="1"/>
          </p:nvPr>
        </p:nvSpPr>
        <p:spPr bwMode="auto">
          <a:xfrm>
            <a:off x="385445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9" tIns="46099" rIns="92199" bIns="46099" numCol="1" anchor="t" anchorCtr="0" compatLnSpc="1">
            <a:prstTxWarp prst="textNoShape">
              <a:avLst/>
            </a:prstTxWarp>
          </a:bodyPr>
          <a:lstStyle>
            <a:lvl1pPr algn="r" defTabSz="922338" eaLnBrk="1" hangingPunct="1">
              <a:defRPr kumimoji="1" sz="1200" smtClean="0">
                <a:latin typeface="Arial" charset="0"/>
              </a:defRPr>
            </a:lvl1pPr>
          </a:lstStyle>
          <a:p>
            <a:pPr>
              <a:defRPr/>
            </a:pPr>
            <a:endParaRPr lang="en-US" altLang="ja-JP"/>
          </a:p>
        </p:txBody>
      </p:sp>
      <p:sp>
        <p:nvSpPr>
          <p:cNvPr id="13316" name="Rectangle 4">
            <a:extLst>
              <a:ext uri="{FF2B5EF4-FFF2-40B4-BE49-F238E27FC236}">
                <a16:creationId xmlns:a16="http://schemas.microsoft.com/office/drawing/2014/main" id="{1D87BA8B-9C64-44E9-8AAC-0B0BC4E2085A}"/>
              </a:ext>
            </a:extLst>
          </p:cNvPr>
          <p:cNvSpPr>
            <a:spLocks noRo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a:extLst>
              <a:ext uri="{FF2B5EF4-FFF2-40B4-BE49-F238E27FC236}">
                <a16:creationId xmlns:a16="http://schemas.microsoft.com/office/drawing/2014/main" id="{4759B3B1-AB57-4419-B765-5DC0519353C0}"/>
              </a:ext>
            </a:extLst>
          </p:cNvPr>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9" tIns="46099" rIns="92199" bIns="4609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9990" name="Rectangle 6">
            <a:extLst>
              <a:ext uri="{FF2B5EF4-FFF2-40B4-BE49-F238E27FC236}">
                <a16:creationId xmlns:a16="http://schemas.microsoft.com/office/drawing/2014/main" id="{61973E6A-0E04-4299-B4D4-DA8B350B73FF}"/>
              </a:ext>
            </a:extLst>
          </p:cNvPr>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9" tIns="46099" rIns="92199" bIns="46099" numCol="1" anchor="b" anchorCtr="0" compatLnSpc="1">
            <a:prstTxWarp prst="textNoShape">
              <a:avLst/>
            </a:prstTxWarp>
          </a:bodyPr>
          <a:lstStyle>
            <a:lvl1pPr defTabSz="922338" eaLnBrk="1" hangingPunct="1">
              <a:defRPr kumimoji="1" sz="1200" smtClean="0">
                <a:latin typeface="Arial" charset="0"/>
              </a:defRPr>
            </a:lvl1pPr>
          </a:lstStyle>
          <a:p>
            <a:pPr>
              <a:defRPr/>
            </a:pPr>
            <a:endParaRPr lang="en-US" altLang="ja-JP"/>
          </a:p>
        </p:txBody>
      </p:sp>
      <p:sp>
        <p:nvSpPr>
          <p:cNvPr id="169991" name="Rectangle 7">
            <a:extLst>
              <a:ext uri="{FF2B5EF4-FFF2-40B4-BE49-F238E27FC236}">
                <a16:creationId xmlns:a16="http://schemas.microsoft.com/office/drawing/2014/main" id="{9DB02F5C-E94B-466F-9335-8A0DA7916E9B}"/>
              </a:ext>
            </a:extLst>
          </p:cNvPr>
          <p:cNvSpPr>
            <a:spLocks noGrp="1" noChangeArrowheads="1"/>
          </p:cNvSpPr>
          <p:nvPr>
            <p:ph type="sldNum" sz="quarter" idx="5"/>
          </p:nvPr>
        </p:nvSpPr>
        <p:spPr bwMode="auto">
          <a:xfrm>
            <a:off x="385445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9" tIns="46099" rIns="92199" bIns="46099" numCol="1" anchor="b" anchorCtr="0" compatLnSpc="1">
            <a:prstTxWarp prst="textNoShape">
              <a:avLst/>
            </a:prstTxWarp>
          </a:bodyPr>
          <a:lstStyle>
            <a:lvl1pPr algn="r" defTabSz="922338" eaLnBrk="1" hangingPunct="1">
              <a:defRPr kumimoji="1" sz="1200"/>
            </a:lvl1pPr>
          </a:lstStyle>
          <a:p>
            <a:fld id="{D83FE764-1E29-4157-9CB1-633C9C19CB4F}"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C400B1E-A750-4535-9050-B7AB3BB99DEE}"/>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3BEF10C-B29B-4DBC-BA77-A019E0E65986}" type="slidenum">
              <a:rPr lang="en-US" altLang="ja-JP"/>
              <a:pPr/>
              <a:t>1</a:t>
            </a:fld>
            <a:endParaRPr lang="en-US" altLang="ja-JP"/>
          </a:p>
        </p:txBody>
      </p:sp>
      <p:sp>
        <p:nvSpPr>
          <p:cNvPr id="14339" name="Rectangle 2">
            <a:extLst>
              <a:ext uri="{FF2B5EF4-FFF2-40B4-BE49-F238E27FC236}">
                <a16:creationId xmlns:a16="http://schemas.microsoft.com/office/drawing/2014/main" id="{84301689-BCB7-474B-9CD2-8DD0E3DA361D}"/>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119B7340-7557-45BC-8230-CFDC046FFBC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9B8C99A-556B-44AE-8743-872DC43F854B}"/>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5DCD106-8A58-42B6-97DA-C9BDE13E3AD1}" type="slidenum">
              <a:rPr lang="en-US" altLang="ja-JP"/>
              <a:pPr/>
              <a:t>10</a:t>
            </a:fld>
            <a:endParaRPr lang="en-US" altLang="ja-JP"/>
          </a:p>
        </p:txBody>
      </p:sp>
      <p:sp>
        <p:nvSpPr>
          <p:cNvPr id="23555" name="Rectangle 2">
            <a:extLst>
              <a:ext uri="{FF2B5EF4-FFF2-40B4-BE49-F238E27FC236}">
                <a16:creationId xmlns:a16="http://schemas.microsoft.com/office/drawing/2014/main" id="{9CB5578B-CBEA-45F7-BA20-E94DC4C9E6AD}"/>
              </a:ext>
            </a:extLst>
          </p:cNvPr>
          <p:cNvSpPr>
            <a:spLocks noRot="1" noChangeArrowheads="1" noTextEdit="1"/>
          </p:cNvSpPr>
          <p:nvPr>
            <p:ph type="sldImg"/>
          </p:nvPr>
        </p:nvSpPr>
        <p:spPr>
          <a:xfrm>
            <a:off x="920750" y="746125"/>
            <a:ext cx="4967288" cy="3725863"/>
          </a:xfrm>
          <a:ln/>
        </p:spPr>
      </p:sp>
      <p:sp>
        <p:nvSpPr>
          <p:cNvPr id="23556" name="Rectangle 3">
            <a:extLst>
              <a:ext uri="{FF2B5EF4-FFF2-40B4-BE49-F238E27FC236}">
                <a16:creationId xmlns:a16="http://schemas.microsoft.com/office/drawing/2014/main" id="{7BF213E5-D69B-4269-BA98-B91F732320D3}"/>
              </a:ext>
            </a:extLst>
          </p:cNvPr>
          <p:cNvSpPr>
            <a:spLocks noGrp="1" noChangeArrowheads="1"/>
          </p:cNvSpPr>
          <p:nvPr>
            <p:ph type="body" idx="1"/>
          </p:nvPr>
        </p:nvSpPr>
        <p:spPr>
          <a:xfrm>
            <a:off x="679450" y="4721225"/>
            <a:ext cx="5448300" cy="4471988"/>
          </a:xfrm>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74FCCD3-8D89-422D-B651-19BE4268E253}"/>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3F4DE2F-09A5-471A-8097-B0DB6AFB745D}" type="slidenum">
              <a:rPr lang="en-US" altLang="ja-JP"/>
              <a:pPr/>
              <a:t>2</a:t>
            </a:fld>
            <a:endParaRPr lang="en-US" altLang="ja-JP"/>
          </a:p>
        </p:txBody>
      </p:sp>
      <p:sp>
        <p:nvSpPr>
          <p:cNvPr id="15363" name="Rectangle 2">
            <a:extLst>
              <a:ext uri="{FF2B5EF4-FFF2-40B4-BE49-F238E27FC236}">
                <a16:creationId xmlns:a16="http://schemas.microsoft.com/office/drawing/2014/main" id="{EE858505-1785-46D3-9B06-A0B626FDBABB}"/>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B438F995-94B1-403F-8A56-049888BF970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F2E3CCF-21F3-4EE4-9294-8FDAEDF1C425}"/>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1C30CAC-553B-49BA-9104-C7D9336287FA}" type="slidenum">
              <a:rPr lang="en-US" altLang="ja-JP"/>
              <a:pPr/>
              <a:t>3</a:t>
            </a:fld>
            <a:endParaRPr lang="en-US" altLang="ja-JP"/>
          </a:p>
        </p:txBody>
      </p:sp>
      <p:sp>
        <p:nvSpPr>
          <p:cNvPr id="16387" name="Rectangle 2">
            <a:extLst>
              <a:ext uri="{FF2B5EF4-FFF2-40B4-BE49-F238E27FC236}">
                <a16:creationId xmlns:a16="http://schemas.microsoft.com/office/drawing/2014/main" id="{678F69EE-47ED-4F25-A7E0-2BB57EED0633}"/>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B3EAEBAD-8159-436A-B4FE-60440E66B80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5D57BE5-96AF-405B-90B6-2779917CE4D3}"/>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2C13A52-2541-458A-BB4D-80FC83E584D1}" type="slidenum">
              <a:rPr lang="en-US" altLang="ja-JP"/>
              <a:pPr/>
              <a:t>4</a:t>
            </a:fld>
            <a:endParaRPr lang="en-US" altLang="ja-JP"/>
          </a:p>
        </p:txBody>
      </p:sp>
      <p:sp>
        <p:nvSpPr>
          <p:cNvPr id="17411" name="Rectangle 2">
            <a:extLst>
              <a:ext uri="{FF2B5EF4-FFF2-40B4-BE49-F238E27FC236}">
                <a16:creationId xmlns:a16="http://schemas.microsoft.com/office/drawing/2014/main" id="{39689B95-83F0-4086-9B35-7BD8714999E4}"/>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4D29E9B2-5ADC-4C93-8929-70C1CD131994}"/>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D4B4E9E-260C-485C-B7D0-A319C30FBA27}"/>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38D68FB-7810-4B67-BCD0-CBE9EC59E9D9}" type="slidenum">
              <a:rPr lang="en-US" altLang="ja-JP"/>
              <a:pPr/>
              <a:t>5</a:t>
            </a:fld>
            <a:endParaRPr lang="en-US" altLang="ja-JP"/>
          </a:p>
        </p:txBody>
      </p:sp>
      <p:sp>
        <p:nvSpPr>
          <p:cNvPr id="18435" name="Rectangle 2">
            <a:extLst>
              <a:ext uri="{FF2B5EF4-FFF2-40B4-BE49-F238E27FC236}">
                <a16:creationId xmlns:a16="http://schemas.microsoft.com/office/drawing/2014/main" id="{45AAF10B-FDEF-4D93-B6F8-16C1855392FF}"/>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709894D8-F61B-4BB9-B5FA-76A79C68064D}"/>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923D713-1DE4-47C5-9476-C659B7A291DE}"/>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851E5FB-899C-47CC-B8B8-53C0C3CE5E5E}" type="slidenum">
              <a:rPr lang="en-US" altLang="ja-JP"/>
              <a:pPr/>
              <a:t>6</a:t>
            </a:fld>
            <a:endParaRPr lang="en-US" altLang="ja-JP"/>
          </a:p>
        </p:txBody>
      </p:sp>
      <p:sp>
        <p:nvSpPr>
          <p:cNvPr id="19459" name="Rectangle 2">
            <a:extLst>
              <a:ext uri="{FF2B5EF4-FFF2-40B4-BE49-F238E27FC236}">
                <a16:creationId xmlns:a16="http://schemas.microsoft.com/office/drawing/2014/main" id="{39EF9145-5253-4B6C-A914-C039CE768E20}"/>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1D7B1CB-E217-47CE-9713-ABD3B632E47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65BD462-C55F-454E-B806-458EB56B64B4}"/>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E991FEB-2718-461D-861A-AE87B28673B0}" type="slidenum">
              <a:rPr lang="en-US" altLang="ja-JP"/>
              <a:pPr/>
              <a:t>7</a:t>
            </a:fld>
            <a:endParaRPr lang="en-US" altLang="ja-JP"/>
          </a:p>
        </p:txBody>
      </p:sp>
      <p:sp>
        <p:nvSpPr>
          <p:cNvPr id="20483" name="Rectangle 2">
            <a:extLst>
              <a:ext uri="{FF2B5EF4-FFF2-40B4-BE49-F238E27FC236}">
                <a16:creationId xmlns:a16="http://schemas.microsoft.com/office/drawing/2014/main" id="{143973D4-E678-414F-B0FC-86231006642D}"/>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F032A1CC-A84C-4B95-B56C-2239CAF300EF}"/>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4B95426-4021-4630-A3CB-FB6B10D21ACA}"/>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D4F002F1-67F0-496B-A164-BFF4676D1827}" type="slidenum">
              <a:rPr lang="en-US" altLang="ja-JP"/>
              <a:pPr/>
              <a:t>8</a:t>
            </a:fld>
            <a:endParaRPr lang="en-US" altLang="ja-JP"/>
          </a:p>
        </p:txBody>
      </p:sp>
      <p:sp>
        <p:nvSpPr>
          <p:cNvPr id="21507" name="Rectangle 2">
            <a:extLst>
              <a:ext uri="{FF2B5EF4-FFF2-40B4-BE49-F238E27FC236}">
                <a16:creationId xmlns:a16="http://schemas.microsoft.com/office/drawing/2014/main" id="{02389CBF-19FB-4705-9ED5-CC715D697BC0}"/>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65A2DC40-8E2E-4328-9C07-ABB398A09E0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6711DD9-C84B-4C72-ACC8-85B1B4C66616}"/>
              </a:ext>
            </a:extLst>
          </p:cNvPr>
          <p:cNvSpPr>
            <a:spLocks noGrp="1" noChangeArrowheads="1"/>
          </p:cNvSpPr>
          <p:nvPr>
            <p:ph type="sldNum" sz="quarter" idx="5"/>
          </p:nvPr>
        </p:nvSpPr>
        <p:spPr>
          <a:noFill/>
        </p:spPr>
        <p:txBody>
          <a:bodyPr/>
          <a:lstStyle>
            <a:lvl1pPr defTabSz="922338">
              <a:defRPr>
                <a:solidFill>
                  <a:schemeClr val="tx1"/>
                </a:solidFill>
                <a:latin typeface="Arial" panose="020B0604020202020204" pitchFamily="34" charset="0"/>
                <a:ea typeface="ＭＳ Ｐゴシック" panose="020B0600070205080204" pitchFamily="50" charset="-128"/>
              </a:defRPr>
            </a:lvl1pPr>
            <a:lvl2pPr marL="742950" indent="-285750" defTabSz="922338">
              <a:defRPr>
                <a:solidFill>
                  <a:schemeClr val="tx1"/>
                </a:solidFill>
                <a:latin typeface="Arial" panose="020B0604020202020204" pitchFamily="34" charset="0"/>
                <a:ea typeface="ＭＳ Ｐゴシック" panose="020B0600070205080204" pitchFamily="50" charset="-128"/>
              </a:defRPr>
            </a:lvl2pPr>
            <a:lvl3pPr marL="1143000" indent="-228600" defTabSz="922338">
              <a:defRPr>
                <a:solidFill>
                  <a:schemeClr val="tx1"/>
                </a:solidFill>
                <a:latin typeface="Arial" panose="020B0604020202020204" pitchFamily="34" charset="0"/>
                <a:ea typeface="ＭＳ Ｐゴシック" panose="020B0600070205080204" pitchFamily="50" charset="-128"/>
              </a:defRPr>
            </a:lvl3pPr>
            <a:lvl4pPr marL="1600200" indent="-228600" defTabSz="922338">
              <a:defRPr>
                <a:solidFill>
                  <a:schemeClr val="tx1"/>
                </a:solidFill>
                <a:latin typeface="Arial" panose="020B0604020202020204" pitchFamily="34" charset="0"/>
                <a:ea typeface="ＭＳ Ｐゴシック" panose="020B0600070205080204" pitchFamily="50" charset="-128"/>
              </a:defRPr>
            </a:lvl4pPr>
            <a:lvl5pPr marL="2057400" indent="-228600" defTabSz="922338">
              <a:defRPr>
                <a:solidFill>
                  <a:schemeClr val="tx1"/>
                </a:solidFill>
                <a:latin typeface="Arial" panose="020B0604020202020204" pitchFamily="34" charset="0"/>
                <a:ea typeface="ＭＳ Ｐゴシック" panose="020B0600070205080204" pitchFamily="50" charset="-128"/>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145CDD2-12E5-4633-95BE-8D0558C0F466}" type="slidenum">
              <a:rPr lang="en-US" altLang="ja-JP"/>
              <a:pPr/>
              <a:t>9</a:t>
            </a:fld>
            <a:endParaRPr lang="en-US" altLang="ja-JP"/>
          </a:p>
        </p:txBody>
      </p:sp>
      <p:sp>
        <p:nvSpPr>
          <p:cNvPr id="22531" name="Rectangle 2">
            <a:extLst>
              <a:ext uri="{FF2B5EF4-FFF2-40B4-BE49-F238E27FC236}">
                <a16:creationId xmlns:a16="http://schemas.microsoft.com/office/drawing/2014/main" id="{33E32B61-4FB6-4638-BDB7-5101E7CF7F86}"/>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31F9F3BF-4DD4-4019-B7EB-6D5E72FEE2C1}"/>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4B9E6C6-9285-4929-AFEB-BA4246B318C8}"/>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95F78753-E788-407F-AB96-2EB7C37E036B}"/>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2400">
                <a:latin typeface="Times New Roman" panose="02020603050405020304" pitchFamily="18" charset="0"/>
              </a:endParaRPr>
            </a:p>
          </p:txBody>
        </p:sp>
        <p:sp>
          <p:nvSpPr>
            <p:cNvPr id="6" name="Rectangle 4">
              <a:extLst>
                <a:ext uri="{FF2B5EF4-FFF2-40B4-BE49-F238E27FC236}">
                  <a16:creationId xmlns:a16="http://schemas.microsoft.com/office/drawing/2014/main" id="{98995ADD-4293-4C23-A027-4E4AE9EC8ABD}"/>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grpSp>
          <p:nvGrpSpPr>
            <p:cNvPr id="7" name="Group 5">
              <a:extLst>
                <a:ext uri="{FF2B5EF4-FFF2-40B4-BE49-F238E27FC236}">
                  <a16:creationId xmlns:a16="http://schemas.microsoft.com/office/drawing/2014/main" id="{6A7DBBAB-1EA4-41F9-BF8A-165DB05F8B43}"/>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BE9D5EAE-BD4A-4425-926B-FA2AFEB941F2}"/>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9" name="Rectangle 7">
                <a:extLst>
                  <a:ext uri="{FF2B5EF4-FFF2-40B4-BE49-F238E27FC236}">
                    <a16:creationId xmlns:a16="http://schemas.microsoft.com/office/drawing/2014/main" id="{4DDCC6F5-C2D1-4745-ABA3-7AD882E9A426}"/>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0" name="Rectangle 8">
                <a:extLst>
                  <a:ext uri="{FF2B5EF4-FFF2-40B4-BE49-F238E27FC236}">
                    <a16:creationId xmlns:a16="http://schemas.microsoft.com/office/drawing/2014/main" id="{46573CB7-8324-4B94-BD69-0EF55ED891D7}"/>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1" name="Rectangle 9">
                <a:extLst>
                  <a:ext uri="{FF2B5EF4-FFF2-40B4-BE49-F238E27FC236}">
                    <a16:creationId xmlns:a16="http://schemas.microsoft.com/office/drawing/2014/main" id="{6558DA2E-5AF3-42C3-B535-539687D228DD}"/>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2" name="Rectangle 10">
                <a:extLst>
                  <a:ext uri="{FF2B5EF4-FFF2-40B4-BE49-F238E27FC236}">
                    <a16:creationId xmlns:a16="http://schemas.microsoft.com/office/drawing/2014/main" id="{E4644137-2D67-45C9-ACBE-A1CAAC7D364F}"/>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3" name="Rectangle 11">
                <a:extLst>
                  <a:ext uri="{FF2B5EF4-FFF2-40B4-BE49-F238E27FC236}">
                    <a16:creationId xmlns:a16="http://schemas.microsoft.com/office/drawing/2014/main" id="{2D403E00-83AA-4235-84DE-7D3BFBE24B0E}"/>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4" name="Rectangle 12">
                <a:extLst>
                  <a:ext uri="{FF2B5EF4-FFF2-40B4-BE49-F238E27FC236}">
                    <a16:creationId xmlns:a16="http://schemas.microsoft.com/office/drawing/2014/main" id="{08964007-9E73-494F-85E5-95CEDDE83558}"/>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5" name="Rectangle 13">
                <a:extLst>
                  <a:ext uri="{FF2B5EF4-FFF2-40B4-BE49-F238E27FC236}">
                    <a16:creationId xmlns:a16="http://schemas.microsoft.com/office/drawing/2014/main" id="{CA695993-6103-4181-B912-F8715EE4DDA1}"/>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6" name="Rectangle 14">
                <a:extLst>
                  <a:ext uri="{FF2B5EF4-FFF2-40B4-BE49-F238E27FC236}">
                    <a16:creationId xmlns:a16="http://schemas.microsoft.com/office/drawing/2014/main" id="{8ECC0F96-1CA5-43AC-8DC4-EDC53BFDD306}"/>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7" name="Rectangle 15">
                <a:extLst>
                  <a:ext uri="{FF2B5EF4-FFF2-40B4-BE49-F238E27FC236}">
                    <a16:creationId xmlns:a16="http://schemas.microsoft.com/office/drawing/2014/main" id="{58A6CEA0-6C16-41D9-BC82-89E0721E4D74}"/>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grpSp>
      </p:grpSp>
      <p:sp>
        <p:nvSpPr>
          <p:cNvPr id="450579" name="Rectangle 19"/>
          <p:cNvSpPr>
            <a:spLocks noGrp="1" noChangeArrowheads="1"/>
          </p:cNvSpPr>
          <p:nvPr>
            <p:ph type="ctrTitle"/>
          </p:nvPr>
        </p:nvSpPr>
        <p:spPr>
          <a:xfrm>
            <a:off x="2971800" y="1828800"/>
            <a:ext cx="6019800" cy="2209800"/>
          </a:xfrm>
        </p:spPr>
        <p:txBody>
          <a:bodyPr/>
          <a:lstStyle>
            <a:lvl1pPr>
              <a:defRPr/>
            </a:lvl1pPr>
          </a:lstStyle>
          <a:p>
            <a:pPr lvl="0"/>
            <a:r>
              <a:rPr lang="ja-JP" altLang="en-US" noProof="0"/>
              <a:t>マスタ タイトルの書式設定</a:t>
            </a:r>
          </a:p>
        </p:txBody>
      </p:sp>
      <p:sp>
        <p:nvSpPr>
          <p:cNvPr id="450580"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ja-JP" altLang="en-US" noProof="0"/>
              <a:t>マスタ サブタイトルの書式設定</a:t>
            </a:r>
          </a:p>
        </p:txBody>
      </p:sp>
      <p:sp>
        <p:nvSpPr>
          <p:cNvPr id="18" name="Rectangle 16">
            <a:extLst>
              <a:ext uri="{FF2B5EF4-FFF2-40B4-BE49-F238E27FC236}">
                <a16:creationId xmlns:a16="http://schemas.microsoft.com/office/drawing/2014/main" id="{4AA99DCD-0D75-4B5E-AA02-910802B0512E}"/>
              </a:ext>
            </a:extLst>
          </p:cNvPr>
          <p:cNvSpPr>
            <a:spLocks noGrp="1" noChangeArrowheads="1"/>
          </p:cNvSpPr>
          <p:nvPr>
            <p:ph type="dt" sz="half" idx="10"/>
          </p:nvPr>
        </p:nvSpPr>
        <p:spPr>
          <a:xfrm>
            <a:off x="457200" y="6248400"/>
            <a:ext cx="2133600" cy="457200"/>
          </a:xfrm>
        </p:spPr>
        <p:txBody>
          <a:bodyPr/>
          <a:lstStyle>
            <a:lvl1pPr>
              <a:defRPr smtClean="0"/>
            </a:lvl1pPr>
          </a:lstStyle>
          <a:p>
            <a:pPr>
              <a:defRPr/>
            </a:pPr>
            <a:endParaRPr lang="en-US" altLang="ja-JP"/>
          </a:p>
        </p:txBody>
      </p:sp>
      <p:sp>
        <p:nvSpPr>
          <p:cNvPr id="19" name="Rectangle 17">
            <a:extLst>
              <a:ext uri="{FF2B5EF4-FFF2-40B4-BE49-F238E27FC236}">
                <a16:creationId xmlns:a16="http://schemas.microsoft.com/office/drawing/2014/main" id="{A53149AD-3132-4B15-9BC3-A1ECC158BE77}"/>
              </a:ext>
            </a:extLst>
          </p:cNvPr>
          <p:cNvSpPr>
            <a:spLocks noGrp="1" noChangeArrowheads="1"/>
          </p:cNvSpPr>
          <p:nvPr>
            <p:ph type="ftr" sz="quarter" idx="11"/>
          </p:nvPr>
        </p:nvSpPr>
        <p:spPr/>
        <p:txBody>
          <a:bodyPr/>
          <a:lstStyle>
            <a:lvl1pPr>
              <a:defRPr smtClean="0"/>
            </a:lvl1pPr>
          </a:lstStyle>
          <a:p>
            <a:pPr>
              <a:defRPr/>
            </a:pPr>
            <a:endParaRPr lang="en-US" altLang="ja-JP"/>
          </a:p>
        </p:txBody>
      </p:sp>
      <p:sp>
        <p:nvSpPr>
          <p:cNvPr id="20" name="Rectangle 18">
            <a:extLst>
              <a:ext uri="{FF2B5EF4-FFF2-40B4-BE49-F238E27FC236}">
                <a16:creationId xmlns:a16="http://schemas.microsoft.com/office/drawing/2014/main" id="{2968D04B-19BE-44D8-82EF-86C684203F18}"/>
              </a:ext>
            </a:extLst>
          </p:cNvPr>
          <p:cNvSpPr>
            <a:spLocks noGrp="1" noChangeArrowheads="1"/>
          </p:cNvSpPr>
          <p:nvPr>
            <p:ph type="sldNum" sz="quarter" idx="12"/>
          </p:nvPr>
        </p:nvSpPr>
        <p:spPr/>
        <p:txBody>
          <a:bodyPr/>
          <a:lstStyle>
            <a:lvl1pPr>
              <a:defRPr/>
            </a:lvl1pPr>
          </a:lstStyle>
          <a:p>
            <a:fld id="{7BD1EC6D-DE74-49CE-BECF-1F954F6C3DAF}" type="slidenum">
              <a:rPr lang="en-US" altLang="ja-JP"/>
              <a:pPr/>
              <a:t>‹#›</a:t>
            </a:fld>
            <a:endParaRPr lang="en-US" altLang="ja-JP"/>
          </a:p>
        </p:txBody>
      </p:sp>
    </p:spTree>
    <p:extLst>
      <p:ext uri="{BB962C8B-B14F-4D97-AF65-F5344CB8AC3E}">
        <p14:creationId xmlns:p14="http://schemas.microsoft.com/office/powerpoint/2010/main" val="107078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id="{F9948929-401D-43E7-94FF-053E70BEB1D2}"/>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0D06A8E7-6106-4A24-A295-ADA4066A5B3A}"/>
              </a:ext>
            </a:extLst>
          </p:cNvPr>
          <p:cNvSpPr>
            <a:spLocks noGrp="1" noChangeArrowheads="1"/>
          </p:cNvSpPr>
          <p:nvPr>
            <p:ph type="sldNum" sz="quarter" idx="11"/>
          </p:nvPr>
        </p:nvSpPr>
        <p:spPr>
          <a:ln/>
        </p:spPr>
        <p:txBody>
          <a:bodyPr/>
          <a:lstStyle>
            <a:lvl1pPr>
              <a:defRPr/>
            </a:lvl1pPr>
          </a:lstStyle>
          <a:p>
            <a:fld id="{79B9B54E-12AC-4990-A834-047CF05E8B95}" type="slidenum">
              <a:rPr lang="en-US" altLang="ja-JP"/>
              <a:pPr/>
              <a:t>‹#›</a:t>
            </a:fld>
            <a:endParaRPr lang="en-US" altLang="ja-JP"/>
          </a:p>
        </p:txBody>
      </p:sp>
      <p:sp>
        <p:nvSpPr>
          <p:cNvPr id="6" name="Rectangle 16">
            <a:extLst>
              <a:ext uri="{FF2B5EF4-FFF2-40B4-BE49-F238E27FC236}">
                <a16:creationId xmlns:a16="http://schemas.microsoft.com/office/drawing/2014/main" id="{A15B3379-C8A7-4FE4-94DF-B460384FB05B}"/>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66490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id="{9DADFC6B-CD58-42FC-B87B-5F66ABD3026F}"/>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DF6AC4F4-7724-4F7D-B205-17D46A55FC65}"/>
              </a:ext>
            </a:extLst>
          </p:cNvPr>
          <p:cNvSpPr>
            <a:spLocks noGrp="1" noChangeArrowheads="1"/>
          </p:cNvSpPr>
          <p:nvPr>
            <p:ph type="sldNum" sz="quarter" idx="11"/>
          </p:nvPr>
        </p:nvSpPr>
        <p:spPr>
          <a:ln/>
        </p:spPr>
        <p:txBody>
          <a:bodyPr/>
          <a:lstStyle>
            <a:lvl1pPr>
              <a:defRPr/>
            </a:lvl1pPr>
          </a:lstStyle>
          <a:p>
            <a:fld id="{C65AAF35-5833-4548-BAFD-9DE3C823DCC9}" type="slidenum">
              <a:rPr lang="en-US" altLang="ja-JP"/>
              <a:pPr/>
              <a:t>‹#›</a:t>
            </a:fld>
            <a:endParaRPr lang="en-US" altLang="ja-JP"/>
          </a:p>
        </p:txBody>
      </p:sp>
      <p:sp>
        <p:nvSpPr>
          <p:cNvPr id="6" name="Rectangle 16">
            <a:extLst>
              <a:ext uri="{FF2B5EF4-FFF2-40B4-BE49-F238E27FC236}">
                <a16:creationId xmlns:a16="http://schemas.microsoft.com/office/drawing/2014/main" id="{04A8B3F1-8899-4609-9713-1619F5C4A409}"/>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03246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981200"/>
            <a:ext cx="8229600" cy="3886200"/>
          </a:xfrm>
        </p:spPr>
        <p:txBody>
          <a:bodyPr/>
          <a:lstStyle/>
          <a:p>
            <a:pPr lvl="0"/>
            <a:endParaRPr lang="ja-JP" altLang="en-US" noProof="0"/>
          </a:p>
        </p:txBody>
      </p:sp>
      <p:sp>
        <p:nvSpPr>
          <p:cNvPr id="4" name="Rectangle 2">
            <a:extLst>
              <a:ext uri="{FF2B5EF4-FFF2-40B4-BE49-F238E27FC236}">
                <a16:creationId xmlns:a16="http://schemas.microsoft.com/office/drawing/2014/main" id="{36B62733-9C70-4AEB-B3A7-309722255DB0}"/>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6881DBF3-F811-4C6B-BF49-FFA0FD96B8E4}"/>
              </a:ext>
            </a:extLst>
          </p:cNvPr>
          <p:cNvSpPr>
            <a:spLocks noGrp="1" noChangeArrowheads="1"/>
          </p:cNvSpPr>
          <p:nvPr>
            <p:ph type="sldNum" sz="quarter" idx="11"/>
          </p:nvPr>
        </p:nvSpPr>
        <p:spPr>
          <a:ln/>
        </p:spPr>
        <p:txBody>
          <a:bodyPr/>
          <a:lstStyle>
            <a:lvl1pPr>
              <a:defRPr/>
            </a:lvl1pPr>
          </a:lstStyle>
          <a:p>
            <a:fld id="{38560F27-994D-400B-9887-A9DED0A6017C}" type="slidenum">
              <a:rPr lang="en-US" altLang="ja-JP"/>
              <a:pPr/>
              <a:t>‹#›</a:t>
            </a:fld>
            <a:endParaRPr lang="en-US" altLang="ja-JP"/>
          </a:p>
        </p:txBody>
      </p:sp>
      <p:sp>
        <p:nvSpPr>
          <p:cNvPr id="6" name="Rectangle 16">
            <a:extLst>
              <a:ext uri="{FF2B5EF4-FFF2-40B4-BE49-F238E27FC236}">
                <a16:creationId xmlns:a16="http://schemas.microsoft.com/office/drawing/2014/main" id="{B91D61CD-7E1C-4DEB-9E4A-BCC07609C7F1}"/>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1167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2">
            <a:extLst>
              <a:ext uri="{FF2B5EF4-FFF2-40B4-BE49-F238E27FC236}">
                <a16:creationId xmlns:a16="http://schemas.microsoft.com/office/drawing/2014/main" id="{0761E669-5816-45B7-927F-54EE9E2EF3CB}"/>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a:extLst>
              <a:ext uri="{FF2B5EF4-FFF2-40B4-BE49-F238E27FC236}">
                <a16:creationId xmlns:a16="http://schemas.microsoft.com/office/drawing/2014/main" id="{5AD6898F-BE49-44D4-9BD8-70F8C7A21403}"/>
              </a:ext>
            </a:extLst>
          </p:cNvPr>
          <p:cNvSpPr>
            <a:spLocks noGrp="1" noChangeArrowheads="1"/>
          </p:cNvSpPr>
          <p:nvPr>
            <p:ph type="sldNum" sz="quarter" idx="11"/>
          </p:nvPr>
        </p:nvSpPr>
        <p:spPr>
          <a:ln/>
        </p:spPr>
        <p:txBody>
          <a:bodyPr/>
          <a:lstStyle>
            <a:lvl1pPr>
              <a:defRPr/>
            </a:lvl1pPr>
          </a:lstStyle>
          <a:p>
            <a:fld id="{66EF4B86-57FD-41C8-99B1-C9641AA486B8}" type="slidenum">
              <a:rPr lang="en-US" altLang="ja-JP"/>
              <a:pPr/>
              <a:t>‹#›</a:t>
            </a:fld>
            <a:endParaRPr lang="en-US" altLang="ja-JP"/>
          </a:p>
        </p:txBody>
      </p:sp>
      <p:sp>
        <p:nvSpPr>
          <p:cNvPr id="5" name="Rectangle 16">
            <a:extLst>
              <a:ext uri="{FF2B5EF4-FFF2-40B4-BE49-F238E27FC236}">
                <a16:creationId xmlns:a16="http://schemas.microsoft.com/office/drawing/2014/main" id="{A2E990D8-19C4-4B9F-B301-B2E7A86D7D55}"/>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54375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id="{7AB77566-E475-4E8E-8B56-D9315DD4788C}"/>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8B0FF4DE-536C-4B92-881C-15B283918329}"/>
              </a:ext>
            </a:extLst>
          </p:cNvPr>
          <p:cNvSpPr>
            <a:spLocks noGrp="1" noChangeArrowheads="1"/>
          </p:cNvSpPr>
          <p:nvPr>
            <p:ph type="sldNum" sz="quarter" idx="11"/>
          </p:nvPr>
        </p:nvSpPr>
        <p:spPr>
          <a:ln/>
        </p:spPr>
        <p:txBody>
          <a:bodyPr/>
          <a:lstStyle>
            <a:lvl1pPr>
              <a:defRPr/>
            </a:lvl1pPr>
          </a:lstStyle>
          <a:p>
            <a:fld id="{D2DC53E9-D1D5-48EF-B039-51E419363D15}" type="slidenum">
              <a:rPr lang="en-US" altLang="ja-JP"/>
              <a:pPr/>
              <a:t>‹#›</a:t>
            </a:fld>
            <a:endParaRPr lang="en-US" altLang="ja-JP"/>
          </a:p>
        </p:txBody>
      </p:sp>
      <p:sp>
        <p:nvSpPr>
          <p:cNvPr id="6" name="Rectangle 16">
            <a:extLst>
              <a:ext uri="{FF2B5EF4-FFF2-40B4-BE49-F238E27FC236}">
                <a16:creationId xmlns:a16="http://schemas.microsoft.com/office/drawing/2014/main" id="{5C8123B3-2F1E-4C47-BA0A-D3895900EDF2}"/>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02792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
            <a:extLst>
              <a:ext uri="{FF2B5EF4-FFF2-40B4-BE49-F238E27FC236}">
                <a16:creationId xmlns:a16="http://schemas.microsoft.com/office/drawing/2014/main" id="{EB30FFC6-DDF8-410E-BEF1-7BDAB8FFF7B8}"/>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72BEF5E7-97EC-44D0-9CD7-2107DE248C0A}"/>
              </a:ext>
            </a:extLst>
          </p:cNvPr>
          <p:cNvSpPr>
            <a:spLocks noGrp="1" noChangeArrowheads="1"/>
          </p:cNvSpPr>
          <p:nvPr>
            <p:ph type="sldNum" sz="quarter" idx="11"/>
          </p:nvPr>
        </p:nvSpPr>
        <p:spPr>
          <a:ln/>
        </p:spPr>
        <p:txBody>
          <a:bodyPr/>
          <a:lstStyle>
            <a:lvl1pPr>
              <a:defRPr/>
            </a:lvl1pPr>
          </a:lstStyle>
          <a:p>
            <a:fld id="{C6B3B0C6-F1CD-48E7-92C5-FC094361546D}" type="slidenum">
              <a:rPr lang="en-US" altLang="ja-JP"/>
              <a:pPr/>
              <a:t>‹#›</a:t>
            </a:fld>
            <a:endParaRPr lang="en-US" altLang="ja-JP"/>
          </a:p>
        </p:txBody>
      </p:sp>
      <p:sp>
        <p:nvSpPr>
          <p:cNvPr id="6" name="Rectangle 16">
            <a:extLst>
              <a:ext uri="{FF2B5EF4-FFF2-40B4-BE49-F238E27FC236}">
                <a16:creationId xmlns:a16="http://schemas.microsoft.com/office/drawing/2014/main" id="{0F311B29-D0E0-471D-A542-E4CE2A4CC670}"/>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99650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id="{C480F3C5-96F9-4CB9-8FFE-40B55B82E5E3}"/>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id="{9E564E94-62F8-4B39-8C71-CCB5B1F20459}"/>
              </a:ext>
            </a:extLst>
          </p:cNvPr>
          <p:cNvSpPr>
            <a:spLocks noGrp="1" noChangeArrowheads="1"/>
          </p:cNvSpPr>
          <p:nvPr>
            <p:ph type="sldNum" sz="quarter" idx="11"/>
          </p:nvPr>
        </p:nvSpPr>
        <p:spPr>
          <a:ln/>
        </p:spPr>
        <p:txBody>
          <a:bodyPr/>
          <a:lstStyle>
            <a:lvl1pPr>
              <a:defRPr/>
            </a:lvl1pPr>
          </a:lstStyle>
          <a:p>
            <a:fld id="{0AA2537D-E8F2-477A-9A68-14F1C3A4ECE7}" type="slidenum">
              <a:rPr lang="en-US" altLang="ja-JP"/>
              <a:pPr/>
              <a:t>‹#›</a:t>
            </a:fld>
            <a:endParaRPr lang="en-US" altLang="ja-JP"/>
          </a:p>
        </p:txBody>
      </p:sp>
      <p:sp>
        <p:nvSpPr>
          <p:cNvPr id="7" name="Rectangle 16">
            <a:extLst>
              <a:ext uri="{FF2B5EF4-FFF2-40B4-BE49-F238E27FC236}">
                <a16:creationId xmlns:a16="http://schemas.microsoft.com/office/drawing/2014/main" id="{B9CBCF5F-0164-4E54-861D-03C425743901}"/>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7208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a:extLst>
              <a:ext uri="{FF2B5EF4-FFF2-40B4-BE49-F238E27FC236}">
                <a16:creationId xmlns:a16="http://schemas.microsoft.com/office/drawing/2014/main" id="{A0F755DE-E3A6-4DAB-A543-680C6BFD15D9}"/>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a:extLst>
              <a:ext uri="{FF2B5EF4-FFF2-40B4-BE49-F238E27FC236}">
                <a16:creationId xmlns:a16="http://schemas.microsoft.com/office/drawing/2014/main" id="{A25B4FE9-94E1-4D2F-9AE4-542636FF05EE}"/>
              </a:ext>
            </a:extLst>
          </p:cNvPr>
          <p:cNvSpPr>
            <a:spLocks noGrp="1" noChangeArrowheads="1"/>
          </p:cNvSpPr>
          <p:nvPr>
            <p:ph type="sldNum" sz="quarter" idx="11"/>
          </p:nvPr>
        </p:nvSpPr>
        <p:spPr>
          <a:ln/>
        </p:spPr>
        <p:txBody>
          <a:bodyPr/>
          <a:lstStyle>
            <a:lvl1pPr>
              <a:defRPr/>
            </a:lvl1pPr>
          </a:lstStyle>
          <a:p>
            <a:fld id="{E5161E6F-758E-406A-B0B5-FC9D5ED2A65D}" type="slidenum">
              <a:rPr lang="en-US" altLang="ja-JP"/>
              <a:pPr/>
              <a:t>‹#›</a:t>
            </a:fld>
            <a:endParaRPr lang="en-US" altLang="ja-JP"/>
          </a:p>
        </p:txBody>
      </p:sp>
      <p:sp>
        <p:nvSpPr>
          <p:cNvPr id="9" name="Rectangle 16">
            <a:extLst>
              <a:ext uri="{FF2B5EF4-FFF2-40B4-BE49-F238E27FC236}">
                <a16:creationId xmlns:a16="http://schemas.microsoft.com/office/drawing/2014/main" id="{D0831493-B66E-49EC-BCC3-50B8B039F3A6}"/>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74729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
            <a:extLst>
              <a:ext uri="{FF2B5EF4-FFF2-40B4-BE49-F238E27FC236}">
                <a16:creationId xmlns:a16="http://schemas.microsoft.com/office/drawing/2014/main" id="{88327AD4-66A1-40EC-93A8-3D51300BAC56}"/>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a:extLst>
              <a:ext uri="{FF2B5EF4-FFF2-40B4-BE49-F238E27FC236}">
                <a16:creationId xmlns:a16="http://schemas.microsoft.com/office/drawing/2014/main" id="{8E1A23F8-7525-4A84-BC20-7FCE9E6B58E2}"/>
              </a:ext>
            </a:extLst>
          </p:cNvPr>
          <p:cNvSpPr>
            <a:spLocks noGrp="1" noChangeArrowheads="1"/>
          </p:cNvSpPr>
          <p:nvPr>
            <p:ph type="sldNum" sz="quarter" idx="11"/>
          </p:nvPr>
        </p:nvSpPr>
        <p:spPr>
          <a:ln/>
        </p:spPr>
        <p:txBody>
          <a:bodyPr/>
          <a:lstStyle>
            <a:lvl1pPr>
              <a:defRPr/>
            </a:lvl1pPr>
          </a:lstStyle>
          <a:p>
            <a:fld id="{5668233E-EACF-472A-8CAE-89F83EC0CC37}" type="slidenum">
              <a:rPr lang="en-US" altLang="ja-JP"/>
              <a:pPr/>
              <a:t>‹#›</a:t>
            </a:fld>
            <a:endParaRPr lang="en-US" altLang="ja-JP"/>
          </a:p>
        </p:txBody>
      </p:sp>
      <p:sp>
        <p:nvSpPr>
          <p:cNvPr id="5" name="Rectangle 16">
            <a:extLst>
              <a:ext uri="{FF2B5EF4-FFF2-40B4-BE49-F238E27FC236}">
                <a16:creationId xmlns:a16="http://schemas.microsoft.com/office/drawing/2014/main" id="{F5BD8618-302E-49CB-9FB7-750DB985339C}"/>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14198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C7F94C3-86A4-4B8D-BD29-E161688A2C71}"/>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a:extLst>
              <a:ext uri="{FF2B5EF4-FFF2-40B4-BE49-F238E27FC236}">
                <a16:creationId xmlns:a16="http://schemas.microsoft.com/office/drawing/2014/main" id="{20B703D6-A3EA-442C-93E6-463892E47986}"/>
              </a:ext>
            </a:extLst>
          </p:cNvPr>
          <p:cNvSpPr>
            <a:spLocks noGrp="1" noChangeArrowheads="1"/>
          </p:cNvSpPr>
          <p:nvPr>
            <p:ph type="sldNum" sz="quarter" idx="11"/>
          </p:nvPr>
        </p:nvSpPr>
        <p:spPr>
          <a:ln/>
        </p:spPr>
        <p:txBody>
          <a:bodyPr/>
          <a:lstStyle>
            <a:lvl1pPr>
              <a:defRPr/>
            </a:lvl1pPr>
          </a:lstStyle>
          <a:p>
            <a:fld id="{93530A03-140A-40FD-BB06-8E5F212C923F}" type="slidenum">
              <a:rPr lang="en-US" altLang="ja-JP"/>
              <a:pPr/>
              <a:t>‹#›</a:t>
            </a:fld>
            <a:endParaRPr lang="en-US" altLang="ja-JP"/>
          </a:p>
        </p:txBody>
      </p:sp>
      <p:sp>
        <p:nvSpPr>
          <p:cNvPr id="4" name="Rectangle 16">
            <a:extLst>
              <a:ext uri="{FF2B5EF4-FFF2-40B4-BE49-F238E27FC236}">
                <a16:creationId xmlns:a16="http://schemas.microsoft.com/office/drawing/2014/main" id="{205A0127-8C09-4A3F-A1BE-A8544E32EB95}"/>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5201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id="{7E05875D-708A-4723-A451-038A6E9BCE7D}"/>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id="{42349259-7476-4FCF-AE79-2C3D73C88074}"/>
              </a:ext>
            </a:extLst>
          </p:cNvPr>
          <p:cNvSpPr>
            <a:spLocks noGrp="1" noChangeArrowheads="1"/>
          </p:cNvSpPr>
          <p:nvPr>
            <p:ph type="sldNum" sz="quarter" idx="11"/>
          </p:nvPr>
        </p:nvSpPr>
        <p:spPr>
          <a:ln/>
        </p:spPr>
        <p:txBody>
          <a:bodyPr/>
          <a:lstStyle>
            <a:lvl1pPr>
              <a:defRPr/>
            </a:lvl1pPr>
          </a:lstStyle>
          <a:p>
            <a:fld id="{8C26808C-68BE-4A15-B734-F497043CEF32}" type="slidenum">
              <a:rPr lang="en-US" altLang="ja-JP"/>
              <a:pPr/>
              <a:t>‹#›</a:t>
            </a:fld>
            <a:endParaRPr lang="en-US" altLang="ja-JP"/>
          </a:p>
        </p:txBody>
      </p:sp>
      <p:sp>
        <p:nvSpPr>
          <p:cNvPr id="7" name="Rectangle 16">
            <a:extLst>
              <a:ext uri="{FF2B5EF4-FFF2-40B4-BE49-F238E27FC236}">
                <a16:creationId xmlns:a16="http://schemas.microsoft.com/office/drawing/2014/main" id="{413EFA82-9A25-4664-8936-54BE1CBEC852}"/>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4084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id="{B9EC66F6-3321-4AA4-A675-17B1B445F2DB}"/>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id="{8D606675-5E9D-41EA-800C-5947EBB407E3}"/>
              </a:ext>
            </a:extLst>
          </p:cNvPr>
          <p:cNvSpPr>
            <a:spLocks noGrp="1" noChangeArrowheads="1"/>
          </p:cNvSpPr>
          <p:nvPr>
            <p:ph type="sldNum" sz="quarter" idx="11"/>
          </p:nvPr>
        </p:nvSpPr>
        <p:spPr>
          <a:ln/>
        </p:spPr>
        <p:txBody>
          <a:bodyPr/>
          <a:lstStyle>
            <a:lvl1pPr>
              <a:defRPr/>
            </a:lvl1pPr>
          </a:lstStyle>
          <a:p>
            <a:fld id="{5AD2EF26-440B-4AB4-996D-FE4033271BC6}" type="slidenum">
              <a:rPr lang="en-US" altLang="ja-JP"/>
              <a:pPr/>
              <a:t>‹#›</a:t>
            </a:fld>
            <a:endParaRPr lang="en-US" altLang="ja-JP"/>
          </a:p>
        </p:txBody>
      </p:sp>
      <p:sp>
        <p:nvSpPr>
          <p:cNvPr id="7" name="Rectangle 16">
            <a:extLst>
              <a:ext uri="{FF2B5EF4-FFF2-40B4-BE49-F238E27FC236}">
                <a16:creationId xmlns:a16="http://schemas.microsoft.com/office/drawing/2014/main" id="{CDF7C137-5CEF-41E1-AB2F-457426115D00}"/>
              </a:ext>
            </a:extLst>
          </p:cNvPr>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04600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53DB48AA-FB4A-49E6-97A4-8D8B8B11A89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ltLang="ja-JP"/>
          </a:p>
        </p:txBody>
      </p:sp>
      <p:sp>
        <p:nvSpPr>
          <p:cNvPr id="449539" name="Rectangle 3">
            <a:extLst>
              <a:ext uri="{FF2B5EF4-FFF2-40B4-BE49-F238E27FC236}">
                <a16:creationId xmlns:a16="http://schemas.microsoft.com/office/drawing/2014/main" id="{30472DB4-617F-414E-AD68-86AC75A1927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23709EFD-97B6-452D-B7A0-DF58E955A052}" type="slidenum">
              <a:rPr lang="en-US" altLang="ja-JP"/>
              <a:pPr/>
              <a:t>‹#›</a:t>
            </a:fld>
            <a:endParaRPr lang="en-US" altLang="ja-JP"/>
          </a:p>
        </p:txBody>
      </p:sp>
      <p:grpSp>
        <p:nvGrpSpPr>
          <p:cNvPr id="1028" name="Group 4">
            <a:extLst>
              <a:ext uri="{FF2B5EF4-FFF2-40B4-BE49-F238E27FC236}">
                <a16:creationId xmlns:a16="http://schemas.microsoft.com/office/drawing/2014/main" id="{7391A3ED-89A8-4931-83B7-D1E74E77BC26}"/>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7889E553-BBBF-4BA6-A04A-C260554CD1D6}"/>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2400">
                <a:latin typeface="Times New Roman" panose="02020603050405020304" pitchFamily="18" charset="0"/>
              </a:endParaRPr>
            </a:p>
          </p:txBody>
        </p:sp>
        <p:sp>
          <p:nvSpPr>
            <p:cNvPr id="1033" name="Rectangle 6">
              <a:extLst>
                <a:ext uri="{FF2B5EF4-FFF2-40B4-BE49-F238E27FC236}">
                  <a16:creationId xmlns:a16="http://schemas.microsoft.com/office/drawing/2014/main" id="{A47BCF29-4D52-4C3E-815A-A2EBC875451B}"/>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034" name="Rectangle 7">
              <a:extLst>
                <a:ext uri="{FF2B5EF4-FFF2-40B4-BE49-F238E27FC236}">
                  <a16:creationId xmlns:a16="http://schemas.microsoft.com/office/drawing/2014/main" id="{31A5182D-7999-4369-A129-D96A1B09E456}"/>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chemeClr val="hlink"/>
                </a:solidFill>
              </a:endParaRPr>
            </a:p>
          </p:txBody>
        </p:sp>
        <p:sp>
          <p:nvSpPr>
            <p:cNvPr id="1035" name="Rectangle 8">
              <a:extLst>
                <a:ext uri="{FF2B5EF4-FFF2-40B4-BE49-F238E27FC236}">
                  <a16:creationId xmlns:a16="http://schemas.microsoft.com/office/drawing/2014/main" id="{9B9CA8BE-7BD0-4537-B87B-074EE650A268}"/>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chemeClr val="hlink"/>
                </a:solidFill>
              </a:endParaRPr>
            </a:p>
          </p:txBody>
        </p:sp>
        <p:sp>
          <p:nvSpPr>
            <p:cNvPr id="1036" name="Rectangle 9">
              <a:extLst>
                <a:ext uri="{FF2B5EF4-FFF2-40B4-BE49-F238E27FC236}">
                  <a16:creationId xmlns:a16="http://schemas.microsoft.com/office/drawing/2014/main" id="{B3165B66-6CD5-40B2-B2CF-00DB2C493452}"/>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chemeClr val="accent2"/>
                </a:solidFill>
              </a:endParaRPr>
            </a:p>
          </p:txBody>
        </p:sp>
        <p:sp>
          <p:nvSpPr>
            <p:cNvPr id="1037" name="Rectangle 10">
              <a:extLst>
                <a:ext uri="{FF2B5EF4-FFF2-40B4-BE49-F238E27FC236}">
                  <a16:creationId xmlns:a16="http://schemas.microsoft.com/office/drawing/2014/main" id="{D94DBA27-8C7A-43B7-B61C-A22C7BDDA94B}"/>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chemeClr val="hlink"/>
                </a:solidFill>
              </a:endParaRPr>
            </a:p>
          </p:txBody>
        </p:sp>
        <p:sp>
          <p:nvSpPr>
            <p:cNvPr id="1038" name="Rectangle 11">
              <a:extLst>
                <a:ext uri="{FF2B5EF4-FFF2-40B4-BE49-F238E27FC236}">
                  <a16:creationId xmlns:a16="http://schemas.microsoft.com/office/drawing/2014/main" id="{7DB92F57-A984-469C-81A2-9DE045D7117E}"/>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2400">
                <a:latin typeface="Times New Roman" panose="02020603050405020304" pitchFamily="18" charset="0"/>
              </a:endParaRPr>
            </a:p>
          </p:txBody>
        </p:sp>
        <p:sp>
          <p:nvSpPr>
            <p:cNvPr id="1039" name="Rectangle 12">
              <a:extLst>
                <a:ext uri="{FF2B5EF4-FFF2-40B4-BE49-F238E27FC236}">
                  <a16:creationId xmlns:a16="http://schemas.microsoft.com/office/drawing/2014/main" id="{0F366991-5FB7-4E29-BC3C-4A984373483C}"/>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chemeClr val="accent2"/>
                </a:solidFill>
              </a:endParaRPr>
            </a:p>
          </p:txBody>
        </p:sp>
        <p:sp>
          <p:nvSpPr>
            <p:cNvPr id="1040" name="Rectangle 13">
              <a:extLst>
                <a:ext uri="{FF2B5EF4-FFF2-40B4-BE49-F238E27FC236}">
                  <a16:creationId xmlns:a16="http://schemas.microsoft.com/office/drawing/2014/main" id="{4132966E-A58D-4A84-922A-6A7768AD9C88}"/>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solidFill>
                  <a:schemeClr val="accent2"/>
                </a:solidFill>
              </a:endParaRPr>
            </a:p>
          </p:txBody>
        </p:sp>
      </p:grpSp>
      <p:sp>
        <p:nvSpPr>
          <p:cNvPr id="1029" name="Rectangle 14">
            <a:extLst>
              <a:ext uri="{FF2B5EF4-FFF2-40B4-BE49-F238E27FC236}">
                <a16:creationId xmlns:a16="http://schemas.microsoft.com/office/drawing/2014/main" id="{455A35EB-937E-47E9-9535-C905EE923F2A}"/>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a:extLst>
              <a:ext uri="{FF2B5EF4-FFF2-40B4-BE49-F238E27FC236}">
                <a16:creationId xmlns:a16="http://schemas.microsoft.com/office/drawing/2014/main" id="{61B4E059-21F7-46B0-8A2B-72C89855E6B9}"/>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49552" name="Rectangle 16">
            <a:extLst>
              <a:ext uri="{FF2B5EF4-FFF2-40B4-BE49-F238E27FC236}">
                <a16:creationId xmlns:a16="http://schemas.microsoft.com/office/drawing/2014/main" id="{01CAEB6B-6684-40FE-A130-504E819167C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ltLang="ja-JP"/>
          </a:p>
        </p:txBody>
      </p:sp>
    </p:spTree>
  </p:cSld>
  <p:clrMap bg1="lt1" tx1="dk1" bg2="lt2" tx2="dk2" accent1="accent1" accent2="accent2" accent3="accent3" accent4="accent4" accent5="accent5" accent6="accent6" hlink="hlink" folHlink="folHlink"/>
  <p:sldLayoutIdLst>
    <p:sldLayoutId id="214748370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carview-img02.bmcdn.jp/carlife/images/user/170446/p1.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jpeg"/><Relationship Id="rId11" Type="http://schemas.openxmlformats.org/officeDocument/2006/relationships/image" Target="../media/image21.jpeg"/><Relationship Id="rId5" Type="http://schemas.openxmlformats.org/officeDocument/2006/relationships/image" Target="../media/image16.wmf"/><Relationship Id="rId10" Type="http://schemas.openxmlformats.org/officeDocument/2006/relationships/image" Target="http://www.saito-lsp.jp/05sbi/img_05/sisetugaikann.jpg" TargetMode="External"/><Relationship Id="rId4" Type="http://schemas.openxmlformats.org/officeDocument/2006/relationships/oleObject" Target="../embeddings/oleObject1.bin"/><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AB9BB8-0A22-4975-9B82-860ED6C82D53}"/>
              </a:ext>
            </a:extLst>
          </p:cNvPr>
          <p:cNvSpPr>
            <a:spLocks noGrp="1" noChangeArrowheads="1"/>
          </p:cNvSpPr>
          <p:nvPr>
            <p:ph type="title"/>
          </p:nvPr>
        </p:nvSpPr>
        <p:spPr>
          <a:xfrm>
            <a:off x="273050" y="1773238"/>
            <a:ext cx="8870950" cy="3168650"/>
          </a:xfrm>
        </p:spPr>
        <p:txBody>
          <a:bodyPr/>
          <a:lstStyle/>
          <a:p>
            <a:pPr algn="ctr" eaLnBrk="1" hangingPunct="1"/>
            <a:r>
              <a:rPr lang="ja-JP" altLang="en-US"/>
              <a:t>大阪発“地方分権改革”ビジョン</a:t>
            </a:r>
            <a:br>
              <a:rPr lang="ja-JP" altLang="en-US"/>
            </a:br>
            <a:r>
              <a:rPr lang="ja-JP" altLang="en-US" sz="3200"/>
              <a:t>地域主権に根ざした輝く未来のために</a:t>
            </a:r>
            <a:br>
              <a:rPr lang="ja-JP" altLang="en-US" sz="3200"/>
            </a:br>
            <a:br>
              <a:rPr lang="ja-JP" altLang="en-US" sz="3200"/>
            </a:br>
            <a:r>
              <a:rPr lang="ja-JP" altLang="en-US" sz="3200"/>
              <a:t>～大阪を変える・関西を変える・日本を変える～</a:t>
            </a:r>
            <a:br>
              <a:rPr lang="ja-JP" altLang="en-US" sz="3200"/>
            </a:br>
            <a:endParaRPr lang="ja-JP" altLang="en-US" sz="3200"/>
          </a:p>
        </p:txBody>
      </p:sp>
      <p:sp>
        <p:nvSpPr>
          <p:cNvPr id="3075" name="Rectangle 5">
            <a:extLst>
              <a:ext uri="{FF2B5EF4-FFF2-40B4-BE49-F238E27FC236}">
                <a16:creationId xmlns:a16="http://schemas.microsoft.com/office/drawing/2014/main" id="{2C3B1B56-6A3E-42BD-8B1A-100664703251}"/>
              </a:ext>
            </a:extLst>
          </p:cNvPr>
          <p:cNvSpPr>
            <a:spLocks noChangeArrowheads="1"/>
          </p:cNvSpPr>
          <p:nvPr/>
        </p:nvSpPr>
        <p:spPr bwMode="auto">
          <a:xfrm>
            <a:off x="3454400" y="5557838"/>
            <a:ext cx="2136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400"/>
              <a:t>平成</a:t>
            </a:r>
            <a:r>
              <a:rPr lang="en-US" altLang="ja-JP" sz="2400"/>
              <a:t>21</a:t>
            </a:r>
            <a:r>
              <a:rPr lang="ja-JP" altLang="en-US" sz="2400"/>
              <a:t>年</a:t>
            </a:r>
            <a:r>
              <a:rPr lang="en-US" altLang="ja-JP" sz="2400"/>
              <a:t>3</a:t>
            </a:r>
            <a:r>
              <a:rPr lang="ja-JP" altLang="en-US" sz="2400"/>
              <a:t>月大　阪　府</a:t>
            </a:r>
          </a:p>
        </p:txBody>
      </p:sp>
      <p:sp>
        <p:nvSpPr>
          <p:cNvPr id="3076" name="Rectangle 6">
            <a:extLst>
              <a:ext uri="{FF2B5EF4-FFF2-40B4-BE49-F238E27FC236}">
                <a16:creationId xmlns:a16="http://schemas.microsoft.com/office/drawing/2014/main" id="{239B1E45-334E-4196-ADEE-F73365317F85}"/>
              </a:ext>
            </a:extLst>
          </p:cNvPr>
          <p:cNvSpPr>
            <a:spLocks noChangeArrowheads="1"/>
          </p:cNvSpPr>
          <p:nvPr/>
        </p:nvSpPr>
        <p:spPr bwMode="auto">
          <a:xfrm>
            <a:off x="3114675" y="4651375"/>
            <a:ext cx="2581275" cy="544513"/>
          </a:xfrm>
          <a:prstGeom prst="rect">
            <a:avLst/>
          </a:prstGeom>
          <a:solidFill>
            <a:schemeClr val="accent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800"/>
              <a:t>概　　要　　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834" name="Picture 2" descr="関西地図（都道府県境入）">
            <a:extLst>
              <a:ext uri="{FF2B5EF4-FFF2-40B4-BE49-F238E27FC236}">
                <a16:creationId xmlns:a16="http://schemas.microsoft.com/office/drawing/2014/main" id="{9CB628D5-1C94-4054-A052-3D0085605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33375"/>
            <a:ext cx="59817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5" name="Picture 3" descr="関西地図（都道府県なし）">
            <a:extLst>
              <a:ext uri="{FF2B5EF4-FFF2-40B4-BE49-F238E27FC236}">
                <a16:creationId xmlns:a16="http://schemas.microsoft.com/office/drawing/2014/main" id="{14945510-C6C8-45F0-9C4E-C5E1A000C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33375"/>
            <a:ext cx="604837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8893E258-6972-4FAD-B7D7-29B1DF36C33F}"/>
              </a:ext>
            </a:extLst>
          </p:cNvPr>
          <p:cNvSpPr txBox="1">
            <a:spLocks noChangeArrowheads="1"/>
          </p:cNvSpPr>
          <p:nvPr/>
        </p:nvSpPr>
        <p:spPr bwMode="auto">
          <a:xfrm>
            <a:off x="0" y="6524625"/>
            <a:ext cx="9144000" cy="366713"/>
          </a:xfrm>
          <a:prstGeom prst="rect">
            <a:avLst/>
          </a:prstGeom>
          <a:solidFill>
            <a:srgbClr val="33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kumimoji="1" lang="ja-JP" altLang="ja-JP" b="1" i="1">
              <a:ea typeface="HG創英角ｺﾞｼｯｸUB" panose="020B0909000000000000" pitchFamily="49" charset="-128"/>
            </a:endParaRPr>
          </a:p>
        </p:txBody>
      </p:sp>
      <p:sp>
        <p:nvSpPr>
          <p:cNvPr id="12293" name="Rectangle 5">
            <a:extLst>
              <a:ext uri="{FF2B5EF4-FFF2-40B4-BE49-F238E27FC236}">
                <a16:creationId xmlns:a16="http://schemas.microsoft.com/office/drawing/2014/main" id="{10122B92-AC03-4D9C-A52E-63EAD349BD48}"/>
              </a:ext>
            </a:extLst>
          </p:cNvPr>
          <p:cNvSpPr>
            <a:spLocks noChangeArrowheads="1"/>
          </p:cNvSpPr>
          <p:nvPr/>
        </p:nvSpPr>
        <p:spPr bwMode="auto">
          <a:xfrm>
            <a:off x="0" y="0"/>
            <a:ext cx="9144000" cy="4762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12294" name="Line 6">
            <a:extLst>
              <a:ext uri="{FF2B5EF4-FFF2-40B4-BE49-F238E27FC236}">
                <a16:creationId xmlns:a16="http://schemas.microsoft.com/office/drawing/2014/main" id="{5127FEB4-4589-4857-8915-880D362D8D13}"/>
              </a:ext>
            </a:extLst>
          </p:cNvPr>
          <p:cNvSpPr>
            <a:spLocks noChangeShapeType="1"/>
          </p:cNvSpPr>
          <p:nvPr/>
        </p:nvSpPr>
        <p:spPr bwMode="auto">
          <a:xfrm>
            <a:off x="0" y="333375"/>
            <a:ext cx="9144000" cy="0"/>
          </a:xfrm>
          <a:prstGeom prst="line">
            <a:avLst/>
          </a:prstGeom>
          <a:noFill/>
          <a:ln w="47625" cmpd="dbl">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4839" name="WordArt 7">
            <a:extLst>
              <a:ext uri="{FF2B5EF4-FFF2-40B4-BE49-F238E27FC236}">
                <a16:creationId xmlns:a16="http://schemas.microsoft.com/office/drawing/2014/main" id="{0F25BFE0-F81E-495C-A9E8-50809E0C42A8}"/>
              </a:ext>
            </a:extLst>
          </p:cNvPr>
          <p:cNvSpPr>
            <a:spLocks noChangeArrowheads="1" noChangeShapeType="1" noTextEdit="1"/>
          </p:cNvSpPr>
          <p:nvPr/>
        </p:nvSpPr>
        <p:spPr bwMode="auto">
          <a:xfrm>
            <a:off x="179388" y="2520950"/>
            <a:ext cx="8763000" cy="923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7200" kern="10">
                <a:solidFill>
                  <a:srgbClr val="003366"/>
                </a:solidFill>
                <a:effectLst>
                  <a:outerShdw dist="45791" dir="2021404" algn="ctr" rotWithShape="0">
                    <a:srgbClr val="B2B2B2">
                      <a:alpha val="79999"/>
                    </a:srgbClr>
                  </a:outerShdw>
                </a:effectLst>
                <a:latin typeface="Impact" panose="020B0806030902050204" pitchFamily="34" charset="0"/>
              </a:rPr>
              <a:t>Only One,Number One</a:t>
            </a:r>
            <a:endParaRPr lang="ja-JP" altLang="en-US" sz="7200" kern="10">
              <a:solidFill>
                <a:srgbClr val="003366"/>
              </a:solidFill>
              <a:effectLst>
                <a:outerShdw dist="45791" dir="2021404" algn="ctr" rotWithShape="0">
                  <a:srgbClr val="B2B2B2">
                    <a:alpha val="79999"/>
                  </a:srgbClr>
                </a:outerShdw>
              </a:effectLst>
              <a:latin typeface="Impact" panose="020B0806030902050204" pitchFamily="34" charset="0"/>
            </a:endParaRPr>
          </a:p>
        </p:txBody>
      </p:sp>
      <p:pic>
        <p:nvPicPr>
          <p:cNvPr id="504840" name="Picture 8" descr="しらひげ神社">
            <a:extLst>
              <a:ext uri="{FF2B5EF4-FFF2-40B4-BE49-F238E27FC236}">
                <a16:creationId xmlns:a16="http://schemas.microsoft.com/office/drawing/2014/main" id="{8CF2CEB4-7D34-4816-8DC7-1A1AB1D0F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908050"/>
            <a:ext cx="194468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1" name="Picture 9" descr="スプリング８">
            <a:extLst>
              <a:ext uri="{FF2B5EF4-FFF2-40B4-BE49-F238E27FC236}">
                <a16:creationId xmlns:a16="http://schemas.microsoft.com/office/drawing/2014/main" id="{D84174D4-B868-4BDF-85BA-3AB9BB1E9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983163"/>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2" name="Picture 10" descr="地球環境産業技術研究機構">
            <a:extLst>
              <a:ext uri="{FF2B5EF4-FFF2-40B4-BE49-F238E27FC236}">
                <a16:creationId xmlns:a16="http://schemas.microsoft.com/office/drawing/2014/main" id="{9A9D3412-F57A-4FFA-8872-7AF466BE10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4941888"/>
            <a:ext cx="194468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3" name="Picture 11" descr="京都御所">
            <a:extLst>
              <a:ext uri="{FF2B5EF4-FFF2-40B4-BE49-F238E27FC236}">
                <a16:creationId xmlns:a16="http://schemas.microsoft.com/office/drawing/2014/main" id="{CF762C79-0D18-4525-9237-061F66137E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908050"/>
            <a:ext cx="20161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844" name="WordArt 12">
            <a:extLst>
              <a:ext uri="{FF2B5EF4-FFF2-40B4-BE49-F238E27FC236}">
                <a16:creationId xmlns:a16="http://schemas.microsoft.com/office/drawing/2014/main" id="{AE2AC144-B60E-43DC-AE49-7B44F152229F}"/>
              </a:ext>
            </a:extLst>
          </p:cNvPr>
          <p:cNvSpPr>
            <a:spLocks noChangeArrowheads="1" noChangeShapeType="1" noTextEdit="1"/>
          </p:cNvSpPr>
          <p:nvPr/>
        </p:nvSpPr>
        <p:spPr bwMode="auto">
          <a:xfrm>
            <a:off x="2411413" y="3573463"/>
            <a:ext cx="4219575" cy="10747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ja-JP" sz="9600" b="1" kern="10">
                <a:solidFill>
                  <a:srgbClr val="008080"/>
                </a:solidFill>
                <a:effectLst>
                  <a:outerShdw dist="45791" dir="2021404" algn="ctr" rotWithShape="0">
                    <a:srgbClr val="B2B2B2">
                      <a:alpha val="79999"/>
                    </a:srgbClr>
                  </a:outerShdw>
                </a:effectLst>
                <a:latin typeface="ＭＳ Ｐ明朝" panose="02020600040205080304" pitchFamily="18" charset="-128"/>
                <a:ea typeface="ＭＳ Ｐ明朝" panose="02020600040205080304" pitchFamily="18" charset="-128"/>
              </a:rPr>
              <a:t>KANSAI</a:t>
            </a:r>
            <a:endParaRPr lang="ja-JP" altLang="en-US" sz="9600" b="1" kern="10">
              <a:solidFill>
                <a:srgbClr val="008080"/>
              </a:solidFill>
              <a:effectLst>
                <a:outerShdw dist="45791" dir="2021404" algn="ctr" rotWithShape="0">
                  <a:srgbClr val="B2B2B2">
                    <a:alpha val="79999"/>
                  </a:srgbClr>
                </a:outerShdw>
              </a:effectLst>
              <a:latin typeface="ＭＳ Ｐ明朝" panose="02020600040205080304" pitchFamily="18" charset="-128"/>
              <a:ea typeface="ＭＳ Ｐ明朝" panose="02020600040205080304" pitchFamily="18" charset="-128"/>
            </a:endParaRPr>
          </a:p>
        </p:txBody>
      </p:sp>
      <p:pic>
        <p:nvPicPr>
          <p:cNvPr id="504845" name="Picture 13" descr="大阪証券取引所">
            <a:extLst>
              <a:ext uri="{FF2B5EF4-FFF2-40B4-BE49-F238E27FC236}">
                <a16:creationId xmlns:a16="http://schemas.microsoft.com/office/drawing/2014/main" id="{F7490127-C297-4348-9656-3D3DD1F33D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988" y="549275"/>
            <a:ext cx="144303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2302" name="Picture 14" descr="府章・ロゴタイプ（背景色透明）">
            <a:extLst>
              <a:ext uri="{FF2B5EF4-FFF2-40B4-BE49-F238E27FC236}">
                <a16:creationId xmlns:a16="http://schemas.microsoft.com/office/drawing/2014/main" id="{FE0E4CFB-3FAD-400A-85B8-CD6A511449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6550" y="6659563"/>
            <a:ext cx="698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7" name="Picture 15" descr="那智の滝">
            <a:extLst>
              <a:ext uri="{FF2B5EF4-FFF2-40B4-BE49-F238E27FC236}">
                <a16:creationId xmlns:a16="http://schemas.microsoft.com/office/drawing/2014/main" id="{7942702E-6CBF-4B13-B44E-D3A4359199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8425" y="4737100"/>
            <a:ext cx="1416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4834"/>
                                        </p:tgtEl>
                                        <p:attrNameLst>
                                          <p:attrName>style.visibility</p:attrName>
                                        </p:attrNameLst>
                                      </p:cBhvr>
                                      <p:to>
                                        <p:strVal val="visible"/>
                                      </p:to>
                                    </p:set>
                                    <p:animEffect transition="in" filter="fade">
                                      <p:cBhvr>
                                        <p:cTn id="7" dur="3000"/>
                                        <p:tgtEl>
                                          <p:spTgt spid="504834"/>
                                        </p:tgtEl>
                                      </p:cBhvr>
                                    </p:animEffect>
                                  </p:childTnLst>
                                </p:cTn>
                              </p:par>
                            </p:childTnLst>
                          </p:cTn>
                        </p:par>
                        <p:par>
                          <p:cTn id="8" fill="hold" nodeType="afterGroup">
                            <p:stCondLst>
                              <p:cond delay="3000"/>
                            </p:stCondLst>
                            <p:childTnLst>
                              <p:par>
                                <p:cTn id="9" presetID="10" presetClass="exit" presetSubtype="0" fill="hold" nodeType="afterEffect">
                                  <p:stCondLst>
                                    <p:cond delay="0"/>
                                  </p:stCondLst>
                                  <p:childTnLst>
                                    <p:animEffect transition="out" filter="fade">
                                      <p:cBhvr>
                                        <p:cTn id="10" dur="3000"/>
                                        <p:tgtEl>
                                          <p:spTgt spid="504834"/>
                                        </p:tgtEl>
                                      </p:cBhvr>
                                    </p:animEffect>
                                    <p:set>
                                      <p:cBhvr>
                                        <p:cTn id="11" dur="1" fill="hold">
                                          <p:stCondLst>
                                            <p:cond delay="2999"/>
                                          </p:stCondLst>
                                        </p:cTn>
                                        <p:tgtEl>
                                          <p:spTgt spid="50483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04835"/>
                                        </p:tgtEl>
                                        <p:attrNameLst>
                                          <p:attrName>style.visibility</p:attrName>
                                        </p:attrNameLst>
                                      </p:cBhvr>
                                      <p:to>
                                        <p:strVal val="visible"/>
                                      </p:to>
                                    </p:set>
                                    <p:animEffect transition="in" filter="fade">
                                      <p:cBhvr>
                                        <p:cTn id="14" dur="3000"/>
                                        <p:tgtEl>
                                          <p:spTgt spid="504835"/>
                                        </p:tgtEl>
                                      </p:cBhvr>
                                    </p:animEffect>
                                  </p:childTnLst>
                                </p:cTn>
                              </p:par>
                            </p:childTnLst>
                          </p:cTn>
                        </p:par>
                        <p:par>
                          <p:cTn id="15" fill="hold" nodeType="afterGroup">
                            <p:stCondLst>
                              <p:cond delay="6000"/>
                            </p:stCondLst>
                            <p:childTnLst>
                              <p:par>
                                <p:cTn id="16" presetID="5" presetClass="entr" presetSubtype="10" fill="hold" nodeType="afterEffect">
                                  <p:stCondLst>
                                    <p:cond delay="500"/>
                                  </p:stCondLst>
                                  <p:childTnLst>
                                    <p:set>
                                      <p:cBhvr>
                                        <p:cTn id="17" dur="1" fill="hold">
                                          <p:stCondLst>
                                            <p:cond delay="0"/>
                                          </p:stCondLst>
                                        </p:cTn>
                                        <p:tgtEl>
                                          <p:spTgt spid="504840"/>
                                        </p:tgtEl>
                                        <p:attrNameLst>
                                          <p:attrName>style.visibility</p:attrName>
                                        </p:attrNameLst>
                                      </p:cBhvr>
                                      <p:to>
                                        <p:strVal val="visible"/>
                                      </p:to>
                                    </p:set>
                                    <p:animEffect transition="in" filter="checkerboard(across)">
                                      <p:cBhvr>
                                        <p:cTn id="18" dur="1000"/>
                                        <p:tgtEl>
                                          <p:spTgt spid="504840"/>
                                        </p:tgtEl>
                                      </p:cBhvr>
                                    </p:animEffect>
                                  </p:childTnLst>
                                </p:cTn>
                              </p:par>
                            </p:childTnLst>
                          </p:cTn>
                        </p:par>
                        <p:par>
                          <p:cTn id="19" fill="hold" nodeType="afterGroup">
                            <p:stCondLst>
                              <p:cond delay="7500"/>
                            </p:stCondLst>
                            <p:childTnLst>
                              <p:par>
                                <p:cTn id="20" presetID="5" presetClass="entr" presetSubtype="10" fill="hold" nodeType="afterEffect">
                                  <p:stCondLst>
                                    <p:cond delay="500"/>
                                  </p:stCondLst>
                                  <p:childTnLst>
                                    <p:set>
                                      <p:cBhvr>
                                        <p:cTn id="21" dur="1" fill="hold">
                                          <p:stCondLst>
                                            <p:cond delay="0"/>
                                          </p:stCondLst>
                                        </p:cTn>
                                        <p:tgtEl>
                                          <p:spTgt spid="504841"/>
                                        </p:tgtEl>
                                        <p:attrNameLst>
                                          <p:attrName>style.visibility</p:attrName>
                                        </p:attrNameLst>
                                      </p:cBhvr>
                                      <p:to>
                                        <p:strVal val="visible"/>
                                      </p:to>
                                    </p:set>
                                    <p:animEffect transition="in" filter="checkerboard(across)">
                                      <p:cBhvr>
                                        <p:cTn id="22" dur="1000"/>
                                        <p:tgtEl>
                                          <p:spTgt spid="504841"/>
                                        </p:tgtEl>
                                      </p:cBhvr>
                                    </p:animEffect>
                                  </p:childTnLst>
                                </p:cTn>
                              </p:par>
                            </p:childTnLst>
                          </p:cTn>
                        </p:par>
                        <p:par>
                          <p:cTn id="23" fill="hold" nodeType="afterGroup">
                            <p:stCondLst>
                              <p:cond delay="9000"/>
                            </p:stCondLst>
                            <p:childTnLst>
                              <p:par>
                                <p:cTn id="24" presetID="5" presetClass="entr" presetSubtype="10" fill="hold" nodeType="afterEffect">
                                  <p:stCondLst>
                                    <p:cond delay="500"/>
                                  </p:stCondLst>
                                  <p:childTnLst>
                                    <p:set>
                                      <p:cBhvr>
                                        <p:cTn id="25" dur="1" fill="hold">
                                          <p:stCondLst>
                                            <p:cond delay="0"/>
                                          </p:stCondLst>
                                        </p:cTn>
                                        <p:tgtEl>
                                          <p:spTgt spid="504842"/>
                                        </p:tgtEl>
                                        <p:attrNameLst>
                                          <p:attrName>style.visibility</p:attrName>
                                        </p:attrNameLst>
                                      </p:cBhvr>
                                      <p:to>
                                        <p:strVal val="visible"/>
                                      </p:to>
                                    </p:set>
                                    <p:animEffect transition="in" filter="checkerboard(across)">
                                      <p:cBhvr>
                                        <p:cTn id="26" dur="1000"/>
                                        <p:tgtEl>
                                          <p:spTgt spid="504842"/>
                                        </p:tgtEl>
                                      </p:cBhvr>
                                    </p:animEffect>
                                  </p:childTnLst>
                                </p:cTn>
                              </p:par>
                            </p:childTnLst>
                          </p:cTn>
                        </p:par>
                        <p:par>
                          <p:cTn id="27" fill="hold" nodeType="afterGroup">
                            <p:stCondLst>
                              <p:cond delay="10500"/>
                            </p:stCondLst>
                            <p:childTnLst>
                              <p:par>
                                <p:cTn id="28" presetID="5" presetClass="entr" presetSubtype="10" fill="hold" nodeType="afterEffect">
                                  <p:stCondLst>
                                    <p:cond delay="500"/>
                                  </p:stCondLst>
                                  <p:childTnLst>
                                    <p:set>
                                      <p:cBhvr>
                                        <p:cTn id="29" dur="1" fill="hold">
                                          <p:stCondLst>
                                            <p:cond delay="0"/>
                                          </p:stCondLst>
                                        </p:cTn>
                                        <p:tgtEl>
                                          <p:spTgt spid="504843"/>
                                        </p:tgtEl>
                                        <p:attrNameLst>
                                          <p:attrName>style.visibility</p:attrName>
                                        </p:attrNameLst>
                                      </p:cBhvr>
                                      <p:to>
                                        <p:strVal val="visible"/>
                                      </p:to>
                                    </p:set>
                                    <p:animEffect transition="in" filter="checkerboard(across)">
                                      <p:cBhvr>
                                        <p:cTn id="30" dur="1000"/>
                                        <p:tgtEl>
                                          <p:spTgt spid="504843"/>
                                        </p:tgtEl>
                                      </p:cBhvr>
                                    </p:animEffect>
                                  </p:childTnLst>
                                </p:cTn>
                              </p:par>
                            </p:childTnLst>
                          </p:cTn>
                        </p:par>
                        <p:par>
                          <p:cTn id="31" fill="hold" nodeType="afterGroup">
                            <p:stCondLst>
                              <p:cond delay="12000"/>
                            </p:stCondLst>
                            <p:childTnLst>
                              <p:par>
                                <p:cTn id="32" presetID="5" presetClass="entr" presetSubtype="10" fill="hold" nodeType="afterEffect">
                                  <p:stCondLst>
                                    <p:cond delay="500"/>
                                  </p:stCondLst>
                                  <p:childTnLst>
                                    <p:set>
                                      <p:cBhvr>
                                        <p:cTn id="33" dur="1" fill="hold">
                                          <p:stCondLst>
                                            <p:cond delay="0"/>
                                          </p:stCondLst>
                                        </p:cTn>
                                        <p:tgtEl>
                                          <p:spTgt spid="504845"/>
                                        </p:tgtEl>
                                        <p:attrNameLst>
                                          <p:attrName>style.visibility</p:attrName>
                                        </p:attrNameLst>
                                      </p:cBhvr>
                                      <p:to>
                                        <p:strVal val="visible"/>
                                      </p:to>
                                    </p:set>
                                    <p:animEffect transition="in" filter="checkerboard(across)">
                                      <p:cBhvr>
                                        <p:cTn id="34" dur="1000"/>
                                        <p:tgtEl>
                                          <p:spTgt spid="504845"/>
                                        </p:tgtEl>
                                      </p:cBhvr>
                                    </p:animEffect>
                                  </p:childTnLst>
                                </p:cTn>
                              </p:par>
                            </p:childTnLst>
                          </p:cTn>
                        </p:par>
                        <p:par>
                          <p:cTn id="35" fill="hold" nodeType="afterGroup">
                            <p:stCondLst>
                              <p:cond delay="13500"/>
                            </p:stCondLst>
                            <p:childTnLst>
                              <p:par>
                                <p:cTn id="36" presetID="5" presetClass="entr" presetSubtype="10" fill="hold" nodeType="afterEffect">
                                  <p:stCondLst>
                                    <p:cond delay="0"/>
                                  </p:stCondLst>
                                  <p:childTnLst>
                                    <p:set>
                                      <p:cBhvr>
                                        <p:cTn id="37" dur="1" fill="hold">
                                          <p:stCondLst>
                                            <p:cond delay="0"/>
                                          </p:stCondLst>
                                        </p:cTn>
                                        <p:tgtEl>
                                          <p:spTgt spid="504847"/>
                                        </p:tgtEl>
                                        <p:attrNameLst>
                                          <p:attrName>style.visibility</p:attrName>
                                        </p:attrNameLst>
                                      </p:cBhvr>
                                      <p:to>
                                        <p:strVal val="visible"/>
                                      </p:to>
                                    </p:set>
                                    <p:animEffect transition="in" filter="checkerboard(across)">
                                      <p:cBhvr>
                                        <p:cTn id="38" dur="1000"/>
                                        <p:tgtEl>
                                          <p:spTgt spid="504847"/>
                                        </p:tgtEl>
                                      </p:cBhvr>
                                    </p:animEffect>
                                  </p:childTnLst>
                                </p:cTn>
                              </p:par>
                            </p:childTnLst>
                          </p:cTn>
                        </p:par>
                        <p:par>
                          <p:cTn id="39" fill="hold" nodeType="afterGroup">
                            <p:stCondLst>
                              <p:cond delay="14500"/>
                            </p:stCondLst>
                            <p:childTnLst>
                              <p:par>
                                <p:cTn id="40" presetID="39" presetClass="entr" presetSubtype="0" accel="100000" fill="hold" nodeType="afterEffect">
                                  <p:stCondLst>
                                    <p:cond delay="0"/>
                                  </p:stCondLst>
                                  <p:childTnLst>
                                    <p:set>
                                      <p:cBhvr>
                                        <p:cTn id="41" dur="1" fill="hold">
                                          <p:stCondLst>
                                            <p:cond delay="0"/>
                                          </p:stCondLst>
                                        </p:cTn>
                                        <p:tgtEl>
                                          <p:spTgt spid="504839"/>
                                        </p:tgtEl>
                                        <p:attrNameLst>
                                          <p:attrName>style.visibility</p:attrName>
                                        </p:attrNameLst>
                                      </p:cBhvr>
                                      <p:to>
                                        <p:strVal val="visible"/>
                                      </p:to>
                                    </p:set>
                                    <p:anim calcmode="lin" valueType="num">
                                      <p:cBhvr>
                                        <p:cTn id="42" dur="3000" fill="hold"/>
                                        <p:tgtEl>
                                          <p:spTgt spid="504839"/>
                                        </p:tgtEl>
                                        <p:attrNameLst>
                                          <p:attrName>ppt_h</p:attrName>
                                        </p:attrNameLst>
                                      </p:cBhvr>
                                      <p:tavLst>
                                        <p:tav tm="0">
                                          <p:val>
                                            <p:strVal val="#ppt_h/20"/>
                                          </p:val>
                                        </p:tav>
                                        <p:tav tm="50000">
                                          <p:val>
                                            <p:strVal val="#ppt_h/20"/>
                                          </p:val>
                                        </p:tav>
                                        <p:tav tm="100000">
                                          <p:val>
                                            <p:strVal val="#ppt_h"/>
                                          </p:val>
                                        </p:tav>
                                      </p:tavLst>
                                    </p:anim>
                                    <p:anim calcmode="lin" valueType="num">
                                      <p:cBhvr>
                                        <p:cTn id="43" dur="3000" fill="hold"/>
                                        <p:tgtEl>
                                          <p:spTgt spid="504839"/>
                                        </p:tgtEl>
                                        <p:attrNameLst>
                                          <p:attrName>ppt_w</p:attrName>
                                        </p:attrNameLst>
                                      </p:cBhvr>
                                      <p:tavLst>
                                        <p:tav tm="0">
                                          <p:val>
                                            <p:strVal val="#ppt_w+.3"/>
                                          </p:val>
                                        </p:tav>
                                        <p:tav tm="50000">
                                          <p:val>
                                            <p:strVal val="#ppt_w+.3"/>
                                          </p:val>
                                        </p:tav>
                                        <p:tav tm="100000">
                                          <p:val>
                                            <p:strVal val="#ppt_w"/>
                                          </p:val>
                                        </p:tav>
                                      </p:tavLst>
                                    </p:anim>
                                    <p:anim calcmode="lin" valueType="num">
                                      <p:cBhvr>
                                        <p:cTn id="44" dur="3000" fill="hold"/>
                                        <p:tgtEl>
                                          <p:spTgt spid="504839"/>
                                        </p:tgtEl>
                                        <p:attrNameLst>
                                          <p:attrName>ppt_x</p:attrName>
                                        </p:attrNameLst>
                                      </p:cBhvr>
                                      <p:tavLst>
                                        <p:tav tm="0">
                                          <p:val>
                                            <p:strVal val="#ppt_x-.3"/>
                                          </p:val>
                                        </p:tav>
                                        <p:tav tm="50000">
                                          <p:val>
                                            <p:strVal val="#ppt_x"/>
                                          </p:val>
                                        </p:tav>
                                        <p:tav tm="100000">
                                          <p:val>
                                            <p:strVal val="#ppt_x"/>
                                          </p:val>
                                        </p:tav>
                                      </p:tavLst>
                                    </p:anim>
                                    <p:anim calcmode="lin" valueType="num">
                                      <p:cBhvr>
                                        <p:cTn id="45" dur="3000" fill="hold"/>
                                        <p:tgtEl>
                                          <p:spTgt spid="504839"/>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7500"/>
                            </p:stCondLst>
                            <p:childTnLst>
                              <p:par>
                                <p:cTn id="47" presetID="53" presetClass="entr" presetSubtype="0" fill="hold" nodeType="afterEffect">
                                  <p:stCondLst>
                                    <p:cond delay="0"/>
                                  </p:stCondLst>
                                  <p:childTnLst>
                                    <p:set>
                                      <p:cBhvr>
                                        <p:cTn id="48" dur="1" fill="hold">
                                          <p:stCondLst>
                                            <p:cond delay="0"/>
                                          </p:stCondLst>
                                        </p:cTn>
                                        <p:tgtEl>
                                          <p:spTgt spid="504844"/>
                                        </p:tgtEl>
                                        <p:attrNameLst>
                                          <p:attrName>style.visibility</p:attrName>
                                        </p:attrNameLst>
                                      </p:cBhvr>
                                      <p:to>
                                        <p:strVal val="visible"/>
                                      </p:to>
                                    </p:set>
                                    <p:anim calcmode="lin" valueType="num">
                                      <p:cBhvr>
                                        <p:cTn id="49" dur="1000" fill="hold"/>
                                        <p:tgtEl>
                                          <p:spTgt spid="504844"/>
                                        </p:tgtEl>
                                        <p:attrNameLst>
                                          <p:attrName>ppt_w</p:attrName>
                                        </p:attrNameLst>
                                      </p:cBhvr>
                                      <p:tavLst>
                                        <p:tav tm="0">
                                          <p:val>
                                            <p:fltVal val="0"/>
                                          </p:val>
                                        </p:tav>
                                        <p:tav tm="100000">
                                          <p:val>
                                            <p:strVal val="#ppt_w"/>
                                          </p:val>
                                        </p:tav>
                                      </p:tavLst>
                                    </p:anim>
                                    <p:anim calcmode="lin" valueType="num">
                                      <p:cBhvr>
                                        <p:cTn id="50" dur="1000" fill="hold"/>
                                        <p:tgtEl>
                                          <p:spTgt spid="504844"/>
                                        </p:tgtEl>
                                        <p:attrNameLst>
                                          <p:attrName>ppt_h</p:attrName>
                                        </p:attrNameLst>
                                      </p:cBhvr>
                                      <p:tavLst>
                                        <p:tav tm="0">
                                          <p:val>
                                            <p:fltVal val="0"/>
                                          </p:val>
                                        </p:tav>
                                        <p:tav tm="100000">
                                          <p:val>
                                            <p:strVal val="#ppt_h"/>
                                          </p:val>
                                        </p:tav>
                                      </p:tavLst>
                                    </p:anim>
                                    <p:animEffect transition="in" filter="fade">
                                      <p:cBhvr>
                                        <p:cTn id="51" dur="1000"/>
                                        <p:tgtEl>
                                          <p:spTgt spid="50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5B346F-1EB7-4C83-B20B-41406D4DB687}"/>
              </a:ext>
            </a:extLst>
          </p:cNvPr>
          <p:cNvSpPr>
            <a:spLocks noGrp="1" noChangeArrowheads="1"/>
          </p:cNvSpPr>
          <p:nvPr>
            <p:ph type="title"/>
          </p:nvPr>
        </p:nvSpPr>
        <p:spPr>
          <a:xfrm>
            <a:off x="1365250" y="1404938"/>
            <a:ext cx="8221663" cy="3587750"/>
          </a:xfrm>
        </p:spPr>
        <p:txBody>
          <a:bodyPr/>
          <a:lstStyle/>
          <a:p>
            <a:pPr eaLnBrk="1" hangingPunct="1"/>
            <a:br>
              <a:rPr lang="en-US" altLang="ja-JP" sz="4000"/>
            </a:br>
            <a:r>
              <a:rPr lang="ja-JP" altLang="en-US" sz="2400"/>
              <a:t>１分権改革を取り巻く課題と目指すもの</a:t>
            </a:r>
            <a:br>
              <a:rPr lang="ja-JP" altLang="en-US" sz="2400"/>
            </a:br>
            <a:br>
              <a:rPr lang="ja-JP" altLang="en-US" sz="2400"/>
            </a:br>
            <a:br>
              <a:rPr lang="ja-JP" altLang="en-US" sz="2400"/>
            </a:br>
            <a:r>
              <a:rPr lang="ja-JP" altLang="en-US" sz="2400"/>
              <a:t>２将来像とそれに至る工程表</a:t>
            </a:r>
            <a:br>
              <a:rPr lang="ja-JP" altLang="en-US" sz="2400"/>
            </a:br>
            <a:br>
              <a:rPr lang="ja-JP" altLang="en-US" sz="2400"/>
            </a:br>
            <a:br>
              <a:rPr lang="ja-JP" altLang="en-US" sz="2400"/>
            </a:br>
            <a:r>
              <a:rPr lang="ja-JP" altLang="en-US" sz="2400"/>
              <a:t>３市町村の役割拡大</a:t>
            </a:r>
            <a:br>
              <a:rPr lang="ja-JP" altLang="en-US" sz="2400"/>
            </a:br>
            <a:br>
              <a:rPr lang="ja-JP" altLang="en-US" sz="2400"/>
            </a:br>
            <a:br>
              <a:rPr lang="ja-JP" altLang="en-US" sz="2400"/>
            </a:br>
            <a:r>
              <a:rPr lang="ja-JP" altLang="en-US" sz="2400"/>
              <a:t>４大阪市との新たな関係づくり</a:t>
            </a:r>
            <a:br>
              <a:rPr lang="ja-JP" altLang="en-US" sz="2400"/>
            </a:br>
            <a:br>
              <a:rPr lang="ja-JP" altLang="en-US" sz="2400"/>
            </a:br>
            <a:br>
              <a:rPr lang="ja-JP" altLang="en-US" sz="2400"/>
            </a:br>
            <a:r>
              <a:rPr lang="ja-JP" altLang="en-US" sz="2400"/>
              <a:t>５関西州の実現に向けて</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4" descr="j0205462">
            <a:extLst>
              <a:ext uri="{FF2B5EF4-FFF2-40B4-BE49-F238E27FC236}">
                <a16:creationId xmlns:a16="http://schemas.microsoft.com/office/drawing/2014/main" id="{EAB01085-9735-4819-9B94-878CB5463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2062163"/>
            <a:ext cx="18192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a:extLst>
              <a:ext uri="{FF2B5EF4-FFF2-40B4-BE49-F238E27FC236}">
                <a16:creationId xmlns:a16="http://schemas.microsoft.com/office/drawing/2014/main" id="{FB396801-4504-4C6F-B132-C88EF0B820C8}"/>
              </a:ext>
            </a:extLst>
          </p:cNvPr>
          <p:cNvSpPr>
            <a:spLocks noChangeArrowheads="1"/>
          </p:cNvSpPr>
          <p:nvPr/>
        </p:nvSpPr>
        <p:spPr bwMode="auto">
          <a:xfrm>
            <a:off x="323850" y="979488"/>
            <a:ext cx="3821113" cy="5905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Clr>
                <a:schemeClr val="bg2"/>
              </a:buClr>
              <a:buSzPct val="75000"/>
              <a:buFont typeface="Wingdings" panose="05000000000000000000" pitchFamily="2" charset="2"/>
              <a:buNone/>
            </a:pPr>
            <a:r>
              <a:rPr kumimoji="1" lang="ja-JP" altLang="en-US" sz="1600"/>
              <a:t>地域のことが、住民の意思から遠く離れたところ＝国で決定されている</a:t>
            </a:r>
          </a:p>
        </p:txBody>
      </p:sp>
      <p:sp>
        <p:nvSpPr>
          <p:cNvPr id="5124" name="Text Box 8">
            <a:extLst>
              <a:ext uri="{FF2B5EF4-FFF2-40B4-BE49-F238E27FC236}">
                <a16:creationId xmlns:a16="http://schemas.microsoft.com/office/drawing/2014/main" id="{988A405B-1639-4BD5-8B93-C73AB5DC55EA}"/>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１</a:t>
            </a:r>
          </a:p>
        </p:txBody>
      </p:sp>
      <p:pic>
        <p:nvPicPr>
          <p:cNvPr id="5125" name="Picture 9" descr="j0205462">
            <a:extLst>
              <a:ext uri="{FF2B5EF4-FFF2-40B4-BE49-F238E27FC236}">
                <a16:creationId xmlns:a16="http://schemas.microsoft.com/office/drawing/2014/main" id="{81AC617E-F7D2-4408-B466-8D241C4AB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4175"/>
            <a:ext cx="35988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0">
            <a:extLst>
              <a:ext uri="{FF2B5EF4-FFF2-40B4-BE49-F238E27FC236}">
                <a16:creationId xmlns:a16="http://schemas.microsoft.com/office/drawing/2014/main" id="{89AD3E6B-065F-42CB-95C6-ECAFBA43BBF0}"/>
              </a:ext>
            </a:extLst>
          </p:cNvPr>
          <p:cNvSpPr>
            <a:spLocks noChangeArrowheads="1"/>
          </p:cNvSpPr>
          <p:nvPr/>
        </p:nvSpPr>
        <p:spPr bwMode="auto">
          <a:xfrm>
            <a:off x="701675" y="1582738"/>
            <a:ext cx="2089150" cy="4318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000" b="1"/>
              <a:t>霞　ヶ　関</a:t>
            </a:r>
          </a:p>
        </p:txBody>
      </p:sp>
      <p:sp>
        <p:nvSpPr>
          <p:cNvPr id="5127" name="Rectangle 11">
            <a:extLst>
              <a:ext uri="{FF2B5EF4-FFF2-40B4-BE49-F238E27FC236}">
                <a16:creationId xmlns:a16="http://schemas.microsoft.com/office/drawing/2014/main" id="{3C0A4C3D-417E-42C4-9C61-3125A9A24F8D}"/>
              </a:ext>
            </a:extLst>
          </p:cNvPr>
          <p:cNvSpPr>
            <a:spLocks noChangeArrowheads="1"/>
          </p:cNvSpPr>
          <p:nvPr/>
        </p:nvSpPr>
        <p:spPr bwMode="auto">
          <a:xfrm>
            <a:off x="166688" y="6275388"/>
            <a:ext cx="3235325" cy="452437"/>
          </a:xfrm>
          <a:prstGeom prst="rect">
            <a:avLst/>
          </a:prstGeom>
          <a:solidFill>
            <a:srgbClr val="CCFFCC"/>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b="1"/>
              <a:t>住　　　　　　民</a:t>
            </a:r>
          </a:p>
        </p:txBody>
      </p:sp>
      <p:sp>
        <p:nvSpPr>
          <p:cNvPr id="5128" name="Rectangle 12">
            <a:extLst>
              <a:ext uri="{FF2B5EF4-FFF2-40B4-BE49-F238E27FC236}">
                <a16:creationId xmlns:a16="http://schemas.microsoft.com/office/drawing/2014/main" id="{87534116-0CFB-4851-8EAE-79E9B59D985C}"/>
              </a:ext>
            </a:extLst>
          </p:cNvPr>
          <p:cNvSpPr>
            <a:spLocks noChangeArrowheads="1"/>
          </p:cNvSpPr>
          <p:nvPr/>
        </p:nvSpPr>
        <p:spPr bwMode="auto">
          <a:xfrm>
            <a:off x="153988" y="4902200"/>
            <a:ext cx="3216275" cy="481013"/>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b="1"/>
              <a:t>市　　町　　村</a:t>
            </a:r>
          </a:p>
        </p:txBody>
      </p:sp>
      <p:sp>
        <p:nvSpPr>
          <p:cNvPr id="5129" name="Rectangle 13">
            <a:extLst>
              <a:ext uri="{FF2B5EF4-FFF2-40B4-BE49-F238E27FC236}">
                <a16:creationId xmlns:a16="http://schemas.microsoft.com/office/drawing/2014/main" id="{6989E515-EB7A-4CB7-B8D8-2A8C0EFD2774}"/>
              </a:ext>
            </a:extLst>
          </p:cNvPr>
          <p:cNvSpPr>
            <a:spLocks noChangeArrowheads="1"/>
          </p:cNvSpPr>
          <p:nvPr/>
        </p:nvSpPr>
        <p:spPr bwMode="auto">
          <a:xfrm>
            <a:off x="160338" y="3756025"/>
            <a:ext cx="3121025" cy="414338"/>
          </a:xfrm>
          <a:prstGeom prst="rect">
            <a:avLst/>
          </a:prstGeom>
          <a:solidFill>
            <a:srgbClr val="FFCC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b="1"/>
              <a:t>大　　阪　　府</a:t>
            </a:r>
          </a:p>
        </p:txBody>
      </p:sp>
      <p:sp>
        <p:nvSpPr>
          <p:cNvPr id="5130" name="AutoShape 14">
            <a:extLst>
              <a:ext uri="{FF2B5EF4-FFF2-40B4-BE49-F238E27FC236}">
                <a16:creationId xmlns:a16="http://schemas.microsoft.com/office/drawing/2014/main" id="{E0B6DDF3-F339-4737-95ED-4FC9405A28C0}"/>
              </a:ext>
            </a:extLst>
          </p:cNvPr>
          <p:cNvSpPr>
            <a:spLocks noChangeArrowheads="1"/>
          </p:cNvSpPr>
          <p:nvPr/>
        </p:nvSpPr>
        <p:spPr bwMode="auto">
          <a:xfrm>
            <a:off x="314325" y="5562600"/>
            <a:ext cx="504825" cy="466725"/>
          </a:xfrm>
          <a:prstGeom prst="up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31" name="AutoShape 15">
            <a:extLst>
              <a:ext uri="{FF2B5EF4-FFF2-40B4-BE49-F238E27FC236}">
                <a16:creationId xmlns:a16="http://schemas.microsoft.com/office/drawing/2014/main" id="{D54F7CEA-A7BF-4E6C-AF8A-AD727FC52635}"/>
              </a:ext>
            </a:extLst>
          </p:cNvPr>
          <p:cNvSpPr>
            <a:spLocks noChangeArrowheads="1"/>
          </p:cNvSpPr>
          <p:nvPr/>
        </p:nvSpPr>
        <p:spPr bwMode="auto">
          <a:xfrm>
            <a:off x="377825" y="4273550"/>
            <a:ext cx="504825" cy="466725"/>
          </a:xfrm>
          <a:prstGeom prst="up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32" name="AutoShape 18">
            <a:extLst>
              <a:ext uri="{FF2B5EF4-FFF2-40B4-BE49-F238E27FC236}">
                <a16:creationId xmlns:a16="http://schemas.microsoft.com/office/drawing/2014/main" id="{6074BED4-5812-40E6-8FA1-EA4BE7AC2B3A}"/>
              </a:ext>
            </a:extLst>
          </p:cNvPr>
          <p:cNvSpPr>
            <a:spLocks noChangeArrowheads="1"/>
          </p:cNvSpPr>
          <p:nvPr/>
        </p:nvSpPr>
        <p:spPr bwMode="auto">
          <a:xfrm>
            <a:off x="2473325" y="4244975"/>
            <a:ext cx="485775" cy="504825"/>
          </a:xfrm>
          <a:prstGeom prst="downArrow">
            <a:avLst>
              <a:gd name="adj1" fmla="val 50000"/>
              <a:gd name="adj2" fmla="val 2598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33" name="AutoShape 19">
            <a:extLst>
              <a:ext uri="{FF2B5EF4-FFF2-40B4-BE49-F238E27FC236}">
                <a16:creationId xmlns:a16="http://schemas.microsoft.com/office/drawing/2014/main" id="{18A4F2CD-0329-40CC-92AA-65F43841F3B3}"/>
              </a:ext>
            </a:extLst>
          </p:cNvPr>
          <p:cNvSpPr>
            <a:spLocks noChangeArrowheads="1"/>
          </p:cNvSpPr>
          <p:nvPr/>
        </p:nvSpPr>
        <p:spPr bwMode="auto">
          <a:xfrm>
            <a:off x="2470150" y="5575300"/>
            <a:ext cx="504825" cy="504825"/>
          </a:xfrm>
          <a:prstGeom prst="down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34" name="AutoShape 21">
            <a:extLst>
              <a:ext uri="{FF2B5EF4-FFF2-40B4-BE49-F238E27FC236}">
                <a16:creationId xmlns:a16="http://schemas.microsoft.com/office/drawing/2014/main" id="{3579DF69-6E74-4E48-8E22-02F598EC2EC3}"/>
              </a:ext>
            </a:extLst>
          </p:cNvPr>
          <p:cNvSpPr>
            <a:spLocks noChangeArrowheads="1"/>
          </p:cNvSpPr>
          <p:nvPr/>
        </p:nvSpPr>
        <p:spPr bwMode="auto">
          <a:xfrm>
            <a:off x="409575" y="3124200"/>
            <a:ext cx="2676525" cy="552450"/>
          </a:xfrm>
          <a:prstGeom prst="curvedDownArrow">
            <a:avLst>
              <a:gd name="adj1" fmla="val 102325"/>
              <a:gd name="adj2" fmla="val 19379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35" name="Rectangle 22">
            <a:extLst>
              <a:ext uri="{FF2B5EF4-FFF2-40B4-BE49-F238E27FC236}">
                <a16:creationId xmlns:a16="http://schemas.microsoft.com/office/drawing/2014/main" id="{86A98809-A51D-4925-9901-6D648B0B952D}"/>
              </a:ext>
            </a:extLst>
          </p:cNvPr>
          <p:cNvSpPr>
            <a:spLocks noChangeArrowheads="1"/>
          </p:cNvSpPr>
          <p:nvPr/>
        </p:nvSpPr>
        <p:spPr bwMode="auto">
          <a:xfrm>
            <a:off x="747713" y="4135438"/>
            <a:ext cx="1905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400"/>
              <a:t>自分たちでは決められないので、大阪府に聞いてみよう</a:t>
            </a:r>
          </a:p>
        </p:txBody>
      </p:sp>
      <p:sp>
        <p:nvSpPr>
          <p:cNvPr id="5136" name="Rectangle 23">
            <a:extLst>
              <a:ext uri="{FF2B5EF4-FFF2-40B4-BE49-F238E27FC236}">
                <a16:creationId xmlns:a16="http://schemas.microsoft.com/office/drawing/2014/main" id="{4978AAA4-C3A1-40D0-83D9-DC77158431A9}"/>
              </a:ext>
            </a:extLst>
          </p:cNvPr>
          <p:cNvSpPr>
            <a:spLocks noChangeArrowheads="1"/>
          </p:cNvSpPr>
          <p:nvPr/>
        </p:nvSpPr>
        <p:spPr bwMode="auto">
          <a:xfrm>
            <a:off x="912813" y="3397250"/>
            <a:ext cx="1492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t>国に聞いてみよう</a:t>
            </a:r>
          </a:p>
        </p:txBody>
      </p:sp>
      <p:sp>
        <p:nvSpPr>
          <p:cNvPr id="5137" name="AutoShape 24">
            <a:extLst>
              <a:ext uri="{FF2B5EF4-FFF2-40B4-BE49-F238E27FC236}">
                <a16:creationId xmlns:a16="http://schemas.microsoft.com/office/drawing/2014/main" id="{D3AA1631-BCD9-4FAA-B340-5AED0E19DA1F}"/>
              </a:ext>
            </a:extLst>
          </p:cNvPr>
          <p:cNvSpPr>
            <a:spLocks noChangeArrowheads="1"/>
          </p:cNvSpPr>
          <p:nvPr/>
        </p:nvSpPr>
        <p:spPr bwMode="auto">
          <a:xfrm>
            <a:off x="1127125" y="2728913"/>
            <a:ext cx="1138238" cy="406400"/>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a:t>国が決定</a:t>
            </a:r>
          </a:p>
        </p:txBody>
      </p:sp>
      <p:sp>
        <p:nvSpPr>
          <p:cNvPr id="5138" name="Rectangle 25">
            <a:extLst>
              <a:ext uri="{FF2B5EF4-FFF2-40B4-BE49-F238E27FC236}">
                <a16:creationId xmlns:a16="http://schemas.microsoft.com/office/drawing/2014/main" id="{6CBB8D8B-AA47-404B-889D-F741E91080B7}"/>
              </a:ext>
            </a:extLst>
          </p:cNvPr>
          <p:cNvSpPr>
            <a:spLocks noChangeArrowheads="1"/>
          </p:cNvSpPr>
          <p:nvPr/>
        </p:nvSpPr>
        <p:spPr bwMode="auto">
          <a:xfrm>
            <a:off x="800100" y="5372100"/>
            <a:ext cx="15906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400"/>
              <a:t>まちづくりの提案を持ってきました</a:t>
            </a:r>
          </a:p>
          <a:p>
            <a:r>
              <a:rPr lang="ja-JP" altLang="en-US" sz="1400"/>
              <a:t>役所で考えてみてください</a:t>
            </a:r>
          </a:p>
        </p:txBody>
      </p:sp>
      <p:sp>
        <p:nvSpPr>
          <p:cNvPr id="5139" name="AutoShape 26">
            <a:extLst>
              <a:ext uri="{FF2B5EF4-FFF2-40B4-BE49-F238E27FC236}">
                <a16:creationId xmlns:a16="http://schemas.microsoft.com/office/drawing/2014/main" id="{D85E372C-0ED7-4326-B787-F63D001632B3}"/>
              </a:ext>
            </a:extLst>
          </p:cNvPr>
          <p:cNvSpPr>
            <a:spLocks noChangeArrowheads="1"/>
          </p:cNvSpPr>
          <p:nvPr/>
        </p:nvSpPr>
        <p:spPr bwMode="auto">
          <a:xfrm>
            <a:off x="0" y="4838700"/>
            <a:ext cx="3676650" cy="20193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40" name="Rectangle 31">
            <a:extLst>
              <a:ext uri="{FF2B5EF4-FFF2-40B4-BE49-F238E27FC236}">
                <a16:creationId xmlns:a16="http://schemas.microsoft.com/office/drawing/2014/main" id="{674798E5-E579-402D-AAA3-F437871F1FD5}"/>
              </a:ext>
            </a:extLst>
          </p:cNvPr>
          <p:cNvSpPr>
            <a:spLocks noChangeArrowheads="1"/>
          </p:cNvSpPr>
          <p:nvPr/>
        </p:nvSpPr>
        <p:spPr bwMode="auto">
          <a:xfrm>
            <a:off x="0" y="384175"/>
            <a:ext cx="474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kumimoji="1" lang="ja-JP" altLang="en-US" sz="2000" b="1"/>
              <a:t>１ 分権改革を取り巻く課題と目指すもの</a:t>
            </a:r>
          </a:p>
        </p:txBody>
      </p:sp>
      <p:sp>
        <p:nvSpPr>
          <p:cNvPr id="490528" name="Rectangle 32">
            <a:extLst>
              <a:ext uri="{FF2B5EF4-FFF2-40B4-BE49-F238E27FC236}">
                <a16:creationId xmlns:a16="http://schemas.microsoft.com/office/drawing/2014/main" id="{7F73C1D6-BA2E-4B33-87BF-8B3A62E2E97B}"/>
              </a:ext>
            </a:extLst>
          </p:cNvPr>
          <p:cNvSpPr>
            <a:spLocks noChangeArrowheads="1"/>
          </p:cNvSpPr>
          <p:nvPr/>
        </p:nvSpPr>
        <p:spPr bwMode="auto">
          <a:xfrm>
            <a:off x="180975" y="669925"/>
            <a:ext cx="3832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ja-JP" sz="1600" b="1">
                <a:effectLst>
                  <a:outerShdw blurRad="38100" dist="38100" dir="2700000" algn="tl">
                    <a:srgbClr val="C0C0C0"/>
                  </a:outerShdw>
                </a:effectLst>
                <a:latin typeface="Arial" charset="0"/>
              </a:rPr>
              <a:t>【</a:t>
            </a:r>
            <a:r>
              <a:rPr lang="ja-JP" altLang="en-US" sz="1600" b="1">
                <a:effectLst>
                  <a:outerShdw blurRad="38100" dist="38100" dir="2700000" algn="tl">
                    <a:srgbClr val="C0C0C0"/>
                  </a:outerShdw>
                </a:effectLst>
                <a:latin typeface="Arial" charset="0"/>
              </a:rPr>
              <a:t>霞ヶ関・官僚主導の中央集権型システム</a:t>
            </a:r>
            <a:r>
              <a:rPr lang="en-US" altLang="ja-JP" sz="1600" b="1">
                <a:effectLst>
                  <a:outerShdw blurRad="38100" dist="38100" dir="2700000" algn="tl">
                    <a:srgbClr val="C0C0C0"/>
                  </a:outerShdw>
                </a:effectLst>
                <a:latin typeface="Arial" charset="0"/>
              </a:rPr>
              <a:t>】</a:t>
            </a:r>
          </a:p>
        </p:txBody>
      </p:sp>
      <p:sp>
        <p:nvSpPr>
          <p:cNvPr id="5142" name="AutoShape 33">
            <a:extLst>
              <a:ext uri="{FF2B5EF4-FFF2-40B4-BE49-F238E27FC236}">
                <a16:creationId xmlns:a16="http://schemas.microsoft.com/office/drawing/2014/main" id="{19D5871C-C33F-4EF0-A286-474E227A0D22}"/>
              </a:ext>
            </a:extLst>
          </p:cNvPr>
          <p:cNvSpPr>
            <a:spLocks noChangeArrowheads="1"/>
          </p:cNvSpPr>
          <p:nvPr/>
        </p:nvSpPr>
        <p:spPr bwMode="auto">
          <a:xfrm>
            <a:off x="4229100" y="2151063"/>
            <a:ext cx="542925" cy="3886200"/>
          </a:xfrm>
          <a:prstGeom prst="rightArrow">
            <a:avLst>
              <a:gd name="adj1" fmla="val 50000"/>
              <a:gd name="adj2" fmla="val 4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a:t>分権改革</a:t>
            </a:r>
          </a:p>
        </p:txBody>
      </p:sp>
      <p:sp>
        <p:nvSpPr>
          <p:cNvPr id="5143" name="AutoShape 37">
            <a:extLst>
              <a:ext uri="{FF2B5EF4-FFF2-40B4-BE49-F238E27FC236}">
                <a16:creationId xmlns:a16="http://schemas.microsoft.com/office/drawing/2014/main" id="{AB714B9C-8A71-4306-9CE8-49FEB6C35E0F}"/>
              </a:ext>
            </a:extLst>
          </p:cNvPr>
          <p:cNvSpPr>
            <a:spLocks noChangeArrowheads="1"/>
          </p:cNvSpPr>
          <p:nvPr/>
        </p:nvSpPr>
        <p:spPr bwMode="auto">
          <a:xfrm>
            <a:off x="2857500" y="1512888"/>
            <a:ext cx="1649413" cy="1771650"/>
          </a:xfrm>
          <a:prstGeom prst="horizontalScroll">
            <a:avLst>
              <a:gd name="adj" fmla="val 12500"/>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400"/>
              <a:t>・私たちの思い　</a:t>
            </a:r>
          </a:p>
          <a:p>
            <a:r>
              <a:rPr lang="ja-JP" altLang="en-US" sz="1400"/>
              <a:t>　が、なかなか</a:t>
            </a:r>
          </a:p>
          <a:p>
            <a:r>
              <a:rPr lang="ja-JP" altLang="en-US" sz="1400"/>
              <a:t>　実現されない</a:t>
            </a:r>
          </a:p>
          <a:p>
            <a:r>
              <a:rPr lang="ja-JP" altLang="en-US" sz="1400"/>
              <a:t>・だから、無駄　</a:t>
            </a:r>
          </a:p>
          <a:p>
            <a:r>
              <a:rPr lang="ja-JP" altLang="en-US" sz="1400"/>
              <a:t>　使いも起こる　</a:t>
            </a:r>
          </a:p>
          <a:p>
            <a:r>
              <a:rPr lang="ja-JP" altLang="en-US" sz="1400"/>
              <a:t>　のでは</a:t>
            </a:r>
          </a:p>
        </p:txBody>
      </p:sp>
      <p:sp>
        <p:nvSpPr>
          <p:cNvPr id="490535" name="Rectangle 39">
            <a:extLst>
              <a:ext uri="{FF2B5EF4-FFF2-40B4-BE49-F238E27FC236}">
                <a16:creationId xmlns:a16="http://schemas.microsoft.com/office/drawing/2014/main" id="{B66BBB10-50F0-4909-8E6D-D6ADB8BA4071}"/>
              </a:ext>
            </a:extLst>
          </p:cNvPr>
          <p:cNvSpPr>
            <a:spLocks noChangeArrowheads="1"/>
          </p:cNvSpPr>
          <p:nvPr/>
        </p:nvSpPr>
        <p:spPr bwMode="auto">
          <a:xfrm>
            <a:off x="4848225" y="647700"/>
            <a:ext cx="3975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n-US" altLang="ja-JP" sz="1600" b="1">
                <a:effectLst>
                  <a:outerShdw blurRad="38100" dist="38100" dir="2700000" algn="tl">
                    <a:srgbClr val="C0C0C0"/>
                  </a:outerShdw>
                </a:effectLst>
                <a:latin typeface="Arial" charset="0"/>
              </a:rPr>
              <a:t>【</a:t>
            </a:r>
            <a:r>
              <a:rPr lang="ja-JP" altLang="en-US" sz="1600" b="1">
                <a:effectLst>
                  <a:outerShdw blurRad="38100" dist="38100" dir="2700000" algn="tl">
                    <a:srgbClr val="C0C0C0"/>
                  </a:outerShdw>
                </a:effectLst>
                <a:latin typeface="Arial" charset="0"/>
              </a:rPr>
              <a:t>自分たちのまちのことは自分たちで決める</a:t>
            </a:r>
            <a:r>
              <a:rPr lang="en-US" altLang="ja-JP" sz="1600" b="1">
                <a:effectLst>
                  <a:outerShdw blurRad="38100" dist="38100" dir="2700000" algn="tl">
                    <a:srgbClr val="C0C0C0"/>
                  </a:outerShdw>
                </a:effectLst>
                <a:latin typeface="Arial" charset="0"/>
              </a:rPr>
              <a:t>】</a:t>
            </a:r>
          </a:p>
        </p:txBody>
      </p:sp>
      <p:sp>
        <p:nvSpPr>
          <p:cNvPr id="5145" name="Rectangle 40">
            <a:extLst>
              <a:ext uri="{FF2B5EF4-FFF2-40B4-BE49-F238E27FC236}">
                <a16:creationId xmlns:a16="http://schemas.microsoft.com/office/drawing/2014/main" id="{2C0A539C-60E5-43B9-B025-D0BA52576D17}"/>
              </a:ext>
            </a:extLst>
          </p:cNvPr>
          <p:cNvSpPr>
            <a:spLocks noChangeArrowheads="1"/>
          </p:cNvSpPr>
          <p:nvPr/>
        </p:nvSpPr>
        <p:spPr bwMode="auto">
          <a:xfrm>
            <a:off x="5292725" y="976313"/>
            <a:ext cx="2900363" cy="9334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Clr>
                <a:schemeClr val="bg2"/>
              </a:buClr>
              <a:buSzPct val="75000"/>
              <a:buFont typeface="Wingdings" panose="05000000000000000000" pitchFamily="2" charset="2"/>
              <a:buNone/>
            </a:pPr>
            <a:r>
              <a:rPr kumimoji="1" lang="ja-JP" altLang="en-US" sz="1600"/>
              <a:t>自己決定・自己責任・自己経営</a:t>
            </a:r>
          </a:p>
          <a:p>
            <a:pPr eaLnBrk="1" hangingPunct="1">
              <a:spcBef>
                <a:spcPct val="20000"/>
              </a:spcBef>
              <a:buClr>
                <a:schemeClr val="bg2"/>
              </a:buClr>
              <a:buSzPct val="75000"/>
              <a:buFont typeface="Wingdings" panose="05000000000000000000" pitchFamily="2" charset="2"/>
              <a:buNone/>
            </a:pPr>
            <a:r>
              <a:rPr kumimoji="1" lang="ja-JP" altLang="en-US" sz="1600"/>
              <a:t>住民に近いところに力を集める</a:t>
            </a:r>
          </a:p>
          <a:p>
            <a:pPr eaLnBrk="1" hangingPunct="1">
              <a:spcBef>
                <a:spcPct val="20000"/>
              </a:spcBef>
              <a:buClr>
                <a:schemeClr val="bg2"/>
              </a:buClr>
              <a:buSzPct val="75000"/>
              <a:buFont typeface="Wingdings" panose="05000000000000000000" pitchFamily="2" charset="2"/>
              <a:buNone/>
            </a:pPr>
            <a:r>
              <a:rPr kumimoji="1" lang="ja-JP" altLang="en-US" sz="1600"/>
              <a:t>　　　　ニア・イズ・ベター</a:t>
            </a:r>
          </a:p>
        </p:txBody>
      </p:sp>
      <p:sp>
        <p:nvSpPr>
          <p:cNvPr id="5146" name="AutoShape 42">
            <a:extLst>
              <a:ext uri="{FF2B5EF4-FFF2-40B4-BE49-F238E27FC236}">
                <a16:creationId xmlns:a16="http://schemas.microsoft.com/office/drawing/2014/main" id="{82DA27E3-EAC2-40B0-9DC4-2458469F8375}"/>
              </a:ext>
            </a:extLst>
          </p:cNvPr>
          <p:cNvSpPr>
            <a:spLocks noChangeArrowheads="1"/>
          </p:cNvSpPr>
          <p:nvPr/>
        </p:nvSpPr>
        <p:spPr bwMode="auto">
          <a:xfrm rot="7296342">
            <a:off x="5206207" y="2637631"/>
            <a:ext cx="1655762" cy="142875"/>
          </a:xfrm>
          <a:prstGeom prst="wave">
            <a:avLst>
              <a:gd name="adj1" fmla="val 13005"/>
              <a:gd name="adj2" fmla="val 0"/>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47" name="AutoShape 43">
            <a:extLst>
              <a:ext uri="{FF2B5EF4-FFF2-40B4-BE49-F238E27FC236}">
                <a16:creationId xmlns:a16="http://schemas.microsoft.com/office/drawing/2014/main" id="{39AF0F71-1FB9-474D-AD92-C7129DEEC944}"/>
              </a:ext>
            </a:extLst>
          </p:cNvPr>
          <p:cNvSpPr>
            <a:spLocks noChangeArrowheads="1"/>
          </p:cNvSpPr>
          <p:nvPr/>
        </p:nvSpPr>
        <p:spPr bwMode="auto">
          <a:xfrm rot="-7277235">
            <a:off x="5114131" y="2640807"/>
            <a:ext cx="1654175" cy="144462"/>
          </a:xfrm>
          <a:prstGeom prst="flowChartPunchedTape">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48" name="AutoShape 45">
            <a:extLst>
              <a:ext uri="{FF2B5EF4-FFF2-40B4-BE49-F238E27FC236}">
                <a16:creationId xmlns:a16="http://schemas.microsoft.com/office/drawing/2014/main" id="{D93FFA78-3134-48F6-9006-49CA1B89C669}"/>
              </a:ext>
            </a:extLst>
          </p:cNvPr>
          <p:cNvSpPr>
            <a:spLocks noChangeArrowheads="1"/>
          </p:cNvSpPr>
          <p:nvPr/>
        </p:nvSpPr>
        <p:spPr bwMode="auto">
          <a:xfrm>
            <a:off x="6746875" y="1997075"/>
            <a:ext cx="719138" cy="179705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a:t>権限</a:t>
            </a:r>
          </a:p>
          <a:p>
            <a:pPr algn="ctr" eaLnBrk="1" hangingPunct="1"/>
            <a:r>
              <a:rPr kumimoji="1" lang="ja-JP" altLang="en-US"/>
              <a:t>財源</a:t>
            </a:r>
          </a:p>
        </p:txBody>
      </p:sp>
      <p:sp>
        <p:nvSpPr>
          <p:cNvPr id="5149" name="Rectangle 46">
            <a:extLst>
              <a:ext uri="{FF2B5EF4-FFF2-40B4-BE49-F238E27FC236}">
                <a16:creationId xmlns:a16="http://schemas.microsoft.com/office/drawing/2014/main" id="{F550D2E0-E80F-4C14-A617-289DD259438B}"/>
              </a:ext>
            </a:extLst>
          </p:cNvPr>
          <p:cNvSpPr>
            <a:spLocks noChangeArrowheads="1"/>
          </p:cNvSpPr>
          <p:nvPr/>
        </p:nvSpPr>
        <p:spPr bwMode="auto">
          <a:xfrm rot="5400000">
            <a:off x="7087394" y="2489994"/>
            <a:ext cx="2054225" cy="1008063"/>
          </a:xfrm>
          <a:prstGeom prst="rect">
            <a:avLst/>
          </a:prstGeom>
          <a:solidFill>
            <a:srgbClr val="00CCFF"/>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400" b="1"/>
              <a:t>自治体</a:t>
            </a:r>
          </a:p>
        </p:txBody>
      </p:sp>
      <p:sp>
        <p:nvSpPr>
          <p:cNvPr id="5150" name="AutoShape 47">
            <a:extLst>
              <a:ext uri="{FF2B5EF4-FFF2-40B4-BE49-F238E27FC236}">
                <a16:creationId xmlns:a16="http://schemas.microsoft.com/office/drawing/2014/main" id="{9BC01F3D-16F4-4FC6-9F3D-2DA2CE4E0D55}"/>
              </a:ext>
            </a:extLst>
          </p:cNvPr>
          <p:cNvSpPr>
            <a:spLocks/>
          </p:cNvSpPr>
          <p:nvPr/>
        </p:nvSpPr>
        <p:spPr bwMode="auto">
          <a:xfrm rot="5400000">
            <a:off x="8030369" y="2634456"/>
            <a:ext cx="133350" cy="865188"/>
          </a:xfrm>
          <a:prstGeom prst="leftBrace">
            <a:avLst>
              <a:gd name="adj1" fmla="val 54067"/>
              <a:gd name="adj2" fmla="val 49699"/>
            </a:avLst>
          </a:prstGeom>
          <a:noFill/>
          <a:ln w="28575">
            <a:solidFill>
              <a:schemeClr val="tx2"/>
            </a:solidFill>
            <a:round/>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51" name="Rectangle 48">
            <a:extLst>
              <a:ext uri="{FF2B5EF4-FFF2-40B4-BE49-F238E27FC236}">
                <a16:creationId xmlns:a16="http://schemas.microsoft.com/office/drawing/2014/main" id="{CE5DF6BE-0C8E-4BE8-B833-0082746DC6A5}"/>
              </a:ext>
            </a:extLst>
          </p:cNvPr>
          <p:cNvSpPr>
            <a:spLocks noChangeArrowheads="1"/>
          </p:cNvSpPr>
          <p:nvPr/>
        </p:nvSpPr>
        <p:spPr bwMode="auto">
          <a:xfrm>
            <a:off x="7651750" y="2720975"/>
            <a:ext cx="458788" cy="1720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b="1"/>
              <a:t>都道府県</a:t>
            </a:r>
          </a:p>
        </p:txBody>
      </p:sp>
      <p:sp>
        <p:nvSpPr>
          <p:cNvPr id="5152" name="Rectangle 49">
            <a:extLst>
              <a:ext uri="{FF2B5EF4-FFF2-40B4-BE49-F238E27FC236}">
                <a16:creationId xmlns:a16="http://schemas.microsoft.com/office/drawing/2014/main" id="{9D6EAF1B-D315-43E7-A7C8-697D12939E91}"/>
              </a:ext>
            </a:extLst>
          </p:cNvPr>
          <p:cNvSpPr>
            <a:spLocks noChangeArrowheads="1"/>
          </p:cNvSpPr>
          <p:nvPr/>
        </p:nvSpPr>
        <p:spPr bwMode="auto">
          <a:xfrm>
            <a:off x="8123238" y="2552700"/>
            <a:ext cx="458787" cy="17208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b="1"/>
              <a:t>市町村</a:t>
            </a:r>
          </a:p>
        </p:txBody>
      </p:sp>
      <p:sp>
        <p:nvSpPr>
          <p:cNvPr id="5153" name="Rectangle 50">
            <a:extLst>
              <a:ext uri="{FF2B5EF4-FFF2-40B4-BE49-F238E27FC236}">
                <a16:creationId xmlns:a16="http://schemas.microsoft.com/office/drawing/2014/main" id="{06C428A0-92C0-4C05-A2BA-037BD80D0A83}"/>
              </a:ext>
            </a:extLst>
          </p:cNvPr>
          <p:cNvSpPr>
            <a:spLocks noChangeArrowheads="1"/>
          </p:cNvSpPr>
          <p:nvPr/>
        </p:nvSpPr>
        <p:spPr bwMode="auto">
          <a:xfrm>
            <a:off x="5165725" y="3711575"/>
            <a:ext cx="2401888" cy="4587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85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a:t>霞ヶ関解体・再編</a:t>
            </a:r>
          </a:p>
        </p:txBody>
      </p:sp>
      <p:sp>
        <p:nvSpPr>
          <p:cNvPr id="5154" name="AutoShape 51">
            <a:extLst>
              <a:ext uri="{FF2B5EF4-FFF2-40B4-BE49-F238E27FC236}">
                <a16:creationId xmlns:a16="http://schemas.microsoft.com/office/drawing/2014/main" id="{58F06488-2621-4D36-B79F-89920AFC4867}"/>
              </a:ext>
            </a:extLst>
          </p:cNvPr>
          <p:cNvSpPr>
            <a:spLocks noChangeArrowheads="1"/>
          </p:cNvSpPr>
          <p:nvPr/>
        </p:nvSpPr>
        <p:spPr bwMode="auto">
          <a:xfrm>
            <a:off x="5830888" y="4146550"/>
            <a:ext cx="185737" cy="320675"/>
          </a:xfrm>
          <a:prstGeom prst="downArrow">
            <a:avLst>
              <a:gd name="adj1" fmla="val 50000"/>
              <a:gd name="adj2" fmla="val 43163"/>
            </a:avLst>
          </a:prstGeom>
          <a:solidFill>
            <a:srgbClr val="00FFFF"/>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55" name="AutoShape 52">
            <a:extLst>
              <a:ext uri="{FF2B5EF4-FFF2-40B4-BE49-F238E27FC236}">
                <a16:creationId xmlns:a16="http://schemas.microsoft.com/office/drawing/2014/main" id="{CBBC22B1-6CFB-4EE1-AA93-8C9680F2E6CA}"/>
              </a:ext>
            </a:extLst>
          </p:cNvPr>
          <p:cNvSpPr>
            <a:spLocks noChangeArrowheads="1"/>
          </p:cNvSpPr>
          <p:nvPr/>
        </p:nvSpPr>
        <p:spPr bwMode="auto">
          <a:xfrm>
            <a:off x="7953375" y="4067175"/>
            <a:ext cx="223838" cy="288925"/>
          </a:xfrm>
          <a:prstGeom prst="downArrow">
            <a:avLst>
              <a:gd name="adj1" fmla="val 50000"/>
              <a:gd name="adj2" fmla="val 32269"/>
            </a:avLst>
          </a:prstGeom>
          <a:solidFill>
            <a:srgbClr val="3366FF"/>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156" name="Rectangle 53">
            <a:extLst>
              <a:ext uri="{FF2B5EF4-FFF2-40B4-BE49-F238E27FC236}">
                <a16:creationId xmlns:a16="http://schemas.microsoft.com/office/drawing/2014/main" id="{FB7E7128-54F3-4490-A60F-B1D121DD7F70}"/>
              </a:ext>
            </a:extLst>
          </p:cNvPr>
          <p:cNvSpPr>
            <a:spLocks noChangeArrowheads="1"/>
          </p:cNvSpPr>
          <p:nvPr/>
        </p:nvSpPr>
        <p:spPr bwMode="auto">
          <a:xfrm>
            <a:off x="5251450" y="4510088"/>
            <a:ext cx="1584325" cy="936625"/>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600"/>
              <a:t>外交・防衛等</a:t>
            </a:r>
          </a:p>
          <a:p>
            <a:pPr algn="ctr" eaLnBrk="1" hangingPunct="1"/>
            <a:r>
              <a:rPr kumimoji="1" lang="ja-JP" altLang="en-US" sz="1600"/>
              <a:t>国が本来担う</a:t>
            </a:r>
          </a:p>
          <a:p>
            <a:pPr algn="ctr" eaLnBrk="1" hangingPunct="1"/>
            <a:r>
              <a:rPr kumimoji="1" lang="ja-JP" altLang="en-US" sz="1600"/>
              <a:t>べき事務に特化</a:t>
            </a:r>
          </a:p>
        </p:txBody>
      </p:sp>
      <p:sp>
        <p:nvSpPr>
          <p:cNvPr id="5157" name="Rectangle 54">
            <a:extLst>
              <a:ext uri="{FF2B5EF4-FFF2-40B4-BE49-F238E27FC236}">
                <a16:creationId xmlns:a16="http://schemas.microsoft.com/office/drawing/2014/main" id="{E41A0F64-2D6E-4BDD-AC32-6C26B6003382}"/>
              </a:ext>
            </a:extLst>
          </p:cNvPr>
          <p:cNvSpPr>
            <a:spLocks noChangeArrowheads="1"/>
          </p:cNvSpPr>
          <p:nvPr/>
        </p:nvSpPr>
        <p:spPr bwMode="auto">
          <a:xfrm>
            <a:off x="7259638" y="4424363"/>
            <a:ext cx="1584325" cy="1008062"/>
          </a:xfrm>
          <a:prstGeom prst="rect">
            <a:avLst/>
          </a:prstGeom>
          <a:solidFill>
            <a:srgbClr val="CCFF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600"/>
              <a:t>住民起点での</a:t>
            </a:r>
          </a:p>
          <a:p>
            <a:pPr algn="ctr" eaLnBrk="1" hangingPunct="1"/>
            <a:r>
              <a:rPr kumimoji="1" lang="ja-JP" altLang="en-US" sz="1600"/>
              <a:t>地域ニーズに</a:t>
            </a:r>
          </a:p>
          <a:p>
            <a:pPr algn="ctr" eaLnBrk="1" hangingPunct="1"/>
            <a:r>
              <a:rPr kumimoji="1" lang="ja-JP" altLang="en-US" sz="1600"/>
              <a:t>応じた総合行政</a:t>
            </a:r>
          </a:p>
          <a:p>
            <a:pPr algn="ctr" eaLnBrk="1" hangingPunct="1"/>
            <a:r>
              <a:rPr kumimoji="1" lang="ja-JP" altLang="en-US" sz="1600"/>
              <a:t>を可能に</a:t>
            </a:r>
          </a:p>
        </p:txBody>
      </p:sp>
      <p:sp>
        <p:nvSpPr>
          <p:cNvPr id="490551" name="Rectangle 55">
            <a:extLst>
              <a:ext uri="{FF2B5EF4-FFF2-40B4-BE49-F238E27FC236}">
                <a16:creationId xmlns:a16="http://schemas.microsoft.com/office/drawing/2014/main" id="{6442994C-E0D8-41F8-AA40-C1BC7641B485}"/>
              </a:ext>
            </a:extLst>
          </p:cNvPr>
          <p:cNvSpPr>
            <a:spLocks noChangeArrowheads="1"/>
          </p:cNvSpPr>
          <p:nvPr/>
        </p:nvSpPr>
        <p:spPr bwMode="auto">
          <a:xfrm>
            <a:off x="4670425" y="5502275"/>
            <a:ext cx="4194175" cy="11906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kumimoji="1" lang="ja-JP" altLang="en-US" sz="1200" b="1">
                <a:effectLst>
                  <a:outerShdw blurRad="38100" dist="38100" dir="2700000" algn="tl">
                    <a:srgbClr val="FFFFFF"/>
                  </a:outerShdw>
                </a:effectLst>
                <a:latin typeface="Arial" charset="0"/>
              </a:rPr>
              <a:t>・地域における自らのお金（税）の使い方を住民の知恵と工夫、</a:t>
            </a:r>
          </a:p>
          <a:p>
            <a:pPr eaLnBrk="1" hangingPunct="1">
              <a:defRPr/>
            </a:pPr>
            <a:r>
              <a:rPr kumimoji="1" lang="ja-JP" altLang="en-US" sz="1200" b="1">
                <a:effectLst>
                  <a:outerShdw blurRad="38100" dist="38100" dir="2700000" algn="tl">
                    <a:srgbClr val="FFFFFF"/>
                  </a:outerShdw>
                </a:effectLst>
                <a:latin typeface="Arial" charset="0"/>
              </a:rPr>
              <a:t>　参加のもとで自ら判断し、決定。その結果を引きうける。</a:t>
            </a:r>
          </a:p>
          <a:p>
            <a:pPr eaLnBrk="1" hangingPunct="1">
              <a:defRPr/>
            </a:pPr>
            <a:r>
              <a:rPr kumimoji="1" lang="ja-JP" altLang="en-US" sz="1200" b="1">
                <a:effectLst>
                  <a:outerShdw blurRad="38100" dist="38100" dir="2700000" algn="tl">
                    <a:srgbClr val="FFFFFF"/>
                  </a:outerShdw>
                </a:effectLst>
                <a:latin typeface="Arial" charset="0"/>
              </a:rPr>
              <a:t>・地域コミュニティの充実強化やＮＰＯとの協働など、地域に</a:t>
            </a:r>
          </a:p>
          <a:p>
            <a:pPr eaLnBrk="1" hangingPunct="1">
              <a:defRPr/>
            </a:pPr>
            <a:r>
              <a:rPr kumimoji="1" lang="ja-JP" altLang="en-US" sz="1200" b="1">
                <a:effectLst>
                  <a:outerShdw blurRad="38100" dist="38100" dir="2700000" algn="tl">
                    <a:srgbClr val="FFFFFF"/>
                  </a:outerShdw>
                </a:effectLst>
                <a:latin typeface="Arial" charset="0"/>
              </a:rPr>
              <a:t>　おける　「自助・共助」をベースに、まずは市町村が身近な行政</a:t>
            </a:r>
          </a:p>
          <a:p>
            <a:pPr eaLnBrk="1" hangingPunct="1">
              <a:defRPr/>
            </a:pPr>
            <a:r>
              <a:rPr kumimoji="1" lang="ja-JP" altLang="en-US" sz="1200" b="1">
                <a:effectLst>
                  <a:outerShdw blurRad="38100" dist="38100" dir="2700000" algn="tl">
                    <a:srgbClr val="FFFFFF"/>
                  </a:outerShdw>
                </a:effectLst>
                <a:latin typeface="Arial" charset="0"/>
              </a:rPr>
              <a:t>　サービスを総合的に担う。そして、市町村ができないことを大阪</a:t>
            </a:r>
          </a:p>
          <a:p>
            <a:pPr eaLnBrk="1" hangingPunct="1">
              <a:defRPr/>
            </a:pPr>
            <a:r>
              <a:rPr kumimoji="1" lang="ja-JP" altLang="en-US" sz="1200" b="1">
                <a:effectLst>
                  <a:outerShdw blurRad="38100" dist="38100" dir="2700000" algn="tl">
                    <a:srgbClr val="FFFFFF"/>
                  </a:outerShdw>
                </a:effectLst>
                <a:latin typeface="Arial" charset="0"/>
              </a:rPr>
              <a:t>　府（関西州）が、大阪府（関西州）もできないことを国が担う。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a:extLst>
              <a:ext uri="{FF2B5EF4-FFF2-40B4-BE49-F238E27FC236}">
                <a16:creationId xmlns:a16="http://schemas.microsoft.com/office/drawing/2014/main" id="{11DC6D6A-990F-49B6-9F34-E34F74C950B8}"/>
              </a:ext>
            </a:extLst>
          </p:cNvPr>
          <p:cNvSpPr>
            <a:spLocks noChangeShapeType="1"/>
          </p:cNvSpPr>
          <p:nvPr/>
        </p:nvSpPr>
        <p:spPr bwMode="auto">
          <a:xfrm>
            <a:off x="4673600" y="884238"/>
            <a:ext cx="0" cy="5491162"/>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6147" name="AutoShape 3">
            <a:extLst>
              <a:ext uri="{FF2B5EF4-FFF2-40B4-BE49-F238E27FC236}">
                <a16:creationId xmlns:a16="http://schemas.microsoft.com/office/drawing/2014/main" id="{8F6487E8-DC0E-451F-886E-74C64EED1D36}"/>
              </a:ext>
            </a:extLst>
          </p:cNvPr>
          <p:cNvSpPr>
            <a:spLocks noChangeArrowheads="1"/>
          </p:cNvSpPr>
          <p:nvPr/>
        </p:nvSpPr>
        <p:spPr bwMode="auto">
          <a:xfrm>
            <a:off x="2959100" y="798513"/>
            <a:ext cx="4094163" cy="1152525"/>
          </a:xfrm>
          <a:prstGeom prst="rightArrow">
            <a:avLst>
              <a:gd name="adj1" fmla="val 59546"/>
              <a:gd name="adj2" fmla="val 33583"/>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48" name="Rectangle 4">
            <a:extLst>
              <a:ext uri="{FF2B5EF4-FFF2-40B4-BE49-F238E27FC236}">
                <a16:creationId xmlns:a16="http://schemas.microsoft.com/office/drawing/2014/main" id="{ABC991DF-F3E6-4201-B82A-D600E3D6FFA3}"/>
              </a:ext>
            </a:extLst>
          </p:cNvPr>
          <p:cNvSpPr>
            <a:spLocks noGrp="1" noChangeArrowheads="1"/>
          </p:cNvSpPr>
          <p:nvPr>
            <p:ph type="title"/>
          </p:nvPr>
        </p:nvSpPr>
        <p:spPr>
          <a:xfrm>
            <a:off x="225425" y="209550"/>
            <a:ext cx="8229600" cy="647700"/>
          </a:xfrm>
        </p:spPr>
        <p:txBody>
          <a:bodyPr/>
          <a:lstStyle/>
          <a:p>
            <a:pPr eaLnBrk="1" hangingPunct="1"/>
            <a:r>
              <a:rPr lang="ja-JP" altLang="en-US" sz="2000" b="1"/>
              <a:t>２ 将来像とそれに至る工程表</a:t>
            </a:r>
          </a:p>
        </p:txBody>
      </p:sp>
      <p:sp>
        <p:nvSpPr>
          <p:cNvPr id="6149" name="Rectangle 5">
            <a:extLst>
              <a:ext uri="{FF2B5EF4-FFF2-40B4-BE49-F238E27FC236}">
                <a16:creationId xmlns:a16="http://schemas.microsoft.com/office/drawing/2014/main" id="{3C295913-C8AF-497B-ADE7-F72EF3A90D9A}"/>
              </a:ext>
            </a:extLst>
          </p:cNvPr>
          <p:cNvSpPr>
            <a:spLocks noChangeArrowheads="1"/>
          </p:cNvSpPr>
          <p:nvPr/>
        </p:nvSpPr>
        <p:spPr bwMode="auto">
          <a:xfrm>
            <a:off x="376238" y="881063"/>
            <a:ext cx="8424862" cy="5507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50" name="Rectangle 6">
            <a:extLst>
              <a:ext uri="{FF2B5EF4-FFF2-40B4-BE49-F238E27FC236}">
                <a16:creationId xmlns:a16="http://schemas.microsoft.com/office/drawing/2014/main" id="{ECB1716F-A60F-4D7E-B545-F7B42B1EFF2A}"/>
              </a:ext>
            </a:extLst>
          </p:cNvPr>
          <p:cNvSpPr>
            <a:spLocks noChangeArrowheads="1"/>
          </p:cNvSpPr>
          <p:nvPr/>
        </p:nvSpPr>
        <p:spPr bwMode="auto">
          <a:xfrm>
            <a:off x="0" y="593725"/>
            <a:ext cx="360363"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en-US" altLang="ja-JP" b="1"/>
              <a:t>【</a:t>
            </a:r>
            <a:r>
              <a:rPr kumimoji="1" lang="ja-JP" altLang="en-US" b="1"/>
              <a:t>分権</a:t>
            </a:r>
            <a:r>
              <a:rPr kumimoji="1" lang="en-US" altLang="ja-JP" b="1"/>
              <a:t>】</a:t>
            </a:r>
          </a:p>
        </p:txBody>
      </p:sp>
      <p:sp>
        <p:nvSpPr>
          <p:cNvPr id="6151" name="Rectangle 7">
            <a:extLst>
              <a:ext uri="{FF2B5EF4-FFF2-40B4-BE49-F238E27FC236}">
                <a16:creationId xmlns:a16="http://schemas.microsoft.com/office/drawing/2014/main" id="{04BEB1F5-133E-4C38-BE9D-A91F94306DFD}"/>
              </a:ext>
            </a:extLst>
          </p:cNvPr>
          <p:cNvSpPr>
            <a:spLocks noChangeArrowheads="1"/>
          </p:cNvSpPr>
          <p:nvPr/>
        </p:nvSpPr>
        <p:spPr bwMode="auto">
          <a:xfrm>
            <a:off x="0" y="4649788"/>
            <a:ext cx="360363"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en-US" altLang="ja-JP"/>
              <a:t>【</a:t>
            </a:r>
            <a:r>
              <a:rPr kumimoji="1" lang="ja-JP" altLang="en-US" b="1"/>
              <a:t>集権</a:t>
            </a:r>
            <a:r>
              <a:rPr kumimoji="1" lang="en-US" altLang="ja-JP"/>
              <a:t>】</a:t>
            </a:r>
          </a:p>
        </p:txBody>
      </p:sp>
      <p:sp>
        <p:nvSpPr>
          <p:cNvPr id="6152" name="AutoShape 8">
            <a:extLst>
              <a:ext uri="{FF2B5EF4-FFF2-40B4-BE49-F238E27FC236}">
                <a16:creationId xmlns:a16="http://schemas.microsoft.com/office/drawing/2014/main" id="{CFD1AA51-BB4A-47E9-9FB4-9E21275E90BB}"/>
              </a:ext>
            </a:extLst>
          </p:cNvPr>
          <p:cNvSpPr>
            <a:spLocks noChangeArrowheads="1"/>
          </p:cNvSpPr>
          <p:nvPr/>
        </p:nvSpPr>
        <p:spPr bwMode="auto">
          <a:xfrm>
            <a:off x="7569200" y="4886325"/>
            <a:ext cx="1131888" cy="1239838"/>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b="1"/>
              <a:t>関西州の</a:t>
            </a:r>
          </a:p>
          <a:p>
            <a:pPr algn="ctr" eaLnBrk="1" hangingPunct="1"/>
            <a:r>
              <a:rPr kumimoji="1" lang="ja-JP" altLang="en-US" b="1"/>
              <a:t>実現</a:t>
            </a:r>
          </a:p>
        </p:txBody>
      </p:sp>
      <p:sp>
        <p:nvSpPr>
          <p:cNvPr id="6153" name="AutoShape 9">
            <a:extLst>
              <a:ext uri="{FF2B5EF4-FFF2-40B4-BE49-F238E27FC236}">
                <a16:creationId xmlns:a16="http://schemas.microsoft.com/office/drawing/2014/main" id="{CFE5738E-F774-43E4-A3A7-055ADC36217F}"/>
              </a:ext>
            </a:extLst>
          </p:cNvPr>
          <p:cNvSpPr>
            <a:spLocks noChangeArrowheads="1"/>
          </p:cNvSpPr>
          <p:nvPr/>
        </p:nvSpPr>
        <p:spPr bwMode="auto">
          <a:xfrm>
            <a:off x="895350" y="5757863"/>
            <a:ext cx="2390775" cy="465137"/>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b="1"/>
              <a:t>関西広域連合の設置</a:t>
            </a:r>
          </a:p>
          <a:p>
            <a:pPr algn="ctr" eaLnBrk="1" hangingPunct="1"/>
            <a:r>
              <a:rPr kumimoji="1" lang="ja-JP" altLang="en-US" sz="1400"/>
              <a:t>府県業務の集約</a:t>
            </a:r>
          </a:p>
        </p:txBody>
      </p:sp>
      <p:sp>
        <p:nvSpPr>
          <p:cNvPr id="6154" name="AutoShape 10">
            <a:extLst>
              <a:ext uri="{FF2B5EF4-FFF2-40B4-BE49-F238E27FC236}">
                <a16:creationId xmlns:a16="http://schemas.microsoft.com/office/drawing/2014/main" id="{B3AF2E2C-E132-408B-AD8F-678CA7619B54}"/>
              </a:ext>
            </a:extLst>
          </p:cNvPr>
          <p:cNvSpPr>
            <a:spLocks noChangeArrowheads="1"/>
          </p:cNvSpPr>
          <p:nvPr/>
        </p:nvSpPr>
        <p:spPr bwMode="auto">
          <a:xfrm>
            <a:off x="554038" y="5091113"/>
            <a:ext cx="2724150" cy="47625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b="1"/>
              <a:t>国の出先機関の見直し</a:t>
            </a:r>
          </a:p>
          <a:p>
            <a:pPr algn="ctr" eaLnBrk="1" hangingPunct="1"/>
            <a:r>
              <a:rPr kumimoji="1" lang="ja-JP" altLang="en-US" sz="1400"/>
              <a:t>権限・財源の大阪府等への移譲</a:t>
            </a:r>
          </a:p>
        </p:txBody>
      </p:sp>
      <p:sp>
        <p:nvSpPr>
          <p:cNvPr id="6155" name="AutoShape 11">
            <a:extLst>
              <a:ext uri="{FF2B5EF4-FFF2-40B4-BE49-F238E27FC236}">
                <a16:creationId xmlns:a16="http://schemas.microsoft.com/office/drawing/2014/main" id="{46DA04E6-12BC-44C8-A670-D0F8E4EDAB8C}"/>
              </a:ext>
            </a:extLst>
          </p:cNvPr>
          <p:cNvSpPr>
            <a:spLocks noChangeArrowheads="1"/>
          </p:cNvSpPr>
          <p:nvPr/>
        </p:nvSpPr>
        <p:spPr bwMode="auto">
          <a:xfrm>
            <a:off x="3694113" y="4814888"/>
            <a:ext cx="3009900" cy="151447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b="1"/>
              <a:t>関西広域連合の拡充</a:t>
            </a:r>
          </a:p>
          <a:p>
            <a:pPr eaLnBrk="1" hangingPunct="1"/>
            <a:endParaRPr kumimoji="1" lang="ja-JP" altLang="en-US" b="1"/>
          </a:p>
          <a:p>
            <a:pPr eaLnBrk="1" hangingPunct="1"/>
            <a:endParaRPr kumimoji="1" lang="ja-JP" altLang="en-US" sz="1400"/>
          </a:p>
          <a:p>
            <a:pPr eaLnBrk="1" hangingPunct="1"/>
            <a:endParaRPr kumimoji="1" lang="ja-JP" altLang="en-US" sz="1400"/>
          </a:p>
          <a:p>
            <a:pPr eaLnBrk="1" hangingPunct="1"/>
            <a:endParaRPr kumimoji="1" lang="ja-JP" altLang="en-US" sz="1400"/>
          </a:p>
          <a:p>
            <a:pPr eaLnBrk="1" hangingPunct="1"/>
            <a:endParaRPr kumimoji="1" lang="en-US" altLang="ja-JP" sz="1400"/>
          </a:p>
        </p:txBody>
      </p:sp>
      <p:sp>
        <p:nvSpPr>
          <p:cNvPr id="6156" name="AutoShape 12">
            <a:extLst>
              <a:ext uri="{FF2B5EF4-FFF2-40B4-BE49-F238E27FC236}">
                <a16:creationId xmlns:a16="http://schemas.microsoft.com/office/drawing/2014/main" id="{53DFFE99-3B55-4223-BA47-8B30BA55D94C}"/>
              </a:ext>
            </a:extLst>
          </p:cNvPr>
          <p:cNvSpPr>
            <a:spLocks noChangeArrowheads="1"/>
          </p:cNvSpPr>
          <p:nvPr/>
        </p:nvSpPr>
        <p:spPr bwMode="auto">
          <a:xfrm>
            <a:off x="3340100" y="5027613"/>
            <a:ext cx="322263" cy="649287"/>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57" name="AutoShape 13">
            <a:extLst>
              <a:ext uri="{FF2B5EF4-FFF2-40B4-BE49-F238E27FC236}">
                <a16:creationId xmlns:a16="http://schemas.microsoft.com/office/drawing/2014/main" id="{4DCF3A1C-01D6-472A-95C6-09AC96607FCF}"/>
              </a:ext>
            </a:extLst>
          </p:cNvPr>
          <p:cNvSpPr>
            <a:spLocks noChangeArrowheads="1"/>
          </p:cNvSpPr>
          <p:nvPr/>
        </p:nvSpPr>
        <p:spPr bwMode="auto">
          <a:xfrm>
            <a:off x="7086600" y="1412875"/>
            <a:ext cx="360363" cy="4510088"/>
          </a:xfrm>
          <a:prstGeom prst="rightArrow">
            <a:avLst>
              <a:gd name="adj1" fmla="val 47083"/>
              <a:gd name="adj2" fmla="val 430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58" name="AutoShape 14">
            <a:extLst>
              <a:ext uri="{FF2B5EF4-FFF2-40B4-BE49-F238E27FC236}">
                <a16:creationId xmlns:a16="http://schemas.microsoft.com/office/drawing/2014/main" id="{79515E93-1F12-4381-829A-F66AE41B4067}"/>
              </a:ext>
            </a:extLst>
          </p:cNvPr>
          <p:cNvSpPr>
            <a:spLocks noChangeArrowheads="1"/>
          </p:cNvSpPr>
          <p:nvPr/>
        </p:nvSpPr>
        <p:spPr bwMode="auto">
          <a:xfrm>
            <a:off x="7439025" y="992188"/>
            <a:ext cx="1295400" cy="53768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59" name="AutoShape 15">
            <a:extLst>
              <a:ext uri="{FF2B5EF4-FFF2-40B4-BE49-F238E27FC236}">
                <a16:creationId xmlns:a16="http://schemas.microsoft.com/office/drawing/2014/main" id="{5F976B7D-D305-4CE5-B738-3D6BEBD7243C}"/>
              </a:ext>
            </a:extLst>
          </p:cNvPr>
          <p:cNvSpPr>
            <a:spLocks noChangeArrowheads="1"/>
          </p:cNvSpPr>
          <p:nvPr/>
        </p:nvSpPr>
        <p:spPr bwMode="auto">
          <a:xfrm>
            <a:off x="7558088" y="3725863"/>
            <a:ext cx="1079500" cy="835025"/>
          </a:xfrm>
          <a:prstGeom prst="roundRect">
            <a:avLst>
              <a:gd name="adj" fmla="val 16667"/>
            </a:avLst>
          </a:prstGeom>
          <a:solidFill>
            <a:srgbClr val="CC99FF">
              <a:alpha val="2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新たな大都市</a:t>
            </a:r>
          </a:p>
          <a:p>
            <a:pPr algn="ctr" eaLnBrk="1" hangingPunct="1"/>
            <a:r>
              <a:rPr kumimoji="1" lang="ja-JP" altLang="en-US" sz="1400" b="1"/>
              <a:t>制度の実現</a:t>
            </a:r>
          </a:p>
        </p:txBody>
      </p:sp>
      <p:sp>
        <p:nvSpPr>
          <p:cNvPr id="6160" name="AutoShape 16">
            <a:extLst>
              <a:ext uri="{FF2B5EF4-FFF2-40B4-BE49-F238E27FC236}">
                <a16:creationId xmlns:a16="http://schemas.microsoft.com/office/drawing/2014/main" id="{895D8FDB-F022-49F8-8AFD-6A496F585518}"/>
              </a:ext>
            </a:extLst>
          </p:cNvPr>
          <p:cNvSpPr>
            <a:spLocks noChangeArrowheads="1"/>
          </p:cNvSpPr>
          <p:nvPr/>
        </p:nvSpPr>
        <p:spPr bwMode="auto">
          <a:xfrm>
            <a:off x="474663" y="2593975"/>
            <a:ext cx="2478087" cy="3651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kumimoji="1" lang="en-US" altLang="ja-JP" sz="1600" b="1"/>
          </a:p>
          <a:p>
            <a:pPr eaLnBrk="1" hangingPunct="1"/>
            <a:r>
              <a:rPr kumimoji="1" lang="ja-JP" altLang="en-US" sz="1600" b="1"/>
              <a:t>市町村補助金の交付金化</a:t>
            </a:r>
          </a:p>
          <a:p>
            <a:pPr eaLnBrk="1" hangingPunct="1"/>
            <a:endParaRPr kumimoji="1" lang="en-US" altLang="ja-JP" sz="1400"/>
          </a:p>
        </p:txBody>
      </p:sp>
      <p:sp>
        <p:nvSpPr>
          <p:cNvPr id="6161" name="AutoShape 19">
            <a:extLst>
              <a:ext uri="{FF2B5EF4-FFF2-40B4-BE49-F238E27FC236}">
                <a16:creationId xmlns:a16="http://schemas.microsoft.com/office/drawing/2014/main" id="{0FCEB464-C4B2-4766-8FC2-4D34B7D0C9CE}"/>
              </a:ext>
            </a:extLst>
          </p:cNvPr>
          <p:cNvSpPr>
            <a:spLocks noChangeArrowheads="1"/>
          </p:cNvSpPr>
          <p:nvPr/>
        </p:nvSpPr>
        <p:spPr bwMode="auto">
          <a:xfrm>
            <a:off x="603250" y="3125788"/>
            <a:ext cx="2417763" cy="403225"/>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000" b="1"/>
              <a:t>大阪府と市町村の新たなパートナーシップ</a:t>
            </a:r>
          </a:p>
          <a:p>
            <a:pPr eaLnBrk="1" hangingPunct="1"/>
            <a:r>
              <a:rPr kumimoji="1" lang="ja-JP" altLang="en-US" sz="1200"/>
              <a:t>　</a:t>
            </a:r>
            <a:r>
              <a:rPr kumimoji="1" lang="ja-JP" altLang="en-US" sz="1000"/>
              <a:t>「政策協議の場」の設置</a:t>
            </a:r>
          </a:p>
        </p:txBody>
      </p:sp>
      <p:sp>
        <p:nvSpPr>
          <p:cNvPr id="6162" name="AutoShape 20">
            <a:extLst>
              <a:ext uri="{FF2B5EF4-FFF2-40B4-BE49-F238E27FC236}">
                <a16:creationId xmlns:a16="http://schemas.microsoft.com/office/drawing/2014/main" id="{5BD43888-48A6-42D8-8EFC-482CE8E9D98B}"/>
              </a:ext>
            </a:extLst>
          </p:cNvPr>
          <p:cNvSpPr>
            <a:spLocks noChangeArrowheads="1"/>
          </p:cNvSpPr>
          <p:nvPr/>
        </p:nvSpPr>
        <p:spPr bwMode="auto">
          <a:xfrm>
            <a:off x="3074988" y="3089275"/>
            <a:ext cx="3846512" cy="482600"/>
          </a:xfrm>
          <a:custGeom>
            <a:avLst/>
            <a:gdLst>
              <a:gd name="T0" fmla="*/ 3342192 w 21600"/>
              <a:gd name="T1" fmla="*/ 0 h 21600"/>
              <a:gd name="T2" fmla="*/ 0 w 21600"/>
              <a:gd name="T3" fmla="*/ 241300 h 21600"/>
              <a:gd name="T4" fmla="*/ 3342192 w 21600"/>
              <a:gd name="T5" fmla="*/ 482600 h 21600"/>
              <a:gd name="T6" fmla="*/ 3846512 w 21600"/>
              <a:gd name="T7" fmla="*/ 241300 h 21600"/>
              <a:gd name="T8" fmla="*/ 17694720 60000 65536"/>
              <a:gd name="T9" fmla="*/ 11796480 60000 65536"/>
              <a:gd name="T10" fmla="*/ 5898240 60000 65536"/>
              <a:gd name="T11" fmla="*/ 0 60000 65536"/>
              <a:gd name="T12" fmla="*/ 3375 w 21600"/>
              <a:gd name="T13" fmla="*/ 4974 h 21600"/>
              <a:gd name="T14" fmla="*/ 20072 w 21600"/>
              <a:gd name="T15" fmla="*/ 16626 h 21600"/>
            </a:gdLst>
            <a:ahLst/>
            <a:cxnLst>
              <a:cxn ang="T8">
                <a:pos x="T0" y="T1"/>
              </a:cxn>
              <a:cxn ang="T9">
                <a:pos x="T2" y="T3"/>
              </a:cxn>
              <a:cxn ang="T10">
                <a:pos x="T4" y="T5"/>
              </a:cxn>
              <a:cxn ang="T11">
                <a:pos x="T6" y="T7"/>
              </a:cxn>
            </a:cxnLst>
            <a:rect l="T12" t="T13" r="T14" b="T15"/>
            <a:pathLst>
              <a:path w="21600" h="21600">
                <a:moveTo>
                  <a:pt x="18768" y="0"/>
                </a:moveTo>
                <a:lnTo>
                  <a:pt x="18768" y="4974"/>
                </a:lnTo>
                <a:lnTo>
                  <a:pt x="3375" y="4974"/>
                </a:lnTo>
                <a:lnTo>
                  <a:pt x="3375" y="16626"/>
                </a:lnTo>
                <a:lnTo>
                  <a:pt x="18768" y="16626"/>
                </a:lnTo>
                <a:lnTo>
                  <a:pt x="18768" y="21600"/>
                </a:lnTo>
                <a:lnTo>
                  <a:pt x="21600" y="10800"/>
                </a:lnTo>
                <a:lnTo>
                  <a:pt x="18768" y="0"/>
                </a:lnTo>
                <a:close/>
              </a:path>
              <a:path w="21600" h="21600">
                <a:moveTo>
                  <a:pt x="1350" y="4974"/>
                </a:moveTo>
                <a:lnTo>
                  <a:pt x="1350" y="16626"/>
                </a:lnTo>
                <a:lnTo>
                  <a:pt x="2700" y="16626"/>
                </a:lnTo>
                <a:lnTo>
                  <a:pt x="2700" y="4974"/>
                </a:lnTo>
                <a:lnTo>
                  <a:pt x="1350" y="4974"/>
                </a:lnTo>
                <a:close/>
              </a:path>
              <a:path w="21600" h="21600">
                <a:moveTo>
                  <a:pt x="0" y="4974"/>
                </a:moveTo>
                <a:lnTo>
                  <a:pt x="0" y="16626"/>
                </a:lnTo>
                <a:lnTo>
                  <a:pt x="675" y="16626"/>
                </a:lnTo>
                <a:lnTo>
                  <a:pt x="675" y="4974"/>
                </a:lnTo>
                <a:lnTo>
                  <a:pt x="0" y="4974"/>
                </a:lnTo>
                <a:close/>
              </a:path>
            </a:pathLst>
          </a:cu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3" name="Line 23">
            <a:extLst>
              <a:ext uri="{FF2B5EF4-FFF2-40B4-BE49-F238E27FC236}">
                <a16:creationId xmlns:a16="http://schemas.microsoft.com/office/drawing/2014/main" id="{33FE65E5-6ED4-4638-B20C-C9B1564AB143}"/>
              </a:ext>
            </a:extLst>
          </p:cNvPr>
          <p:cNvSpPr>
            <a:spLocks noChangeShapeType="1"/>
          </p:cNvSpPr>
          <p:nvPr/>
        </p:nvSpPr>
        <p:spPr bwMode="auto">
          <a:xfrm>
            <a:off x="577850" y="3692525"/>
            <a:ext cx="6408738"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4" name="Line 24">
            <a:extLst>
              <a:ext uri="{FF2B5EF4-FFF2-40B4-BE49-F238E27FC236}">
                <a16:creationId xmlns:a16="http://schemas.microsoft.com/office/drawing/2014/main" id="{7F17B965-E52A-44FE-BC85-1B7501564126}"/>
              </a:ext>
            </a:extLst>
          </p:cNvPr>
          <p:cNvSpPr>
            <a:spLocks noChangeShapeType="1"/>
          </p:cNvSpPr>
          <p:nvPr/>
        </p:nvSpPr>
        <p:spPr bwMode="auto">
          <a:xfrm>
            <a:off x="565150" y="4602163"/>
            <a:ext cx="6408738"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65" name="Rectangle 27">
            <a:extLst>
              <a:ext uri="{FF2B5EF4-FFF2-40B4-BE49-F238E27FC236}">
                <a16:creationId xmlns:a16="http://schemas.microsoft.com/office/drawing/2014/main" id="{C55EB5F2-2C37-4AE5-B969-4097F22D3E0E}"/>
              </a:ext>
            </a:extLst>
          </p:cNvPr>
          <p:cNvSpPr>
            <a:spLocks noChangeArrowheads="1"/>
          </p:cNvSpPr>
          <p:nvPr/>
        </p:nvSpPr>
        <p:spPr bwMode="auto">
          <a:xfrm>
            <a:off x="7427913" y="6394450"/>
            <a:ext cx="1512887" cy="209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en-US" altLang="ja-JP" sz="1200"/>
              <a:t>※</a:t>
            </a:r>
            <a:r>
              <a:rPr kumimoji="1" lang="ja-JP" altLang="en-US" sz="1200"/>
              <a:t>大阪府は発展的解消</a:t>
            </a:r>
          </a:p>
        </p:txBody>
      </p:sp>
      <p:sp>
        <p:nvSpPr>
          <p:cNvPr id="6166" name="Text Box 28">
            <a:extLst>
              <a:ext uri="{FF2B5EF4-FFF2-40B4-BE49-F238E27FC236}">
                <a16:creationId xmlns:a16="http://schemas.microsoft.com/office/drawing/2014/main" id="{3296EA18-306A-4430-B429-6BA88EC5BB11}"/>
              </a:ext>
            </a:extLst>
          </p:cNvPr>
          <p:cNvSpPr txBox="1">
            <a:spLocks noChangeArrowheads="1"/>
          </p:cNvSpPr>
          <p:nvPr/>
        </p:nvSpPr>
        <p:spPr bwMode="auto">
          <a:xfrm>
            <a:off x="8783638" y="6583363"/>
            <a:ext cx="360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２</a:t>
            </a:r>
          </a:p>
        </p:txBody>
      </p:sp>
      <p:sp>
        <p:nvSpPr>
          <p:cNvPr id="6167" name="AutoShape 30">
            <a:extLst>
              <a:ext uri="{FF2B5EF4-FFF2-40B4-BE49-F238E27FC236}">
                <a16:creationId xmlns:a16="http://schemas.microsoft.com/office/drawing/2014/main" id="{C0CC2746-E375-4DFC-AE91-CB694FAE4EEF}"/>
              </a:ext>
            </a:extLst>
          </p:cNvPr>
          <p:cNvSpPr>
            <a:spLocks noChangeArrowheads="1"/>
          </p:cNvSpPr>
          <p:nvPr/>
        </p:nvSpPr>
        <p:spPr bwMode="auto">
          <a:xfrm>
            <a:off x="482600" y="1898650"/>
            <a:ext cx="2455863" cy="5429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200" b="1"/>
              <a:t>市町村の体制整備</a:t>
            </a:r>
          </a:p>
          <a:p>
            <a:pPr eaLnBrk="1" hangingPunct="1"/>
            <a:r>
              <a:rPr kumimoji="1" lang="ja-JP" altLang="en-US" sz="1000"/>
              <a:t>　市町村合併や広域連携等の</a:t>
            </a:r>
          </a:p>
          <a:p>
            <a:pPr eaLnBrk="1" hangingPunct="1"/>
            <a:r>
              <a:rPr kumimoji="1" lang="ja-JP" altLang="en-US" sz="1000"/>
              <a:t>　市町村の自主的な取組をサポート</a:t>
            </a:r>
          </a:p>
        </p:txBody>
      </p:sp>
      <p:sp>
        <p:nvSpPr>
          <p:cNvPr id="6168" name="AutoShape 32">
            <a:extLst>
              <a:ext uri="{FF2B5EF4-FFF2-40B4-BE49-F238E27FC236}">
                <a16:creationId xmlns:a16="http://schemas.microsoft.com/office/drawing/2014/main" id="{BF3B007B-1D44-47A7-B07E-B60FE7359578}"/>
              </a:ext>
            </a:extLst>
          </p:cNvPr>
          <p:cNvSpPr>
            <a:spLocks noChangeArrowheads="1"/>
          </p:cNvSpPr>
          <p:nvPr/>
        </p:nvSpPr>
        <p:spPr bwMode="auto">
          <a:xfrm>
            <a:off x="3013075" y="1878013"/>
            <a:ext cx="3935413" cy="511175"/>
          </a:xfrm>
          <a:custGeom>
            <a:avLst/>
            <a:gdLst>
              <a:gd name="T0" fmla="*/ 3512174 w 21600"/>
              <a:gd name="T1" fmla="*/ 0 h 21600"/>
              <a:gd name="T2" fmla="*/ 0 w 21600"/>
              <a:gd name="T3" fmla="*/ 255588 h 21600"/>
              <a:gd name="T4" fmla="*/ 3512174 w 21600"/>
              <a:gd name="T5" fmla="*/ 511175 h 21600"/>
              <a:gd name="T6" fmla="*/ 3935413 w 21600"/>
              <a:gd name="T7" fmla="*/ 255588 h 21600"/>
              <a:gd name="T8" fmla="*/ 17694720 60000 65536"/>
              <a:gd name="T9" fmla="*/ 11796480 60000 65536"/>
              <a:gd name="T10" fmla="*/ 5898240 60000 65536"/>
              <a:gd name="T11" fmla="*/ 0 60000 65536"/>
              <a:gd name="T12" fmla="*/ 3375 w 21600"/>
              <a:gd name="T13" fmla="*/ 5501 h 21600"/>
              <a:gd name="T14" fmla="*/ 20460 w 21600"/>
              <a:gd name="T15" fmla="*/ 16099 h 21600"/>
            </a:gdLst>
            <a:ahLst/>
            <a:cxnLst>
              <a:cxn ang="T8">
                <a:pos x="T0" y="T1"/>
              </a:cxn>
              <a:cxn ang="T9">
                <a:pos x="T2" y="T3"/>
              </a:cxn>
              <a:cxn ang="T10">
                <a:pos x="T4" y="T5"/>
              </a:cxn>
              <a:cxn ang="T11">
                <a:pos x="T6" y="T7"/>
              </a:cxn>
            </a:cxnLst>
            <a:rect l="T12" t="T13" r="T14" b="T15"/>
            <a:pathLst>
              <a:path w="21600" h="21600">
                <a:moveTo>
                  <a:pt x="19277" y="0"/>
                </a:moveTo>
                <a:lnTo>
                  <a:pt x="19277" y="5501"/>
                </a:lnTo>
                <a:lnTo>
                  <a:pt x="3375" y="5501"/>
                </a:lnTo>
                <a:lnTo>
                  <a:pt x="3375" y="16099"/>
                </a:lnTo>
                <a:lnTo>
                  <a:pt x="19277" y="16099"/>
                </a:lnTo>
                <a:lnTo>
                  <a:pt x="19277" y="21600"/>
                </a:lnTo>
                <a:lnTo>
                  <a:pt x="21600" y="10800"/>
                </a:lnTo>
                <a:lnTo>
                  <a:pt x="19277" y="0"/>
                </a:lnTo>
                <a:close/>
              </a:path>
              <a:path w="21600" h="21600">
                <a:moveTo>
                  <a:pt x="1350" y="5501"/>
                </a:moveTo>
                <a:lnTo>
                  <a:pt x="1350" y="16099"/>
                </a:lnTo>
                <a:lnTo>
                  <a:pt x="2700" y="16099"/>
                </a:lnTo>
                <a:lnTo>
                  <a:pt x="2700" y="5501"/>
                </a:lnTo>
                <a:lnTo>
                  <a:pt x="1350" y="5501"/>
                </a:lnTo>
                <a:close/>
              </a:path>
              <a:path w="21600" h="21600">
                <a:moveTo>
                  <a:pt x="0" y="5501"/>
                </a:moveTo>
                <a:lnTo>
                  <a:pt x="0" y="16099"/>
                </a:lnTo>
                <a:lnTo>
                  <a:pt x="675" y="16099"/>
                </a:lnTo>
                <a:lnTo>
                  <a:pt x="675" y="5501"/>
                </a:lnTo>
                <a:lnTo>
                  <a:pt x="0" y="5501"/>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69" name="AutoShape 33">
            <a:extLst>
              <a:ext uri="{FF2B5EF4-FFF2-40B4-BE49-F238E27FC236}">
                <a16:creationId xmlns:a16="http://schemas.microsoft.com/office/drawing/2014/main" id="{28711934-E8EE-4C13-A9A1-CFEED6B52C95}"/>
              </a:ext>
            </a:extLst>
          </p:cNvPr>
          <p:cNvSpPr>
            <a:spLocks noChangeArrowheads="1"/>
          </p:cNvSpPr>
          <p:nvPr/>
        </p:nvSpPr>
        <p:spPr bwMode="auto">
          <a:xfrm>
            <a:off x="3000375" y="2525713"/>
            <a:ext cx="3952875" cy="511175"/>
          </a:xfrm>
          <a:custGeom>
            <a:avLst/>
            <a:gdLst>
              <a:gd name="T0" fmla="*/ 3500124 w 21600"/>
              <a:gd name="T1" fmla="*/ 0 h 21600"/>
              <a:gd name="T2" fmla="*/ 0 w 21600"/>
              <a:gd name="T3" fmla="*/ 255588 h 21600"/>
              <a:gd name="T4" fmla="*/ 3500124 w 21600"/>
              <a:gd name="T5" fmla="*/ 511175 h 21600"/>
              <a:gd name="T6" fmla="*/ 3952875 w 21600"/>
              <a:gd name="T7" fmla="*/ 255588 h 21600"/>
              <a:gd name="T8" fmla="*/ 17694720 60000 65536"/>
              <a:gd name="T9" fmla="*/ 11796480 60000 65536"/>
              <a:gd name="T10" fmla="*/ 5898240 60000 65536"/>
              <a:gd name="T11" fmla="*/ 0 60000 65536"/>
              <a:gd name="T12" fmla="*/ 3375 w 21600"/>
              <a:gd name="T13" fmla="*/ 5068 h 21600"/>
              <a:gd name="T14" fmla="*/ 20287 w 21600"/>
              <a:gd name="T15" fmla="*/ 16532 h 21600"/>
            </a:gdLst>
            <a:ahLst/>
            <a:cxnLst>
              <a:cxn ang="T8">
                <a:pos x="T0" y="T1"/>
              </a:cxn>
              <a:cxn ang="T9">
                <a:pos x="T2" y="T3"/>
              </a:cxn>
              <a:cxn ang="T10">
                <a:pos x="T4" y="T5"/>
              </a:cxn>
              <a:cxn ang="T11">
                <a:pos x="T6" y="T7"/>
              </a:cxn>
            </a:cxnLst>
            <a:rect l="T12" t="T13" r="T14" b="T15"/>
            <a:pathLst>
              <a:path w="21600" h="21600">
                <a:moveTo>
                  <a:pt x="19126" y="0"/>
                </a:moveTo>
                <a:lnTo>
                  <a:pt x="19126" y="5068"/>
                </a:lnTo>
                <a:lnTo>
                  <a:pt x="3375" y="5068"/>
                </a:lnTo>
                <a:lnTo>
                  <a:pt x="3375" y="16532"/>
                </a:lnTo>
                <a:lnTo>
                  <a:pt x="19126" y="16532"/>
                </a:lnTo>
                <a:lnTo>
                  <a:pt x="19126" y="21600"/>
                </a:lnTo>
                <a:lnTo>
                  <a:pt x="21600" y="10800"/>
                </a:lnTo>
                <a:lnTo>
                  <a:pt x="19126" y="0"/>
                </a:lnTo>
                <a:close/>
              </a:path>
              <a:path w="21600" h="21600">
                <a:moveTo>
                  <a:pt x="1350" y="5068"/>
                </a:moveTo>
                <a:lnTo>
                  <a:pt x="1350" y="16532"/>
                </a:lnTo>
                <a:lnTo>
                  <a:pt x="2700" y="16532"/>
                </a:lnTo>
                <a:lnTo>
                  <a:pt x="2700" y="5068"/>
                </a:lnTo>
                <a:lnTo>
                  <a:pt x="1350" y="5068"/>
                </a:lnTo>
                <a:close/>
              </a:path>
              <a:path w="21600" h="21600">
                <a:moveTo>
                  <a:pt x="0" y="5068"/>
                </a:moveTo>
                <a:lnTo>
                  <a:pt x="0" y="16532"/>
                </a:lnTo>
                <a:lnTo>
                  <a:pt x="675" y="16532"/>
                </a:lnTo>
                <a:lnTo>
                  <a:pt x="675" y="5068"/>
                </a:lnTo>
                <a:lnTo>
                  <a:pt x="0" y="5068"/>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70" name="Rectangle 34">
            <a:extLst>
              <a:ext uri="{FF2B5EF4-FFF2-40B4-BE49-F238E27FC236}">
                <a16:creationId xmlns:a16="http://schemas.microsoft.com/office/drawing/2014/main" id="{1F64E046-B659-4891-9542-A5F59E5BBBCD}"/>
              </a:ext>
            </a:extLst>
          </p:cNvPr>
          <p:cNvSpPr>
            <a:spLocks noChangeArrowheads="1"/>
          </p:cNvSpPr>
          <p:nvPr/>
        </p:nvSpPr>
        <p:spPr bwMode="auto">
          <a:xfrm>
            <a:off x="457200" y="4575175"/>
            <a:ext cx="1722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Ｈ</a:t>
            </a:r>
            <a:r>
              <a:rPr lang="en-US" altLang="ja-JP" sz="1200"/>
              <a:t>21</a:t>
            </a:r>
            <a:r>
              <a:rPr lang="ja-JP" altLang="en-US" sz="1200"/>
              <a:t>～ 第１フェーズ </a:t>
            </a:r>
            <a:r>
              <a:rPr lang="en-US" altLang="ja-JP" sz="1200"/>
              <a:t>》</a:t>
            </a:r>
          </a:p>
        </p:txBody>
      </p:sp>
      <p:sp>
        <p:nvSpPr>
          <p:cNvPr id="6171" name="Rectangle 35">
            <a:extLst>
              <a:ext uri="{FF2B5EF4-FFF2-40B4-BE49-F238E27FC236}">
                <a16:creationId xmlns:a16="http://schemas.microsoft.com/office/drawing/2014/main" id="{C0FA2C69-603D-4631-8CC8-82F43E4DF512}"/>
              </a:ext>
            </a:extLst>
          </p:cNvPr>
          <p:cNvSpPr>
            <a:spLocks noChangeArrowheads="1"/>
          </p:cNvSpPr>
          <p:nvPr/>
        </p:nvSpPr>
        <p:spPr bwMode="auto">
          <a:xfrm>
            <a:off x="3749675" y="4475163"/>
            <a:ext cx="2055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Ｈ</a:t>
            </a:r>
            <a:r>
              <a:rPr lang="en-US" altLang="ja-JP" sz="1200"/>
              <a:t>24</a:t>
            </a:r>
            <a:r>
              <a:rPr lang="ja-JP" altLang="en-US" sz="1200"/>
              <a:t>～ 第</a:t>
            </a:r>
            <a:r>
              <a:rPr lang="en-US" altLang="ja-JP" sz="1200"/>
              <a:t>2</a:t>
            </a:r>
            <a:r>
              <a:rPr lang="ja-JP" altLang="en-US" sz="1200"/>
              <a:t>・第３フェーズ</a:t>
            </a:r>
            <a:r>
              <a:rPr lang="ja-JP" altLang="en-US"/>
              <a:t> </a:t>
            </a:r>
            <a:r>
              <a:rPr lang="en-US" altLang="ja-JP" sz="1200"/>
              <a:t>》</a:t>
            </a:r>
          </a:p>
        </p:txBody>
      </p:sp>
      <p:sp>
        <p:nvSpPr>
          <p:cNvPr id="6172" name="AutoShape 36">
            <a:extLst>
              <a:ext uri="{FF2B5EF4-FFF2-40B4-BE49-F238E27FC236}">
                <a16:creationId xmlns:a16="http://schemas.microsoft.com/office/drawing/2014/main" id="{298064E2-B049-410A-89ED-9B921AD29069}"/>
              </a:ext>
            </a:extLst>
          </p:cNvPr>
          <p:cNvSpPr>
            <a:spLocks noChangeArrowheads="1"/>
          </p:cNvSpPr>
          <p:nvPr/>
        </p:nvSpPr>
        <p:spPr bwMode="auto">
          <a:xfrm>
            <a:off x="7548563" y="1101725"/>
            <a:ext cx="1079500" cy="19780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府内市町村が</a:t>
            </a:r>
          </a:p>
          <a:p>
            <a:pPr algn="ctr" eaLnBrk="1" hangingPunct="1"/>
            <a:r>
              <a:rPr kumimoji="1" lang="ja-JP" altLang="en-US" sz="1400" b="1"/>
              <a:t>中核市に</a:t>
            </a:r>
          </a:p>
        </p:txBody>
      </p:sp>
      <p:sp>
        <p:nvSpPr>
          <p:cNvPr id="6173" name="Rectangle 37">
            <a:extLst>
              <a:ext uri="{FF2B5EF4-FFF2-40B4-BE49-F238E27FC236}">
                <a16:creationId xmlns:a16="http://schemas.microsoft.com/office/drawing/2014/main" id="{52A1204A-BB6C-4A56-87B0-EBD1CE860734}"/>
              </a:ext>
            </a:extLst>
          </p:cNvPr>
          <p:cNvSpPr>
            <a:spLocks noChangeArrowheads="1"/>
          </p:cNvSpPr>
          <p:nvPr/>
        </p:nvSpPr>
        <p:spPr bwMode="auto">
          <a:xfrm>
            <a:off x="693738" y="622300"/>
            <a:ext cx="867568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en-US" altLang="ja-JP"/>
              <a:t> </a:t>
            </a:r>
            <a:r>
              <a:rPr kumimoji="1" lang="ja-JP" altLang="en-US"/>
              <a:t>Ｈ</a:t>
            </a:r>
            <a:r>
              <a:rPr kumimoji="1" lang="en-US" altLang="ja-JP"/>
              <a:t>21</a:t>
            </a:r>
            <a:r>
              <a:rPr kumimoji="1" lang="ja-JP" altLang="en-US"/>
              <a:t>　　　　     　　　　                          </a:t>
            </a:r>
            <a:r>
              <a:rPr kumimoji="1" lang="en-US" altLang="ja-JP"/>
              <a:t>H25</a:t>
            </a:r>
            <a:r>
              <a:rPr kumimoji="1" lang="ja-JP" altLang="en-US"/>
              <a:t>　　　　　              　   　　　　　　Ｈ</a:t>
            </a:r>
            <a:r>
              <a:rPr kumimoji="1" lang="en-US" altLang="ja-JP"/>
              <a:t>30</a:t>
            </a:r>
          </a:p>
        </p:txBody>
      </p:sp>
      <p:sp>
        <p:nvSpPr>
          <p:cNvPr id="6174" name="AutoShape 38">
            <a:extLst>
              <a:ext uri="{FF2B5EF4-FFF2-40B4-BE49-F238E27FC236}">
                <a16:creationId xmlns:a16="http://schemas.microsoft.com/office/drawing/2014/main" id="{478A3135-9F68-4AF3-B060-E24EE1F4BE1B}"/>
              </a:ext>
            </a:extLst>
          </p:cNvPr>
          <p:cNvSpPr>
            <a:spLocks noChangeArrowheads="1"/>
          </p:cNvSpPr>
          <p:nvPr/>
        </p:nvSpPr>
        <p:spPr bwMode="auto">
          <a:xfrm>
            <a:off x="476250" y="1017588"/>
            <a:ext cx="2490788" cy="70802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600" b="1"/>
              <a:t>市町村への権限移譲</a:t>
            </a:r>
          </a:p>
          <a:p>
            <a:pPr eaLnBrk="1" hangingPunct="1"/>
            <a:r>
              <a:rPr kumimoji="1" lang="ja-JP" altLang="en-US" sz="1400"/>
              <a:t>　新たな仕組みを構築</a:t>
            </a:r>
          </a:p>
          <a:p>
            <a:pPr eaLnBrk="1" hangingPunct="1"/>
            <a:r>
              <a:rPr kumimoji="1" lang="ja-JP" altLang="en-US" sz="1400"/>
              <a:t>　</a:t>
            </a:r>
            <a:endParaRPr kumimoji="1" lang="ja-JP" altLang="en-US" sz="1000" u="sng">
              <a:solidFill>
                <a:srgbClr val="FF0000"/>
              </a:solidFill>
            </a:endParaRPr>
          </a:p>
        </p:txBody>
      </p:sp>
      <p:sp>
        <p:nvSpPr>
          <p:cNvPr id="6175" name="AutoShape 39">
            <a:extLst>
              <a:ext uri="{FF2B5EF4-FFF2-40B4-BE49-F238E27FC236}">
                <a16:creationId xmlns:a16="http://schemas.microsoft.com/office/drawing/2014/main" id="{DDC6AD45-49A6-40D6-A101-BB5666880D7E}"/>
              </a:ext>
            </a:extLst>
          </p:cNvPr>
          <p:cNvSpPr>
            <a:spLocks noChangeArrowheads="1"/>
          </p:cNvSpPr>
          <p:nvPr/>
        </p:nvSpPr>
        <p:spPr bwMode="auto">
          <a:xfrm>
            <a:off x="3049588" y="1054100"/>
            <a:ext cx="1585912" cy="481013"/>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1000" b="1"/>
              <a:t>全市町村に特例市並みの</a:t>
            </a:r>
          </a:p>
          <a:p>
            <a:r>
              <a:rPr kumimoji="1" lang="ja-JP" altLang="en-US" sz="1000" b="1"/>
              <a:t>権限移譲の実現</a:t>
            </a:r>
          </a:p>
          <a:p>
            <a:r>
              <a:rPr lang="en-US" altLang="ja-JP" sz="900"/>
              <a:t>※3</a:t>
            </a:r>
            <a:r>
              <a:rPr lang="ja-JP" altLang="en-US" sz="900"/>
              <a:t>年程度で集中的取組み</a:t>
            </a:r>
            <a:endParaRPr kumimoji="1" lang="ja-JP" altLang="en-US" sz="900"/>
          </a:p>
        </p:txBody>
      </p:sp>
      <p:sp>
        <p:nvSpPr>
          <p:cNvPr id="6176" name="Rectangle 40">
            <a:extLst>
              <a:ext uri="{FF2B5EF4-FFF2-40B4-BE49-F238E27FC236}">
                <a16:creationId xmlns:a16="http://schemas.microsoft.com/office/drawing/2014/main" id="{425EA917-CCED-45D7-84EE-0F231C64112D}"/>
              </a:ext>
            </a:extLst>
          </p:cNvPr>
          <p:cNvSpPr>
            <a:spLocks noChangeArrowheads="1"/>
          </p:cNvSpPr>
          <p:nvPr/>
        </p:nvSpPr>
        <p:spPr bwMode="auto">
          <a:xfrm>
            <a:off x="2913063" y="838200"/>
            <a:ext cx="1765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《H22</a:t>
            </a:r>
            <a:r>
              <a:rPr lang="ja-JP" altLang="en-US" sz="1200"/>
              <a:t>～　第１フェーズ</a:t>
            </a:r>
            <a:r>
              <a:rPr lang="en-US" altLang="ja-JP" sz="1200"/>
              <a:t>》</a:t>
            </a:r>
          </a:p>
        </p:txBody>
      </p:sp>
      <p:sp>
        <p:nvSpPr>
          <p:cNvPr id="6177" name="AutoShape 41">
            <a:extLst>
              <a:ext uri="{FF2B5EF4-FFF2-40B4-BE49-F238E27FC236}">
                <a16:creationId xmlns:a16="http://schemas.microsoft.com/office/drawing/2014/main" id="{D6501C50-7F2D-4FA6-AB28-0100D276173A}"/>
              </a:ext>
            </a:extLst>
          </p:cNvPr>
          <p:cNvSpPr>
            <a:spLocks noChangeArrowheads="1"/>
          </p:cNvSpPr>
          <p:nvPr/>
        </p:nvSpPr>
        <p:spPr bwMode="auto">
          <a:xfrm>
            <a:off x="4703763" y="1066800"/>
            <a:ext cx="2135187" cy="4254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1000" b="1"/>
              <a:t>大阪府でなくては担えない事務を除く</a:t>
            </a:r>
          </a:p>
          <a:p>
            <a:r>
              <a:rPr kumimoji="1" lang="ja-JP" altLang="en-US" sz="1000" b="1"/>
              <a:t>全ての事務の市町村移譲を実現</a:t>
            </a:r>
          </a:p>
        </p:txBody>
      </p:sp>
      <p:sp>
        <p:nvSpPr>
          <p:cNvPr id="6178" name="Rectangle 42">
            <a:extLst>
              <a:ext uri="{FF2B5EF4-FFF2-40B4-BE49-F238E27FC236}">
                <a16:creationId xmlns:a16="http://schemas.microsoft.com/office/drawing/2014/main" id="{1689E665-930C-4D87-81F8-31E8D5C86515}"/>
              </a:ext>
            </a:extLst>
          </p:cNvPr>
          <p:cNvSpPr>
            <a:spLocks noChangeArrowheads="1"/>
          </p:cNvSpPr>
          <p:nvPr/>
        </p:nvSpPr>
        <p:spPr bwMode="auto">
          <a:xfrm>
            <a:off x="4714875" y="828675"/>
            <a:ext cx="1765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《H26</a:t>
            </a:r>
            <a:r>
              <a:rPr lang="ja-JP" altLang="en-US" sz="1200"/>
              <a:t>～ 第</a:t>
            </a:r>
            <a:r>
              <a:rPr lang="en-US" altLang="ja-JP" sz="1200"/>
              <a:t>2</a:t>
            </a:r>
            <a:r>
              <a:rPr lang="ja-JP" altLang="en-US" sz="1200"/>
              <a:t>フェーズ</a:t>
            </a:r>
            <a:r>
              <a:rPr lang="en-US" altLang="ja-JP" sz="1200"/>
              <a:t>》</a:t>
            </a:r>
          </a:p>
        </p:txBody>
      </p:sp>
      <p:sp>
        <p:nvSpPr>
          <p:cNvPr id="6179" name="Rectangle 43">
            <a:extLst>
              <a:ext uri="{FF2B5EF4-FFF2-40B4-BE49-F238E27FC236}">
                <a16:creationId xmlns:a16="http://schemas.microsoft.com/office/drawing/2014/main" id="{99657617-E31D-474B-B05D-E2DEF9534949}"/>
              </a:ext>
            </a:extLst>
          </p:cNvPr>
          <p:cNvSpPr>
            <a:spLocks noChangeArrowheads="1"/>
          </p:cNvSpPr>
          <p:nvPr/>
        </p:nvSpPr>
        <p:spPr bwMode="auto">
          <a:xfrm>
            <a:off x="5443538" y="573088"/>
            <a:ext cx="1765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endParaRPr lang="ja-JP" altLang="ja-JP" sz="900"/>
          </a:p>
        </p:txBody>
      </p:sp>
      <p:sp>
        <p:nvSpPr>
          <p:cNvPr id="6180" name="AutoShape 44">
            <a:extLst>
              <a:ext uri="{FF2B5EF4-FFF2-40B4-BE49-F238E27FC236}">
                <a16:creationId xmlns:a16="http://schemas.microsoft.com/office/drawing/2014/main" id="{53B9D2CC-7144-4E28-8BA0-ACF36351A7F2}"/>
              </a:ext>
            </a:extLst>
          </p:cNvPr>
          <p:cNvSpPr>
            <a:spLocks noChangeArrowheads="1"/>
          </p:cNvSpPr>
          <p:nvPr/>
        </p:nvSpPr>
        <p:spPr bwMode="auto">
          <a:xfrm>
            <a:off x="730250" y="3740150"/>
            <a:ext cx="6064250" cy="703263"/>
          </a:xfrm>
          <a:prstGeom prst="roundRect">
            <a:avLst>
              <a:gd name="adj" fmla="val 16667"/>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600" b="1"/>
              <a:t>大阪市との新たな関係づくり </a:t>
            </a:r>
            <a:endParaRPr kumimoji="1" lang="ja-JP" altLang="en-US" sz="1400"/>
          </a:p>
          <a:p>
            <a:pPr eaLnBrk="1" hangingPunct="1"/>
            <a:r>
              <a:rPr kumimoji="1" lang="ja-JP" altLang="en-US" sz="1600" b="1"/>
              <a:t>　</a:t>
            </a:r>
            <a:r>
              <a:rPr kumimoji="1" lang="ja-JP" altLang="en-US" sz="1400"/>
              <a:t>恒常的「協議の場」を新設　　　　　広域的な調整、重複事務の整理</a:t>
            </a:r>
            <a:r>
              <a:rPr kumimoji="1" lang="ja-JP" altLang="en-US" sz="1600" b="1"/>
              <a:t>　　</a:t>
            </a:r>
          </a:p>
          <a:p>
            <a:pPr eaLnBrk="1" hangingPunct="1"/>
            <a:r>
              <a:rPr kumimoji="1" lang="ja-JP" altLang="en-US" sz="1400"/>
              <a:t>　　　　　　　　　　　　　　　　　　　　 　　 新たな大都市制度の研究・設計</a:t>
            </a:r>
          </a:p>
        </p:txBody>
      </p:sp>
      <p:sp>
        <p:nvSpPr>
          <p:cNvPr id="6181" name="AutoShape 45">
            <a:extLst>
              <a:ext uri="{FF2B5EF4-FFF2-40B4-BE49-F238E27FC236}">
                <a16:creationId xmlns:a16="http://schemas.microsoft.com/office/drawing/2014/main" id="{734BC84B-6E45-4277-AFED-24992E0079BC}"/>
              </a:ext>
            </a:extLst>
          </p:cNvPr>
          <p:cNvSpPr>
            <a:spLocks noChangeArrowheads="1"/>
          </p:cNvSpPr>
          <p:nvPr/>
        </p:nvSpPr>
        <p:spPr bwMode="auto">
          <a:xfrm>
            <a:off x="3049588" y="1549400"/>
            <a:ext cx="3535362" cy="147638"/>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en-US" altLang="ja-JP" sz="1000"/>
              <a:t>※</a:t>
            </a:r>
            <a:r>
              <a:rPr kumimoji="1" lang="ja-JP" altLang="en-US" sz="1000"/>
              <a:t>政令市・中核市・特例市へのさらなる権限移譲の推進</a:t>
            </a:r>
          </a:p>
        </p:txBody>
      </p:sp>
      <p:sp>
        <p:nvSpPr>
          <p:cNvPr id="6182" name="AutoShape 46">
            <a:extLst>
              <a:ext uri="{FF2B5EF4-FFF2-40B4-BE49-F238E27FC236}">
                <a16:creationId xmlns:a16="http://schemas.microsoft.com/office/drawing/2014/main" id="{D083AAC3-14F1-48E1-8D6A-EA25C5EAB6FE}"/>
              </a:ext>
            </a:extLst>
          </p:cNvPr>
          <p:cNvSpPr>
            <a:spLocks noChangeArrowheads="1"/>
          </p:cNvSpPr>
          <p:nvPr/>
        </p:nvSpPr>
        <p:spPr bwMode="auto">
          <a:xfrm>
            <a:off x="3324225" y="5653088"/>
            <a:ext cx="331788" cy="67786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83" name="Rectangle 47">
            <a:extLst>
              <a:ext uri="{FF2B5EF4-FFF2-40B4-BE49-F238E27FC236}">
                <a16:creationId xmlns:a16="http://schemas.microsoft.com/office/drawing/2014/main" id="{B34363F1-640E-4B75-9C14-AE22F93342FF}"/>
              </a:ext>
            </a:extLst>
          </p:cNvPr>
          <p:cNvSpPr>
            <a:spLocks noChangeArrowheads="1"/>
          </p:cNvSpPr>
          <p:nvPr/>
        </p:nvSpPr>
        <p:spPr bwMode="auto">
          <a:xfrm>
            <a:off x="3736975" y="5118100"/>
            <a:ext cx="3000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400"/>
              <a:t>　更なる国の出先機関の見直し</a:t>
            </a:r>
          </a:p>
          <a:p>
            <a:r>
              <a:rPr lang="ja-JP" altLang="en-US" sz="1400"/>
              <a:t>　⇒権限・財源の広域連合への移譲</a:t>
            </a:r>
          </a:p>
        </p:txBody>
      </p:sp>
      <p:sp>
        <p:nvSpPr>
          <p:cNvPr id="6184" name="Rectangle 48">
            <a:extLst>
              <a:ext uri="{FF2B5EF4-FFF2-40B4-BE49-F238E27FC236}">
                <a16:creationId xmlns:a16="http://schemas.microsoft.com/office/drawing/2014/main" id="{C73BA40B-ADC6-4837-9747-2CD62A01D499}"/>
              </a:ext>
            </a:extLst>
          </p:cNvPr>
          <p:cNvSpPr>
            <a:spLocks noChangeArrowheads="1"/>
          </p:cNvSpPr>
          <p:nvPr/>
        </p:nvSpPr>
        <p:spPr bwMode="auto">
          <a:xfrm>
            <a:off x="3768725" y="5756275"/>
            <a:ext cx="30003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400"/>
              <a:t>　更なる府県業務の集約</a:t>
            </a:r>
          </a:p>
          <a:p>
            <a:r>
              <a:rPr lang="ja-JP" altLang="en-US" sz="1400"/>
              <a:t>　</a:t>
            </a:r>
          </a:p>
        </p:txBody>
      </p:sp>
      <p:sp>
        <p:nvSpPr>
          <p:cNvPr id="6185" name="AutoShape 49">
            <a:extLst>
              <a:ext uri="{FF2B5EF4-FFF2-40B4-BE49-F238E27FC236}">
                <a16:creationId xmlns:a16="http://schemas.microsoft.com/office/drawing/2014/main" id="{20A7A256-C566-402F-86AB-5BAF07512CA2}"/>
              </a:ext>
            </a:extLst>
          </p:cNvPr>
          <p:cNvSpPr>
            <a:spLocks noChangeArrowheads="1"/>
          </p:cNvSpPr>
          <p:nvPr/>
        </p:nvSpPr>
        <p:spPr bwMode="auto">
          <a:xfrm>
            <a:off x="6667500" y="304800"/>
            <a:ext cx="952500" cy="371475"/>
          </a:xfrm>
          <a:prstGeom prst="wedgeRoundRectCallout">
            <a:avLst>
              <a:gd name="adj1" fmla="val 70000"/>
              <a:gd name="adj2" fmla="val 60685"/>
              <a:gd name="adj3" fmla="val 1666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600"/>
              <a:t>遅くとも</a:t>
            </a:r>
          </a:p>
        </p:txBody>
      </p:sp>
      <p:sp>
        <p:nvSpPr>
          <p:cNvPr id="6186" name="AutoShape 50">
            <a:extLst>
              <a:ext uri="{FF2B5EF4-FFF2-40B4-BE49-F238E27FC236}">
                <a16:creationId xmlns:a16="http://schemas.microsoft.com/office/drawing/2014/main" id="{1FB14A1E-17F1-400D-964D-1C891EBFB077}"/>
              </a:ext>
            </a:extLst>
          </p:cNvPr>
          <p:cNvSpPr>
            <a:spLocks noChangeArrowheads="1"/>
          </p:cNvSpPr>
          <p:nvPr/>
        </p:nvSpPr>
        <p:spPr bwMode="auto">
          <a:xfrm>
            <a:off x="3073400" y="4067175"/>
            <a:ext cx="358775" cy="144463"/>
          </a:xfrm>
          <a:prstGeom prst="rightArrow">
            <a:avLst>
              <a:gd name="adj1" fmla="val 50000"/>
              <a:gd name="adj2" fmla="val 620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87" name="AutoShape 51">
            <a:extLst>
              <a:ext uri="{FF2B5EF4-FFF2-40B4-BE49-F238E27FC236}">
                <a16:creationId xmlns:a16="http://schemas.microsoft.com/office/drawing/2014/main" id="{9A196D38-4F42-4807-8003-146E4E754917}"/>
              </a:ext>
            </a:extLst>
          </p:cNvPr>
          <p:cNvSpPr>
            <a:spLocks noChangeArrowheads="1"/>
          </p:cNvSpPr>
          <p:nvPr/>
        </p:nvSpPr>
        <p:spPr bwMode="auto">
          <a:xfrm>
            <a:off x="1651000" y="6350000"/>
            <a:ext cx="5956300" cy="508000"/>
          </a:xfrm>
          <a:prstGeom prst="upArrow">
            <a:avLst>
              <a:gd name="adj1" fmla="val 69407"/>
              <a:gd name="adj2" fmla="val 46875"/>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188" name="Rectangle 52">
            <a:extLst>
              <a:ext uri="{FF2B5EF4-FFF2-40B4-BE49-F238E27FC236}">
                <a16:creationId xmlns:a16="http://schemas.microsoft.com/office/drawing/2014/main" id="{C39E9AA4-F7B3-4B78-A3A2-6BE1292BD3A6}"/>
              </a:ext>
            </a:extLst>
          </p:cNvPr>
          <p:cNvSpPr>
            <a:spLocks noChangeArrowheads="1"/>
          </p:cNvSpPr>
          <p:nvPr/>
        </p:nvSpPr>
        <p:spPr bwMode="auto">
          <a:xfrm>
            <a:off x="2417763" y="6491288"/>
            <a:ext cx="20764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b="1"/>
              <a:t>国への提案・要望</a:t>
            </a:r>
          </a:p>
        </p:txBody>
      </p:sp>
      <p:sp>
        <p:nvSpPr>
          <p:cNvPr id="6189" name="Rectangle 53">
            <a:extLst>
              <a:ext uri="{FF2B5EF4-FFF2-40B4-BE49-F238E27FC236}">
                <a16:creationId xmlns:a16="http://schemas.microsoft.com/office/drawing/2014/main" id="{B3214883-BBF6-470D-96DA-A0DF697B5173}"/>
              </a:ext>
            </a:extLst>
          </p:cNvPr>
          <p:cNvSpPr>
            <a:spLocks noChangeArrowheads="1"/>
          </p:cNvSpPr>
          <p:nvPr/>
        </p:nvSpPr>
        <p:spPr bwMode="auto">
          <a:xfrm>
            <a:off x="4094163" y="6461125"/>
            <a:ext cx="28384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000"/>
              <a:t>国・都道府県・市町村の役割分担に応じた</a:t>
            </a:r>
          </a:p>
          <a:p>
            <a:pPr algn="ctr"/>
            <a:r>
              <a:rPr lang="ja-JP" altLang="en-US" sz="1000"/>
              <a:t>税源移譲を含めた税源配分の見直し　等</a:t>
            </a:r>
          </a:p>
        </p:txBody>
      </p:sp>
      <p:sp>
        <p:nvSpPr>
          <p:cNvPr id="6190" name="AutoShape 55">
            <a:extLst>
              <a:ext uri="{FF2B5EF4-FFF2-40B4-BE49-F238E27FC236}">
                <a16:creationId xmlns:a16="http://schemas.microsoft.com/office/drawing/2014/main" id="{FDC7081A-8896-4160-A41F-422BE61A11FD}"/>
              </a:ext>
            </a:extLst>
          </p:cNvPr>
          <p:cNvSpPr>
            <a:spLocks noChangeArrowheads="1"/>
          </p:cNvSpPr>
          <p:nvPr/>
        </p:nvSpPr>
        <p:spPr bwMode="auto">
          <a:xfrm>
            <a:off x="7938" y="6418263"/>
            <a:ext cx="2427287" cy="439737"/>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a:t>上記取組みを進めるうえで、国のかたちそのものの変革を強く求めていく必要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0801E4F9-CF96-4858-97E5-A9A3A41F463B}"/>
              </a:ext>
            </a:extLst>
          </p:cNvPr>
          <p:cNvSpPr>
            <a:spLocks noChangeArrowheads="1"/>
          </p:cNvSpPr>
          <p:nvPr/>
        </p:nvSpPr>
        <p:spPr bwMode="auto">
          <a:xfrm>
            <a:off x="250825" y="1423988"/>
            <a:ext cx="3384550" cy="5170487"/>
          </a:xfrm>
          <a:prstGeom prst="roundRect">
            <a:avLst>
              <a:gd name="adj" fmla="val 384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endParaRPr kumimoji="1" lang="en-US" altLang="ja-JP" sz="1300"/>
          </a:p>
          <a:p>
            <a:pPr eaLnBrk="1" hangingPunct="1">
              <a:lnSpc>
                <a:spcPct val="150000"/>
              </a:lnSpc>
            </a:pPr>
            <a:endParaRPr kumimoji="1" lang="en-US" altLang="ja-JP" sz="1300"/>
          </a:p>
          <a:p>
            <a:pPr eaLnBrk="1" hangingPunct="1">
              <a:lnSpc>
                <a:spcPct val="150000"/>
              </a:lnSpc>
            </a:pPr>
            <a:endParaRPr kumimoji="1" lang="en-US" altLang="ja-JP" sz="1300"/>
          </a:p>
          <a:p>
            <a:pPr eaLnBrk="1" hangingPunct="1">
              <a:lnSpc>
                <a:spcPct val="150000"/>
              </a:lnSpc>
            </a:pPr>
            <a:endParaRPr kumimoji="1" lang="en-US" altLang="ja-JP" sz="1300"/>
          </a:p>
          <a:p>
            <a:pPr eaLnBrk="1" hangingPunct="1">
              <a:lnSpc>
                <a:spcPct val="150000"/>
              </a:lnSpc>
            </a:pPr>
            <a:endParaRPr kumimoji="1" lang="en-US" altLang="ja-JP" sz="1300"/>
          </a:p>
          <a:p>
            <a:pPr eaLnBrk="1" hangingPunct="1">
              <a:lnSpc>
                <a:spcPct val="150000"/>
              </a:lnSpc>
            </a:pPr>
            <a:endParaRPr kumimoji="1" lang="en-US" altLang="ja-JP" sz="1300"/>
          </a:p>
          <a:p>
            <a:pPr eaLnBrk="1" hangingPunct="1">
              <a:lnSpc>
                <a:spcPct val="150000"/>
              </a:lnSpc>
            </a:pPr>
            <a:endParaRPr kumimoji="1" lang="en-US" altLang="ja-JP" sz="1300"/>
          </a:p>
          <a:p>
            <a:pPr eaLnBrk="1" hangingPunct="1"/>
            <a:endParaRPr kumimoji="1" lang="en-US" altLang="ja-JP" sz="1400" b="1"/>
          </a:p>
          <a:p>
            <a:pPr eaLnBrk="1" hangingPunct="1"/>
            <a:endParaRPr kumimoji="1" lang="en-US" altLang="ja-JP" sz="1400" b="1"/>
          </a:p>
          <a:p>
            <a:pPr eaLnBrk="1" hangingPunct="1"/>
            <a:endParaRPr kumimoji="1" lang="en-US" altLang="ja-JP" sz="1400" b="1"/>
          </a:p>
          <a:p>
            <a:pPr eaLnBrk="1" hangingPunct="1"/>
            <a:endParaRPr kumimoji="1" lang="en-US" altLang="ja-JP" sz="1400" b="1"/>
          </a:p>
        </p:txBody>
      </p:sp>
      <p:sp>
        <p:nvSpPr>
          <p:cNvPr id="7171" name="Rectangle 3">
            <a:extLst>
              <a:ext uri="{FF2B5EF4-FFF2-40B4-BE49-F238E27FC236}">
                <a16:creationId xmlns:a16="http://schemas.microsoft.com/office/drawing/2014/main" id="{B9CAFBB4-9621-4F2C-A22D-F508EDF1FDDF}"/>
              </a:ext>
            </a:extLst>
          </p:cNvPr>
          <p:cNvSpPr>
            <a:spLocks noChangeArrowheads="1"/>
          </p:cNvSpPr>
          <p:nvPr/>
        </p:nvSpPr>
        <p:spPr bwMode="auto">
          <a:xfrm>
            <a:off x="395288" y="5492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pPr>
            <a:r>
              <a:rPr kumimoji="1" lang="ja-JP" altLang="en-US" sz="2000" b="1"/>
              <a:t>３ 市町村の役割拡大</a:t>
            </a:r>
            <a:br>
              <a:rPr kumimoji="1" lang="ja-JP" altLang="en-US" sz="3200">
                <a:ea typeface="HG丸ｺﾞｼｯｸM-PRO" panose="020F0600000000000000" pitchFamily="50" charset="-128"/>
              </a:rPr>
            </a:br>
            <a:r>
              <a:rPr kumimoji="1" lang="ja-JP" altLang="en-US" sz="1600">
                <a:ea typeface="HG丸ｺﾞｼｯｸM-PRO" panose="020F0600000000000000" pitchFamily="50" charset="-128"/>
              </a:rPr>
              <a:t>～大阪府と市町村の関係を大きく変えます～</a:t>
            </a:r>
            <a:br>
              <a:rPr kumimoji="1" lang="ja-JP" altLang="en-US" sz="1600">
                <a:ea typeface="HG丸ｺﾞｼｯｸM-PRO" panose="020F0600000000000000" pitchFamily="50" charset="-128"/>
              </a:rPr>
            </a:br>
            <a:endParaRPr kumimoji="1" lang="ja-JP" altLang="en-US" sz="1600">
              <a:ea typeface="HG丸ｺﾞｼｯｸM-PRO" panose="020F0600000000000000" pitchFamily="50" charset="-128"/>
            </a:endParaRPr>
          </a:p>
        </p:txBody>
      </p:sp>
      <p:sp>
        <p:nvSpPr>
          <p:cNvPr id="7172" name="Text Box 4">
            <a:extLst>
              <a:ext uri="{FF2B5EF4-FFF2-40B4-BE49-F238E27FC236}">
                <a16:creationId xmlns:a16="http://schemas.microsoft.com/office/drawing/2014/main" id="{3AF71019-5B65-4B3C-A26C-AC09A498F3D4}"/>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３</a:t>
            </a:r>
          </a:p>
        </p:txBody>
      </p:sp>
      <p:sp>
        <p:nvSpPr>
          <p:cNvPr id="7173" name="Rectangle 5">
            <a:extLst>
              <a:ext uri="{FF2B5EF4-FFF2-40B4-BE49-F238E27FC236}">
                <a16:creationId xmlns:a16="http://schemas.microsoft.com/office/drawing/2014/main" id="{1BA1B775-0110-42B4-B669-A7E32A6D77EA}"/>
              </a:ext>
            </a:extLst>
          </p:cNvPr>
          <p:cNvSpPr>
            <a:spLocks noChangeArrowheads="1"/>
          </p:cNvSpPr>
          <p:nvPr/>
        </p:nvSpPr>
        <p:spPr bwMode="auto">
          <a:xfrm>
            <a:off x="179388" y="1125538"/>
            <a:ext cx="8785225" cy="554355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174" name="AutoShape 6">
            <a:extLst>
              <a:ext uri="{FF2B5EF4-FFF2-40B4-BE49-F238E27FC236}">
                <a16:creationId xmlns:a16="http://schemas.microsoft.com/office/drawing/2014/main" id="{E3032E2A-AA2F-4BF8-B354-87A533799E95}"/>
              </a:ext>
            </a:extLst>
          </p:cNvPr>
          <p:cNvSpPr>
            <a:spLocks noChangeArrowheads="1"/>
          </p:cNvSpPr>
          <p:nvPr/>
        </p:nvSpPr>
        <p:spPr bwMode="auto">
          <a:xfrm>
            <a:off x="3605213" y="2867025"/>
            <a:ext cx="303212" cy="2247900"/>
          </a:xfrm>
          <a:prstGeom prst="homePlate">
            <a:avLst>
              <a:gd name="adj" fmla="val 53907"/>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1" lang="ja-JP" altLang="ja-JP"/>
          </a:p>
        </p:txBody>
      </p:sp>
      <p:sp>
        <p:nvSpPr>
          <p:cNvPr id="7175" name="Text Box 7">
            <a:extLst>
              <a:ext uri="{FF2B5EF4-FFF2-40B4-BE49-F238E27FC236}">
                <a16:creationId xmlns:a16="http://schemas.microsoft.com/office/drawing/2014/main" id="{E906DA37-06A6-45B1-B0ED-722E85FCA0E8}"/>
              </a:ext>
            </a:extLst>
          </p:cNvPr>
          <p:cNvSpPr txBox="1">
            <a:spLocks noChangeArrowheads="1"/>
          </p:cNvSpPr>
          <p:nvPr/>
        </p:nvSpPr>
        <p:spPr bwMode="auto">
          <a:xfrm>
            <a:off x="3519488" y="3068638"/>
            <a:ext cx="458787"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a:ea typeface="HGPｺﾞｼｯｸE" panose="020B0900000000000000" pitchFamily="50" charset="-128"/>
              </a:rPr>
              <a:t>変わります！</a:t>
            </a:r>
          </a:p>
        </p:txBody>
      </p:sp>
      <p:sp>
        <p:nvSpPr>
          <p:cNvPr id="7176" name="Rectangle 8">
            <a:extLst>
              <a:ext uri="{FF2B5EF4-FFF2-40B4-BE49-F238E27FC236}">
                <a16:creationId xmlns:a16="http://schemas.microsoft.com/office/drawing/2014/main" id="{46A07A8B-D3F6-4189-8CC9-B061BD2B5E0D}"/>
              </a:ext>
            </a:extLst>
          </p:cNvPr>
          <p:cNvSpPr>
            <a:spLocks noChangeArrowheads="1"/>
          </p:cNvSpPr>
          <p:nvPr/>
        </p:nvSpPr>
        <p:spPr bwMode="auto">
          <a:xfrm>
            <a:off x="468313" y="5395913"/>
            <a:ext cx="2447925" cy="1047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kumimoji="1" lang="en-US" altLang="ja-JP" sz="1300"/>
          </a:p>
          <a:p>
            <a:pPr eaLnBrk="1" hangingPunct="1"/>
            <a:endParaRPr kumimoji="1" lang="en-US" altLang="ja-JP" sz="1300"/>
          </a:p>
        </p:txBody>
      </p:sp>
      <p:pic>
        <p:nvPicPr>
          <p:cNvPr id="7177" name="Picture 9">
            <a:extLst>
              <a:ext uri="{FF2B5EF4-FFF2-40B4-BE49-F238E27FC236}">
                <a16:creationId xmlns:a16="http://schemas.microsoft.com/office/drawing/2014/main" id="{00599DDB-ECE3-4DE1-8494-1B9DA9A09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4630738"/>
            <a:ext cx="11049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8" name="AutoShape 10">
            <a:extLst>
              <a:ext uri="{FF2B5EF4-FFF2-40B4-BE49-F238E27FC236}">
                <a16:creationId xmlns:a16="http://schemas.microsoft.com/office/drawing/2014/main" id="{F5EFF33F-1153-4F06-8DDF-3868BF2CE910}"/>
              </a:ext>
            </a:extLst>
          </p:cNvPr>
          <p:cNvSpPr>
            <a:spLocks noChangeArrowheads="1"/>
          </p:cNvSpPr>
          <p:nvPr/>
        </p:nvSpPr>
        <p:spPr bwMode="auto">
          <a:xfrm>
            <a:off x="4005263" y="3738563"/>
            <a:ext cx="1512887" cy="877887"/>
          </a:xfrm>
          <a:prstGeom prst="roundRect">
            <a:avLst>
              <a:gd name="adj" fmla="val 16667"/>
            </a:avLst>
          </a:prstGeom>
          <a:noFill/>
          <a:ln w="38100" algn="ctr">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179" name="AutoShape 11">
            <a:extLst>
              <a:ext uri="{FF2B5EF4-FFF2-40B4-BE49-F238E27FC236}">
                <a16:creationId xmlns:a16="http://schemas.microsoft.com/office/drawing/2014/main" id="{8BE7E035-8869-446B-A50C-91AA66A9129B}"/>
              </a:ext>
            </a:extLst>
          </p:cNvPr>
          <p:cNvSpPr>
            <a:spLocks noChangeArrowheads="1"/>
          </p:cNvSpPr>
          <p:nvPr/>
        </p:nvSpPr>
        <p:spPr bwMode="auto">
          <a:xfrm>
            <a:off x="3924300" y="1514475"/>
            <a:ext cx="4968875" cy="4638675"/>
          </a:xfrm>
          <a:prstGeom prst="roundRect">
            <a:avLst>
              <a:gd name="adj" fmla="val 384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kumimoji="1" lang="ja-JP" altLang="ja-JP" sz="1600"/>
          </a:p>
        </p:txBody>
      </p:sp>
      <p:sp>
        <p:nvSpPr>
          <p:cNvPr id="7180" name="AutoShape 12">
            <a:extLst>
              <a:ext uri="{FF2B5EF4-FFF2-40B4-BE49-F238E27FC236}">
                <a16:creationId xmlns:a16="http://schemas.microsoft.com/office/drawing/2014/main" id="{8FC77E4D-E2FC-4B21-9993-AF5714261801}"/>
              </a:ext>
            </a:extLst>
          </p:cNvPr>
          <p:cNvSpPr>
            <a:spLocks noChangeArrowheads="1"/>
          </p:cNvSpPr>
          <p:nvPr/>
        </p:nvSpPr>
        <p:spPr bwMode="auto">
          <a:xfrm>
            <a:off x="6953250" y="1189038"/>
            <a:ext cx="1873250" cy="390525"/>
          </a:xfrm>
          <a:prstGeom prst="bevel">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地域主権のモデル！</a:t>
            </a:r>
          </a:p>
        </p:txBody>
      </p:sp>
      <p:sp>
        <p:nvSpPr>
          <p:cNvPr id="7181" name="AutoShape 13">
            <a:extLst>
              <a:ext uri="{FF2B5EF4-FFF2-40B4-BE49-F238E27FC236}">
                <a16:creationId xmlns:a16="http://schemas.microsoft.com/office/drawing/2014/main" id="{BC6B2CD1-2153-4722-91F2-88894D28908C}"/>
              </a:ext>
            </a:extLst>
          </p:cNvPr>
          <p:cNvSpPr>
            <a:spLocks noChangeArrowheads="1"/>
          </p:cNvSpPr>
          <p:nvPr/>
        </p:nvSpPr>
        <p:spPr bwMode="auto">
          <a:xfrm>
            <a:off x="3995738" y="2185988"/>
            <a:ext cx="1512887" cy="1639887"/>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endParaRPr kumimoji="1" lang="ja-JP" altLang="ja-JP" sz="1200" b="1"/>
          </a:p>
        </p:txBody>
      </p:sp>
      <p:sp>
        <p:nvSpPr>
          <p:cNvPr id="7182" name="AutoShape 14">
            <a:extLst>
              <a:ext uri="{FF2B5EF4-FFF2-40B4-BE49-F238E27FC236}">
                <a16:creationId xmlns:a16="http://schemas.microsoft.com/office/drawing/2014/main" id="{B8065C67-9200-41D9-916E-D6E01C8ED362}"/>
              </a:ext>
            </a:extLst>
          </p:cNvPr>
          <p:cNvSpPr>
            <a:spLocks noChangeArrowheads="1"/>
          </p:cNvSpPr>
          <p:nvPr/>
        </p:nvSpPr>
        <p:spPr bwMode="auto">
          <a:xfrm>
            <a:off x="4419600" y="1884363"/>
            <a:ext cx="711200" cy="390525"/>
          </a:xfrm>
          <a:prstGeom prst="hexagon">
            <a:avLst>
              <a:gd name="adj" fmla="val 16070"/>
              <a:gd name="vf" fmla="val 115470"/>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大阪府</a:t>
            </a:r>
          </a:p>
        </p:txBody>
      </p:sp>
      <p:sp>
        <p:nvSpPr>
          <p:cNvPr id="7183" name="Rectangle 15">
            <a:extLst>
              <a:ext uri="{FF2B5EF4-FFF2-40B4-BE49-F238E27FC236}">
                <a16:creationId xmlns:a16="http://schemas.microsoft.com/office/drawing/2014/main" id="{2BDA80C6-DF69-4FD9-8930-49DB1971335E}"/>
              </a:ext>
            </a:extLst>
          </p:cNvPr>
          <p:cNvSpPr>
            <a:spLocks noChangeArrowheads="1"/>
          </p:cNvSpPr>
          <p:nvPr/>
        </p:nvSpPr>
        <p:spPr bwMode="auto">
          <a:xfrm>
            <a:off x="4211638" y="5275263"/>
            <a:ext cx="4465637" cy="812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kumimoji="1" lang="ja-JP" altLang="ja-JP" sz="1400"/>
          </a:p>
        </p:txBody>
      </p:sp>
      <p:sp>
        <p:nvSpPr>
          <p:cNvPr id="7184" name="Oval 16">
            <a:extLst>
              <a:ext uri="{FF2B5EF4-FFF2-40B4-BE49-F238E27FC236}">
                <a16:creationId xmlns:a16="http://schemas.microsoft.com/office/drawing/2014/main" id="{106B5E3B-18F7-4303-85FC-7F606154AC16}"/>
              </a:ext>
            </a:extLst>
          </p:cNvPr>
          <p:cNvSpPr>
            <a:spLocks noChangeArrowheads="1"/>
          </p:cNvSpPr>
          <p:nvPr/>
        </p:nvSpPr>
        <p:spPr bwMode="auto">
          <a:xfrm>
            <a:off x="4000500" y="4716463"/>
            <a:ext cx="2584450" cy="466725"/>
          </a:xfrm>
          <a:prstGeom prst="ellipse">
            <a:avLst/>
          </a:prstGeom>
          <a:solidFill>
            <a:srgbClr val="FFCC99"/>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i="1"/>
              <a:t>新たなパートナーシップ</a:t>
            </a:r>
          </a:p>
        </p:txBody>
      </p:sp>
      <p:sp>
        <p:nvSpPr>
          <p:cNvPr id="7185" name="AutoShape 17">
            <a:extLst>
              <a:ext uri="{FF2B5EF4-FFF2-40B4-BE49-F238E27FC236}">
                <a16:creationId xmlns:a16="http://schemas.microsoft.com/office/drawing/2014/main" id="{B30C28E6-9F45-41CB-9C2E-1BAEF8A01F29}"/>
              </a:ext>
            </a:extLst>
          </p:cNvPr>
          <p:cNvSpPr>
            <a:spLocks noChangeArrowheads="1"/>
          </p:cNvSpPr>
          <p:nvPr/>
        </p:nvSpPr>
        <p:spPr bwMode="auto">
          <a:xfrm>
            <a:off x="5795963" y="5594350"/>
            <a:ext cx="1079500" cy="233363"/>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186" name="Rectangle 18">
            <a:extLst>
              <a:ext uri="{FF2B5EF4-FFF2-40B4-BE49-F238E27FC236}">
                <a16:creationId xmlns:a16="http://schemas.microsoft.com/office/drawing/2014/main" id="{01267DEE-3AD6-448F-9A2F-E5F975BEC9F1}"/>
              </a:ext>
            </a:extLst>
          </p:cNvPr>
          <p:cNvSpPr>
            <a:spLocks noChangeArrowheads="1"/>
          </p:cNvSpPr>
          <p:nvPr/>
        </p:nvSpPr>
        <p:spPr bwMode="auto">
          <a:xfrm>
            <a:off x="4716463" y="5318125"/>
            <a:ext cx="345598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b="1"/>
              <a:t>政策協議の場　</a:t>
            </a:r>
            <a:r>
              <a:rPr kumimoji="1" lang="ja-JP" altLang="en-US" sz="1200"/>
              <a:t>立案段階から、双方向に政策提案・協議</a:t>
            </a:r>
          </a:p>
        </p:txBody>
      </p:sp>
      <p:sp>
        <p:nvSpPr>
          <p:cNvPr id="7187" name="Rectangle 19">
            <a:extLst>
              <a:ext uri="{FF2B5EF4-FFF2-40B4-BE49-F238E27FC236}">
                <a16:creationId xmlns:a16="http://schemas.microsoft.com/office/drawing/2014/main" id="{BF745459-D35A-4E4A-BA1E-6AA918875037}"/>
              </a:ext>
            </a:extLst>
          </p:cNvPr>
          <p:cNvSpPr>
            <a:spLocks noChangeArrowheads="1"/>
          </p:cNvSpPr>
          <p:nvPr/>
        </p:nvSpPr>
        <p:spPr bwMode="auto">
          <a:xfrm>
            <a:off x="4645025" y="5840413"/>
            <a:ext cx="3455988"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a:t>府・市町村の政策、予算、国への要望等に反映</a:t>
            </a:r>
          </a:p>
        </p:txBody>
      </p:sp>
      <p:sp>
        <p:nvSpPr>
          <p:cNvPr id="7188" name="Rectangle 20">
            <a:extLst>
              <a:ext uri="{FF2B5EF4-FFF2-40B4-BE49-F238E27FC236}">
                <a16:creationId xmlns:a16="http://schemas.microsoft.com/office/drawing/2014/main" id="{9CCEF261-DB4B-40C0-98CD-551B7C8CEAAB}"/>
              </a:ext>
            </a:extLst>
          </p:cNvPr>
          <p:cNvSpPr>
            <a:spLocks noChangeArrowheads="1"/>
          </p:cNvSpPr>
          <p:nvPr/>
        </p:nvSpPr>
        <p:spPr bwMode="auto">
          <a:xfrm>
            <a:off x="4140200" y="3074988"/>
            <a:ext cx="1225550" cy="546100"/>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b="1"/>
              <a:t>府域を超える</a:t>
            </a:r>
          </a:p>
          <a:p>
            <a:pPr algn="ctr" eaLnBrk="1" hangingPunct="1"/>
            <a:r>
              <a:rPr kumimoji="1" lang="ja-JP" altLang="en-US" sz="1200" b="1"/>
              <a:t>広域行政</a:t>
            </a:r>
            <a:endParaRPr kumimoji="1" lang="ja-JP" altLang="en-US" sz="1200"/>
          </a:p>
        </p:txBody>
      </p:sp>
      <p:sp>
        <p:nvSpPr>
          <p:cNvPr id="7189" name="Rectangle 21">
            <a:extLst>
              <a:ext uri="{FF2B5EF4-FFF2-40B4-BE49-F238E27FC236}">
                <a16:creationId xmlns:a16="http://schemas.microsoft.com/office/drawing/2014/main" id="{BF87DFE5-57CA-4DA9-9538-40236AADC7FB}"/>
              </a:ext>
            </a:extLst>
          </p:cNvPr>
          <p:cNvSpPr>
            <a:spLocks noChangeArrowheads="1"/>
          </p:cNvSpPr>
          <p:nvPr/>
        </p:nvSpPr>
        <p:spPr bwMode="auto">
          <a:xfrm>
            <a:off x="4140200" y="2452688"/>
            <a:ext cx="1225550" cy="544512"/>
          </a:xfrm>
          <a:prstGeom prst="rect">
            <a:avLst/>
          </a:prstGeom>
          <a:solidFill>
            <a:schemeClr val="bg1"/>
          </a:solidFill>
          <a:ln w="285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b="1"/>
              <a:t>府内の</a:t>
            </a:r>
          </a:p>
          <a:p>
            <a:pPr algn="ctr" eaLnBrk="1" hangingPunct="1"/>
            <a:r>
              <a:rPr kumimoji="1" lang="ja-JP" altLang="en-US" sz="1200" b="1"/>
              <a:t>コーディネート</a:t>
            </a:r>
          </a:p>
        </p:txBody>
      </p:sp>
      <p:sp>
        <p:nvSpPr>
          <p:cNvPr id="7190" name="AutoShape 22">
            <a:extLst>
              <a:ext uri="{FF2B5EF4-FFF2-40B4-BE49-F238E27FC236}">
                <a16:creationId xmlns:a16="http://schemas.microsoft.com/office/drawing/2014/main" id="{D9FFBFF5-BD6E-40E7-9865-9E81C4D2B097}"/>
              </a:ext>
            </a:extLst>
          </p:cNvPr>
          <p:cNvSpPr>
            <a:spLocks noChangeArrowheads="1"/>
          </p:cNvSpPr>
          <p:nvPr/>
        </p:nvSpPr>
        <p:spPr bwMode="auto">
          <a:xfrm>
            <a:off x="5580063" y="1593850"/>
            <a:ext cx="720725" cy="544513"/>
          </a:xfrm>
          <a:prstGeom prst="rightArrow">
            <a:avLst>
              <a:gd name="adj1" fmla="val 50000"/>
              <a:gd name="adj2" fmla="val 3309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300"/>
              <a:t>関与</a:t>
            </a:r>
          </a:p>
        </p:txBody>
      </p:sp>
      <p:sp>
        <p:nvSpPr>
          <p:cNvPr id="7191" name="Line 23">
            <a:extLst>
              <a:ext uri="{FF2B5EF4-FFF2-40B4-BE49-F238E27FC236}">
                <a16:creationId xmlns:a16="http://schemas.microsoft.com/office/drawing/2014/main" id="{4702BAB1-38F9-44FB-9A78-81039CFF9FCD}"/>
              </a:ext>
            </a:extLst>
          </p:cNvPr>
          <p:cNvSpPr>
            <a:spLocks noChangeShapeType="1"/>
          </p:cNvSpPr>
          <p:nvPr/>
        </p:nvSpPr>
        <p:spPr bwMode="auto">
          <a:xfrm flipH="1">
            <a:off x="5580063" y="1670050"/>
            <a:ext cx="720725" cy="469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2" name="Line 24">
            <a:extLst>
              <a:ext uri="{FF2B5EF4-FFF2-40B4-BE49-F238E27FC236}">
                <a16:creationId xmlns:a16="http://schemas.microsoft.com/office/drawing/2014/main" id="{63FEF6CD-C103-4FE3-A649-91F9C996FC87}"/>
              </a:ext>
            </a:extLst>
          </p:cNvPr>
          <p:cNvSpPr>
            <a:spLocks noChangeShapeType="1"/>
          </p:cNvSpPr>
          <p:nvPr/>
        </p:nvSpPr>
        <p:spPr bwMode="auto">
          <a:xfrm flipH="1" flipV="1">
            <a:off x="5508625" y="1670050"/>
            <a:ext cx="792163" cy="39211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193" name="AutoShape 25">
            <a:extLst>
              <a:ext uri="{FF2B5EF4-FFF2-40B4-BE49-F238E27FC236}">
                <a16:creationId xmlns:a16="http://schemas.microsoft.com/office/drawing/2014/main" id="{5E6F2428-3817-4FEA-B655-B28666D84363}"/>
              </a:ext>
            </a:extLst>
          </p:cNvPr>
          <p:cNvSpPr>
            <a:spLocks noChangeArrowheads="1"/>
          </p:cNvSpPr>
          <p:nvPr/>
        </p:nvSpPr>
        <p:spPr bwMode="auto">
          <a:xfrm>
            <a:off x="7021513" y="1960563"/>
            <a:ext cx="1790700" cy="272097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194" name="Rectangle 26">
            <a:extLst>
              <a:ext uri="{FF2B5EF4-FFF2-40B4-BE49-F238E27FC236}">
                <a16:creationId xmlns:a16="http://schemas.microsoft.com/office/drawing/2014/main" id="{317C4692-7537-49E1-B437-F8FDB1C226DB}"/>
              </a:ext>
            </a:extLst>
          </p:cNvPr>
          <p:cNvSpPr>
            <a:spLocks noChangeArrowheads="1"/>
          </p:cNvSpPr>
          <p:nvPr/>
        </p:nvSpPr>
        <p:spPr bwMode="auto">
          <a:xfrm>
            <a:off x="7308850" y="3668713"/>
            <a:ext cx="1368425" cy="860425"/>
          </a:xfrm>
          <a:prstGeom prst="rect">
            <a:avLst/>
          </a:prstGeom>
          <a:solidFill>
            <a:schemeClr val="bg1"/>
          </a:solidFill>
          <a:ln w="285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100" b="1"/>
              <a:t>住民に身近な</a:t>
            </a:r>
          </a:p>
          <a:p>
            <a:pPr algn="ctr" eaLnBrk="1" hangingPunct="1"/>
            <a:r>
              <a:rPr kumimoji="1" lang="ja-JP" altLang="en-US" sz="1100" b="1"/>
              <a:t>行政サービス</a:t>
            </a:r>
            <a:endParaRPr kumimoji="1" lang="ja-JP" altLang="en-US" sz="1100"/>
          </a:p>
        </p:txBody>
      </p:sp>
      <p:sp>
        <p:nvSpPr>
          <p:cNvPr id="7195" name="AutoShape 27">
            <a:extLst>
              <a:ext uri="{FF2B5EF4-FFF2-40B4-BE49-F238E27FC236}">
                <a16:creationId xmlns:a16="http://schemas.microsoft.com/office/drawing/2014/main" id="{3746E78E-ED4E-4852-B049-E6E90D2D5815}"/>
              </a:ext>
            </a:extLst>
          </p:cNvPr>
          <p:cNvSpPr>
            <a:spLocks noChangeArrowheads="1"/>
          </p:cNvSpPr>
          <p:nvPr/>
        </p:nvSpPr>
        <p:spPr bwMode="auto">
          <a:xfrm>
            <a:off x="6588125" y="2487613"/>
            <a:ext cx="792163" cy="388937"/>
          </a:xfrm>
          <a:prstGeom prst="hexagon">
            <a:avLst>
              <a:gd name="adj" fmla="val 17972"/>
              <a:gd name="vf" fmla="val 115470"/>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市町村</a:t>
            </a:r>
          </a:p>
        </p:txBody>
      </p:sp>
      <p:sp>
        <p:nvSpPr>
          <p:cNvPr id="7196" name="AutoShape 28">
            <a:extLst>
              <a:ext uri="{FF2B5EF4-FFF2-40B4-BE49-F238E27FC236}">
                <a16:creationId xmlns:a16="http://schemas.microsoft.com/office/drawing/2014/main" id="{8302D234-CA7F-4B33-A4DC-774B3BC9C68A}"/>
              </a:ext>
            </a:extLst>
          </p:cNvPr>
          <p:cNvSpPr>
            <a:spLocks noChangeArrowheads="1"/>
          </p:cNvSpPr>
          <p:nvPr/>
        </p:nvSpPr>
        <p:spPr bwMode="auto">
          <a:xfrm>
            <a:off x="5518150" y="2074863"/>
            <a:ext cx="906463" cy="469900"/>
          </a:xfrm>
          <a:prstGeom prst="rightArrow">
            <a:avLst>
              <a:gd name="adj1" fmla="val 50185"/>
              <a:gd name="adj2" fmla="val 30150"/>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000"/>
              <a:t>交付金化</a:t>
            </a:r>
          </a:p>
        </p:txBody>
      </p:sp>
      <p:sp>
        <p:nvSpPr>
          <p:cNvPr id="7197" name="AutoShape 29">
            <a:extLst>
              <a:ext uri="{FF2B5EF4-FFF2-40B4-BE49-F238E27FC236}">
                <a16:creationId xmlns:a16="http://schemas.microsoft.com/office/drawing/2014/main" id="{E7EADFCC-86DC-49B2-A8FC-AD4A06B31EBC}"/>
              </a:ext>
            </a:extLst>
          </p:cNvPr>
          <p:cNvSpPr>
            <a:spLocks noChangeArrowheads="1"/>
          </p:cNvSpPr>
          <p:nvPr/>
        </p:nvSpPr>
        <p:spPr bwMode="auto">
          <a:xfrm>
            <a:off x="6588125" y="1930400"/>
            <a:ext cx="792163" cy="390525"/>
          </a:xfrm>
          <a:prstGeom prst="hexagon">
            <a:avLst>
              <a:gd name="adj" fmla="val 17899"/>
              <a:gd name="vf" fmla="val 115470"/>
            </a:avLst>
          </a:prstGeom>
          <a:solidFill>
            <a:srgbClr val="FFFF00"/>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市町村</a:t>
            </a:r>
          </a:p>
        </p:txBody>
      </p:sp>
      <p:sp>
        <p:nvSpPr>
          <p:cNvPr id="7198" name="AutoShape 30">
            <a:extLst>
              <a:ext uri="{FF2B5EF4-FFF2-40B4-BE49-F238E27FC236}">
                <a16:creationId xmlns:a16="http://schemas.microsoft.com/office/drawing/2014/main" id="{E9FE0766-98A4-4BAD-AC5B-F9A096BBC52B}"/>
              </a:ext>
            </a:extLst>
          </p:cNvPr>
          <p:cNvSpPr>
            <a:spLocks noChangeArrowheads="1"/>
          </p:cNvSpPr>
          <p:nvPr/>
        </p:nvSpPr>
        <p:spPr bwMode="auto">
          <a:xfrm>
            <a:off x="5364163" y="2624138"/>
            <a:ext cx="1081087" cy="546100"/>
          </a:xfrm>
          <a:prstGeom prst="leftRightArrow">
            <a:avLst>
              <a:gd name="adj1" fmla="val 50000"/>
              <a:gd name="adj2" fmla="val 39593"/>
            </a:avLst>
          </a:prstGeom>
          <a:solidFill>
            <a:srgbClr val="CCFFFF"/>
          </a:solidFill>
          <a:ln w="285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300"/>
              <a:t>調整</a:t>
            </a:r>
          </a:p>
        </p:txBody>
      </p:sp>
      <p:sp>
        <p:nvSpPr>
          <p:cNvPr id="7199" name="Line 31">
            <a:extLst>
              <a:ext uri="{FF2B5EF4-FFF2-40B4-BE49-F238E27FC236}">
                <a16:creationId xmlns:a16="http://schemas.microsoft.com/office/drawing/2014/main" id="{799F44A1-8A98-4A04-BE98-824B894C34B6}"/>
              </a:ext>
            </a:extLst>
          </p:cNvPr>
          <p:cNvSpPr>
            <a:spLocks noChangeShapeType="1"/>
          </p:cNvSpPr>
          <p:nvPr/>
        </p:nvSpPr>
        <p:spPr bwMode="auto">
          <a:xfrm>
            <a:off x="6877050" y="2919413"/>
            <a:ext cx="0" cy="4699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7200" name="AutoShape 32">
            <a:extLst>
              <a:ext uri="{FF2B5EF4-FFF2-40B4-BE49-F238E27FC236}">
                <a16:creationId xmlns:a16="http://schemas.microsoft.com/office/drawing/2014/main" id="{C65ADFFD-9FB6-4577-A3F6-F1F17AED9A97}"/>
              </a:ext>
            </a:extLst>
          </p:cNvPr>
          <p:cNvSpPr>
            <a:spLocks noChangeArrowheads="1"/>
          </p:cNvSpPr>
          <p:nvPr/>
        </p:nvSpPr>
        <p:spPr bwMode="auto">
          <a:xfrm>
            <a:off x="5076825" y="3835400"/>
            <a:ext cx="2160588" cy="469900"/>
          </a:xfrm>
          <a:prstGeom prst="rightArrow">
            <a:avLst>
              <a:gd name="adj1" fmla="val 50185"/>
              <a:gd name="adj2" fmla="val 71865"/>
            </a:avLst>
          </a:prstGeom>
          <a:solidFill>
            <a:srgbClr val="CCFFFF"/>
          </a:solidFill>
          <a:ln w="285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300"/>
              <a:t>権限移譲</a:t>
            </a:r>
          </a:p>
        </p:txBody>
      </p:sp>
      <p:sp>
        <p:nvSpPr>
          <p:cNvPr id="7201" name="Rectangle 33">
            <a:extLst>
              <a:ext uri="{FF2B5EF4-FFF2-40B4-BE49-F238E27FC236}">
                <a16:creationId xmlns:a16="http://schemas.microsoft.com/office/drawing/2014/main" id="{2B4FF0FE-81EA-414E-B46B-1FB411C8CD6C}"/>
              </a:ext>
            </a:extLst>
          </p:cNvPr>
          <p:cNvSpPr>
            <a:spLocks noChangeArrowheads="1"/>
          </p:cNvSpPr>
          <p:nvPr/>
        </p:nvSpPr>
        <p:spPr bwMode="auto">
          <a:xfrm>
            <a:off x="7453313" y="3079750"/>
            <a:ext cx="1296987" cy="390525"/>
          </a:xfrm>
          <a:prstGeom prst="rect">
            <a:avLst/>
          </a:prstGeom>
          <a:solidFill>
            <a:schemeClr val="bg1"/>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100" b="1"/>
              <a:t>住民参加</a:t>
            </a:r>
            <a:endParaRPr kumimoji="1" lang="ja-JP" altLang="en-US" sz="1100"/>
          </a:p>
        </p:txBody>
      </p:sp>
      <p:sp>
        <p:nvSpPr>
          <p:cNvPr id="7202" name="Rectangle 34">
            <a:extLst>
              <a:ext uri="{FF2B5EF4-FFF2-40B4-BE49-F238E27FC236}">
                <a16:creationId xmlns:a16="http://schemas.microsoft.com/office/drawing/2014/main" id="{E89411CD-CF10-4B3F-A8F3-A8F4CB6B361F}"/>
              </a:ext>
            </a:extLst>
          </p:cNvPr>
          <p:cNvSpPr>
            <a:spLocks noChangeArrowheads="1"/>
          </p:cNvSpPr>
          <p:nvPr/>
        </p:nvSpPr>
        <p:spPr bwMode="auto">
          <a:xfrm>
            <a:off x="7453313" y="2386013"/>
            <a:ext cx="1296987" cy="390525"/>
          </a:xfrm>
          <a:prstGeom prst="rect">
            <a:avLst/>
          </a:prstGeom>
          <a:solidFill>
            <a:schemeClr val="bg1"/>
          </a:solidFill>
          <a:ln w="38100" cmpd="dbl"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100" b="1"/>
              <a:t>地域分権</a:t>
            </a:r>
          </a:p>
        </p:txBody>
      </p:sp>
      <p:sp>
        <p:nvSpPr>
          <p:cNvPr id="7203" name="AutoShape 35" descr="ピンクの画用紙">
            <a:extLst>
              <a:ext uri="{FF2B5EF4-FFF2-40B4-BE49-F238E27FC236}">
                <a16:creationId xmlns:a16="http://schemas.microsoft.com/office/drawing/2014/main" id="{E0AFF206-2654-4E10-B7D7-FCC9148E1DD3}"/>
              </a:ext>
            </a:extLst>
          </p:cNvPr>
          <p:cNvSpPr>
            <a:spLocks noChangeArrowheads="1"/>
          </p:cNvSpPr>
          <p:nvPr/>
        </p:nvSpPr>
        <p:spPr bwMode="auto">
          <a:xfrm>
            <a:off x="6729413" y="1660525"/>
            <a:ext cx="1066800" cy="257175"/>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i="1"/>
              <a:t>自主的判断</a:t>
            </a:r>
          </a:p>
        </p:txBody>
      </p:sp>
      <p:sp>
        <p:nvSpPr>
          <p:cNvPr id="7204" name="AutoShape 36">
            <a:extLst>
              <a:ext uri="{FF2B5EF4-FFF2-40B4-BE49-F238E27FC236}">
                <a16:creationId xmlns:a16="http://schemas.microsoft.com/office/drawing/2014/main" id="{F080F99F-02CB-48EB-879A-CB15CDC57CF7}"/>
              </a:ext>
            </a:extLst>
          </p:cNvPr>
          <p:cNvSpPr>
            <a:spLocks/>
          </p:cNvSpPr>
          <p:nvPr/>
        </p:nvSpPr>
        <p:spPr bwMode="auto">
          <a:xfrm>
            <a:off x="6454775" y="1998663"/>
            <a:ext cx="142875" cy="1873250"/>
          </a:xfrm>
          <a:prstGeom prst="leftBracket">
            <a:avLst>
              <a:gd name="adj" fmla="val 109259"/>
            </a:avLst>
          </a:pr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205" name="AutoShape 37">
            <a:extLst>
              <a:ext uri="{FF2B5EF4-FFF2-40B4-BE49-F238E27FC236}">
                <a16:creationId xmlns:a16="http://schemas.microsoft.com/office/drawing/2014/main" id="{0A86B406-BE08-4957-8D6B-A82345F95A33}"/>
              </a:ext>
            </a:extLst>
          </p:cNvPr>
          <p:cNvSpPr>
            <a:spLocks noChangeArrowheads="1"/>
          </p:cNvSpPr>
          <p:nvPr/>
        </p:nvSpPr>
        <p:spPr bwMode="auto">
          <a:xfrm>
            <a:off x="468313" y="1196975"/>
            <a:ext cx="1728787" cy="411163"/>
          </a:xfrm>
          <a:prstGeom prst="foldedCorner">
            <a:avLst>
              <a:gd name="adj" fmla="val 646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pPr>
            <a:r>
              <a:rPr kumimoji="1" lang="ja-JP" altLang="en-US" sz="1600" b="1"/>
              <a:t>取り組みます！</a:t>
            </a:r>
          </a:p>
        </p:txBody>
      </p:sp>
      <p:sp>
        <p:nvSpPr>
          <p:cNvPr id="7206" name="Rectangle 38">
            <a:extLst>
              <a:ext uri="{FF2B5EF4-FFF2-40B4-BE49-F238E27FC236}">
                <a16:creationId xmlns:a16="http://schemas.microsoft.com/office/drawing/2014/main" id="{105D6D8E-65A1-427B-A119-F1331B219E68}"/>
              </a:ext>
            </a:extLst>
          </p:cNvPr>
          <p:cNvSpPr>
            <a:spLocks noChangeArrowheads="1"/>
          </p:cNvSpPr>
          <p:nvPr/>
        </p:nvSpPr>
        <p:spPr bwMode="auto">
          <a:xfrm>
            <a:off x="354013" y="5548313"/>
            <a:ext cx="3209925" cy="774700"/>
          </a:xfrm>
          <a:prstGeom prst="rect">
            <a:avLst/>
          </a:prstGeom>
          <a:solidFill>
            <a:schemeClr val="bg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en-US" altLang="ja-JP" sz="1200" b="1"/>
              <a:t>③</a:t>
            </a:r>
            <a:r>
              <a:rPr kumimoji="1" lang="ja-JP" altLang="en-US" sz="1200" b="1"/>
              <a:t>大阪府と市町村との新たなパートナーシップ</a:t>
            </a:r>
          </a:p>
          <a:p>
            <a:pPr eaLnBrk="1" hangingPunct="1"/>
            <a:r>
              <a:rPr kumimoji="1" lang="ja-JP" altLang="en-US" sz="1200"/>
              <a:t>・大阪府と市町村が一緒に地域のことを考える</a:t>
            </a:r>
          </a:p>
          <a:p>
            <a:pPr eaLnBrk="1" hangingPunct="1"/>
            <a:r>
              <a:rPr kumimoji="1" lang="ja-JP" altLang="en-US" sz="1200"/>
              <a:t>　</a:t>
            </a:r>
            <a:r>
              <a:rPr kumimoji="1" lang="ja-JP" altLang="en-US" sz="1200" u="sng"/>
              <a:t>政策協議の場</a:t>
            </a:r>
            <a:r>
              <a:rPr kumimoji="1" lang="ja-JP" altLang="en-US" sz="1200"/>
              <a:t>を創ります。</a:t>
            </a:r>
          </a:p>
        </p:txBody>
      </p:sp>
      <p:sp>
        <p:nvSpPr>
          <p:cNvPr id="7207" name="AutoShape 39">
            <a:extLst>
              <a:ext uri="{FF2B5EF4-FFF2-40B4-BE49-F238E27FC236}">
                <a16:creationId xmlns:a16="http://schemas.microsoft.com/office/drawing/2014/main" id="{9451FF22-9578-4681-9196-898D1BE3ED02}"/>
              </a:ext>
            </a:extLst>
          </p:cNvPr>
          <p:cNvSpPr>
            <a:spLocks noChangeArrowheads="1"/>
          </p:cNvSpPr>
          <p:nvPr/>
        </p:nvSpPr>
        <p:spPr bwMode="auto">
          <a:xfrm>
            <a:off x="3835400" y="1196975"/>
            <a:ext cx="3033713" cy="441325"/>
          </a:xfrm>
          <a:prstGeom prst="foldedCorner">
            <a:avLst>
              <a:gd name="adj" fmla="val 16431"/>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spcBef>
                <a:spcPct val="50000"/>
              </a:spcBef>
            </a:pPr>
            <a:r>
              <a:rPr kumimoji="1" lang="ja-JP" altLang="en-US" sz="1600" b="1"/>
              <a:t>新しい大阪府と市町村のすがた</a:t>
            </a:r>
          </a:p>
        </p:txBody>
      </p:sp>
      <p:sp>
        <p:nvSpPr>
          <p:cNvPr id="463912" name="Rectangle 40">
            <a:extLst>
              <a:ext uri="{FF2B5EF4-FFF2-40B4-BE49-F238E27FC236}">
                <a16:creationId xmlns:a16="http://schemas.microsoft.com/office/drawing/2014/main" id="{B21EE44B-BA5A-42F4-8694-D996D7996360}"/>
              </a:ext>
            </a:extLst>
          </p:cNvPr>
          <p:cNvSpPr>
            <a:spLocks noChangeArrowheads="1"/>
          </p:cNvSpPr>
          <p:nvPr/>
        </p:nvSpPr>
        <p:spPr bwMode="auto">
          <a:xfrm>
            <a:off x="341313" y="1700213"/>
            <a:ext cx="3195637" cy="34147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85738" indent="-185738" eaLnBrk="1" hangingPunct="1">
              <a:spcBef>
                <a:spcPct val="50000"/>
              </a:spcBef>
              <a:buFont typeface="ＭＳ ゴシック" pitchFamily="49" charset="-128"/>
              <a:buNone/>
              <a:defRPr/>
            </a:pPr>
            <a:r>
              <a:rPr kumimoji="1" lang="en-US" altLang="ja-JP" sz="1200" b="1">
                <a:latin typeface="Arial" charset="0"/>
              </a:rPr>
              <a:t>①</a:t>
            </a:r>
            <a:r>
              <a:rPr kumimoji="1" lang="ja-JP" altLang="en-US" sz="1200" b="1">
                <a:latin typeface="Arial" charset="0"/>
              </a:rPr>
              <a:t>住民に身近なことは市町村で</a:t>
            </a:r>
          </a:p>
          <a:p>
            <a:pPr marL="185738" indent="-185738" eaLnBrk="1" hangingPunct="1">
              <a:spcBef>
                <a:spcPct val="50000"/>
              </a:spcBef>
              <a:buFont typeface="ＭＳ ゴシック" pitchFamily="49" charset="-128"/>
              <a:buChar char="・"/>
              <a:defRPr/>
            </a:pPr>
            <a:r>
              <a:rPr kumimoji="1" lang="ja-JP" altLang="en-US" sz="1200">
                <a:latin typeface="Arial" charset="0"/>
              </a:rPr>
              <a:t>市町村に思い切って</a:t>
            </a:r>
            <a:r>
              <a:rPr kumimoji="1" lang="ja-JP" altLang="en-US" sz="1200" u="sng">
                <a:latin typeface="Arial" charset="0"/>
              </a:rPr>
              <a:t>権限を移譲</a:t>
            </a:r>
            <a:r>
              <a:rPr kumimoji="1" lang="ja-JP" altLang="en-US" sz="1200">
                <a:latin typeface="Arial" charset="0"/>
              </a:rPr>
              <a:t>します。</a:t>
            </a:r>
          </a:p>
          <a:p>
            <a:pPr marL="185738" indent="-185738" eaLnBrk="1" hangingPunct="1">
              <a:spcBef>
                <a:spcPct val="50000"/>
              </a:spcBef>
              <a:buFont typeface="ＭＳ ゴシック" pitchFamily="49" charset="-128"/>
              <a:buChar char="・"/>
              <a:defRPr/>
            </a:pPr>
            <a:r>
              <a:rPr kumimoji="1" lang="ja-JP" altLang="en-US" sz="1200">
                <a:latin typeface="Arial" charset="0"/>
              </a:rPr>
              <a:t>市町村に対する</a:t>
            </a:r>
            <a:r>
              <a:rPr kumimoji="1" lang="ja-JP" altLang="en-US" sz="1200" u="sng">
                <a:latin typeface="Arial" charset="0"/>
              </a:rPr>
              <a:t>府補助金を交付金化</a:t>
            </a:r>
            <a:r>
              <a:rPr kumimoji="1" lang="ja-JP" altLang="en-US" sz="1200">
                <a:latin typeface="Arial" charset="0"/>
              </a:rPr>
              <a:t>します。</a:t>
            </a:r>
          </a:p>
          <a:p>
            <a:pPr marL="185738" indent="-185738" eaLnBrk="1" hangingPunct="1">
              <a:spcBef>
                <a:spcPct val="50000"/>
              </a:spcBef>
              <a:buFont typeface="ＭＳ ゴシック" pitchFamily="49" charset="-128"/>
              <a:buChar char="・"/>
              <a:defRPr/>
            </a:pPr>
            <a:r>
              <a:rPr kumimoji="1" lang="ja-JP" altLang="en-US" sz="1200">
                <a:latin typeface="Arial" charset="0"/>
              </a:rPr>
              <a:t>市町村には地域分権により</a:t>
            </a:r>
            <a:r>
              <a:rPr kumimoji="1" lang="ja-JP" altLang="en-US" sz="1200" u="sng">
                <a:latin typeface="Arial" charset="0"/>
              </a:rPr>
              <a:t>住民参加</a:t>
            </a:r>
            <a:r>
              <a:rPr kumimoji="1" lang="ja-JP" altLang="en-US" sz="1200">
                <a:latin typeface="Arial" charset="0"/>
              </a:rPr>
              <a:t>を進めていただきます。</a:t>
            </a:r>
          </a:p>
          <a:p>
            <a:pPr marL="185738" indent="-185738" eaLnBrk="1" hangingPunct="1">
              <a:spcBef>
                <a:spcPct val="50000"/>
              </a:spcBef>
              <a:buFont typeface="ＭＳ ゴシック" pitchFamily="49" charset="-128"/>
              <a:buNone/>
              <a:defRPr/>
            </a:pPr>
            <a:endParaRPr kumimoji="1" lang="ja-JP" altLang="en-US" sz="1200" b="1">
              <a:latin typeface="Arial" charset="0"/>
            </a:endParaRPr>
          </a:p>
          <a:p>
            <a:pPr marL="185738" indent="-185738" eaLnBrk="1" hangingPunct="1">
              <a:spcBef>
                <a:spcPct val="50000"/>
              </a:spcBef>
              <a:buFont typeface="ＭＳ ゴシック" pitchFamily="49" charset="-128"/>
              <a:buNone/>
              <a:defRPr/>
            </a:pPr>
            <a:r>
              <a:rPr kumimoji="1" lang="ja-JP" altLang="en-US" sz="1200" b="1">
                <a:latin typeface="Arial" charset="0"/>
              </a:rPr>
              <a:t>②大阪府は府域を超える</a:t>
            </a:r>
            <a:r>
              <a:rPr kumimoji="1" lang="ja-JP" altLang="en-US" sz="1200" b="1">
                <a:effectLst>
                  <a:outerShdw blurRad="38100" dist="38100" dir="2700000" algn="tl">
                    <a:srgbClr val="C0C0C0"/>
                  </a:outerShdw>
                </a:effectLst>
                <a:latin typeface="Arial" charset="0"/>
              </a:rPr>
              <a:t>広域行政</a:t>
            </a:r>
            <a:r>
              <a:rPr kumimoji="1" lang="ja-JP" altLang="en-US" sz="1200" b="1">
                <a:latin typeface="Arial" charset="0"/>
              </a:rPr>
              <a:t>や府内の</a:t>
            </a:r>
            <a:r>
              <a:rPr kumimoji="1" lang="ja-JP" altLang="en-US" sz="1200" b="1">
                <a:effectLst>
                  <a:outerShdw blurRad="38100" dist="38100" dir="2700000" algn="tl">
                    <a:srgbClr val="C0C0C0"/>
                  </a:outerShdw>
                </a:effectLst>
                <a:latin typeface="Arial" charset="0"/>
              </a:rPr>
              <a:t>コーディネート役</a:t>
            </a:r>
            <a:r>
              <a:rPr kumimoji="1" lang="ja-JP" altLang="en-US" sz="1200" b="1">
                <a:latin typeface="Arial" charset="0"/>
              </a:rPr>
              <a:t>に重点化</a:t>
            </a:r>
          </a:p>
          <a:p>
            <a:pPr marL="185738" indent="-185738" eaLnBrk="1" hangingPunct="1">
              <a:spcBef>
                <a:spcPct val="50000"/>
              </a:spcBef>
              <a:buFont typeface="ＭＳ ゴシック" pitchFamily="49" charset="-128"/>
              <a:buNone/>
              <a:defRPr/>
            </a:pPr>
            <a:r>
              <a:rPr kumimoji="1" lang="ja-JP" altLang="en-US" sz="1000">
                <a:latin typeface="Arial" charset="0"/>
              </a:rPr>
              <a:t> ・　</a:t>
            </a:r>
            <a:r>
              <a:rPr kumimoji="1" lang="ja-JP" altLang="en-US" sz="1200">
                <a:latin typeface="Arial" charset="0"/>
              </a:rPr>
              <a:t>府域全域に関わる政策を提案します。</a:t>
            </a:r>
            <a:r>
              <a:rPr kumimoji="1" lang="ja-JP" altLang="en-US" sz="1000">
                <a:latin typeface="Arial" charset="0"/>
              </a:rPr>
              <a:t>　</a:t>
            </a:r>
          </a:p>
          <a:p>
            <a:pPr marL="185738" indent="-185738" eaLnBrk="1" hangingPunct="1">
              <a:spcBef>
                <a:spcPct val="50000"/>
              </a:spcBef>
              <a:buFont typeface="ＭＳ ゴシック" pitchFamily="49" charset="-128"/>
              <a:buChar char="・"/>
              <a:defRPr/>
            </a:pPr>
            <a:r>
              <a:rPr kumimoji="1" lang="ja-JP" altLang="en-US" sz="1200">
                <a:latin typeface="Arial" charset="0"/>
              </a:rPr>
              <a:t>本来、市町村が自主的に判断して行うべきことに対して、その判断を妨げるような</a:t>
            </a:r>
            <a:r>
              <a:rPr kumimoji="1" lang="ja-JP" altLang="en-US" sz="1200" u="sng">
                <a:latin typeface="Arial" charset="0"/>
              </a:rPr>
              <a:t>関与はしません</a:t>
            </a:r>
            <a:r>
              <a:rPr kumimoji="1" lang="ja-JP" altLang="en-US" sz="1200">
                <a:latin typeface="Arial" charset="0"/>
              </a:rPr>
              <a:t>。</a:t>
            </a:r>
          </a:p>
          <a:p>
            <a:pPr marL="185738" indent="-185738" eaLnBrk="1" hangingPunct="1">
              <a:spcBef>
                <a:spcPct val="50000"/>
              </a:spcBef>
              <a:buFont typeface="ＭＳ ゴシック" pitchFamily="49" charset="-128"/>
              <a:buChar char="・"/>
              <a:defRPr/>
            </a:pPr>
            <a:r>
              <a:rPr kumimoji="1" lang="ja-JP" altLang="en-US" sz="1200">
                <a:latin typeface="Arial" charset="0"/>
              </a:rPr>
              <a:t>市町村間の広域的な連携の取組を今後　　さらにサポートしていきます。</a:t>
            </a:r>
          </a:p>
        </p:txBody>
      </p:sp>
      <p:sp>
        <p:nvSpPr>
          <p:cNvPr id="7209" name="Line 41">
            <a:extLst>
              <a:ext uri="{FF2B5EF4-FFF2-40B4-BE49-F238E27FC236}">
                <a16:creationId xmlns:a16="http://schemas.microsoft.com/office/drawing/2014/main" id="{3AAB33FC-AD84-4623-939B-3289EDD5617C}"/>
              </a:ext>
            </a:extLst>
          </p:cNvPr>
          <p:cNvSpPr>
            <a:spLocks noChangeShapeType="1"/>
          </p:cNvSpPr>
          <p:nvPr/>
        </p:nvSpPr>
        <p:spPr bwMode="auto">
          <a:xfrm>
            <a:off x="8094663" y="2782888"/>
            <a:ext cx="0" cy="2698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7210" name="Rectangle 42">
            <a:extLst>
              <a:ext uri="{FF2B5EF4-FFF2-40B4-BE49-F238E27FC236}">
                <a16:creationId xmlns:a16="http://schemas.microsoft.com/office/drawing/2014/main" id="{34CD69FC-7239-45FB-AB5A-C2759F7C40BE}"/>
              </a:ext>
            </a:extLst>
          </p:cNvPr>
          <p:cNvSpPr>
            <a:spLocks noChangeArrowheads="1"/>
          </p:cNvSpPr>
          <p:nvPr/>
        </p:nvSpPr>
        <p:spPr bwMode="auto">
          <a:xfrm>
            <a:off x="1274763" y="2398713"/>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000">
                <a:ea typeface="ＭＳ 明朝" panose="02020609040205080304" pitchFamily="17" charset="-128"/>
              </a:rPr>
              <a:t>※</a:t>
            </a:r>
          </a:p>
        </p:txBody>
      </p:sp>
      <p:sp>
        <p:nvSpPr>
          <p:cNvPr id="7211" name="Rectangle 43">
            <a:extLst>
              <a:ext uri="{FF2B5EF4-FFF2-40B4-BE49-F238E27FC236}">
                <a16:creationId xmlns:a16="http://schemas.microsoft.com/office/drawing/2014/main" id="{2ABBF396-31D0-4B7B-948D-D99B773AA410}"/>
              </a:ext>
            </a:extLst>
          </p:cNvPr>
          <p:cNvSpPr>
            <a:spLocks noChangeArrowheads="1"/>
          </p:cNvSpPr>
          <p:nvPr/>
        </p:nvSpPr>
        <p:spPr bwMode="auto">
          <a:xfrm>
            <a:off x="4165600" y="6176963"/>
            <a:ext cx="462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000">
                <a:ea typeface="ＭＳ 明朝" panose="02020609040205080304" pitchFamily="17" charset="-128"/>
              </a:rPr>
              <a:t>※</a:t>
            </a:r>
            <a:r>
              <a:rPr lang="ja-JP" altLang="en-US" sz="1000">
                <a:ea typeface="ＭＳ 明朝" panose="02020609040205080304" pitchFamily="17" charset="-128"/>
              </a:rPr>
              <a:t>地域分権：市町村内のそれぞれの地域において、住民が自主的・自立的な</a:t>
            </a:r>
          </a:p>
          <a:p>
            <a:pPr algn="ctr"/>
            <a:r>
              <a:rPr lang="ja-JP" altLang="en-US" sz="1000">
                <a:ea typeface="ＭＳ 明朝" panose="02020609040205080304" pitchFamily="17" charset="-128"/>
              </a:rPr>
              <a:t>　　　　　　まちづくりを行い、自ら地域の課題解決などに取り組むこと。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53C513-2231-4A55-8E0B-7780478B6CD9}"/>
              </a:ext>
            </a:extLst>
          </p:cNvPr>
          <p:cNvSpPr>
            <a:spLocks noGrp="1" noChangeArrowheads="1"/>
          </p:cNvSpPr>
          <p:nvPr>
            <p:ph type="title"/>
          </p:nvPr>
        </p:nvSpPr>
        <p:spPr>
          <a:xfrm>
            <a:off x="468313" y="307975"/>
            <a:ext cx="3810000" cy="554038"/>
          </a:xfrm>
          <a:noFill/>
        </p:spPr>
        <p:txBody>
          <a:bodyPr/>
          <a:lstStyle/>
          <a:p>
            <a:pPr eaLnBrk="1" hangingPunct="1"/>
            <a:r>
              <a:rPr lang="ja-JP" altLang="en-US" sz="2000" b="1">
                <a:latin typeface="ＭＳ Ｐゴシック" panose="020B0600070205080204" pitchFamily="50" charset="-128"/>
              </a:rPr>
              <a:t>４ 大阪市との新たな関係づくり</a:t>
            </a:r>
            <a:r>
              <a:rPr lang="ja-JP" altLang="en-US" sz="2400">
                <a:ea typeface="HG丸ｺﾞｼｯｸM-PRO" panose="020F0600000000000000" pitchFamily="50" charset="-128"/>
              </a:rPr>
              <a:t>　</a:t>
            </a:r>
          </a:p>
        </p:txBody>
      </p:sp>
      <p:sp>
        <p:nvSpPr>
          <p:cNvPr id="455683" name="Rectangle 3">
            <a:extLst>
              <a:ext uri="{FF2B5EF4-FFF2-40B4-BE49-F238E27FC236}">
                <a16:creationId xmlns:a16="http://schemas.microsoft.com/office/drawing/2014/main" id="{0CCAB566-EB25-4577-B5E2-3E8C02DA4AD4}"/>
              </a:ext>
            </a:extLst>
          </p:cNvPr>
          <p:cNvSpPr>
            <a:spLocks noChangeArrowheads="1"/>
          </p:cNvSpPr>
          <p:nvPr/>
        </p:nvSpPr>
        <p:spPr bwMode="auto">
          <a:xfrm>
            <a:off x="442913" y="1790700"/>
            <a:ext cx="8351837" cy="335438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r>
              <a:rPr kumimoji="1" lang="ja-JP" altLang="en-US">
                <a:latin typeface="Arial" charset="0"/>
              </a:rPr>
              <a:t>　</a:t>
            </a:r>
            <a:r>
              <a:rPr kumimoji="1" lang="ja-JP" altLang="en-US" b="1">
                <a:effectLst>
                  <a:outerShdw blurRad="38100" dist="38100" dir="2700000" algn="tl">
                    <a:srgbClr val="FFFFFF"/>
                  </a:outerShdw>
                </a:effectLst>
                <a:latin typeface="Arial" charset="0"/>
              </a:rPr>
              <a:t>○府・市の恒常的「協議の場」を新設します！</a:t>
            </a:r>
          </a:p>
          <a:p>
            <a:pPr eaLnBrk="1" hangingPunct="1">
              <a:defRPr/>
            </a:pPr>
            <a:endParaRPr kumimoji="1" lang="ja-JP" altLang="en-US">
              <a:latin typeface="Arial" charset="0"/>
            </a:endParaRPr>
          </a:p>
          <a:p>
            <a:pPr eaLnBrk="1" hangingPunct="1">
              <a:defRPr/>
            </a:pPr>
            <a:r>
              <a:rPr kumimoji="1" lang="ja-JP" altLang="en-US">
                <a:latin typeface="Arial" charset="0"/>
              </a:rPr>
              <a:t>  </a:t>
            </a:r>
          </a:p>
          <a:p>
            <a:pPr eaLnBrk="1" hangingPunct="1">
              <a:defRPr/>
            </a:pPr>
            <a:r>
              <a:rPr kumimoji="1" lang="ja-JP" altLang="en-US">
                <a:latin typeface="Arial" charset="0"/>
              </a:rPr>
              <a:t>　</a:t>
            </a:r>
          </a:p>
          <a:p>
            <a:pPr eaLnBrk="1" hangingPunct="1">
              <a:defRPr/>
            </a:pPr>
            <a:endParaRPr kumimoji="1" lang="ja-JP" altLang="en-US">
              <a:latin typeface="Arial" charset="0"/>
            </a:endParaRPr>
          </a:p>
          <a:p>
            <a:pPr eaLnBrk="1" hangingPunct="1">
              <a:defRPr/>
            </a:pPr>
            <a:endParaRPr kumimoji="1" lang="ja-JP" altLang="en-US" b="1">
              <a:effectLst>
                <a:outerShdw blurRad="38100" dist="38100" dir="2700000" algn="tl">
                  <a:srgbClr val="FFFFFF"/>
                </a:outerShdw>
              </a:effectLst>
              <a:latin typeface="Arial" charset="0"/>
            </a:endParaRPr>
          </a:p>
          <a:p>
            <a:pPr eaLnBrk="1" hangingPunct="1">
              <a:defRPr/>
            </a:pPr>
            <a:endParaRPr kumimoji="1" lang="ja-JP" altLang="en-US" b="1">
              <a:effectLst>
                <a:outerShdw blurRad="38100" dist="38100" dir="2700000" algn="tl">
                  <a:srgbClr val="FFFFFF"/>
                </a:outerShdw>
              </a:effectLst>
              <a:latin typeface="Arial" charset="0"/>
            </a:endParaRPr>
          </a:p>
          <a:p>
            <a:pPr eaLnBrk="1" hangingPunct="1">
              <a:defRPr/>
            </a:pPr>
            <a:r>
              <a:rPr kumimoji="1" lang="ja-JP" altLang="en-US" b="1">
                <a:effectLst>
                  <a:outerShdw blurRad="38100" dist="38100" dir="2700000" algn="tl">
                    <a:srgbClr val="FFFFFF"/>
                  </a:outerShdw>
                </a:effectLst>
                <a:latin typeface="Arial" charset="0"/>
              </a:rPr>
              <a:t>　</a:t>
            </a:r>
            <a:r>
              <a:rPr kumimoji="1" lang="ja-JP" altLang="en-US" sz="1700" b="1">
                <a:effectLst>
                  <a:outerShdw blurRad="38100" dist="38100" dir="2700000" algn="tl">
                    <a:srgbClr val="FFFFFF"/>
                  </a:outerShdw>
                </a:effectLst>
                <a:latin typeface="Arial" charset="0"/>
              </a:rPr>
              <a:t>そして、</a:t>
            </a:r>
          </a:p>
          <a:p>
            <a:pPr eaLnBrk="1" hangingPunct="1">
              <a:defRPr/>
            </a:pPr>
            <a:r>
              <a:rPr kumimoji="1" lang="ja-JP" altLang="en-US" sz="1700" b="1">
                <a:effectLst>
                  <a:outerShdw blurRad="38100" dist="38100" dir="2700000" algn="tl">
                    <a:srgbClr val="FFFFFF"/>
                  </a:outerShdw>
                </a:effectLst>
                <a:latin typeface="Arial" charset="0"/>
              </a:rPr>
              <a:t>　・広域的な観点からそれぞれの計画や事業について調整します！</a:t>
            </a:r>
          </a:p>
          <a:p>
            <a:pPr eaLnBrk="1" hangingPunct="1">
              <a:defRPr/>
            </a:pPr>
            <a:r>
              <a:rPr kumimoji="1" lang="ja-JP" altLang="en-US" sz="1700" b="1">
                <a:effectLst>
                  <a:outerShdw blurRad="38100" dist="38100" dir="2700000" algn="tl">
                    <a:srgbClr val="FFFFFF"/>
                  </a:outerShdw>
                </a:effectLst>
                <a:latin typeface="Arial" charset="0"/>
              </a:rPr>
              <a:t>　・大都市である大阪市にふさわしい役割を果たせるよう府・市の事務の整理を進めます！</a:t>
            </a:r>
          </a:p>
          <a:p>
            <a:pPr eaLnBrk="1" hangingPunct="1">
              <a:defRPr/>
            </a:pPr>
            <a:r>
              <a:rPr kumimoji="1" lang="ja-JP" altLang="en-US" sz="1700" b="1">
                <a:effectLst>
                  <a:outerShdw blurRad="38100" dist="38100" dir="2700000" algn="tl">
                    <a:srgbClr val="FFFFFF"/>
                  </a:outerShdw>
                </a:effectLst>
                <a:latin typeface="Arial" charset="0"/>
              </a:rPr>
              <a:t>　・個別事業について、府市連携の取組みを進めます！（水道事業統合など）</a:t>
            </a:r>
          </a:p>
          <a:p>
            <a:pPr eaLnBrk="1" hangingPunct="1">
              <a:defRPr/>
            </a:pPr>
            <a:r>
              <a:rPr kumimoji="1" lang="ja-JP" altLang="en-US" sz="1700" b="1">
                <a:effectLst>
                  <a:outerShdw blurRad="38100" dist="38100" dir="2700000" algn="tl">
                    <a:srgbClr val="FFFFFF"/>
                  </a:outerShdw>
                </a:effectLst>
                <a:latin typeface="Arial" charset="0"/>
              </a:rPr>
              <a:t>　・新たな大都市制度について研究・設計を進めます！</a:t>
            </a:r>
            <a:r>
              <a:rPr kumimoji="1" lang="ja-JP" altLang="en-US">
                <a:latin typeface="Arial" charset="0"/>
              </a:rPr>
              <a:t>　 　</a:t>
            </a:r>
          </a:p>
          <a:p>
            <a:pPr eaLnBrk="1" hangingPunct="1">
              <a:defRPr/>
            </a:pPr>
            <a:r>
              <a:rPr kumimoji="1" lang="ja-JP" altLang="en-US">
                <a:latin typeface="Arial" charset="0"/>
              </a:rPr>
              <a:t>　</a:t>
            </a:r>
          </a:p>
        </p:txBody>
      </p:sp>
      <p:sp>
        <p:nvSpPr>
          <p:cNvPr id="8196" name="Rectangle 4">
            <a:extLst>
              <a:ext uri="{FF2B5EF4-FFF2-40B4-BE49-F238E27FC236}">
                <a16:creationId xmlns:a16="http://schemas.microsoft.com/office/drawing/2014/main" id="{45D05C95-CA55-4B92-8827-99DB1C09AE1C}"/>
              </a:ext>
            </a:extLst>
          </p:cNvPr>
          <p:cNvSpPr>
            <a:spLocks noChangeArrowheads="1"/>
          </p:cNvSpPr>
          <p:nvPr/>
        </p:nvSpPr>
        <p:spPr bwMode="auto">
          <a:xfrm>
            <a:off x="539750" y="831850"/>
            <a:ext cx="8208963" cy="639763"/>
          </a:xfrm>
          <a:prstGeom prst="rect">
            <a:avLst/>
          </a:prstGeom>
          <a:solidFill>
            <a:srgbClr val="00CCFF">
              <a:alpha val="5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a:t>広域自治体の大阪府と大都市である大阪市が連携・協力して</a:t>
            </a:r>
          </a:p>
          <a:p>
            <a:pPr algn="ctr" eaLnBrk="1" hangingPunct="1"/>
            <a:r>
              <a:rPr kumimoji="1" lang="ja-JP" altLang="en-US"/>
              <a:t>大阪（関西）としての総合力を発揮</a:t>
            </a:r>
          </a:p>
        </p:txBody>
      </p:sp>
      <p:sp>
        <p:nvSpPr>
          <p:cNvPr id="8197" name="Rectangle 5">
            <a:extLst>
              <a:ext uri="{FF2B5EF4-FFF2-40B4-BE49-F238E27FC236}">
                <a16:creationId xmlns:a16="http://schemas.microsoft.com/office/drawing/2014/main" id="{78ACF80C-DA3C-4F23-A85F-8D85B6A608C2}"/>
              </a:ext>
            </a:extLst>
          </p:cNvPr>
          <p:cNvSpPr>
            <a:spLocks noChangeArrowheads="1"/>
          </p:cNvSpPr>
          <p:nvPr/>
        </p:nvSpPr>
        <p:spPr bwMode="auto">
          <a:xfrm>
            <a:off x="277813" y="1443038"/>
            <a:ext cx="14398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en-US" altLang="ja-JP"/>
              <a:t>【</a:t>
            </a:r>
            <a:r>
              <a:rPr kumimoji="1" lang="ja-JP" altLang="en-US"/>
              <a:t>まずは・・・</a:t>
            </a:r>
            <a:r>
              <a:rPr kumimoji="1" lang="en-US" altLang="ja-JP"/>
              <a:t>】</a:t>
            </a:r>
          </a:p>
        </p:txBody>
      </p:sp>
      <p:sp>
        <p:nvSpPr>
          <p:cNvPr id="8198" name="AutoShape 6">
            <a:extLst>
              <a:ext uri="{FF2B5EF4-FFF2-40B4-BE49-F238E27FC236}">
                <a16:creationId xmlns:a16="http://schemas.microsoft.com/office/drawing/2014/main" id="{BF55C05B-92F7-4AD3-9D2E-22723E721C0F}"/>
              </a:ext>
            </a:extLst>
          </p:cNvPr>
          <p:cNvSpPr>
            <a:spLocks noChangeArrowheads="1"/>
          </p:cNvSpPr>
          <p:nvPr/>
        </p:nvSpPr>
        <p:spPr bwMode="auto">
          <a:xfrm>
            <a:off x="684213" y="2187575"/>
            <a:ext cx="7920037" cy="1631950"/>
          </a:xfrm>
          <a:prstGeom prst="roundRect">
            <a:avLst>
              <a:gd name="adj" fmla="val 16667"/>
            </a:avLst>
          </a:prstGeom>
          <a:noFill/>
          <a:ln w="158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8199" name="AutoShape 7">
            <a:extLst>
              <a:ext uri="{FF2B5EF4-FFF2-40B4-BE49-F238E27FC236}">
                <a16:creationId xmlns:a16="http://schemas.microsoft.com/office/drawing/2014/main" id="{D3BB63B3-A63D-4453-88AA-86B1C38430B3}"/>
              </a:ext>
            </a:extLst>
          </p:cNvPr>
          <p:cNvSpPr>
            <a:spLocks noChangeArrowheads="1"/>
          </p:cNvSpPr>
          <p:nvPr/>
        </p:nvSpPr>
        <p:spPr bwMode="auto">
          <a:xfrm>
            <a:off x="1030288" y="2235200"/>
            <a:ext cx="2447925" cy="503238"/>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a:ea typeface="ＭＳ ゴシック" panose="020B0609070205080204" pitchFamily="49" charset="-128"/>
              </a:rPr>
              <a:t>大阪府または大阪市からの</a:t>
            </a:r>
          </a:p>
          <a:p>
            <a:pPr algn="ctr" eaLnBrk="1" hangingPunct="1"/>
            <a:r>
              <a:rPr kumimoji="1" lang="ja-JP" altLang="en-US" sz="1400">
                <a:ea typeface="ＭＳ ゴシック" panose="020B0609070205080204" pitchFamily="49" charset="-128"/>
              </a:rPr>
              <a:t>申し出により協議</a:t>
            </a:r>
          </a:p>
        </p:txBody>
      </p:sp>
      <p:sp>
        <p:nvSpPr>
          <p:cNvPr id="8200" name="Oval 8">
            <a:extLst>
              <a:ext uri="{FF2B5EF4-FFF2-40B4-BE49-F238E27FC236}">
                <a16:creationId xmlns:a16="http://schemas.microsoft.com/office/drawing/2014/main" id="{415BCC2F-16B9-4F77-B7B8-576DE09360CB}"/>
              </a:ext>
            </a:extLst>
          </p:cNvPr>
          <p:cNvSpPr>
            <a:spLocks noChangeArrowheads="1"/>
          </p:cNvSpPr>
          <p:nvPr/>
        </p:nvSpPr>
        <p:spPr bwMode="auto">
          <a:xfrm>
            <a:off x="1619250" y="2811463"/>
            <a:ext cx="1008063" cy="935037"/>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1400" b="1"/>
              <a:t>＜大阪府＞</a:t>
            </a:r>
          </a:p>
        </p:txBody>
      </p:sp>
      <p:sp>
        <p:nvSpPr>
          <p:cNvPr id="8201" name="AutoShape 9">
            <a:extLst>
              <a:ext uri="{FF2B5EF4-FFF2-40B4-BE49-F238E27FC236}">
                <a16:creationId xmlns:a16="http://schemas.microsoft.com/office/drawing/2014/main" id="{DC844054-D049-419D-8B4A-C96BEDDDB042}"/>
              </a:ext>
            </a:extLst>
          </p:cNvPr>
          <p:cNvSpPr>
            <a:spLocks noChangeArrowheads="1"/>
          </p:cNvSpPr>
          <p:nvPr/>
        </p:nvSpPr>
        <p:spPr bwMode="auto">
          <a:xfrm>
            <a:off x="3660775" y="2514600"/>
            <a:ext cx="1657350" cy="1225550"/>
          </a:xfrm>
          <a:prstGeom prst="roundRect">
            <a:avLst>
              <a:gd name="adj" fmla="val 16667"/>
            </a:avLst>
          </a:prstGeom>
          <a:noFill/>
          <a:ln w="57150" cmpd="thickThin">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8202" name="Text Box 10">
            <a:extLst>
              <a:ext uri="{FF2B5EF4-FFF2-40B4-BE49-F238E27FC236}">
                <a16:creationId xmlns:a16="http://schemas.microsoft.com/office/drawing/2014/main" id="{EC2AB54A-6A14-4F0F-B965-9A3516D88363}"/>
              </a:ext>
            </a:extLst>
          </p:cNvPr>
          <p:cNvSpPr txBox="1">
            <a:spLocks noChangeArrowheads="1"/>
          </p:cNvSpPr>
          <p:nvPr/>
        </p:nvSpPr>
        <p:spPr bwMode="auto">
          <a:xfrm>
            <a:off x="3703638" y="2578100"/>
            <a:ext cx="1584325"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10000"/>
              </a:spcBef>
              <a:spcAft>
                <a:spcPct val="10000"/>
              </a:spcAft>
            </a:pPr>
            <a:r>
              <a:rPr kumimoji="1" lang="ja-JP" altLang="en-US" sz="1200"/>
              <a:t>・知事、市長</a:t>
            </a:r>
          </a:p>
          <a:p>
            <a:pPr eaLnBrk="1" hangingPunct="1">
              <a:spcBef>
                <a:spcPct val="10000"/>
              </a:spcBef>
              <a:spcAft>
                <a:spcPct val="10000"/>
              </a:spcAft>
            </a:pPr>
            <a:r>
              <a:rPr kumimoji="1" lang="ja-JP" altLang="en-US" sz="1200"/>
              <a:t>・副知事、副市長</a:t>
            </a:r>
          </a:p>
          <a:p>
            <a:pPr eaLnBrk="1" hangingPunct="1">
              <a:spcBef>
                <a:spcPct val="10000"/>
              </a:spcBef>
              <a:spcAft>
                <a:spcPct val="10000"/>
              </a:spcAft>
            </a:pPr>
            <a:r>
              <a:rPr kumimoji="1" lang="ja-JP" altLang="en-US" sz="1200"/>
              <a:t>・関係部長、局長　等</a:t>
            </a:r>
          </a:p>
          <a:p>
            <a:pPr eaLnBrk="1" hangingPunct="1">
              <a:spcBef>
                <a:spcPct val="10000"/>
              </a:spcBef>
              <a:spcAft>
                <a:spcPct val="10000"/>
              </a:spcAft>
            </a:pPr>
            <a:r>
              <a:rPr kumimoji="1" lang="ja-JP" altLang="en-US" sz="1200"/>
              <a:t>（知事・市長直轄の</a:t>
            </a:r>
          </a:p>
          <a:p>
            <a:pPr eaLnBrk="1" hangingPunct="1">
              <a:spcBef>
                <a:spcPct val="10000"/>
              </a:spcBef>
              <a:spcAft>
                <a:spcPct val="10000"/>
              </a:spcAft>
            </a:pPr>
            <a:r>
              <a:rPr kumimoji="1" lang="ja-JP" altLang="en-US" sz="1200"/>
              <a:t>　　　　　事務局設置）</a:t>
            </a:r>
          </a:p>
        </p:txBody>
      </p:sp>
      <p:sp>
        <p:nvSpPr>
          <p:cNvPr id="8203" name="AutoShape 11">
            <a:extLst>
              <a:ext uri="{FF2B5EF4-FFF2-40B4-BE49-F238E27FC236}">
                <a16:creationId xmlns:a16="http://schemas.microsoft.com/office/drawing/2014/main" id="{B07B2719-04C3-4CCC-ADBD-53B57B9031DB}"/>
              </a:ext>
            </a:extLst>
          </p:cNvPr>
          <p:cNvSpPr>
            <a:spLocks noChangeArrowheads="1"/>
          </p:cNvSpPr>
          <p:nvPr/>
        </p:nvSpPr>
        <p:spPr bwMode="auto">
          <a:xfrm>
            <a:off x="2665413" y="2967038"/>
            <a:ext cx="1008062" cy="542925"/>
          </a:xfrm>
          <a:prstGeom prst="rightArrow">
            <a:avLst>
              <a:gd name="adj1" fmla="val 55176"/>
              <a:gd name="adj2" fmla="val 42258"/>
            </a:avLst>
          </a:prstGeom>
          <a:solidFill>
            <a:srgbClr val="99CC00">
              <a:alpha val="5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a:t>参画</a:t>
            </a:r>
          </a:p>
        </p:txBody>
      </p:sp>
      <p:sp>
        <p:nvSpPr>
          <p:cNvPr id="8204" name="AutoShape 12">
            <a:extLst>
              <a:ext uri="{FF2B5EF4-FFF2-40B4-BE49-F238E27FC236}">
                <a16:creationId xmlns:a16="http://schemas.microsoft.com/office/drawing/2014/main" id="{9032390C-2C62-4473-AB6E-C7BA4D6ACEDE}"/>
              </a:ext>
            </a:extLst>
          </p:cNvPr>
          <p:cNvSpPr>
            <a:spLocks noChangeArrowheads="1"/>
          </p:cNvSpPr>
          <p:nvPr/>
        </p:nvSpPr>
        <p:spPr bwMode="auto">
          <a:xfrm>
            <a:off x="5292725" y="2890838"/>
            <a:ext cx="936625" cy="576262"/>
          </a:xfrm>
          <a:prstGeom prst="leftArrow">
            <a:avLst>
              <a:gd name="adj1" fmla="val 50000"/>
              <a:gd name="adj2" fmla="val 40634"/>
            </a:avLst>
          </a:prstGeom>
          <a:solidFill>
            <a:srgbClr val="00FF00">
              <a:alpha val="549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a:t>参画</a:t>
            </a:r>
          </a:p>
        </p:txBody>
      </p:sp>
      <p:sp>
        <p:nvSpPr>
          <p:cNvPr id="8205" name="Oval 13">
            <a:extLst>
              <a:ext uri="{FF2B5EF4-FFF2-40B4-BE49-F238E27FC236}">
                <a16:creationId xmlns:a16="http://schemas.microsoft.com/office/drawing/2014/main" id="{309EC498-4C61-450D-9492-37FDF63B5EC9}"/>
              </a:ext>
            </a:extLst>
          </p:cNvPr>
          <p:cNvSpPr>
            <a:spLocks noChangeArrowheads="1"/>
          </p:cNvSpPr>
          <p:nvPr/>
        </p:nvSpPr>
        <p:spPr bwMode="auto">
          <a:xfrm>
            <a:off x="6240463" y="2713038"/>
            <a:ext cx="1008062" cy="938212"/>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1400" b="1"/>
              <a:t>＜大阪市＞</a:t>
            </a:r>
          </a:p>
        </p:txBody>
      </p:sp>
      <p:pic>
        <p:nvPicPr>
          <p:cNvPr id="8206" name="Picture 14" descr="j0343449">
            <a:extLst>
              <a:ext uri="{FF2B5EF4-FFF2-40B4-BE49-F238E27FC236}">
                <a16:creationId xmlns:a16="http://schemas.microsoft.com/office/drawing/2014/main" id="{F1E62FCE-BFA6-44C3-BEB7-17AE32D06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522538"/>
            <a:ext cx="12969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15">
            <a:extLst>
              <a:ext uri="{FF2B5EF4-FFF2-40B4-BE49-F238E27FC236}">
                <a16:creationId xmlns:a16="http://schemas.microsoft.com/office/drawing/2014/main" id="{45B82648-C9CB-402E-9893-2882819C328F}"/>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４</a:t>
            </a:r>
          </a:p>
        </p:txBody>
      </p:sp>
      <p:sp>
        <p:nvSpPr>
          <p:cNvPr id="8208" name="AutoShape 16">
            <a:extLst>
              <a:ext uri="{FF2B5EF4-FFF2-40B4-BE49-F238E27FC236}">
                <a16:creationId xmlns:a16="http://schemas.microsoft.com/office/drawing/2014/main" id="{B51ADD1C-E958-45BC-8994-1B152792B23B}"/>
              </a:ext>
            </a:extLst>
          </p:cNvPr>
          <p:cNvSpPr>
            <a:spLocks noChangeArrowheads="1"/>
          </p:cNvSpPr>
          <p:nvPr/>
        </p:nvSpPr>
        <p:spPr bwMode="auto">
          <a:xfrm>
            <a:off x="2762250" y="5205413"/>
            <a:ext cx="3960813" cy="457200"/>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a:t>実践を積み重ねることで</a:t>
            </a:r>
          </a:p>
        </p:txBody>
      </p:sp>
      <p:sp>
        <p:nvSpPr>
          <p:cNvPr id="8209" name="Rectangle 17">
            <a:extLst>
              <a:ext uri="{FF2B5EF4-FFF2-40B4-BE49-F238E27FC236}">
                <a16:creationId xmlns:a16="http://schemas.microsoft.com/office/drawing/2014/main" id="{59BABCCE-286C-467C-9FE0-C1D0DEE05B3D}"/>
              </a:ext>
            </a:extLst>
          </p:cNvPr>
          <p:cNvSpPr>
            <a:spLocks noChangeArrowheads="1"/>
          </p:cNvSpPr>
          <p:nvPr/>
        </p:nvSpPr>
        <p:spPr bwMode="auto">
          <a:xfrm>
            <a:off x="234950" y="5248275"/>
            <a:ext cx="28082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en-US" altLang="ja-JP"/>
              <a:t>【</a:t>
            </a:r>
            <a:r>
              <a:rPr kumimoji="1" lang="ja-JP" altLang="en-US"/>
              <a:t>関西州の実現にあわせて</a:t>
            </a:r>
            <a:r>
              <a:rPr kumimoji="1" lang="en-US" altLang="ja-JP"/>
              <a:t>】</a:t>
            </a:r>
          </a:p>
        </p:txBody>
      </p:sp>
      <p:sp>
        <p:nvSpPr>
          <p:cNvPr id="455698" name="AutoShape 18">
            <a:extLst>
              <a:ext uri="{FF2B5EF4-FFF2-40B4-BE49-F238E27FC236}">
                <a16:creationId xmlns:a16="http://schemas.microsoft.com/office/drawing/2014/main" id="{A020DD86-984D-4F11-A348-EFA5AB4CED46}"/>
              </a:ext>
            </a:extLst>
          </p:cNvPr>
          <p:cNvSpPr>
            <a:spLocks noChangeArrowheads="1"/>
          </p:cNvSpPr>
          <p:nvPr/>
        </p:nvSpPr>
        <p:spPr bwMode="auto">
          <a:xfrm>
            <a:off x="184150" y="5726113"/>
            <a:ext cx="8759825" cy="915987"/>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kumimoji="1" lang="ja-JP" altLang="en-US" sz="2400" b="1">
                <a:effectLst>
                  <a:outerShdw blurRad="38100" dist="38100" dir="2700000" algn="tl">
                    <a:srgbClr val="FFFFFF"/>
                  </a:outerShdw>
                </a:effectLst>
                <a:latin typeface="Arial" charset="0"/>
              </a:rPr>
              <a:t>現行の政令市制度に代わる新たな大都市制度を大阪から！</a:t>
            </a:r>
          </a:p>
          <a:p>
            <a:pPr eaLnBrk="1" hangingPunct="1">
              <a:defRPr/>
            </a:pPr>
            <a:r>
              <a:rPr kumimoji="1" lang="ja-JP" altLang="en-US" sz="1400">
                <a:latin typeface="Arial" charset="0"/>
              </a:rPr>
              <a:t>　</a:t>
            </a:r>
            <a:r>
              <a:rPr kumimoji="1" lang="en-US" altLang="ja-JP" sz="1400">
                <a:latin typeface="Arial" charset="0"/>
              </a:rPr>
              <a:t>《</a:t>
            </a:r>
            <a:r>
              <a:rPr kumimoji="1" lang="ja-JP" altLang="en-US" sz="1400">
                <a:latin typeface="Arial" charset="0"/>
              </a:rPr>
              <a:t>基本視点</a:t>
            </a:r>
            <a:r>
              <a:rPr kumimoji="1" lang="en-US" altLang="ja-JP" sz="1400">
                <a:latin typeface="Arial" charset="0"/>
              </a:rPr>
              <a:t>》</a:t>
            </a:r>
            <a:r>
              <a:rPr kumimoji="1" lang="ja-JP" altLang="en-US" sz="1400">
                <a:latin typeface="Arial" charset="0"/>
              </a:rPr>
              <a:t>大阪市をはじめとする関西の大都市がそのポテンシャルを十分に発揮できる制度</a:t>
            </a:r>
          </a:p>
          <a:p>
            <a:pPr eaLnBrk="1" hangingPunct="1">
              <a:defRPr/>
            </a:pPr>
            <a:r>
              <a:rPr kumimoji="1" lang="ja-JP" altLang="en-US" sz="1400">
                <a:latin typeface="Arial" charset="0"/>
              </a:rPr>
              <a:t>　　　　　　　　　関西州全域に影響を及ぼすような広域的計画、広域的事業については、一元的に実施できる制度 等　　　　　　　　　　　　　　　　　　　　</a:t>
            </a:r>
            <a:r>
              <a:rPr kumimoji="1" lang="ja-JP" altLang="en-US">
                <a:latin typeface="Arial" charset="0"/>
              </a:rPr>
              <a:t>　　</a:t>
            </a:r>
            <a:endParaRPr kumimoji="1" lang="ja-JP" altLang="en-US" sz="1700">
              <a:latin typeface="Arial" charset="0"/>
            </a:endParaRPr>
          </a:p>
        </p:txBody>
      </p:sp>
      <p:sp>
        <p:nvSpPr>
          <p:cNvPr id="8211" name="Rectangle 19">
            <a:extLst>
              <a:ext uri="{FF2B5EF4-FFF2-40B4-BE49-F238E27FC236}">
                <a16:creationId xmlns:a16="http://schemas.microsoft.com/office/drawing/2014/main" id="{B75F81C9-7D73-4D14-A53D-C63583FF8BF9}"/>
              </a:ext>
            </a:extLst>
          </p:cNvPr>
          <p:cNvSpPr>
            <a:spLocks noChangeArrowheads="1"/>
          </p:cNvSpPr>
          <p:nvPr/>
        </p:nvSpPr>
        <p:spPr bwMode="auto">
          <a:xfrm>
            <a:off x="4013200" y="433388"/>
            <a:ext cx="491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i="1"/>
              <a:t>※</a:t>
            </a:r>
            <a:r>
              <a:rPr lang="ja-JP" altLang="en-US" sz="1400" i="1"/>
              <a:t>現状では、府・市の間で重複、不整合、役割分担があいまい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AC87B8BE-5CB4-4366-AC6C-9135D5A5C0E6}"/>
              </a:ext>
            </a:extLst>
          </p:cNvPr>
          <p:cNvSpPr>
            <a:spLocks noGrp="1" noChangeArrowheads="1"/>
          </p:cNvSpPr>
          <p:nvPr>
            <p:ph type="title"/>
          </p:nvPr>
        </p:nvSpPr>
        <p:spPr>
          <a:xfrm>
            <a:off x="179388" y="387350"/>
            <a:ext cx="8407400" cy="469900"/>
          </a:xfrm>
          <a:noFill/>
        </p:spPr>
        <p:txBody>
          <a:bodyPr wrap="none"/>
          <a:lstStyle/>
          <a:p>
            <a:pPr eaLnBrk="1" hangingPunct="1">
              <a:lnSpc>
                <a:spcPct val="120000"/>
              </a:lnSpc>
            </a:pPr>
            <a:r>
              <a:rPr lang="ja-JP" altLang="en-US" sz="1800" b="1">
                <a:latin typeface="ＭＳ Ｐゴシック" panose="020B0600070205080204" pitchFamily="50" charset="-128"/>
              </a:rPr>
              <a:t>５ 関西州の実現に向けて</a:t>
            </a:r>
            <a:r>
              <a:rPr lang="ja-JP" altLang="en-US" sz="1800">
                <a:ea typeface="HG丸ｺﾞｼｯｸM-PRO" panose="020F0600000000000000" pitchFamily="50" charset="-128"/>
              </a:rPr>
              <a:t>～</a:t>
            </a:r>
            <a:r>
              <a:rPr lang="ja-JP" altLang="en-US" sz="1800">
                <a:latin typeface="HG丸ｺﾞｼｯｸM-PRO" panose="020F0600000000000000" pitchFamily="50" charset="-128"/>
                <a:ea typeface="HG丸ｺﾞｼｯｸM-PRO" panose="020F0600000000000000" pitchFamily="50" charset="-128"/>
              </a:rPr>
              <a:t>現行制度を前提とした取り組みから道州制へ</a:t>
            </a:r>
          </a:p>
        </p:txBody>
      </p:sp>
      <p:sp>
        <p:nvSpPr>
          <p:cNvPr id="288772" name="AutoShape 4">
            <a:extLst>
              <a:ext uri="{FF2B5EF4-FFF2-40B4-BE49-F238E27FC236}">
                <a16:creationId xmlns:a16="http://schemas.microsoft.com/office/drawing/2014/main" id="{3B2ECAF8-4A41-4DEC-9E23-4E013F889FDE}"/>
              </a:ext>
            </a:extLst>
          </p:cNvPr>
          <p:cNvSpPr>
            <a:spLocks noChangeArrowheads="1"/>
          </p:cNvSpPr>
          <p:nvPr/>
        </p:nvSpPr>
        <p:spPr bwMode="auto">
          <a:xfrm>
            <a:off x="4330700" y="901700"/>
            <a:ext cx="2579688" cy="1168400"/>
          </a:xfrm>
          <a:prstGeom prst="flowChartAlternateProcess">
            <a:avLst/>
          </a:prstGeom>
          <a:solidFill>
            <a:srgbClr val="00CC99">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kumimoji="1" lang="ja-JP" altLang="en-US" sz="1600">
                <a:latin typeface="Arial" charset="0"/>
              </a:rPr>
              <a:t>　地方分権改革の推進</a:t>
            </a:r>
          </a:p>
          <a:p>
            <a:pPr eaLnBrk="1" hangingPunct="1">
              <a:defRPr/>
            </a:pPr>
            <a:r>
              <a:rPr kumimoji="1" lang="ja-JP" altLang="en-US" sz="1600" b="1">
                <a:effectLst>
                  <a:outerShdw blurRad="38100" dist="38100" dir="2700000" algn="tl">
                    <a:srgbClr val="FFFFFF"/>
                  </a:outerShdw>
                </a:effectLst>
                <a:latin typeface="Arial" charset="0"/>
              </a:rPr>
              <a:t>国の出先機関の廃止・縮小</a:t>
            </a:r>
          </a:p>
          <a:p>
            <a:pPr eaLnBrk="1" hangingPunct="1">
              <a:defRPr/>
            </a:pPr>
            <a:r>
              <a:rPr kumimoji="1" lang="ja-JP" altLang="en-US" sz="1600">
                <a:effectLst>
                  <a:outerShdw blurRad="38100" dist="38100" dir="2700000" algn="tl">
                    <a:srgbClr val="FFFFFF"/>
                  </a:outerShdw>
                </a:effectLst>
                <a:latin typeface="Arial" charset="0"/>
              </a:rPr>
              <a:t>　権限・財源の関西各府県</a:t>
            </a:r>
          </a:p>
          <a:p>
            <a:pPr eaLnBrk="1" hangingPunct="1">
              <a:defRPr/>
            </a:pPr>
            <a:r>
              <a:rPr kumimoji="1" lang="ja-JP" altLang="en-US" sz="1600">
                <a:effectLst>
                  <a:outerShdw blurRad="38100" dist="38100" dir="2700000" algn="tl">
                    <a:srgbClr val="FFFFFF"/>
                  </a:outerShdw>
                </a:effectLst>
                <a:latin typeface="Arial" charset="0"/>
              </a:rPr>
              <a:t>　への移譲</a:t>
            </a:r>
          </a:p>
        </p:txBody>
      </p:sp>
      <p:sp>
        <p:nvSpPr>
          <p:cNvPr id="288777" name="AutoShape 9">
            <a:extLst>
              <a:ext uri="{FF2B5EF4-FFF2-40B4-BE49-F238E27FC236}">
                <a16:creationId xmlns:a16="http://schemas.microsoft.com/office/drawing/2014/main" id="{F6585841-E4FE-4716-A799-F7F82B865B8F}"/>
              </a:ext>
            </a:extLst>
          </p:cNvPr>
          <p:cNvSpPr>
            <a:spLocks noChangeArrowheads="1"/>
          </p:cNvSpPr>
          <p:nvPr/>
        </p:nvSpPr>
        <p:spPr bwMode="auto">
          <a:xfrm>
            <a:off x="1243013" y="3162300"/>
            <a:ext cx="6149975" cy="1147763"/>
          </a:xfrm>
          <a:prstGeom prst="roundRect">
            <a:avLst>
              <a:gd name="adj" fmla="val 16667"/>
            </a:avLst>
          </a:prstGeom>
          <a:solidFill>
            <a:srgbClr val="00CC66">
              <a:alpha val="55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kumimoji="1" lang="ja-JP" altLang="en-US" b="1">
                <a:effectLst>
                  <a:outerShdw blurRad="38100" dist="38100" dir="2700000" algn="tl">
                    <a:srgbClr val="FFFFFF"/>
                  </a:outerShdw>
                </a:effectLst>
                <a:latin typeface="Arial" charset="0"/>
              </a:rPr>
              <a:t>　　　　　　　　　　　　　</a:t>
            </a:r>
            <a:r>
              <a:rPr kumimoji="1" lang="ja-JP" altLang="en-US" sz="1600" b="1">
                <a:effectLst>
                  <a:outerShdw blurRad="38100" dist="38100" dir="2700000" algn="tl">
                    <a:srgbClr val="FFFFFF"/>
                  </a:outerShdw>
                </a:effectLst>
                <a:latin typeface="Arial" charset="0"/>
              </a:rPr>
              <a:t>関西広域連合の拡充</a:t>
            </a:r>
            <a:endParaRPr kumimoji="1" lang="ja-JP" altLang="en-US" sz="1600">
              <a:latin typeface="Arial" charset="0"/>
            </a:endParaRPr>
          </a:p>
          <a:p>
            <a:pPr eaLnBrk="1" hangingPunct="1">
              <a:defRPr/>
            </a:pPr>
            <a:r>
              <a:rPr kumimoji="1" lang="ja-JP" altLang="en-US" sz="1600">
                <a:latin typeface="Arial" charset="0"/>
              </a:rPr>
              <a:t>・集約する業務の拡大　　　　　　　　・更なる国の出先機関の廃止・縮小</a:t>
            </a:r>
          </a:p>
          <a:p>
            <a:pPr eaLnBrk="1" hangingPunct="1">
              <a:defRPr/>
            </a:pPr>
            <a:r>
              <a:rPr kumimoji="1" lang="ja-JP" altLang="en-US" sz="1600">
                <a:latin typeface="Arial" charset="0"/>
              </a:rPr>
              <a:t>（関西一体となった推進体制）　　　　権限・財源の広域連合への移譲　　　　　　　</a:t>
            </a:r>
          </a:p>
          <a:p>
            <a:pPr eaLnBrk="1" hangingPunct="1">
              <a:defRPr/>
            </a:pPr>
            <a:endParaRPr kumimoji="1" lang="en-US" altLang="ja-JP" sz="1600">
              <a:latin typeface="Arial" charset="0"/>
            </a:endParaRPr>
          </a:p>
        </p:txBody>
      </p:sp>
      <p:sp>
        <p:nvSpPr>
          <p:cNvPr id="288779" name="AutoShape 11">
            <a:extLst>
              <a:ext uri="{FF2B5EF4-FFF2-40B4-BE49-F238E27FC236}">
                <a16:creationId xmlns:a16="http://schemas.microsoft.com/office/drawing/2014/main" id="{C3D9EFEA-C654-409F-B843-B59ED926123E}"/>
              </a:ext>
            </a:extLst>
          </p:cNvPr>
          <p:cNvSpPr>
            <a:spLocks noChangeArrowheads="1"/>
          </p:cNvSpPr>
          <p:nvPr/>
        </p:nvSpPr>
        <p:spPr bwMode="auto">
          <a:xfrm>
            <a:off x="1408113" y="1354138"/>
            <a:ext cx="2782887" cy="1079500"/>
          </a:xfrm>
          <a:prstGeom prst="flowChartAlternateProcess">
            <a:avLst/>
          </a:prstGeom>
          <a:solidFill>
            <a:srgbClr val="00CC99">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kumimoji="1" lang="ja-JP" altLang="en-US" sz="1600" b="1">
                <a:effectLst>
                  <a:outerShdw blurRad="38100" dist="38100" dir="2700000" algn="tl">
                    <a:srgbClr val="FFFFFF"/>
                  </a:outerShdw>
                </a:effectLst>
                <a:latin typeface="Arial" charset="0"/>
              </a:rPr>
              <a:t>関西広域連合の設置</a:t>
            </a:r>
          </a:p>
          <a:p>
            <a:pPr algn="ctr" eaLnBrk="1" hangingPunct="1">
              <a:defRPr/>
            </a:pPr>
            <a:r>
              <a:rPr kumimoji="1" lang="ja-JP" altLang="en-US" sz="1600">
                <a:effectLst>
                  <a:outerShdw blurRad="38100" dist="38100" dir="2700000" algn="tl">
                    <a:srgbClr val="FFFFFF"/>
                  </a:outerShdw>
                </a:effectLst>
                <a:latin typeface="Arial" charset="0"/>
              </a:rPr>
              <a:t>関西各府県の業務を集約</a:t>
            </a:r>
          </a:p>
          <a:p>
            <a:pPr algn="ctr" eaLnBrk="1" hangingPunct="1">
              <a:defRPr/>
            </a:pPr>
            <a:r>
              <a:rPr kumimoji="1" lang="ja-JP" altLang="en-US" sz="1600">
                <a:effectLst>
                  <a:outerShdw blurRad="38100" dist="38100" dir="2700000" algn="tl">
                    <a:srgbClr val="FFFFFF"/>
                  </a:outerShdw>
                </a:effectLst>
                <a:latin typeface="Arial" charset="0"/>
              </a:rPr>
              <a:t>（早期に実現可能なものから）</a:t>
            </a:r>
          </a:p>
        </p:txBody>
      </p:sp>
      <p:sp>
        <p:nvSpPr>
          <p:cNvPr id="9222" name="AutoShape 12">
            <a:extLst>
              <a:ext uri="{FF2B5EF4-FFF2-40B4-BE49-F238E27FC236}">
                <a16:creationId xmlns:a16="http://schemas.microsoft.com/office/drawing/2014/main" id="{83DE863F-5A10-4145-8D81-9614CDCF2EA0}"/>
              </a:ext>
            </a:extLst>
          </p:cNvPr>
          <p:cNvSpPr>
            <a:spLocks noChangeArrowheads="1"/>
          </p:cNvSpPr>
          <p:nvPr/>
        </p:nvSpPr>
        <p:spPr bwMode="auto">
          <a:xfrm>
            <a:off x="2220913" y="2519363"/>
            <a:ext cx="647700" cy="338137"/>
          </a:xfrm>
          <a:prstGeom prst="downArrow">
            <a:avLst>
              <a:gd name="adj1" fmla="val 50000"/>
              <a:gd name="adj2" fmla="val 25000"/>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9223" name="AutoShape 13">
            <a:extLst>
              <a:ext uri="{FF2B5EF4-FFF2-40B4-BE49-F238E27FC236}">
                <a16:creationId xmlns:a16="http://schemas.microsoft.com/office/drawing/2014/main" id="{DC9EC1AD-51FD-41BA-A3DB-B7FBF1D5B33F}"/>
              </a:ext>
            </a:extLst>
          </p:cNvPr>
          <p:cNvSpPr>
            <a:spLocks noChangeArrowheads="1"/>
          </p:cNvSpPr>
          <p:nvPr/>
        </p:nvSpPr>
        <p:spPr bwMode="auto">
          <a:xfrm>
            <a:off x="5224463" y="2219325"/>
            <a:ext cx="647700" cy="652463"/>
          </a:xfrm>
          <a:prstGeom prst="downArrow">
            <a:avLst>
              <a:gd name="adj1" fmla="val 50000"/>
              <a:gd name="adj2" fmla="val 25184"/>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9224" name="AutoShape 14">
            <a:extLst>
              <a:ext uri="{FF2B5EF4-FFF2-40B4-BE49-F238E27FC236}">
                <a16:creationId xmlns:a16="http://schemas.microsoft.com/office/drawing/2014/main" id="{D25B05FD-DAC9-4AB5-8F41-56F392A2F232}"/>
              </a:ext>
            </a:extLst>
          </p:cNvPr>
          <p:cNvSpPr>
            <a:spLocks noChangeArrowheads="1"/>
          </p:cNvSpPr>
          <p:nvPr/>
        </p:nvSpPr>
        <p:spPr bwMode="auto">
          <a:xfrm>
            <a:off x="2565400" y="765175"/>
            <a:ext cx="1763713" cy="788988"/>
          </a:xfrm>
          <a:prstGeom prst="irregularSeal2">
            <a:avLst/>
          </a:prstGeom>
          <a:solidFill>
            <a:srgbClr val="FFFF00">
              <a:alpha val="7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400" b="1"/>
              <a:t>府県レベルでは</a:t>
            </a:r>
          </a:p>
          <a:p>
            <a:pPr algn="ctr" eaLnBrk="1" hangingPunct="1"/>
            <a:r>
              <a:rPr kumimoji="1" lang="ja-JP" altLang="en-US" sz="1400" b="1"/>
              <a:t>全国初！</a:t>
            </a:r>
          </a:p>
        </p:txBody>
      </p:sp>
      <p:sp>
        <p:nvSpPr>
          <p:cNvPr id="9225" name="Text Box 16">
            <a:extLst>
              <a:ext uri="{FF2B5EF4-FFF2-40B4-BE49-F238E27FC236}">
                <a16:creationId xmlns:a16="http://schemas.microsoft.com/office/drawing/2014/main" id="{8FD4EBB2-7626-4EDF-8136-BD34665B5D5D}"/>
              </a:ext>
            </a:extLst>
          </p:cNvPr>
          <p:cNvSpPr txBox="1">
            <a:spLocks noChangeArrowheads="1"/>
          </p:cNvSpPr>
          <p:nvPr/>
        </p:nvSpPr>
        <p:spPr bwMode="auto">
          <a:xfrm>
            <a:off x="8712200" y="6583363"/>
            <a:ext cx="431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５</a:t>
            </a:r>
          </a:p>
          <a:p>
            <a:pPr eaLnBrk="1" hangingPunct="1">
              <a:spcBef>
                <a:spcPct val="50000"/>
              </a:spcBef>
            </a:pPr>
            <a:endParaRPr kumimoji="1" lang="en-US" altLang="ja-JP" sz="1200"/>
          </a:p>
        </p:txBody>
      </p:sp>
      <p:sp>
        <p:nvSpPr>
          <p:cNvPr id="9226" name="AutoShape 17">
            <a:extLst>
              <a:ext uri="{FF2B5EF4-FFF2-40B4-BE49-F238E27FC236}">
                <a16:creationId xmlns:a16="http://schemas.microsoft.com/office/drawing/2014/main" id="{48EB43C2-DFB5-4322-B1A9-186F7F9C7159}"/>
              </a:ext>
            </a:extLst>
          </p:cNvPr>
          <p:cNvSpPr>
            <a:spLocks noChangeArrowheads="1"/>
          </p:cNvSpPr>
          <p:nvPr/>
        </p:nvSpPr>
        <p:spPr bwMode="auto">
          <a:xfrm>
            <a:off x="379413" y="4770438"/>
            <a:ext cx="8586787" cy="1731962"/>
          </a:xfrm>
          <a:prstGeom prst="roundRect">
            <a:avLst>
              <a:gd name="adj" fmla="val 16667"/>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b="1"/>
              <a:t>　　　　　　　　　　　　抜本的な改革として、関西州を導入！</a:t>
            </a:r>
          </a:p>
          <a:p>
            <a:pPr eaLnBrk="1" hangingPunct="1"/>
            <a:r>
              <a:rPr kumimoji="1" lang="ja-JP" altLang="en-US" b="1"/>
              <a:t>　　　　　　　 　（関西の総力をひとつの指令塔の下に結集）</a:t>
            </a:r>
          </a:p>
          <a:p>
            <a:pPr eaLnBrk="1" hangingPunct="1"/>
            <a:endParaRPr kumimoji="1" lang="ja-JP" altLang="en-US"/>
          </a:p>
          <a:p>
            <a:pPr eaLnBrk="1" hangingPunct="1"/>
            <a:r>
              <a:rPr kumimoji="1" lang="ja-JP" altLang="en-US" sz="1400"/>
              <a:t>近畿２府４県に限っても、　</a:t>
            </a:r>
          </a:p>
          <a:p>
            <a:pPr eaLnBrk="1" hangingPunct="1"/>
            <a:r>
              <a:rPr kumimoji="1" lang="ja-JP" altLang="en-US"/>
              <a:t>　　　　　　　　　　　　　　　　　</a:t>
            </a:r>
          </a:p>
          <a:p>
            <a:pPr eaLnBrk="1" hangingPunct="1"/>
            <a:endParaRPr kumimoji="1" lang="en-US" altLang="ja-JP"/>
          </a:p>
        </p:txBody>
      </p:sp>
      <p:sp>
        <p:nvSpPr>
          <p:cNvPr id="9227" name="AutoShape 18">
            <a:extLst>
              <a:ext uri="{FF2B5EF4-FFF2-40B4-BE49-F238E27FC236}">
                <a16:creationId xmlns:a16="http://schemas.microsoft.com/office/drawing/2014/main" id="{575A894B-E34A-42C3-B285-C744BF5C5A39}"/>
              </a:ext>
            </a:extLst>
          </p:cNvPr>
          <p:cNvSpPr>
            <a:spLocks/>
          </p:cNvSpPr>
          <p:nvPr/>
        </p:nvSpPr>
        <p:spPr bwMode="auto">
          <a:xfrm>
            <a:off x="2451100" y="5635625"/>
            <a:ext cx="104775" cy="700088"/>
          </a:xfrm>
          <a:prstGeom prst="leftBracket">
            <a:avLst>
              <a:gd name="adj" fmla="val 5568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9228" name="Rectangle 19">
            <a:extLst>
              <a:ext uri="{FF2B5EF4-FFF2-40B4-BE49-F238E27FC236}">
                <a16:creationId xmlns:a16="http://schemas.microsoft.com/office/drawing/2014/main" id="{2F867367-498F-45A0-93EC-25C50287CF76}"/>
              </a:ext>
            </a:extLst>
          </p:cNvPr>
          <p:cNvSpPr>
            <a:spLocks noChangeArrowheads="1"/>
          </p:cNvSpPr>
          <p:nvPr/>
        </p:nvSpPr>
        <p:spPr bwMode="auto">
          <a:xfrm>
            <a:off x="2446338" y="5449888"/>
            <a:ext cx="244792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400">
                <a:latin typeface="ＭＳ Ｐゴシック" panose="020B0600070205080204" pitchFamily="50" charset="-128"/>
              </a:rPr>
              <a:t>人口：２，０００万人</a:t>
            </a:r>
          </a:p>
          <a:p>
            <a:pPr eaLnBrk="1" hangingPunct="1"/>
            <a:r>
              <a:rPr kumimoji="1" lang="ja-JP" altLang="en-US" sz="1400">
                <a:latin typeface="ＭＳ Ｐゴシック" panose="020B0600070205080204" pitchFamily="50" charset="-128"/>
              </a:rPr>
              <a:t>面積：２．７万</a:t>
            </a:r>
            <a:r>
              <a:rPr kumimoji="1" lang="en-US" altLang="ja-JP" sz="1400">
                <a:latin typeface="ＭＳ Ｐゴシック" panose="020B0600070205080204" pitchFamily="50" charset="-128"/>
              </a:rPr>
              <a:t>km</a:t>
            </a:r>
            <a:r>
              <a:rPr kumimoji="1" lang="en-US" altLang="ja-JP" sz="1400" baseline="30000">
                <a:latin typeface="ＭＳ Ｐゴシック" panose="020B0600070205080204" pitchFamily="50" charset="-128"/>
              </a:rPr>
              <a:t>2</a:t>
            </a:r>
          </a:p>
          <a:p>
            <a:pPr eaLnBrk="1" hangingPunct="1"/>
            <a:r>
              <a:rPr kumimoji="1" lang="en-US" altLang="ja-JP" sz="1400">
                <a:latin typeface="ＭＳ Ｐゴシック" panose="020B0600070205080204" pitchFamily="50" charset="-128"/>
              </a:rPr>
              <a:t>GDP</a:t>
            </a:r>
            <a:r>
              <a:rPr kumimoji="1" lang="ja-JP" altLang="en-US" sz="1400">
                <a:latin typeface="ＭＳ Ｐゴシック" panose="020B0600070205080204" pitchFamily="50" charset="-128"/>
              </a:rPr>
              <a:t>：７，１２４億米㌦</a:t>
            </a:r>
          </a:p>
        </p:txBody>
      </p:sp>
      <p:sp>
        <p:nvSpPr>
          <p:cNvPr id="9229" name="Rectangle 20">
            <a:extLst>
              <a:ext uri="{FF2B5EF4-FFF2-40B4-BE49-F238E27FC236}">
                <a16:creationId xmlns:a16="http://schemas.microsoft.com/office/drawing/2014/main" id="{90363F5C-3453-49FC-B485-E775E8B53EDE}"/>
              </a:ext>
            </a:extLst>
          </p:cNvPr>
          <p:cNvSpPr>
            <a:spLocks noChangeArrowheads="1"/>
          </p:cNvSpPr>
          <p:nvPr/>
        </p:nvSpPr>
        <p:spPr bwMode="auto">
          <a:xfrm>
            <a:off x="3992563" y="5437188"/>
            <a:ext cx="252095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400"/>
              <a:t>＊オランダ１国に相当する</a:t>
            </a:r>
          </a:p>
          <a:p>
            <a:pPr eaLnBrk="1" hangingPunct="1"/>
            <a:r>
              <a:rPr kumimoji="1" lang="ja-JP" altLang="en-US" sz="1400"/>
              <a:t>　 広域自治体の誕生</a:t>
            </a:r>
          </a:p>
        </p:txBody>
      </p:sp>
      <p:pic>
        <p:nvPicPr>
          <p:cNvPr id="9230" name="Picture 21" descr="0809011">
            <a:extLst>
              <a:ext uri="{FF2B5EF4-FFF2-40B4-BE49-F238E27FC236}">
                <a16:creationId xmlns:a16="http://schemas.microsoft.com/office/drawing/2014/main" id="{328774B7-4118-4775-8B13-C64FA513A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0963"/>
            <a:ext cx="12223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22">
            <a:extLst>
              <a:ext uri="{FF2B5EF4-FFF2-40B4-BE49-F238E27FC236}">
                <a16:creationId xmlns:a16="http://schemas.microsoft.com/office/drawing/2014/main" id="{A0156129-D451-45FB-8EC0-7F48E216B24A}"/>
              </a:ext>
            </a:extLst>
          </p:cNvPr>
          <p:cNvSpPr>
            <a:spLocks noChangeArrowheads="1"/>
          </p:cNvSpPr>
          <p:nvPr/>
        </p:nvSpPr>
        <p:spPr bwMode="auto">
          <a:xfrm>
            <a:off x="0" y="1163638"/>
            <a:ext cx="1190625" cy="304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600"/>
              <a:t>広域防災</a:t>
            </a:r>
          </a:p>
        </p:txBody>
      </p:sp>
      <p:pic>
        <p:nvPicPr>
          <p:cNvPr id="9232" name="Picture 26" descr="p1">
            <a:hlinkClick r:id="rId4"/>
            <a:extLst>
              <a:ext uri="{FF2B5EF4-FFF2-40B4-BE49-F238E27FC236}">
                <a16:creationId xmlns:a16="http://schemas.microsoft.com/office/drawing/2014/main" id="{88C31D07-FA70-4C39-BD2F-E4568B626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33763"/>
            <a:ext cx="1219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4">
            <a:extLst>
              <a:ext uri="{FF2B5EF4-FFF2-40B4-BE49-F238E27FC236}">
                <a16:creationId xmlns:a16="http://schemas.microsoft.com/office/drawing/2014/main" id="{F3785E31-FE4B-48C9-B5A4-06D2048A4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90763"/>
            <a:ext cx="1223963"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4" name="Rectangle 23">
            <a:extLst>
              <a:ext uri="{FF2B5EF4-FFF2-40B4-BE49-F238E27FC236}">
                <a16:creationId xmlns:a16="http://schemas.microsoft.com/office/drawing/2014/main" id="{D8E71DCD-AF08-4D61-8E00-D35D7A415B28}"/>
              </a:ext>
            </a:extLst>
          </p:cNvPr>
          <p:cNvSpPr>
            <a:spLocks noChangeArrowheads="1"/>
          </p:cNvSpPr>
          <p:nvPr/>
        </p:nvSpPr>
        <p:spPr bwMode="auto">
          <a:xfrm>
            <a:off x="0" y="2243138"/>
            <a:ext cx="1236663" cy="304800"/>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200"/>
              <a:t>ドクターヘリの運航</a:t>
            </a:r>
          </a:p>
        </p:txBody>
      </p:sp>
      <p:sp>
        <p:nvSpPr>
          <p:cNvPr id="9235" name="Rectangle 25">
            <a:extLst>
              <a:ext uri="{FF2B5EF4-FFF2-40B4-BE49-F238E27FC236}">
                <a16:creationId xmlns:a16="http://schemas.microsoft.com/office/drawing/2014/main" id="{AB52DE33-FEEE-4D1B-9F73-D9DEB7F1ECF5}"/>
              </a:ext>
            </a:extLst>
          </p:cNvPr>
          <p:cNvSpPr>
            <a:spLocks noChangeArrowheads="1"/>
          </p:cNvSpPr>
          <p:nvPr/>
        </p:nvSpPr>
        <p:spPr bwMode="auto">
          <a:xfrm>
            <a:off x="0" y="3259138"/>
            <a:ext cx="1225550" cy="3048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1600"/>
              <a:t>環　境</a:t>
            </a:r>
          </a:p>
        </p:txBody>
      </p:sp>
      <p:sp>
        <p:nvSpPr>
          <p:cNvPr id="9236" name="AutoShape 27">
            <a:extLst>
              <a:ext uri="{FF2B5EF4-FFF2-40B4-BE49-F238E27FC236}">
                <a16:creationId xmlns:a16="http://schemas.microsoft.com/office/drawing/2014/main" id="{1BE9D104-8E92-45E4-AB89-9F370FE24F50}"/>
              </a:ext>
            </a:extLst>
          </p:cNvPr>
          <p:cNvSpPr>
            <a:spLocks noChangeArrowheads="1"/>
          </p:cNvSpPr>
          <p:nvPr/>
        </p:nvSpPr>
        <p:spPr bwMode="auto">
          <a:xfrm>
            <a:off x="7029450" y="1031875"/>
            <a:ext cx="2114550" cy="2084388"/>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endParaRPr kumimoji="1" lang="en-US" altLang="ja-JP" sz="1600"/>
          </a:p>
          <a:p>
            <a:pPr eaLnBrk="1" hangingPunct="1"/>
            <a:r>
              <a:rPr kumimoji="1" lang="ja-JP" altLang="en-US" sz="1200"/>
              <a:t>近畿厚生局</a:t>
            </a:r>
          </a:p>
          <a:p>
            <a:pPr eaLnBrk="1" hangingPunct="1"/>
            <a:r>
              <a:rPr kumimoji="1" lang="ja-JP" altLang="en-US" sz="1200"/>
              <a:t>大阪労働局</a:t>
            </a:r>
          </a:p>
          <a:p>
            <a:pPr eaLnBrk="1" hangingPunct="1"/>
            <a:r>
              <a:rPr kumimoji="1" lang="ja-JP" altLang="en-US" sz="1200"/>
              <a:t>労働基準監督署</a:t>
            </a:r>
          </a:p>
          <a:p>
            <a:pPr eaLnBrk="1" hangingPunct="1"/>
            <a:r>
              <a:rPr kumimoji="1" lang="ja-JP" altLang="en-US" sz="1200"/>
              <a:t>公共職業安定所</a:t>
            </a:r>
          </a:p>
          <a:p>
            <a:pPr eaLnBrk="1" hangingPunct="1"/>
            <a:r>
              <a:rPr kumimoji="1" lang="ja-JP" altLang="en-US" sz="1200"/>
              <a:t>中央労働委員会大阪事務所</a:t>
            </a:r>
          </a:p>
          <a:p>
            <a:pPr eaLnBrk="1" hangingPunct="1"/>
            <a:r>
              <a:rPr kumimoji="1" lang="ja-JP" altLang="en-US" sz="1200"/>
              <a:t>近畿農政局</a:t>
            </a:r>
          </a:p>
          <a:p>
            <a:pPr eaLnBrk="1" hangingPunct="1"/>
            <a:r>
              <a:rPr kumimoji="1" lang="ja-JP" altLang="en-US" sz="1200"/>
              <a:t>瀬戸内海漁業調整事務所</a:t>
            </a:r>
          </a:p>
          <a:p>
            <a:pPr eaLnBrk="1" hangingPunct="1"/>
            <a:r>
              <a:rPr kumimoji="1" lang="ja-JP" altLang="en-US" sz="1200"/>
              <a:t>近畿経済産業局</a:t>
            </a:r>
          </a:p>
          <a:p>
            <a:pPr eaLnBrk="1" hangingPunct="1"/>
            <a:r>
              <a:rPr kumimoji="1" lang="ja-JP" altLang="en-US" sz="1200"/>
              <a:t>近畿地方整備局</a:t>
            </a:r>
          </a:p>
          <a:p>
            <a:pPr eaLnBrk="1" hangingPunct="1"/>
            <a:r>
              <a:rPr kumimoji="1" lang="ja-JP" altLang="en-US" sz="1200"/>
              <a:t>近畿運輸局</a:t>
            </a:r>
          </a:p>
          <a:p>
            <a:pPr eaLnBrk="1" hangingPunct="1"/>
            <a:r>
              <a:rPr kumimoji="1" lang="ja-JP" altLang="en-US" sz="1200"/>
              <a:t>近畿地方環境事務所</a:t>
            </a:r>
          </a:p>
          <a:p>
            <a:pPr eaLnBrk="1" hangingPunct="1"/>
            <a:endParaRPr kumimoji="1" lang="en-US" altLang="ja-JP" sz="1200"/>
          </a:p>
        </p:txBody>
      </p:sp>
      <p:sp>
        <p:nvSpPr>
          <p:cNvPr id="9237" name="Rectangle 28">
            <a:extLst>
              <a:ext uri="{FF2B5EF4-FFF2-40B4-BE49-F238E27FC236}">
                <a16:creationId xmlns:a16="http://schemas.microsoft.com/office/drawing/2014/main" id="{35F0B998-C4F7-458F-ACAB-306787699EC1}"/>
              </a:ext>
            </a:extLst>
          </p:cNvPr>
          <p:cNvSpPr>
            <a:spLocks noChangeArrowheads="1"/>
          </p:cNvSpPr>
          <p:nvPr/>
        </p:nvSpPr>
        <p:spPr bwMode="auto">
          <a:xfrm>
            <a:off x="7169150" y="790575"/>
            <a:ext cx="17541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廃止・縮小すべき機関</a:t>
            </a:r>
            <a:r>
              <a:rPr lang="en-US" altLang="ja-JP" sz="1200"/>
              <a:t>】</a:t>
            </a:r>
          </a:p>
        </p:txBody>
      </p:sp>
      <p:sp>
        <p:nvSpPr>
          <p:cNvPr id="9238" name="Rectangle 29">
            <a:extLst>
              <a:ext uri="{FF2B5EF4-FFF2-40B4-BE49-F238E27FC236}">
                <a16:creationId xmlns:a16="http://schemas.microsoft.com/office/drawing/2014/main" id="{1342573C-CB3E-4D31-AC09-EDE89D05B2BF}"/>
              </a:ext>
            </a:extLst>
          </p:cNvPr>
          <p:cNvSpPr>
            <a:spLocks noChangeArrowheads="1"/>
          </p:cNvSpPr>
          <p:nvPr/>
        </p:nvSpPr>
        <p:spPr bwMode="auto">
          <a:xfrm>
            <a:off x="0" y="4191000"/>
            <a:ext cx="60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t>など</a:t>
            </a:r>
          </a:p>
        </p:txBody>
      </p:sp>
      <p:sp>
        <p:nvSpPr>
          <p:cNvPr id="9239" name="Rectangle 30">
            <a:extLst>
              <a:ext uri="{FF2B5EF4-FFF2-40B4-BE49-F238E27FC236}">
                <a16:creationId xmlns:a16="http://schemas.microsoft.com/office/drawing/2014/main" id="{F12094F1-2A6C-489D-A388-D3A20D3375D9}"/>
              </a:ext>
            </a:extLst>
          </p:cNvPr>
          <p:cNvSpPr>
            <a:spLocks noChangeArrowheads="1"/>
          </p:cNvSpPr>
          <p:nvPr/>
        </p:nvSpPr>
        <p:spPr bwMode="auto">
          <a:xfrm>
            <a:off x="0" y="930275"/>
            <a:ext cx="1223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集約する業務</a:t>
            </a:r>
            <a:r>
              <a:rPr lang="en-US" altLang="ja-JP" sz="1200"/>
              <a:t>】</a:t>
            </a:r>
          </a:p>
        </p:txBody>
      </p:sp>
      <p:pic>
        <p:nvPicPr>
          <p:cNvPr id="9240" name="Picture 31" descr="photo">
            <a:extLst>
              <a:ext uri="{FF2B5EF4-FFF2-40B4-BE49-F238E27FC236}">
                <a16:creationId xmlns:a16="http://schemas.microsoft.com/office/drawing/2014/main" id="{C3A30F81-E444-4E66-A060-2225F52688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3950" y="3117850"/>
            <a:ext cx="13858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AutoShape 32">
            <a:extLst>
              <a:ext uri="{FF2B5EF4-FFF2-40B4-BE49-F238E27FC236}">
                <a16:creationId xmlns:a16="http://schemas.microsoft.com/office/drawing/2014/main" id="{BEA5C0AC-EC55-4931-AC4A-6C2D61CDAB80}"/>
              </a:ext>
            </a:extLst>
          </p:cNvPr>
          <p:cNvSpPr>
            <a:spLocks noChangeArrowheads="1"/>
          </p:cNvSpPr>
          <p:nvPr/>
        </p:nvSpPr>
        <p:spPr bwMode="auto">
          <a:xfrm>
            <a:off x="3338513" y="4386263"/>
            <a:ext cx="2197100" cy="338137"/>
          </a:xfrm>
          <a:prstGeom prst="downArrow">
            <a:avLst>
              <a:gd name="adj1" fmla="val 50000"/>
              <a:gd name="adj2" fmla="val 25000"/>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9242" name="Rectangle 33">
            <a:extLst>
              <a:ext uri="{FF2B5EF4-FFF2-40B4-BE49-F238E27FC236}">
                <a16:creationId xmlns:a16="http://schemas.microsoft.com/office/drawing/2014/main" id="{1BC425CC-6A56-4D50-BBF6-66750C29889A}"/>
              </a:ext>
            </a:extLst>
          </p:cNvPr>
          <p:cNvSpPr>
            <a:spLocks noChangeArrowheads="1"/>
          </p:cNvSpPr>
          <p:nvPr/>
        </p:nvSpPr>
        <p:spPr bwMode="auto">
          <a:xfrm>
            <a:off x="1150938" y="892175"/>
            <a:ext cx="15605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Ｈ</a:t>
            </a:r>
            <a:r>
              <a:rPr lang="en-US" altLang="ja-JP" sz="1200"/>
              <a:t>21</a:t>
            </a:r>
            <a:r>
              <a:rPr lang="ja-JP" altLang="en-US" sz="1200"/>
              <a:t>～第１フェーズ</a:t>
            </a:r>
            <a:r>
              <a:rPr lang="en-US" altLang="ja-JP" sz="1200"/>
              <a:t>》</a:t>
            </a:r>
          </a:p>
        </p:txBody>
      </p:sp>
      <p:sp>
        <p:nvSpPr>
          <p:cNvPr id="9243" name="Rectangle 34">
            <a:extLst>
              <a:ext uri="{FF2B5EF4-FFF2-40B4-BE49-F238E27FC236}">
                <a16:creationId xmlns:a16="http://schemas.microsoft.com/office/drawing/2014/main" id="{879D0EC6-10DA-4E01-82B2-787CD5C98F5B}"/>
              </a:ext>
            </a:extLst>
          </p:cNvPr>
          <p:cNvSpPr>
            <a:spLocks noChangeArrowheads="1"/>
          </p:cNvSpPr>
          <p:nvPr/>
        </p:nvSpPr>
        <p:spPr bwMode="auto">
          <a:xfrm>
            <a:off x="1214438" y="2860675"/>
            <a:ext cx="1893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Ｈ</a:t>
            </a:r>
            <a:r>
              <a:rPr lang="en-US" altLang="ja-JP" sz="1200"/>
              <a:t>24</a:t>
            </a:r>
            <a:r>
              <a:rPr lang="ja-JP" altLang="en-US" sz="1200"/>
              <a:t>～第２・第３フェーズ</a:t>
            </a:r>
            <a:r>
              <a:rPr lang="en-US" altLang="ja-JP" sz="1200"/>
              <a:t>》</a:t>
            </a:r>
          </a:p>
        </p:txBody>
      </p:sp>
      <p:sp>
        <p:nvSpPr>
          <p:cNvPr id="9244" name="Rectangle 35">
            <a:extLst>
              <a:ext uri="{FF2B5EF4-FFF2-40B4-BE49-F238E27FC236}">
                <a16:creationId xmlns:a16="http://schemas.microsoft.com/office/drawing/2014/main" id="{C9638F3B-94C0-469A-8488-D3B23F4155EA}"/>
              </a:ext>
            </a:extLst>
          </p:cNvPr>
          <p:cNvSpPr>
            <a:spLocks noChangeArrowheads="1"/>
          </p:cNvSpPr>
          <p:nvPr/>
        </p:nvSpPr>
        <p:spPr bwMode="auto">
          <a:xfrm>
            <a:off x="1143000" y="4473575"/>
            <a:ext cx="1147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200"/>
              <a:t>《</a:t>
            </a:r>
            <a:r>
              <a:rPr lang="ja-JP" altLang="en-US" sz="1200"/>
              <a:t>遅くとも Ｈ</a:t>
            </a:r>
            <a:r>
              <a:rPr lang="en-US" altLang="ja-JP" sz="1200"/>
              <a:t>30》</a:t>
            </a:r>
          </a:p>
        </p:txBody>
      </p:sp>
      <p:sp>
        <p:nvSpPr>
          <p:cNvPr id="9245" name="AutoShape 36">
            <a:extLst>
              <a:ext uri="{FF2B5EF4-FFF2-40B4-BE49-F238E27FC236}">
                <a16:creationId xmlns:a16="http://schemas.microsoft.com/office/drawing/2014/main" id="{B23261C1-0490-47EC-A70C-8A3D80318B53}"/>
              </a:ext>
            </a:extLst>
          </p:cNvPr>
          <p:cNvSpPr>
            <a:spLocks noChangeArrowheads="1"/>
          </p:cNvSpPr>
          <p:nvPr/>
        </p:nvSpPr>
        <p:spPr bwMode="auto">
          <a:xfrm>
            <a:off x="6261100" y="4902200"/>
            <a:ext cx="2603500" cy="1409700"/>
          </a:xfrm>
          <a:prstGeom prst="wedgeRoundRectCallout">
            <a:avLst>
              <a:gd name="adj1" fmla="val -48051"/>
              <a:gd name="adj2" fmla="val -7884"/>
              <a:gd name="adj3" fmla="val 16667"/>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u="sng"/>
              <a:t>真の分権型社会の実現</a:t>
            </a:r>
          </a:p>
          <a:p>
            <a:r>
              <a:rPr lang="ja-JP" altLang="en-US" sz="1200"/>
              <a:t>・国は外交等、国本来の役割に　  </a:t>
            </a:r>
          </a:p>
          <a:p>
            <a:r>
              <a:rPr lang="ja-JP" altLang="en-US" sz="1200"/>
              <a:t>  重点化</a:t>
            </a:r>
          </a:p>
          <a:p>
            <a:r>
              <a:rPr lang="ja-JP" altLang="en-US" sz="1200"/>
              <a:t>・道州条例（市町村条例）の拡充</a:t>
            </a:r>
          </a:p>
          <a:p>
            <a:r>
              <a:rPr lang="ja-JP" altLang="en-US" sz="1200"/>
              <a:t>　強化</a:t>
            </a:r>
          </a:p>
          <a:p>
            <a:r>
              <a:rPr lang="ja-JP" altLang="en-US" sz="1200"/>
              <a:t>・自主的自立的な地方税財源制度</a:t>
            </a:r>
          </a:p>
        </p:txBody>
      </p:sp>
      <p:sp>
        <p:nvSpPr>
          <p:cNvPr id="9246" name="Rectangle 37">
            <a:extLst>
              <a:ext uri="{FF2B5EF4-FFF2-40B4-BE49-F238E27FC236}">
                <a16:creationId xmlns:a16="http://schemas.microsoft.com/office/drawing/2014/main" id="{80FA5F40-150B-4F00-B3CD-3E11508755E0}"/>
              </a:ext>
            </a:extLst>
          </p:cNvPr>
          <p:cNvSpPr>
            <a:spLocks noChangeArrowheads="1"/>
          </p:cNvSpPr>
          <p:nvPr/>
        </p:nvSpPr>
        <p:spPr bwMode="auto">
          <a:xfrm>
            <a:off x="7048500" y="4660900"/>
            <a:ext cx="1638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endParaRPr lang="ja-JP"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近畿２府８県イメージ">
            <a:extLst>
              <a:ext uri="{FF2B5EF4-FFF2-40B4-BE49-F238E27FC236}">
                <a16:creationId xmlns:a16="http://schemas.microsoft.com/office/drawing/2014/main" id="{262881BC-22C4-4D0F-AA06-F29F8CDDA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557213"/>
            <a:ext cx="6072188"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620" name="Text Box 4">
            <a:extLst>
              <a:ext uri="{FF2B5EF4-FFF2-40B4-BE49-F238E27FC236}">
                <a16:creationId xmlns:a16="http://schemas.microsoft.com/office/drawing/2014/main" id="{B17CBF02-DC72-4F4A-AD3C-BCC63BD164D3}"/>
              </a:ext>
            </a:extLst>
          </p:cNvPr>
          <p:cNvSpPr txBox="1">
            <a:spLocks noChangeArrowheads="1"/>
          </p:cNvSpPr>
          <p:nvPr/>
        </p:nvSpPr>
        <p:spPr bwMode="auto">
          <a:xfrm>
            <a:off x="0" y="350838"/>
            <a:ext cx="8328025" cy="793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defRPr/>
            </a:pPr>
            <a:r>
              <a:rPr kumimoji="1" lang="ja-JP" altLang="en-US" sz="2000">
                <a:latin typeface="HG丸ｺﾞｼｯｸM-PRO" pitchFamily="50" charset="-128"/>
                <a:ea typeface="HG丸ｺﾞｼｯｸM-PRO" pitchFamily="50" charset="-128"/>
              </a:rPr>
              <a:t>　世界に誇る関西のポテンシャルを結集するため</a:t>
            </a:r>
          </a:p>
          <a:p>
            <a:pPr eaLnBrk="1" hangingPunct="1">
              <a:lnSpc>
                <a:spcPct val="115000"/>
              </a:lnSpc>
              <a:defRPr/>
            </a:pPr>
            <a:r>
              <a:rPr kumimoji="1" lang="ja-JP" altLang="en-US" sz="2000">
                <a:latin typeface="HG丸ｺﾞｼｯｸM-PRO" pitchFamily="50" charset="-128"/>
                <a:ea typeface="HG丸ｺﾞｼｯｸM-PRO" pitchFamily="50" charset="-128"/>
              </a:rPr>
              <a:t>   関西州の実現を！</a:t>
            </a:r>
            <a:r>
              <a:rPr kumimoji="1" lang="ja-JP" altLang="en-US" sz="2000" b="1">
                <a:effectLst>
                  <a:outerShdw blurRad="38100" dist="38100" dir="2700000" algn="tl">
                    <a:srgbClr val="C0C0C0"/>
                  </a:outerShdw>
                </a:effectLst>
                <a:latin typeface="HG丸ｺﾞｼｯｸM-PRO" pitchFamily="50" charset="-128"/>
                <a:ea typeface="HG丸ｺﾞｼｯｸM-PRO" pitchFamily="50" charset="-128"/>
              </a:rPr>
              <a:t>  </a:t>
            </a:r>
          </a:p>
        </p:txBody>
      </p:sp>
      <p:sp>
        <p:nvSpPr>
          <p:cNvPr id="10244" name="Rectangle 5">
            <a:extLst>
              <a:ext uri="{FF2B5EF4-FFF2-40B4-BE49-F238E27FC236}">
                <a16:creationId xmlns:a16="http://schemas.microsoft.com/office/drawing/2014/main" id="{08B388F8-7E56-4588-A435-C3F55B4985CA}"/>
              </a:ext>
            </a:extLst>
          </p:cNvPr>
          <p:cNvSpPr>
            <a:spLocks noChangeArrowheads="1"/>
          </p:cNvSpPr>
          <p:nvPr/>
        </p:nvSpPr>
        <p:spPr bwMode="auto">
          <a:xfrm>
            <a:off x="6486525" y="1243013"/>
            <a:ext cx="2471738" cy="1514475"/>
          </a:xfrm>
          <a:prstGeom prst="rect">
            <a:avLst/>
          </a:prstGeom>
          <a:solidFill>
            <a:srgbClr val="33CCCC">
              <a:alpha val="7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9pPr>
          </a:lstStyle>
          <a:p>
            <a:r>
              <a:rPr lang="ja-JP" altLang="en-US" sz="1300" b="1"/>
              <a:t>滋賀県</a:t>
            </a:r>
          </a:p>
          <a:p>
            <a:pPr>
              <a:buFontTx/>
              <a:buChar char="•"/>
            </a:pPr>
            <a:r>
              <a:rPr lang="ja-JP" altLang="en-US" sz="1300"/>
              <a:t>日本最大・最古の湖「琵琶湖」、近畿の水がめであると同時に、貴重な動植物の生息地。</a:t>
            </a:r>
          </a:p>
          <a:p>
            <a:pPr>
              <a:buFontTx/>
              <a:buChar char="•"/>
            </a:pPr>
            <a:r>
              <a:rPr lang="ja-JP" altLang="en-US" sz="1300"/>
              <a:t>全国有数の内陸工業県、製造拠点の集積が進む。</a:t>
            </a:r>
          </a:p>
          <a:p>
            <a:endParaRPr lang="en-US" altLang="ja-JP" sz="1300"/>
          </a:p>
        </p:txBody>
      </p:sp>
      <p:sp>
        <p:nvSpPr>
          <p:cNvPr id="10245" name="Rectangle 6">
            <a:extLst>
              <a:ext uri="{FF2B5EF4-FFF2-40B4-BE49-F238E27FC236}">
                <a16:creationId xmlns:a16="http://schemas.microsoft.com/office/drawing/2014/main" id="{8EA1315A-D69D-4DE8-A561-2ADD30FAA942}"/>
              </a:ext>
            </a:extLst>
          </p:cNvPr>
          <p:cNvSpPr>
            <a:spLocks noChangeArrowheads="1"/>
          </p:cNvSpPr>
          <p:nvPr/>
        </p:nvSpPr>
        <p:spPr bwMode="auto">
          <a:xfrm>
            <a:off x="5392738" y="5343525"/>
            <a:ext cx="2471737" cy="1514475"/>
          </a:xfrm>
          <a:prstGeom prst="rect">
            <a:avLst/>
          </a:prstGeom>
          <a:solidFill>
            <a:srgbClr val="FFCC99">
              <a:alpha val="76077"/>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9pPr>
          </a:lstStyle>
          <a:p>
            <a:r>
              <a:rPr lang="ja-JP" altLang="en-US" sz="1300" b="1"/>
              <a:t>奈良県</a:t>
            </a:r>
          </a:p>
          <a:p>
            <a:pPr>
              <a:buFontTx/>
              <a:buChar char="•"/>
            </a:pPr>
            <a:r>
              <a:rPr lang="ja-JP" altLang="en-US" sz="1300"/>
              <a:t>長い歴史に培われた文化と優れた伝統工芸品。</a:t>
            </a:r>
          </a:p>
          <a:p>
            <a:pPr>
              <a:buFontTx/>
              <a:buChar char="•"/>
            </a:pPr>
            <a:r>
              <a:rPr lang="ja-JP" altLang="en-US" sz="1300"/>
              <a:t>古くから続く祈り・癒しの地としての魅力。青垣、山辺、大和三山をはじめとした美しい風景。</a:t>
            </a:r>
          </a:p>
          <a:p>
            <a:endParaRPr lang="en-US" altLang="ja-JP" sz="1300"/>
          </a:p>
        </p:txBody>
      </p:sp>
      <p:sp>
        <p:nvSpPr>
          <p:cNvPr id="10246" name="Rectangle 7">
            <a:extLst>
              <a:ext uri="{FF2B5EF4-FFF2-40B4-BE49-F238E27FC236}">
                <a16:creationId xmlns:a16="http://schemas.microsoft.com/office/drawing/2014/main" id="{95935580-2A1C-4114-A141-B0AE516F7878}"/>
              </a:ext>
            </a:extLst>
          </p:cNvPr>
          <p:cNvSpPr>
            <a:spLocks noChangeArrowheads="1"/>
          </p:cNvSpPr>
          <p:nvPr/>
        </p:nvSpPr>
        <p:spPr bwMode="auto">
          <a:xfrm>
            <a:off x="287338" y="5076825"/>
            <a:ext cx="2471737" cy="1781175"/>
          </a:xfrm>
          <a:prstGeom prst="rect">
            <a:avLst/>
          </a:prstGeom>
          <a:solidFill>
            <a:srgbClr val="FF00FF">
              <a:alpha val="7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9pPr>
          </a:lstStyle>
          <a:p>
            <a:r>
              <a:rPr lang="ja-JP" altLang="en-US" sz="1300" b="1"/>
              <a:t>和歌山県</a:t>
            </a:r>
          </a:p>
          <a:p>
            <a:pPr>
              <a:buFontTx/>
              <a:buChar char="•"/>
            </a:pPr>
            <a:r>
              <a:rPr lang="ja-JP" altLang="en-US" sz="1300"/>
              <a:t>豊かな自然環境と多種多様な農林水産物（温州みかん、ウメ、カキ、山椒など）</a:t>
            </a:r>
          </a:p>
          <a:p>
            <a:pPr>
              <a:buFontTx/>
              <a:buChar char="•"/>
            </a:pPr>
            <a:r>
              <a:rPr lang="ja-JP" altLang="en-US" sz="1300"/>
              <a:t>紀伊山地の霊場と参詣道に代表される優れた文化遺産。</a:t>
            </a:r>
          </a:p>
          <a:p>
            <a:pPr>
              <a:buFontTx/>
              <a:buChar char="•"/>
            </a:pPr>
            <a:r>
              <a:rPr lang="ja-JP" altLang="en-US" sz="1300"/>
              <a:t>京阪神都市圏に近接し、部材</a:t>
            </a:r>
          </a:p>
          <a:p>
            <a:r>
              <a:rPr lang="ja-JP" altLang="en-US" sz="1300"/>
              <a:t>　産業などが集積</a:t>
            </a:r>
          </a:p>
          <a:p>
            <a:endParaRPr lang="en-US" altLang="ja-JP" sz="1300"/>
          </a:p>
        </p:txBody>
      </p:sp>
      <p:sp>
        <p:nvSpPr>
          <p:cNvPr id="10247" name="Rectangle 8">
            <a:extLst>
              <a:ext uri="{FF2B5EF4-FFF2-40B4-BE49-F238E27FC236}">
                <a16:creationId xmlns:a16="http://schemas.microsoft.com/office/drawing/2014/main" id="{7E02CE12-8F14-49F4-B597-B19ACEC339FC}"/>
              </a:ext>
            </a:extLst>
          </p:cNvPr>
          <p:cNvSpPr>
            <a:spLocks noChangeArrowheads="1"/>
          </p:cNvSpPr>
          <p:nvPr/>
        </p:nvSpPr>
        <p:spPr bwMode="auto">
          <a:xfrm>
            <a:off x="6473825" y="2916238"/>
            <a:ext cx="2471738" cy="1514475"/>
          </a:xfrm>
          <a:prstGeom prst="rect">
            <a:avLst/>
          </a:prstGeom>
          <a:solidFill>
            <a:srgbClr val="FFFF00">
              <a:alpha val="749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9pPr>
          </a:lstStyle>
          <a:p>
            <a:r>
              <a:rPr lang="ja-JP" altLang="en-US" sz="1300" b="1"/>
              <a:t>京都府</a:t>
            </a:r>
          </a:p>
          <a:p>
            <a:pPr>
              <a:buFontTx/>
              <a:buChar char="•"/>
            </a:pPr>
            <a:r>
              <a:rPr lang="ja-JP" altLang="en-US" sz="1300"/>
              <a:t>古都京都に代表される歴史と伝統文化。我が国を代表する観光地。</a:t>
            </a:r>
          </a:p>
          <a:p>
            <a:pPr>
              <a:buFontTx/>
              <a:buChar char="•"/>
            </a:pPr>
            <a:r>
              <a:rPr lang="ja-JP" altLang="en-US" sz="1300"/>
              <a:t>伝統産業とともに、先端技術を誇る世界的な企業が集積。</a:t>
            </a:r>
          </a:p>
          <a:p>
            <a:endParaRPr lang="en-US" altLang="ja-JP" sz="1300"/>
          </a:p>
        </p:txBody>
      </p:sp>
      <p:sp>
        <p:nvSpPr>
          <p:cNvPr id="10248" name="Rectangle 9">
            <a:extLst>
              <a:ext uri="{FF2B5EF4-FFF2-40B4-BE49-F238E27FC236}">
                <a16:creationId xmlns:a16="http://schemas.microsoft.com/office/drawing/2014/main" id="{97E13598-687C-4BB9-8EB6-E5938B38DC40}"/>
              </a:ext>
            </a:extLst>
          </p:cNvPr>
          <p:cNvSpPr>
            <a:spLocks noChangeArrowheads="1"/>
          </p:cNvSpPr>
          <p:nvPr/>
        </p:nvSpPr>
        <p:spPr bwMode="auto">
          <a:xfrm>
            <a:off x="2757488" y="1714500"/>
            <a:ext cx="628650" cy="200025"/>
          </a:xfrm>
          <a:prstGeom prst="rect">
            <a:avLst/>
          </a:prstGeom>
          <a:solidFill>
            <a:schemeClr val="bg1"/>
          </a:solidFill>
          <a:ln w="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pic>
        <p:nvPicPr>
          <p:cNvPr id="10249" name="Picture 10" descr="大仏殿">
            <a:extLst>
              <a:ext uri="{FF2B5EF4-FFF2-40B4-BE49-F238E27FC236}">
                <a16:creationId xmlns:a16="http://schemas.microsoft.com/office/drawing/2014/main" id="{E524CEDA-56D1-4C32-990C-7921A7587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5551488"/>
            <a:ext cx="8794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Rectangle 12">
            <a:extLst>
              <a:ext uri="{FF2B5EF4-FFF2-40B4-BE49-F238E27FC236}">
                <a16:creationId xmlns:a16="http://schemas.microsoft.com/office/drawing/2014/main" id="{336F5413-5D9A-4D86-9066-6A5FFABA2DD6}"/>
              </a:ext>
            </a:extLst>
          </p:cNvPr>
          <p:cNvSpPr>
            <a:spLocks noChangeArrowheads="1"/>
          </p:cNvSpPr>
          <p:nvPr/>
        </p:nvSpPr>
        <p:spPr bwMode="auto">
          <a:xfrm>
            <a:off x="273050" y="1755775"/>
            <a:ext cx="2471738" cy="1514475"/>
          </a:xfrm>
          <a:prstGeom prst="rect">
            <a:avLst/>
          </a:prstGeom>
          <a:solidFill>
            <a:srgbClr val="CCFF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9pPr>
          </a:lstStyle>
          <a:p>
            <a:r>
              <a:rPr lang="ja-JP" altLang="en-US" sz="1300" b="1"/>
              <a:t>兵庫県</a:t>
            </a:r>
          </a:p>
          <a:p>
            <a:pPr>
              <a:buFontTx/>
              <a:buChar char="•"/>
            </a:pPr>
            <a:r>
              <a:rPr lang="ja-JP" altLang="en-US" sz="1300"/>
              <a:t>港町神戸の佇まいや姫路城、温泉街などの多彩な魅力。</a:t>
            </a:r>
          </a:p>
          <a:p>
            <a:pPr>
              <a:buFontTx/>
              <a:buChar char="•"/>
            </a:pPr>
            <a:r>
              <a:rPr lang="ja-JP" altLang="en-US" sz="1300"/>
              <a:t>重厚長大産業を基幹に厚みのあるものづくり企業、先端的な研究機関などが集積。</a:t>
            </a:r>
          </a:p>
          <a:p>
            <a:endParaRPr lang="en-US" altLang="ja-JP" sz="1300"/>
          </a:p>
        </p:txBody>
      </p:sp>
      <p:pic>
        <p:nvPicPr>
          <p:cNvPr id="10251" name="Picture 13" descr="びわこホール">
            <a:extLst>
              <a:ext uri="{FF2B5EF4-FFF2-40B4-BE49-F238E27FC236}">
                <a16:creationId xmlns:a16="http://schemas.microsoft.com/office/drawing/2014/main" id="{7FD35442-9F80-402F-A7F4-469A326B5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863" y="519113"/>
            <a:ext cx="13033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4" descr="京都花灯路">
            <a:extLst>
              <a:ext uri="{FF2B5EF4-FFF2-40B4-BE49-F238E27FC236}">
                <a16:creationId xmlns:a16="http://schemas.microsoft.com/office/drawing/2014/main" id="{968EC496-E74F-4F42-8C55-341CEAF26F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25" y="4230688"/>
            <a:ext cx="14192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5" descr="串柿遠景">
            <a:extLst>
              <a:ext uri="{FF2B5EF4-FFF2-40B4-BE49-F238E27FC236}">
                <a16:creationId xmlns:a16="http://schemas.microsoft.com/office/drawing/2014/main" id="{B15F86CD-1331-42B1-80D8-2BBD49E8C9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0025" y="5892800"/>
            <a:ext cx="14922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関西空港空撮">
            <a:extLst>
              <a:ext uri="{FF2B5EF4-FFF2-40B4-BE49-F238E27FC236}">
                <a16:creationId xmlns:a16="http://schemas.microsoft.com/office/drawing/2014/main" id="{879A1FAD-9736-4E05-8E64-3FCD53E2F8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975" y="3436938"/>
            <a:ext cx="14541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Rectangle 17">
            <a:extLst>
              <a:ext uri="{FF2B5EF4-FFF2-40B4-BE49-F238E27FC236}">
                <a16:creationId xmlns:a16="http://schemas.microsoft.com/office/drawing/2014/main" id="{0CE0CAC7-797C-4BF5-8BD0-79DE590BC77D}"/>
              </a:ext>
            </a:extLst>
          </p:cNvPr>
          <p:cNvSpPr>
            <a:spLocks noChangeArrowheads="1"/>
          </p:cNvSpPr>
          <p:nvPr/>
        </p:nvSpPr>
        <p:spPr bwMode="auto">
          <a:xfrm>
            <a:off x="258763" y="3432175"/>
            <a:ext cx="2471737" cy="1514475"/>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725" indent="-85725">
              <a:tabLst>
                <a:tab pos="85725" algn="l"/>
              </a:tabLst>
              <a:defRPr>
                <a:solidFill>
                  <a:schemeClr val="tx1"/>
                </a:solidFill>
                <a:latin typeface="Arial" panose="020B0604020202020204" pitchFamily="34" charset="0"/>
                <a:ea typeface="ＭＳ Ｐゴシック" panose="020B0600070205080204" pitchFamily="50" charset="-128"/>
              </a:defRPr>
            </a:lvl1pPr>
            <a:lvl2pPr marL="742950" indent="-285750">
              <a:tabLst>
                <a:tab pos="85725" algn="l"/>
              </a:tabLst>
              <a:defRPr>
                <a:solidFill>
                  <a:schemeClr val="tx1"/>
                </a:solidFill>
                <a:latin typeface="Arial" panose="020B0604020202020204" pitchFamily="34" charset="0"/>
                <a:ea typeface="ＭＳ Ｐゴシック" panose="020B0600070205080204" pitchFamily="50" charset="-128"/>
              </a:defRPr>
            </a:lvl2pPr>
            <a:lvl3pPr marL="1143000" indent="-228600">
              <a:tabLst>
                <a:tab pos="85725" algn="l"/>
              </a:tabLst>
              <a:defRPr>
                <a:solidFill>
                  <a:schemeClr val="tx1"/>
                </a:solidFill>
                <a:latin typeface="Arial" panose="020B0604020202020204" pitchFamily="34" charset="0"/>
                <a:ea typeface="ＭＳ Ｐゴシック" panose="020B0600070205080204" pitchFamily="50" charset="-128"/>
              </a:defRPr>
            </a:lvl3pPr>
            <a:lvl4pPr marL="1600200" indent="-228600">
              <a:tabLst>
                <a:tab pos="85725" algn="l"/>
              </a:tabLst>
              <a:defRPr>
                <a:solidFill>
                  <a:schemeClr val="tx1"/>
                </a:solidFill>
                <a:latin typeface="Arial" panose="020B0604020202020204" pitchFamily="34" charset="0"/>
                <a:ea typeface="ＭＳ Ｐゴシック" panose="020B0600070205080204" pitchFamily="50" charset="-128"/>
              </a:defRPr>
            </a:lvl4pPr>
            <a:lvl5pPr marL="2057400" indent="-228600">
              <a:tabLst>
                <a:tab pos="85725" algn="l"/>
              </a:tabLst>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85725" algn="l"/>
              </a:tabLst>
              <a:defRPr>
                <a:solidFill>
                  <a:schemeClr val="tx1"/>
                </a:solidFill>
                <a:latin typeface="Arial" panose="020B0604020202020204" pitchFamily="34" charset="0"/>
                <a:ea typeface="ＭＳ Ｐゴシック" panose="020B0600070205080204" pitchFamily="50" charset="-128"/>
              </a:defRPr>
            </a:lvl9pPr>
          </a:lstStyle>
          <a:p>
            <a:r>
              <a:rPr lang="ja-JP" altLang="en-US" sz="1300" b="1"/>
              <a:t>大阪府</a:t>
            </a:r>
          </a:p>
          <a:p>
            <a:pPr>
              <a:buFontTx/>
              <a:buChar char="•"/>
            </a:pPr>
            <a:r>
              <a:rPr lang="ja-JP" altLang="en-US" sz="1300"/>
              <a:t>大陸との交流拠点としての歴史を有し、物流拠点都市として大きな潜在力。</a:t>
            </a:r>
          </a:p>
          <a:p>
            <a:pPr>
              <a:buFontTx/>
              <a:buChar char="•"/>
            </a:pPr>
            <a:r>
              <a:rPr lang="ja-JP" altLang="en-US" sz="1300"/>
              <a:t>世界有数の産業都市として、ものづくり、バイオ、環境など多様な産業が集積。</a:t>
            </a:r>
          </a:p>
          <a:p>
            <a:endParaRPr lang="en-US" altLang="ja-JP" sz="1300"/>
          </a:p>
        </p:txBody>
      </p:sp>
      <p:pic>
        <p:nvPicPr>
          <p:cNvPr id="10256" name="Picture 11" descr="神戸港町夜景">
            <a:extLst>
              <a:ext uri="{FF2B5EF4-FFF2-40B4-BE49-F238E27FC236}">
                <a16:creationId xmlns:a16="http://schemas.microsoft.com/office/drawing/2014/main" id="{A273EA73-A9F4-49E9-BD21-7C4D65F4CF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2863" y="1098550"/>
            <a:ext cx="16192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3">
            <a:extLst>
              <a:ext uri="{FF2B5EF4-FFF2-40B4-BE49-F238E27FC236}">
                <a16:creationId xmlns:a16="http://schemas.microsoft.com/office/drawing/2014/main" id="{A5DF7FB6-3A7C-4DF3-BA49-4BAE8316FFD4}"/>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5">
            <a:extLst>
              <a:ext uri="{FF2B5EF4-FFF2-40B4-BE49-F238E27FC236}">
                <a16:creationId xmlns:a16="http://schemas.microsoft.com/office/drawing/2014/main" id="{14B30A76-CFA5-4E20-9179-E81355D38EA9}"/>
              </a:ext>
            </a:extLst>
          </p:cNvPr>
          <p:cNvGraphicFramePr>
            <a:graphicFrameLocks noChangeAspect="1"/>
          </p:cNvGraphicFramePr>
          <p:nvPr>
            <p:ph/>
          </p:nvPr>
        </p:nvGraphicFramePr>
        <p:xfrm>
          <a:off x="228600" y="4405313"/>
          <a:ext cx="4149725" cy="2274887"/>
        </p:xfrm>
        <a:graphic>
          <a:graphicData uri="http://schemas.openxmlformats.org/presentationml/2006/ole">
            <mc:AlternateContent xmlns:mc="http://schemas.openxmlformats.org/markup-compatibility/2006">
              <mc:Choice xmlns:v="urn:schemas-microsoft-com:vml" Requires="v">
                <p:oleObj spid="_x0000_s11295" r:id="rId4" imgW="7829550" imgH="5705475" progId="">
                  <p:embed/>
                </p:oleObj>
              </mc:Choice>
              <mc:Fallback>
                <p:oleObj r:id="rId4" imgW="7829550" imgH="5705475" progId="">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405313"/>
                        <a:ext cx="4149725" cy="2274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2675" name="Picture 3" descr="大環状道路修正済">
            <a:extLst>
              <a:ext uri="{FF2B5EF4-FFF2-40B4-BE49-F238E27FC236}">
                <a16:creationId xmlns:a16="http://schemas.microsoft.com/office/drawing/2014/main" id="{A8A7ACBE-5669-47AC-9301-CE1799511C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688" y="1136650"/>
            <a:ext cx="46926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extLst>
              <a:ext uri="{FF2B5EF4-FFF2-40B4-BE49-F238E27FC236}">
                <a16:creationId xmlns:a16="http://schemas.microsoft.com/office/drawing/2014/main" id="{E4DC7411-E3B5-42CE-AD14-D9D4B1471C23}"/>
              </a:ext>
            </a:extLst>
          </p:cNvPr>
          <p:cNvSpPr txBox="1">
            <a:spLocks noChangeArrowheads="1"/>
          </p:cNvSpPr>
          <p:nvPr/>
        </p:nvSpPr>
        <p:spPr bwMode="auto">
          <a:xfrm>
            <a:off x="0" y="290513"/>
            <a:ext cx="91440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lnSpc>
                <a:spcPct val="115000"/>
              </a:lnSpc>
            </a:pPr>
            <a:r>
              <a:rPr kumimoji="1" lang="en-US" altLang="ja-JP" sz="2400">
                <a:ea typeface="HG丸ｺﾞｼｯｸM-PRO" panose="020F0600000000000000" pitchFamily="50" charset="-128"/>
              </a:rPr>
              <a:t>  </a:t>
            </a:r>
            <a:r>
              <a:rPr kumimoji="1" lang="ja-JP" altLang="en-US" sz="2000">
                <a:latin typeface="HG丸ｺﾞｼｯｸM-PRO" panose="020F0600000000000000" pitchFamily="50" charset="-128"/>
                <a:ea typeface="HG丸ｺﾞｼｯｸM-PRO" panose="020F0600000000000000" pitchFamily="50" charset="-128"/>
              </a:rPr>
              <a:t>関西州のイメージ（関西の夢）～ 関西がひとつになることで ～</a:t>
            </a:r>
            <a:r>
              <a:rPr kumimoji="1" lang="ja-JP" altLang="en-US" sz="2000">
                <a:ea typeface="HG丸ｺﾞｼｯｸM-PRO" panose="020F0600000000000000" pitchFamily="50" charset="-128"/>
              </a:rPr>
              <a:t>       </a:t>
            </a:r>
          </a:p>
        </p:txBody>
      </p:sp>
      <p:sp>
        <p:nvSpPr>
          <p:cNvPr id="11269" name="Text Box 8">
            <a:extLst>
              <a:ext uri="{FF2B5EF4-FFF2-40B4-BE49-F238E27FC236}">
                <a16:creationId xmlns:a16="http://schemas.microsoft.com/office/drawing/2014/main" id="{ED17C094-8CBB-4668-8034-751BBE367AA2}"/>
              </a:ext>
            </a:extLst>
          </p:cNvPr>
          <p:cNvSpPr txBox="1">
            <a:spLocks noChangeArrowheads="1"/>
          </p:cNvSpPr>
          <p:nvPr/>
        </p:nvSpPr>
        <p:spPr bwMode="auto">
          <a:xfrm>
            <a:off x="8712200" y="6583363"/>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kumimoji="1" lang="ja-JP" altLang="en-US" sz="1200"/>
              <a:t>７</a:t>
            </a:r>
          </a:p>
        </p:txBody>
      </p:sp>
      <p:sp>
        <p:nvSpPr>
          <p:cNvPr id="412681" name="Rectangle 9">
            <a:extLst>
              <a:ext uri="{FF2B5EF4-FFF2-40B4-BE49-F238E27FC236}">
                <a16:creationId xmlns:a16="http://schemas.microsoft.com/office/drawing/2014/main" id="{D80D7567-3DD2-46AD-B205-4C92E6F7750E}"/>
              </a:ext>
            </a:extLst>
          </p:cNvPr>
          <p:cNvSpPr>
            <a:spLocks noChangeArrowheads="1"/>
          </p:cNvSpPr>
          <p:nvPr/>
        </p:nvSpPr>
        <p:spPr bwMode="auto">
          <a:xfrm>
            <a:off x="0" y="858838"/>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ja-JP" sz="1600">
                <a:effectLst>
                  <a:outerShdw blurRad="38100" dist="38100" dir="2700000" algn="tl">
                    <a:srgbClr val="C0C0C0"/>
                  </a:outerShdw>
                </a:effectLst>
                <a:latin typeface="Arial" charset="0"/>
              </a:rPr>
              <a:t>【</a:t>
            </a:r>
            <a:r>
              <a:rPr lang="ja-JP" altLang="en-US" sz="1600">
                <a:effectLst>
                  <a:outerShdw blurRad="38100" dist="38100" dir="2700000" algn="tl">
                    <a:srgbClr val="C0C0C0"/>
                  </a:outerShdw>
                </a:effectLst>
                <a:latin typeface="Arial" charset="0"/>
              </a:rPr>
              <a:t>関西全体の視点で広域交通ネットワークを形成</a:t>
            </a:r>
            <a:r>
              <a:rPr lang="en-US" altLang="ja-JP" sz="1600">
                <a:effectLst>
                  <a:outerShdw blurRad="38100" dist="38100" dir="2700000" algn="tl">
                    <a:srgbClr val="C0C0C0"/>
                  </a:outerShdw>
                </a:effectLst>
                <a:latin typeface="Arial" charset="0"/>
              </a:rPr>
              <a:t>】</a:t>
            </a:r>
          </a:p>
        </p:txBody>
      </p:sp>
      <p:pic>
        <p:nvPicPr>
          <p:cNvPr id="11271" name="Picture 11" descr="琵琶湖・淀川水系map">
            <a:extLst>
              <a:ext uri="{FF2B5EF4-FFF2-40B4-BE49-F238E27FC236}">
                <a16:creationId xmlns:a16="http://schemas.microsoft.com/office/drawing/2014/main" id="{04A4C8C5-1506-4C59-BBA4-69DD732EFE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338" y="1138238"/>
            <a:ext cx="41576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2" name="Rectangle 10">
            <a:extLst>
              <a:ext uri="{FF2B5EF4-FFF2-40B4-BE49-F238E27FC236}">
                <a16:creationId xmlns:a16="http://schemas.microsoft.com/office/drawing/2014/main" id="{20BB7675-9887-4B55-981E-19DF39293759}"/>
              </a:ext>
            </a:extLst>
          </p:cNvPr>
          <p:cNvSpPr>
            <a:spLocks noChangeArrowheads="1"/>
          </p:cNvSpPr>
          <p:nvPr/>
        </p:nvSpPr>
        <p:spPr bwMode="auto">
          <a:xfrm>
            <a:off x="4419600" y="846138"/>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ja-JP" sz="1600">
                <a:effectLst>
                  <a:outerShdw blurRad="38100" dist="38100" dir="2700000" algn="tl">
                    <a:srgbClr val="C0C0C0"/>
                  </a:outerShdw>
                </a:effectLst>
                <a:latin typeface="Arial" charset="0"/>
              </a:rPr>
              <a:t>【</a:t>
            </a:r>
            <a:r>
              <a:rPr lang="ja-JP" altLang="en-US" sz="1600">
                <a:effectLst>
                  <a:outerShdw blurRad="38100" dist="38100" dir="2700000" algn="tl">
                    <a:srgbClr val="C0C0C0"/>
                  </a:outerShdw>
                </a:effectLst>
                <a:latin typeface="Arial" charset="0"/>
              </a:rPr>
              <a:t>流域一体となった河川管理</a:t>
            </a:r>
            <a:r>
              <a:rPr lang="en-US" altLang="ja-JP" sz="1600">
                <a:effectLst>
                  <a:outerShdw blurRad="38100" dist="38100" dir="2700000" algn="tl">
                    <a:srgbClr val="C0C0C0"/>
                  </a:outerShdw>
                </a:effectLst>
                <a:latin typeface="Arial" charset="0"/>
              </a:rPr>
              <a:t>】</a:t>
            </a:r>
          </a:p>
        </p:txBody>
      </p:sp>
      <p:sp>
        <p:nvSpPr>
          <p:cNvPr id="412684" name="Rectangle 12">
            <a:extLst>
              <a:ext uri="{FF2B5EF4-FFF2-40B4-BE49-F238E27FC236}">
                <a16:creationId xmlns:a16="http://schemas.microsoft.com/office/drawing/2014/main" id="{0D63EBA3-D0D7-4670-AC09-2FF51A50895D}"/>
              </a:ext>
            </a:extLst>
          </p:cNvPr>
          <p:cNvSpPr>
            <a:spLocks noChangeArrowheads="1"/>
          </p:cNvSpPr>
          <p:nvPr/>
        </p:nvSpPr>
        <p:spPr bwMode="auto">
          <a:xfrm>
            <a:off x="-215900" y="4097338"/>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ja-JP" sz="1600">
                <a:effectLst>
                  <a:outerShdw blurRad="38100" dist="38100" dir="2700000" algn="tl">
                    <a:srgbClr val="C0C0C0"/>
                  </a:outerShdw>
                </a:effectLst>
                <a:latin typeface="Arial" charset="0"/>
              </a:rPr>
              <a:t>【</a:t>
            </a:r>
            <a:r>
              <a:rPr lang="ja-JP" altLang="en-US" sz="1600">
                <a:effectLst>
                  <a:outerShdw blurRad="38100" dist="38100" dir="2700000" algn="tl">
                    <a:srgbClr val="C0C0C0"/>
                  </a:outerShdw>
                </a:effectLst>
                <a:latin typeface="Arial" charset="0"/>
              </a:rPr>
              <a:t>関西を一つのクラスターに</a:t>
            </a:r>
            <a:r>
              <a:rPr lang="en-US" altLang="ja-JP" sz="1600">
                <a:effectLst>
                  <a:outerShdw blurRad="38100" dist="38100" dir="2700000" algn="tl">
                    <a:srgbClr val="C0C0C0"/>
                  </a:outerShdw>
                </a:effectLst>
                <a:latin typeface="Arial" charset="0"/>
              </a:rPr>
              <a:t>】</a:t>
            </a:r>
          </a:p>
        </p:txBody>
      </p:sp>
      <p:sp>
        <p:nvSpPr>
          <p:cNvPr id="11274" name="AutoShape 13">
            <a:extLst>
              <a:ext uri="{FF2B5EF4-FFF2-40B4-BE49-F238E27FC236}">
                <a16:creationId xmlns:a16="http://schemas.microsoft.com/office/drawing/2014/main" id="{A201DF63-5CA6-4CED-963F-297A6BDFCA90}"/>
              </a:ext>
            </a:extLst>
          </p:cNvPr>
          <p:cNvSpPr>
            <a:spLocks noChangeArrowheads="1"/>
          </p:cNvSpPr>
          <p:nvPr/>
        </p:nvSpPr>
        <p:spPr bwMode="auto">
          <a:xfrm>
            <a:off x="2420938" y="4473575"/>
            <a:ext cx="2409825" cy="538163"/>
          </a:xfrm>
          <a:prstGeom prst="roundRect">
            <a:avLst>
              <a:gd name="adj" fmla="val 7250"/>
            </a:avLst>
          </a:prstGeom>
          <a:solidFill>
            <a:srgbClr val="FFFFCC"/>
          </a:solidFill>
          <a:ln w="12700">
            <a:solidFill>
              <a:srgbClr val="000000"/>
            </a:solidFill>
            <a:round/>
            <a:headEnd/>
            <a:tailEnd/>
          </a:ln>
          <a:effectLst>
            <a:outerShdw dist="107763" dir="2700000" algn="ctr" rotWithShape="0">
              <a:srgbClr val="808080">
                <a:alpha val="50000"/>
              </a:srgbClr>
            </a:outerShdw>
          </a:effectLst>
        </p:spPr>
        <p:txBody>
          <a:bodyPr lIns="74295" tIns="8890" rIns="74295" bIns="8890" anchor="b"/>
          <a:lstStyle>
            <a:lvl1pPr marL="177800" indent="-1778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just" eaLnBrk="1" hangingPunct="1"/>
            <a:endParaRPr kumimoji="1" lang="en-US" altLang="ja-JP" sz="1200" u="sng">
              <a:latin typeface="Century" panose="02040604050505020304" pitchFamily="18" charset="0"/>
              <a:ea typeface="HGPｺﾞｼｯｸE" panose="020B0900000000000000" pitchFamily="50" charset="-128"/>
            </a:endParaRPr>
          </a:p>
          <a:p>
            <a:pPr algn="just" eaLnBrk="1" hangingPunct="1"/>
            <a:endParaRPr kumimoji="1" lang="en-US" altLang="ja-JP" sz="1200" u="sng">
              <a:latin typeface="Century" panose="02040604050505020304" pitchFamily="18" charset="0"/>
              <a:ea typeface="HGPｺﾞｼｯｸE" panose="020B0900000000000000" pitchFamily="50" charset="-128"/>
            </a:endParaRPr>
          </a:p>
          <a:p>
            <a:pPr algn="just" eaLnBrk="1" hangingPunct="1"/>
            <a:r>
              <a:rPr kumimoji="1" lang="ja-JP" altLang="en-US" sz="1200" u="sng">
                <a:latin typeface="Century" panose="02040604050505020304" pitchFamily="18" charset="0"/>
                <a:ea typeface="HGPｺﾞｼｯｸE" panose="020B0900000000000000" pitchFamily="50" charset="-128"/>
              </a:rPr>
              <a:t>彩　都</a:t>
            </a:r>
          </a:p>
          <a:p>
            <a:pPr eaLnBrk="1" hangingPunct="1">
              <a:buFont typeface="Wingdings" panose="05000000000000000000" pitchFamily="2" charset="2"/>
              <a:buChar char="l"/>
            </a:pPr>
            <a:r>
              <a:rPr kumimoji="1" lang="ja-JP" altLang="en-US" sz="1200">
                <a:latin typeface="Century" panose="02040604050505020304" pitchFamily="18" charset="0"/>
                <a:ea typeface="HG丸ｺﾞｼｯｸM-PRO" panose="020F0600000000000000" pitchFamily="50" charset="-128"/>
              </a:rPr>
              <a:t>先端医薬品、</a:t>
            </a:r>
          </a:p>
          <a:p>
            <a:pPr eaLnBrk="1" hangingPunct="1">
              <a:buFont typeface="Wingdings" panose="05000000000000000000" pitchFamily="2" charset="2"/>
              <a:buNone/>
            </a:pPr>
            <a:r>
              <a:rPr kumimoji="1" lang="ja-JP" altLang="en-US" sz="1200">
                <a:latin typeface="Century" panose="02040604050505020304" pitchFamily="18" charset="0"/>
                <a:ea typeface="HG丸ｺﾞｼｯｸM-PRO" panose="020F0600000000000000" pitchFamily="50" charset="-128"/>
              </a:rPr>
              <a:t>　革新的医療機器の創出</a:t>
            </a:r>
            <a:endParaRPr kumimoji="1" lang="ja-JP" altLang="en-US" sz="1200" b="1">
              <a:latin typeface="Times New Roman" panose="02020603050405020304" pitchFamily="18" charset="0"/>
              <a:ea typeface="HG丸ｺﾞｼｯｸM-PRO" panose="020F0600000000000000" pitchFamily="50" charset="-128"/>
            </a:endParaRPr>
          </a:p>
        </p:txBody>
      </p:sp>
      <p:pic>
        <p:nvPicPr>
          <p:cNvPr id="11275" name="Picture 14" descr="DSCN0005">
            <a:extLst>
              <a:ext uri="{FF2B5EF4-FFF2-40B4-BE49-F238E27FC236}">
                <a16:creationId xmlns:a16="http://schemas.microsoft.com/office/drawing/2014/main" id="{F321005F-EF43-47B8-AF5B-8A1229B8E0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1075" y="4494213"/>
            <a:ext cx="6667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5" descr="http://www.saito-lsp.jp/05sbi/img_05/sisetugaikann.jpg">
            <a:extLst>
              <a:ext uri="{FF2B5EF4-FFF2-40B4-BE49-F238E27FC236}">
                <a16:creationId xmlns:a16="http://schemas.microsoft.com/office/drawing/2014/main" id="{2C2335A2-24BE-4002-8D71-638CE0D053ED}"/>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173538" y="4519613"/>
            <a:ext cx="6223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AutoShape 16">
            <a:extLst>
              <a:ext uri="{FF2B5EF4-FFF2-40B4-BE49-F238E27FC236}">
                <a16:creationId xmlns:a16="http://schemas.microsoft.com/office/drawing/2014/main" id="{59434083-7CC7-470F-A486-2A1FB038228F}"/>
              </a:ext>
            </a:extLst>
          </p:cNvPr>
          <p:cNvSpPr>
            <a:spLocks noChangeArrowheads="1"/>
          </p:cNvSpPr>
          <p:nvPr/>
        </p:nvSpPr>
        <p:spPr bwMode="auto">
          <a:xfrm>
            <a:off x="277813" y="4483100"/>
            <a:ext cx="1897062" cy="719138"/>
          </a:xfrm>
          <a:prstGeom prst="roundRect">
            <a:avLst>
              <a:gd name="adj" fmla="val 16667"/>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74295" tIns="8890" rIns="74295" bIns="8890"/>
          <a:lstStyle>
            <a:lvl1pPr marL="177800" indent="-1778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just" eaLnBrk="1" hangingPunct="1"/>
            <a:r>
              <a:rPr kumimoji="1" lang="ja-JP" altLang="en-US" sz="1200" u="sng">
                <a:solidFill>
                  <a:schemeClr val="tx2"/>
                </a:solidFill>
                <a:latin typeface="Century" panose="02040604050505020304" pitchFamily="18" charset="0"/>
                <a:ea typeface="HGPｺﾞｼｯｸE" panose="020B0900000000000000" pitchFamily="50" charset="-128"/>
              </a:rPr>
              <a:t>京都バイオシティ</a:t>
            </a:r>
          </a:p>
          <a:p>
            <a:pPr algn="just" eaLnBrk="1" hangingPunct="1">
              <a:spcBef>
                <a:spcPct val="20000"/>
              </a:spcBef>
              <a:buFont typeface="Wingdings" panose="05000000000000000000" pitchFamily="2" charset="2"/>
              <a:buChar char="l"/>
            </a:pPr>
            <a:r>
              <a:rPr kumimoji="1" lang="ja-JP" altLang="en-US" sz="1200">
                <a:solidFill>
                  <a:schemeClr val="tx2"/>
                </a:solidFill>
                <a:latin typeface="HG丸ｺﾞｼｯｸM-PRO" panose="020F0600000000000000" pitchFamily="50" charset="-128"/>
                <a:ea typeface="HG丸ｺﾞｼｯｸM-PRO" panose="020F0600000000000000" pitchFamily="50" charset="-128"/>
              </a:rPr>
              <a:t>ナノバイオの振興</a:t>
            </a:r>
          </a:p>
          <a:p>
            <a:pPr algn="just" eaLnBrk="1" hangingPunct="1">
              <a:spcBef>
                <a:spcPct val="20000"/>
              </a:spcBef>
              <a:buFont typeface="Wingdings" panose="05000000000000000000" pitchFamily="2" charset="2"/>
              <a:buChar char="l"/>
            </a:pPr>
            <a:r>
              <a:rPr kumimoji="1" lang="ja-JP" altLang="en-US" sz="1200">
                <a:solidFill>
                  <a:schemeClr val="tx2"/>
                </a:solidFill>
                <a:latin typeface="HG丸ｺﾞｼｯｸM-PRO" panose="020F0600000000000000" pitchFamily="50" charset="-128"/>
                <a:ea typeface="HG丸ｺﾞｼｯｸM-PRO" panose="020F0600000000000000" pitchFamily="50" charset="-128"/>
              </a:rPr>
              <a:t>ｉＰＳ細胞研究拠点</a:t>
            </a:r>
            <a:endParaRPr kumimoji="1" lang="ja-JP" altLang="en-US" sz="1200" b="1">
              <a:solidFill>
                <a:schemeClr val="tx2"/>
              </a:solidFill>
              <a:latin typeface="HG丸ｺﾞｼｯｸM-PRO" panose="020F0600000000000000" pitchFamily="50" charset="-128"/>
              <a:ea typeface="HG丸ｺﾞｼｯｸM-PRO" panose="020F0600000000000000" pitchFamily="50" charset="-128"/>
            </a:endParaRPr>
          </a:p>
        </p:txBody>
      </p:sp>
      <p:sp>
        <p:nvSpPr>
          <p:cNvPr id="11278" name="AutoShape 17">
            <a:extLst>
              <a:ext uri="{FF2B5EF4-FFF2-40B4-BE49-F238E27FC236}">
                <a16:creationId xmlns:a16="http://schemas.microsoft.com/office/drawing/2014/main" id="{B666F04B-3BCE-4F4E-B2FB-9777CE388CEB}"/>
              </a:ext>
            </a:extLst>
          </p:cNvPr>
          <p:cNvSpPr>
            <a:spLocks noChangeArrowheads="1"/>
          </p:cNvSpPr>
          <p:nvPr/>
        </p:nvSpPr>
        <p:spPr bwMode="auto">
          <a:xfrm>
            <a:off x="298450" y="6065838"/>
            <a:ext cx="2108200" cy="500062"/>
          </a:xfrm>
          <a:prstGeom prst="roundRect">
            <a:avLst>
              <a:gd name="adj" fmla="val 9926"/>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39600" tIns="0" rIns="0" bIns="0"/>
          <a:lstStyle>
            <a:lvl1pPr marL="177800" indent="-1778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just" eaLnBrk="1" hangingPunct="1"/>
            <a:r>
              <a:rPr kumimoji="1" lang="ja-JP" altLang="en-US" sz="1200" u="sng">
                <a:solidFill>
                  <a:schemeClr val="tx2"/>
                </a:solidFill>
                <a:latin typeface="Century" panose="02040604050505020304" pitchFamily="18" charset="0"/>
                <a:ea typeface="HGPｺﾞｼｯｸE" panose="020B0900000000000000" pitchFamily="50" charset="-128"/>
              </a:rPr>
              <a:t>神戸医療産業都市</a:t>
            </a:r>
          </a:p>
          <a:p>
            <a:pPr algn="just" eaLnBrk="1" hangingPunct="1">
              <a:spcBef>
                <a:spcPct val="20000"/>
              </a:spcBef>
              <a:buFont typeface="Wingdings" panose="05000000000000000000" pitchFamily="2" charset="2"/>
              <a:buChar char="l"/>
            </a:pPr>
            <a:r>
              <a:rPr kumimoji="1" lang="ja-JP" altLang="en-US" sz="1200">
                <a:solidFill>
                  <a:schemeClr val="tx2"/>
                </a:solidFill>
                <a:latin typeface="Century" panose="02040604050505020304" pitchFamily="18" charset="0"/>
                <a:ea typeface="HG丸ｺﾞｼｯｸM-PRO" panose="020F0600000000000000" pitchFamily="50" charset="-128"/>
              </a:rPr>
              <a:t>再生医療関連産業</a:t>
            </a:r>
          </a:p>
          <a:p>
            <a:pPr algn="ctr" eaLnBrk="1" hangingPunct="1"/>
            <a:endParaRPr kumimoji="1" lang="en-US" altLang="ja-JP" sz="1200" b="1">
              <a:solidFill>
                <a:schemeClr val="tx2"/>
              </a:solidFill>
              <a:latin typeface="Times New Roman" panose="02020603050405020304" pitchFamily="18" charset="0"/>
              <a:ea typeface="ＭＳ ゴシック" panose="020B0609070205080204" pitchFamily="49" charset="-128"/>
            </a:endParaRPr>
          </a:p>
        </p:txBody>
      </p:sp>
      <p:sp>
        <p:nvSpPr>
          <p:cNvPr id="11279" name="AutoShape 20">
            <a:extLst>
              <a:ext uri="{FF2B5EF4-FFF2-40B4-BE49-F238E27FC236}">
                <a16:creationId xmlns:a16="http://schemas.microsoft.com/office/drawing/2014/main" id="{131EAAA9-C6CF-4150-AC99-6C5B603A3B50}"/>
              </a:ext>
            </a:extLst>
          </p:cNvPr>
          <p:cNvSpPr>
            <a:spLocks noChangeArrowheads="1"/>
          </p:cNvSpPr>
          <p:nvPr/>
        </p:nvSpPr>
        <p:spPr bwMode="auto">
          <a:xfrm>
            <a:off x="2906713" y="5245100"/>
            <a:ext cx="2233612" cy="644525"/>
          </a:xfrm>
          <a:prstGeom prst="roundRect">
            <a:avLst>
              <a:gd name="adj" fmla="val 14829"/>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0" tIns="8890" rIns="0" bIns="8890"/>
          <a:lstStyle>
            <a:lvl1pPr marL="177800" indent="-1778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just" eaLnBrk="1" hangingPunct="1"/>
            <a:r>
              <a:rPr kumimoji="1" lang="ja-JP" altLang="en-US" sz="1200" u="sng">
                <a:solidFill>
                  <a:schemeClr val="tx2"/>
                </a:solidFill>
                <a:latin typeface="Century" panose="02040604050505020304" pitchFamily="18" charset="0"/>
                <a:ea typeface="HGPｺﾞｼｯｸE" panose="020B0900000000000000" pitchFamily="50" charset="-128"/>
              </a:rPr>
              <a:t>関西</a:t>
            </a:r>
            <a:r>
              <a:rPr kumimoji="1" lang="ja-JP" altLang="en-US" sz="1200" u="sng">
                <a:latin typeface="Century" panose="02040604050505020304" pitchFamily="18" charset="0"/>
                <a:ea typeface="HGPｺﾞｼｯｸE" panose="020B0900000000000000" pitchFamily="50" charset="-128"/>
              </a:rPr>
              <a:t>文化学術</a:t>
            </a:r>
            <a:r>
              <a:rPr kumimoji="1" lang="ja-JP" altLang="en-US" sz="1200" u="sng">
                <a:solidFill>
                  <a:schemeClr val="tx2"/>
                </a:solidFill>
                <a:latin typeface="Century" panose="02040604050505020304" pitchFamily="18" charset="0"/>
                <a:ea typeface="HGPｺﾞｼｯｸE" panose="020B0900000000000000" pitchFamily="50" charset="-128"/>
              </a:rPr>
              <a:t>研究都市</a:t>
            </a:r>
          </a:p>
          <a:p>
            <a:pPr algn="just" eaLnBrk="1" hangingPunct="1">
              <a:spcBef>
                <a:spcPct val="10000"/>
              </a:spcBef>
              <a:buFont typeface="Wingdings" panose="05000000000000000000" pitchFamily="2" charset="2"/>
              <a:buChar char="l"/>
            </a:pPr>
            <a:r>
              <a:rPr kumimoji="1" lang="en-US" altLang="ja-JP" sz="1200">
                <a:latin typeface="Century" panose="02040604050505020304" pitchFamily="18" charset="0"/>
                <a:ea typeface="HG丸ｺﾞｼｯｸM-PRO" panose="020F0600000000000000" pitchFamily="50" charset="-128"/>
              </a:rPr>
              <a:t>ICT</a:t>
            </a:r>
            <a:r>
              <a:rPr kumimoji="1" lang="ja-JP" altLang="en-US" sz="1200">
                <a:latin typeface="Century" panose="02040604050505020304" pitchFamily="18" charset="0"/>
                <a:ea typeface="HG丸ｺﾞｼｯｸM-PRO" panose="020F0600000000000000" pitchFamily="50" charset="-128"/>
              </a:rPr>
              <a:t>を活用した健康産業創出</a:t>
            </a:r>
          </a:p>
          <a:p>
            <a:pPr algn="just" eaLnBrk="1" hangingPunct="1">
              <a:buFont typeface="Wingdings" panose="05000000000000000000" pitchFamily="2" charset="2"/>
              <a:buChar char="l"/>
            </a:pPr>
            <a:r>
              <a:rPr kumimoji="1" lang="ja-JP" altLang="en-US" sz="1200">
                <a:latin typeface="Century" panose="02040604050505020304" pitchFamily="18" charset="0"/>
                <a:ea typeface="HG丸ｺﾞｼｯｸM-PRO" panose="020F0600000000000000" pitchFamily="50" charset="-128"/>
              </a:rPr>
              <a:t>光医療産業バレー拠点創出</a:t>
            </a:r>
          </a:p>
          <a:p>
            <a:pPr algn="ctr" eaLnBrk="1" hangingPunct="1"/>
            <a:endParaRPr kumimoji="1" lang="en-US" altLang="ja-JP" sz="1200" b="1">
              <a:latin typeface="Times New Roman" panose="02020603050405020304" pitchFamily="18" charset="0"/>
              <a:ea typeface="HG丸ｺﾞｼｯｸM-PRO" panose="020F0600000000000000" pitchFamily="50" charset="-128"/>
            </a:endParaRPr>
          </a:p>
        </p:txBody>
      </p:sp>
      <p:sp>
        <p:nvSpPr>
          <p:cNvPr id="11280" name="AutoShape 37">
            <a:extLst>
              <a:ext uri="{FF2B5EF4-FFF2-40B4-BE49-F238E27FC236}">
                <a16:creationId xmlns:a16="http://schemas.microsoft.com/office/drawing/2014/main" id="{C4343ADE-8F20-4BBD-831F-0DA1785A4B9B}"/>
              </a:ext>
            </a:extLst>
          </p:cNvPr>
          <p:cNvSpPr>
            <a:spLocks noChangeArrowheads="1"/>
          </p:cNvSpPr>
          <p:nvPr/>
        </p:nvSpPr>
        <p:spPr bwMode="auto">
          <a:xfrm>
            <a:off x="280988" y="5278438"/>
            <a:ext cx="1655762" cy="719137"/>
          </a:xfrm>
          <a:prstGeom prst="roundRect">
            <a:avLst>
              <a:gd name="adj" fmla="val 16667"/>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74295" tIns="8890" rIns="74295" bIns="8890"/>
          <a:lstStyle>
            <a:lvl1pPr marL="177800" indent="-1778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just" eaLnBrk="1" hangingPunct="1"/>
            <a:r>
              <a:rPr kumimoji="1" lang="ja-JP" altLang="en-US" sz="1200" u="sng">
                <a:solidFill>
                  <a:schemeClr val="tx2"/>
                </a:solidFill>
                <a:latin typeface="Century" panose="02040604050505020304" pitchFamily="18" charset="0"/>
                <a:ea typeface="HGPｺﾞｼｯｸE" panose="020B0900000000000000" pitchFamily="50" charset="-128"/>
              </a:rPr>
              <a:t>播磨科学公園都市</a:t>
            </a:r>
          </a:p>
          <a:p>
            <a:pPr algn="just" eaLnBrk="1" hangingPunct="1">
              <a:spcBef>
                <a:spcPct val="20000"/>
              </a:spcBef>
              <a:buFont typeface="Wingdings" panose="05000000000000000000" pitchFamily="2" charset="2"/>
              <a:buChar char="l"/>
            </a:pPr>
            <a:r>
              <a:rPr kumimoji="1" lang="ja-JP" altLang="en-US" sz="1200">
                <a:solidFill>
                  <a:schemeClr val="tx2"/>
                </a:solidFill>
                <a:latin typeface="HG丸ｺﾞｼｯｸM-PRO" panose="020F0600000000000000" pitchFamily="50" charset="-128"/>
                <a:ea typeface="HG丸ｺﾞｼｯｸM-PRO" panose="020F0600000000000000" pitchFamily="50" charset="-128"/>
              </a:rPr>
              <a:t>光科学技術を核とした最先端医療</a:t>
            </a:r>
            <a:endParaRPr kumimoji="1" lang="ja-JP" altLang="en-US" sz="1200" b="1">
              <a:solidFill>
                <a:schemeClr val="tx2"/>
              </a:solidFill>
              <a:latin typeface="HG丸ｺﾞｼｯｸM-PRO" panose="020F0600000000000000" pitchFamily="50" charset="-128"/>
              <a:ea typeface="HG丸ｺﾞｼｯｸM-PRO" panose="020F0600000000000000" pitchFamily="50" charset="-128"/>
            </a:endParaRPr>
          </a:p>
        </p:txBody>
      </p:sp>
      <p:pic>
        <p:nvPicPr>
          <p:cNvPr id="11281" name="Picture 38" descr="理化学研究所２">
            <a:extLst>
              <a:ext uri="{FF2B5EF4-FFF2-40B4-BE49-F238E27FC236}">
                <a16:creationId xmlns:a16="http://schemas.microsoft.com/office/drawing/2014/main" id="{8E4378FD-252E-4B83-9FAF-101454E876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1650" y="6137275"/>
            <a:ext cx="6429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Rectangle 39">
            <a:extLst>
              <a:ext uri="{FF2B5EF4-FFF2-40B4-BE49-F238E27FC236}">
                <a16:creationId xmlns:a16="http://schemas.microsoft.com/office/drawing/2014/main" id="{EA3BEA77-EC58-4A48-9653-0102CFFFB129}"/>
              </a:ext>
            </a:extLst>
          </p:cNvPr>
          <p:cNvSpPr>
            <a:spLocks noChangeArrowheads="1"/>
          </p:cNvSpPr>
          <p:nvPr/>
        </p:nvSpPr>
        <p:spPr bwMode="auto">
          <a:xfrm>
            <a:off x="1771650" y="6569075"/>
            <a:ext cx="762000"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800"/>
              <a:t>写真：理化学研究所提供</a:t>
            </a:r>
          </a:p>
        </p:txBody>
      </p:sp>
      <p:sp>
        <p:nvSpPr>
          <p:cNvPr id="11283" name="Rectangle 40">
            <a:extLst>
              <a:ext uri="{FF2B5EF4-FFF2-40B4-BE49-F238E27FC236}">
                <a16:creationId xmlns:a16="http://schemas.microsoft.com/office/drawing/2014/main" id="{F4BD69AD-047E-4D7D-AA2D-94EE3EFCFC32}"/>
              </a:ext>
            </a:extLst>
          </p:cNvPr>
          <p:cNvSpPr>
            <a:spLocks noChangeArrowheads="1"/>
          </p:cNvSpPr>
          <p:nvPr/>
        </p:nvSpPr>
        <p:spPr bwMode="auto">
          <a:xfrm>
            <a:off x="190500" y="2620963"/>
            <a:ext cx="1346200" cy="14732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a:t>関西全体の視点から優先すべき整備箇所を決定。資本を重点的に投下</a:t>
            </a:r>
          </a:p>
          <a:p>
            <a:endParaRPr lang="ja-JP" altLang="en-US" sz="1000"/>
          </a:p>
          <a:p>
            <a:r>
              <a:rPr lang="ja-JP" altLang="en-US" sz="1000"/>
              <a:t>空港、港湾の戦略的な運用</a:t>
            </a:r>
          </a:p>
          <a:p>
            <a:endParaRPr lang="ja-JP" altLang="en-US" sz="1000"/>
          </a:p>
          <a:p>
            <a:r>
              <a:rPr lang="ja-JP" altLang="en-US" sz="1000"/>
              <a:t>湾岸部を物流拠点に</a:t>
            </a:r>
          </a:p>
        </p:txBody>
      </p:sp>
      <p:sp>
        <p:nvSpPr>
          <p:cNvPr id="11284" name="Rectangle 41">
            <a:extLst>
              <a:ext uri="{FF2B5EF4-FFF2-40B4-BE49-F238E27FC236}">
                <a16:creationId xmlns:a16="http://schemas.microsoft.com/office/drawing/2014/main" id="{7F9E5004-15DB-43DE-909E-A58E6E6E5FAB}"/>
              </a:ext>
            </a:extLst>
          </p:cNvPr>
          <p:cNvSpPr>
            <a:spLocks noChangeArrowheads="1"/>
          </p:cNvSpPr>
          <p:nvPr/>
        </p:nvSpPr>
        <p:spPr bwMode="auto">
          <a:xfrm>
            <a:off x="4978400" y="4095750"/>
            <a:ext cx="4013200" cy="5588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a:t>道州が流域全体の視点に立って、河川管理に係る課題に総合的に対応</a:t>
            </a:r>
          </a:p>
          <a:p>
            <a:endParaRPr lang="ja-JP" altLang="en-US" sz="1000"/>
          </a:p>
          <a:p>
            <a:r>
              <a:rPr lang="ja-JP" altLang="en-US" sz="1000"/>
              <a:t>必要な施策は、流域住民の意思を反映しながら適切に選択</a:t>
            </a:r>
          </a:p>
        </p:txBody>
      </p:sp>
      <p:sp>
        <p:nvSpPr>
          <p:cNvPr id="11285" name="AutoShape 43">
            <a:extLst>
              <a:ext uri="{FF2B5EF4-FFF2-40B4-BE49-F238E27FC236}">
                <a16:creationId xmlns:a16="http://schemas.microsoft.com/office/drawing/2014/main" id="{7053B347-02BF-4478-A7F6-7BDC2109FE77}"/>
              </a:ext>
            </a:extLst>
          </p:cNvPr>
          <p:cNvSpPr>
            <a:spLocks noChangeArrowheads="1"/>
          </p:cNvSpPr>
          <p:nvPr/>
        </p:nvSpPr>
        <p:spPr bwMode="auto">
          <a:xfrm>
            <a:off x="2741613" y="6061075"/>
            <a:ext cx="2589212" cy="441325"/>
          </a:xfrm>
          <a:prstGeom prst="roundRect">
            <a:avLst>
              <a:gd name="adj" fmla="val 14829"/>
            </a:avLst>
          </a:prstGeom>
          <a:solidFill>
            <a:srgbClr val="FFFFFF"/>
          </a:solidFill>
          <a:ln w="12700">
            <a:solidFill>
              <a:srgbClr val="000000"/>
            </a:solidFill>
            <a:round/>
            <a:headEnd/>
            <a:tailEnd/>
          </a:ln>
          <a:effectLst>
            <a:outerShdw dist="107763" dir="2700000" algn="ctr" rotWithShape="0">
              <a:srgbClr val="808080">
                <a:alpha val="50000"/>
              </a:srgbClr>
            </a:outerShdw>
          </a:effectLst>
        </p:spPr>
        <p:txBody>
          <a:bodyPr lIns="0" tIns="8890" rIns="0" bIns="8890"/>
          <a:lstStyle>
            <a:lvl1pPr marL="177800" indent="-1778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just" eaLnBrk="1" hangingPunct="1"/>
            <a:r>
              <a:rPr kumimoji="1" lang="ja-JP" altLang="en-US" sz="1200" u="sng">
                <a:solidFill>
                  <a:schemeClr val="tx2"/>
                </a:solidFill>
                <a:latin typeface="Century" panose="02040604050505020304" pitchFamily="18" charset="0"/>
                <a:ea typeface="HGPｺﾞｼｯｸE" panose="020B0900000000000000" pitchFamily="50" charset="-128"/>
              </a:rPr>
              <a:t>道修町</a:t>
            </a:r>
          </a:p>
          <a:p>
            <a:pPr algn="just" eaLnBrk="1" hangingPunct="1">
              <a:spcBef>
                <a:spcPct val="10000"/>
              </a:spcBef>
              <a:buFont typeface="Wingdings" panose="05000000000000000000" pitchFamily="2" charset="2"/>
              <a:buChar char="l"/>
            </a:pPr>
            <a:r>
              <a:rPr kumimoji="1" lang="ja-JP" altLang="en-US" sz="1200">
                <a:latin typeface="Century" panose="02040604050505020304" pitchFamily="18" charset="0"/>
                <a:ea typeface="HG丸ｺﾞｼｯｸM-PRO" panose="020F0600000000000000" pitchFamily="50" charset="-128"/>
              </a:rPr>
              <a:t>江戸期以来の日本の製薬産業群</a:t>
            </a:r>
          </a:p>
          <a:p>
            <a:pPr algn="ctr" eaLnBrk="1" hangingPunct="1"/>
            <a:endParaRPr kumimoji="1" lang="en-US" altLang="ja-JP" sz="1200" b="1">
              <a:latin typeface="Times New Roman" panose="02020603050405020304" pitchFamily="18" charset="0"/>
              <a:ea typeface="HG丸ｺﾞｼｯｸM-PRO" panose="020F0600000000000000" pitchFamily="50" charset="-128"/>
            </a:endParaRPr>
          </a:p>
        </p:txBody>
      </p:sp>
      <p:sp>
        <p:nvSpPr>
          <p:cNvPr id="11286" name="Rectangle 44">
            <a:extLst>
              <a:ext uri="{FF2B5EF4-FFF2-40B4-BE49-F238E27FC236}">
                <a16:creationId xmlns:a16="http://schemas.microsoft.com/office/drawing/2014/main" id="{4D94C9E1-97D3-44F9-9712-48163CB96A88}"/>
              </a:ext>
            </a:extLst>
          </p:cNvPr>
          <p:cNvSpPr>
            <a:spLocks noChangeArrowheads="1"/>
          </p:cNvSpPr>
          <p:nvPr/>
        </p:nvSpPr>
        <p:spPr bwMode="auto">
          <a:xfrm>
            <a:off x="5499100" y="5064125"/>
            <a:ext cx="2070100" cy="16256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a:t>関西をひとつのバイオクラスターと見なし、戦略的に振興・情報発信</a:t>
            </a:r>
          </a:p>
          <a:p>
            <a:endParaRPr lang="ja-JP" altLang="en-US" sz="1000"/>
          </a:p>
          <a:p>
            <a:r>
              <a:rPr lang="ja-JP" altLang="en-US" sz="1000"/>
              <a:t>各拠点に共通する事務の軽減、資金の効率的配分により、資金、人材の有効活用が可能</a:t>
            </a:r>
          </a:p>
          <a:p>
            <a:endParaRPr lang="ja-JP" altLang="en-US" sz="1000"/>
          </a:p>
          <a:p>
            <a:r>
              <a:rPr lang="ja-JP" altLang="en-US" sz="1000"/>
              <a:t>創薬、ナノバイオ、再生医療など、</a:t>
            </a:r>
          </a:p>
          <a:p>
            <a:r>
              <a:rPr lang="ja-JP" altLang="en-US" sz="1000"/>
              <a:t>地域の強みを更に磨き</a:t>
            </a:r>
          </a:p>
          <a:p>
            <a:r>
              <a:rPr lang="ja-JP" altLang="en-US" sz="1000"/>
              <a:t>国際競争力を一層高める</a:t>
            </a:r>
          </a:p>
        </p:txBody>
      </p:sp>
      <p:sp>
        <p:nvSpPr>
          <p:cNvPr id="11287" name="Line 45">
            <a:extLst>
              <a:ext uri="{FF2B5EF4-FFF2-40B4-BE49-F238E27FC236}">
                <a16:creationId xmlns:a16="http://schemas.microsoft.com/office/drawing/2014/main" id="{F3DDD350-4CC8-498A-99C5-6662A4B192DF}"/>
              </a:ext>
            </a:extLst>
          </p:cNvPr>
          <p:cNvSpPr>
            <a:spLocks noChangeShapeType="1"/>
          </p:cNvSpPr>
          <p:nvPr/>
        </p:nvSpPr>
        <p:spPr bwMode="auto">
          <a:xfrm flipH="1">
            <a:off x="4902200" y="838200"/>
            <a:ext cx="25400" cy="407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288" name="Line 46">
            <a:extLst>
              <a:ext uri="{FF2B5EF4-FFF2-40B4-BE49-F238E27FC236}">
                <a16:creationId xmlns:a16="http://schemas.microsoft.com/office/drawing/2014/main" id="{61B609D1-F0FE-44CF-9874-1E7CC33434CE}"/>
              </a:ext>
            </a:extLst>
          </p:cNvPr>
          <p:cNvSpPr>
            <a:spLocks noChangeShapeType="1"/>
          </p:cNvSpPr>
          <p:nvPr/>
        </p:nvSpPr>
        <p:spPr bwMode="auto">
          <a:xfrm>
            <a:off x="0" y="4152900"/>
            <a:ext cx="4902200"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289" name="Line 47">
            <a:extLst>
              <a:ext uri="{FF2B5EF4-FFF2-40B4-BE49-F238E27FC236}">
                <a16:creationId xmlns:a16="http://schemas.microsoft.com/office/drawing/2014/main" id="{9D438545-2F86-4754-9352-4E7F00A58FB6}"/>
              </a:ext>
            </a:extLst>
          </p:cNvPr>
          <p:cNvSpPr>
            <a:spLocks noChangeShapeType="1"/>
          </p:cNvSpPr>
          <p:nvPr/>
        </p:nvSpPr>
        <p:spPr bwMode="auto">
          <a:xfrm flipV="1">
            <a:off x="0" y="812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290" name="Line 48">
            <a:extLst>
              <a:ext uri="{FF2B5EF4-FFF2-40B4-BE49-F238E27FC236}">
                <a16:creationId xmlns:a16="http://schemas.microsoft.com/office/drawing/2014/main" id="{166FF18D-E60F-4981-8C61-BE57A9750EE5}"/>
              </a:ext>
            </a:extLst>
          </p:cNvPr>
          <p:cNvSpPr>
            <a:spLocks noChangeShapeType="1"/>
          </p:cNvSpPr>
          <p:nvPr/>
        </p:nvSpPr>
        <p:spPr bwMode="auto">
          <a:xfrm>
            <a:off x="4902200" y="4902200"/>
            <a:ext cx="424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291" name="Line 50">
            <a:extLst>
              <a:ext uri="{FF2B5EF4-FFF2-40B4-BE49-F238E27FC236}">
                <a16:creationId xmlns:a16="http://schemas.microsoft.com/office/drawing/2014/main" id="{CA963563-5E08-4B40-8E3F-C637B0AAF937}"/>
              </a:ext>
            </a:extLst>
          </p:cNvPr>
          <p:cNvSpPr>
            <a:spLocks noChangeShapeType="1"/>
          </p:cNvSpPr>
          <p:nvPr/>
        </p:nvSpPr>
        <p:spPr bwMode="auto">
          <a:xfrm>
            <a:off x="0" y="812800"/>
            <a:ext cx="0" cy="6045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292" name="Line 51">
            <a:extLst>
              <a:ext uri="{FF2B5EF4-FFF2-40B4-BE49-F238E27FC236}">
                <a16:creationId xmlns:a16="http://schemas.microsoft.com/office/drawing/2014/main" id="{86D4BBB1-BB6C-4AB0-BFE8-A24D22D11CC7}"/>
              </a:ext>
            </a:extLst>
          </p:cNvPr>
          <p:cNvSpPr>
            <a:spLocks noChangeShapeType="1"/>
          </p:cNvSpPr>
          <p:nvPr/>
        </p:nvSpPr>
        <p:spPr bwMode="auto">
          <a:xfrm>
            <a:off x="9131300" y="800100"/>
            <a:ext cx="12700" cy="6057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11293" name="Line 52">
            <a:extLst>
              <a:ext uri="{FF2B5EF4-FFF2-40B4-BE49-F238E27FC236}">
                <a16:creationId xmlns:a16="http://schemas.microsoft.com/office/drawing/2014/main" id="{5660B840-FFA5-4F3A-A8F3-C0258B8FE3A7}"/>
              </a:ext>
            </a:extLst>
          </p:cNvPr>
          <p:cNvSpPr>
            <a:spLocks noChangeShapeType="1"/>
          </p:cNvSpPr>
          <p:nvPr/>
        </p:nvSpPr>
        <p:spPr bwMode="auto">
          <a:xfrm>
            <a:off x="0" y="6858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1500"/>
                                  </p:stCondLst>
                                  <p:childTnLst>
                                    <p:set>
                                      <p:cBhvr>
                                        <p:cTn id="6" dur="1" fill="hold">
                                          <p:stCondLst>
                                            <p:cond delay="0"/>
                                          </p:stCondLst>
                                        </p:cTn>
                                        <p:tgtEl>
                                          <p:spTgt spid="412675"/>
                                        </p:tgtEl>
                                        <p:attrNameLst>
                                          <p:attrName>style.visibility</p:attrName>
                                        </p:attrNameLst>
                                      </p:cBhvr>
                                      <p:to>
                                        <p:strVal val="visible"/>
                                      </p:to>
                                    </p:set>
                                    <p:animEffect transition="in" filter="diamond(in)">
                                      <p:cBhvr>
                                        <p:cTn id="7" dur="3000"/>
                                        <p:tgtEl>
                                          <p:spTgt spid="412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F3E2F46FEABD34B9CD159554CA377F5" ma:contentTypeVersion="0" ma:contentTypeDescription="新しいドキュメントを作成します。" ma:contentTypeScope="" ma:versionID="21b97b8ccb4f241c546f14431a6c6884">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86A12A-567E-4136-9498-E51C3BF18485}">
  <ds:schemaRefs>
    <ds:schemaRef ds:uri="http://schemas.microsoft.com/sharepoint/v3/contenttype/forms"/>
  </ds:schemaRefs>
</ds:datastoreItem>
</file>

<file path=customXml/itemProps2.xml><?xml version="1.0" encoding="utf-8"?>
<ds:datastoreItem xmlns:ds="http://schemas.openxmlformats.org/officeDocument/2006/customXml" ds:itemID="{0EB32AE7-DC26-43C4-A0A7-F64CC971B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7291D80-8D72-4161-BFF3-A45B170912F0}">
  <ds:schemaRefs>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4239</TotalTime>
  <Words>2085</Words>
  <Application>Microsoft Office PowerPoint</Application>
  <PresentationFormat>画面に合わせる (4:3)</PresentationFormat>
  <Paragraphs>307</Paragraphs>
  <Slides>10</Slides>
  <Notes>10</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0</vt:i4>
      </vt:variant>
      <vt:variant>
        <vt:lpstr>スライド タイトル</vt:lpstr>
      </vt:variant>
      <vt:variant>
        <vt:i4>10</vt:i4>
      </vt:variant>
    </vt:vector>
  </HeadingPairs>
  <TitlesOfParts>
    <vt:vector size="23" baseType="lpstr">
      <vt:lpstr>Arial</vt:lpstr>
      <vt:lpstr>ＭＳ Ｐゴシック</vt:lpstr>
      <vt:lpstr>Wingdings</vt:lpstr>
      <vt:lpstr>ＭＳ Ｐ明朝</vt:lpstr>
      <vt:lpstr>Arial Black</vt:lpstr>
      <vt:lpstr>Times New Roman</vt:lpstr>
      <vt:lpstr>HG丸ｺﾞｼｯｸM-PRO</vt:lpstr>
      <vt:lpstr>HGPｺﾞｼｯｸE</vt:lpstr>
      <vt:lpstr>ＭＳ ゴシック</vt:lpstr>
      <vt:lpstr>ＭＳ 明朝</vt:lpstr>
      <vt:lpstr>Century</vt:lpstr>
      <vt:lpstr>HG創英角ｺﾞｼｯｸUB</vt:lpstr>
      <vt:lpstr>Pixel</vt:lpstr>
      <vt:lpstr>大阪発“地方分権改革”ビジョン 地域主権に根ざした輝く未来のために  ～大阪を変える・関西を変える・日本を変える～ </vt:lpstr>
      <vt:lpstr> １分権改革を取り巻く課題と目指すもの   ２将来像とそれに至る工程表   ３市町村の役割拡大   ４大阪市との新たな関係づくり   ５関西州の実現に向けて</vt:lpstr>
      <vt:lpstr>PowerPoint プレゼンテーション</vt:lpstr>
      <vt:lpstr>２ 将来像とそれに至る工程表</vt:lpstr>
      <vt:lpstr>PowerPoint プレゼンテーション</vt:lpstr>
      <vt:lpstr>４ 大阪市との新たな関係づくり　</vt:lpstr>
      <vt:lpstr>５ 関西州の実現に向けて～現行制度を前提とした取り組みから道州制へ</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市町村補助金の交付金化</dc:title>
  <dc:creator>大阪府職員端末機１７年度１２月調達</dc:creator>
  <cp:lastModifiedBy>坂本　航平</cp:lastModifiedBy>
  <cp:revision>181</cp:revision>
  <cp:lastPrinted>1601-01-01T00:00:00Z</cp:lastPrinted>
  <dcterms:created xsi:type="dcterms:W3CDTF">2008-10-10T01:06:32Z</dcterms:created>
  <dcterms:modified xsi:type="dcterms:W3CDTF">2025-12-05T05:58:46Z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