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7" r:id="rId2"/>
    <p:sldId id="258" r:id="rId3"/>
  </p:sldIdLst>
  <p:sldSz cx="9906000" cy="6858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9" d="100"/>
          <a:sy n="89" d="100"/>
        </p:scale>
        <p:origin x="102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881032" cy="489419"/>
          </a:xfrm>
          <a:prstGeom prst="rect">
            <a:avLst/>
          </a:prstGeom>
        </p:spPr>
        <p:txBody>
          <a:bodyPr vert="horz" lIns="89792" tIns="44895" rIns="89792" bIns="448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4280" y="0"/>
            <a:ext cx="2881032" cy="489419"/>
          </a:xfrm>
          <a:prstGeom prst="rect">
            <a:avLst/>
          </a:prstGeom>
        </p:spPr>
        <p:txBody>
          <a:bodyPr vert="horz" lIns="89792" tIns="44895" rIns="89792" bIns="44895" rtlCol="0"/>
          <a:lstStyle>
            <a:lvl1pPr algn="r">
              <a:defRPr sz="1200"/>
            </a:lvl1pPr>
          </a:lstStyle>
          <a:p>
            <a:fld id="{8D606CD0-483B-4DF3-B689-F0A5539C564F}"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939800" y="1222375"/>
            <a:ext cx="4767263" cy="3300413"/>
          </a:xfrm>
          <a:prstGeom prst="rect">
            <a:avLst/>
          </a:prstGeom>
          <a:noFill/>
          <a:ln w="12700">
            <a:solidFill>
              <a:prstClr val="black"/>
            </a:solidFill>
          </a:ln>
        </p:spPr>
        <p:txBody>
          <a:bodyPr vert="horz" lIns="89792" tIns="44895" rIns="89792" bIns="44895" rtlCol="0" anchor="ctr"/>
          <a:lstStyle/>
          <a:p>
            <a:endParaRPr lang="ja-JP" altLang="en-US"/>
          </a:p>
        </p:txBody>
      </p:sp>
      <p:sp>
        <p:nvSpPr>
          <p:cNvPr id="5" name="ノート プレースホルダー 4"/>
          <p:cNvSpPr>
            <a:spLocks noGrp="1"/>
          </p:cNvSpPr>
          <p:nvPr>
            <p:ph type="body" sz="quarter" idx="3"/>
          </p:nvPr>
        </p:nvSpPr>
        <p:spPr>
          <a:xfrm>
            <a:off x="664377" y="4704981"/>
            <a:ext cx="5318111" cy="3849670"/>
          </a:xfrm>
          <a:prstGeom prst="rect">
            <a:avLst/>
          </a:prstGeom>
        </p:spPr>
        <p:txBody>
          <a:bodyPr vert="horz" lIns="89792" tIns="44895" rIns="89792" bIns="448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287994"/>
            <a:ext cx="2881032" cy="489419"/>
          </a:xfrm>
          <a:prstGeom prst="rect">
            <a:avLst/>
          </a:prstGeom>
        </p:spPr>
        <p:txBody>
          <a:bodyPr vert="horz" lIns="89792" tIns="44895" rIns="89792" bIns="448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4280" y="9287994"/>
            <a:ext cx="2881032" cy="489419"/>
          </a:xfrm>
          <a:prstGeom prst="rect">
            <a:avLst/>
          </a:prstGeom>
        </p:spPr>
        <p:txBody>
          <a:bodyPr vert="horz" lIns="89792" tIns="44895" rIns="89792" bIns="44895" rtlCol="0" anchor="b"/>
          <a:lstStyle>
            <a:lvl1pPr algn="r">
              <a:defRPr sz="1200"/>
            </a:lvl1pPr>
          </a:lstStyle>
          <a:p>
            <a:fld id="{0116F797-59DD-4E0F-8D47-277518D7FD53}" type="slidenum">
              <a:rPr kumimoji="1" lang="ja-JP" altLang="en-US" smtClean="0"/>
              <a:t>‹#›</a:t>
            </a:fld>
            <a:endParaRPr kumimoji="1" lang="ja-JP" altLang="en-US"/>
          </a:p>
        </p:txBody>
      </p:sp>
    </p:spTree>
    <p:extLst>
      <p:ext uri="{BB962C8B-B14F-4D97-AF65-F5344CB8AC3E}">
        <p14:creationId xmlns:p14="http://schemas.microsoft.com/office/powerpoint/2010/main" val="36017695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116F797-59DD-4E0F-8D47-277518D7FD53}" type="slidenum">
              <a:rPr kumimoji="1" lang="ja-JP" altLang="en-US" smtClean="0"/>
              <a:t>1</a:t>
            </a:fld>
            <a:endParaRPr kumimoji="1" lang="ja-JP" altLang="en-US"/>
          </a:p>
        </p:txBody>
      </p:sp>
    </p:spTree>
    <p:extLst>
      <p:ext uri="{BB962C8B-B14F-4D97-AF65-F5344CB8AC3E}">
        <p14:creationId xmlns:p14="http://schemas.microsoft.com/office/powerpoint/2010/main" val="1384454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413013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1560523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2727617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178536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2776343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90700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41267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4120205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3771060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2142335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FDC69C-BB82-406F-B367-DAAFE2E76668}"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93076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DC69C-BB82-406F-B367-DAAFE2E76668}" type="datetimeFigureOut">
              <a:rPr kumimoji="1" lang="ja-JP" altLang="en-US" smtClean="0"/>
              <a:t>2026/2/17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20BFA-7B07-474F-8314-E13E7DE8750F}" type="slidenum">
              <a:rPr kumimoji="1" lang="ja-JP" altLang="en-US" smtClean="0"/>
              <a:t>‹#›</a:t>
            </a:fld>
            <a:endParaRPr kumimoji="1" lang="ja-JP" altLang="en-US"/>
          </a:p>
        </p:txBody>
      </p:sp>
    </p:spTree>
    <p:extLst>
      <p:ext uri="{BB962C8B-B14F-4D97-AF65-F5344CB8AC3E}">
        <p14:creationId xmlns:p14="http://schemas.microsoft.com/office/powerpoint/2010/main" val="3740920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21271;&#37326;&#25913;&#65289;&#22823;&#38442;&#24220;&#22679;&#24202;&#12503;&#12524;&#12476;&#12531;%202&#22238;&#30446;.ppt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557799D-4C27-4325-9766-623B4EB6EA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18" y="1913513"/>
            <a:ext cx="5171688" cy="3399906"/>
          </a:xfrm>
          <a:prstGeom prst="rect">
            <a:avLst/>
          </a:prstGeom>
        </p:spPr>
      </p:pic>
      <p:sp>
        <p:nvSpPr>
          <p:cNvPr id="10" name="四角形: 角を丸くする 9">
            <a:extLst>
              <a:ext uri="{FF2B5EF4-FFF2-40B4-BE49-F238E27FC236}">
                <a16:creationId xmlns:a16="http://schemas.microsoft.com/office/drawing/2014/main" id="{58AF753D-F6D2-4D12-88BB-F7EBD8B06A08}"/>
              </a:ext>
            </a:extLst>
          </p:cNvPr>
          <p:cNvSpPr/>
          <p:nvPr/>
        </p:nvSpPr>
        <p:spPr>
          <a:xfrm>
            <a:off x="429519" y="4565340"/>
            <a:ext cx="3703943" cy="207046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さたクリニック（北区）</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現状</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3</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床</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非稼働</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→融通後</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0</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床</a:t>
            </a:r>
            <a:endParaRPr kumimoji="1" lang="en-US" altLang="ja-JP" sz="1400" strike="sngStrike"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1"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婦人科、皮膚科、泌尿器科、麻酔科、リハビリテーション科</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lvl="0">
              <a:defRPr/>
            </a:pPr>
            <a:endParaRPr kumimoji="1" lang="ja-JP" altLang="en-US" sz="1400" dirty="0">
              <a:solidFill>
                <a:prstClr val="black"/>
              </a:solidFill>
              <a:latin typeface="ＭＳ ゴシック" panose="020B0609070205080204" pitchFamily="49" charset="-128"/>
              <a:ea typeface="ＭＳ ゴシック" panose="020B0609070205080204" pitchFamily="49" charset="-128"/>
            </a:endParaRP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・患者の視点での「かかりつけ医機能」の強化</a:t>
            </a: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・北区を中心とした大阪市北部の介護事業者等</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　との連携窓口に</a:t>
            </a:r>
            <a:endParaRPr kumimoji="1" lang="en-US" altLang="ja-JP"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11" name="四角形: 角を丸くする 10">
            <a:extLst>
              <a:ext uri="{FF2B5EF4-FFF2-40B4-BE49-F238E27FC236}">
                <a16:creationId xmlns:a16="http://schemas.microsoft.com/office/drawing/2014/main" id="{296B66DF-A78D-4355-9AB6-615C9D914603}"/>
              </a:ext>
            </a:extLst>
          </p:cNvPr>
          <p:cNvSpPr/>
          <p:nvPr/>
        </p:nvSpPr>
        <p:spPr>
          <a:xfrm>
            <a:off x="5835536" y="4560983"/>
            <a:ext cx="3640945" cy="20704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岩本診療所（東成区）</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現状</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7</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床</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非稼働</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→融通後</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2</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床</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稼働予定</a:t>
            </a:r>
            <a:r>
              <a:rPr kumimoji="1" lang="en-US" altLang="ja-JP" sz="14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a:t>
            </a:r>
            <a:endParaRPr kumimoji="1" lang="en-US" altLang="ja-JP" sz="1400" b="0" i="0" u="none" strike="sng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内科・外科</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lvl="0">
              <a:defRPr/>
            </a:pPr>
            <a:endParaRPr kumimoji="1" lang="en-US" altLang="ja-JP" sz="1200" dirty="0">
              <a:solidFill>
                <a:srgbClr val="FF0000"/>
              </a:solidFill>
              <a:latin typeface="ＭＳ ゴシック" panose="020B0609070205080204" pitchFamily="49" charset="-128"/>
              <a:ea typeface="ＭＳ ゴシック" panose="020B0609070205080204" pitchFamily="49" charset="-128"/>
            </a:endParaRP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・患者の視点での「かかりつけ医機能」の強化</a:t>
            </a: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・東成区を中心とした大阪市東部の介護事業者</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　等との連携窓口に</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39E12DA6-FBB8-411C-AB14-F9780A0577E6}"/>
              </a:ext>
            </a:extLst>
          </p:cNvPr>
          <p:cNvSpPr txBox="1"/>
          <p:nvPr/>
        </p:nvSpPr>
        <p:spPr>
          <a:xfrm>
            <a:off x="546050" y="644639"/>
            <a:ext cx="5928066" cy="307777"/>
          </a:xfrm>
          <a:prstGeom prst="rect">
            <a:avLst/>
          </a:prstGeom>
          <a:noFill/>
        </p:spPr>
        <p:txBody>
          <a:bodyPr wrap="square">
            <a:spAutoFit/>
          </a:bodyPr>
          <a:lstStyle/>
          <a:p>
            <a:pPr algn="ctr"/>
            <a:r>
              <a:rPr kumimoji="1" lang="ja-JP" altLang="en-US" sz="1400" b="1" dirty="0"/>
              <a:t>なにわメディカルネットワーク病床融通計画（令和８年６月実施予定）</a:t>
            </a:r>
            <a:endParaRPr kumimoji="1" lang="en-US" altLang="ja-JP" sz="1400" b="1" dirty="0"/>
          </a:p>
        </p:txBody>
      </p:sp>
      <p:sp>
        <p:nvSpPr>
          <p:cNvPr id="13" name="テキスト ボックス 12">
            <a:extLst>
              <a:ext uri="{FF2B5EF4-FFF2-40B4-BE49-F238E27FC236}">
                <a16:creationId xmlns:a16="http://schemas.microsoft.com/office/drawing/2014/main" id="{CC066C89-25A2-4B78-9B27-6BC607B034BC}"/>
              </a:ext>
            </a:extLst>
          </p:cNvPr>
          <p:cNvSpPr txBox="1"/>
          <p:nvPr/>
        </p:nvSpPr>
        <p:spPr>
          <a:xfrm>
            <a:off x="6221525" y="621591"/>
            <a:ext cx="2621154" cy="295787"/>
          </a:xfrm>
          <a:prstGeom prst="rect">
            <a:avLst/>
          </a:prstGeom>
          <a:noFill/>
        </p:spPr>
        <p:txBody>
          <a:bodyPr wrap="square">
            <a:spAutoFit/>
          </a:bodyPr>
          <a:lstStyle/>
          <a:p>
            <a:pPr algn="l">
              <a:lnSpc>
                <a:spcPts val="1800"/>
              </a:lnSpc>
              <a:buNone/>
            </a:pPr>
            <a:r>
              <a:rPr lang="en-US" altLang="ja-JP" sz="1200" i="0" dirty="0">
                <a:solidFill>
                  <a:schemeClr val="tx1">
                    <a:lumMod val="95000"/>
                    <a:lumOff val="5000"/>
                  </a:schemeClr>
                </a:solidFill>
                <a:effectLst/>
                <a:latin typeface="ＭＳ ゴシック" panose="020B0609070205080204" pitchFamily="49" charset="-128"/>
                <a:ea typeface="ＭＳ ゴシック" panose="020B0609070205080204" pitchFamily="49" charset="-128"/>
              </a:rPr>
              <a:t>※</a:t>
            </a:r>
            <a:r>
              <a:rPr lang="ja-JP" altLang="en-US" sz="1200" i="0" dirty="0">
                <a:solidFill>
                  <a:schemeClr val="tx1">
                    <a:lumMod val="95000"/>
                    <a:lumOff val="5000"/>
                  </a:schemeClr>
                </a:solidFill>
                <a:effectLst/>
                <a:latin typeface="ＭＳ ゴシック" panose="020B0609070205080204" pitchFamily="49" charset="-128"/>
                <a:ea typeface="ＭＳ ゴシック" panose="020B0609070205080204" pitchFamily="49" charset="-128"/>
              </a:rPr>
              <a:t>病床融通後も診療科に</a:t>
            </a:r>
            <a:r>
              <a:rPr lang="ja-JP" altLang="en-US" sz="1200" dirty="0">
                <a:solidFill>
                  <a:schemeClr val="tx1">
                    <a:lumMod val="95000"/>
                    <a:lumOff val="5000"/>
                  </a:schemeClr>
                </a:solidFill>
                <a:latin typeface="ＭＳ ゴシック" panose="020B0609070205080204" pitchFamily="49" charset="-128"/>
                <a:ea typeface="ＭＳ ゴシック" panose="020B0609070205080204" pitchFamily="49" charset="-128"/>
              </a:rPr>
              <a:t>変更</a:t>
            </a:r>
            <a:r>
              <a:rPr lang="ja-JP" altLang="en-US" sz="1200" i="0" dirty="0">
                <a:solidFill>
                  <a:schemeClr val="tx1">
                    <a:lumMod val="95000"/>
                    <a:lumOff val="5000"/>
                  </a:schemeClr>
                </a:solidFill>
                <a:effectLst/>
                <a:latin typeface="ＭＳ ゴシック" panose="020B0609070205080204" pitchFamily="49" charset="-128"/>
                <a:ea typeface="ＭＳ ゴシック" panose="020B0609070205080204" pitchFamily="49" charset="-128"/>
              </a:rPr>
              <a:t>なし</a:t>
            </a:r>
            <a:endParaRPr lang="en-US" altLang="ja-JP" sz="1200" i="0" dirty="0">
              <a:solidFill>
                <a:schemeClr val="tx1">
                  <a:lumMod val="95000"/>
                  <a:lumOff val="5000"/>
                </a:schemeClr>
              </a:solidFill>
              <a:effectLst/>
              <a:latin typeface="ＭＳ ゴシック" panose="020B0609070205080204" pitchFamily="49" charset="-128"/>
              <a:ea typeface="ＭＳ ゴシック" panose="020B0609070205080204" pitchFamily="49" charset="-128"/>
            </a:endParaRPr>
          </a:p>
        </p:txBody>
      </p:sp>
      <p:cxnSp>
        <p:nvCxnSpPr>
          <p:cNvPr id="14" name="直線矢印コネクタ 13">
            <a:extLst>
              <a:ext uri="{FF2B5EF4-FFF2-40B4-BE49-F238E27FC236}">
                <a16:creationId xmlns:a16="http://schemas.microsoft.com/office/drawing/2014/main" id="{BB823391-AA70-4DAB-9D87-9E89FE3EFFF7}"/>
              </a:ext>
            </a:extLst>
          </p:cNvPr>
          <p:cNvCxnSpPr>
            <a:cxnSpLocks/>
          </p:cNvCxnSpPr>
          <p:nvPr/>
        </p:nvCxnSpPr>
        <p:spPr>
          <a:xfrm flipV="1">
            <a:off x="1495363" y="3379997"/>
            <a:ext cx="759208" cy="1026762"/>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E17C309A-2840-49B7-A12B-439D1BCC41C4}"/>
              </a:ext>
            </a:extLst>
          </p:cNvPr>
          <p:cNvCxnSpPr>
            <a:cxnSpLocks/>
          </p:cNvCxnSpPr>
          <p:nvPr/>
        </p:nvCxnSpPr>
        <p:spPr>
          <a:xfrm flipH="1" flipV="1">
            <a:off x="6876841" y="3500637"/>
            <a:ext cx="743922" cy="1044994"/>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AD8A2726-AF20-443C-956E-B886D2A827B5}"/>
              </a:ext>
            </a:extLst>
          </p:cNvPr>
          <p:cNvCxnSpPr/>
          <p:nvPr/>
        </p:nvCxnSpPr>
        <p:spPr>
          <a:xfrm flipV="1">
            <a:off x="4273374" y="6063182"/>
            <a:ext cx="1359251" cy="4358"/>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E335DA97-0E35-48EB-B9AF-D52091C4EAB2}"/>
              </a:ext>
            </a:extLst>
          </p:cNvPr>
          <p:cNvCxnSpPr>
            <a:cxnSpLocks/>
          </p:cNvCxnSpPr>
          <p:nvPr/>
        </p:nvCxnSpPr>
        <p:spPr>
          <a:xfrm>
            <a:off x="3578685" y="3331941"/>
            <a:ext cx="292584" cy="510501"/>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a:hlinkClick r:id="rId4" action="ppaction://hlinkpres?slideindex=1&amp;slidetitle="/>
            <a:extLst>
              <a:ext uri="{FF2B5EF4-FFF2-40B4-BE49-F238E27FC236}">
                <a16:creationId xmlns:a16="http://schemas.microsoft.com/office/drawing/2014/main" id="{BA5F911F-32E0-4058-B8D6-F9E2C40C8997}"/>
              </a:ext>
            </a:extLst>
          </p:cNvPr>
          <p:cNvCxnSpPr>
            <a:cxnSpLocks/>
          </p:cNvCxnSpPr>
          <p:nvPr/>
        </p:nvCxnSpPr>
        <p:spPr>
          <a:xfrm flipV="1">
            <a:off x="4037420" y="3814460"/>
            <a:ext cx="717460" cy="854319"/>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25" name="直線矢印コネクタ 24">
            <a:extLst>
              <a:ext uri="{FF2B5EF4-FFF2-40B4-BE49-F238E27FC236}">
                <a16:creationId xmlns:a16="http://schemas.microsoft.com/office/drawing/2014/main" id="{79B4EC0E-B84D-4152-8EFE-87EDE5CFF830}"/>
              </a:ext>
            </a:extLst>
          </p:cNvPr>
          <p:cNvCxnSpPr>
            <a:cxnSpLocks/>
          </p:cNvCxnSpPr>
          <p:nvPr/>
        </p:nvCxnSpPr>
        <p:spPr>
          <a:xfrm flipH="1" flipV="1">
            <a:off x="5805290" y="4472157"/>
            <a:ext cx="297633" cy="96738"/>
          </a:xfrm>
          <a:prstGeom prst="straightConnector1">
            <a:avLst/>
          </a:prstGeom>
          <a:ln w="381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17" name="テキスト ボックス 16">
            <a:extLst>
              <a:ext uri="{FF2B5EF4-FFF2-40B4-BE49-F238E27FC236}">
                <a16:creationId xmlns:a16="http://schemas.microsoft.com/office/drawing/2014/main" id="{A6EDCDC5-1C84-47F4-A4FF-4361C5C2B0E3}"/>
              </a:ext>
            </a:extLst>
          </p:cNvPr>
          <p:cNvSpPr txBox="1"/>
          <p:nvPr/>
        </p:nvSpPr>
        <p:spPr>
          <a:xfrm>
            <a:off x="7244852" y="1574959"/>
            <a:ext cx="2461332" cy="338554"/>
          </a:xfrm>
          <a:prstGeom prst="rect">
            <a:avLst/>
          </a:prstGeom>
          <a:noFill/>
        </p:spPr>
        <p:txBody>
          <a:bodyPr wrap="square">
            <a:spAutoFit/>
          </a:bodyPr>
          <a:lstStyle/>
          <a:p>
            <a:r>
              <a:rPr kumimoji="1" lang="ja-JP" altLang="en-US" sz="1600" b="1" dirty="0">
                <a:latin typeface="ＭＳ ゴシック" panose="020B0609070205080204" pitchFamily="49" charset="-128"/>
                <a:ea typeface="ＭＳ ゴシック" panose="020B0609070205080204" pitchFamily="49" charset="-128"/>
              </a:rPr>
              <a:t>入院及び外来の機能分担</a:t>
            </a:r>
            <a:endParaRPr lang="ja-JP" altLang="en-US" sz="1600" b="1" dirty="0">
              <a:latin typeface="ＭＳ ゴシック" panose="020B0609070205080204" pitchFamily="49" charset="-128"/>
              <a:ea typeface="ＭＳ ゴシック" panose="020B0609070205080204" pitchFamily="49" charset="-128"/>
            </a:endParaRPr>
          </a:p>
        </p:txBody>
      </p:sp>
      <p:sp>
        <p:nvSpPr>
          <p:cNvPr id="18" name="テキスト ボックス 17">
            <a:extLst>
              <a:ext uri="{FF2B5EF4-FFF2-40B4-BE49-F238E27FC236}">
                <a16:creationId xmlns:a16="http://schemas.microsoft.com/office/drawing/2014/main" id="{4D2E18EE-4753-4A6E-ADD5-13A5BDA0CC38}"/>
              </a:ext>
            </a:extLst>
          </p:cNvPr>
          <p:cNvSpPr txBox="1"/>
          <p:nvPr/>
        </p:nvSpPr>
        <p:spPr>
          <a:xfrm>
            <a:off x="7263902" y="1964267"/>
            <a:ext cx="2594817" cy="1200329"/>
          </a:xfrm>
          <a:prstGeom prst="rect">
            <a:avLst/>
          </a:prstGeom>
          <a:noFill/>
        </p:spPr>
        <p:txBody>
          <a:bodyPr wrap="square">
            <a:spAutoFit/>
          </a:bodyPr>
          <a:lstStyle/>
          <a:p>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・参加施設の専門性を活かしなが　</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ら相互連携</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・入院～在宅まで</a:t>
            </a:r>
            <a:r>
              <a:rPr lang="ja-JP" altLang="en-US" sz="1200" kern="100" dirty="0">
                <a:latin typeface="ＭＳ ゴシック" panose="020B0609070205080204" pitchFamily="49" charset="-128"/>
                <a:ea typeface="ＭＳ ゴシック" panose="020B0609070205080204" pitchFamily="49" charset="-128"/>
                <a:cs typeface="ＭＳ 明朝" panose="02020609040205080304" pitchFamily="17" charset="-128"/>
              </a:rPr>
              <a:t>効果的かつ効率</a:t>
            </a:r>
            <a:endParaRPr lang="en-US" altLang="ja-JP" sz="1200" kern="100" dirty="0">
              <a:latin typeface="ＭＳ ゴシック" panose="020B0609070205080204" pitchFamily="49" charset="-128"/>
              <a:ea typeface="ＭＳ ゴシック" panose="020B0609070205080204" pitchFamily="49" charset="-128"/>
              <a:cs typeface="ＭＳ 明朝" panose="02020609040205080304" pitchFamily="17" charset="-128"/>
            </a:endParaRPr>
          </a:p>
          <a:p>
            <a:r>
              <a:rPr lang="ja-JP" altLang="en-US" sz="1200" kern="100" dirty="0">
                <a:latin typeface="ＭＳ ゴシック" panose="020B0609070205080204" pitchFamily="49" charset="-128"/>
                <a:ea typeface="ＭＳ ゴシック" panose="020B0609070205080204" pitchFamily="49" charset="-128"/>
                <a:cs typeface="ＭＳ 明朝" panose="02020609040205080304" pitchFamily="17" charset="-128"/>
              </a:rPr>
              <a:t>　的な医療提供体制の構築</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患者が住み慣れた家庭や地域</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での療養や生活を選択</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可能に</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5" name="吹き出し: 円形 4">
            <a:extLst>
              <a:ext uri="{FF2B5EF4-FFF2-40B4-BE49-F238E27FC236}">
                <a16:creationId xmlns:a16="http://schemas.microsoft.com/office/drawing/2014/main" id="{FF1676D7-5627-4B4D-AA4D-575DB5D3D0F8}"/>
              </a:ext>
            </a:extLst>
          </p:cNvPr>
          <p:cNvSpPr/>
          <p:nvPr/>
        </p:nvSpPr>
        <p:spPr>
          <a:xfrm>
            <a:off x="7070071" y="1109684"/>
            <a:ext cx="2790319" cy="2397498"/>
          </a:xfrm>
          <a:prstGeom prst="wedgeEllipseCallout">
            <a:avLst>
              <a:gd name="adj1" fmla="val -41357"/>
              <a:gd name="adj2" fmla="val 580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9E506DB1-E917-4A7A-96F9-E3EA3ED6ED36}"/>
              </a:ext>
            </a:extLst>
          </p:cNvPr>
          <p:cNvSpPr/>
          <p:nvPr/>
        </p:nvSpPr>
        <p:spPr>
          <a:xfrm>
            <a:off x="3114492" y="1028198"/>
            <a:ext cx="3858664" cy="228516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大阪ブレストクリニック</a:t>
            </a:r>
            <a:r>
              <a:rPr kumimoji="1" lang="ja-JP" altLang="en-US" sz="1400" dirty="0">
                <a:solidFill>
                  <a:prstClr val="black"/>
                </a:solidFill>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福島区</a:t>
            </a:r>
            <a:r>
              <a:rPr kumimoji="1" lang="ja-JP" altLang="en-US" sz="1400" dirty="0">
                <a:solidFill>
                  <a:prstClr val="black"/>
                </a:solidFill>
                <a:latin typeface="ＭＳ ゴシック" panose="020B0609070205080204" pitchFamily="49" charset="-128"/>
                <a:ea typeface="ＭＳ ゴシック" panose="020B0609070205080204" pitchFamily="49" charset="-128"/>
              </a:rPr>
              <a:t>）</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　　　現状</a:t>
            </a:r>
            <a:r>
              <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11</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床→融通後</a:t>
            </a:r>
            <a:r>
              <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19</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床</a:t>
            </a:r>
            <a:endParaRPr kumimoji="1" lang="en-US" altLang="ja-JP" sz="1400" b="0" i="0" u="none" strike="sng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乳腺外科、形成外科、婦人科、放射線治療科、病理診断科、麻酔科</a:t>
            </a:r>
            <a:r>
              <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リハビリテーション科</a:t>
            </a:r>
            <a:endParaRPr kumimoji="1" lang="en-US" altLang="ja-JP"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endParaRPr>
          </a:p>
          <a:p>
            <a:pPr lvl="0">
              <a:defRPr/>
            </a:pPr>
            <a:endParaRPr kumimoji="1"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lvl="0">
              <a:defRPr/>
            </a:pPr>
            <a:r>
              <a:rPr kumimoji="1"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・医療提供体制の充実による入院機能の強化</a:t>
            </a:r>
            <a:br>
              <a:rPr kumimoji="1" lang="en-US" altLang="ja-JP" sz="12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br>
            <a:r>
              <a:rPr kumimoji="1"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kumimoji="1" lang="ja-JP" altLang="ja-JP" sz="1200" kern="100" dirty="0">
                <a:solidFill>
                  <a:schemeClr val="tx1"/>
                </a:solidFill>
                <a:latin typeface="ＭＳ ゴシック" panose="020B0609070205080204" pitchFamily="49" charset="-128"/>
                <a:ea typeface="ＭＳ ゴシック" panose="020B0609070205080204" pitchFamily="49" charset="-128"/>
                <a:cs typeface="ＭＳ 明朝" panose="02020609040205080304" pitchFamily="17" charset="-128"/>
              </a:rPr>
              <a:t>病状増悪時の緊急入院体制</a:t>
            </a:r>
            <a:r>
              <a:rPr kumimoji="1" lang="ja-JP" altLang="en-US" sz="1200" kern="100" dirty="0">
                <a:solidFill>
                  <a:schemeClr val="tx1"/>
                </a:solidFill>
                <a:latin typeface="ＭＳ ゴシック" panose="020B0609070205080204" pitchFamily="49" charset="-128"/>
                <a:ea typeface="ＭＳ ゴシック" panose="020B0609070205080204" pitchFamily="49" charset="-128"/>
                <a:cs typeface="ＭＳ 明朝" panose="02020609040205080304" pitchFamily="17" charset="-128"/>
              </a:rPr>
              <a:t>の</a:t>
            </a:r>
            <a:r>
              <a:rPr kumimoji="1" lang="ja-JP" altLang="ja-JP" sz="1200" kern="100" dirty="0">
                <a:solidFill>
                  <a:schemeClr val="tx1"/>
                </a:solidFill>
                <a:latin typeface="ＭＳ ゴシック" panose="020B0609070205080204" pitchFamily="49" charset="-128"/>
                <a:ea typeface="ＭＳ ゴシック" panose="020B0609070205080204" pitchFamily="49" charset="-128"/>
                <a:cs typeface="ＭＳ 明朝" panose="02020609040205080304" pitchFamily="17" charset="-128"/>
              </a:rPr>
              <a:t>構築が可能</a:t>
            </a:r>
            <a:r>
              <a:rPr kumimoji="1" lang="ja-JP" altLang="en-US" sz="1200" kern="100" dirty="0">
                <a:solidFill>
                  <a:schemeClr val="tx1"/>
                </a:solidFill>
                <a:latin typeface="ＭＳ ゴシック" panose="020B0609070205080204" pitchFamily="49" charset="-128"/>
                <a:ea typeface="ＭＳ ゴシック" panose="020B0609070205080204" pitchFamily="49" charset="-128"/>
                <a:cs typeface="ＭＳ 明朝" panose="02020609040205080304" pitchFamily="17" charset="-128"/>
              </a:rPr>
              <a:t>に</a:t>
            </a:r>
            <a:endParaRPr kumimoji="1" lang="en-US" altLang="ja-JP" sz="1200" kern="100" dirty="0">
              <a:solidFill>
                <a:schemeClr val="tx1"/>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lvl="0">
              <a:defRPr/>
            </a:pPr>
            <a:r>
              <a:rPr kumimoji="1" lang="ja-JP" altLang="en-US" sz="1200" dirty="0">
                <a:solidFill>
                  <a:schemeClr val="tx1"/>
                </a:solidFill>
                <a:latin typeface="ＭＳ ゴシック" panose="020B0609070205080204" pitchFamily="49" charset="-128"/>
                <a:ea typeface="ＭＳ ゴシック" panose="020B0609070205080204" pitchFamily="49" charset="-128"/>
              </a:rPr>
              <a:t>・福島区を中心とした大阪市西部の介護事業者等</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lvl="0">
              <a:defRPr/>
            </a:pPr>
            <a:r>
              <a:rPr kumimoji="1"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en-US" sz="1200" dirty="0">
                <a:solidFill>
                  <a:schemeClr val="tx1"/>
                </a:solidFill>
                <a:latin typeface="ＭＳ ゴシック" panose="020B0609070205080204" pitchFamily="49" charset="-128"/>
                <a:ea typeface="ＭＳ ゴシック" panose="020B0609070205080204" pitchFamily="49" charset="-128"/>
              </a:rPr>
              <a:t>との連携窓口に</a:t>
            </a:r>
          </a:p>
        </p:txBody>
      </p:sp>
      <p:sp>
        <p:nvSpPr>
          <p:cNvPr id="4" name="吹き出し: 四角形 3">
            <a:extLst>
              <a:ext uri="{FF2B5EF4-FFF2-40B4-BE49-F238E27FC236}">
                <a16:creationId xmlns:a16="http://schemas.microsoft.com/office/drawing/2014/main" id="{B4A5D065-4798-41E0-87AB-DB1C11F809D6}"/>
              </a:ext>
            </a:extLst>
          </p:cNvPr>
          <p:cNvSpPr/>
          <p:nvPr/>
        </p:nvSpPr>
        <p:spPr>
          <a:xfrm>
            <a:off x="113343" y="1049076"/>
            <a:ext cx="2945383" cy="2070468"/>
          </a:xfrm>
          <a:prstGeom prst="wedgeRectCallout">
            <a:avLst>
              <a:gd name="adj1" fmla="val 59610"/>
              <a:gd name="adj2" fmla="val -24036"/>
            </a:avLst>
          </a:prstGeom>
          <a:solidFill>
            <a:schemeClr val="accent5">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・現状の病床稼働率は</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98%</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（令和６年度病床機能報告）であり、今後のがん患者増加に伴う手術件数の増加への対応が難しくなる見込み。</a:t>
            </a:r>
            <a:endPar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・がん診療体制を維持するために必要な病床数として、</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19</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床を見込んでいる。</a:t>
            </a:r>
            <a:endPar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（必要な病床数の算出方法）</a:t>
            </a:r>
            <a:endParaRPr kumimoji="0" lang="en-US" altLang="ja-JP" sz="1200" b="0" i="0" u="sng"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800</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例（</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2024</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年度の手術件数）</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×8.5</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日（平均在院日数）</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365</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日＝</a:t>
            </a:r>
            <a:r>
              <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18.6</a:t>
            </a:r>
            <a:r>
              <a:rPr kumimoji="0" lang="ja-JP" altLang="en-US"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床</a:t>
            </a:r>
            <a:endParaRPr kumimoji="0" lang="en-US" altLang="ja-JP" sz="1200" b="0" i="0" u="none" strike="noStrike" kern="1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6" name="吹き出し: 四角形 5">
            <a:extLst>
              <a:ext uri="{FF2B5EF4-FFF2-40B4-BE49-F238E27FC236}">
                <a16:creationId xmlns:a16="http://schemas.microsoft.com/office/drawing/2014/main" id="{00D8E9E4-F08A-42C5-AFB0-FE2A3B54C440}"/>
              </a:ext>
            </a:extLst>
          </p:cNvPr>
          <p:cNvSpPr/>
          <p:nvPr/>
        </p:nvSpPr>
        <p:spPr>
          <a:xfrm>
            <a:off x="7244852" y="5239360"/>
            <a:ext cx="2507254" cy="632378"/>
          </a:xfrm>
          <a:prstGeom prst="wedgeRectCallout">
            <a:avLst>
              <a:gd name="adj1" fmla="val 24565"/>
              <a:gd name="adj2" fmla="val -64620"/>
            </a:avLst>
          </a:prstGeom>
          <a:solidFill>
            <a:schemeClr val="accent5">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a:latin typeface="ＭＳ ゴシック" panose="020B0609070205080204" pitchFamily="49" charset="-128"/>
                <a:ea typeface="ＭＳ ゴシック" panose="020B0609070205080204" pitchFamily="49" charset="-128"/>
              </a:rPr>
              <a:t>在宅医療支援や術後経過観察用の</a:t>
            </a:r>
            <a:br>
              <a:rPr kumimoji="1" lang="en-US" altLang="ja-JP" sz="1200" dirty="0">
                <a:latin typeface="ＭＳ ゴシック" panose="020B0609070205080204" pitchFamily="49" charset="-128"/>
                <a:ea typeface="ＭＳ ゴシック" panose="020B0609070205080204" pitchFamily="49" charset="-128"/>
              </a:rPr>
            </a:br>
            <a:r>
              <a:rPr kumimoji="1" lang="ja-JP" altLang="en-US" sz="1200" dirty="0">
                <a:latin typeface="ＭＳ ゴシック" panose="020B0609070205080204" pitchFamily="49" charset="-128"/>
                <a:ea typeface="ＭＳ ゴシック" panose="020B0609070205080204" pitchFamily="49" charset="-128"/>
              </a:rPr>
              <a:t>ベッドとして必要</a:t>
            </a:r>
            <a:br>
              <a:rPr kumimoji="1" lang="en-US" altLang="ja-JP" sz="1200" dirty="0">
                <a:latin typeface="ＭＳ ゴシック" panose="020B0609070205080204" pitchFamily="49" charset="-128"/>
                <a:ea typeface="ＭＳ ゴシック" panose="020B0609070205080204" pitchFamily="49" charset="-128"/>
              </a:rPr>
            </a:br>
            <a:r>
              <a:rPr kumimoji="1" lang="ja-JP" altLang="en-US" sz="1200" dirty="0">
                <a:latin typeface="ＭＳ ゴシック" panose="020B0609070205080204" pitchFamily="49" charset="-128"/>
                <a:ea typeface="ＭＳ ゴシック" panose="020B0609070205080204" pitchFamily="49" charset="-128"/>
              </a:rPr>
              <a:t>⇒　体制確保に向け調整中</a:t>
            </a:r>
          </a:p>
        </p:txBody>
      </p:sp>
      <p:sp>
        <p:nvSpPr>
          <p:cNvPr id="19" name="テキスト ボックス 6">
            <a:extLst>
              <a:ext uri="{FF2B5EF4-FFF2-40B4-BE49-F238E27FC236}">
                <a16:creationId xmlns:a16="http://schemas.microsoft.com/office/drawing/2014/main" id="{A69A9745-0E64-4F24-9D79-CEDA340E9C83}"/>
              </a:ext>
            </a:extLst>
          </p:cNvPr>
          <p:cNvSpPr txBox="1">
            <a:spLocks noChangeArrowheads="1"/>
          </p:cNvSpPr>
          <p:nvPr/>
        </p:nvSpPr>
        <p:spPr bwMode="auto">
          <a:xfrm>
            <a:off x="8465230" y="163077"/>
            <a:ext cx="1200150" cy="395605"/>
          </a:xfrm>
          <a:prstGeom prst="rect">
            <a:avLst/>
          </a:prstGeom>
          <a:solidFill>
            <a:srgbClr val="FFFFFF"/>
          </a:solidFill>
          <a:ln w="12700">
            <a:solidFill>
              <a:srgbClr val="000000"/>
            </a:solidFill>
            <a:miter lim="800000"/>
            <a:headEnd/>
            <a:tailEnd/>
          </a:ln>
        </p:spPr>
        <p:txBody>
          <a:bodyPr rot="0" vert="horz" wrap="square" lIns="74295" tIns="8890" rIns="74295" bIns="8890" anchor="t" anchorCtr="0" upright="1">
            <a:noAutofit/>
          </a:bodyPr>
          <a:lstStyle/>
          <a:p>
            <a:pPr algn="just">
              <a:lnSpc>
                <a:spcPts val="2700"/>
              </a:lnSpc>
            </a:pPr>
            <a:r>
              <a:rPr lang="ja-JP" sz="1800" kern="100" dirty="0">
                <a:effectLst/>
                <a:latin typeface="游明朝" panose="02020400000000000000" pitchFamily="18" charset="-128"/>
                <a:ea typeface="ＭＳ ゴシック" panose="020B0609070205080204" pitchFamily="49" charset="-128"/>
                <a:cs typeface="Times New Roman" panose="02020603050405020304" pitchFamily="18" charset="0"/>
              </a:rPr>
              <a:t>資料２</a:t>
            </a:r>
            <a:r>
              <a:rPr lang="en-US" sz="1800" kern="100" dirty="0">
                <a:effectLst/>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1800" kern="100" dirty="0">
                <a:effectLst/>
                <a:latin typeface="游明朝" panose="02020400000000000000" pitchFamily="18" charset="-128"/>
                <a:ea typeface="ＭＳ ゴシック" panose="020B0609070205080204" pitchFamily="49" charset="-128"/>
                <a:cs typeface="Times New Roman" panose="02020603050405020304" pitchFamily="18" charset="0"/>
              </a:rPr>
              <a:t>２</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529CCCA7-F717-4704-90C6-A7D9360DDBED}"/>
              </a:ext>
            </a:extLst>
          </p:cNvPr>
          <p:cNvSpPr txBox="1"/>
          <p:nvPr/>
        </p:nvSpPr>
        <p:spPr>
          <a:xfrm>
            <a:off x="324459" y="223652"/>
            <a:ext cx="5897066" cy="369332"/>
          </a:xfrm>
          <a:prstGeom prst="rect">
            <a:avLst/>
          </a:prstGeom>
          <a:noFill/>
        </p:spPr>
        <p:txBody>
          <a:bodyPr wrap="square">
            <a:spAutoFit/>
          </a:bodyPr>
          <a:lstStyle/>
          <a:p>
            <a:pPr algn="ctr"/>
            <a:r>
              <a:rPr kumimoji="1" lang="ja-JP" altLang="en-US" b="1" u="sng" dirty="0"/>
              <a:t>地域医療連携推進法人内での病床融通の実施について</a:t>
            </a:r>
            <a:endParaRPr kumimoji="1" lang="en-US" altLang="ja-JP" b="1" u="sng" dirty="0"/>
          </a:p>
        </p:txBody>
      </p:sp>
    </p:spTree>
    <p:extLst>
      <p:ext uri="{BB962C8B-B14F-4D97-AF65-F5344CB8AC3E}">
        <p14:creationId xmlns:p14="http://schemas.microsoft.com/office/powerpoint/2010/main" val="55723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D95662-7276-49CC-877E-D7369DD16610}"/>
              </a:ext>
            </a:extLst>
          </p:cNvPr>
          <p:cNvSpPr>
            <a:spLocks noGrp="1"/>
          </p:cNvSpPr>
          <p:nvPr>
            <p:ph type="title"/>
          </p:nvPr>
        </p:nvSpPr>
        <p:spPr>
          <a:xfrm>
            <a:off x="681038" y="223461"/>
            <a:ext cx="8543925" cy="6384808"/>
          </a:xfrm>
        </p:spPr>
        <p:txBody>
          <a:bodyPr>
            <a:normAutofit fontScale="90000"/>
          </a:bodyPr>
          <a:lstStyle/>
          <a:p>
            <a:r>
              <a:rPr lang="ja-JP" altLang="ja-JP" sz="1800" u="sng"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なにわメディカルネットワーク</a:t>
            </a:r>
            <a:r>
              <a:rPr lang="ja-JP" altLang="en-US" sz="1800" u="sng"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lang="ja-JP" altLang="ja-JP" sz="1800" u="sng"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病床融通の目的</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・参加施設の専門性を活かすことで入院及び外来の機能分化及び連携を推進し、質の高い医療提供体制の</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確保</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を図</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り、</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がん患者が住み慣れた家庭や地域での療養や生活を選択できるよう、参加</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施設間</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での相互連携に積極的に取り組む。</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・病床の集約を予定する福島区</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大阪ブレストクリニック</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は、大阪市の北部において鉄道（ＪＲ東西線</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環状線、大阪メトロ、阪神線）</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をはじめ</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交通</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利便性が</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高</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く、北区や東成区からもアクセスが容易で、</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病状増悪時の緊急入院体制</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の</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速やか</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な</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構築が可能</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北区、福島区、東成区における</a:t>
            </a: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早期発見、早期治療のため、がん検診の受診率の向上を図るための広報と受診しやすい体制の構築を行い、予防医療の充実を図る。</a:t>
            </a:r>
            <a:br>
              <a:rPr lang="en-US" altLang="ja-JP" sz="1800" kern="100" dirty="0">
                <a:latin typeface="ＭＳ ゴシック" panose="020B0609070205080204" pitchFamily="49" charset="-128"/>
                <a:ea typeface="ＭＳ ゴシック" panose="020B0609070205080204" pitchFamily="49" charset="-128"/>
                <a:cs typeface="ＭＳ 明朝" panose="02020609040205080304" pitchFamily="17" charset="-128"/>
              </a:rPr>
            </a:br>
            <a:br>
              <a:rPr lang="en-US" altLang="ja-JP" sz="1800" kern="100" dirty="0">
                <a:latin typeface="ＭＳ ゴシック" panose="020B0609070205080204" pitchFamily="49" charset="-128"/>
                <a:ea typeface="ＭＳ ゴシック" panose="020B0609070205080204" pitchFamily="49" charset="-128"/>
                <a:cs typeface="ＭＳ 明朝" panose="02020609040205080304" pitchFamily="17" charset="-128"/>
              </a:rPr>
            </a:b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退院後の生活を支える外来医療、患者の視点に立った</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かかりつけ医機能</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を強化し、より早期から退院後の生活を見越した医療ニーズのアセスメントや調整・支援を行い、</a:t>
            </a: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入院～在宅まで患者の状態に応じた円滑で切れ目のない効果的かつ効率的な医療提供体制を構築。</a:t>
            </a:r>
            <a:br>
              <a:rPr lang="en-US" altLang="ja-JP" sz="1800" kern="100" dirty="0">
                <a:latin typeface="ＭＳ ゴシック" panose="020B0609070205080204" pitchFamily="49" charset="-128"/>
                <a:ea typeface="ＭＳ ゴシック" panose="020B0609070205080204" pitchFamily="49" charset="-128"/>
                <a:cs typeface="ＭＳ 明朝" panose="02020609040205080304" pitchFamily="17" charset="-128"/>
              </a:rPr>
            </a:br>
            <a:br>
              <a:rPr lang="en-US" altLang="ja-JP" sz="1800" kern="100" dirty="0">
                <a:latin typeface="ＭＳ ゴシック" panose="020B0609070205080204" pitchFamily="49" charset="-128"/>
                <a:ea typeface="ＭＳ ゴシック" panose="020B0609070205080204" pitchFamily="49" charset="-128"/>
                <a:cs typeface="ＭＳ 明朝" panose="02020609040205080304" pitchFamily="17" charset="-128"/>
              </a:rPr>
            </a:b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就労者支援</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などの</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相談体制</a:t>
            </a: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を</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構築</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し</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、退院後の生活を支える</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外来機能</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を</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強化</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す</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ること</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で、</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可能な</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かぎ</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り住み慣れた地域で自分らしい暮らし</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が</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続け</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られ</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るよう、それぞれの地域</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に</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包括的な支援・サービス提供体制</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を</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構築し「がん患者や家族の生活の質の維持」に貢献。</a:t>
            </a:r>
            <a:br>
              <a:rPr lang="en-US"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800" kern="100" dirty="0">
                <a:latin typeface="ＭＳ ゴシック" panose="020B0609070205080204" pitchFamily="49" charset="-128"/>
                <a:ea typeface="ＭＳ ゴシック" panose="020B0609070205080204" pitchFamily="49" charset="-128"/>
                <a:cs typeface="ＭＳ 明朝" panose="02020609040205080304" pitchFamily="17" charset="-128"/>
              </a:rPr>
              <a:t>地域の医療</a:t>
            </a:r>
            <a:r>
              <a:rPr lang="ja-JP" altLang="ja-JP" sz="1800" dirty="0">
                <a:latin typeface="ＭＳ ゴシック" panose="020B0609070205080204" pitchFamily="49" charset="-128"/>
                <a:ea typeface="ＭＳ ゴシック" panose="020B0609070205080204" pitchFamily="49" charset="-128"/>
              </a:rPr>
              <a:t>従事者向けに医療安全、感染対策、がん診療の勉強会を実施</a:t>
            </a:r>
            <a:r>
              <a:rPr lang="ja-JP" altLang="en-US" sz="1800" dirty="0">
                <a:latin typeface="ＭＳ ゴシック" panose="020B0609070205080204" pitchFamily="49" charset="-128"/>
                <a:ea typeface="ＭＳ ゴシック" panose="020B0609070205080204" pitchFamily="49" charset="-128"/>
              </a:rPr>
              <a:t>するなど</a:t>
            </a:r>
            <a:r>
              <a:rPr lang="ja-JP"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多職種連携による「地域の医療関係者の資質向上」</a:t>
            </a:r>
            <a:r>
              <a:rPr lang="ja-JP"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に貢献</a:t>
            </a: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a:t>
            </a:r>
            <a:br>
              <a:rPr lang="en-US"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br>
            <a:br>
              <a:rPr lang="en-US"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br>
            <a:r>
              <a:rPr lang="ja-JP" altLang="en-US"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地域医療構想の実現を図り、地域包括ケアシステムの構築に資する役割を果たすよう努め、地域の住民が住み慣れた地域で自分らしい生活を継続できるよう</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質の高い医療提供体制の</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確保</a:t>
            </a: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を目指す</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br>
              <a:rPr lang="en-US" altLang="ja-JP" sz="1800" kern="100" dirty="0">
                <a:effectLst/>
                <a:latin typeface="ＭＳ ゴシック" panose="020B0609070205080204" pitchFamily="49" charset="-128"/>
                <a:ea typeface="ＭＳ ゴシック" panose="020B0609070205080204" pitchFamily="49" charset="-128"/>
                <a:cs typeface="ＭＳ 明朝" panose="02020609040205080304" pitchFamily="17" charset="-128"/>
              </a:rPr>
            </a:b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9916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802</Words>
  <Application>Microsoft Office PowerPoint</Application>
  <PresentationFormat>A4 210 x 297 mm</PresentationFormat>
  <Paragraphs>44</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ゴシック</vt:lpstr>
      <vt:lpstr>游ゴシック</vt:lpstr>
      <vt:lpstr>游明朝</vt:lpstr>
      <vt:lpstr>Arial</vt:lpstr>
      <vt:lpstr>Calibri</vt:lpstr>
      <vt:lpstr>Calibri Light</vt:lpstr>
      <vt:lpstr>Office テーマ</vt:lpstr>
      <vt:lpstr>PowerPoint プレゼンテーション</vt:lpstr>
      <vt:lpstr>なにわメディカルネットワークの病床融通の目的   ・参加施設の専門性を活かすことで入院及び外来の機能分化及び連携を推進し、質の高い医療提供体制の確保を図り、がん患者が住み慣れた家庭や地域での療養や生活を選択できるよう、参加施設間での相互連携に積極的に取り組む。   ・病床の集約を予定する福島区の「大阪ブレストクリニック」は、大阪市の北部において鉄道（ＪＲ東西線・環状線、大阪メトロ、阪神線）をはじめ交通の利便性が高く、北区や東成区からもアクセスが容易で、病状増悪時の緊急入院体制の速やかな構築が可能。   ・北区、福島区、東成区における早期発見、早期治療のため、がん検診の受診率の向上を図るための広報と受診しやすい体制の構築を行い、予防医療の充実を図る。  ・退院後の生活を支える外来医療、患者の視点に立った「かかりつけ医機能」を強化し、より早期から退院後の生活を見越した医療ニーズのアセスメントや調整・支援を行い、入院～在宅まで患者の状態に応じた円滑で切れ目のない効果的かつ効率的な医療提供体制を構築。  ・就労者支援などの相談体制を構築し、退院後の生活を支える外来機能を強化することで、可能なかぎり住み慣れた地域で自分らしい暮らしが続けられるよう、それぞれの地域に包括的な支援・サービス提供体制を構築し「がん患者や家族の生活の質の維持」に貢献。  ・地域の医療従事者向けに医療安全、感染対策、がん診療の勉強会を実施するなど、多職種連携による「地域の医療関係者の資質向上」に貢献。  ・地域医療構想の実現を図り、地域包括ケアシステムの構築に資する役割を果たすよう努め、地域の住民が住み慣れた地域で自分らしい生活を継続できるよう、質の高い医療提供体制の確保を目指す。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2026-02-17T10:30:00Z</dcterms:created>
  <dcterms:modified xsi:type="dcterms:W3CDTF">2026-02-17T10:30:32Z</dcterms:modified>
</cp:coreProperties>
</file>