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7" r:id="rId2"/>
    <p:sldId id="291" r:id="rId3"/>
    <p:sldId id="390" r:id="rId4"/>
    <p:sldId id="334" r:id="rId5"/>
    <p:sldId id="394" r:id="rId6"/>
    <p:sldId id="395" r:id="rId7"/>
    <p:sldId id="256" r:id="rId8"/>
    <p:sldId id="455" r:id="rId9"/>
    <p:sldId id="458" r:id="rId10"/>
    <p:sldId id="463" r:id="rId11"/>
    <p:sldId id="396" r:id="rId12"/>
    <p:sldId id="397" r:id="rId13"/>
    <p:sldId id="406" r:id="rId14"/>
    <p:sldId id="399" r:id="rId15"/>
    <p:sldId id="415" r:id="rId16"/>
    <p:sldId id="401" r:id="rId17"/>
    <p:sldId id="403" r:id="rId18"/>
    <p:sldId id="402" r:id="rId19"/>
    <p:sldId id="414" r:id="rId20"/>
    <p:sldId id="405" r:id="rId21"/>
    <p:sldId id="409" r:id="rId22"/>
    <p:sldId id="416" r:id="rId23"/>
    <p:sldId id="417" r:id="rId24"/>
    <p:sldId id="462" r:id="rId25"/>
    <p:sldId id="411" r:id="rId26"/>
    <p:sldId id="413" r:id="rId27"/>
    <p:sldId id="419" r:id="rId28"/>
    <p:sldId id="421" r:id="rId29"/>
    <p:sldId id="456" r:id="rId30"/>
    <p:sldId id="461" r:id="rId31"/>
    <p:sldId id="459" r:id="rId32"/>
    <p:sldId id="460" r:id="rId3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辰巳　貞江" initials="辰巳　貞江" lastIdx="3" clrIdx="0">
    <p:extLst>
      <p:ext uri="{19B8F6BF-5375-455C-9EA6-DF929625EA0E}">
        <p15:presenceInfo xmlns:p15="http://schemas.microsoft.com/office/powerpoint/2012/main" userId="S::TatsumiS@lan.pref.osaka.jp::b0673048-9a92-4f61-b551-165d964235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B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1562" autoAdjust="0"/>
  </p:normalViewPr>
  <p:slideViewPr>
    <p:cSldViewPr snapToGrid="0">
      <p:cViewPr varScale="1">
        <p:scale>
          <a:sx n="72" d="100"/>
          <a:sy n="72" d="100"/>
        </p:scale>
        <p:origin x="54" y="258"/>
      </p:cViewPr>
      <p:guideLst/>
    </p:cSldViewPr>
  </p:slideViewPr>
  <p:outlineViewPr>
    <p:cViewPr>
      <p:scale>
        <a:sx n="33" d="100"/>
        <a:sy n="33" d="100"/>
      </p:scale>
      <p:origin x="0" y="-27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2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1ns701\d11258$\doc\001_&#22320;&#22495;&#31119;&#31049;&#35506;\011_&#20225;&#30011;&#35519;&#25972;G\111&#25104;&#24180;&#24460;&#35211;&#21046;&#24230;&#21033;&#29992;&#20419;&#36914;\R7(2025)\20251224_&#27177;&#21033;&#25793;&#35703;&#25512;&#36914;&#36939;&#21942;&#21332;&#35696;&#20250;\H28-&#12288;&#25104;&#24180;&#24460;&#35211;&#21046;&#24230;&#12398;&#21033;&#29992;&#32773;&#25968;&#25512;&#3122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1NS701\d11258$\doc\001_&#22320;&#22495;&#31119;&#31049;&#35506;\011_&#20225;&#30011;&#35519;&#25972;G\111&#25104;&#24180;&#24460;&#35211;&#21046;&#24230;&#21033;&#29992;&#20419;&#36914;\R7(2025)\03_&#20998;&#31185;&#20250;&#65288;&#26087;&#30740;&#31350;&#20250;&#65289;\03_&#24403;&#26085;&#36039;&#26009;&#65288;&#20316;&#25104;&#20013;&#65289;\&#12487;&#12540;&#12479;&#31561;\H28-&#12288;&#25104;&#24180;&#24460;&#35211;&#21046;&#24230;&#12398;&#21033;&#29992;&#32773;&#25968;&#25512;&#3122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258$\doc\001_&#22320;&#22495;&#31119;&#31049;&#35506;\011_&#20225;&#30011;&#35519;&#25972;G\111&#25104;&#24180;&#24460;&#35211;&#21046;&#24230;&#21033;&#29992;&#20419;&#36914;\R6(2024)\03_&#20998;&#31185;&#20250;&#65288;&#26087;&#30740;&#31350;&#20250;&#65289;\05_&#31532;&#65297;&#22238;\02_&#36039;&#26009;\&#12464;&#12521;&#12501;&#12289;&#22259;&#12394;&#12393;\H28-&#12288;&#25104;&#24180;&#24460;&#35211;&#21046;&#24230;&#12398;&#21033;&#29992;&#32773;&#25968;&#25512;&#3122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1NS701\d11258$\doc\001_&#22320;&#22495;&#31119;&#31049;&#35506;\011_&#20225;&#30011;&#35519;&#25972;G\111&#25104;&#24180;&#24460;&#35211;&#21046;&#24230;&#21033;&#29992;&#20419;&#36914;\R7(2025)\03_&#20998;&#31185;&#20250;&#65288;&#26087;&#30740;&#31350;&#20250;&#65289;\03_&#24403;&#26085;&#36039;&#26009;&#65288;&#20316;&#25104;&#20013;&#65289;\&#12487;&#12540;&#12479;&#31561;\&#65288;&#26085;&#33258;&#65289;&#24453;&#27231;&#32773;&#25968;.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Sheet1!$C$7</c:f>
              <c:strCache>
                <c:ptCount val="1"/>
                <c:pt idx="0">
                  <c:v>成年後見</c:v>
                </c:pt>
              </c:strCache>
            </c:strRef>
          </c:tx>
          <c:spPr>
            <a:solidFill>
              <a:schemeClr val="accent1">
                <a:shade val="58000"/>
              </a:schemeClr>
            </a:solidFill>
            <a:ln>
              <a:noFill/>
            </a:ln>
            <a:effectLst/>
          </c:spPr>
          <c:invertIfNegative val="0"/>
          <c:cat>
            <c:strRef>
              <c:f>Sheet1!$B$8:$B$15</c:f>
              <c:strCache>
                <c:ptCount val="8"/>
                <c:pt idx="0">
                  <c:v>H29</c:v>
                </c:pt>
                <c:pt idx="1">
                  <c:v>H30</c:v>
                </c:pt>
                <c:pt idx="2">
                  <c:v>R1</c:v>
                </c:pt>
                <c:pt idx="3">
                  <c:v>R2</c:v>
                </c:pt>
                <c:pt idx="4">
                  <c:v>R3</c:v>
                </c:pt>
                <c:pt idx="5">
                  <c:v>R4</c:v>
                </c:pt>
                <c:pt idx="6">
                  <c:v>R5</c:v>
                </c:pt>
                <c:pt idx="7">
                  <c:v>R6</c:v>
                </c:pt>
              </c:strCache>
            </c:strRef>
          </c:cat>
          <c:val>
            <c:numRef>
              <c:f>Sheet1!$C$8:$C$15</c:f>
              <c:numCache>
                <c:formatCode>#,##0_ </c:formatCode>
                <c:ptCount val="8"/>
                <c:pt idx="0">
                  <c:v>11957</c:v>
                </c:pt>
                <c:pt idx="1">
                  <c:v>12717</c:v>
                </c:pt>
                <c:pt idx="2">
                  <c:v>13215</c:v>
                </c:pt>
                <c:pt idx="3">
                  <c:v>13602</c:v>
                </c:pt>
                <c:pt idx="4">
                  <c:v>13898</c:v>
                </c:pt>
                <c:pt idx="5">
                  <c:v>13967</c:v>
                </c:pt>
                <c:pt idx="6">
                  <c:v>14233</c:v>
                </c:pt>
                <c:pt idx="7" formatCode="#,##0_);[Red]\(#,##0\)">
                  <c:v>14224</c:v>
                </c:pt>
              </c:numCache>
            </c:numRef>
          </c:val>
          <c:extLst>
            <c:ext xmlns:c16="http://schemas.microsoft.com/office/drawing/2014/chart" uri="{C3380CC4-5D6E-409C-BE32-E72D297353CC}">
              <c16:uniqueId val="{00000000-3616-4CAE-B5E6-B47B487F9927}"/>
            </c:ext>
          </c:extLst>
        </c:ser>
        <c:ser>
          <c:idx val="1"/>
          <c:order val="1"/>
          <c:tx>
            <c:strRef>
              <c:f>Sheet1!$D$7</c:f>
              <c:strCache>
                <c:ptCount val="1"/>
                <c:pt idx="0">
                  <c:v>保佐</c:v>
                </c:pt>
              </c:strCache>
            </c:strRef>
          </c:tx>
          <c:spPr>
            <a:solidFill>
              <a:schemeClr val="accent1">
                <a:shade val="86000"/>
              </a:schemeClr>
            </a:solidFill>
            <a:ln>
              <a:noFill/>
            </a:ln>
            <a:effectLst/>
          </c:spPr>
          <c:invertIfNegative val="0"/>
          <c:cat>
            <c:strRef>
              <c:f>Sheet1!$B$8:$B$15</c:f>
              <c:strCache>
                <c:ptCount val="8"/>
                <c:pt idx="0">
                  <c:v>H29</c:v>
                </c:pt>
                <c:pt idx="1">
                  <c:v>H30</c:v>
                </c:pt>
                <c:pt idx="2">
                  <c:v>R1</c:v>
                </c:pt>
                <c:pt idx="3">
                  <c:v>R2</c:v>
                </c:pt>
                <c:pt idx="4">
                  <c:v>R3</c:v>
                </c:pt>
                <c:pt idx="5">
                  <c:v>R4</c:v>
                </c:pt>
                <c:pt idx="6">
                  <c:v>R5</c:v>
                </c:pt>
                <c:pt idx="7">
                  <c:v>R6</c:v>
                </c:pt>
              </c:strCache>
            </c:strRef>
          </c:cat>
          <c:val>
            <c:numRef>
              <c:f>Sheet1!$D$8:$D$15</c:f>
              <c:numCache>
                <c:formatCode>#,##0_ </c:formatCode>
                <c:ptCount val="8"/>
                <c:pt idx="0">
                  <c:v>2493</c:v>
                </c:pt>
                <c:pt idx="1">
                  <c:v>2791</c:v>
                </c:pt>
                <c:pt idx="2">
                  <c:v>3106</c:v>
                </c:pt>
                <c:pt idx="3">
                  <c:v>3425</c:v>
                </c:pt>
                <c:pt idx="4">
                  <c:v>3852</c:v>
                </c:pt>
                <c:pt idx="5">
                  <c:v>4134</c:v>
                </c:pt>
                <c:pt idx="6">
                  <c:v>4474</c:v>
                </c:pt>
                <c:pt idx="7" formatCode="#,##0_);[Red]\(#,##0\)">
                  <c:v>4780</c:v>
                </c:pt>
              </c:numCache>
            </c:numRef>
          </c:val>
          <c:extLst>
            <c:ext xmlns:c16="http://schemas.microsoft.com/office/drawing/2014/chart" uri="{C3380CC4-5D6E-409C-BE32-E72D297353CC}">
              <c16:uniqueId val="{00000001-3616-4CAE-B5E6-B47B487F9927}"/>
            </c:ext>
          </c:extLst>
        </c:ser>
        <c:ser>
          <c:idx val="2"/>
          <c:order val="2"/>
          <c:tx>
            <c:strRef>
              <c:f>Sheet1!$E$7</c:f>
              <c:strCache>
                <c:ptCount val="1"/>
                <c:pt idx="0">
                  <c:v>補助</c:v>
                </c:pt>
              </c:strCache>
            </c:strRef>
          </c:tx>
          <c:spPr>
            <a:solidFill>
              <a:schemeClr val="accent1">
                <a:tint val="86000"/>
              </a:schemeClr>
            </a:solidFill>
            <a:ln>
              <a:noFill/>
            </a:ln>
            <a:effectLst/>
          </c:spPr>
          <c:invertIfNegative val="0"/>
          <c:cat>
            <c:strRef>
              <c:f>Sheet1!$B$8:$B$15</c:f>
              <c:strCache>
                <c:ptCount val="8"/>
                <c:pt idx="0">
                  <c:v>H29</c:v>
                </c:pt>
                <c:pt idx="1">
                  <c:v>H30</c:v>
                </c:pt>
                <c:pt idx="2">
                  <c:v>R1</c:v>
                </c:pt>
                <c:pt idx="3">
                  <c:v>R2</c:v>
                </c:pt>
                <c:pt idx="4">
                  <c:v>R3</c:v>
                </c:pt>
                <c:pt idx="5">
                  <c:v>R4</c:v>
                </c:pt>
                <c:pt idx="6">
                  <c:v>R5</c:v>
                </c:pt>
                <c:pt idx="7">
                  <c:v>R6</c:v>
                </c:pt>
              </c:strCache>
            </c:strRef>
          </c:cat>
          <c:val>
            <c:numRef>
              <c:f>Sheet1!$E$8:$E$15</c:f>
              <c:numCache>
                <c:formatCode>#,##0_ </c:formatCode>
                <c:ptCount val="8"/>
                <c:pt idx="0">
                  <c:v>749</c:v>
                </c:pt>
                <c:pt idx="1">
                  <c:v>825</c:v>
                </c:pt>
                <c:pt idx="2">
                  <c:v>929</c:v>
                </c:pt>
                <c:pt idx="3">
                  <c:v>1064</c:v>
                </c:pt>
                <c:pt idx="4">
                  <c:v>1193</c:v>
                </c:pt>
                <c:pt idx="5">
                  <c:v>1283</c:v>
                </c:pt>
                <c:pt idx="6">
                  <c:v>1395</c:v>
                </c:pt>
                <c:pt idx="7" formatCode="#,##0_);[Red]\(#,##0\)">
                  <c:v>1520</c:v>
                </c:pt>
              </c:numCache>
            </c:numRef>
          </c:val>
          <c:extLst>
            <c:ext xmlns:c16="http://schemas.microsoft.com/office/drawing/2014/chart" uri="{C3380CC4-5D6E-409C-BE32-E72D297353CC}">
              <c16:uniqueId val="{00000002-3616-4CAE-B5E6-B47B487F9927}"/>
            </c:ext>
          </c:extLst>
        </c:ser>
        <c:ser>
          <c:idx val="3"/>
          <c:order val="3"/>
          <c:tx>
            <c:strRef>
              <c:f>Sheet1!$F$7</c:f>
              <c:strCache>
                <c:ptCount val="1"/>
                <c:pt idx="0">
                  <c:v>任意後見監督人選任</c:v>
                </c:pt>
              </c:strCache>
            </c:strRef>
          </c:tx>
          <c:spPr>
            <a:solidFill>
              <a:schemeClr val="accent1">
                <a:tint val="58000"/>
              </a:schemeClr>
            </a:solidFill>
            <a:ln>
              <a:noFill/>
            </a:ln>
            <a:effectLst/>
          </c:spPr>
          <c:invertIfNegative val="0"/>
          <c:cat>
            <c:strRef>
              <c:f>Sheet1!$B$8:$B$15</c:f>
              <c:strCache>
                <c:ptCount val="8"/>
                <c:pt idx="0">
                  <c:v>H29</c:v>
                </c:pt>
                <c:pt idx="1">
                  <c:v>H30</c:v>
                </c:pt>
                <c:pt idx="2">
                  <c:v>R1</c:v>
                </c:pt>
                <c:pt idx="3">
                  <c:v>R2</c:v>
                </c:pt>
                <c:pt idx="4">
                  <c:v>R3</c:v>
                </c:pt>
                <c:pt idx="5">
                  <c:v>R4</c:v>
                </c:pt>
                <c:pt idx="6">
                  <c:v>R5</c:v>
                </c:pt>
                <c:pt idx="7">
                  <c:v>R6</c:v>
                </c:pt>
              </c:strCache>
            </c:strRef>
          </c:cat>
          <c:val>
            <c:numRef>
              <c:f>Sheet1!$F$8:$F$15</c:f>
              <c:numCache>
                <c:formatCode>#,##0_ </c:formatCode>
                <c:ptCount val="8"/>
                <c:pt idx="0">
                  <c:v>227</c:v>
                </c:pt>
                <c:pt idx="1">
                  <c:v>268</c:v>
                </c:pt>
                <c:pt idx="2">
                  <c:v>273</c:v>
                </c:pt>
                <c:pt idx="3">
                  <c:v>266</c:v>
                </c:pt>
                <c:pt idx="4">
                  <c:v>256</c:v>
                </c:pt>
                <c:pt idx="5">
                  <c:v>273</c:v>
                </c:pt>
                <c:pt idx="6">
                  <c:v>260</c:v>
                </c:pt>
                <c:pt idx="7" formatCode="0_);[Red]\(0\)">
                  <c:v>237</c:v>
                </c:pt>
              </c:numCache>
            </c:numRef>
          </c:val>
          <c:extLst>
            <c:ext xmlns:c16="http://schemas.microsoft.com/office/drawing/2014/chart" uri="{C3380CC4-5D6E-409C-BE32-E72D297353CC}">
              <c16:uniqueId val="{00000003-3616-4CAE-B5E6-B47B487F9927}"/>
            </c:ext>
          </c:extLst>
        </c:ser>
        <c:dLbls>
          <c:showLegendKey val="0"/>
          <c:showVal val="0"/>
          <c:showCatName val="0"/>
          <c:showSerName val="0"/>
          <c:showPercent val="0"/>
          <c:showBubbleSize val="0"/>
        </c:dLbls>
        <c:gapWidth val="150"/>
        <c:overlap val="100"/>
        <c:axId val="681918015"/>
        <c:axId val="681918431"/>
      </c:barChart>
      <c:catAx>
        <c:axId val="68191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681918431"/>
        <c:crosses val="autoZero"/>
        <c:auto val="1"/>
        <c:lblAlgn val="ctr"/>
        <c:lblOffset val="100"/>
        <c:noMultiLvlLbl val="0"/>
      </c:catAx>
      <c:valAx>
        <c:axId val="68191843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681918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21845676656457"/>
          <c:y val="5.5299203525215369E-2"/>
          <c:w val="0.84478039937568472"/>
          <c:h val="0.72714058783409607"/>
        </c:manualLayout>
      </c:layout>
      <c:barChart>
        <c:barDir val="col"/>
        <c:grouping val="stacked"/>
        <c:varyColors val="0"/>
        <c:ser>
          <c:idx val="0"/>
          <c:order val="0"/>
          <c:tx>
            <c:strRef>
              <c:f>Sheet1!$C$20</c:f>
              <c:strCache>
                <c:ptCount val="1"/>
                <c:pt idx="0">
                  <c:v>成年後見</c:v>
                </c:pt>
              </c:strCache>
            </c:strRef>
          </c:tx>
          <c:spPr>
            <a:solidFill>
              <a:schemeClr val="accent1">
                <a:shade val="58000"/>
              </a:schemeClr>
            </a:solidFill>
            <a:ln>
              <a:noFill/>
            </a:ln>
            <a:effectLst/>
          </c:spPr>
          <c:invertIfNegative val="0"/>
          <c:cat>
            <c:strRef>
              <c:f>Sheet1!$B$21:$B$28</c:f>
              <c:strCache>
                <c:ptCount val="8"/>
                <c:pt idx="0">
                  <c:v>H29</c:v>
                </c:pt>
                <c:pt idx="1">
                  <c:v>H30</c:v>
                </c:pt>
                <c:pt idx="2">
                  <c:v>R1</c:v>
                </c:pt>
                <c:pt idx="3">
                  <c:v>R2</c:v>
                </c:pt>
                <c:pt idx="4">
                  <c:v>R3</c:v>
                </c:pt>
                <c:pt idx="5">
                  <c:v>R4</c:v>
                </c:pt>
                <c:pt idx="6">
                  <c:v>R5</c:v>
                </c:pt>
                <c:pt idx="7">
                  <c:v>R6</c:v>
                </c:pt>
              </c:strCache>
            </c:strRef>
          </c:cat>
          <c:val>
            <c:numRef>
              <c:f>Sheet1!$C$21:$C$28</c:f>
              <c:numCache>
                <c:formatCode>#,##0_ </c:formatCode>
                <c:ptCount val="8"/>
                <c:pt idx="0">
                  <c:v>2270</c:v>
                </c:pt>
                <c:pt idx="1">
                  <c:v>2386</c:v>
                </c:pt>
                <c:pt idx="2">
                  <c:v>2256</c:v>
                </c:pt>
                <c:pt idx="3">
                  <c:v>2379</c:v>
                </c:pt>
                <c:pt idx="4">
                  <c:v>2429</c:v>
                </c:pt>
                <c:pt idx="5">
                  <c:v>2342</c:v>
                </c:pt>
                <c:pt idx="6">
                  <c:v>2471</c:v>
                </c:pt>
                <c:pt idx="7">
                  <c:v>2352</c:v>
                </c:pt>
              </c:numCache>
            </c:numRef>
          </c:val>
          <c:extLst>
            <c:ext xmlns:c16="http://schemas.microsoft.com/office/drawing/2014/chart" uri="{C3380CC4-5D6E-409C-BE32-E72D297353CC}">
              <c16:uniqueId val="{00000000-F0A0-4FE2-B317-46B9BF470E94}"/>
            </c:ext>
          </c:extLst>
        </c:ser>
        <c:ser>
          <c:idx val="1"/>
          <c:order val="1"/>
          <c:tx>
            <c:strRef>
              <c:f>Sheet1!$D$20</c:f>
              <c:strCache>
                <c:ptCount val="1"/>
                <c:pt idx="0">
                  <c:v>保佐</c:v>
                </c:pt>
              </c:strCache>
            </c:strRef>
          </c:tx>
          <c:spPr>
            <a:solidFill>
              <a:schemeClr val="accent1">
                <a:shade val="86000"/>
              </a:schemeClr>
            </a:solidFill>
            <a:ln>
              <a:noFill/>
            </a:ln>
            <a:effectLst/>
          </c:spPr>
          <c:invertIfNegative val="0"/>
          <c:cat>
            <c:strRef>
              <c:f>Sheet1!$B$21:$B$28</c:f>
              <c:strCache>
                <c:ptCount val="8"/>
                <c:pt idx="0">
                  <c:v>H29</c:v>
                </c:pt>
                <c:pt idx="1">
                  <c:v>H30</c:v>
                </c:pt>
                <c:pt idx="2">
                  <c:v>R1</c:v>
                </c:pt>
                <c:pt idx="3">
                  <c:v>R2</c:v>
                </c:pt>
                <c:pt idx="4">
                  <c:v>R3</c:v>
                </c:pt>
                <c:pt idx="5">
                  <c:v>R4</c:v>
                </c:pt>
                <c:pt idx="6">
                  <c:v>R5</c:v>
                </c:pt>
                <c:pt idx="7">
                  <c:v>R6</c:v>
                </c:pt>
              </c:strCache>
            </c:strRef>
          </c:cat>
          <c:val>
            <c:numRef>
              <c:f>Sheet1!$D$21:$D$28</c:f>
              <c:numCache>
                <c:formatCode>#,##0_ </c:formatCode>
                <c:ptCount val="8"/>
                <c:pt idx="0">
                  <c:v>433</c:v>
                </c:pt>
                <c:pt idx="1">
                  <c:v>558</c:v>
                </c:pt>
                <c:pt idx="2">
                  <c:v>581</c:v>
                </c:pt>
                <c:pt idx="3">
                  <c:v>647</c:v>
                </c:pt>
                <c:pt idx="4">
                  <c:v>777</c:v>
                </c:pt>
                <c:pt idx="5">
                  <c:v>706</c:v>
                </c:pt>
                <c:pt idx="6">
                  <c:v>849</c:v>
                </c:pt>
                <c:pt idx="7">
                  <c:v>901</c:v>
                </c:pt>
              </c:numCache>
            </c:numRef>
          </c:val>
          <c:extLst>
            <c:ext xmlns:c16="http://schemas.microsoft.com/office/drawing/2014/chart" uri="{C3380CC4-5D6E-409C-BE32-E72D297353CC}">
              <c16:uniqueId val="{00000001-F0A0-4FE2-B317-46B9BF470E94}"/>
            </c:ext>
          </c:extLst>
        </c:ser>
        <c:ser>
          <c:idx val="2"/>
          <c:order val="2"/>
          <c:tx>
            <c:strRef>
              <c:f>Sheet1!$E$20</c:f>
              <c:strCache>
                <c:ptCount val="1"/>
                <c:pt idx="0">
                  <c:v>補助</c:v>
                </c:pt>
              </c:strCache>
            </c:strRef>
          </c:tx>
          <c:spPr>
            <a:solidFill>
              <a:schemeClr val="accent1">
                <a:tint val="86000"/>
              </a:schemeClr>
            </a:solidFill>
            <a:ln>
              <a:noFill/>
            </a:ln>
            <a:effectLst/>
          </c:spPr>
          <c:invertIfNegative val="0"/>
          <c:cat>
            <c:strRef>
              <c:f>Sheet1!$B$21:$B$28</c:f>
              <c:strCache>
                <c:ptCount val="8"/>
                <c:pt idx="0">
                  <c:v>H29</c:v>
                </c:pt>
                <c:pt idx="1">
                  <c:v>H30</c:v>
                </c:pt>
                <c:pt idx="2">
                  <c:v>R1</c:v>
                </c:pt>
                <c:pt idx="3">
                  <c:v>R2</c:v>
                </c:pt>
                <c:pt idx="4">
                  <c:v>R3</c:v>
                </c:pt>
                <c:pt idx="5">
                  <c:v>R4</c:v>
                </c:pt>
                <c:pt idx="6">
                  <c:v>R5</c:v>
                </c:pt>
                <c:pt idx="7">
                  <c:v>R6</c:v>
                </c:pt>
              </c:strCache>
            </c:strRef>
          </c:cat>
          <c:val>
            <c:numRef>
              <c:f>Sheet1!$E$21:$E$28</c:f>
              <c:numCache>
                <c:formatCode>#,##0_ </c:formatCode>
                <c:ptCount val="8"/>
                <c:pt idx="0">
                  <c:v>116</c:v>
                </c:pt>
                <c:pt idx="1">
                  <c:v>126</c:v>
                </c:pt>
                <c:pt idx="2">
                  <c:v>196</c:v>
                </c:pt>
                <c:pt idx="3">
                  <c:v>235</c:v>
                </c:pt>
                <c:pt idx="4">
                  <c:v>241</c:v>
                </c:pt>
                <c:pt idx="5">
                  <c:v>211</c:v>
                </c:pt>
                <c:pt idx="6">
                  <c:v>237</c:v>
                </c:pt>
                <c:pt idx="7">
                  <c:v>270</c:v>
                </c:pt>
              </c:numCache>
            </c:numRef>
          </c:val>
          <c:extLst>
            <c:ext xmlns:c16="http://schemas.microsoft.com/office/drawing/2014/chart" uri="{C3380CC4-5D6E-409C-BE32-E72D297353CC}">
              <c16:uniqueId val="{00000002-F0A0-4FE2-B317-46B9BF470E94}"/>
            </c:ext>
          </c:extLst>
        </c:ser>
        <c:ser>
          <c:idx val="3"/>
          <c:order val="3"/>
          <c:tx>
            <c:strRef>
              <c:f>Sheet1!$F$20</c:f>
              <c:strCache>
                <c:ptCount val="1"/>
                <c:pt idx="0">
                  <c:v>任意後見監督人選任</c:v>
                </c:pt>
              </c:strCache>
            </c:strRef>
          </c:tx>
          <c:spPr>
            <a:solidFill>
              <a:schemeClr val="accent1">
                <a:tint val="58000"/>
              </a:schemeClr>
            </a:solidFill>
            <a:ln>
              <a:noFill/>
            </a:ln>
            <a:effectLst/>
          </c:spPr>
          <c:invertIfNegative val="0"/>
          <c:cat>
            <c:strRef>
              <c:f>Sheet1!$B$21:$B$28</c:f>
              <c:strCache>
                <c:ptCount val="8"/>
                <c:pt idx="0">
                  <c:v>H29</c:v>
                </c:pt>
                <c:pt idx="1">
                  <c:v>H30</c:v>
                </c:pt>
                <c:pt idx="2">
                  <c:v>R1</c:v>
                </c:pt>
                <c:pt idx="3">
                  <c:v>R2</c:v>
                </c:pt>
                <c:pt idx="4">
                  <c:v>R3</c:v>
                </c:pt>
                <c:pt idx="5">
                  <c:v>R4</c:v>
                </c:pt>
                <c:pt idx="6">
                  <c:v>R5</c:v>
                </c:pt>
                <c:pt idx="7">
                  <c:v>R6</c:v>
                </c:pt>
              </c:strCache>
            </c:strRef>
          </c:cat>
          <c:val>
            <c:numRef>
              <c:f>Sheet1!$F$21:$F$28</c:f>
              <c:numCache>
                <c:formatCode>#,##0_ </c:formatCode>
                <c:ptCount val="8"/>
                <c:pt idx="0">
                  <c:v>85</c:v>
                </c:pt>
                <c:pt idx="1">
                  <c:v>98</c:v>
                </c:pt>
                <c:pt idx="2">
                  <c:v>62</c:v>
                </c:pt>
                <c:pt idx="3">
                  <c:v>66</c:v>
                </c:pt>
                <c:pt idx="4">
                  <c:v>72</c:v>
                </c:pt>
                <c:pt idx="5">
                  <c:v>77</c:v>
                </c:pt>
                <c:pt idx="6">
                  <c:v>72</c:v>
                </c:pt>
                <c:pt idx="7">
                  <c:v>70</c:v>
                </c:pt>
              </c:numCache>
            </c:numRef>
          </c:val>
          <c:extLst>
            <c:ext xmlns:c16="http://schemas.microsoft.com/office/drawing/2014/chart" uri="{C3380CC4-5D6E-409C-BE32-E72D297353CC}">
              <c16:uniqueId val="{00000003-F0A0-4FE2-B317-46B9BF470E94}"/>
            </c:ext>
          </c:extLst>
        </c:ser>
        <c:dLbls>
          <c:showLegendKey val="0"/>
          <c:showVal val="0"/>
          <c:showCatName val="0"/>
          <c:showSerName val="0"/>
          <c:showPercent val="0"/>
          <c:showBubbleSize val="0"/>
        </c:dLbls>
        <c:gapWidth val="150"/>
        <c:overlap val="100"/>
        <c:axId val="129917759"/>
        <c:axId val="129918591"/>
      </c:barChart>
      <c:catAx>
        <c:axId val="12991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29918591"/>
        <c:crosses val="autoZero"/>
        <c:auto val="1"/>
        <c:lblAlgn val="ctr"/>
        <c:lblOffset val="100"/>
        <c:noMultiLvlLbl val="0"/>
      </c:catAx>
      <c:valAx>
        <c:axId val="12991859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29917759"/>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12872850425946"/>
          <c:y val="0.11181697350358888"/>
          <c:w val="0.7200661799437591"/>
          <c:h val="0.79554493370126289"/>
        </c:manualLayout>
      </c:layout>
      <c:doughnutChart>
        <c:varyColors val="1"/>
        <c:ser>
          <c:idx val="0"/>
          <c:order val="0"/>
          <c:tx>
            <c:strRef>
              <c:f>Sheet1!$B$43</c:f>
              <c:strCache>
                <c:ptCount val="1"/>
                <c:pt idx="0">
                  <c:v>R6</c:v>
                </c:pt>
              </c:strCache>
            </c:strRef>
          </c:tx>
          <c:dPt>
            <c:idx val="0"/>
            <c:bubble3D val="0"/>
            <c:spPr>
              <a:solidFill>
                <a:schemeClr val="accent1">
                  <a:shade val="42000"/>
                </a:schemeClr>
              </a:solidFill>
              <a:ln w="19050">
                <a:solidFill>
                  <a:schemeClr val="lt1"/>
                </a:solidFill>
              </a:ln>
              <a:effectLst/>
            </c:spPr>
            <c:extLst>
              <c:ext xmlns:c16="http://schemas.microsoft.com/office/drawing/2014/chart" uri="{C3380CC4-5D6E-409C-BE32-E72D297353CC}">
                <c16:uniqueId val="{00000001-E312-4072-B9F0-9FDDA009CBC8}"/>
              </c:ext>
            </c:extLst>
          </c:dPt>
          <c:dPt>
            <c:idx val="1"/>
            <c:bubble3D val="0"/>
            <c:spPr>
              <a:solidFill>
                <a:schemeClr val="accent1">
                  <a:shade val="55000"/>
                </a:schemeClr>
              </a:solidFill>
              <a:ln w="19050">
                <a:solidFill>
                  <a:schemeClr val="lt1"/>
                </a:solidFill>
              </a:ln>
              <a:effectLst/>
            </c:spPr>
            <c:extLst>
              <c:ext xmlns:c16="http://schemas.microsoft.com/office/drawing/2014/chart" uri="{C3380CC4-5D6E-409C-BE32-E72D297353CC}">
                <c16:uniqueId val="{00000003-E312-4072-B9F0-9FDDA009CBC8}"/>
              </c:ext>
            </c:extLst>
          </c:dPt>
          <c:dPt>
            <c:idx val="2"/>
            <c:bubble3D val="0"/>
            <c:spPr>
              <a:solidFill>
                <a:schemeClr val="accent1">
                  <a:shade val="68000"/>
                </a:schemeClr>
              </a:solidFill>
              <a:ln w="19050">
                <a:solidFill>
                  <a:schemeClr val="lt1"/>
                </a:solidFill>
              </a:ln>
              <a:effectLst/>
            </c:spPr>
            <c:extLst>
              <c:ext xmlns:c16="http://schemas.microsoft.com/office/drawing/2014/chart" uri="{C3380CC4-5D6E-409C-BE32-E72D297353CC}">
                <c16:uniqueId val="{00000005-E312-4072-B9F0-9FDDA009CBC8}"/>
              </c:ext>
            </c:extLst>
          </c:dPt>
          <c:dPt>
            <c:idx val="3"/>
            <c:bubble3D val="0"/>
            <c:spPr>
              <a:solidFill>
                <a:schemeClr val="accent1">
                  <a:shade val="80000"/>
                </a:schemeClr>
              </a:solidFill>
              <a:ln w="19050">
                <a:solidFill>
                  <a:schemeClr val="lt1"/>
                </a:solidFill>
              </a:ln>
              <a:effectLst/>
            </c:spPr>
            <c:extLst>
              <c:ext xmlns:c16="http://schemas.microsoft.com/office/drawing/2014/chart" uri="{C3380CC4-5D6E-409C-BE32-E72D297353CC}">
                <c16:uniqueId val="{00000007-E312-4072-B9F0-9FDDA009CBC8}"/>
              </c:ext>
            </c:extLst>
          </c:dPt>
          <c:dPt>
            <c:idx val="4"/>
            <c:bubble3D val="0"/>
            <c:spPr>
              <a:solidFill>
                <a:schemeClr val="accent1">
                  <a:shade val="93000"/>
                </a:schemeClr>
              </a:solidFill>
              <a:ln w="19050">
                <a:solidFill>
                  <a:schemeClr val="lt1"/>
                </a:solidFill>
              </a:ln>
              <a:effectLst/>
            </c:spPr>
            <c:extLst>
              <c:ext xmlns:c16="http://schemas.microsoft.com/office/drawing/2014/chart" uri="{C3380CC4-5D6E-409C-BE32-E72D297353CC}">
                <c16:uniqueId val="{00000009-E312-4072-B9F0-9FDDA009CBC8}"/>
              </c:ext>
            </c:extLst>
          </c:dPt>
          <c:dPt>
            <c:idx val="5"/>
            <c:bubble3D val="0"/>
            <c:spPr>
              <a:solidFill>
                <a:schemeClr val="accent1">
                  <a:tint val="94000"/>
                </a:schemeClr>
              </a:solidFill>
              <a:ln w="19050">
                <a:solidFill>
                  <a:schemeClr val="lt1"/>
                </a:solidFill>
              </a:ln>
              <a:effectLst/>
            </c:spPr>
            <c:extLst>
              <c:ext xmlns:c16="http://schemas.microsoft.com/office/drawing/2014/chart" uri="{C3380CC4-5D6E-409C-BE32-E72D297353CC}">
                <c16:uniqueId val="{0000000B-E312-4072-B9F0-9FDDA009CBC8}"/>
              </c:ext>
            </c:extLst>
          </c:dPt>
          <c:dPt>
            <c:idx val="6"/>
            <c:bubble3D val="0"/>
            <c:spPr>
              <a:solidFill>
                <a:schemeClr val="accent1">
                  <a:tint val="81000"/>
                </a:schemeClr>
              </a:solidFill>
              <a:ln w="19050">
                <a:solidFill>
                  <a:schemeClr val="lt1"/>
                </a:solidFill>
              </a:ln>
              <a:effectLst/>
            </c:spPr>
            <c:extLst>
              <c:ext xmlns:c16="http://schemas.microsoft.com/office/drawing/2014/chart" uri="{C3380CC4-5D6E-409C-BE32-E72D297353CC}">
                <c16:uniqueId val="{0000000D-E312-4072-B9F0-9FDDA009CBC8}"/>
              </c:ext>
            </c:extLst>
          </c:dPt>
          <c:dPt>
            <c:idx val="7"/>
            <c:bubble3D val="0"/>
            <c:spPr>
              <a:solidFill>
                <a:schemeClr val="accent1">
                  <a:tint val="69000"/>
                </a:schemeClr>
              </a:solidFill>
              <a:ln w="19050">
                <a:solidFill>
                  <a:schemeClr val="lt1"/>
                </a:solidFill>
              </a:ln>
              <a:effectLst/>
            </c:spPr>
            <c:extLst>
              <c:ext xmlns:c16="http://schemas.microsoft.com/office/drawing/2014/chart" uri="{C3380CC4-5D6E-409C-BE32-E72D297353CC}">
                <c16:uniqueId val="{0000000F-E312-4072-B9F0-9FDDA009CBC8}"/>
              </c:ext>
            </c:extLst>
          </c:dPt>
          <c:dPt>
            <c:idx val="8"/>
            <c:bubble3D val="0"/>
            <c:spPr>
              <a:solidFill>
                <a:schemeClr val="accent1">
                  <a:tint val="56000"/>
                </a:schemeClr>
              </a:solidFill>
              <a:ln w="19050">
                <a:solidFill>
                  <a:schemeClr val="lt1"/>
                </a:solidFill>
              </a:ln>
              <a:effectLst/>
            </c:spPr>
            <c:extLst>
              <c:ext xmlns:c16="http://schemas.microsoft.com/office/drawing/2014/chart" uri="{C3380CC4-5D6E-409C-BE32-E72D297353CC}">
                <c16:uniqueId val="{00000011-E312-4072-B9F0-9FDDA009CBC8}"/>
              </c:ext>
            </c:extLst>
          </c:dPt>
          <c:dPt>
            <c:idx val="9"/>
            <c:bubble3D val="0"/>
            <c:spPr>
              <a:solidFill>
                <a:schemeClr val="accent1">
                  <a:tint val="43000"/>
                </a:schemeClr>
              </a:solidFill>
              <a:ln w="19050">
                <a:solidFill>
                  <a:schemeClr val="lt1"/>
                </a:solidFill>
              </a:ln>
              <a:effectLst/>
            </c:spPr>
            <c:extLst>
              <c:ext xmlns:c16="http://schemas.microsoft.com/office/drawing/2014/chart" uri="{C3380CC4-5D6E-409C-BE32-E72D297353CC}">
                <c16:uniqueId val="{00000013-E312-4072-B9F0-9FDDA009CBC8}"/>
              </c:ext>
            </c:extLst>
          </c:dPt>
          <c:dLbls>
            <c:dLbl>
              <c:idx val="0"/>
              <c:layout>
                <c:manualLayout>
                  <c:x val="-0.17855228541653129"/>
                  <c:y val="3.0138241113263912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fld id="{2A919199-2FB9-43AD-99E2-03F5552A11B4}" type="CATEGORYNAME">
                      <a:rPr lang="ja-JP" altLang="en-US" b="1">
                        <a:latin typeface="BIZ UDゴシック" panose="020B0400000000000000" pitchFamily="49" charset="-128"/>
                        <a:ea typeface="BIZ UDゴシック" panose="020B0400000000000000" pitchFamily="49" charset="-128"/>
                      </a:rPr>
                      <a:pPr>
                        <a:defRPr b="1">
                          <a:latin typeface="BIZ UDゴシック" panose="020B0400000000000000" pitchFamily="49" charset="-128"/>
                          <a:ea typeface="BIZ UDゴシック" panose="020B0400000000000000" pitchFamily="49" charset="-128"/>
                        </a:defRPr>
                      </a:pPr>
                      <a:t>[分類名]</a:t>
                    </a:fld>
                    <a:endParaRPr lang="ja-JP" altLang="en-US" b="1">
                      <a:latin typeface="BIZ UDゴシック" panose="020B0400000000000000" pitchFamily="49" charset="-128"/>
                      <a:ea typeface="BIZ UDゴシック" panose="020B0400000000000000" pitchFamily="49" charset="-128"/>
                    </a:endParaRPr>
                  </a:p>
                  <a:p>
                    <a:pPr>
                      <a:defRPr b="1">
                        <a:latin typeface="BIZ UDゴシック" panose="020B0400000000000000" pitchFamily="49" charset="-128"/>
                        <a:ea typeface="BIZ UDゴシック" panose="020B0400000000000000" pitchFamily="49" charset="-128"/>
                      </a:defRPr>
                    </a:pPr>
                    <a:r>
                      <a:rPr lang="en-US" altLang="ja-JP" b="1" baseline="0">
                        <a:latin typeface="BIZ UDゴシック" panose="020B0400000000000000" pitchFamily="49" charset="-128"/>
                        <a:ea typeface="BIZ UDゴシック" panose="020B0400000000000000" pitchFamily="49" charset="-128"/>
                      </a:rPr>
                      <a:t>1,313
</a:t>
                    </a:r>
                    <a:fld id="{A61E26FC-5A8C-4ED9-AC3D-995163C0A840}" type="PERCENTAGE">
                      <a:rPr lang="en-US" altLang="ja-JP" b="1" baseline="0">
                        <a:latin typeface="BIZ UDゴシック" panose="020B0400000000000000" pitchFamily="49" charset="-128"/>
                        <a:ea typeface="BIZ UDゴシック" panose="020B0400000000000000" pitchFamily="49" charset="-128"/>
                      </a:rPr>
                      <a:pPr>
                        <a:defRPr b="1">
                          <a:latin typeface="BIZ UDゴシック" panose="020B0400000000000000" pitchFamily="49" charset="-128"/>
                          <a:ea typeface="BIZ UDゴシック" panose="020B0400000000000000" pitchFamily="49" charset="-128"/>
                        </a:defRPr>
                      </a:pPr>
                      <a:t>[パーセンテージ]</a:t>
                    </a:fld>
                    <a:endParaRPr lang="en-US" altLang="ja-JP" b="1" baseline="0">
                      <a:latin typeface="BIZ UDゴシック" panose="020B0400000000000000" pitchFamily="49" charset="-128"/>
                      <a:ea typeface="BIZ UDゴシック" panose="020B0400000000000000" pitchFamily="49" charset="-128"/>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8.4069756782896798E-2"/>
                      <c:h val="0.15914253265190234"/>
                    </c:manualLayout>
                  </c15:layout>
                  <c15:dlblFieldTable/>
                  <c15:showDataLabelsRange val="0"/>
                </c:ext>
                <c:ext xmlns:c16="http://schemas.microsoft.com/office/drawing/2014/chart" uri="{C3380CC4-5D6E-409C-BE32-E72D297353CC}">
                  <c16:uniqueId val="{00000001-E312-4072-B9F0-9FDDA009CBC8}"/>
                </c:ext>
              </c:extLst>
            </c:dLbl>
            <c:dLbl>
              <c:idx val="1"/>
              <c:layout>
                <c:manualLayout>
                  <c:x val="-9.0928354198163596E-17"/>
                  <c:y val="5.4796802024116202E-3"/>
                </c:manualLayout>
              </c:layout>
              <c:tx>
                <c:rich>
                  <a:bodyPr/>
                  <a:lstStyle/>
                  <a:p>
                    <a:fld id="{B10F035A-75F7-4E24-8C44-C7561B60731E}" type="CATEGORYNAME">
                      <a:rPr lang="ja-JP" altLang="en-US"/>
                      <a:pPr/>
                      <a:t>[分類名]</a:t>
                    </a:fld>
                    <a:endParaRPr lang="ja-JP" altLang="en-US"/>
                  </a:p>
                  <a:p>
                    <a:r>
                      <a:rPr lang="en-US" altLang="ja-JP" baseline="0"/>
                      <a:t>149
</a:t>
                    </a:r>
                    <a:fld id="{1947E59A-3757-4771-9430-E2E429FFAC11}" type="PERCENTAGE">
                      <a:rPr lang="en-US" altLang="ja-JP" baseline="0"/>
                      <a:pPr/>
                      <a:t>[パーセンテージ]</a:t>
                    </a:fld>
                    <a:endParaRPr lang="en-US" altLang="ja-JP"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312-4072-B9F0-9FDDA009CBC8}"/>
                </c:ext>
              </c:extLst>
            </c:dLbl>
            <c:dLbl>
              <c:idx val="2"/>
              <c:tx>
                <c:rich>
                  <a:bodyPr/>
                  <a:lstStyle/>
                  <a:p>
                    <a:fld id="{9A4D97F5-8567-4409-981D-BAEB7B710DFF}" type="CATEGORYNAME">
                      <a:rPr lang="ja-JP" altLang="en-US"/>
                      <a:pPr/>
                      <a:t>[分類名]</a:t>
                    </a:fld>
                    <a:endParaRPr lang="ja-JP" altLang="en-US"/>
                  </a:p>
                  <a:p>
                    <a:r>
                      <a:rPr lang="en-US" altLang="ja-JP" baseline="0"/>
                      <a:t>174
</a:t>
                    </a:r>
                    <a:fld id="{02FAAED1-6410-4C28-A89F-650523D527BF}" type="PERCENTAGE">
                      <a:rPr lang="en-US" altLang="ja-JP" baseline="0"/>
                      <a:pPr/>
                      <a:t>[パーセンテージ]</a:t>
                    </a:fld>
                    <a:endParaRPr lang="en-US" altLang="ja-JP"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312-4072-B9F0-9FDDA009CBC8}"/>
                </c:ext>
              </c:extLst>
            </c:dLbl>
            <c:dLbl>
              <c:idx val="3"/>
              <c:tx>
                <c:rich>
                  <a:bodyPr/>
                  <a:lstStyle/>
                  <a:p>
                    <a:fld id="{931DB2D2-F2ED-427E-BFD1-01ECAC17F3E2}" type="CATEGORYNAME">
                      <a:rPr lang="ja-JP" altLang="en-US"/>
                      <a:pPr/>
                      <a:t>[分類名]</a:t>
                    </a:fld>
                    <a:endParaRPr lang="ja-JP" altLang="en-US"/>
                  </a:p>
                  <a:p>
                    <a:r>
                      <a:rPr lang="en-US" altLang="ja-JP" baseline="0"/>
                      <a:t>606
</a:t>
                    </a:r>
                    <a:fld id="{50915968-A4AF-4AFC-B84D-1A531726F272}" type="PERCENTAGE">
                      <a:rPr lang="en-US" altLang="ja-JP" baseline="0"/>
                      <a:pPr/>
                      <a:t>[パーセンテージ]</a:t>
                    </a:fld>
                    <a:endParaRPr lang="en-US" altLang="ja-JP"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312-4072-B9F0-9FDDA009CBC8}"/>
                </c:ext>
              </c:extLst>
            </c:dLbl>
            <c:dLbl>
              <c:idx val="4"/>
              <c:tx>
                <c:rich>
                  <a:bodyPr/>
                  <a:lstStyle/>
                  <a:p>
                    <a:fld id="{CC9001C0-EAE4-433D-AA95-52BFE9944A31}" type="CATEGORYNAME">
                      <a:rPr lang="ja-JP" altLang="en-US"/>
                      <a:pPr/>
                      <a:t>[分類名]</a:t>
                    </a:fld>
                    <a:endParaRPr lang="ja-JP" altLang="en-US"/>
                  </a:p>
                  <a:p>
                    <a:r>
                      <a:rPr lang="en-US" altLang="ja-JP" baseline="0"/>
                      <a:t>367
</a:t>
                    </a:r>
                    <a:fld id="{6A30FAFA-945F-467F-9757-2596E1538FD6}" type="PERCENTAGE">
                      <a:rPr lang="en-US" altLang="ja-JP" baseline="0"/>
                      <a:pPr/>
                      <a:t>[パーセンテージ]</a:t>
                    </a:fld>
                    <a:endParaRPr lang="en-US" altLang="ja-JP"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312-4072-B9F0-9FDDA009CBC8}"/>
                </c:ext>
              </c:extLst>
            </c:dLbl>
            <c:dLbl>
              <c:idx val="5"/>
              <c:tx>
                <c:rich>
                  <a:bodyPr/>
                  <a:lstStyle/>
                  <a:p>
                    <a:fld id="{5E2A87EB-F53A-45E2-BD8E-12B84740CB3C}" type="CATEGORYNAME">
                      <a:rPr lang="ja-JP" altLang="en-US"/>
                      <a:pPr/>
                      <a:t>[分類名]</a:t>
                    </a:fld>
                    <a:endParaRPr lang="ja-JP" altLang="en-US"/>
                  </a:p>
                  <a:p>
                    <a:r>
                      <a:rPr lang="en-US" altLang="ja-JP" baseline="0"/>
                      <a:t>296
</a:t>
                    </a:r>
                    <a:fld id="{2E7A2989-29BB-4089-8270-E5F91C993144}" type="PERCENTAGE">
                      <a:rPr lang="en-US" altLang="ja-JP" baseline="0"/>
                      <a:pPr/>
                      <a:t>[パーセンテージ]</a:t>
                    </a:fld>
                    <a:endParaRPr lang="en-US" altLang="ja-JP"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312-4072-B9F0-9FDDA009CBC8}"/>
                </c:ext>
              </c:extLst>
            </c:dLbl>
            <c:dLbl>
              <c:idx val="6"/>
              <c:layout>
                <c:manualLayout>
                  <c:x val="-0.15141249424694148"/>
                  <c:y val="-1.2636056252584781E-2"/>
                </c:manualLayout>
              </c:layout>
              <c:tx>
                <c:rich>
                  <a:bodyPr/>
                  <a:lstStyle/>
                  <a:p>
                    <a:fld id="{6B4805F8-CD95-49AB-9122-58FBFCDFADEC}" type="CATEGORYNAME">
                      <a:rPr lang="zh-TW" altLang="en-US"/>
                      <a:pPr/>
                      <a:t>[分類名]</a:t>
                    </a:fld>
                    <a:r>
                      <a:rPr lang="zh-TW" altLang="en-US" baseline="0" dirty="0"/>
                      <a:t>
</a:t>
                    </a:r>
                  </a:p>
                  <a:p>
                    <a:fld id="{FB207F9A-D5F1-491D-BE9E-5F38D4980EBB}" type="PERCENTAGE">
                      <a:rPr lang="en-US" altLang="zh-TW" baseline="0" smtClean="0"/>
                      <a:pPr/>
                      <a:t>[パーセンテージ]</a:t>
                    </a:fld>
                    <a:endParaRPr lang="ja-JP" alt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312-4072-B9F0-9FDDA009CBC8}"/>
                </c:ext>
              </c:extLst>
            </c:dLbl>
            <c:dLbl>
              <c:idx val="7"/>
              <c:layout>
                <c:manualLayout>
                  <c:x val="-0.13107346750920537"/>
                  <c:y val="-9.0627869955539078E-2"/>
                </c:manualLayout>
              </c:layout>
              <c:tx>
                <c:rich>
                  <a:bodyPr/>
                  <a:lstStyle/>
                  <a:p>
                    <a:fld id="{BA7D703E-630A-4413-A21E-2B44E31C9576}" type="CATEGORYNAME">
                      <a:rPr lang="zh-TW" altLang="en-US" smtClean="0"/>
                      <a:pPr/>
                      <a:t>[分類名]</a:t>
                    </a:fld>
                    <a:endParaRPr lang="zh-TW" altLang="en-US" dirty="0"/>
                  </a:p>
                  <a:p>
                    <a:r>
                      <a:rPr lang="zh-TW" altLang="en-US" baseline="0" dirty="0"/>
                      <a:t>
</a:t>
                    </a:r>
                    <a:fld id="{6192158C-2977-40FC-AC8D-44A01FA7EA50}" type="PERCENTAGE">
                      <a:rPr lang="en-US" altLang="zh-TW" baseline="0"/>
                      <a:pPr/>
                      <a:t>[パーセンテージ]</a:t>
                    </a:fld>
                    <a:endParaRPr lang="zh-TW"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312-4072-B9F0-9FDDA009CBC8}"/>
                </c:ext>
              </c:extLst>
            </c:dLbl>
            <c:dLbl>
              <c:idx val="8"/>
              <c:delete val="1"/>
              <c:extLst>
                <c:ext xmlns:c15="http://schemas.microsoft.com/office/drawing/2012/chart" uri="{CE6537A1-D6FC-4f65-9D91-7224C49458BB}"/>
                <c:ext xmlns:c16="http://schemas.microsoft.com/office/drawing/2014/chart" uri="{C3380CC4-5D6E-409C-BE32-E72D297353CC}">
                  <c16:uniqueId val="{00000011-E312-4072-B9F0-9FDDA009CBC8}"/>
                </c:ext>
              </c:extLst>
            </c:dLbl>
            <c:dLbl>
              <c:idx val="9"/>
              <c:tx>
                <c:rich>
                  <a:bodyPr/>
                  <a:lstStyle/>
                  <a:p>
                    <a:fld id="{2C2CA0E7-E494-4472-B58E-54ADAE7B2EDE}" type="CATEGORYNAME">
                      <a:rPr lang="ja-JP" altLang="en-US"/>
                      <a:pPr/>
                      <a:t>[分類名]</a:t>
                    </a:fld>
                    <a:endParaRPr lang="ja-JP" altLang="en-US"/>
                  </a:p>
                  <a:p>
                    <a:r>
                      <a:rPr lang="en-US" altLang="ja-JP" baseline="0"/>
                      <a:t>606
</a:t>
                    </a:r>
                    <a:fld id="{D7CCEE01-EEAB-4647-BE2A-2DD3621A94F7}" type="PERCENTAGE">
                      <a:rPr lang="en-US" altLang="ja-JP" baseline="0"/>
                      <a:pPr/>
                      <a:t>[パーセンテージ]</a:t>
                    </a:fld>
                    <a:endParaRPr lang="en-US" altLang="ja-JP"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312-4072-B9F0-9FDDA009CBC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Sheet1!$C$35:$L$35</c:f>
              <c:strCache>
                <c:ptCount val="10"/>
                <c:pt idx="0">
                  <c:v>本人</c:v>
                </c:pt>
                <c:pt idx="1">
                  <c:v>配偶者</c:v>
                </c:pt>
                <c:pt idx="2">
                  <c:v>親</c:v>
                </c:pt>
                <c:pt idx="3">
                  <c:v>子</c:v>
                </c:pt>
                <c:pt idx="4">
                  <c:v>兄弟姉妹</c:v>
                </c:pt>
                <c:pt idx="5">
                  <c:v>その他親族</c:v>
                </c:pt>
                <c:pt idx="6">
                  <c:v>法定後見人等</c:v>
                </c:pt>
                <c:pt idx="7">
                  <c:v>任意後見人等</c:v>
                </c:pt>
                <c:pt idx="8">
                  <c:v>検察官</c:v>
                </c:pt>
                <c:pt idx="9">
                  <c:v>市区町村長</c:v>
                </c:pt>
              </c:strCache>
            </c:strRef>
          </c:cat>
          <c:val>
            <c:numRef>
              <c:f>Sheet1!$C$43:$L$43</c:f>
              <c:numCache>
                <c:formatCode>#,##0_);[Red]\(#,##0\)</c:formatCode>
                <c:ptCount val="10"/>
                <c:pt idx="0">
                  <c:v>1313</c:v>
                </c:pt>
                <c:pt idx="1">
                  <c:v>149</c:v>
                </c:pt>
                <c:pt idx="2">
                  <c:v>174</c:v>
                </c:pt>
                <c:pt idx="3">
                  <c:v>606</c:v>
                </c:pt>
                <c:pt idx="4">
                  <c:v>367</c:v>
                </c:pt>
                <c:pt idx="5">
                  <c:v>296</c:v>
                </c:pt>
                <c:pt idx="6">
                  <c:v>52</c:v>
                </c:pt>
                <c:pt idx="7">
                  <c:v>60</c:v>
                </c:pt>
                <c:pt idx="8">
                  <c:v>0</c:v>
                </c:pt>
                <c:pt idx="9">
                  <c:v>606</c:v>
                </c:pt>
              </c:numCache>
            </c:numRef>
          </c:val>
          <c:extLst>
            <c:ext xmlns:c16="http://schemas.microsoft.com/office/drawing/2014/chart" uri="{C3380CC4-5D6E-409C-BE32-E72D297353CC}">
              <c16:uniqueId val="{00000014-E312-4072-B9F0-9FDDA009CBC8}"/>
            </c:ext>
          </c:extLst>
        </c:ser>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Sheet1!$B$35</c:f>
              <c:strCache>
                <c:ptCount val="1"/>
                <c:pt idx="0">
                  <c:v>H29</c:v>
                </c:pt>
              </c:strCache>
            </c:strRef>
          </c:tx>
          <c:dPt>
            <c:idx val="0"/>
            <c:bubble3D val="0"/>
            <c:spPr>
              <a:solidFill>
                <a:schemeClr val="accent1">
                  <a:shade val="42000"/>
                </a:schemeClr>
              </a:solidFill>
              <a:ln w="19050">
                <a:solidFill>
                  <a:schemeClr val="lt1"/>
                </a:solidFill>
              </a:ln>
              <a:effectLst/>
            </c:spPr>
            <c:extLst>
              <c:ext xmlns:c16="http://schemas.microsoft.com/office/drawing/2014/chart" uri="{C3380CC4-5D6E-409C-BE32-E72D297353CC}">
                <c16:uniqueId val="{00000001-940B-4A72-A9D0-0FAADFCA0B3C}"/>
              </c:ext>
            </c:extLst>
          </c:dPt>
          <c:dPt>
            <c:idx val="1"/>
            <c:bubble3D val="0"/>
            <c:spPr>
              <a:solidFill>
                <a:schemeClr val="accent1">
                  <a:shade val="55000"/>
                </a:schemeClr>
              </a:solidFill>
              <a:ln w="19050">
                <a:solidFill>
                  <a:schemeClr val="lt1"/>
                </a:solidFill>
              </a:ln>
              <a:effectLst/>
            </c:spPr>
            <c:extLst>
              <c:ext xmlns:c16="http://schemas.microsoft.com/office/drawing/2014/chart" uri="{C3380CC4-5D6E-409C-BE32-E72D297353CC}">
                <c16:uniqueId val="{00000003-940B-4A72-A9D0-0FAADFCA0B3C}"/>
              </c:ext>
            </c:extLst>
          </c:dPt>
          <c:dPt>
            <c:idx val="2"/>
            <c:bubble3D val="0"/>
            <c:spPr>
              <a:solidFill>
                <a:schemeClr val="accent1">
                  <a:shade val="68000"/>
                </a:schemeClr>
              </a:solidFill>
              <a:ln w="19050">
                <a:solidFill>
                  <a:schemeClr val="lt1"/>
                </a:solidFill>
              </a:ln>
              <a:effectLst/>
            </c:spPr>
            <c:extLst>
              <c:ext xmlns:c16="http://schemas.microsoft.com/office/drawing/2014/chart" uri="{C3380CC4-5D6E-409C-BE32-E72D297353CC}">
                <c16:uniqueId val="{00000005-940B-4A72-A9D0-0FAADFCA0B3C}"/>
              </c:ext>
            </c:extLst>
          </c:dPt>
          <c:dPt>
            <c:idx val="3"/>
            <c:bubble3D val="0"/>
            <c:spPr>
              <a:solidFill>
                <a:schemeClr val="accent1">
                  <a:shade val="80000"/>
                </a:schemeClr>
              </a:solidFill>
              <a:ln w="19050">
                <a:solidFill>
                  <a:schemeClr val="lt1"/>
                </a:solidFill>
              </a:ln>
              <a:effectLst/>
            </c:spPr>
            <c:extLst>
              <c:ext xmlns:c16="http://schemas.microsoft.com/office/drawing/2014/chart" uri="{C3380CC4-5D6E-409C-BE32-E72D297353CC}">
                <c16:uniqueId val="{00000007-940B-4A72-A9D0-0FAADFCA0B3C}"/>
              </c:ext>
            </c:extLst>
          </c:dPt>
          <c:dPt>
            <c:idx val="4"/>
            <c:bubble3D val="0"/>
            <c:spPr>
              <a:solidFill>
                <a:schemeClr val="accent1">
                  <a:shade val="93000"/>
                </a:schemeClr>
              </a:solidFill>
              <a:ln w="19050">
                <a:solidFill>
                  <a:schemeClr val="lt1"/>
                </a:solidFill>
              </a:ln>
              <a:effectLst/>
            </c:spPr>
            <c:extLst>
              <c:ext xmlns:c16="http://schemas.microsoft.com/office/drawing/2014/chart" uri="{C3380CC4-5D6E-409C-BE32-E72D297353CC}">
                <c16:uniqueId val="{00000009-940B-4A72-A9D0-0FAADFCA0B3C}"/>
              </c:ext>
            </c:extLst>
          </c:dPt>
          <c:dPt>
            <c:idx val="5"/>
            <c:bubble3D val="0"/>
            <c:spPr>
              <a:solidFill>
                <a:schemeClr val="accent1">
                  <a:tint val="94000"/>
                </a:schemeClr>
              </a:solidFill>
              <a:ln w="19050">
                <a:solidFill>
                  <a:schemeClr val="lt1"/>
                </a:solidFill>
              </a:ln>
              <a:effectLst/>
            </c:spPr>
            <c:extLst>
              <c:ext xmlns:c16="http://schemas.microsoft.com/office/drawing/2014/chart" uri="{C3380CC4-5D6E-409C-BE32-E72D297353CC}">
                <c16:uniqueId val="{0000000B-940B-4A72-A9D0-0FAADFCA0B3C}"/>
              </c:ext>
            </c:extLst>
          </c:dPt>
          <c:dPt>
            <c:idx val="6"/>
            <c:bubble3D val="0"/>
            <c:spPr>
              <a:solidFill>
                <a:schemeClr val="accent1">
                  <a:tint val="81000"/>
                </a:schemeClr>
              </a:solidFill>
              <a:ln w="19050">
                <a:solidFill>
                  <a:schemeClr val="lt1"/>
                </a:solidFill>
              </a:ln>
              <a:effectLst/>
            </c:spPr>
            <c:extLst>
              <c:ext xmlns:c16="http://schemas.microsoft.com/office/drawing/2014/chart" uri="{C3380CC4-5D6E-409C-BE32-E72D297353CC}">
                <c16:uniqueId val="{0000000D-940B-4A72-A9D0-0FAADFCA0B3C}"/>
              </c:ext>
            </c:extLst>
          </c:dPt>
          <c:dPt>
            <c:idx val="7"/>
            <c:bubble3D val="0"/>
            <c:spPr>
              <a:solidFill>
                <a:schemeClr val="accent1">
                  <a:tint val="69000"/>
                </a:schemeClr>
              </a:solidFill>
              <a:ln w="19050">
                <a:solidFill>
                  <a:schemeClr val="lt1"/>
                </a:solidFill>
              </a:ln>
              <a:effectLst/>
            </c:spPr>
            <c:extLst>
              <c:ext xmlns:c16="http://schemas.microsoft.com/office/drawing/2014/chart" uri="{C3380CC4-5D6E-409C-BE32-E72D297353CC}">
                <c16:uniqueId val="{0000000F-940B-4A72-A9D0-0FAADFCA0B3C}"/>
              </c:ext>
            </c:extLst>
          </c:dPt>
          <c:dPt>
            <c:idx val="8"/>
            <c:bubble3D val="0"/>
            <c:spPr>
              <a:solidFill>
                <a:schemeClr val="accent1">
                  <a:tint val="56000"/>
                </a:schemeClr>
              </a:solidFill>
              <a:ln w="19050">
                <a:solidFill>
                  <a:schemeClr val="lt1"/>
                </a:solidFill>
              </a:ln>
              <a:effectLst/>
            </c:spPr>
            <c:extLst>
              <c:ext xmlns:c16="http://schemas.microsoft.com/office/drawing/2014/chart" uri="{C3380CC4-5D6E-409C-BE32-E72D297353CC}">
                <c16:uniqueId val="{00000011-940B-4A72-A9D0-0FAADFCA0B3C}"/>
              </c:ext>
            </c:extLst>
          </c:dPt>
          <c:dPt>
            <c:idx val="9"/>
            <c:bubble3D val="0"/>
            <c:spPr>
              <a:solidFill>
                <a:schemeClr val="accent1">
                  <a:tint val="43000"/>
                </a:schemeClr>
              </a:solidFill>
              <a:ln w="19050">
                <a:solidFill>
                  <a:schemeClr val="lt1"/>
                </a:solidFill>
              </a:ln>
              <a:effectLst/>
            </c:spPr>
            <c:extLst>
              <c:ext xmlns:c16="http://schemas.microsoft.com/office/drawing/2014/chart" uri="{C3380CC4-5D6E-409C-BE32-E72D297353CC}">
                <c16:uniqueId val="{00000013-940B-4A72-A9D0-0FAADFCA0B3C}"/>
              </c:ext>
            </c:extLst>
          </c:dPt>
          <c:dLbls>
            <c:dLbl>
              <c:idx val="0"/>
              <c:layout>
                <c:manualLayout>
                  <c:x val="-6.616060132470046E-2"/>
                  <c:y val="0.1243008948545861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40B-4A72-A9D0-0FAADFCA0B3C}"/>
                </c:ext>
              </c:extLst>
            </c:dLbl>
            <c:dLbl>
              <c:idx val="1"/>
              <c:layout>
                <c:manualLayout>
                  <c:x val="0.10160378060578998"/>
                  <c:y val="0"/>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40B-4A72-A9D0-0FAADFCA0B3C}"/>
                </c:ext>
              </c:extLst>
            </c:dLbl>
            <c:dLbl>
              <c:idx val="2"/>
              <c:layout>
                <c:manualLayout>
                  <c:x val="7.5612115799657667E-2"/>
                  <c:y val="5.3271812080536912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40B-4A72-A9D0-0FAADFCA0B3C}"/>
                </c:ext>
              </c:extLst>
            </c:dLbl>
            <c:dLbl>
              <c:idx val="6"/>
              <c:layout>
                <c:manualLayout>
                  <c:x val="-0.1275954454119223"/>
                  <c:y val="2.95954511558533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40B-4A72-A9D0-0FAADFCA0B3C}"/>
                </c:ext>
              </c:extLst>
            </c:dLbl>
            <c:dLbl>
              <c:idx val="7"/>
              <c:layout>
                <c:manualLayout>
                  <c:x val="-0.1228696881744437"/>
                  <c:y val="-8.582680835197618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940B-4A72-A9D0-0FAADFCA0B3C}"/>
                </c:ext>
              </c:extLst>
            </c:dLbl>
            <c:dLbl>
              <c:idx val="8"/>
              <c:delete val="1"/>
              <c:extLst>
                <c:ext xmlns:c15="http://schemas.microsoft.com/office/drawing/2012/chart" uri="{CE6537A1-D6FC-4f65-9D91-7224C49458BB}"/>
                <c:ext xmlns:c16="http://schemas.microsoft.com/office/drawing/2014/chart" uri="{C3380CC4-5D6E-409C-BE32-E72D297353CC}">
                  <c16:uniqueId val="{00000011-940B-4A72-A9D0-0FAADFCA0B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Sheet1!$C$34:$L$34</c:f>
              <c:strCache>
                <c:ptCount val="10"/>
                <c:pt idx="0">
                  <c:v>本人</c:v>
                </c:pt>
                <c:pt idx="1">
                  <c:v>配偶者</c:v>
                </c:pt>
                <c:pt idx="2">
                  <c:v>親</c:v>
                </c:pt>
                <c:pt idx="3">
                  <c:v>子</c:v>
                </c:pt>
                <c:pt idx="4">
                  <c:v>兄弟姉妹</c:v>
                </c:pt>
                <c:pt idx="5">
                  <c:v>その他親族</c:v>
                </c:pt>
                <c:pt idx="6">
                  <c:v>法定後見人等</c:v>
                </c:pt>
                <c:pt idx="7">
                  <c:v>任意後見人等</c:v>
                </c:pt>
                <c:pt idx="8">
                  <c:v>検察官</c:v>
                </c:pt>
                <c:pt idx="9">
                  <c:v>市区町村長</c:v>
                </c:pt>
              </c:strCache>
            </c:strRef>
          </c:cat>
          <c:val>
            <c:numRef>
              <c:f>Sheet1!$C$35:$L$35</c:f>
              <c:numCache>
                <c:formatCode>#,##0_);[Red]\(#,##0\)</c:formatCode>
                <c:ptCount val="10"/>
                <c:pt idx="0">
                  <c:v>613</c:v>
                </c:pt>
                <c:pt idx="1">
                  <c:v>162</c:v>
                </c:pt>
                <c:pt idx="2">
                  <c:v>154</c:v>
                </c:pt>
                <c:pt idx="3">
                  <c:v>624</c:v>
                </c:pt>
                <c:pt idx="4">
                  <c:v>327</c:v>
                </c:pt>
                <c:pt idx="5">
                  <c:v>295</c:v>
                </c:pt>
                <c:pt idx="6">
                  <c:v>40</c:v>
                </c:pt>
                <c:pt idx="7">
                  <c:v>74</c:v>
                </c:pt>
                <c:pt idx="8">
                  <c:v>0</c:v>
                </c:pt>
                <c:pt idx="9">
                  <c:v>543</c:v>
                </c:pt>
              </c:numCache>
            </c:numRef>
          </c:val>
          <c:extLst>
            <c:ext xmlns:c16="http://schemas.microsoft.com/office/drawing/2014/chart" uri="{C3380CC4-5D6E-409C-BE32-E72D297353CC}">
              <c16:uniqueId val="{00000014-940B-4A72-A9D0-0FAADFCA0B3C}"/>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46897509033196E-2"/>
          <c:y val="4.7898748394742292E-2"/>
          <c:w val="0.92787053765518579"/>
          <c:h val="0.82009965066423429"/>
        </c:manualLayout>
      </c:layout>
      <c:areaChart>
        <c:grouping val="stacked"/>
        <c:varyColors val="0"/>
        <c:ser>
          <c:idx val="5"/>
          <c:order val="5"/>
          <c:tx>
            <c:strRef>
              <c:f>Sheet1!$H$3</c:f>
              <c:strCache>
                <c:ptCount val="1"/>
                <c:pt idx="0">
                  <c:v>待機者数</c:v>
                </c:pt>
              </c:strCache>
            </c:strRef>
          </c:tx>
          <c:spPr>
            <a:solidFill>
              <a:schemeClr val="accent1">
                <a:lumMod val="40000"/>
                <a:lumOff val="60000"/>
              </a:schemeClr>
            </a:solidFill>
            <a:ln>
              <a:noFill/>
            </a:ln>
            <a:effectLst/>
          </c:spPr>
          <c:cat>
            <c:strRef>
              <c:f>Sheet1!$B$4:$B$29</c:f>
              <c:strCache>
                <c:ptCount val="26"/>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pt idx="25">
                  <c:v>R6</c:v>
                </c:pt>
              </c:strCache>
            </c:strRef>
          </c:cat>
          <c:val>
            <c:numRef>
              <c:f>Sheet1!$H$4:$H$29</c:f>
              <c:numCache>
                <c:formatCode>General</c:formatCode>
                <c:ptCount val="26"/>
                <c:pt idx="6" formatCode="#,##0_);[Red]\(#,##0\)">
                  <c:v>135</c:v>
                </c:pt>
                <c:pt idx="7" formatCode="#,##0_);[Red]\(#,##0\)">
                  <c:v>95</c:v>
                </c:pt>
                <c:pt idx="8" formatCode="#,##0_);[Red]\(#,##0\)">
                  <c:v>112</c:v>
                </c:pt>
                <c:pt idx="9" formatCode="#,##0_);[Red]\(#,##0\)">
                  <c:v>148</c:v>
                </c:pt>
                <c:pt idx="10" formatCode="#,##0_);[Red]\(#,##0\)">
                  <c:v>173</c:v>
                </c:pt>
                <c:pt idx="11" formatCode="#,##0_);[Red]\(#,##0\)">
                  <c:v>223</c:v>
                </c:pt>
                <c:pt idx="12" formatCode="#,##0_);[Red]\(#,##0\)">
                  <c:v>208</c:v>
                </c:pt>
                <c:pt idx="13" formatCode="#,##0_);[Red]\(#,##0\)">
                  <c:v>235</c:v>
                </c:pt>
                <c:pt idx="14" formatCode="#,##0_);[Red]\(#,##0\)">
                  <c:v>221</c:v>
                </c:pt>
                <c:pt idx="15" formatCode="#,##0_);[Red]\(#,##0\)">
                  <c:v>138</c:v>
                </c:pt>
                <c:pt idx="16" formatCode="#,##0_);[Red]\(#,##0\)">
                  <c:v>162</c:v>
                </c:pt>
                <c:pt idx="17" formatCode="#,##0_);[Red]\(#,##0\)">
                  <c:v>142</c:v>
                </c:pt>
                <c:pt idx="18" formatCode="#,##0_);[Red]\(#,##0\)">
                  <c:v>114</c:v>
                </c:pt>
                <c:pt idx="19" formatCode="#,##0_);[Red]\(#,##0\)">
                  <c:v>143</c:v>
                </c:pt>
                <c:pt idx="20" formatCode="#,##0_);[Red]\(#,##0\)">
                  <c:v>191</c:v>
                </c:pt>
                <c:pt idx="21" formatCode="#,##0_);[Red]\(#,##0\)">
                  <c:v>231</c:v>
                </c:pt>
                <c:pt idx="22" formatCode="#,##0_);[Red]\(#,##0\)">
                  <c:v>230</c:v>
                </c:pt>
                <c:pt idx="23" formatCode="#,##0_);[Red]\(#,##0\)">
                  <c:v>187</c:v>
                </c:pt>
                <c:pt idx="24" formatCode="#,##0_);[Red]\(#,##0\)">
                  <c:v>166</c:v>
                </c:pt>
                <c:pt idx="25">
                  <c:v>125</c:v>
                </c:pt>
              </c:numCache>
            </c:numRef>
          </c:val>
          <c:extLst>
            <c:ext xmlns:c16="http://schemas.microsoft.com/office/drawing/2014/chart" uri="{C3380CC4-5D6E-409C-BE32-E72D297353CC}">
              <c16:uniqueId val="{00000000-2722-4515-90C6-50C07737B43D}"/>
            </c:ext>
          </c:extLst>
        </c:ser>
        <c:dLbls>
          <c:showLegendKey val="0"/>
          <c:showVal val="0"/>
          <c:showCatName val="0"/>
          <c:showSerName val="0"/>
          <c:showPercent val="0"/>
          <c:showBubbleSize val="0"/>
        </c:dLbls>
        <c:axId val="1952767728"/>
        <c:axId val="1952768976"/>
      </c:areaChart>
      <c:barChart>
        <c:barDir val="col"/>
        <c:grouping val="clustered"/>
        <c:varyColors val="0"/>
        <c:ser>
          <c:idx val="4"/>
          <c:order val="4"/>
          <c:tx>
            <c:strRef>
              <c:f>Sheet1!$G$3</c:f>
              <c:strCache>
                <c:ptCount val="1"/>
                <c:pt idx="0">
                  <c:v>合計</c:v>
                </c:pt>
              </c:strCache>
            </c:strRef>
          </c:tx>
          <c:spPr>
            <a:solidFill>
              <a:schemeClr val="accent5"/>
            </a:solidFill>
            <a:ln>
              <a:noFill/>
            </a:ln>
            <a:effectLst/>
          </c:spPr>
          <c:invertIfNegative val="0"/>
          <c:cat>
            <c:strRef>
              <c:f>Sheet1!$B$4:$B$29</c:f>
              <c:strCache>
                <c:ptCount val="26"/>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pt idx="25">
                  <c:v>R6</c:v>
                </c:pt>
              </c:strCache>
            </c:strRef>
          </c:cat>
          <c:val>
            <c:numRef>
              <c:f>Sheet1!$G$4:$G$29</c:f>
            </c:numRef>
          </c:val>
          <c:extLst>
            <c:ext xmlns:c16="http://schemas.microsoft.com/office/drawing/2014/chart" uri="{C3380CC4-5D6E-409C-BE32-E72D297353CC}">
              <c16:uniqueId val="{00000001-2722-4515-90C6-50C07737B43D}"/>
            </c:ext>
          </c:extLst>
        </c:ser>
        <c:dLbls>
          <c:showLegendKey val="0"/>
          <c:showVal val="0"/>
          <c:showCatName val="0"/>
          <c:showSerName val="0"/>
          <c:showPercent val="0"/>
          <c:showBubbleSize val="0"/>
        </c:dLbls>
        <c:gapWidth val="150"/>
        <c:axId val="1952767728"/>
        <c:axId val="1952768976"/>
      </c:barChart>
      <c:barChart>
        <c:barDir val="col"/>
        <c:grouping val="stacked"/>
        <c:varyColors val="0"/>
        <c:ser>
          <c:idx val="0"/>
          <c:order val="0"/>
          <c:tx>
            <c:strRef>
              <c:f>Sheet1!$C$3</c:f>
              <c:strCache>
                <c:ptCount val="1"/>
                <c:pt idx="0">
                  <c:v>認知症高齢者等</c:v>
                </c:pt>
              </c:strCache>
            </c:strRef>
          </c:tx>
          <c:spPr>
            <a:solidFill>
              <a:srgbClr val="3399FF"/>
            </a:solidFill>
            <a:ln>
              <a:noFill/>
            </a:ln>
            <a:effectLst/>
          </c:spPr>
          <c:invertIfNegative val="0"/>
          <c:cat>
            <c:strRef>
              <c:f>Sheet1!$B$4:$B$29</c:f>
              <c:strCache>
                <c:ptCount val="26"/>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pt idx="25">
                  <c:v>R6</c:v>
                </c:pt>
              </c:strCache>
            </c:strRef>
          </c:cat>
          <c:val>
            <c:numRef>
              <c:f>Sheet1!$C$4:$C$29</c:f>
              <c:numCache>
                <c:formatCode>#,##0_);[Red]\(#,##0\)</c:formatCode>
                <c:ptCount val="26"/>
                <c:pt idx="0">
                  <c:v>16</c:v>
                </c:pt>
                <c:pt idx="1">
                  <c:v>46</c:v>
                </c:pt>
                <c:pt idx="2">
                  <c:v>87</c:v>
                </c:pt>
                <c:pt idx="3">
                  <c:v>174</c:v>
                </c:pt>
                <c:pt idx="4">
                  <c:v>283</c:v>
                </c:pt>
                <c:pt idx="5">
                  <c:v>351</c:v>
                </c:pt>
                <c:pt idx="6">
                  <c:v>405</c:v>
                </c:pt>
                <c:pt idx="7">
                  <c:v>472</c:v>
                </c:pt>
                <c:pt idx="8">
                  <c:v>596</c:v>
                </c:pt>
                <c:pt idx="9">
                  <c:v>689</c:v>
                </c:pt>
                <c:pt idx="10">
                  <c:v>730</c:v>
                </c:pt>
                <c:pt idx="11">
                  <c:v>807</c:v>
                </c:pt>
                <c:pt idx="12">
                  <c:v>872</c:v>
                </c:pt>
                <c:pt idx="13">
                  <c:v>897</c:v>
                </c:pt>
                <c:pt idx="14">
                  <c:v>947</c:v>
                </c:pt>
                <c:pt idx="15">
                  <c:v>943</c:v>
                </c:pt>
                <c:pt idx="16">
                  <c:v>946</c:v>
                </c:pt>
                <c:pt idx="17">
                  <c:v>951</c:v>
                </c:pt>
                <c:pt idx="18">
                  <c:v>936</c:v>
                </c:pt>
                <c:pt idx="19">
                  <c:v>926</c:v>
                </c:pt>
                <c:pt idx="20">
                  <c:v>918</c:v>
                </c:pt>
                <c:pt idx="21">
                  <c:v>906</c:v>
                </c:pt>
                <c:pt idx="22">
                  <c:v>894</c:v>
                </c:pt>
                <c:pt idx="23">
                  <c:v>864</c:v>
                </c:pt>
                <c:pt idx="24">
                  <c:v>837</c:v>
                </c:pt>
                <c:pt idx="25" formatCode="General">
                  <c:v>808</c:v>
                </c:pt>
              </c:numCache>
            </c:numRef>
          </c:val>
          <c:extLst>
            <c:ext xmlns:c16="http://schemas.microsoft.com/office/drawing/2014/chart" uri="{C3380CC4-5D6E-409C-BE32-E72D297353CC}">
              <c16:uniqueId val="{00000002-2722-4515-90C6-50C07737B43D}"/>
            </c:ext>
          </c:extLst>
        </c:ser>
        <c:ser>
          <c:idx val="1"/>
          <c:order val="1"/>
          <c:tx>
            <c:strRef>
              <c:f>Sheet1!$D$3</c:f>
              <c:strCache>
                <c:ptCount val="1"/>
                <c:pt idx="0">
                  <c:v>知的障がい者等</c:v>
                </c:pt>
              </c:strCache>
            </c:strRef>
          </c:tx>
          <c:spPr>
            <a:solidFill>
              <a:schemeClr val="accent1">
                <a:lumMod val="75000"/>
              </a:schemeClr>
            </a:solidFill>
            <a:ln>
              <a:noFill/>
            </a:ln>
            <a:effectLst/>
          </c:spPr>
          <c:invertIfNegative val="0"/>
          <c:cat>
            <c:strRef>
              <c:f>Sheet1!$B$4:$B$29</c:f>
              <c:strCache>
                <c:ptCount val="26"/>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pt idx="25">
                  <c:v>R6</c:v>
                </c:pt>
              </c:strCache>
            </c:strRef>
          </c:cat>
          <c:val>
            <c:numRef>
              <c:f>Sheet1!$D$4:$D$29</c:f>
              <c:numCache>
                <c:formatCode>#,##0_);[Red]\(#,##0\)</c:formatCode>
                <c:ptCount val="26"/>
                <c:pt idx="0">
                  <c:v>9</c:v>
                </c:pt>
                <c:pt idx="1">
                  <c:v>14</c:v>
                </c:pt>
                <c:pt idx="2">
                  <c:v>33</c:v>
                </c:pt>
                <c:pt idx="3">
                  <c:v>67</c:v>
                </c:pt>
                <c:pt idx="4">
                  <c:v>103</c:v>
                </c:pt>
                <c:pt idx="5">
                  <c:v>144</c:v>
                </c:pt>
                <c:pt idx="6">
                  <c:v>179</c:v>
                </c:pt>
                <c:pt idx="7">
                  <c:v>226</c:v>
                </c:pt>
                <c:pt idx="8">
                  <c:v>276</c:v>
                </c:pt>
                <c:pt idx="9">
                  <c:v>312</c:v>
                </c:pt>
                <c:pt idx="10">
                  <c:v>325</c:v>
                </c:pt>
                <c:pt idx="11">
                  <c:v>377</c:v>
                </c:pt>
                <c:pt idx="12">
                  <c:v>435</c:v>
                </c:pt>
                <c:pt idx="13">
                  <c:v>473</c:v>
                </c:pt>
                <c:pt idx="14">
                  <c:v>508</c:v>
                </c:pt>
                <c:pt idx="15">
                  <c:v>564</c:v>
                </c:pt>
                <c:pt idx="16">
                  <c:v>609</c:v>
                </c:pt>
                <c:pt idx="17">
                  <c:v>643</c:v>
                </c:pt>
                <c:pt idx="18">
                  <c:v>677</c:v>
                </c:pt>
                <c:pt idx="19">
                  <c:v>710</c:v>
                </c:pt>
                <c:pt idx="20">
                  <c:v>744</c:v>
                </c:pt>
                <c:pt idx="21">
                  <c:v>768</c:v>
                </c:pt>
                <c:pt idx="22">
                  <c:v>810</c:v>
                </c:pt>
                <c:pt idx="23">
                  <c:v>822</c:v>
                </c:pt>
                <c:pt idx="24">
                  <c:v>838</c:v>
                </c:pt>
                <c:pt idx="25" formatCode="General">
                  <c:v>872</c:v>
                </c:pt>
              </c:numCache>
            </c:numRef>
          </c:val>
          <c:extLst>
            <c:ext xmlns:c16="http://schemas.microsoft.com/office/drawing/2014/chart" uri="{C3380CC4-5D6E-409C-BE32-E72D297353CC}">
              <c16:uniqueId val="{00000003-2722-4515-90C6-50C07737B43D}"/>
            </c:ext>
          </c:extLst>
        </c:ser>
        <c:ser>
          <c:idx val="2"/>
          <c:order val="2"/>
          <c:tx>
            <c:strRef>
              <c:f>Sheet1!$E$3</c:f>
              <c:strCache>
                <c:ptCount val="1"/>
                <c:pt idx="0">
                  <c:v>精神障がい者等</c:v>
                </c:pt>
              </c:strCache>
            </c:strRef>
          </c:tx>
          <c:spPr>
            <a:solidFill>
              <a:schemeClr val="accent1">
                <a:lumMod val="40000"/>
                <a:lumOff val="60000"/>
              </a:schemeClr>
            </a:solidFill>
            <a:ln>
              <a:noFill/>
            </a:ln>
            <a:effectLst/>
          </c:spPr>
          <c:invertIfNegative val="0"/>
          <c:cat>
            <c:strRef>
              <c:f>Sheet1!$B$4:$B$29</c:f>
              <c:strCache>
                <c:ptCount val="26"/>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pt idx="25">
                  <c:v>R6</c:v>
                </c:pt>
              </c:strCache>
            </c:strRef>
          </c:cat>
          <c:val>
            <c:numRef>
              <c:f>Sheet1!$E$4:$E$29</c:f>
              <c:numCache>
                <c:formatCode>#,##0_);[Red]\(#,##0\)</c:formatCode>
                <c:ptCount val="26"/>
                <c:pt idx="0">
                  <c:v>14</c:v>
                </c:pt>
                <c:pt idx="1">
                  <c:v>26</c:v>
                </c:pt>
                <c:pt idx="2">
                  <c:v>39</c:v>
                </c:pt>
                <c:pt idx="3">
                  <c:v>63</c:v>
                </c:pt>
                <c:pt idx="4">
                  <c:v>99</c:v>
                </c:pt>
                <c:pt idx="5">
                  <c:v>125</c:v>
                </c:pt>
                <c:pt idx="6">
                  <c:v>165</c:v>
                </c:pt>
                <c:pt idx="7">
                  <c:v>205</c:v>
                </c:pt>
                <c:pt idx="8">
                  <c:v>260</c:v>
                </c:pt>
                <c:pt idx="9">
                  <c:v>320</c:v>
                </c:pt>
                <c:pt idx="10">
                  <c:v>370</c:v>
                </c:pt>
                <c:pt idx="11">
                  <c:v>440</c:v>
                </c:pt>
                <c:pt idx="12">
                  <c:v>515</c:v>
                </c:pt>
                <c:pt idx="13">
                  <c:v>577</c:v>
                </c:pt>
                <c:pt idx="14">
                  <c:v>643</c:v>
                </c:pt>
                <c:pt idx="15">
                  <c:v>737</c:v>
                </c:pt>
                <c:pt idx="16">
                  <c:v>817</c:v>
                </c:pt>
                <c:pt idx="17">
                  <c:v>885</c:v>
                </c:pt>
                <c:pt idx="18">
                  <c:v>952</c:v>
                </c:pt>
                <c:pt idx="19">
                  <c:v>1014</c:v>
                </c:pt>
                <c:pt idx="20">
                  <c:v>1065</c:v>
                </c:pt>
                <c:pt idx="21">
                  <c:v>1154</c:v>
                </c:pt>
                <c:pt idx="22">
                  <c:v>1215</c:v>
                </c:pt>
                <c:pt idx="23">
                  <c:v>1236</c:v>
                </c:pt>
                <c:pt idx="24">
                  <c:v>1247</c:v>
                </c:pt>
                <c:pt idx="25">
                  <c:v>1288</c:v>
                </c:pt>
              </c:numCache>
            </c:numRef>
          </c:val>
          <c:extLst>
            <c:ext xmlns:c16="http://schemas.microsoft.com/office/drawing/2014/chart" uri="{C3380CC4-5D6E-409C-BE32-E72D297353CC}">
              <c16:uniqueId val="{00000004-2722-4515-90C6-50C07737B43D}"/>
            </c:ext>
          </c:extLst>
        </c:ser>
        <c:ser>
          <c:idx val="3"/>
          <c:order val="3"/>
          <c:tx>
            <c:strRef>
              <c:f>Sheet1!$F$3</c:f>
              <c:strCache>
                <c:ptCount val="1"/>
                <c:pt idx="0">
                  <c:v>その他</c:v>
                </c:pt>
              </c:strCache>
            </c:strRef>
          </c:tx>
          <c:spPr>
            <a:solidFill>
              <a:schemeClr val="accent4"/>
            </a:solidFill>
            <a:ln>
              <a:noFill/>
            </a:ln>
            <a:effectLst/>
          </c:spPr>
          <c:invertIfNegative val="0"/>
          <c:cat>
            <c:strRef>
              <c:f>Sheet1!$B$4:$B$29</c:f>
              <c:strCache>
                <c:ptCount val="26"/>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R1</c:v>
                </c:pt>
                <c:pt idx="21">
                  <c:v>R2</c:v>
                </c:pt>
                <c:pt idx="22">
                  <c:v>R3</c:v>
                </c:pt>
                <c:pt idx="23">
                  <c:v>R4</c:v>
                </c:pt>
                <c:pt idx="24">
                  <c:v>R5</c:v>
                </c:pt>
                <c:pt idx="25">
                  <c:v>R6</c:v>
                </c:pt>
              </c:strCache>
            </c:strRef>
          </c:cat>
          <c:val>
            <c:numRef>
              <c:f>Sheet1!$F$4:$F$29</c:f>
              <c:numCache>
                <c:formatCode>#,##0_);[Red]\(#,##0\)</c:formatCode>
                <c:ptCount val="26"/>
                <c:pt idx="0">
                  <c:v>1</c:v>
                </c:pt>
                <c:pt idx="1">
                  <c:v>18</c:v>
                </c:pt>
                <c:pt idx="2">
                  <c:v>21</c:v>
                </c:pt>
                <c:pt idx="3">
                  <c:v>16</c:v>
                </c:pt>
                <c:pt idx="4">
                  <c:v>1</c:v>
                </c:pt>
                <c:pt idx="5">
                  <c:v>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formatCode="General">
                  <c:v>0</c:v>
                </c:pt>
              </c:numCache>
            </c:numRef>
          </c:val>
          <c:extLst>
            <c:ext xmlns:c16="http://schemas.microsoft.com/office/drawing/2014/chart" uri="{C3380CC4-5D6E-409C-BE32-E72D297353CC}">
              <c16:uniqueId val="{00000005-2722-4515-90C6-50C07737B43D}"/>
            </c:ext>
          </c:extLst>
        </c:ser>
        <c:dLbls>
          <c:showLegendKey val="0"/>
          <c:showVal val="0"/>
          <c:showCatName val="0"/>
          <c:showSerName val="0"/>
          <c:showPercent val="0"/>
          <c:showBubbleSize val="0"/>
        </c:dLbls>
        <c:gapWidth val="150"/>
        <c:overlap val="100"/>
        <c:axId val="1952767728"/>
        <c:axId val="1952768976"/>
      </c:barChart>
      <c:catAx>
        <c:axId val="195276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952768976"/>
        <c:crosses val="autoZero"/>
        <c:auto val="1"/>
        <c:lblAlgn val="ctr"/>
        <c:lblOffset val="100"/>
        <c:noMultiLvlLbl val="0"/>
      </c:catAx>
      <c:valAx>
        <c:axId val="1952768976"/>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52767728"/>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0.23498</cdr:x>
      <cdr:y>0.0851</cdr:y>
    </cdr:from>
    <cdr:to>
      <cdr:x>0.87101</cdr:x>
      <cdr:y>0.28035</cdr:y>
    </cdr:to>
    <cdr:cxnSp macro="">
      <cdr:nvCxnSpPr>
        <cdr:cNvPr id="2" name="直線矢印コネクタ 1">
          <a:extLst xmlns:a="http://schemas.openxmlformats.org/drawingml/2006/main">
            <a:ext uri="{FF2B5EF4-FFF2-40B4-BE49-F238E27FC236}">
              <a16:creationId xmlns:a16="http://schemas.microsoft.com/office/drawing/2014/main" id="{05E51F1D-A54A-4236-85DB-269DCE09111C}"/>
            </a:ext>
          </a:extLst>
        </cdr:cNvPr>
        <cdr:cNvCxnSpPr/>
      </cdr:nvCxnSpPr>
      <cdr:spPr>
        <a:xfrm xmlns:a="http://schemas.openxmlformats.org/drawingml/2006/main" flipV="1">
          <a:off x="1097458" y="215906"/>
          <a:ext cx="2970528" cy="495336"/>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0.86348</cdr:x>
      <cdr:y>0.03961</cdr:y>
    </cdr:from>
    <cdr:to>
      <cdr:x>0.97785</cdr:x>
      <cdr:y>0.1306</cdr:y>
    </cdr:to>
    <cdr:sp macro="" textlink="">
      <cdr:nvSpPr>
        <cdr:cNvPr id="4" name="テキスト ボックス 21">
          <a:extLst xmlns:a="http://schemas.openxmlformats.org/drawingml/2006/main">
            <a:ext uri="{FF2B5EF4-FFF2-40B4-BE49-F238E27FC236}">
              <a16:creationId xmlns:a16="http://schemas.microsoft.com/office/drawing/2014/main" id="{B0DDEE7E-0F47-4B87-8FCF-AF81DA206A4A}"/>
            </a:ext>
          </a:extLst>
        </cdr:cNvPr>
        <cdr:cNvSpPr txBox="1"/>
      </cdr:nvSpPr>
      <cdr:spPr>
        <a:xfrm xmlns:a="http://schemas.openxmlformats.org/drawingml/2006/main">
          <a:off x="4032825" y="100488"/>
          <a:ext cx="534133" cy="2308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900" b="1" dirty="0">
              <a:solidFill>
                <a:srgbClr val="000000"/>
              </a:solidFill>
              <a:latin typeface="BIZ UDゴシック" panose="020B0400000000000000" pitchFamily="49" charset="-128"/>
              <a:ea typeface="BIZ UDゴシック" panose="020B0400000000000000" pitchFamily="49" charset="-128"/>
            </a:rPr>
            <a:t>20,761</a:t>
          </a:r>
          <a:endParaRPr lang="en-US" altLang="ja-JP" sz="900" dirty="0">
            <a:latin typeface="BIZ UDゴシック" panose="020B0400000000000000" pitchFamily="49" charset="-128"/>
            <a:ea typeface="BIZ UDゴシック" panose="020B0400000000000000"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0.12325</cdr:x>
      <cdr:y>0.13576</cdr:y>
    </cdr:from>
    <cdr:to>
      <cdr:x>0.24102</cdr:x>
      <cdr:y>0.22713</cdr:y>
    </cdr:to>
    <cdr:sp macro="" textlink="">
      <cdr:nvSpPr>
        <cdr:cNvPr id="3" name="テキスト ボックス 21">
          <a:extLst xmlns:a="http://schemas.openxmlformats.org/drawingml/2006/main">
            <a:ext uri="{FF2B5EF4-FFF2-40B4-BE49-F238E27FC236}">
              <a16:creationId xmlns:a16="http://schemas.microsoft.com/office/drawing/2014/main" id="{B0DDEE7E-0F47-4B87-8FCF-AF81DA206A4A}"/>
            </a:ext>
          </a:extLst>
        </cdr:cNvPr>
        <cdr:cNvSpPr txBox="1"/>
      </cdr:nvSpPr>
      <cdr:spPr>
        <a:xfrm xmlns:a="http://schemas.openxmlformats.org/drawingml/2006/main">
          <a:off x="559010" y="342967"/>
          <a:ext cx="534133" cy="2308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900" b="1" dirty="0">
              <a:latin typeface="BIZ UDゴシック" panose="020B0400000000000000" pitchFamily="49" charset="-128"/>
              <a:ea typeface="BIZ UDゴシック" panose="020B0400000000000000" pitchFamily="49" charset="-128"/>
            </a:rPr>
            <a:t>2,904</a:t>
          </a:r>
        </a:p>
      </cdr:txBody>
    </cdr:sp>
  </cdr:relSizeAnchor>
  <cdr:relSizeAnchor xmlns:cdr="http://schemas.openxmlformats.org/drawingml/2006/chartDrawing">
    <cdr:from>
      <cdr:x>0.86404</cdr:x>
      <cdr:y>0.02202</cdr:y>
    </cdr:from>
    <cdr:to>
      <cdr:x>0.98181</cdr:x>
      <cdr:y>0.1134</cdr:y>
    </cdr:to>
    <cdr:sp macro="" textlink="">
      <cdr:nvSpPr>
        <cdr:cNvPr id="4" name="テキスト ボックス 21">
          <a:extLst xmlns:a="http://schemas.openxmlformats.org/drawingml/2006/main">
            <a:ext uri="{FF2B5EF4-FFF2-40B4-BE49-F238E27FC236}">
              <a16:creationId xmlns:a16="http://schemas.microsoft.com/office/drawing/2014/main" id="{8C4B07BE-4C42-4C0D-AD78-4687A14949EC}"/>
            </a:ext>
          </a:extLst>
        </cdr:cNvPr>
        <cdr:cNvSpPr txBox="1"/>
      </cdr:nvSpPr>
      <cdr:spPr>
        <a:xfrm xmlns:a="http://schemas.openxmlformats.org/drawingml/2006/main">
          <a:off x="3918893" y="55635"/>
          <a:ext cx="534133" cy="2308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900" b="1" dirty="0">
              <a:latin typeface="BIZ UDゴシック" panose="020B0400000000000000" pitchFamily="49" charset="-128"/>
              <a:ea typeface="BIZ UDゴシック" panose="020B0400000000000000" pitchFamily="49" charset="-128"/>
            </a:rPr>
            <a:t>3,593</a:t>
          </a:r>
        </a:p>
      </cdr:txBody>
    </cdr:sp>
  </cdr:relSizeAnchor>
</c:userShapes>
</file>

<file path=ppt/drawings/drawing3.xml><?xml version="1.0" encoding="utf-8"?>
<c:userShapes xmlns:c="http://schemas.openxmlformats.org/drawingml/2006/chart">
  <cdr:relSizeAnchor xmlns:cdr="http://schemas.openxmlformats.org/drawingml/2006/chartDrawing">
    <cdr:from>
      <cdr:x>0.40777</cdr:x>
      <cdr:y>0.53635</cdr:y>
    </cdr:from>
    <cdr:to>
      <cdr:x>0.53706</cdr:x>
      <cdr:y>0.62199</cdr:y>
    </cdr:to>
    <cdr:sp macro="" textlink="">
      <cdr:nvSpPr>
        <cdr:cNvPr id="2" name="テキスト ボックス 1">
          <a:extLst xmlns:a="http://schemas.openxmlformats.org/drawingml/2006/main">
            <a:ext uri="{FF2B5EF4-FFF2-40B4-BE49-F238E27FC236}">
              <a16:creationId xmlns:a16="http://schemas.microsoft.com/office/drawing/2014/main" id="{503869BF-770B-44BE-900D-ED886862336C}"/>
            </a:ext>
          </a:extLst>
        </cdr:cNvPr>
        <cdr:cNvSpPr txBox="1"/>
      </cdr:nvSpPr>
      <cdr:spPr>
        <a:xfrm xmlns:a="http://schemas.openxmlformats.org/drawingml/2006/main">
          <a:off x="2088264" y="2486133"/>
          <a:ext cx="662133" cy="396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0.33774</cdr:x>
      <cdr:y>0.3443</cdr:y>
    </cdr:from>
    <cdr:to>
      <cdr:x>0.51629</cdr:x>
      <cdr:y>0.47532</cdr:y>
    </cdr:to>
    <cdr:sp macro="" textlink="">
      <cdr:nvSpPr>
        <cdr:cNvPr id="3" name="テキスト ボックス 1">
          <a:extLst xmlns:a="http://schemas.openxmlformats.org/drawingml/2006/main">
            <a:ext uri="{FF2B5EF4-FFF2-40B4-BE49-F238E27FC236}">
              <a16:creationId xmlns:a16="http://schemas.microsoft.com/office/drawing/2014/main" id="{E173DA9F-A411-40CF-8909-F8A70AE78AE9}"/>
            </a:ext>
          </a:extLst>
        </cdr:cNvPr>
        <cdr:cNvSpPr txBox="1"/>
      </cdr:nvSpPr>
      <cdr:spPr>
        <a:xfrm xmlns:a="http://schemas.openxmlformats.org/drawingml/2006/main">
          <a:off x="1729607" y="1595940"/>
          <a:ext cx="914415" cy="607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1" dirty="0">
              <a:latin typeface="BIZ UDゴシック" panose="020B0400000000000000" pitchFamily="49" charset="-128"/>
              <a:ea typeface="BIZ UDゴシック" panose="020B0400000000000000" pitchFamily="49" charset="-128"/>
            </a:rPr>
            <a:t>親族以外</a:t>
          </a:r>
          <a:endParaRPr lang="en-US" altLang="ja-JP" sz="900" b="1" dirty="0">
            <a:latin typeface="BIZ UDゴシック" panose="020B0400000000000000" pitchFamily="49" charset="-128"/>
            <a:ea typeface="BIZ UDゴシック" panose="020B0400000000000000" pitchFamily="49" charset="-128"/>
          </a:endParaRP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718</a:t>
          </a: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19.8</a:t>
          </a:r>
          <a:r>
            <a:rPr lang="ja-JP" altLang="en-US" sz="900" b="1" dirty="0">
              <a:latin typeface="BIZ UDゴシック" panose="020B0400000000000000" pitchFamily="49" charset="-128"/>
              <a:ea typeface="BIZ UDゴシック" panose="020B0400000000000000" pitchFamily="49" charset="-128"/>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0.41727</cdr:x>
      <cdr:y>0.54914</cdr:y>
    </cdr:from>
    <cdr:to>
      <cdr:x>0.58739</cdr:x>
      <cdr:y>0.69066</cdr:y>
    </cdr:to>
    <cdr:sp macro="" textlink="">
      <cdr:nvSpPr>
        <cdr:cNvPr id="2" name="テキスト ボックス 1">
          <a:extLst xmlns:a="http://schemas.openxmlformats.org/drawingml/2006/main">
            <a:ext uri="{FF2B5EF4-FFF2-40B4-BE49-F238E27FC236}">
              <a16:creationId xmlns:a16="http://schemas.microsoft.com/office/drawing/2014/main" id="{B57BF1AB-EA15-40EE-B700-2F4FE3DE19B8}"/>
            </a:ext>
          </a:extLst>
        </cdr:cNvPr>
        <cdr:cNvSpPr txBox="1"/>
      </cdr:nvSpPr>
      <cdr:spPr>
        <a:xfrm xmlns:a="http://schemas.openxmlformats.org/drawingml/2006/main">
          <a:off x="2242727" y="2356464"/>
          <a:ext cx="914400" cy="6073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900" b="1" dirty="0">
              <a:latin typeface="BIZ UDゴシック" panose="020B0400000000000000" pitchFamily="49" charset="-128"/>
              <a:ea typeface="BIZ UDゴシック" panose="020B0400000000000000" pitchFamily="49" charset="-128"/>
            </a:rPr>
            <a:t>親族</a:t>
          </a:r>
          <a:endParaRPr lang="en-US" altLang="ja-JP" sz="900" b="1" dirty="0">
            <a:latin typeface="BIZ UDゴシック" panose="020B0400000000000000" pitchFamily="49" charset="-128"/>
            <a:ea typeface="BIZ UDゴシック" panose="020B0400000000000000" pitchFamily="49" charset="-128"/>
          </a:endParaRP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1,562</a:t>
          </a: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55.2</a:t>
          </a:r>
          <a:r>
            <a:rPr lang="ja-JP" altLang="en-US" sz="900" b="1" dirty="0">
              <a:latin typeface="BIZ UDゴシック" panose="020B0400000000000000" pitchFamily="49" charset="-128"/>
              <a:ea typeface="BIZ UDゴシック" panose="020B0400000000000000" pitchFamily="49" charset="-128"/>
            </a:rPr>
            <a:t>％</a:t>
          </a:r>
        </a:p>
      </cdr:txBody>
    </cdr:sp>
  </cdr:relSizeAnchor>
  <cdr:relSizeAnchor xmlns:cdr="http://schemas.openxmlformats.org/drawingml/2006/chartDrawing">
    <cdr:from>
      <cdr:x>0.34068</cdr:x>
      <cdr:y>0.32763</cdr:y>
    </cdr:from>
    <cdr:to>
      <cdr:x>0.51081</cdr:x>
      <cdr:y>0.46916</cdr:y>
    </cdr:to>
    <cdr:sp macro="" textlink="">
      <cdr:nvSpPr>
        <cdr:cNvPr id="3" name="テキスト ボックス 1">
          <a:extLst xmlns:a="http://schemas.openxmlformats.org/drawingml/2006/main">
            <a:ext uri="{FF2B5EF4-FFF2-40B4-BE49-F238E27FC236}">
              <a16:creationId xmlns:a16="http://schemas.microsoft.com/office/drawing/2014/main" id="{89CF40B3-F2B8-49B4-86D8-773DA758FA7D}"/>
            </a:ext>
          </a:extLst>
        </cdr:cNvPr>
        <cdr:cNvSpPr txBox="1"/>
      </cdr:nvSpPr>
      <cdr:spPr>
        <a:xfrm xmlns:a="http://schemas.openxmlformats.org/drawingml/2006/main">
          <a:off x="1831087" y="1405922"/>
          <a:ext cx="914415" cy="607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1" dirty="0">
              <a:latin typeface="BIZ UDゴシック" panose="020B0400000000000000" pitchFamily="49" charset="-128"/>
              <a:ea typeface="BIZ UDゴシック" panose="020B0400000000000000" pitchFamily="49" charset="-128"/>
            </a:rPr>
            <a:t>親族以外</a:t>
          </a:r>
          <a:endParaRPr lang="en-US" altLang="ja-JP" sz="900" b="1" dirty="0">
            <a:latin typeface="BIZ UDゴシック" panose="020B0400000000000000" pitchFamily="49" charset="-128"/>
            <a:ea typeface="BIZ UDゴシック" panose="020B0400000000000000" pitchFamily="49" charset="-128"/>
          </a:endParaRP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657</a:t>
          </a:r>
        </a:p>
        <a:p xmlns:a="http://schemas.openxmlformats.org/drawingml/2006/main">
          <a:pPr algn="ctr"/>
          <a:r>
            <a:rPr lang="en-US" altLang="ja-JP" sz="900" b="1" dirty="0">
              <a:latin typeface="BIZ UDゴシック" panose="020B0400000000000000" pitchFamily="49" charset="-128"/>
              <a:ea typeface="BIZ UDゴシック" panose="020B0400000000000000" pitchFamily="49" charset="-128"/>
            </a:rPr>
            <a:t>23.2</a:t>
          </a:r>
          <a:r>
            <a:rPr lang="ja-JP" altLang="en-US" sz="900" b="1" dirty="0">
              <a:latin typeface="BIZ UDゴシック" panose="020B0400000000000000" pitchFamily="49" charset="-128"/>
              <a:ea typeface="BIZ UDゴシック" panose="020B0400000000000000" pitchFamily="49" charset="-128"/>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0.31752</cdr:x>
      <cdr:y>0.4455</cdr:y>
    </cdr:from>
    <cdr:to>
      <cdr:x>0.40698</cdr:x>
      <cdr:y>0.51263</cdr:y>
    </cdr:to>
    <cdr:sp macro="" textlink="">
      <cdr:nvSpPr>
        <cdr:cNvPr id="2" name="テキスト ボックス 3">
          <a:extLst xmlns:a="http://schemas.openxmlformats.org/drawingml/2006/main">
            <a:ext uri="{FF2B5EF4-FFF2-40B4-BE49-F238E27FC236}">
              <a16:creationId xmlns:a16="http://schemas.microsoft.com/office/drawing/2014/main" id="{408EEAC1-0B46-40C7-9D3E-05AB29C1F90E}"/>
            </a:ext>
          </a:extLst>
        </cdr:cNvPr>
        <cdr:cNvSpPr txBox="1"/>
      </cdr:nvSpPr>
      <cdr:spPr>
        <a:xfrm xmlns:a="http://schemas.openxmlformats.org/drawingml/2006/main">
          <a:off x="2616138" y="1684910"/>
          <a:ext cx="737081"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1050" dirty="0">
              <a:latin typeface="BIZ UDゴシック" panose="020B0400000000000000" pitchFamily="49" charset="-128"/>
              <a:ea typeface="BIZ UDゴシック" panose="020B0400000000000000" pitchFamily="49" charset="-128"/>
            </a:rPr>
            <a:t>1,132</a:t>
          </a:r>
          <a:r>
            <a:rPr kumimoji="1" lang="en-US" altLang="ja-JP" sz="1050" dirty="0"/>
            <a:t> </a:t>
          </a:r>
          <a:endParaRPr kumimoji="1" lang="ja-JP" altLang="en-US" sz="1050" dirty="0"/>
        </a:p>
      </cdr:txBody>
    </cdr:sp>
  </cdr:relSizeAnchor>
  <cdr:relSizeAnchor xmlns:cdr="http://schemas.openxmlformats.org/drawingml/2006/chartDrawing">
    <cdr:from>
      <cdr:x>0.62105</cdr:x>
      <cdr:y>0.12188</cdr:y>
    </cdr:from>
    <cdr:to>
      <cdr:x>0.71051</cdr:x>
      <cdr:y>0.19105</cdr:y>
    </cdr:to>
    <cdr:sp macro="" textlink="">
      <cdr:nvSpPr>
        <cdr:cNvPr id="3" name="テキスト ボックス 3">
          <a:extLst xmlns:a="http://schemas.openxmlformats.org/drawingml/2006/main">
            <a:ext uri="{FF2B5EF4-FFF2-40B4-BE49-F238E27FC236}">
              <a16:creationId xmlns:a16="http://schemas.microsoft.com/office/drawing/2014/main" id="{DC621247-10E2-439C-AF57-7E8FD8B1E91F}"/>
            </a:ext>
          </a:extLst>
        </cdr:cNvPr>
        <cdr:cNvSpPr txBox="1"/>
      </cdr:nvSpPr>
      <cdr:spPr>
        <a:xfrm xmlns:a="http://schemas.openxmlformats.org/drawingml/2006/main">
          <a:off x="5117041" y="460957"/>
          <a:ext cx="737081"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050" dirty="0">
              <a:latin typeface="BIZ UDゴシック" panose="020B0400000000000000" pitchFamily="49" charset="-128"/>
              <a:ea typeface="BIZ UDゴシック" panose="020B0400000000000000" pitchFamily="49" charset="-128"/>
            </a:rPr>
            <a:t>2,372</a:t>
          </a:r>
          <a:r>
            <a:rPr kumimoji="1" lang="en-US" altLang="ja-JP" dirty="0"/>
            <a:t> </a:t>
          </a:r>
          <a:endParaRPr kumimoji="1" lang="ja-JP" alt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857414" y="167949"/>
            <a:ext cx="2524726" cy="335904"/>
          </a:xfrm>
          <a:prstGeom prst="rect">
            <a:avLst/>
          </a:prstGeom>
        </p:spPr>
        <p:txBody>
          <a:bodyPr vert="horz" lIns="91387" tIns="45695" rIns="91387" bIns="45695" rtlCol="0"/>
          <a:lstStyle>
            <a:lvl1pPr algn="l">
              <a:defRPr sz="1200"/>
            </a:lvl1pPr>
          </a:lstStyle>
          <a:p>
            <a:pPr algn="r"/>
            <a:endParaRPr kumimoji="1" lang="ja-JP" altLang="en-US" dirty="0"/>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387" tIns="45695" rIns="91387" bIns="456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4" y="9440647"/>
            <a:ext cx="2949787" cy="498692"/>
          </a:xfrm>
          <a:prstGeom prst="rect">
            <a:avLst/>
          </a:prstGeom>
        </p:spPr>
        <p:txBody>
          <a:bodyPr vert="horz" lIns="91387" tIns="45695" rIns="91387" bIns="45695" rtlCol="0" anchor="b"/>
          <a:lstStyle>
            <a:lvl1pPr algn="r">
              <a:defRPr sz="1200"/>
            </a:lvl1pPr>
          </a:lstStyle>
          <a:p>
            <a:fld id="{E7E9DC1C-B7F9-4654-A40E-0D64D529A1BB}" type="slidenum">
              <a:rPr kumimoji="1" lang="ja-JP" altLang="en-US" smtClean="0"/>
              <a:t>‹#›</a:t>
            </a:fld>
            <a:endParaRPr kumimoji="1" lang="ja-JP" altLang="en-US"/>
          </a:p>
        </p:txBody>
      </p:sp>
    </p:spTree>
    <p:extLst>
      <p:ext uri="{BB962C8B-B14F-4D97-AF65-F5344CB8AC3E}">
        <p14:creationId xmlns:p14="http://schemas.microsoft.com/office/powerpoint/2010/main" val="2980398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2949787" cy="498693"/>
          </a:xfrm>
          <a:prstGeom prst="rect">
            <a:avLst/>
          </a:prstGeom>
        </p:spPr>
        <p:txBody>
          <a:bodyPr vert="horz" lIns="91387" tIns="45695" rIns="91387" bIns="456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7"/>
            <a:ext cx="2949787" cy="498693"/>
          </a:xfrm>
          <a:prstGeom prst="rect">
            <a:avLst/>
          </a:prstGeom>
        </p:spPr>
        <p:txBody>
          <a:bodyPr vert="horz" lIns="91387" tIns="45695" rIns="91387" bIns="45695"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87" tIns="45695" rIns="91387" bIns="4569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387" tIns="45695" rIns="91387" bIns="456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387" tIns="45695" rIns="91387" bIns="456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47"/>
            <a:ext cx="2949787" cy="498692"/>
          </a:xfrm>
          <a:prstGeom prst="rect">
            <a:avLst/>
          </a:prstGeom>
        </p:spPr>
        <p:txBody>
          <a:bodyPr vert="horz" lIns="91387" tIns="45695" rIns="91387" bIns="45695" rtlCol="0" anchor="b"/>
          <a:lstStyle>
            <a:lvl1pPr algn="r">
              <a:defRPr sz="1200"/>
            </a:lvl1pPr>
          </a:lstStyle>
          <a:p>
            <a:fld id="{EE15DBDA-4D11-4A6E-89B2-B270F48C9F94}" type="slidenum">
              <a:rPr kumimoji="1" lang="ja-JP" altLang="en-US" smtClean="0"/>
              <a:t>‹#›</a:t>
            </a:fld>
            <a:endParaRPr kumimoji="1" lang="ja-JP" altLang="en-US"/>
          </a:p>
        </p:txBody>
      </p:sp>
    </p:spTree>
    <p:extLst>
      <p:ext uri="{BB962C8B-B14F-4D97-AF65-F5344CB8AC3E}">
        <p14:creationId xmlns:p14="http://schemas.microsoft.com/office/powerpoint/2010/main" val="3144871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15DBDA-4D11-4A6E-89B2-B270F48C9F94}" type="slidenum">
              <a:rPr kumimoji="1" lang="ja-JP" altLang="en-US" smtClean="0"/>
              <a:t>1</a:t>
            </a:fld>
            <a:endParaRPr kumimoji="1" lang="ja-JP" altLang="en-US"/>
          </a:p>
        </p:txBody>
      </p:sp>
    </p:spTree>
    <p:extLst>
      <p:ext uri="{BB962C8B-B14F-4D97-AF65-F5344CB8AC3E}">
        <p14:creationId xmlns:p14="http://schemas.microsoft.com/office/powerpoint/2010/main" val="218188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12</a:t>
            </a:fld>
            <a:endParaRPr kumimoji="1" lang="ja-JP" altLang="en-US"/>
          </a:p>
        </p:txBody>
      </p:sp>
    </p:spTree>
    <p:extLst>
      <p:ext uri="{BB962C8B-B14F-4D97-AF65-F5344CB8AC3E}">
        <p14:creationId xmlns:p14="http://schemas.microsoft.com/office/powerpoint/2010/main" val="348079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14</a:t>
            </a:fld>
            <a:endParaRPr kumimoji="1" lang="ja-JP" altLang="en-US"/>
          </a:p>
        </p:txBody>
      </p:sp>
    </p:spTree>
    <p:extLst>
      <p:ext uri="{BB962C8B-B14F-4D97-AF65-F5344CB8AC3E}">
        <p14:creationId xmlns:p14="http://schemas.microsoft.com/office/powerpoint/2010/main" val="1484362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15</a:t>
            </a:fld>
            <a:endParaRPr kumimoji="1" lang="ja-JP" altLang="en-US"/>
          </a:p>
        </p:txBody>
      </p:sp>
    </p:spTree>
    <p:extLst>
      <p:ext uri="{BB962C8B-B14F-4D97-AF65-F5344CB8AC3E}">
        <p14:creationId xmlns:p14="http://schemas.microsoft.com/office/powerpoint/2010/main" val="128968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16</a:t>
            </a:fld>
            <a:endParaRPr kumimoji="1" lang="ja-JP" altLang="en-US"/>
          </a:p>
        </p:txBody>
      </p:sp>
    </p:spTree>
    <p:extLst>
      <p:ext uri="{BB962C8B-B14F-4D97-AF65-F5344CB8AC3E}">
        <p14:creationId xmlns:p14="http://schemas.microsoft.com/office/powerpoint/2010/main" val="213711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17</a:t>
            </a:fld>
            <a:endParaRPr kumimoji="1" lang="ja-JP" altLang="en-US"/>
          </a:p>
        </p:txBody>
      </p:sp>
    </p:spTree>
    <p:extLst>
      <p:ext uri="{BB962C8B-B14F-4D97-AF65-F5344CB8AC3E}">
        <p14:creationId xmlns:p14="http://schemas.microsoft.com/office/powerpoint/2010/main" val="254578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18</a:t>
            </a:fld>
            <a:endParaRPr kumimoji="1" lang="ja-JP" altLang="en-US"/>
          </a:p>
        </p:txBody>
      </p:sp>
    </p:spTree>
    <p:extLst>
      <p:ext uri="{BB962C8B-B14F-4D97-AF65-F5344CB8AC3E}">
        <p14:creationId xmlns:p14="http://schemas.microsoft.com/office/powerpoint/2010/main" val="325397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19</a:t>
            </a:fld>
            <a:endParaRPr kumimoji="1" lang="ja-JP" altLang="en-US"/>
          </a:p>
        </p:txBody>
      </p:sp>
    </p:spTree>
    <p:extLst>
      <p:ext uri="{BB962C8B-B14F-4D97-AF65-F5344CB8AC3E}">
        <p14:creationId xmlns:p14="http://schemas.microsoft.com/office/powerpoint/2010/main" val="8803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20</a:t>
            </a:fld>
            <a:endParaRPr kumimoji="1" lang="ja-JP" altLang="en-US"/>
          </a:p>
        </p:txBody>
      </p:sp>
    </p:spTree>
    <p:extLst>
      <p:ext uri="{BB962C8B-B14F-4D97-AF65-F5344CB8AC3E}">
        <p14:creationId xmlns:p14="http://schemas.microsoft.com/office/powerpoint/2010/main" val="333301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21</a:t>
            </a:fld>
            <a:endParaRPr kumimoji="1" lang="ja-JP" altLang="en-US"/>
          </a:p>
        </p:txBody>
      </p:sp>
    </p:spTree>
    <p:extLst>
      <p:ext uri="{BB962C8B-B14F-4D97-AF65-F5344CB8AC3E}">
        <p14:creationId xmlns:p14="http://schemas.microsoft.com/office/powerpoint/2010/main" val="29706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23</a:t>
            </a:fld>
            <a:endParaRPr kumimoji="1" lang="ja-JP" altLang="en-US"/>
          </a:p>
        </p:txBody>
      </p:sp>
    </p:spTree>
    <p:extLst>
      <p:ext uri="{BB962C8B-B14F-4D97-AF65-F5344CB8AC3E}">
        <p14:creationId xmlns:p14="http://schemas.microsoft.com/office/powerpoint/2010/main" val="19573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a:t>
            </a:fld>
            <a:endParaRPr kumimoji="1" lang="ja-JP" altLang="en-US"/>
          </a:p>
        </p:txBody>
      </p:sp>
    </p:spTree>
    <p:extLst>
      <p:ext uri="{BB962C8B-B14F-4D97-AF65-F5344CB8AC3E}">
        <p14:creationId xmlns:p14="http://schemas.microsoft.com/office/powerpoint/2010/main" val="150683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24</a:t>
            </a:fld>
            <a:endParaRPr kumimoji="1" lang="ja-JP" altLang="en-US"/>
          </a:p>
        </p:txBody>
      </p:sp>
    </p:spTree>
    <p:extLst>
      <p:ext uri="{BB962C8B-B14F-4D97-AF65-F5344CB8AC3E}">
        <p14:creationId xmlns:p14="http://schemas.microsoft.com/office/powerpoint/2010/main" val="542353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26</a:t>
            </a:fld>
            <a:endParaRPr kumimoji="1" lang="ja-JP" altLang="en-US"/>
          </a:p>
        </p:txBody>
      </p:sp>
    </p:spTree>
    <p:extLst>
      <p:ext uri="{BB962C8B-B14F-4D97-AF65-F5344CB8AC3E}">
        <p14:creationId xmlns:p14="http://schemas.microsoft.com/office/powerpoint/2010/main" val="2653948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27</a:t>
            </a:fld>
            <a:endParaRPr kumimoji="1" lang="ja-JP" altLang="en-US"/>
          </a:p>
        </p:txBody>
      </p:sp>
    </p:spTree>
    <p:extLst>
      <p:ext uri="{BB962C8B-B14F-4D97-AF65-F5344CB8AC3E}">
        <p14:creationId xmlns:p14="http://schemas.microsoft.com/office/powerpoint/2010/main" val="3026227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28</a:t>
            </a:fld>
            <a:endParaRPr kumimoji="1" lang="ja-JP" altLang="en-US"/>
          </a:p>
        </p:txBody>
      </p:sp>
    </p:spTree>
    <p:extLst>
      <p:ext uri="{BB962C8B-B14F-4D97-AF65-F5344CB8AC3E}">
        <p14:creationId xmlns:p14="http://schemas.microsoft.com/office/powerpoint/2010/main" val="3724132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29</a:t>
            </a:fld>
            <a:endParaRPr kumimoji="1" lang="ja-JP" altLang="en-US"/>
          </a:p>
        </p:txBody>
      </p:sp>
    </p:spTree>
    <p:extLst>
      <p:ext uri="{BB962C8B-B14F-4D97-AF65-F5344CB8AC3E}">
        <p14:creationId xmlns:p14="http://schemas.microsoft.com/office/powerpoint/2010/main" val="250613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30</a:t>
            </a:fld>
            <a:endParaRPr kumimoji="1" lang="ja-JP" altLang="en-US"/>
          </a:p>
        </p:txBody>
      </p:sp>
    </p:spTree>
    <p:extLst>
      <p:ext uri="{BB962C8B-B14F-4D97-AF65-F5344CB8AC3E}">
        <p14:creationId xmlns:p14="http://schemas.microsoft.com/office/powerpoint/2010/main" val="1983865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31</a:t>
            </a:fld>
            <a:endParaRPr kumimoji="1" lang="ja-JP" altLang="en-US"/>
          </a:p>
        </p:txBody>
      </p:sp>
    </p:spTree>
    <p:extLst>
      <p:ext uri="{BB962C8B-B14F-4D97-AF65-F5344CB8AC3E}">
        <p14:creationId xmlns:p14="http://schemas.microsoft.com/office/powerpoint/2010/main" val="3021842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32</a:t>
            </a:fld>
            <a:endParaRPr kumimoji="1" lang="ja-JP" altLang="en-US"/>
          </a:p>
        </p:txBody>
      </p:sp>
    </p:spTree>
    <p:extLst>
      <p:ext uri="{BB962C8B-B14F-4D97-AF65-F5344CB8AC3E}">
        <p14:creationId xmlns:p14="http://schemas.microsoft.com/office/powerpoint/2010/main" val="69880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4</a:t>
            </a:fld>
            <a:endParaRPr kumimoji="1" lang="ja-JP" altLang="en-US"/>
          </a:p>
        </p:txBody>
      </p:sp>
    </p:spTree>
    <p:extLst>
      <p:ext uri="{BB962C8B-B14F-4D97-AF65-F5344CB8AC3E}">
        <p14:creationId xmlns:p14="http://schemas.microsoft.com/office/powerpoint/2010/main" val="416604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5</a:t>
            </a:fld>
            <a:endParaRPr kumimoji="1" lang="ja-JP" altLang="en-US"/>
          </a:p>
        </p:txBody>
      </p:sp>
    </p:spTree>
    <p:extLst>
      <p:ext uri="{BB962C8B-B14F-4D97-AF65-F5344CB8AC3E}">
        <p14:creationId xmlns:p14="http://schemas.microsoft.com/office/powerpoint/2010/main" val="146013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6</a:t>
            </a:fld>
            <a:endParaRPr kumimoji="1" lang="ja-JP" altLang="en-US"/>
          </a:p>
        </p:txBody>
      </p:sp>
    </p:spTree>
    <p:extLst>
      <p:ext uri="{BB962C8B-B14F-4D97-AF65-F5344CB8AC3E}">
        <p14:creationId xmlns:p14="http://schemas.microsoft.com/office/powerpoint/2010/main" val="384339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游ゴシック" panose="020B0400000000000000" pitchFamily="50" charset="-128"/>
              <a:buNone/>
            </a:pPr>
            <a:r>
              <a:rPr kumimoji="1" lang="ja-JP" altLang="en-US" b="1" u="sng" dirty="0"/>
              <a:t>■修正理由（会議での口頭説明用メモ）</a:t>
            </a:r>
            <a:endParaRPr kumimoji="1" lang="en-US" altLang="ja-JP" b="1" u="sng" dirty="0"/>
          </a:p>
          <a:p>
            <a:pPr marL="171450" indent="-171450">
              <a:buFont typeface="游ゴシック" panose="020B0400000000000000" pitchFamily="50" charset="-128"/>
              <a:buChar char="○"/>
            </a:pPr>
            <a:r>
              <a:rPr kumimoji="1" lang="ja-JP" altLang="en-US" dirty="0"/>
              <a:t>元々</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step1</a:t>
            </a:r>
            <a:r>
              <a:rPr kumimoji="1" lang="ja-JP" altLang="en-US" dirty="0"/>
              <a:t>実態把握（本事業に関し、府社協さんとして不足している情報。報告書</a:t>
            </a:r>
            <a:r>
              <a:rPr kumimoji="1" lang="en-US" altLang="ja-JP" dirty="0"/>
              <a:t>P51</a:t>
            </a:r>
            <a:r>
              <a:rPr kumimoji="1" lang="ja-JP" altLang="en-US" dirty="0"/>
              <a:t>の「</a:t>
            </a:r>
            <a:r>
              <a:rPr lang="ja-JP" altLang="ja-JP" sz="1800" dirty="0">
                <a:effectLst/>
                <a:ea typeface="BIZ UDゴシック" panose="020B0400000000000000" pitchFamily="49" charset="-128"/>
                <a:cs typeface="Times New Roman" panose="02020603050405020304" pitchFamily="18" charset="0"/>
              </a:rPr>
              <a:t>大阪府が日常生活自立支援事業の現状を理解し自らの役割を果たせるよう、事業の実施状況や動向を把握・分析し、報告を行う。</a:t>
            </a:r>
            <a:r>
              <a:rPr kumimoji="1" lang="ja-JP" altLang="en-US" dirty="0"/>
              <a:t>」⇒この報告を行うための実態把握として位置付けていた。）と</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step2</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役割・課題の本質を分けていた。</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a:p>
            <a:pPr marL="171450" indent="-171450">
              <a:buFont typeface="游ゴシック" panose="020B0400000000000000" pitchFamily="50" charset="-128"/>
              <a:buChar char="○"/>
            </a:pP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しかし、役割・課題の本質を見える化することが実態把握であり、分けることができなかったため、併せた。</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a:p>
            <a:pPr marL="171450" indent="-171450">
              <a:buFont typeface="游ゴシック" panose="020B0400000000000000" pitchFamily="50" charset="-128"/>
              <a:buChar char="○"/>
            </a:pP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開催日が</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9</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月</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1</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日のため、</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8</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月から修正</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1698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游ゴシック" panose="020B0400000000000000" pitchFamily="50" charset="-128"/>
              <a:buNone/>
            </a:pPr>
            <a:r>
              <a:rPr kumimoji="1" lang="ja-JP" altLang="en-US" b="1" u="sng" dirty="0"/>
              <a:t>■修正理由（会議での口頭説明用メモ）</a:t>
            </a:r>
            <a:endParaRPr kumimoji="1" lang="en-US" altLang="ja-JP" b="1" u="sng" dirty="0"/>
          </a:p>
          <a:p>
            <a:pPr marL="171450" indent="-171450">
              <a:buFont typeface="游ゴシック" panose="020B0400000000000000" pitchFamily="50" charset="-128"/>
              <a:buChar char="○"/>
            </a:pPr>
            <a:r>
              <a:rPr kumimoji="1" lang="ja-JP" altLang="en-US" dirty="0"/>
              <a:t>元々</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step1</a:t>
            </a:r>
            <a:r>
              <a:rPr kumimoji="1" lang="ja-JP" altLang="en-US" dirty="0"/>
              <a:t>実態把握（本事業に関し、府社協さんとして不足している情報。報告書</a:t>
            </a:r>
            <a:r>
              <a:rPr kumimoji="1" lang="en-US" altLang="ja-JP" dirty="0"/>
              <a:t>P51</a:t>
            </a:r>
            <a:r>
              <a:rPr kumimoji="1" lang="ja-JP" altLang="en-US" dirty="0"/>
              <a:t>の「</a:t>
            </a:r>
            <a:r>
              <a:rPr lang="ja-JP" altLang="ja-JP" sz="1800" dirty="0">
                <a:effectLst/>
                <a:ea typeface="BIZ UDゴシック" panose="020B0400000000000000" pitchFamily="49" charset="-128"/>
                <a:cs typeface="Times New Roman" panose="02020603050405020304" pitchFamily="18" charset="0"/>
              </a:rPr>
              <a:t>大阪府が日常生活自立支援事業の現状を理解し自らの役割を果たせるよう、事業の実施状況や動向を把握・分析し、報告を行う。</a:t>
            </a:r>
            <a:r>
              <a:rPr kumimoji="1" lang="ja-JP" altLang="en-US" dirty="0"/>
              <a:t>」⇒この報告を行うための実態把握として位置付けていた。）と</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step2</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役割・課題の本質を分けていた。</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a:p>
            <a:pPr marL="171450" indent="-171450">
              <a:buFont typeface="游ゴシック" panose="020B0400000000000000" pitchFamily="50" charset="-128"/>
              <a:buChar char="○"/>
            </a:pP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しかし、役割・課題の本質を見える化することが実態把握であり、分けることができなかったため、併せた。</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a:p>
            <a:pPr marL="171450" indent="-171450">
              <a:buFont typeface="游ゴシック" panose="020B0400000000000000" pitchFamily="50" charset="-128"/>
              <a:buChar char="○"/>
            </a:pP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開催日が</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9</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月</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1</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日のため、</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8</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月から修正</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259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游ゴシック" panose="020B0400000000000000" pitchFamily="50" charset="-128"/>
              <a:buNone/>
            </a:pPr>
            <a:r>
              <a:rPr kumimoji="1" lang="ja-JP" altLang="en-US" b="1" u="sng" dirty="0"/>
              <a:t>■修正理由（会議での口頭説明用メモ）</a:t>
            </a:r>
            <a:endParaRPr kumimoji="1" lang="en-US" altLang="ja-JP" b="1" u="sng" dirty="0"/>
          </a:p>
          <a:p>
            <a:pPr marL="171450" indent="-171450">
              <a:buFont typeface="游ゴシック" panose="020B0400000000000000" pitchFamily="50" charset="-128"/>
              <a:buChar char="○"/>
            </a:pPr>
            <a:r>
              <a:rPr kumimoji="1" lang="ja-JP" altLang="en-US" dirty="0"/>
              <a:t>元々</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step1</a:t>
            </a:r>
            <a:r>
              <a:rPr kumimoji="1" lang="ja-JP" altLang="en-US" dirty="0"/>
              <a:t>実態把握（本事業に関し、府社協さんとして不足している情報。報告書</a:t>
            </a:r>
            <a:r>
              <a:rPr kumimoji="1" lang="en-US" altLang="ja-JP" dirty="0"/>
              <a:t>P51</a:t>
            </a:r>
            <a:r>
              <a:rPr kumimoji="1" lang="ja-JP" altLang="en-US" dirty="0"/>
              <a:t>の「</a:t>
            </a:r>
            <a:r>
              <a:rPr lang="ja-JP" altLang="ja-JP" sz="1800" dirty="0">
                <a:effectLst/>
                <a:ea typeface="BIZ UDゴシック" panose="020B0400000000000000" pitchFamily="49" charset="-128"/>
                <a:cs typeface="Times New Roman" panose="02020603050405020304" pitchFamily="18" charset="0"/>
              </a:rPr>
              <a:t>大阪府が日常生活自立支援事業の現状を理解し自らの役割を果たせるよう、事業の実施状況や動向を把握・分析し、報告を行う。</a:t>
            </a:r>
            <a:r>
              <a:rPr kumimoji="1" lang="ja-JP" altLang="en-US" dirty="0"/>
              <a:t>」⇒この報告を行うための実態把握として位置付けていた。）と</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step2</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役割・課題の本質を分けていた。</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a:p>
            <a:pPr marL="171450" indent="-171450">
              <a:buFont typeface="游ゴシック" panose="020B0400000000000000" pitchFamily="50" charset="-128"/>
              <a:buChar char="○"/>
            </a:pP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しかし、役割・課題の本質を見える化することが実態把握であり、分けることができなかったため、併せた。</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a:p>
            <a:pPr marL="171450" indent="-171450">
              <a:buFont typeface="游ゴシック" panose="020B0400000000000000" pitchFamily="50" charset="-128"/>
              <a:buChar char="○"/>
            </a:pP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開催日が</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9</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月</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1</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日のため、</a:t>
            </a:r>
            <a:r>
              <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8</a:t>
            </a:r>
            <a:r>
              <a:rPr kumimoji="1" lang="ja-JP" altLang="en-US"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rPr>
              <a:t>月から修正</a:t>
            </a:r>
            <a:endParaRPr kumimoji="1" lang="en-US" altLang="ja-JP" sz="1200" strike="noStrike" dirty="0">
              <a:solidFill>
                <a:schemeClr val="tx1"/>
              </a:solidFill>
              <a:highlight>
                <a:srgbClr val="C0C0C0"/>
              </a:highligh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437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11</a:t>
            </a:fld>
            <a:endParaRPr kumimoji="1" lang="ja-JP" altLang="en-US"/>
          </a:p>
        </p:txBody>
      </p:sp>
    </p:spTree>
    <p:extLst>
      <p:ext uri="{BB962C8B-B14F-4D97-AF65-F5344CB8AC3E}">
        <p14:creationId xmlns:p14="http://schemas.microsoft.com/office/powerpoint/2010/main" val="222690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9055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08305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4194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1955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304843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49303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264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9348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5066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71698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2026/4/17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0152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93DA3-36B1-45C0-970F-809BC97C4F4B}" type="datetimeFigureOut">
              <a:rPr kumimoji="1" lang="ja-JP" altLang="en-US" smtClean="0"/>
              <a:t>2026/4/17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21918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ref.osaka.lg.jp/o090020/chiikifukushi/kouken/sodan-madoguchi.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ef.osaka.lg.jp/o090020/chiikifukushi/kouken/shiminshoukai.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noFill/>
        </p:spPr>
        <p:txBody>
          <a:bodyPr vert="horz" lIns="91440" tIns="45720" rIns="91440" bIns="45720" rtlCol="0" anchor="ctr">
            <a:normAutofit/>
          </a:bodyPr>
          <a:lstStyle/>
          <a:p>
            <a:r>
              <a:rPr lang="zh-TW" altLang="en-US" sz="2800" b="1" dirty="0">
                <a:latin typeface="BIZ UDゴシック" panose="020B0400000000000000" pitchFamily="49" charset="-128"/>
                <a:ea typeface="BIZ UDゴシック" panose="020B0400000000000000" pitchFamily="49" charset="-128"/>
              </a:rPr>
              <a:t>令和</a:t>
            </a:r>
            <a:r>
              <a:rPr lang="ja-JP" altLang="en-US" sz="2800" b="1" dirty="0">
                <a:latin typeface="BIZ UDゴシック" panose="020B0400000000000000" pitchFamily="49" charset="-128"/>
                <a:ea typeface="BIZ UDゴシック" panose="020B0400000000000000" pitchFamily="49" charset="-128"/>
              </a:rPr>
              <a:t>７</a:t>
            </a:r>
            <a:r>
              <a:rPr lang="zh-TW" altLang="en-US" sz="2800" b="1" dirty="0">
                <a:latin typeface="BIZ UDゴシック" panose="020B0400000000000000" pitchFamily="49" charset="-128"/>
                <a:ea typeface="BIZ UDゴシック" panose="020B0400000000000000" pitchFamily="49" charset="-128"/>
              </a:rPr>
              <a:t>年度第１回</a:t>
            </a:r>
            <a:br>
              <a:rPr lang="en-US" altLang="zh-TW" sz="2800" b="1" dirty="0">
                <a:latin typeface="BIZ UDゴシック" panose="020B0400000000000000" pitchFamily="49" charset="-128"/>
                <a:ea typeface="BIZ UDゴシック" panose="020B0400000000000000" pitchFamily="49" charset="-128"/>
              </a:rPr>
            </a:br>
            <a:r>
              <a:rPr lang="zh-TW" altLang="en-US" sz="2800" b="1" dirty="0">
                <a:latin typeface="BIZ UDゴシック" panose="020B0400000000000000" pitchFamily="49" charset="-128"/>
                <a:ea typeface="BIZ UDゴシック" panose="020B0400000000000000" pitchFamily="49" charset="-128"/>
              </a:rPr>
              <a:t>大阪府権利擁護支援体制推進分科会</a:t>
            </a:r>
            <a:endParaRPr lang="ja-JP" altLang="en-US" sz="2800" b="1" dirty="0">
              <a:latin typeface="BIZ UDゴシック" panose="020B0400000000000000" pitchFamily="49" charset="-128"/>
              <a:ea typeface="BIZ UDゴシック" panose="020B0400000000000000" pitchFamily="49" charset="-128"/>
            </a:endParaRPr>
          </a:p>
        </p:txBody>
      </p:sp>
      <p:sp>
        <p:nvSpPr>
          <p:cNvPr id="5" name="サブタイトル 4"/>
          <p:cNvSpPr>
            <a:spLocks noGrp="1"/>
          </p:cNvSpPr>
          <p:nvPr>
            <p:ph type="subTitle" idx="1"/>
          </p:nvPr>
        </p:nvSpPr>
        <p:spPr>
          <a:xfrm>
            <a:off x="1238250" y="5336274"/>
            <a:ext cx="7429500" cy="1021311"/>
          </a:xfrm>
        </p:spPr>
        <p:txBody>
          <a:bodyPr>
            <a:normAutofit/>
          </a:bodyPr>
          <a:lstStyle/>
          <a:p>
            <a:r>
              <a:rPr kumimoji="1" lang="ja-JP" altLang="en-US" sz="2000" dirty="0">
                <a:latin typeface="BIZ UDゴシック" panose="020B0400000000000000" pitchFamily="49" charset="-128"/>
                <a:ea typeface="BIZ UDゴシック" panose="020B0400000000000000" pitchFamily="49" charset="-128"/>
              </a:rPr>
              <a:t>令和８年２月</a:t>
            </a:r>
            <a:r>
              <a:rPr lang="en-US" altLang="ja-JP" sz="2000" dirty="0">
                <a:latin typeface="BIZ UDゴシック" panose="020B0400000000000000" pitchFamily="49" charset="-128"/>
                <a:ea typeface="BIZ UDゴシック" panose="020B0400000000000000" pitchFamily="49" charset="-128"/>
              </a:rPr>
              <a:t>24</a:t>
            </a:r>
            <a:r>
              <a:rPr kumimoji="1" lang="ja-JP" altLang="en-US" sz="2000" dirty="0">
                <a:latin typeface="BIZ UDゴシック" panose="020B0400000000000000" pitchFamily="49" charset="-128"/>
                <a:ea typeface="BIZ UDゴシック" panose="020B0400000000000000" pitchFamily="49" charset="-128"/>
              </a:rPr>
              <a:t>日</a:t>
            </a:r>
            <a:endParaRPr lang="ja-JP" altLang="en-US"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大阪府福祉部地域福祉推進室地域福祉課</a:t>
            </a:r>
            <a:endParaRPr kumimoji="1" lang="ja-JP" altLang="en-US" sz="2000" dirty="0">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210" y="3910907"/>
            <a:ext cx="1680364" cy="2319721"/>
          </a:xfrm>
          <a:prstGeom prst="rect">
            <a:avLst/>
          </a:prstGeom>
        </p:spPr>
      </p:pic>
      <p:sp>
        <p:nvSpPr>
          <p:cNvPr id="8" name="正方形/長方形 7"/>
          <p:cNvSpPr/>
          <p:nvPr/>
        </p:nvSpPr>
        <p:spPr>
          <a:xfrm>
            <a:off x="8203589" y="6083410"/>
            <a:ext cx="1608133" cy="253916"/>
          </a:xfrm>
          <a:prstGeom prst="rect">
            <a:avLst/>
          </a:prstGeom>
        </p:spPr>
        <p:txBody>
          <a:bodyPr wrap="none">
            <a:spAutoFit/>
          </a:bodyPr>
          <a:lstStyle/>
          <a:p>
            <a:r>
              <a:rPr lang="ja-JP" altLang="en-US" sz="1050" b="1" dirty="0">
                <a:latin typeface="BIZ UDゴシック" panose="020B0400000000000000" pitchFamily="49" charset="-128"/>
                <a:ea typeface="BIZ UDゴシック" panose="020B0400000000000000" pitchFamily="49" charset="-128"/>
              </a:rPr>
              <a:t>Ⓒ</a:t>
            </a:r>
            <a:r>
              <a:rPr lang="en-US" altLang="ja-JP" sz="1050" b="1" dirty="0">
                <a:latin typeface="BIZ UDゴシック" panose="020B0400000000000000" pitchFamily="49" charset="-128"/>
                <a:ea typeface="BIZ UDゴシック" panose="020B0400000000000000" pitchFamily="49" charset="-128"/>
              </a:rPr>
              <a:t>2014 </a:t>
            </a:r>
            <a:r>
              <a:rPr lang="ja-JP" altLang="en-US" sz="1050" b="1" dirty="0">
                <a:latin typeface="BIZ UDゴシック" panose="020B0400000000000000" pitchFamily="49" charset="-128"/>
                <a:ea typeface="BIZ UDゴシック" panose="020B0400000000000000" pitchFamily="49" charset="-128"/>
              </a:rPr>
              <a:t>大阪府も</a:t>
            </a:r>
            <a:r>
              <a:rPr lang="ja-JP" altLang="en-US" sz="1050" b="1" dirty="0" err="1">
                <a:latin typeface="BIZ UDゴシック" panose="020B0400000000000000" pitchFamily="49" charset="-128"/>
                <a:ea typeface="BIZ UDゴシック" panose="020B0400000000000000" pitchFamily="49" charset="-128"/>
              </a:rPr>
              <a:t>ずやん</a:t>
            </a:r>
            <a:endParaRPr lang="ja-JP" altLang="en-US" sz="1050"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C778A7C3-8BB8-4D53-AEDB-62E567BC6423}"/>
              </a:ext>
            </a:extLst>
          </p:cNvPr>
          <p:cNvSpPr txBox="1"/>
          <p:nvPr/>
        </p:nvSpPr>
        <p:spPr>
          <a:xfrm>
            <a:off x="7691718" y="546847"/>
            <a:ext cx="1471332" cy="575516"/>
          </a:xfrm>
          <a:prstGeom prst="rect">
            <a:avLst/>
          </a:prstGeom>
          <a:noFill/>
          <a:ln w="12700">
            <a:solidFill>
              <a:schemeClr val="tx1"/>
            </a:solidFill>
          </a:ln>
        </p:spPr>
        <p:txBody>
          <a:bodyPr wrap="square" rtlCol="0" anchor="ctr">
            <a:noAutofit/>
          </a:bodyPr>
          <a:lstStyle/>
          <a:p>
            <a:pPr algn="ctr"/>
            <a:r>
              <a:rPr kumimoji="1" lang="ja-JP" altLang="en-US" dirty="0">
                <a:latin typeface="BIZ UDゴシック" panose="020B0400000000000000" pitchFamily="49" charset="-128"/>
                <a:ea typeface="BIZ UDゴシック" panose="020B0400000000000000" pitchFamily="49" charset="-128"/>
              </a:rPr>
              <a:t>資料１</a:t>
            </a:r>
          </a:p>
        </p:txBody>
      </p:sp>
    </p:spTree>
    <p:extLst>
      <p:ext uri="{BB962C8B-B14F-4D97-AF65-F5344CB8AC3E}">
        <p14:creationId xmlns:p14="http://schemas.microsoft.com/office/powerpoint/2010/main" val="115419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1">
            <a:extLst>
              <a:ext uri="{FF2B5EF4-FFF2-40B4-BE49-F238E27FC236}">
                <a16:creationId xmlns:a16="http://schemas.microsoft.com/office/drawing/2014/main" id="{2E1BC0FE-D3F6-4442-96AC-1852332F099F}"/>
              </a:ext>
            </a:extLst>
          </p:cNvPr>
          <p:cNvSpPr txBox="1">
            <a:spLocks/>
          </p:cNvSpPr>
          <p:nvPr/>
        </p:nvSpPr>
        <p:spPr>
          <a:xfrm>
            <a:off x="-2" y="-114369"/>
            <a:ext cx="9906000" cy="409080"/>
          </a:xfrm>
          <a:prstGeom prst="rect">
            <a:avLst/>
          </a:prstGeom>
          <a:solidFill>
            <a:schemeClr val="accent6">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（４）身寄りのない高齢者等への支援について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9" name="正方形/長方形 58">
            <a:extLst>
              <a:ext uri="{FF2B5EF4-FFF2-40B4-BE49-F238E27FC236}">
                <a16:creationId xmlns:a16="http://schemas.microsoft.com/office/drawing/2014/main" id="{F6DE473F-E808-4DD6-A2D0-0AD7515ABAD0}"/>
              </a:ext>
            </a:extLst>
          </p:cNvPr>
          <p:cNvSpPr/>
          <p:nvPr/>
        </p:nvSpPr>
        <p:spPr>
          <a:xfrm>
            <a:off x="281853" y="412846"/>
            <a:ext cx="9347922" cy="15390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〇厚生労働省が令和８年度概算要求で、「持続可能な権利擁護支援モデル事業」を事業終了し、「身寄りのない高</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齢者等の課題に対応するための取組」を予算案化。</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〇国予算としては、令和７年度補正予算で予算化し、令和８年度実施。</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〇府として「持続可能な権利擁護支援モデル事業（総合的な支援パッケージを提供する取組）」を実施していた枚</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方市分について予算要求を行い、予算を確保。</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○今後、本事業の実績を参考に、</a:t>
            </a:r>
            <a:r>
              <a:rPr kumimoji="1" lang="en-US" altLang="ja-JP" sz="1400" dirty="0">
                <a:solidFill>
                  <a:schemeClr val="tx1"/>
                </a:solidFill>
                <a:latin typeface="BIZ UDゴシック" panose="020B0400000000000000" pitchFamily="49" charset="-128"/>
                <a:ea typeface="BIZ UDゴシック" panose="020B0400000000000000" pitchFamily="49" charset="-128"/>
              </a:rPr>
              <a:t>WG</a:t>
            </a:r>
            <a:r>
              <a:rPr kumimoji="1" lang="ja-JP" altLang="en-US" sz="1400" dirty="0">
                <a:solidFill>
                  <a:schemeClr val="tx1"/>
                </a:solidFill>
                <a:latin typeface="BIZ UDゴシック" panose="020B0400000000000000" pitchFamily="49" charset="-128"/>
                <a:ea typeface="BIZ UDゴシック" panose="020B0400000000000000" pitchFamily="49" charset="-128"/>
              </a:rPr>
              <a:t>などで今後の社会福祉法改正に向けた準備を進めていく。</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43" name="コンテンツ プレースホルダー 2">
            <a:extLst>
              <a:ext uri="{FF2B5EF4-FFF2-40B4-BE49-F238E27FC236}">
                <a16:creationId xmlns:a16="http://schemas.microsoft.com/office/drawing/2014/main" id="{7CAC4812-3361-4E5E-95DF-79A686EFA11A}"/>
              </a:ext>
            </a:extLst>
          </p:cNvPr>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７</a:t>
            </a:r>
            <a:endParaRPr lang="en-US" altLang="ja-JP" sz="1600" dirty="0">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11FC8519-91CD-41FF-BE58-AF578842F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8" y="2190750"/>
            <a:ext cx="4641926" cy="4254404"/>
          </a:xfrm>
          <a:prstGeom prst="rect">
            <a:avLst/>
          </a:prstGeom>
        </p:spPr>
      </p:pic>
      <p:pic>
        <p:nvPicPr>
          <p:cNvPr id="14" name="図 13">
            <a:extLst>
              <a:ext uri="{FF2B5EF4-FFF2-40B4-BE49-F238E27FC236}">
                <a16:creationId xmlns:a16="http://schemas.microsoft.com/office/drawing/2014/main" id="{7EEE037D-E7B2-445A-BFEB-86B34AD20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1" y="2190750"/>
            <a:ext cx="4641927" cy="4105275"/>
          </a:xfrm>
          <a:prstGeom prst="rect">
            <a:avLst/>
          </a:prstGeom>
        </p:spPr>
      </p:pic>
    </p:spTree>
    <p:extLst>
      <p:ext uri="{BB962C8B-B14F-4D97-AF65-F5344CB8AC3E}">
        <p14:creationId xmlns:p14="http://schemas.microsoft.com/office/powerpoint/2010/main" val="138169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7" y="6456461"/>
            <a:ext cx="9400555" cy="3693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R</a:t>
            </a:r>
            <a:r>
              <a:rPr lang="ja-JP" altLang="en-US" sz="900" dirty="0">
                <a:latin typeface="BIZ UDゴシック" panose="020B0400000000000000" pitchFamily="49" charset="-128"/>
                <a:ea typeface="BIZ UDゴシック" panose="020B0400000000000000" pitchFamily="49" charset="-128"/>
              </a:rPr>
              <a:t>８整備予定１市は大阪府の聞き取りによる。</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・全国の整備状況は「令和６年度成年後見制度利用促進施策に係る取組状況調査（厚生労働省）」より</a:t>
            </a:r>
            <a:endParaRPr lang="en-US" altLang="ja-JP" sz="900" dirty="0">
              <a:latin typeface="BIZ UDゴシック" panose="020B0400000000000000" pitchFamily="49" charset="-128"/>
              <a:ea typeface="BIZ UDゴシック" panose="020B0400000000000000" pitchFamily="49" charset="-128"/>
            </a:endParaRPr>
          </a:p>
        </p:txBody>
      </p:sp>
      <p:grpSp>
        <p:nvGrpSpPr>
          <p:cNvPr id="8" name="グループ化 7">
            <a:extLst>
              <a:ext uri="{FF2B5EF4-FFF2-40B4-BE49-F238E27FC236}">
                <a16:creationId xmlns:a16="http://schemas.microsoft.com/office/drawing/2014/main" id="{0798F069-8D36-4C3C-9D92-6C8E9080225F}"/>
              </a:ext>
            </a:extLst>
          </p:cNvPr>
          <p:cNvGrpSpPr>
            <a:grpSpLocks noChangeAspect="1"/>
          </p:cNvGrpSpPr>
          <p:nvPr/>
        </p:nvGrpSpPr>
        <p:grpSpPr>
          <a:xfrm>
            <a:off x="5776190" y="1785793"/>
            <a:ext cx="3483876" cy="5040000"/>
            <a:chOff x="2477975" y="150013"/>
            <a:chExt cx="4525806" cy="6547323"/>
          </a:xfrm>
        </p:grpSpPr>
        <p:grpSp>
          <p:nvGrpSpPr>
            <p:cNvPr id="9" name="グループ化 8">
              <a:extLst>
                <a:ext uri="{FF2B5EF4-FFF2-40B4-BE49-F238E27FC236}">
                  <a16:creationId xmlns:a16="http://schemas.microsoft.com/office/drawing/2014/main" id="{F192D403-49B6-4290-88F9-0B050378DD44}"/>
                </a:ext>
              </a:extLst>
            </p:cNvPr>
            <p:cNvGrpSpPr/>
            <p:nvPr/>
          </p:nvGrpSpPr>
          <p:grpSpPr>
            <a:xfrm>
              <a:off x="2477975" y="150013"/>
              <a:ext cx="4525806" cy="6547323"/>
              <a:chOff x="387351" y="-2320925"/>
              <a:chExt cx="7947024" cy="11496675"/>
            </a:xfrm>
            <a:solidFill>
              <a:srgbClr val="D9D8D9"/>
            </a:solidFill>
          </p:grpSpPr>
          <p:sp>
            <p:nvSpPr>
              <p:cNvPr id="31" name="Freeform 96">
                <a:extLst>
                  <a:ext uri="{FF2B5EF4-FFF2-40B4-BE49-F238E27FC236}">
                    <a16:creationId xmlns:a16="http://schemas.microsoft.com/office/drawing/2014/main" id="{457C8F9D-18B7-4588-8E53-202B7979C74E}"/>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2" name="Freeform 97">
                <a:extLst>
                  <a:ext uri="{FF2B5EF4-FFF2-40B4-BE49-F238E27FC236}">
                    <a16:creationId xmlns:a16="http://schemas.microsoft.com/office/drawing/2014/main" id="{08FC72B6-582B-48FA-B98B-C371CDB3F672}"/>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solidFill>
                <a:schemeClr val="accent4">
                  <a:lumMod val="20000"/>
                  <a:lumOff val="8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54">
                <a:extLst>
                  <a:ext uri="{FF2B5EF4-FFF2-40B4-BE49-F238E27FC236}">
                    <a16:creationId xmlns:a16="http://schemas.microsoft.com/office/drawing/2014/main" id="{A9C58F77-BA66-47B7-8B1E-AAAE006E16C1}"/>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4" name="Freeform 55">
                <a:extLst>
                  <a:ext uri="{FF2B5EF4-FFF2-40B4-BE49-F238E27FC236}">
                    <a16:creationId xmlns:a16="http://schemas.microsoft.com/office/drawing/2014/main" id="{CDAC516C-134B-4B50-BB03-8623FF7C0096}"/>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5" name="Freeform 56">
                <a:extLst>
                  <a:ext uri="{FF2B5EF4-FFF2-40B4-BE49-F238E27FC236}">
                    <a16:creationId xmlns:a16="http://schemas.microsoft.com/office/drawing/2014/main" id="{148887B1-65CB-4500-920D-AC7DF44B1C8A}"/>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6" name="Freeform 57">
                <a:extLst>
                  <a:ext uri="{FF2B5EF4-FFF2-40B4-BE49-F238E27FC236}">
                    <a16:creationId xmlns:a16="http://schemas.microsoft.com/office/drawing/2014/main" id="{179DE9E7-F589-4A26-8CAB-0254AB52099A}"/>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58">
                <a:extLst>
                  <a:ext uri="{FF2B5EF4-FFF2-40B4-BE49-F238E27FC236}">
                    <a16:creationId xmlns:a16="http://schemas.microsoft.com/office/drawing/2014/main" id="{AD4010DD-D2E1-4500-B141-1E9C1CB59E76}"/>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59">
                <a:extLst>
                  <a:ext uri="{FF2B5EF4-FFF2-40B4-BE49-F238E27FC236}">
                    <a16:creationId xmlns:a16="http://schemas.microsoft.com/office/drawing/2014/main" id="{8E1ACB97-B126-4258-A33F-C799164AE4E8}"/>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9" name="Freeform 60">
                <a:extLst>
                  <a:ext uri="{FF2B5EF4-FFF2-40B4-BE49-F238E27FC236}">
                    <a16:creationId xmlns:a16="http://schemas.microsoft.com/office/drawing/2014/main" id="{5DD5CFD4-1530-45D9-94F6-C6317066F907}"/>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0" name="Freeform 61">
                <a:extLst>
                  <a:ext uri="{FF2B5EF4-FFF2-40B4-BE49-F238E27FC236}">
                    <a16:creationId xmlns:a16="http://schemas.microsoft.com/office/drawing/2014/main" id="{5B7866EC-0E57-466D-BBF9-E83105E07E6A}"/>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1" name="Freeform 62">
                <a:extLst>
                  <a:ext uri="{FF2B5EF4-FFF2-40B4-BE49-F238E27FC236}">
                    <a16:creationId xmlns:a16="http://schemas.microsoft.com/office/drawing/2014/main" id="{47FF0BBC-A7DD-4E25-83F1-29F9386760C9}"/>
                  </a:ext>
                </a:extLst>
              </p:cNvPr>
              <p:cNvSpPr>
                <a:spLocks/>
              </p:cNvSpPr>
              <p:nvPr/>
            </p:nvSpPr>
            <p:spPr bwMode="auto">
              <a:xfrm>
                <a:off x="6646864" y="4249738"/>
                <a:ext cx="906462" cy="881062"/>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600" b="1" dirty="0">
                  <a:solidFill>
                    <a:schemeClr val="bg1"/>
                  </a:solidFill>
                  <a:latin typeface="メイリオ" panose="020B0604030504040204" pitchFamily="50" charset="-128"/>
                  <a:ea typeface="メイリオ" panose="020B0604030504040204" pitchFamily="50" charset="-128"/>
                </a:endParaRPr>
              </a:p>
            </p:txBody>
          </p:sp>
          <p:sp>
            <p:nvSpPr>
              <p:cNvPr id="42" name="Freeform 63">
                <a:extLst>
                  <a:ext uri="{FF2B5EF4-FFF2-40B4-BE49-F238E27FC236}">
                    <a16:creationId xmlns:a16="http://schemas.microsoft.com/office/drawing/2014/main" id="{4ECEB71F-71A2-4A80-AA59-DBBB08C92179}"/>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3" name="Freeform 64">
                <a:extLst>
                  <a:ext uri="{FF2B5EF4-FFF2-40B4-BE49-F238E27FC236}">
                    <a16:creationId xmlns:a16="http://schemas.microsoft.com/office/drawing/2014/main" id="{11CAE94A-E3E8-4ED0-8392-9CFD465F271B}"/>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65">
                <a:extLst>
                  <a:ext uri="{FF2B5EF4-FFF2-40B4-BE49-F238E27FC236}">
                    <a16:creationId xmlns:a16="http://schemas.microsoft.com/office/drawing/2014/main" id="{12005262-97D7-47C5-B5C7-BAFE1AE9ECA5}"/>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5" name="Freeform 66">
                <a:extLst>
                  <a:ext uri="{FF2B5EF4-FFF2-40B4-BE49-F238E27FC236}">
                    <a16:creationId xmlns:a16="http://schemas.microsoft.com/office/drawing/2014/main" id="{1D44CCF3-5170-4671-A697-3735624F3F89}"/>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6" name="Freeform 67">
                <a:extLst>
                  <a:ext uri="{FF2B5EF4-FFF2-40B4-BE49-F238E27FC236}">
                    <a16:creationId xmlns:a16="http://schemas.microsoft.com/office/drawing/2014/main" id="{3C135997-3378-4291-868A-1FBF9F0CA29B}"/>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7" name="Freeform 68">
                <a:extLst>
                  <a:ext uri="{FF2B5EF4-FFF2-40B4-BE49-F238E27FC236}">
                    <a16:creationId xmlns:a16="http://schemas.microsoft.com/office/drawing/2014/main" id="{FCC676B2-7746-48DA-930A-1E528C0CFC3B}"/>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8" name="Freeform 69">
                <a:extLst>
                  <a:ext uri="{FF2B5EF4-FFF2-40B4-BE49-F238E27FC236}">
                    <a16:creationId xmlns:a16="http://schemas.microsoft.com/office/drawing/2014/main" id="{457BAA36-4BA6-481C-8F81-B38A84EA17E9}"/>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9" name="Freeform 70">
                <a:extLst>
                  <a:ext uri="{FF2B5EF4-FFF2-40B4-BE49-F238E27FC236}">
                    <a16:creationId xmlns:a16="http://schemas.microsoft.com/office/drawing/2014/main" id="{9477771B-5006-41F6-85C2-92B89D747F76}"/>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0" name="Freeform 72">
                <a:extLst>
                  <a:ext uri="{FF2B5EF4-FFF2-40B4-BE49-F238E27FC236}">
                    <a16:creationId xmlns:a16="http://schemas.microsoft.com/office/drawing/2014/main" id="{8CFFDA75-74FD-47DF-92C4-128986663C47}"/>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1" name="Freeform 73">
                <a:extLst>
                  <a:ext uri="{FF2B5EF4-FFF2-40B4-BE49-F238E27FC236}">
                    <a16:creationId xmlns:a16="http://schemas.microsoft.com/office/drawing/2014/main" id="{0C8AC11B-97F3-4B3C-B28B-D7C03213EE50}"/>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2" name="Freeform 74">
                <a:extLst>
                  <a:ext uri="{FF2B5EF4-FFF2-40B4-BE49-F238E27FC236}">
                    <a16:creationId xmlns:a16="http://schemas.microsoft.com/office/drawing/2014/main" id="{E25D69F8-C743-43E1-977B-8A41DC6422FF}"/>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3" name="Freeform 75">
                <a:extLst>
                  <a:ext uri="{FF2B5EF4-FFF2-40B4-BE49-F238E27FC236}">
                    <a16:creationId xmlns:a16="http://schemas.microsoft.com/office/drawing/2014/main" id="{89561576-A2B3-4688-8AA6-693DF32A7643}"/>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4" name="Freeform 76">
                <a:extLst>
                  <a:ext uri="{FF2B5EF4-FFF2-40B4-BE49-F238E27FC236}">
                    <a16:creationId xmlns:a16="http://schemas.microsoft.com/office/drawing/2014/main" id="{593A1B7F-2003-481A-B97B-4CBD66AEB63A}"/>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5" name="Freeform 77">
                <a:extLst>
                  <a:ext uri="{FF2B5EF4-FFF2-40B4-BE49-F238E27FC236}">
                    <a16:creationId xmlns:a16="http://schemas.microsoft.com/office/drawing/2014/main" id="{EB78F1CA-E763-4CD2-984F-B6B0391D2F97}"/>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6" name="Freeform 78">
                <a:extLst>
                  <a:ext uri="{FF2B5EF4-FFF2-40B4-BE49-F238E27FC236}">
                    <a16:creationId xmlns:a16="http://schemas.microsoft.com/office/drawing/2014/main" id="{2582D9BF-6E7D-48DB-B8C1-223EB1F56527}"/>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7" name="Freeform 79">
                <a:extLst>
                  <a:ext uri="{FF2B5EF4-FFF2-40B4-BE49-F238E27FC236}">
                    <a16:creationId xmlns:a16="http://schemas.microsoft.com/office/drawing/2014/main" id="{1A088129-9340-4985-BBD9-47BFEF276E66}"/>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58" name="Freeform 80">
                <a:extLst>
                  <a:ext uri="{FF2B5EF4-FFF2-40B4-BE49-F238E27FC236}">
                    <a16:creationId xmlns:a16="http://schemas.microsoft.com/office/drawing/2014/main" id="{453FC480-D732-44E0-9441-3298FC5020D4}"/>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59" name="グループ化 58">
                <a:extLst>
                  <a:ext uri="{FF2B5EF4-FFF2-40B4-BE49-F238E27FC236}">
                    <a16:creationId xmlns:a16="http://schemas.microsoft.com/office/drawing/2014/main" id="{D30A6EC3-D43B-4D0B-89EB-F2C50B8CA637}"/>
                  </a:ext>
                </a:extLst>
              </p:cNvPr>
              <p:cNvGrpSpPr/>
              <p:nvPr/>
            </p:nvGrpSpPr>
            <p:grpSpPr>
              <a:xfrm>
                <a:off x="3732213" y="5351463"/>
                <a:ext cx="833437" cy="738188"/>
                <a:chOff x="3732213" y="5351463"/>
                <a:chExt cx="833437" cy="738188"/>
              </a:xfrm>
              <a:grpFill/>
            </p:grpSpPr>
            <p:sp>
              <p:nvSpPr>
                <p:cNvPr id="88" name="Freeform 81">
                  <a:extLst>
                    <a:ext uri="{FF2B5EF4-FFF2-40B4-BE49-F238E27FC236}">
                      <a16:creationId xmlns:a16="http://schemas.microsoft.com/office/drawing/2014/main" id="{DEE8CA09-2F08-4E29-B2B0-C07B76C95E66}"/>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9" name="Freeform 82">
                  <a:extLst>
                    <a:ext uri="{FF2B5EF4-FFF2-40B4-BE49-F238E27FC236}">
                      <a16:creationId xmlns:a16="http://schemas.microsoft.com/office/drawing/2014/main" id="{DFD98A9D-7591-481D-B6E0-AF2AAA38D7CA}"/>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60" name="グループ化 59">
                <a:extLst>
                  <a:ext uri="{FF2B5EF4-FFF2-40B4-BE49-F238E27FC236}">
                    <a16:creationId xmlns:a16="http://schemas.microsoft.com/office/drawing/2014/main" id="{0C7DF570-DC5C-4263-9F13-3F3B80CB8802}"/>
                  </a:ext>
                </a:extLst>
              </p:cNvPr>
              <p:cNvGrpSpPr/>
              <p:nvPr/>
            </p:nvGrpSpPr>
            <p:grpSpPr>
              <a:xfrm>
                <a:off x="4054475" y="5126038"/>
                <a:ext cx="806450" cy="528637"/>
                <a:chOff x="4054475" y="5126038"/>
                <a:chExt cx="806450" cy="528637"/>
              </a:xfrm>
              <a:grpFill/>
            </p:grpSpPr>
            <p:sp>
              <p:nvSpPr>
                <p:cNvPr id="85" name="Freeform 83">
                  <a:extLst>
                    <a:ext uri="{FF2B5EF4-FFF2-40B4-BE49-F238E27FC236}">
                      <a16:creationId xmlns:a16="http://schemas.microsoft.com/office/drawing/2014/main" id="{1A348E20-741C-4ABF-A0A4-06CF111036C4}"/>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6" name="Freeform 84">
                  <a:extLst>
                    <a:ext uri="{FF2B5EF4-FFF2-40B4-BE49-F238E27FC236}">
                      <a16:creationId xmlns:a16="http://schemas.microsoft.com/office/drawing/2014/main" id="{6406C78C-FB96-4951-A147-958F00F7D5B6}"/>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7" name="Freeform 85">
                  <a:extLst>
                    <a:ext uri="{FF2B5EF4-FFF2-40B4-BE49-F238E27FC236}">
                      <a16:creationId xmlns:a16="http://schemas.microsoft.com/office/drawing/2014/main" id="{DDFC4056-0984-419C-B0A6-A3CBD178BDA9}"/>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61" name="Freeform 86">
                <a:extLst>
                  <a:ext uri="{FF2B5EF4-FFF2-40B4-BE49-F238E27FC236}">
                    <a16:creationId xmlns:a16="http://schemas.microsoft.com/office/drawing/2014/main" id="{9B9E3202-BF26-47BD-AABB-FC9CD5E276A8}"/>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62" name="グループ化 61">
                <a:extLst>
                  <a:ext uri="{FF2B5EF4-FFF2-40B4-BE49-F238E27FC236}">
                    <a16:creationId xmlns:a16="http://schemas.microsoft.com/office/drawing/2014/main" id="{46861E21-939D-42BD-856F-A2887A502980}"/>
                  </a:ext>
                </a:extLst>
              </p:cNvPr>
              <p:cNvGrpSpPr/>
              <p:nvPr/>
            </p:nvGrpSpPr>
            <p:grpSpPr>
              <a:xfrm>
                <a:off x="4156075" y="4219575"/>
                <a:ext cx="2254250" cy="2627313"/>
                <a:chOff x="4156075" y="4219575"/>
                <a:chExt cx="2254250" cy="2627313"/>
              </a:xfrm>
              <a:grpFill/>
            </p:grpSpPr>
            <p:sp>
              <p:nvSpPr>
                <p:cNvPr id="82" name="Freeform 87">
                  <a:extLst>
                    <a:ext uri="{FF2B5EF4-FFF2-40B4-BE49-F238E27FC236}">
                      <a16:creationId xmlns:a16="http://schemas.microsoft.com/office/drawing/2014/main" id="{FA2C50C0-8EBE-42F7-854B-CA683E941A40}"/>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3" name="Freeform 88">
                  <a:extLst>
                    <a:ext uri="{FF2B5EF4-FFF2-40B4-BE49-F238E27FC236}">
                      <a16:creationId xmlns:a16="http://schemas.microsoft.com/office/drawing/2014/main" id="{32A21D21-7EC6-470B-AE13-197B2EE6B17E}"/>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4" name="Freeform 89">
                  <a:extLst>
                    <a:ext uri="{FF2B5EF4-FFF2-40B4-BE49-F238E27FC236}">
                      <a16:creationId xmlns:a16="http://schemas.microsoft.com/office/drawing/2014/main" id="{9513BA70-4E7F-40F0-9EC1-AED4D064AC25}"/>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63" name="Freeform 90">
                <a:extLst>
                  <a:ext uri="{FF2B5EF4-FFF2-40B4-BE49-F238E27FC236}">
                    <a16:creationId xmlns:a16="http://schemas.microsoft.com/office/drawing/2014/main" id="{FFA71C24-BBA8-4654-B6E5-8C862EC4925A}"/>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4" name="Freeform 91">
                <a:extLst>
                  <a:ext uri="{FF2B5EF4-FFF2-40B4-BE49-F238E27FC236}">
                    <a16:creationId xmlns:a16="http://schemas.microsoft.com/office/drawing/2014/main" id="{6E520DA1-BB61-4B02-9250-8199F228CC4F}"/>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5" name="Freeform 92">
                <a:extLst>
                  <a:ext uri="{FF2B5EF4-FFF2-40B4-BE49-F238E27FC236}">
                    <a16:creationId xmlns:a16="http://schemas.microsoft.com/office/drawing/2014/main" id="{54EC4DB6-B6B5-4CDE-9875-56FF088FBE73}"/>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6" name="Freeform 94">
                <a:extLst>
                  <a:ext uri="{FF2B5EF4-FFF2-40B4-BE49-F238E27FC236}">
                    <a16:creationId xmlns:a16="http://schemas.microsoft.com/office/drawing/2014/main" id="{7D3E20EC-5783-457B-9ADF-5D357975C98F}"/>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7" name="Freeform 95">
                <a:extLst>
                  <a:ext uri="{FF2B5EF4-FFF2-40B4-BE49-F238E27FC236}">
                    <a16:creationId xmlns:a16="http://schemas.microsoft.com/office/drawing/2014/main" id="{85E93562-DB20-48B9-AC25-F696C7460129}"/>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8" name="Freeform 98">
                <a:extLst>
                  <a:ext uri="{FF2B5EF4-FFF2-40B4-BE49-F238E27FC236}">
                    <a16:creationId xmlns:a16="http://schemas.microsoft.com/office/drawing/2014/main" id="{2D128BCD-9A8F-4807-98B1-89398743DF09}"/>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69" name="Freeform 99">
                <a:extLst>
                  <a:ext uri="{FF2B5EF4-FFF2-40B4-BE49-F238E27FC236}">
                    <a16:creationId xmlns:a16="http://schemas.microsoft.com/office/drawing/2014/main" id="{C9FBC4C6-CE07-493D-827C-9EFA30F5AD23}"/>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70" name="グループ化 69">
                <a:extLst>
                  <a:ext uri="{FF2B5EF4-FFF2-40B4-BE49-F238E27FC236}">
                    <a16:creationId xmlns:a16="http://schemas.microsoft.com/office/drawing/2014/main" id="{BBBBB0FE-195F-48E9-8B0D-A53D3899BE5D}"/>
                  </a:ext>
                </a:extLst>
              </p:cNvPr>
              <p:cNvGrpSpPr/>
              <p:nvPr/>
            </p:nvGrpSpPr>
            <p:grpSpPr>
              <a:xfrm>
                <a:off x="3803650" y="1860550"/>
                <a:ext cx="2744787" cy="2689225"/>
                <a:chOff x="3803650" y="1860550"/>
                <a:chExt cx="2744787" cy="2689225"/>
              </a:xfrm>
              <a:grpFill/>
            </p:grpSpPr>
            <p:sp>
              <p:nvSpPr>
                <p:cNvPr id="77" name="Freeform 100">
                  <a:extLst>
                    <a:ext uri="{FF2B5EF4-FFF2-40B4-BE49-F238E27FC236}">
                      <a16:creationId xmlns:a16="http://schemas.microsoft.com/office/drawing/2014/main" id="{99992D2E-1876-4E14-9FA4-A1709CC159E4}"/>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101">
                  <a:extLst>
                    <a:ext uri="{FF2B5EF4-FFF2-40B4-BE49-F238E27FC236}">
                      <a16:creationId xmlns:a16="http://schemas.microsoft.com/office/drawing/2014/main" id="{C9970A38-75D6-453C-AAE5-044C9821F891}"/>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102">
                  <a:extLst>
                    <a:ext uri="{FF2B5EF4-FFF2-40B4-BE49-F238E27FC236}">
                      <a16:creationId xmlns:a16="http://schemas.microsoft.com/office/drawing/2014/main" id="{9F811628-8F1B-48DB-91C4-B11F230BCD01}"/>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103">
                  <a:extLst>
                    <a:ext uri="{FF2B5EF4-FFF2-40B4-BE49-F238E27FC236}">
                      <a16:creationId xmlns:a16="http://schemas.microsoft.com/office/drawing/2014/main" id="{888059C0-6BE8-4638-A408-33D06A21FEB5}"/>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104">
                  <a:extLst>
                    <a:ext uri="{FF2B5EF4-FFF2-40B4-BE49-F238E27FC236}">
                      <a16:creationId xmlns:a16="http://schemas.microsoft.com/office/drawing/2014/main" id="{2AF9F411-C7AE-4D54-A9BF-99D7411B4BFA}"/>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71" name="Freeform 105">
                <a:extLst>
                  <a:ext uri="{FF2B5EF4-FFF2-40B4-BE49-F238E27FC236}">
                    <a16:creationId xmlns:a16="http://schemas.microsoft.com/office/drawing/2014/main" id="{9D2B1186-188E-4D0B-BCD0-F576DCA606EE}"/>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2" name="Freeform 106">
                <a:extLst>
                  <a:ext uri="{FF2B5EF4-FFF2-40B4-BE49-F238E27FC236}">
                    <a16:creationId xmlns:a16="http://schemas.microsoft.com/office/drawing/2014/main" id="{2569A5F2-C1AC-4A9C-83A6-EF7221B992F5}"/>
                  </a:ext>
                </a:extLst>
              </p:cNvPr>
              <p:cNvSpPr>
                <a:spLocks/>
              </p:cNvSpPr>
              <p:nvPr/>
            </p:nvSpPr>
            <p:spPr bwMode="auto">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3" name="Freeform 107">
                <a:extLst>
                  <a:ext uri="{FF2B5EF4-FFF2-40B4-BE49-F238E27FC236}">
                    <a16:creationId xmlns:a16="http://schemas.microsoft.com/office/drawing/2014/main" id="{A1F40126-8540-4207-9121-75A2A41AC99B}"/>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4" name="Freeform 108">
                <a:extLst>
                  <a:ext uri="{FF2B5EF4-FFF2-40B4-BE49-F238E27FC236}">
                    <a16:creationId xmlns:a16="http://schemas.microsoft.com/office/drawing/2014/main" id="{DF6C9A7C-3D58-481F-9E01-2BDFA3B6A14A}"/>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5" name="Freeform 109">
                <a:extLst>
                  <a:ext uri="{FF2B5EF4-FFF2-40B4-BE49-F238E27FC236}">
                    <a16:creationId xmlns:a16="http://schemas.microsoft.com/office/drawing/2014/main" id="{31747439-8092-43C4-B02D-A6A526E071BC}"/>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110">
                <a:extLst>
                  <a:ext uri="{FF2B5EF4-FFF2-40B4-BE49-F238E27FC236}">
                    <a16:creationId xmlns:a16="http://schemas.microsoft.com/office/drawing/2014/main" id="{6A8BBB4A-5609-4E50-814F-69610A746DB9}"/>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no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10" name="グループ化 9">
              <a:extLst>
                <a:ext uri="{FF2B5EF4-FFF2-40B4-BE49-F238E27FC236}">
                  <a16:creationId xmlns:a16="http://schemas.microsoft.com/office/drawing/2014/main" id="{71A42D51-AB45-4569-8D97-44B416A33FEE}"/>
                </a:ext>
              </a:extLst>
            </p:cNvPr>
            <p:cNvGrpSpPr/>
            <p:nvPr/>
          </p:nvGrpSpPr>
          <p:grpSpPr>
            <a:xfrm>
              <a:off x="3700460" y="2027449"/>
              <a:ext cx="3000452" cy="4078165"/>
              <a:chOff x="3700460" y="2027449"/>
              <a:chExt cx="3000452" cy="4078165"/>
            </a:xfrm>
          </p:grpSpPr>
          <p:sp>
            <p:nvSpPr>
              <p:cNvPr id="11" name="Rectangle 8">
                <a:extLst>
                  <a:ext uri="{FF2B5EF4-FFF2-40B4-BE49-F238E27FC236}">
                    <a16:creationId xmlns:a16="http://schemas.microsoft.com/office/drawing/2014/main" id="{9CBA3EDE-6986-42FE-9EF3-DFD7D5619A69}"/>
                  </a:ext>
                </a:extLst>
              </p:cNvPr>
              <p:cNvSpPr>
                <a:spLocks noChangeArrowheads="1"/>
              </p:cNvSpPr>
              <p:nvPr/>
            </p:nvSpPr>
            <p:spPr bwMode="auto">
              <a:xfrm>
                <a:off x="5187655" y="3383908"/>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2" name="Rectangle 9">
                <a:extLst>
                  <a:ext uri="{FF2B5EF4-FFF2-40B4-BE49-F238E27FC236}">
                    <a16:creationId xmlns:a16="http://schemas.microsoft.com/office/drawing/2014/main" id="{120BF0DC-3C1D-4934-BF7C-D0BA36A9A25F}"/>
                  </a:ext>
                </a:extLst>
              </p:cNvPr>
              <p:cNvSpPr>
                <a:spLocks noChangeArrowheads="1"/>
              </p:cNvSpPr>
              <p:nvPr/>
            </p:nvSpPr>
            <p:spPr bwMode="auto">
              <a:xfrm>
                <a:off x="5200055" y="4557133"/>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堺市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3" name="Rectangle 10">
                <a:extLst>
                  <a:ext uri="{FF2B5EF4-FFF2-40B4-BE49-F238E27FC236}">
                    <a16:creationId xmlns:a16="http://schemas.microsoft.com/office/drawing/2014/main" id="{F4F0A592-FB8C-4369-AECB-61629E42F383}"/>
                  </a:ext>
                </a:extLst>
              </p:cNvPr>
              <p:cNvSpPr>
                <a:spLocks noChangeArrowheads="1"/>
              </p:cNvSpPr>
              <p:nvPr/>
            </p:nvSpPr>
            <p:spPr bwMode="auto">
              <a:xfrm>
                <a:off x="4969223" y="2412921"/>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豊中市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4" name="Rectangle 12">
                <a:extLst>
                  <a:ext uri="{FF2B5EF4-FFF2-40B4-BE49-F238E27FC236}">
                    <a16:creationId xmlns:a16="http://schemas.microsoft.com/office/drawing/2014/main" id="{D6FE4719-52DD-42B2-9FE7-F22252D708E8}"/>
                  </a:ext>
                </a:extLst>
              </p:cNvPr>
              <p:cNvSpPr>
                <a:spLocks noChangeArrowheads="1"/>
              </p:cNvSpPr>
              <p:nvPr/>
            </p:nvSpPr>
            <p:spPr bwMode="auto">
              <a:xfrm>
                <a:off x="5296140" y="2351776"/>
                <a:ext cx="246950" cy="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i="0" u="none" strike="noStrike" cap="none" normalizeH="0" baseline="0" dirty="0">
                    <a:ln>
                      <a:noFill/>
                    </a:ln>
                    <a:effectLst/>
                    <a:latin typeface="メイリオ" pitchFamily="50" charset="-128"/>
                    <a:ea typeface="メイリオ" pitchFamily="50" charset="-128"/>
                    <a:cs typeface="ＭＳ Ｐゴシック" pitchFamily="50" charset="-128"/>
                  </a:rPr>
                  <a:t>吹田市</a:t>
                </a:r>
                <a:endParaRPr kumimoji="1" lang="ja-JP" altLang="ja-JP" sz="600" i="0" u="none" strike="noStrike" cap="none" normalizeH="0" baseline="0" dirty="0">
                  <a:ln>
                    <a:noFill/>
                  </a:ln>
                  <a:effectLst/>
                  <a:cs typeface="ＭＳ Ｐゴシック" pitchFamily="50" charset="-128"/>
                </a:endParaRPr>
              </a:p>
            </p:txBody>
          </p:sp>
          <p:sp>
            <p:nvSpPr>
              <p:cNvPr id="15" name="Rectangle 13">
                <a:extLst>
                  <a:ext uri="{FF2B5EF4-FFF2-40B4-BE49-F238E27FC236}">
                    <a16:creationId xmlns:a16="http://schemas.microsoft.com/office/drawing/2014/main" id="{9DF336C3-A470-4F61-9607-B6013078C404}"/>
                  </a:ext>
                </a:extLst>
              </p:cNvPr>
              <p:cNvSpPr>
                <a:spLocks noChangeArrowheads="1"/>
              </p:cNvSpPr>
              <p:nvPr/>
            </p:nvSpPr>
            <p:spPr bwMode="auto">
              <a:xfrm>
                <a:off x="6421947" y="2027449"/>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枚方市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6" name="Rectangle 15">
                <a:extLst>
                  <a:ext uri="{FF2B5EF4-FFF2-40B4-BE49-F238E27FC236}">
                    <a16:creationId xmlns:a16="http://schemas.microsoft.com/office/drawing/2014/main" id="{66D742BF-5176-4AAF-B893-85F0EC402398}"/>
                  </a:ext>
                </a:extLst>
              </p:cNvPr>
              <p:cNvSpPr>
                <a:spLocks noChangeArrowheads="1"/>
              </p:cNvSpPr>
              <p:nvPr/>
            </p:nvSpPr>
            <p:spPr bwMode="auto">
              <a:xfrm>
                <a:off x="5960423" y="3315885"/>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東大阪市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 name="Rectangle 16">
                <a:extLst>
                  <a:ext uri="{FF2B5EF4-FFF2-40B4-BE49-F238E27FC236}">
                    <a16:creationId xmlns:a16="http://schemas.microsoft.com/office/drawing/2014/main" id="{3313E769-DDA8-4420-8C66-1FB523BCD6FD}"/>
                  </a:ext>
                </a:extLst>
              </p:cNvPr>
              <p:cNvSpPr>
                <a:spLocks noChangeArrowheads="1"/>
              </p:cNvSpPr>
              <p:nvPr/>
            </p:nvSpPr>
            <p:spPr bwMode="auto">
              <a:xfrm>
                <a:off x="6012129" y="3721474"/>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八尾市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 name="Rectangle 18">
                <a:extLst>
                  <a:ext uri="{FF2B5EF4-FFF2-40B4-BE49-F238E27FC236}">
                    <a16:creationId xmlns:a16="http://schemas.microsoft.com/office/drawing/2014/main" id="{43B109B9-1E6C-406B-83CA-D34E0A0867DF}"/>
                  </a:ext>
                </a:extLst>
              </p:cNvPr>
              <p:cNvSpPr>
                <a:spLocks noChangeArrowheads="1"/>
              </p:cNvSpPr>
              <p:nvPr/>
            </p:nvSpPr>
            <p:spPr bwMode="auto">
              <a:xfrm>
                <a:off x="4518922" y="5334355"/>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岸和田市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2" name="Rectangle 26">
                <a:extLst>
                  <a:ext uri="{FF2B5EF4-FFF2-40B4-BE49-F238E27FC236}">
                    <a16:creationId xmlns:a16="http://schemas.microsoft.com/office/drawing/2014/main" id="{606A1F4D-7AE9-4032-A170-391A4315812E}"/>
                  </a:ext>
                </a:extLst>
              </p:cNvPr>
              <p:cNvSpPr>
                <a:spLocks noChangeArrowheads="1"/>
              </p:cNvSpPr>
              <p:nvPr/>
            </p:nvSpPr>
            <p:spPr bwMode="auto">
              <a:xfrm>
                <a:off x="5043516" y="5429112"/>
                <a:ext cx="299867" cy="11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600" dirty="0">
                    <a:latin typeface="メイリオ" pitchFamily="50" charset="-128"/>
                    <a:ea typeface="メイリオ" pitchFamily="50" charset="-128"/>
                  </a:rPr>
                  <a:t>和泉市</a:t>
                </a:r>
              </a:p>
            </p:txBody>
          </p:sp>
          <p:sp>
            <p:nvSpPr>
              <p:cNvPr id="23" name="Rectangle 30">
                <a:extLst>
                  <a:ext uri="{FF2B5EF4-FFF2-40B4-BE49-F238E27FC236}">
                    <a16:creationId xmlns:a16="http://schemas.microsoft.com/office/drawing/2014/main" id="{800E065E-951E-4754-B675-B5B4E29B5BBC}"/>
                  </a:ext>
                </a:extLst>
              </p:cNvPr>
              <p:cNvSpPr>
                <a:spLocks noChangeArrowheads="1"/>
              </p:cNvSpPr>
              <p:nvPr/>
            </p:nvSpPr>
            <p:spPr bwMode="auto">
              <a:xfrm>
                <a:off x="3995936" y="5820723"/>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泉佐野市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4" name="Rectangle 31">
                <a:extLst>
                  <a:ext uri="{FF2B5EF4-FFF2-40B4-BE49-F238E27FC236}">
                    <a16:creationId xmlns:a16="http://schemas.microsoft.com/office/drawing/2014/main" id="{ADFB893A-CD76-4701-AD5B-4E7E8871F91C}"/>
                  </a:ext>
                </a:extLst>
              </p:cNvPr>
              <p:cNvSpPr>
                <a:spLocks noChangeArrowheads="1"/>
              </p:cNvSpPr>
              <p:nvPr/>
            </p:nvSpPr>
            <p:spPr bwMode="auto">
              <a:xfrm>
                <a:off x="3765104" y="6013281"/>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5" name="Rectangle 33">
                <a:extLst>
                  <a:ext uri="{FF2B5EF4-FFF2-40B4-BE49-F238E27FC236}">
                    <a16:creationId xmlns:a16="http://schemas.microsoft.com/office/drawing/2014/main" id="{D11E5A52-BDBD-42C0-8CF5-59213EA38CF0}"/>
                  </a:ext>
                </a:extLst>
              </p:cNvPr>
              <p:cNvSpPr>
                <a:spLocks noChangeArrowheads="1"/>
              </p:cNvSpPr>
              <p:nvPr/>
            </p:nvSpPr>
            <p:spPr bwMode="auto">
              <a:xfrm>
                <a:off x="4255516" y="5689990"/>
                <a:ext cx="70" cy="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6" name="Rectangle 34">
                <a:extLst>
                  <a:ext uri="{FF2B5EF4-FFF2-40B4-BE49-F238E27FC236}">
                    <a16:creationId xmlns:a16="http://schemas.microsoft.com/office/drawing/2014/main" id="{A4B48DE1-C39B-4B41-A2CA-5A1E91E48118}"/>
                  </a:ext>
                </a:extLst>
              </p:cNvPr>
              <p:cNvSpPr>
                <a:spLocks noChangeArrowheads="1"/>
              </p:cNvSpPr>
              <p:nvPr/>
            </p:nvSpPr>
            <p:spPr bwMode="auto">
              <a:xfrm>
                <a:off x="3700460" y="5650837"/>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田尻町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7" name="Rectangle 40">
                <a:extLst>
                  <a:ext uri="{FF2B5EF4-FFF2-40B4-BE49-F238E27FC236}">
                    <a16:creationId xmlns:a16="http://schemas.microsoft.com/office/drawing/2014/main" id="{659CE12C-14CD-4973-A169-3F298A20F898}"/>
                  </a:ext>
                </a:extLst>
              </p:cNvPr>
              <p:cNvSpPr>
                <a:spLocks noChangeArrowheads="1"/>
              </p:cNvSpPr>
              <p:nvPr/>
            </p:nvSpPr>
            <p:spPr bwMode="auto">
              <a:xfrm>
                <a:off x="6470080" y="2483149"/>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交野市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8" name="Rectangle 42">
                <a:extLst>
                  <a:ext uri="{FF2B5EF4-FFF2-40B4-BE49-F238E27FC236}">
                    <a16:creationId xmlns:a16="http://schemas.microsoft.com/office/drawing/2014/main" id="{89E4369B-149E-46D8-AD62-4F3051E1713B}"/>
                  </a:ext>
                </a:extLst>
              </p:cNvPr>
              <p:cNvSpPr>
                <a:spLocks noChangeArrowheads="1"/>
              </p:cNvSpPr>
              <p:nvPr/>
            </p:nvSpPr>
            <p:spPr bwMode="auto">
              <a:xfrm>
                <a:off x="5759304" y="4841808"/>
                <a:ext cx="3077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富田林市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9" name="Rectangle 43">
                <a:extLst>
                  <a:ext uri="{FF2B5EF4-FFF2-40B4-BE49-F238E27FC236}">
                    <a16:creationId xmlns:a16="http://schemas.microsoft.com/office/drawing/2014/main" id="{36957203-9829-46C9-B6B4-978F29C3BD5D}"/>
                  </a:ext>
                </a:extLst>
              </p:cNvPr>
              <p:cNvSpPr>
                <a:spLocks noChangeArrowheads="1"/>
              </p:cNvSpPr>
              <p:nvPr/>
            </p:nvSpPr>
            <p:spPr bwMode="auto">
              <a:xfrm>
                <a:off x="5620639" y="5507581"/>
                <a:ext cx="411584" cy="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600" dirty="0">
                    <a:latin typeface="メイリオ" pitchFamily="50" charset="-128"/>
                    <a:ea typeface="メイリオ" pitchFamily="50" charset="-128"/>
                  </a:rPr>
                  <a:t>河内長野市</a:t>
                </a:r>
              </a:p>
            </p:txBody>
          </p:sp>
          <p:sp>
            <p:nvSpPr>
              <p:cNvPr id="30" name="Rectangle 47">
                <a:extLst>
                  <a:ext uri="{FF2B5EF4-FFF2-40B4-BE49-F238E27FC236}">
                    <a16:creationId xmlns:a16="http://schemas.microsoft.com/office/drawing/2014/main" id="{0AF42543-EB93-4634-AAC6-77DD43FD1052}"/>
                  </a:ext>
                </a:extLst>
              </p:cNvPr>
              <p:cNvSpPr>
                <a:spLocks noChangeArrowheads="1"/>
              </p:cNvSpPr>
              <p:nvPr/>
            </p:nvSpPr>
            <p:spPr bwMode="auto">
              <a:xfrm>
                <a:off x="5448916" y="4691853"/>
                <a:ext cx="38472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大阪狭山市</a:t>
                </a:r>
                <a:endParaRPr kumimoji="1" lang="ja-JP" altLang="ja-JP" sz="600" b="0" i="0" u="none" strike="noStrike" cap="none" normalizeH="0" baseline="0" dirty="0">
                  <a:ln>
                    <a:noFill/>
                  </a:ln>
                  <a:solidFill>
                    <a:schemeClr val="tx1"/>
                  </a:solidFill>
                  <a:effectLst/>
                  <a:cs typeface="ＭＳ Ｐゴシック" pitchFamily="50" charset="-128"/>
                </a:endParaRPr>
              </a:p>
            </p:txBody>
          </p:sp>
        </p:grpSp>
      </p:grpSp>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（５）権利擁護支援体制の整備状況（中核機関整備状況）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８</a:t>
            </a: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1301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〇府内の中核機関整備状況は５割程度と、全国と比較すると低調。</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1" name="Rectangle 11">
            <a:extLst>
              <a:ext uri="{FF2B5EF4-FFF2-40B4-BE49-F238E27FC236}">
                <a16:creationId xmlns:a16="http://schemas.microsoft.com/office/drawing/2014/main" id="{EB9DF746-252A-47A7-8A54-5898BD703F55}"/>
              </a:ext>
            </a:extLst>
          </p:cNvPr>
          <p:cNvSpPr>
            <a:spLocks noChangeArrowheads="1"/>
          </p:cNvSpPr>
          <p:nvPr/>
        </p:nvSpPr>
        <p:spPr bwMode="auto">
          <a:xfrm>
            <a:off x="8452877" y="2933052"/>
            <a:ext cx="4232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高槻市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92" name="Rectangle 29">
            <a:extLst>
              <a:ext uri="{FF2B5EF4-FFF2-40B4-BE49-F238E27FC236}">
                <a16:creationId xmlns:a16="http://schemas.microsoft.com/office/drawing/2014/main" id="{5F4E8988-AE7E-4AD9-8020-79465E40B0D0}"/>
              </a:ext>
            </a:extLst>
          </p:cNvPr>
          <p:cNvSpPr>
            <a:spLocks noChangeArrowheads="1"/>
          </p:cNvSpPr>
          <p:nvPr/>
        </p:nvSpPr>
        <p:spPr bwMode="auto">
          <a:xfrm>
            <a:off x="7302278" y="6040530"/>
            <a:ext cx="5253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貝塚市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94" name="Rectangle 12">
            <a:extLst>
              <a:ext uri="{FF2B5EF4-FFF2-40B4-BE49-F238E27FC236}">
                <a16:creationId xmlns:a16="http://schemas.microsoft.com/office/drawing/2014/main" id="{A56CF01C-CEBF-44E2-90F9-90AA3F22ABF1}"/>
              </a:ext>
            </a:extLst>
          </p:cNvPr>
          <p:cNvSpPr>
            <a:spLocks noChangeArrowheads="1"/>
          </p:cNvSpPr>
          <p:nvPr/>
        </p:nvSpPr>
        <p:spPr bwMode="auto">
          <a:xfrm>
            <a:off x="7771035" y="3083386"/>
            <a:ext cx="3450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600" dirty="0">
                <a:latin typeface="メイリオ" pitchFamily="50" charset="-128"/>
                <a:ea typeface="メイリオ" pitchFamily="50" charset="-128"/>
              </a:rPr>
              <a:t>箕面</a:t>
            </a:r>
            <a:r>
              <a:rPr kumimoji="1" lang="ja-JP" altLang="ja-JP" sz="600" i="0" u="none" strike="noStrike" cap="none" normalizeH="0" baseline="0" dirty="0">
                <a:ln>
                  <a:noFill/>
                </a:ln>
                <a:effectLst/>
                <a:latin typeface="メイリオ" pitchFamily="50" charset="-128"/>
                <a:ea typeface="メイリオ" pitchFamily="50" charset="-128"/>
                <a:cs typeface="ＭＳ Ｐゴシック" pitchFamily="50" charset="-128"/>
              </a:rPr>
              <a:t>市</a:t>
            </a:r>
            <a:endParaRPr kumimoji="1" lang="ja-JP" altLang="ja-JP" sz="600" i="0" u="none" strike="noStrike" cap="none" normalizeH="0" baseline="0" dirty="0">
              <a:ln>
                <a:noFill/>
              </a:ln>
              <a:effectLst/>
              <a:cs typeface="ＭＳ Ｐゴシック" pitchFamily="50" charset="-128"/>
            </a:endParaRPr>
          </a:p>
        </p:txBody>
      </p:sp>
      <p:sp>
        <p:nvSpPr>
          <p:cNvPr id="96" name="Rectangle 12">
            <a:extLst>
              <a:ext uri="{FF2B5EF4-FFF2-40B4-BE49-F238E27FC236}">
                <a16:creationId xmlns:a16="http://schemas.microsoft.com/office/drawing/2014/main" id="{9CF4B318-9345-4E12-A7EA-A7DC0EB50CD8}"/>
              </a:ext>
            </a:extLst>
          </p:cNvPr>
          <p:cNvSpPr>
            <a:spLocks noChangeArrowheads="1"/>
          </p:cNvSpPr>
          <p:nvPr/>
        </p:nvSpPr>
        <p:spPr bwMode="auto">
          <a:xfrm>
            <a:off x="8393575" y="3823061"/>
            <a:ext cx="3450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600" i="0" u="none" strike="noStrike" cap="none" normalizeH="0" baseline="0" dirty="0">
                <a:ln>
                  <a:noFill/>
                </a:ln>
                <a:effectLst/>
                <a:latin typeface="メイリオ" pitchFamily="50" charset="-128"/>
                <a:ea typeface="メイリオ" pitchFamily="50" charset="-128"/>
                <a:cs typeface="ＭＳ Ｐゴシック" pitchFamily="50" charset="-128"/>
              </a:rPr>
              <a:t>門真</a:t>
            </a:r>
            <a:r>
              <a:rPr kumimoji="1" lang="ja-JP" altLang="ja-JP" sz="600" i="0" u="none" strike="noStrike" cap="none" normalizeH="0" baseline="0" dirty="0">
                <a:ln>
                  <a:noFill/>
                </a:ln>
                <a:effectLst/>
                <a:latin typeface="メイリオ" pitchFamily="50" charset="-128"/>
                <a:ea typeface="メイリオ" pitchFamily="50" charset="-128"/>
                <a:cs typeface="ＭＳ Ｐゴシック" pitchFamily="50" charset="-128"/>
              </a:rPr>
              <a:t>市</a:t>
            </a:r>
            <a:endParaRPr kumimoji="1" lang="ja-JP" altLang="ja-JP" sz="600" i="0" u="none" strike="noStrike" cap="none" normalizeH="0" baseline="0" dirty="0">
              <a:ln>
                <a:noFill/>
              </a:ln>
              <a:effectLst/>
              <a:cs typeface="ＭＳ Ｐゴシック" pitchFamily="50" charset="-128"/>
            </a:endParaRPr>
          </a:p>
        </p:txBody>
      </p:sp>
      <p:sp>
        <p:nvSpPr>
          <p:cNvPr id="97" name="正方形/長方形 96">
            <a:extLst>
              <a:ext uri="{FF2B5EF4-FFF2-40B4-BE49-F238E27FC236}">
                <a16:creationId xmlns:a16="http://schemas.microsoft.com/office/drawing/2014/main" id="{7263422A-60D1-4EA2-B072-962B71B3E0FC}"/>
              </a:ext>
            </a:extLst>
          </p:cNvPr>
          <p:cNvSpPr/>
          <p:nvPr/>
        </p:nvSpPr>
        <p:spPr>
          <a:xfrm>
            <a:off x="4797398" y="2803362"/>
            <a:ext cx="1093574" cy="302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R7</a:t>
            </a:r>
            <a:r>
              <a:rPr kumimoji="1" lang="ja-JP" altLang="en-US" sz="900" b="1" dirty="0">
                <a:solidFill>
                  <a:schemeClr val="tx1"/>
                </a:solidFill>
                <a:latin typeface="BIZ UDゴシック" panose="020B0400000000000000" pitchFamily="49" charset="-128"/>
                <a:ea typeface="BIZ UDゴシック" panose="020B0400000000000000" pitchFamily="49" charset="-128"/>
              </a:rPr>
              <a:t>整備済</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20</a:t>
            </a:r>
            <a:r>
              <a:rPr kumimoji="1" lang="ja-JP" altLang="en-US" sz="900" b="1" dirty="0">
                <a:solidFill>
                  <a:schemeClr val="tx1"/>
                </a:solidFill>
                <a:latin typeface="BIZ UDゴシック" panose="020B0400000000000000" pitchFamily="49" charset="-128"/>
                <a:ea typeface="BIZ UDゴシック" panose="020B0400000000000000" pitchFamily="49" charset="-128"/>
              </a:rPr>
              <a:t>市町（</a:t>
            </a:r>
            <a:r>
              <a:rPr kumimoji="1" lang="en-US" altLang="ja-JP" sz="900" b="1" dirty="0">
                <a:solidFill>
                  <a:schemeClr val="tx1"/>
                </a:solidFill>
                <a:latin typeface="BIZ UDゴシック" panose="020B0400000000000000" pitchFamily="49" charset="-128"/>
                <a:ea typeface="BIZ UDゴシック" panose="020B0400000000000000" pitchFamily="49" charset="-128"/>
              </a:rPr>
              <a:t>47</a:t>
            </a:r>
            <a:r>
              <a:rPr kumimoji="1" lang="ja-JP" altLang="en-US" sz="9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p:txBody>
      </p:sp>
      <p:sp>
        <p:nvSpPr>
          <p:cNvPr id="99" name="正方形/長方形 98">
            <a:extLst>
              <a:ext uri="{FF2B5EF4-FFF2-40B4-BE49-F238E27FC236}">
                <a16:creationId xmlns:a16="http://schemas.microsoft.com/office/drawing/2014/main" id="{19B3F387-1778-489D-A13D-C42281213F92}"/>
              </a:ext>
            </a:extLst>
          </p:cNvPr>
          <p:cNvSpPr/>
          <p:nvPr/>
        </p:nvSpPr>
        <p:spPr>
          <a:xfrm>
            <a:off x="5987954" y="2808861"/>
            <a:ext cx="1093574" cy="3029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R8</a:t>
            </a:r>
            <a:r>
              <a:rPr kumimoji="1" lang="ja-JP" altLang="en-US" sz="900" b="1" dirty="0">
                <a:solidFill>
                  <a:schemeClr val="tx1"/>
                </a:solidFill>
                <a:latin typeface="BIZ UDゴシック" panose="020B0400000000000000" pitchFamily="49" charset="-128"/>
                <a:ea typeface="BIZ UDゴシック" panose="020B0400000000000000" pitchFamily="49" charset="-128"/>
              </a:rPr>
              <a:t>整備予定</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21</a:t>
            </a:r>
            <a:r>
              <a:rPr kumimoji="1" lang="ja-JP" altLang="en-US" sz="900" b="1" dirty="0">
                <a:solidFill>
                  <a:schemeClr val="tx1"/>
                </a:solidFill>
                <a:latin typeface="BIZ UDゴシック" panose="020B0400000000000000" pitchFamily="49" charset="-128"/>
                <a:ea typeface="BIZ UDゴシック" panose="020B0400000000000000" pitchFamily="49" charset="-128"/>
              </a:rPr>
              <a:t>市町（</a:t>
            </a:r>
            <a:r>
              <a:rPr kumimoji="1" lang="en-US" altLang="ja-JP" sz="900" b="1" dirty="0">
                <a:solidFill>
                  <a:schemeClr val="tx1"/>
                </a:solidFill>
                <a:latin typeface="BIZ UDゴシック" panose="020B0400000000000000" pitchFamily="49" charset="-128"/>
                <a:ea typeface="BIZ UDゴシック" panose="020B0400000000000000" pitchFamily="49" charset="-128"/>
              </a:rPr>
              <a:t>49</a:t>
            </a:r>
            <a:r>
              <a:rPr kumimoji="1" lang="ja-JP" altLang="en-US" sz="9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p:txBody>
      </p:sp>
      <p:sp>
        <p:nvSpPr>
          <p:cNvPr id="103" name="テキスト ボックス 102">
            <a:extLst>
              <a:ext uri="{FF2B5EF4-FFF2-40B4-BE49-F238E27FC236}">
                <a16:creationId xmlns:a16="http://schemas.microsoft.com/office/drawing/2014/main" id="{9FEB627E-CA58-4BD0-8DA1-3F2256CED679}"/>
              </a:ext>
            </a:extLst>
          </p:cNvPr>
          <p:cNvSpPr txBox="1"/>
          <p:nvPr/>
        </p:nvSpPr>
        <p:spPr>
          <a:xfrm>
            <a:off x="723926" y="926411"/>
            <a:ext cx="8717253" cy="861774"/>
          </a:xfrm>
          <a:prstGeom prst="rect">
            <a:avLst/>
          </a:prstGeom>
          <a:noFill/>
        </p:spPr>
        <p:txBody>
          <a:bodyPr wrap="square">
            <a:spAutoFit/>
          </a:bodyPr>
          <a:lstStyle/>
          <a:p>
            <a:endParaRPr lang="en-US" altLang="ja-JP" sz="1000" dirty="0">
              <a:latin typeface="BIZ UDゴシック" panose="020B0400000000000000" pitchFamily="49" charset="-128"/>
              <a:ea typeface="BIZ UDゴシック" panose="020B0400000000000000" pitchFamily="49" charset="-128"/>
            </a:endParaRPr>
          </a:p>
          <a:p>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〇本人や関係者等からの権利擁護支援や成年後見制度に関する相談を受け、必要に応じて専門的助言等を確保しつつ、権利擁護支援の内容の検討や</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支援を適切に実施するためのコーディネートを行う役割</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〇専門職団体・関係機関の協力・連携強化を図るために関係者のコーディネートを行う役割</a:t>
            </a:r>
            <a:endParaRPr lang="en-US" altLang="ja-JP" sz="1000"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07CC5AE2-9DD4-45B5-ADAF-3EC5BF3E9CB6}"/>
              </a:ext>
            </a:extLst>
          </p:cNvPr>
          <p:cNvSpPr/>
          <p:nvPr/>
        </p:nvSpPr>
        <p:spPr>
          <a:xfrm>
            <a:off x="4800169" y="3217051"/>
            <a:ext cx="2281359" cy="690023"/>
          </a:xfrm>
          <a:prstGeom prst="rect">
            <a:avLst/>
          </a:prstGeom>
          <a:noFill/>
          <a:ln w="63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E2586E1-45E7-4147-895E-1995F098F63F}"/>
              </a:ext>
            </a:extLst>
          </p:cNvPr>
          <p:cNvSpPr txBox="1"/>
          <p:nvPr/>
        </p:nvSpPr>
        <p:spPr>
          <a:xfrm>
            <a:off x="4662963" y="3272165"/>
            <a:ext cx="2585111" cy="514756"/>
          </a:xfrm>
          <a:prstGeom prst="rect">
            <a:avLst/>
          </a:prstGeom>
          <a:noFill/>
        </p:spPr>
        <p:txBody>
          <a:bodyPr wrap="square" rtlCol="0">
            <a:spAutoFit/>
          </a:bodyPr>
          <a:lstStyle/>
          <a:p>
            <a:pPr>
              <a:lnSpc>
                <a:spcPct val="150000"/>
              </a:lnSpc>
            </a:pPr>
            <a:r>
              <a:rPr kumimoji="1" lang="ja-JP" altLang="en-US" sz="1000" dirty="0">
                <a:latin typeface="BIZ UDゴシック" panose="020B0400000000000000" pitchFamily="49" charset="-128"/>
                <a:ea typeface="BIZ UDゴシック" panose="020B0400000000000000" pitchFamily="49" charset="-128"/>
              </a:rPr>
              <a:t>　　 （参考）全国の整備状況　</a:t>
            </a:r>
            <a:endParaRPr kumimoji="1" lang="en-US" altLang="ja-JP" sz="1000" dirty="0">
              <a:latin typeface="BIZ UDゴシック" panose="020B0400000000000000" pitchFamily="49" charset="-128"/>
              <a:ea typeface="BIZ UDゴシック" panose="020B0400000000000000" pitchFamily="49" charset="-128"/>
            </a:endParaRPr>
          </a:p>
          <a:p>
            <a:pPr algn="ctr">
              <a:lnSpc>
                <a:spcPct val="150000"/>
              </a:lnSpc>
            </a:pPr>
            <a:r>
              <a:rPr kumimoji="1" lang="en-US" altLang="ja-JP" sz="1000" u="sng" dirty="0">
                <a:latin typeface="BIZ UDゴシック" panose="020B0400000000000000" pitchFamily="49" charset="-128"/>
                <a:ea typeface="BIZ UDゴシック" panose="020B0400000000000000" pitchFamily="49" charset="-128"/>
              </a:rPr>
              <a:t>R6</a:t>
            </a:r>
            <a:r>
              <a:rPr kumimoji="1" lang="ja-JP" altLang="en-US" sz="1000" u="sng" dirty="0">
                <a:latin typeface="BIZ UDゴシック" panose="020B0400000000000000" pitchFamily="49" charset="-128"/>
                <a:ea typeface="BIZ UDゴシック" panose="020B0400000000000000" pitchFamily="49" charset="-128"/>
              </a:rPr>
              <a:t>年度当初　</a:t>
            </a:r>
            <a:r>
              <a:rPr kumimoji="1" lang="en-US" altLang="ja-JP" sz="1000" u="sng" dirty="0">
                <a:latin typeface="BIZ UDゴシック" panose="020B0400000000000000" pitchFamily="49" charset="-128"/>
                <a:ea typeface="BIZ UDゴシック" panose="020B0400000000000000" pitchFamily="49" charset="-128"/>
              </a:rPr>
              <a:t>1,187</a:t>
            </a:r>
            <a:r>
              <a:rPr kumimoji="1" lang="ja-JP" altLang="en-US" sz="1000" u="sng" dirty="0">
                <a:latin typeface="BIZ UDゴシック" panose="020B0400000000000000" pitchFamily="49" charset="-128"/>
                <a:ea typeface="BIZ UDゴシック" panose="020B0400000000000000" pitchFamily="49" charset="-128"/>
              </a:rPr>
              <a:t>市町村（</a:t>
            </a:r>
            <a:r>
              <a:rPr kumimoji="1" lang="en-US" altLang="ja-JP" sz="1000" u="sng" dirty="0">
                <a:latin typeface="BIZ UDゴシック" panose="020B0400000000000000" pitchFamily="49" charset="-128"/>
                <a:ea typeface="BIZ UDゴシック" panose="020B0400000000000000" pitchFamily="49" charset="-128"/>
              </a:rPr>
              <a:t>68.2%</a:t>
            </a:r>
            <a:r>
              <a:rPr kumimoji="1" lang="ja-JP" altLang="en-US" sz="1000" u="sng" dirty="0">
                <a:latin typeface="BIZ UDゴシック" panose="020B0400000000000000" pitchFamily="49" charset="-128"/>
                <a:ea typeface="BIZ UDゴシック" panose="020B0400000000000000" pitchFamily="49" charset="-128"/>
              </a:rPr>
              <a:t>）</a:t>
            </a:r>
          </a:p>
        </p:txBody>
      </p:sp>
      <p:sp>
        <p:nvSpPr>
          <p:cNvPr id="105" name="テキスト ボックス 104">
            <a:extLst>
              <a:ext uri="{FF2B5EF4-FFF2-40B4-BE49-F238E27FC236}">
                <a16:creationId xmlns:a16="http://schemas.microsoft.com/office/drawing/2014/main" id="{DC510C24-C56C-4C6B-A3F9-4DCC4C836AE4}"/>
              </a:ext>
            </a:extLst>
          </p:cNvPr>
          <p:cNvSpPr txBox="1"/>
          <p:nvPr/>
        </p:nvSpPr>
        <p:spPr>
          <a:xfrm>
            <a:off x="744797" y="937553"/>
            <a:ext cx="984696" cy="246221"/>
          </a:xfrm>
          <a:prstGeom prst="rect">
            <a:avLst/>
          </a:prstGeom>
          <a:noFill/>
          <a:ln>
            <a:solidFill>
              <a:schemeClr val="tx1"/>
            </a:solidFill>
          </a:ln>
        </p:spPr>
        <p:txBody>
          <a:bodyPr wrap="square">
            <a:spAutoFit/>
          </a:bodyPr>
          <a:lstStyle/>
          <a:p>
            <a:pPr algn="ctr"/>
            <a:r>
              <a:rPr lang="ja-JP" altLang="en-US" sz="1000" dirty="0">
                <a:latin typeface="BIZ UDゴシック" panose="020B0400000000000000" pitchFamily="49" charset="-128"/>
                <a:ea typeface="BIZ UDゴシック" panose="020B0400000000000000" pitchFamily="49" charset="-128"/>
              </a:rPr>
              <a:t>中核機関とは</a:t>
            </a:r>
            <a:endParaRPr lang="en-US" altLang="ja-JP" sz="1000" dirty="0">
              <a:latin typeface="BIZ UDゴシック" panose="020B0400000000000000" pitchFamily="49" charset="-128"/>
              <a:ea typeface="BIZ UDゴシック" panose="020B0400000000000000" pitchFamily="49" charset="-128"/>
            </a:endParaRPr>
          </a:p>
        </p:txBody>
      </p:sp>
      <p:sp>
        <p:nvSpPr>
          <p:cNvPr id="98" name="テキスト ボックス 97">
            <a:extLst>
              <a:ext uri="{FF2B5EF4-FFF2-40B4-BE49-F238E27FC236}">
                <a16:creationId xmlns:a16="http://schemas.microsoft.com/office/drawing/2014/main" id="{AB183DD4-3299-40DC-8828-1AE99099F966}"/>
              </a:ext>
            </a:extLst>
          </p:cNvPr>
          <p:cNvSpPr txBox="1"/>
          <p:nvPr/>
        </p:nvSpPr>
        <p:spPr>
          <a:xfrm>
            <a:off x="1750444" y="906525"/>
            <a:ext cx="6021710" cy="276999"/>
          </a:xfrm>
          <a:prstGeom prst="rect">
            <a:avLst/>
          </a:prstGeom>
          <a:noFill/>
        </p:spPr>
        <p:txBody>
          <a:bodyPr wrap="square">
            <a:spAutoFit/>
          </a:bodyPr>
          <a:lstStyle/>
          <a:p>
            <a:r>
              <a:rPr lang="ja-JP" altLang="en-US" sz="1200" u="sng" dirty="0">
                <a:latin typeface="BIZ UDゴシック" panose="020B0400000000000000" pitchFamily="49" charset="-128"/>
                <a:ea typeface="BIZ UDゴシック" panose="020B0400000000000000" pitchFamily="49" charset="-128"/>
              </a:rPr>
              <a:t>地域連携ネットワークのコーディネートを担う中核的な機関や体制のこと</a:t>
            </a:r>
            <a:endParaRPr lang="en-US" altLang="ja-JP" sz="1050" u="sng" dirty="0">
              <a:latin typeface="BIZ UDゴシック" panose="020B0400000000000000" pitchFamily="49" charset="-128"/>
              <a:ea typeface="BIZ UDゴシック" panose="020B0400000000000000" pitchFamily="49" charset="-128"/>
            </a:endParaRPr>
          </a:p>
        </p:txBody>
      </p:sp>
      <p:sp>
        <p:nvSpPr>
          <p:cNvPr id="100" name="楕円 99">
            <a:extLst>
              <a:ext uri="{FF2B5EF4-FFF2-40B4-BE49-F238E27FC236}">
                <a16:creationId xmlns:a16="http://schemas.microsoft.com/office/drawing/2014/main" id="{D1D87E58-0A87-4338-A5D2-6914CC50B6C3}"/>
              </a:ext>
            </a:extLst>
          </p:cNvPr>
          <p:cNvSpPr/>
          <p:nvPr/>
        </p:nvSpPr>
        <p:spPr>
          <a:xfrm rot="19763663">
            <a:off x="4711524" y="4454614"/>
            <a:ext cx="2688990" cy="87066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3C1BB4C9-7036-411C-9459-F708A9647D08}"/>
              </a:ext>
            </a:extLst>
          </p:cNvPr>
          <p:cNvSpPr txBox="1"/>
          <p:nvPr/>
        </p:nvSpPr>
        <p:spPr>
          <a:xfrm>
            <a:off x="4961493" y="4583464"/>
            <a:ext cx="2220739" cy="646331"/>
          </a:xfrm>
          <a:prstGeom prst="rect">
            <a:avLst/>
          </a:prstGeom>
          <a:noFill/>
        </p:spPr>
        <p:txBody>
          <a:bodyPr wrap="square">
            <a:spAutoFit/>
          </a:bodyPr>
          <a:lstStyle/>
          <a:p>
            <a:pPr algn="ct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国の第二期基本計画では、</a:t>
            </a:r>
            <a:endParaRPr lang="en-US" altLang="ja-JP" sz="900" dirty="0">
              <a:latin typeface="BIZ UDゴシック" panose="020B0400000000000000" pitchFamily="49" charset="-128"/>
              <a:ea typeface="BIZ UDゴシック" panose="020B0400000000000000" pitchFamily="49" charset="-128"/>
            </a:endParaRPr>
          </a:p>
          <a:p>
            <a:pPr algn="ctr"/>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年度末までの</a:t>
            </a:r>
            <a:endParaRPr lang="en-US" altLang="ja-JP" sz="900" dirty="0">
              <a:latin typeface="BIZ UDゴシック" panose="020B0400000000000000" pitchFamily="49" charset="-128"/>
              <a:ea typeface="BIZ UDゴシック" panose="020B0400000000000000" pitchFamily="49" charset="-128"/>
            </a:endParaRPr>
          </a:p>
          <a:p>
            <a:pPr algn="ctr"/>
            <a:r>
              <a:rPr lang="ja-JP" altLang="en-US" sz="900" u="sng" dirty="0">
                <a:solidFill>
                  <a:srgbClr val="FF0000"/>
                </a:solidFill>
                <a:latin typeface="BIZ UDゴシック" panose="020B0400000000000000" pitchFamily="49" charset="-128"/>
                <a:ea typeface="BIZ UDゴシック" panose="020B0400000000000000" pitchFamily="49" charset="-128"/>
              </a:rPr>
              <a:t>全市町村における中核機関の整備</a:t>
            </a:r>
            <a:r>
              <a:rPr lang="ja-JP" altLang="en-US" sz="900" dirty="0">
                <a:latin typeface="BIZ UDゴシック" panose="020B0400000000000000" pitchFamily="49" charset="-128"/>
                <a:ea typeface="BIZ UDゴシック" panose="020B0400000000000000" pitchFamily="49" charset="-128"/>
              </a:rPr>
              <a:t>が</a:t>
            </a:r>
            <a:endParaRPr lang="en-US" altLang="ja-JP" sz="9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求められている。</a:t>
            </a:r>
            <a:endParaRPr lang="en-US" altLang="ja-JP" sz="900" dirty="0">
              <a:latin typeface="BIZ UDゴシック" panose="020B0400000000000000" pitchFamily="49" charset="-128"/>
              <a:ea typeface="BIZ UDゴシック" panose="020B0400000000000000" pitchFamily="49" charset="-128"/>
            </a:endParaRPr>
          </a:p>
        </p:txBody>
      </p:sp>
      <p:sp>
        <p:nvSpPr>
          <p:cNvPr id="104" name="Rectangle 12">
            <a:extLst>
              <a:ext uri="{FF2B5EF4-FFF2-40B4-BE49-F238E27FC236}">
                <a16:creationId xmlns:a16="http://schemas.microsoft.com/office/drawing/2014/main" id="{B509EB4F-118A-4353-AC88-34BA7914C082}"/>
              </a:ext>
            </a:extLst>
          </p:cNvPr>
          <p:cNvSpPr>
            <a:spLocks noChangeArrowheads="1"/>
          </p:cNvSpPr>
          <p:nvPr/>
        </p:nvSpPr>
        <p:spPr bwMode="auto">
          <a:xfrm>
            <a:off x="8452877" y="3598023"/>
            <a:ext cx="40711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600" i="0" u="none" strike="noStrike" cap="none" normalizeH="0" baseline="0" dirty="0">
                <a:ln>
                  <a:noFill/>
                </a:ln>
                <a:effectLst/>
                <a:latin typeface="メイリオ" pitchFamily="50" charset="-128"/>
                <a:ea typeface="メイリオ" pitchFamily="50" charset="-128"/>
                <a:cs typeface="ＭＳ Ｐゴシック" pitchFamily="50" charset="-128"/>
              </a:rPr>
              <a:t>寝屋川</a:t>
            </a:r>
            <a:r>
              <a:rPr kumimoji="1" lang="ja-JP" altLang="ja-JP" sz="600" i="0" u="none" strike="noStrike" cap="none" normalizeH="0" baseline="0" dirty="0">
                <a:ln>
                  <a:noFill/>
                </a:ln>
                <a:effectLst/>
                <a:latin typeface="メイリオ" pitchFamily="50" charset="-128"/>
                <a:ea typeface="メイリオ" pitchFamily="50" charset="-128"/>
                <a:cs typeface="ＭＳ Ｐゴシック" pitchFamily="50" charset="-128"/>
              </a:rPr>
              <a:t>市</a:t>
            </a:r>
            <a:endParaRPr kumimoji="1" lang="ja-JP" altLang="ja-JP" sz="600" i="0" u="none" strike="noStrike" cap="none" normalizeH="0" baseline="0" dirty="0">
              <a:ln>
                <a:noFill/>
              </a:ln>
              <a:effectLst/>
              <a:cs typeface="ＭＳ Ｐゴシック" pitchFamily="50" charset="-128"/>
            </a:endParaRPr>
          </a:p>
        </p:txBody>
      </p:sp>
      <p:graphicFrame>
        <p:nvGraphicFramePr>
          <p:cNvPr id="106" name="表 11">
            <a:extLst>
              <a:ext uri="{FF2B5EF4-FFF2-40B4-BE49-F238E27FC236}">
                <a16:creationId xmlns:a16="http://schemas.microsoft.com/office/drawing/2014/main" id="{C2C7A314-3557-44A5-A5D3-F1D68BC5E992}"/>
              </a:ext>
            </a:extLst>
          </p:cNvPr>
          <p:cNvGraphicFramePr>
            <a:graphicFrameLocks noGrp="1"/>
          </p:cNvGraphicFramePr>
          <p:nvPr>
            <p:extLst>
              <p:ext uri="{D42A27DB-BD31-4B8C-83A1-F6EECF244321}">
                <p14:modId xmlns:p14="http://schemas.microsoft.com/office/powerpoint/2010/main" val="1310745419"/>
              </p:ext>
            </p:extLst>
          </p:nvPr>
        </p:nvGraphicFramePr>
        <p:xfrm>
          <a:off x="525691" y="1968183"/>
          <a:ext cx="3756374" cy="4465902"/>
        </p:xfrm>
        <a:graphic>
          <a:graphicData uri="http://schemas.openxmlformats.org/drawingml/2006/table">
            <a:tbl>
              <a:tblPr firstRow="1" bandRow="1">
                <a:tableStyleId>{912C8C85-51F0-491E-9774-3900AFEF0FD7}</a:tableStyleId>
              </a:tblPr>
              <a:tblGrid>
                <a:gridCol w="614271">
                  <a:extLst>
                    <a:ext uri="{9D8B030D-6E8A-4147-A177-3AD203B41FA5}">
                      <a16:colId xmlns:a16="http://schemas.microsoft.com/office/drawing/2014/main" val="1503453852"/>
                    </a:ext>
                  </a:extLst>
                </a:gridCol>
                <a:gridCol w="1434367">
                  <a:extLst>
                    <a:ext uri="{9D8B030D-6E8A-4147-A177-3AD203B41FA5}">
                      <a16:colId xmlns:a16="http://schemas.microsoft.com/office/drawing/2014/main" val="2663142177"/>
                    </a:ext>
                  </a:extLst>
                </a:gridCol>
                <a:gridCol w="1707736">
                  <a:extLst>
                    <a:ext uri="{9D8B030D-6E8A-4147-A177-3AD203B41FA5}">
                      <a16:colId xmlns:a16="http://schemas.microsoft.com/office/drawing/2014/main" val="1376741185"/>
                    </a:ext>
                  </a:extLst>
                </a:gridCol>
              </a:tblGrid>
              <a:tr h="206488">
                <a:tc gridSpan="2">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整備年月日</a:t>
                      </a:r>
                    </a:p>
                  </a:txBody>
                  <a:tcPr anchor="ctr"/>
                </a:tc>
                <a:tc hMerge="1">
                  <a:txBody>
                    <a:bodyPr/>
                    <a:lstStyle/>
                    <a:p>
                      <a:endParaRPr kumimoji="1" lang="ja-JP" altLang="en-US" sz="1100" dirty="0">
                        <a:latin typeface="游ゴシック" panose="020B0400000000000000" pitchFamily="50" charset="-128"/>
                        <a:ea typeface="游ゴシック" panose="020B0400000000000000" pitchFamily="50" charset="-128"/>
                      </a:endParaRPr>
                    </a:p>
                  </a:txBody>
                  <a:tcP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市町村名</a:t>
                      </a:r>
                    </a:p>
                  </a:txBody>
                  <a:tcPr anchor="ctr"/>
                </a:tc>
                <a:extLst>
                  <a:ext uri="{0D108BD9-81ED-4DB2-BD59-A6C34878D82A}">
                    <a16:rowId xmlns:a16="http://schemas.microsoft.com/office/drawing/2014/main" val="4016341554"/>
                  </a:ext>
                </a:extLst>
              </a:tr>
              <a:tr h="206488">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H30</a:t>
                      </a:r>
                      <a:r>
                        <a:rPr kumimoji="1" lang="ja-JP" altLang="en-US" sz="900" dirty="0">
                          <a:latin typeface="BIZ UDゴシック" panose="020B0400000000000000" pitchFamily="49" charset="-128"/>
                          <a:ea typeface="BIZ UDゴシック" panose="020B0400000000000000" pitchFamily="49" charset="-128"/>
                        </a:rPr>
                        <a:t>年度</a:t>
                      </a:r>
                    </a:p>
                  </a:txBody>
                  <a:tcPr anchor="ct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H30.4.1</a:t>
                      </a:r>
                      <a:endParaRPr kumimoji="1" lang="ja-JP" altLang="en-US" sz="9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大阪市</a:t>
                      </a:r>
                    </a:p>
                  </a:txBody>
                  <a:tcPr anchor="ctr"/>
                </a:tc>
                <a:extLst>
                  <a:ext uri="{0D108BD9-81ED-4DB2-BD59-A6C34878D82A}">
                    <a16:rowId xmlns:a16="http://schemas.microsoft.com/office/drawing/2014/main" val="3368959171"/>
                  </a:ext>
                </a:extLst>
              </a:tr>
              <a:tr h="206488">
                <a:tc rowSpan="2">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R1</a:t>
                      </a:r>
                      <a:r>
                        <a:rPr kumimoji="1" lang="ja-JP" altLang="en-US" sz="900" dirty="0">
                          <a:latin typeface="BIZ UDゴシック" panose="020B0400000000000000" pitchFamily="49" charset="-128"/>
                          <a:ea typeface="BIZ UDゴシック" panose="020B0400000000000000" pitchFamily="49" charset="-128"/>
                        </a:rPr>
                        <a:t>年度</a:t>
                      </a:r>
                    </a:p>
                  </a:txBody>
                  <a:tcPr anchor="ct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H31.4.1</a:t>
                      </a:r>
                      <a:endParaRPr kumimoji="1" lang="ja-JP" altLang="en-US" sz="9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豊中市</a:t>
                      </a:r>
                    </a:p>
                  </a:txBody>
                  <a:tcPr anchor="ctr"/>
                </a:tc>
                <a:extLst>
                  <a:ext uri="{0D108BD9-81ED-4DB2-BD59-A6C34878D82A}">
                    <a16:rowId xmlns:a16="http://schemas.microsoft.com/office/drawing/2014/main" val="2383940070"/>
                  </a:ext>
                </a:extLst>
              </a:tr>
              <a:tr h="206488">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lnB w="3175" cap="flat" cmpd="sng" algn="ctr">
                      <a:solidFill>
                        <a:schemeClr val="accent1"/>
                      </a:solidFill>
                      <a:prstDash val="solid"/>
                      <a:round/>
                      <a:headEnd type="none" w="med" len="med"/>
                      <a:tailEnd type="none" w="med" len="med"/>
                    </a:lnB>
                  </a:tcP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R2.3</a:t>
                      </a:r>
                      <a:r>
                        <a:rPr kumimoji="1" lang="ja-JP" altLang="en-US" sz="900" dirty="0">
                          <a:latin typeface="BIZ UDゴシック" panose="020B0400000000000000" pitchFamily="49" charset="-128"/>
                          <a:ea typeface="BIZ UDゴシック" panose="020B0400000000000000" pitchFamily="49" charset="-128"/>
                        </a:rPr>
                        <a:t>月</a:t>
                      </a: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堺市</a:t>
                      </a:r>
                    </a:p>
                  </a:txBody>
                  <a:tcPr anchor="ctr"/>
                </a:tc>
                <a:extLst>
                  <a:ext uri="{0D108BD9-81ED-4DB2-BD59-A6C34878D82A}">
                    <a16:rowId xmlns:a16="http://schemas.microsoft.com/office/drawing/2014/main" val="3411300347"/>
                  </a:ext>
                </a:extLst>
              </a:tr>
              <a:tr h="206488">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kumimoji="1" lang="en-US" altLang="ja-JP" sz="900" dirty="0">
                          <a:latin typeface="BIZ UDゴシック" panose="020B0400000000000000" pitchFamily="49" charset="-128"/>
                          <a:ea typeface="BIZ UDゴシック" panose="020B0400000000000000" pitchFamily="49" charset="-128"/>
                        </a:rPr>
                        <a:t>R2</a:t>
                      </a:r>
                      <a:r>
                        <a:rPr kumimoji="1" lang="ja-JP" altLang="en-US" sz="900" dirty="0">
                          <a:latin typeface="BIZ UDゴシック" panose="020B0400000000000000" pitchFamily="49" charset="-128"/>
                          <a:ea typeface="BIZ UDゴシック" panose="020B0400000000000000" pitchFamily="49" charset="-128"/>
                        </a:rPr>
                        <a:t>年度</a:t>
                      </a:r>
                    </a:p>
                  </a:txBody>
                  <a:tcPr anchor="ct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R3.1.15</a:t>
                      </a:r>
                      <a:endParaRPr kumimoji="1" lang="ja-JP" altLang="en-US" sz="9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東大阪市</a:t>
                      </a:r>
                    </a:p>
                  </a:txBody>
                  <a:tcPr anchor="ctr"/>
                </a:tc>
                <a:extLst>
                  <a:ext uri="{0D108BD9-81ED-4DB2-BD59-A6C34878D82A}">
                    <a16:rowId xmlns:a16="http://schemas.microsoft.com/office/drawing/2014/main" val="1419132520"/>
                  </a:ext>
                </a:extLst>
              </a:tr>
              <a:tr h="206488">
                <a:tc rowSpan="3">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R3</a:t>
                      </a:r>
                      <a:r>
                        <a:rPr kumimoji="1" lang="ja-JP" altLang="en-US" sz="900" dirty="0">
                          <a:latin typeface="BIZ UDゴシック" panose="020B0400000000000000" pitchFamily="49" charset="-128"/>
                          <a:ea typeface="BIZ UDゴシック" panose="020B0400000000000000" pitchFamily="49" charset="-128"/>
                        </a:rPr>
                        <a:t>年度</a:t>
                      </a:r>
                    </a:p>
                  </a:txBody>
                  <a:tcPr anchor="ct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R3.4.1</a:t>
                      </a:r>
                      <a:endParaRPr kumimoji="1" lang="ja-JP" altLang="en-US" sz="9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八尾市</a:t>
                      </a:r>
                    </a:p>
                  </a:txBody>
                  <a:tcPr anchor="ctr"/>
                </a:tc>
                <a:extLst>
                  <a:ext uri="{0D108BD9-81ED-4DB2-BD59-A6C34878D82A}">
                    <a16:rowId xmlns:a16="http://schemas.microsoft.com/office/drawing/2014/main" val="1365389784"/>
                  </a:ext>
                </a:extLst>
              </a:tr>
              <a:tr h="206488">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R3.7.1</a:t>
                      </a:r>
                      <a:endParaRPr kumimoji="1" lang="ja-JP" altLang="en-US" sz="9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枚方市</a:t>
                      </a:r>
                    </a:p>
                  </a:txBody>
                  <a:tcPr anchor="ctr"/>
                </a:tc>
                <a:extLst>
                  <a:ext uri="{0D108BD9-81ED-4DB2-BD59-A6C34878D82A}">
                    <a16:rowId xmlns:a16="http://schemas.microsoft.com/office/drawing/2014/main" val="457692899"/>
                  </a:ext>
                </a:extLst>
              </a:tr>
              <a:tr h="206488">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R4.2.1</a:t>
                      </a:r>
                      <a:endParaRPr kumimoji="1" lang="ja-JP" altLang="en-US" sz="9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交野市</a:t>
                      </a:r>
                    </a:p>
                  </a:txBody>
                  <a:tcPr anchor="ctr"/>
                </a:tc>
                <a:extLst>
                  <a:ext uri="{0D108BD9-81ED-4DB2-BD59-A6C34878D82A}">
                    <a16:rowId xmlns:a16="http://schemas.microsoft.com/office/drawing/2014/main" val="2121648237"/>
                  </a:ext>
                </a:extLst>
              </a:tr>
              <a:tr h="206488">
                <a:tc rowSpan="4">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R4</a:t>
                      </a:r>
                      <a:r>
                        <a:rPr kumimoji="1" lang="ja-JP" altLang="en-US" sz="900" dirty="0">
                          <a:latin typeface="BIZ UDゴシック" panose="020B0400000000000000" pitchFamily="49" charset="-128"/>
                          <a:ea typeface="BIZ UDゴシック" panose="020B0400000000000000" pitchFamily="49" charset="-128"/>
                        </a:rPr>
                        <a:t>年度</a:t>
                      </a:r>
                    </a:p>
                  </a:txBody>
                  <a:tcPr anchor="ctr"/>
                </a:tc>
                <a:tc rowSpan="3">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R4.4.1</a:t>
                      </a: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岸和田市</a:t>
                      </a:r>
                    </a:p>
                  </a:txBody>
                  <a:tcPr anchor="ctr"/>
                </a:tc>
                <a:extLst>
                  <a:ext uri="{0D108BD9-81ED-4DB2-BD59-A6C34878D82A}">
                    <a16:rowId xmlns:a16="http://schemas.microsoft.com/office/drawing/2014/main" val="3894052272"/>
                  </a:ext>
                </a:extLst>
              </a:tr>
              <a:tr h="206488">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vMerge="1">
                  <a:txBody>
                    <a:bodyPr/>
                    <a:lstStyle/>
                    <a:p>
                      <a:pPr algn="ctr"/>
                      <a:r>
                        <a:rPr kumimoji="1" lang="en-US" altLang="ja-JP" sz="1100" dirty="0"/>
                        <a:t>R4.4.1</a:t>
                      </a:r>
                      <a:endParaRPr kumimoji="1" lang="ja-JP" altLang="en-US" sz="1100" dirty="0">
                        <a:latin typeface="游ゴシック" panose="020B0400000000000000" pitchFamily="50" charset="-128"/>
                        <a:ea typeface="游ゴシック" panose="020B04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泉佐野市</a:t>
                      </a:r>
                    </a:p>
                  </a:txBody>
                  <a:tcPr anchor="ctr"/>
                </a:tc>
                <a:extLst>
                  <a:ext uri="{0D108BD9-81ED-4DB2-BD59-A6C34878D82A}">
                    <a16:rowId xmlns:a16="http://schemas.microsoft.com/office/drawing/2014/main" val="2878527105"/>
                  </a:ext>
                </a:extLst>
              </a:tr>
              <a:tr h="206488">
                <a:tc vMerge="1">
                  <a:txBody>
                    <a:bodyPr/>
                    <a:lstStyle/>
                    <a:p>
                      <a:endParaRPr kumimoji="1" lang="ja-JP" altLang="en-US" dirty="0"/>
                    </a:p>
                  </a:txBody>
                  <a:tcPr/>
                </a:tc>
                <a:tc vMerge="1">
                  <a:txBody>
                    <a:bodyPr/>
                    <a:lstStyle/>
                    <a:p>
                      <a:pPr marL="0" algn="ctr" defTabSz="914400" rtl="0" eaLnBrk="1" latinLnBrk="0" hangingPunct="1"/>
                      <a:r>
                        <a:rPr kumimoji="1" lang="en-US" altLang="ja-JP" sz="1100" kern="1200" dirty="0">
                          <a:solidFill>
                            <a:schemeClr val="tx1"/>
                          </a:solidFill>
                          <a:latin typeface="+mn-lt"/>
                          <a:ea typeface="+mn-ea"/>
                          <a:cs typeface="+mn-cs"/>
                        </a:rPr>
                        <a:t>R4.4.1</a:t>
                      </a:r>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大阪狭山市</a:t>
                      </a:r>
                    </a:p>
                  </a:txBody>
                  <a:tcPr anchor="ctr"/>
                </a:tc>
                <a:extLst>
                  <a:ext uri="{0D108BD9-81ED-4DB2-BD59-A6C34878D82A}">
                    <a16:rowId xmlns:a16="http://schemas.microsoft.com/office/drawing/2014/main" val="3033517668"/>
                  </a:ext>
                </a:extLst>
              </a:tr>
              <a:tr h="206488">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a:txBody>
                    <a:bodyPr/>
                    <a:lstStyle/>
                    <a:p>
                      <a:pPr algn="ctr">
                        <a:lnSpc>
                          <a:spcPts val="1080"/>
                        </a:lnSpc>
                      </a:pPr>
                      <a:r>
                        <a:rPr kumimoji="1" lang="en-US" altLang="ja-JP" sz="900" dirty="0">
                          <a:latin typeface="BIZ UDゴシック" panose="020B0400000000000000" pitchFamily="49" charset="-128"/>
                          <a:ea typeface="BIZ UDゴシック" panose="020B0400000000000000" pitchFamily="49" charset="-128"/>
                        </a:rPr>
                        <a:t>R4.7.1</a:t>
                      </a:r>
                      <a:endParaRPr kumimoji="1" lang="ja-JP" altLang="en-US" sz="900" dirty="0">
                        <a:latin typeface="BIZ UDゴシック" panose="020B0400000000000000" pitchFamily="49" charset="-128"/>
                        <a:ea typeface="BIZ UDゴシック" panose="020B0400000000000000" pitchFamily="49" charset="-128"/>
                      </a:endParaRPr>
                    </a:p>
                  </a:txBody>
                  <a:tcPr anchor="ctr"/>
                </a:tc>
                <a:tc>
                  <a:txBody>
                    <a:bodyPr/>
                    <a:lstStyle/>
                    <a:p>
                      <a:pPr algn="ctr">
                        <a:lnSpc>
                          <a:spcPts val="1080"/>
                        </a:lnSpc>
                      </a:pPr>
                      <a:r>
                        <a:rPr kumimoji="1" lang="ja-JP" altLang="en-US" sz="900" dirty="0">
                          <a:latin typeface="BIZ UDゴシック" panose="020B0400000000000000" pitchFamily="49" charset="-128"/>
                          <a:ea typeface="BIZ UDゴシック" panose="020B0400000000000000" pitchFamily="49" charset="-128"/>
                        </a:rPr>
                        <a:t>富田林市</a:t>
                      </a:r>
                    </a:p>
                  </a:txBody>
                  <a:tcPr anchor="ctr"/>
                </a:tc>
                <a:extLst>
                  <a:ext uri="{0D108BD9-81ED-4DB2-BD59-A6C34878D82A}">
                    <a16:rowId xmlns:a16="http://schemas.microsoft.com/office/drawing/2014/main" val="2457310600"/>
                  </a:ext>
                </a:extLst>
              </a:tr>
              <a:tr h="206488">
                <a:tc rowSpan="2">
                  <a:txBody>
                    <a:bodyPr/>
                    <a:lstStyle/>
                    <a:p>
                      <a:pPr marL="0" algn="ctr" defTabSz="914400" rtl="0" eaLnBrk="1" latinLnBrk="0" hangingPunct="1">
                        <a:lnSpc>
                          <a:spcPts val="1080"/>
                        </a:lnSpc>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R5</a:t>
                      </a:r>
                      <a:r>
                        <a:rPr kumimoji="1" lang="ja-JP" altLang="en-US" sz="900" kern="1200" dirty="0">
                          <a:solidFill>
                            <a:schemeClr val="tx1"/>
                          </a:solidFill>
                          <a:latin typeface="BIZ UDゴシック" panose="020B0400000000000000" pitchFamily="49" charset="-128"/>
                          <a:ea typeface="BIZ UDゴシック" panose="020B0400000000000000" pitchFamily="49" charset="-128"/>
                        </a:rPr>
                        <a:t>年度</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rowSpan="2">
                  <a:txBody>
                    <a:bodyPr/>
                    <a:lstStyle/>
                    <a:p>
                      <a:pPr marL="0" algn="ctr" defTabSz="914400" rtl="0" eaLnBrk="1" latinLnBrk="0" hangingPunct="1">
                        <a:lnSpc>
                          <a:spcPts val="1080"/>
                        </a:lnSpc>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R5.4.1</a:t>
                      </a:r>
                      <a:endParaRPr kumimoji="1" lang="en-US" altLang="ja-JP"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泉南市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296706340"/>
                  </a:ext>
                </a:extLst>
              </a:tr>
              <a:tr h="206488">
                <a:tc vMerge="1">
                  <a:txBody>
                    <a:bodyPr/>
                    <a:lstStyle/>
                    <a:p>
                      <a:pPr algn="ctr"/>
                      <a:endParaRPr kumimoji="1" lang="ja-JP" altLang="en-US" sz="1100" dirty="0">
                        <a:latin typeface="游ゴシック" panose="020B0400000000000000" pitchFamily="50" charset="-128"/>
                        <a:ea typeface="游ゴシック" panose="020B0400000000000000" pitchFamily="50" charset="-128"/>
                      </a:endParaRPr>
                    </a:p>
                  </a:txBody>
                  <a:tcPr anchor="ctr"/>
                </a:tc>
                <a:tc vMerge="1">
                  <a:txBody>
                    <a:bodyPr/>
                    <a:lstStyle/>
                    <a:p>
                      <a:pPr marL="0" algn="ctr" defTabSz="914400" rtl="0" eaLnBrk="1" latinLnBrk="0" hangingPunct="1"/>
                      <a:r>
                        <a:rPr kumimoji="1" lang="en-US" altLang="ja-JP" sz="1100" kern="1200" dirty="0">
                          <a:solidFill>
                            <a:schemeClr val="tx1"/>
                          </a:solidFill>
                          <a:latin typeface="+mn-lt"/>
                          <a:ea typeface="+mn-ea"/>
                          <a:cs typeface="+mn-cs"/>
                        </a:rPr>
                        <a:t>R5.4.1</a:t>
                      </a:r>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田尻町</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659331929"/>
                  </a:ext>
                </a:extLst>
              </a:tr>
              <a:tr h="206488">
                <a:tc rowSpan="4">
                  <a:txBody>
                    <a:bodyPr/>
                    <a:lstStyle/>
                    <a:p>
                      <a:pPr marL="0" algn="ctr" defTabSz="914400" rtl="0" eaLnBrk="1" latinLnBrk="0" hangingPunct="1">
                        <a:lnSpc>
                          <a:spcPts val="1080"/>
                        </a:lnSpc>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R6</a:t>
                      </a:r>
                      <a:r>
                        <a:rPr kumimoji="1" lang="ja-JP" altLang="en-US" sz="900" kern="1200" dirty="0">
                          <a:solidFill>
                            <a:schemeClr val="tx1"/>
                          </a:solidFill>
                          <a:latin typeface="BIZ UDゴシック" panose="020B0400000000000000" pitchFamily="49" charset="-128"/>
                          <a:ea typeface="BIZ UDゴシック" panose="020B0400000000000000" pitchFamily="49" charset="-128"/>
                        </a:rPr>
                        <a:t>年度</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rowSpan="2">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R6.4.1</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高槻市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17095194"/>
                  </a:ext>
                </a:extLst>
              </a:tr>
              <a:tr h="206488">
                <a:tc vMerge="1">
                  <a:txBody>
                    <a:bodyPr/>
                    <a:lstStyle/>
                    <a:p>
                      <a:pPr marL="0" algn="ctr" defTabSz="914400" rtl="0" eaLnBrk="1" latinLnBrk="0" hangingPunct="1"/>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marL="0" algn="ctr" defTabSz="914400" rtl="0" eaLnBrk="1" latinLnBrk="0" hangingPunct="1"/>
                      <a:endParaRPr kumimoji="1" lang="ja-JP" altLang="en-US" sz="1100" kern="1200" dirty="0">
                        <a:solidFill>
                          <a:schemeClr val="tx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河内長野市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3910422480"/>
                  </a:ext>
                </a:extLst>
              </a:tr>
              <a:tr h="206488">
                <a:tc vMerge="1">
                  <a:txBody>
                    <a:bodyPr/>
                    <a:lstStyle/>
                    <a:p>
                      <a:pPr marL="0" algn="ctr" defTabSz="914400" rtl="0" eaLnBrk="1" latinLnBrk="0" hangingPunct="1"/>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R6.7</a:t>
                      </a:r>
                      <a:r>
                        <a:rPr kumimoji="1" lang="ja-JP" altLang="en-US" sz="900" kern="1200" dirty="0">
                          <a:solidFill>
                            <a:schemeClr val="tx1"/>
                          </a:solidFill>
                          <a:latin typeface="BIZ UDゴシック" panose="020B0400000000000000" pitchFamily="49" charset="-128"/>
                          <a:ea typeface="BIZ UDゴシック" panose="020B0400000000000000" pitchFamily="49" charset="-128"/>
                        </a:rPr>
                        <a:t>月</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吹田市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4251524818"/>
                  </a:ext>
                </a:extLst>
              </a:tr>
              <a:tr h="206488">
                <a:tc vMerge="1">
                  <a:txBody>
                    <a:bodyPr/>
                    <a:lstStyle/>
                    <a:p>
                      <a:pPr marL="0" algn="ctr" defTabSz="914400" rtl="0" eaLnBrk="1" latinLnBrk="0" hangingPunct="1"/>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R6.10.1</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和泉市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1061877180"/>
                  </a:ext>
                </a:extLst>
              </a:tr>
              <a:tr h="206488">
                <a:tc rowSpan="3">
                  <a:txBody>
                    <a:bodyPr/>
                    <a:lstStyle/>
                    <a:p>
                      <a:pPr marL="0" algn="ctr" defTabSz="914400" rtl="0" eaLnBrk="1" latinLnBrk="0" hangingPunct="1">
                        <a:lnSpc>
                          <a:spcPts val="1080"/>
                        </a:lnSpc>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R7</a:t>
                      </a:r>
                      <a:r>
                        <a:rPr kumimoji="1" lang="ja-JP" altLang="en-US" sz="900" kern="1200" dirty="0">
                          <a:solidFill>
                            <a:schemeClr val="tx1"/>
                          </a:solidFill>
                          <a:latin typeface="BIZ UDゴシック" panose="020B0400000000000000" pitchFamily="49" charset="-128"/>
                          <a:ea typeface="BIZ UDゴシック" panose="020B0400000000000000" pitchFamily="49" charset="-128"/>
                        </a:rPr>
                        <a:t>年度</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R7.4.1</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箕面市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1367334707"/>
                  </a:ext>
                </a:extLst>
              </a:tr>
              <a:tr h="0">
                <a:tc vMerge="1">
                  <a:txBody>
                    <a:bodyPr/>
                    <a:lstStyle/>
                    <a:p>
                      <a:pPr marL="0" algn="ctr" defTabSz="914400" rtl="0" eaLnBrk="1" latinLnBrk="0" hangingPunct="1"/>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R7.10,1</a:t>
                      </a:r>
                      <a:endParaRPr kumimoji="1" lang="en-US" altLang="ja-JP"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門真市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1418867953"/>
                  </a:ext>
                </a:extLst>
              </a:tr>
              <a:tr h="206488">
                <a:tc vMerge="1">
                  <a:txBody>
                    <a:bodyPr/>
                    <a:lstStyle/>
                    <a:p>
                      <a:pPr marL="0" algn="ctr" defTabSz="914400" rtl="0" eaLnBrk="1" latinLnBrk="0" hangingPunct="1"/>
                      <a:endPar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ts val="1080"/>
                        </a:lnSpc>
                        <a:spcBef>
                          <a:spcPts val="0"/>
                        </a:spcBef>
                        <a:spcAft>
                          <a:spcPts val="0"/>
                        </a:spcAft>
                        <a:buClrTx/>
                        <a:buSzTx/>
                        <a:buFontTx/>
                        <a:buNone/>
                        <a:tabLst/>
                        <a:defRPr/>
                      </a:pPr>
                      <a:r>
                        <a:rPr kumimoji="1" lang="en-US" altLang="ja-JP" sz="900" kern="1200" dirty="0">
                          <a:solidFill>
                            <a:schemeClr val="tx1"/>
                          </a:solidFill>
                          <a:latin typeface="BIZ UDゴシック" panose="020B0400000000000000" pitchFamily="49" charset="-128"/>
                          <a:ea typeface="BIZ UDゴシック" panose="020B0400000000000000" pitchFamily="49" charset="-128"/>
                        </a:rPr>
                        <a:t>R7.10,1</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algn="ctr" defTabSz="914400" rtl="0" eaLnBrk="1" latinLnBrk="0" hangingPunct="1">
                        <a:lnSpc>
                          <a:spcPts val="108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rPr>
                        <a:t>貝塚市</a:t>
                      </a:r>
                      <a:endPar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4269217026"/>
                  </a:ext>
                </a:extLst>
              </a:tr>
            </a:tbl>
          </a:graphicData>
        </a:graphic>
      </p:graphicFrame>
    </p:spTree>
    <p:extLst>
      <p:ext uri="{BB962C8B-B14F-4D97-AF65-F5344CB8AC3E}">
        <p14:creationId xmlns:p14="http://schemas.microsoft.com/office/powerpoint/2010/main" val="201600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（５）権利擁護支援体制の整備状況（市民後見人の養成状況）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９</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415486" y="5044502"/>
            <a:ext cx="5624935" cy="646331"/>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・大阪市は、大阪市社会福祉協議会へ事業委託（</a:t>
            </a:r>
            <a:r>
              <a:rPr lang="en-US" altLang="ja-JP" sz="900" dirty="0">
                <a:latin typeface="BIZ UDゴシック" panose="020B0400000000000000" pitchFamily="49" charset="-128"/>
                <a:ea typeface="BIZ UDゴシック" panose="020B0400000000000000" pitchFamily="49" charset="-128"/>
              </a:rPr>
              <a:t>H18</a:t>
            </a:r>
            <a:r>
              <a:rPr lang="ja-JP" altLang="en-US" sz="900" dirty="0">
                <a:latin typeface="BIZ UDゴシック" panose="020B0400000000000000" pitchFamily="49" charset="-128"/>
                <a:ea typeface="BIZ UDゴシック" panose="020B0400000000000000" pitchFamily="49" charset="-128"/>
              </a:rPr>
              <a:t>事業開始、</a:t>
            </a:r>
            <a:r>
              <a:rPr lang="en-US" altLang="ja-JP" sz="900" dirty="0">
                <a:latin typeface="BIZ UDゴシック" panose="020B0400000000000000" pitchFamily="49" charset="-128"/>
                <a:ea typeface="BIZ UDゴシック" panose="020B0400000000000000" pitchFamily="49" charset="-128"/>
              </a:rPr>
              <a:t>H19</a:t>
            </a:r>
            <a:r>
              <a:rPr lang="ja-JP" altLang="en-US" sz="900" dirty="0">
                <a:latin typeface="BIZ UDゴシック" panose="020B0400000000000000" pitchFamily="49" charset="-128"/>
                <a:ea typeface="BIZ UDゴシック" panose="020B0400000000000000" pitchFamily="49" charset="-128"/>
              </a:rPr>
              <a:t>～）</a:t>
            </a:r>
          </a:p>
          <a:p>
            <a:r>
              <a:rPr lang="ja-JP" altLang="en-US" sz="900" dirty="0">
                <a:latin typeface="BIZ UDゴシック" panose="020B0400000000000000" pitchFamily="49" charset="-128"/>
                <a:ea typeface="BIZ UDゴシック" panose="020B0400000000000000" pitchFamily="49" charset="-128"/>
              </a:rPr>
              <a:t>　堺市は、堺市社会福祉協議会へ事業委託（</a:t>
            </a:r>
            <a:r>
              <a:rPr lang="en-US" altLang="ja-JP" sz="900" dirty="0">
                <a:latin typeface="BIZ UDゴシック" panose="020B0400000000000000" pitchFamily="49" charset="-128"/>
                <a:ea typeface="BIZ UDゴシック" panose="020B0400000000000000" pitchFamily="49" charset="-128"/>
              </a:rPr>
              <a:t>H25</a:t>
            </a:r>
            <a:r>
              <a:rPr lang="ja-JP" altLang="en-US" sz="900" dirty="0">
                <a:latin typeface="BIZ UDゴシック" panose="020B0400000000000000" pitchFamily="49" charset="-128"/>
                <a:ea typeface="BIZ UDゴシック" panose="020B0400000000000000" pitchFamily="49" charset="-128"/>
              </a:rPr>
              <a:t>～）</a:t>
            </a:r>
          </a:p>
          <a:p>
            <a:r>
              <a:rPr lang="ja-JP" altLang="en-US" sz="900" dirty="0">
                <a:latin typeface="BIZ UDゴシック" panose="020B0400000000000000" pitchFamily="49" charset="-128"/>
                <a:ea typeface="BIZ UDゴシック" panose="020B0400000000000000" pitchFamily="49" charset="-128"/>
              </a:rPr>
              <a:t>　その他大阪府域は、大阪府社会福祉協議会へ事業委託（</a:t>
            </a:r>
            <a:r>
              <a:rPr lang="en-US" altLang="ja-JP" sz="900" dirty="0">
                <a:latin typeface="BIZ UDゴシック" panose="020B0400000000000000" pitchFamily="49" charset="-128"/>
                <a:ea typeface="BIZ UDゴシック" panose="020B0400000000000000" pitchFamily="49" charset="-128"/>
              </a:rPr>
              <a:t>H23</a:t>
            </a:r>
            <a:r>
              <a:rPr lang="ja-JP" altLang="en-US" sz="900" dirty="0">
                <a:latin typeface="BIZ UDゴシック" panose="020B0400000000000000" pitchFamily="49" charset="-128"/>
                <a:ea typeface="BIZ UDゴシック" panose="020B0400000000000000" pitchFamily="49" charset="-128"/>
              </a:rPr>
              <a:t>～）し、養成・支援事業を行っている。</a:t>
            </a:r>
          </a:p>
          <a:p>
            <a:r>
              <a:rPr lang="ja-JP" altLang="en-US" sz="900" dirty="0">
                <a:latin typeface="BIZ UDゴシック" panose="020B0400000000000000" pitchFamily="49" charset="-128"/>
                <a:ea typeface="BIZ UDゴシック" panose="020B0400000000000000" pitchFamily="49" charset="-128"/>
              </a:rPr>
              <a:t>・各市の報告資料を大阪府地域福祉課で加工</a:t>
            </a: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〇和泉市が</a:t>
            </a:r>
            <a:r>
              <a:rPr kumimoji="1" lang="en-US" altLang="ja-JP" sz="1400" dirty="0">
                <a:latin typeface="BIZ UDゴシック" panose="020B0400000000000000" pitchFamily="49" charset="-128"/>
                <a:ea typeface="BIZ UDゴシック" panose="020B0400000000000000" pitchFamily="49" charset="-128"/>
              </a:rPr>
              <a:t>R6</a:t>
            </a:r>
            <a:r>
              <a:rPr kumimoji="1" lang="ja-JP" altLang="en-US" sz="1400" dirty="0">
                <a:latin typeface="BIZ UDゴシック" panose="020B0400000000000000" pitchFamily="49" charset="-128"/>
                <a:ea typeface="BIZ UDゴシック" panose="020B0400000000000000" pitchFamily="49" charset="-128"/>
              </a:rPr>
              <a:t>から養成を開始。現在</a:t>
            </a:r>
            <a:r>
              <a:rPr kumimoji="1" lang="en-US" altLang="ja-JP" sz="1400" dirty="0">
                <a:latin typeface="BIZ UDゴシック" panose="020B0400000000000000" pitchFamily="49" charset="-128"/>
                <a:ea typeface="BIZ UDゴシック" panose="020B0400000000000000" pitchFamily="49" charset="-128"/>
              </a:rPr>
              <a:t>24</a:t>
            </a:r>
            <a:r>
              <a:rPr kumimoji="1" lang="ja-JP" altLang="en-US" sz="1400" dirty="0">
                <a:latin typeface="BIZ UDゴシック" panose="020B0400000000000000" pitchFamily="49" charset="-128"/>
                <a:ea typeface="BIZ UDゴシック" panose="020B0400000000000000" pitchFamily="49" charset="-128"/>
              </a:rPr>
              <a:t>市町（</a:t>
            </a:r>
            <a:r>
              <a:rPr kumimoji="1" lang="en-US" altLang="ja-JP" sz="1400" dirty="0">
                <a:latin typeface="BIZ UDゴシック" panose="020B0400000000000000" pitchFamily="49" charset="-128"/>
                <a:ea typeface="BIZ UDゴシック" panose="020B0400000000000000" pitchFamily="49" charset="-128"/>
              </a:rPr>
              <a:t>56</a:t>
            </a:r>
            <a:r>
              <a:rPr kumimoji="1" lang="ja-JP" altLang="en-US" sz="1400" dirty="0">
                <a:latin typeface="BIZ UDゴシック" panose="020B0400000000000000" pitchFamily="49" charset="-128"/>
                <a:ea typeface="BIZ UDゴシック" panose="020B0400000000000000" pitchFamily="49" charset="-128"/>
              </a:rPr>
              <a:t>％）が市民後見人の養成研修を実施している。</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98" name="表 97">
            <a:extLst>
              <a:ext uri="{FF2B5EF4-FFF2-40B4-BE49-F238E27FC236}">
                <a16:creationId xmlns:a16="http://schemas.microsoft.com/office/drawing/2014/main" id="{F805F63A-9A6B-40EE-A4E6-2D55621E7B05}"/>
              </a:ext>
            </a:extLst>
          </p:cNvPr>
          <p:cNvGraphicFramePr>
            <a:graphicFrameLocks noGrp="1"/>
          </p:cNvGraphicFramePr>
          <p:nvPr>
            <p:extLst>
              <p:ext uri="{D42A27DB-BD31-4B8C-83A1-F6EECF244321}">
                <p14:modId xmlns:p14="http://schemas.microsoft.com/office/powerpoint/2010/main" val="1633947421"/>
              </p:ext>
            </p:extLst>
          </p:nvPr>
        </p:nvGraphicFramePr>
        <p:xfrm>
          <a:off x="490248" y="2227055"/>
          <a:ext cx="5353125" cy="2554915"/>
        </p:xfrm>
        <a:graphic>
          <a:graphicData uri="http://schemas.openxmlformats.org/drawingml/2006/table">
            <a:tbl>
              <a:tblPr firstRow="1" bandRow="1">
                <a:tableStyleId>{912C8C85-51F0-491E-9774-3900AFEF0FD7}</a:tableStyleId>
              </a:tblPr>
              <a:tblGrid>
                <a:gridCol w="1719618">
                  <a:extLst>
                    <a:ext uri="{9D8B030D-6E8A-4147-A177-3AD203B41FA5}">
                      <a16:colId xmlns:a16="http://schemas.microsoft.com/office/drawing/2014/main" val="3441818107"/>
                    </a:ext>
                  </a:extLst>
                </a:gridCol>
                <a:gridCol w="1211169">
                  <a:extLst>
                    <a:ext uri="{9D8B030D-6E8A-4147-A177-3AD203B41FA5}">
                      <a16:colId xmlns:a16="http://schemas.microsoft.com/office/drawing/2014/main" val="4122012550"/>
                    </a:ext>
                  </a:extLst>
                </a:gridCol>
                <a:gridCol w="1211169">
                  <a:extLst>
                    <a:ext uri="{9D8B030D-6E8A-4147-A177-3AD203B41FA5}">
                      <a16:colId xmlns:a16="http://schemas.microsoft.com/office/drawing/2014/main" val="3692501917"/>
                    </a:ext>
                  </a:extLst>
                </a:gridCol>
                <a:gridCol w="1211169">
                  <a:extLst>
                    <a:ext uri="{9D8B030D-6E8A-4147-A177-3AD203B41FA5}">
                      <a16:colId xmlns:a16="http://schemas.microsoft.com/office/drawing/2014/main" val="1129835415"/>
                    </a:ext>
                  </a:extLst>
                </a:gridCol>
              </a:tblGrid>
              <a:tr h="394915">
                <a:tc>
                  <a:txBody>
                    <a:bodyPr/>
                    <a:lstStyle/>
                    <a:p>
                      <a:endParaRPr kumimoji="1" lang="ja-JP" altLang="en-US" sz="1100" b="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大阪府域</a:t>
                      </a:r>
                    </a:p>
                  </a:txBody>
                  <a:tcPr anchor="ct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大阪市</a:t>
                      </a:r>
                    </a:p>
                  </a:txBody>
                  <a:tcPr anchor="ct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堺市</a:t>
                      </a:r>
                    </a:p>
                  </a:txBody>
                  <a:tcPr anchor="ctr"/>
                </a:tc>
                <a:extLst>
                  <a:ext uri="{0D108BD9-81ED-4DB2-BD59-A6C34878D82A}">
                    <a16:rowId xmlns:a16="http://schemas.microsoft.com/office/drawing/2014/main" val="1549320990"/>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市民後見人バンク</a:t>
                      </a:r>
                      <a:endParaRPr kumimoji="1" lang="en-US" altLang="ja-JP" sz="1100" b="0" dirty="0">
                        <a:latin typeface="BIZ UDゴシック" panose="020B0400000000000000" pitchFamily="49" charset="-128"/>
                        <a:ea typeface="BIZ UDゴシック" panose="020B0400000000000000" pitchFamily="49" charset="-128"/>
                      </a:endParaRPr>
                    </a:p>
                    <a:p>
                      <a:pPr algn="ctr"/>
                      <a:r>
                        <a:rPr kumimoji="1" lang="ja-JP" altLang="en-US" sz="1100" b="0" dirty="0">
                          <a:latin typeface="BIZ UDゴシック" panose="020B0400000000000000" pitchFamily="49" charset="-128"/>
                          <a:ea typeface="BIZ UDゴシック" panose="020B0400000000000000" pitchFamily="49" charset="-128"/>
                        </a:rPr>
                        <a:t>登録者数</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319</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299</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77</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661368562"/>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受任件数</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42</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94</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10</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353463724"/>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市民後見人バンク</a:t>
                      </a:r>
                      <a:endParaRPr kumimoji="1" lang="en-US" altLang="ja-JP" sz="1100" b="0" dirty="0">
                        <a:latin typeface="BIZ UDゴシック" panose="020B0400000000000000" pitchFamily="49" charset="-128"/>
                        <a:ea typeface="BIZ UDゴシック" panose="020B0400000000000000" pitchFamily="49" charset="-128"/>
                      </a:endParaRPr>
                    </a:p>
                    <a:p>
                      <a:pPr algn="ctr"/>
                      <a:r>
                        <a:rPr kumimoji="1" lang="ja-JP" altLang="en-US" sz="1100" b="0" dirty="0">
                          <a:latin typeface="BIZ UDゴシック" panose="020B0400000000000000" pitchFamily="49" charset="-128"/>
                          <a:ea typeface="BIZ UDゴシック" panose="020B0400000000000000" pitchFamily="49" charset="-128"/>
                        </a:rPr>
                        <a:t>登録者数（累計）</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562</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675</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166</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4103066721"/>
                  </a:ext>
                </a:extLst>
              </a:tr>
              <a:tr h="540000">
                <a:tc>
                  <a:txBody>
                    <a:bodyPr/>
                    <a:lstStyle/>
                    <a:p>
                      <a:pPr algn="ctr"/>
                      <a:r>
                        <a:rPr kumimoji="1" lang="ja-JP" altLang="en-US" sz="1100" b="0" dirty="0">
                          <a:latin typeface="BIZ UDゴシック" panose="020B0400000000000000" pitchFamily="49" charset="-128"/>
                          <a:ea typeface="BIZ UDゴシック" panose="020B0400000000000000" pitchFamily="49" charset="-128"/>
                        </a:rPr>
                        <a:t>受任件数（累計）</a:t>
                      </a: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138</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352</a:t>
                      </a:r>
                      <a:endParaRPr kumimoji="1" lang="ja-JP" altLang="en-US" sz="1200" b="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b="0" dirty="0">
                          <a:latin typeface="BIZ UDゴシック" panose="020B0400000000000000" pitchFamily="49" charset="-128"/>
                          <a:ea typeface="BIZ UDゴシック" panose="020B0400000000000000" pitchFamily="49" charset="-128"/>
                        </a:rPr>
                        <a:t>53</a:t>
                      </a:r>
                      <a:endParaRPr kumimoji="1" lang="ja-JP" altLang="en-US" sz="12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052452017"/>
                  </a:ext>
                </a:extLst>
              </a:tr>
            </a:tbl>
          </a:graphicData>
        </a:graphic>
      </p:graphicFrame>
      <p:sp>
        <p:nvSpPr>
          <p:cNvPr id="99" name="テキスト ボックス 98">
            <a:extLst>
              <a:ext uri="{FF2B5EF4-FFF2-40B4-BE49-F238E27FC236}">
                <a16:creationId xmlns:a16="http://schemas.microsoft.com/office/drawing/2014/main" id="{57A45A59-1BAD-4EF7-ABEF-3D1B573E1976}"/>
              </a:ext>
            </a:extLst>
          </p:cNvPr>
          <p:cNvSpPr txBox="1"/>
          <p:nvPr/>
        </p:nvSpPr>
        <p:spPr>
          <a:xfrm>
            <a:off x="432922" y="1919660"/>
            <a:ext cx="5090452"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市民後見人の養成・活動状況（</a:t>
            </a:r>
            <a:r>
              <a:rPr lang="en-US" altLang="ja-JP" sz="1100" dirty="0">
                <a:latin typeface="BIZ UDゴシック" panose="020B0400000000000000" pitchFamily="49" charset="-128"/>
                <a:ea typeface="BIZ UDゴシック" panose="020B0400000000000000" pitchFamily="49" charset="-128"/>
              </a:rPr>
              <a:t>R7.4.1</a:t>
            </a:r>
            <a:r>
              <a:rPr lang="ja-JP" altLang="en-US" sz="1100" dirty="0">
                <a:latin typeface="BIZ UDゴシック" panose="020B0400000000000000" pitchFamily="49" charset="-128"/>
                <a:ea typeface="BIZ UDゴシック" panose="020B0400000000000000" pitchFamily="49" charset="-128"/>
              </a:rPr>
              <a:t>時点）</a:t>
            </a:r>
          </a:p>
        </p:txBody>
      </p:sp>
      <p:sp>
        <p:nvSpPr>
          <p:cNvPr id="101" name="正方形/長方形 100">
            <a:extLst>
              <a:ext uri="{FF2B5EF4-FFF2-40B4-BE49-F238E27FC236}">
                <a16:creationId xmlns:a16="http://schemas.microsoft.com/office/drawing/2014/main" id="{4A24E96F-9A1C-457D-9052-F164F7435E34}"/>
              </a:ext>
            </a:extLst>
          </p:cNvPr>
          <p:cNvSpPr/>
          <p:nvPr/>
        </p:nvSpPr>
        <p:spPr>
          <a:xfrm>
            <a:off x="8648700" y="845820"/>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参考２</a:t>
            </a:r>
          </a:p>
        </p:txBody>
      </p:sp>
      <p:grpSp>
        <p:nvGrpSpPr>
          <p:cNvPr id="3" name="グループ化 2">
            <a:extLst>
              <a:ext uri="{FF2B5EF4-FFF2-40B4-BE49-F238E27FC236}">
                <a16:creationId xmlns:a16="http://schemas.microsoft.com/office/drawing/2014/main" id="{F2FA668D-2BD7-459C-BE09-D766ED576BCB}"/>
              </a:ext>
            </a:extLst>
          </p:cNvPr>
          <p:cNvGrpSpPr/>
          <p:nvPr/>
        </p:nvGrpSpPr>
        <p:grpSpPr>
          <a:xfrm>
            <a:off x="5740297" y="1558340"/>
            <a:ext cx="3679200" cy="5040000"/>
            <a:chOff x="5740297" y="1558340"/>
            <a:chExt cx="3679200" cy="5040000"/>
          </a:xfrm>
        </p:grpSpPr>
        <p:grpSp>
          <p:nvGrpSpPr>
            <p:cNvPr id="189" name="グループ化 188">
              <a:extLst>
                <a:ext uri="{FF2B5EF4-FFF2-40B4-BE49-F238E27FC236}">
                  <a16:creationId xmlns:a16="http://schemas.microsoft.com/office/drawing/2014/main" id="{6DC24CE0-5A22-4DE5-AEC2-7AFFB45BFD03}"/>
                </a:ext>
              </a:extLst>
            </p:cNvPr>
            <p:cNvGrpSpPr/>
            <p:nvPr/>
          </p:nvGrpSpPr>
          <p:grpSpPr>
            <a:xfrm>
              <a:off x="5740297" y="1558340"/>
              <a:ext cx="3679200" cy="5040000"/>
              <a:chOff x="387351" y="-2320925"/>
              <a:chExt cx="7947024" cy="11496675"/>
            </a:xfrm>
            <a:solidFill>
              <a:srgbClr val="D9D8D9"/>
            </a:solidFill>
          </p:grpSpPr>
          <p:sp>
            <p:nvSpPr>
              <p:cNvPr id="213" name="Freeform 54">
                <a:extLst>
                  <a:ext uri="{FF2B5EF4-FFF2-40B4-BE49-F238E27FC236}">
                    <a16:creationId xmlns:a16="http://schemas.microsoft.com/office/drawing/2014/main" id="{6A38F56B-AB89-4FE1-9C6C-6A5DCB13F2D0}"/>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55">
                <a:extLst>
                  <a:ext uri="{FF2B5EF4-FFF2-40B4-BE49-F238E27FC236}">
                    <a16:creationId xmlns:a16="http://schemas.microsoft.com/office/drawing/2014/main" id="{07256B97-7D21-4D67-AD0E-19B6B0BE3558}"/>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56">
                <a:extLst>
                  <a:ext uri="{FF2B5EF4-FFF2-40B4-BE49-F238E27FC236}">
                    <a16:creationId xmlns:a16="http://schemas.microsoft.com/office/drawing/2014/main" id="{B52F3F9A-C646-46C4-8157-430E8F16C77E}"/>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57">
                <a:extLst>
                  <a:ext uri="{FF2B5EF4-FFF2-40B4-BE49-F238E27FC236}">
                    <a16:creationId xmlns:a16="http://schemas.microsoft.com/office/drawing/2014/main" id="{7ACF3E1D-D46B-49EB-A200-80909A5CEF5B}"/>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58">
                <a:extLst>
                  <a:ext uri="{FF2B5EF4-FFF2-40B4-BE49-F238E27FC236}">
                    <a16:creationId xmlns:a16="http://schemas.microsoft.com/office/drawing/2014/main" id="{210DBAA3-C404-42F2-813A-92B3473D4480}"/>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59">
                <a:extLst>
                  <a:ext uri="{FF2B5EF4-FFF2-40B4-BE49-F238E27FC236}">
                    <a16:creationId xmlns:a16="http://schemas.microsoft.com/office/drawing/2014/main" id="{D2F29198-D6E5-4E79-9A75-C32F4D05A739}"/>
                  </a:ext>
                </a:extLst>
              </p:cNvPr>
              <p:cNvSpPr>
                <a:spLocks/>
              </p:cNvSpPr>
              <p:nvPr/>
            </p:nvSpPr>
            <p:spPr bwMode="auto">
              <a:xfrm>
                <a:off x="4306887" y="255587"/>
                <a:ext cx="558799" cy="1266824"/>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60">
                <a:extLst>
                  <a:ext uri="{FF2B5EF4-FFF2-40B4-BE49-F238E27FC236}">
                    <a16:creationId xmlns:a16="http://schemas.microsoft.com/office/drawing/2014/main" id="{1A5029B6-5A39-446A-A2C2-A4BD75C02DEE}"/>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61">
                <a:extLst>
                  <a:ext uri="{FF2B5EF4-FFF2-40B4-BE49-F238E27FC236}">
                    <a16:creationId xmlns:a16="http://schemas.microsoft.com/office/drawing/2014/main" id="{24027FA4-6477-4F6F-BFCF-C1C3B6E8F997}"/>
                  </a:ext>
                </a:extLst>
              </p:cNvPr>
              <p:cNvSpPr>
                <a:spLocks/>
              </p:cNvSpPr>
              <p:nvPr/>
            </p:nvSpPr>
            <p:spPr bwMode="auto">
              <a:xfrm>
                <a:off x="4351337" y="-782638"/>
                <a:ext cx="1304926" cy="1101726"/>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62">
                <a:extLst>
                  <a:ext uri="{FF2B5EF4-FFF2-40B4-BE49-F238E27FC236}">
                    <a16:creationId xmlns:a16="http://schemas.microsoft.com/office/drawing/2014/main" id="{7EF27B91-C6EE-4DC3-B419-438D73BD3B18}"/>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63">
                <a:extLst>
                  <a:ext uri="{FF2B5EF4-FFF2-40B4-BE49-F238E27FC236}">
                    <a16:creationId xmlns:a16="http://schemas.microsoft.com/office/drawing/2014/main" id="{5026C2B5-0B18-4314-BB05-3834D7DF476F}"/>
                  </a:ext>
                </a:extLst>
              </p:cNvPr>
              <p:cNvSpPr>
                <a:spLocks/>
              </p:cNvSpPr>
              <p:nvPr/>
            </p:nvSpPr>
            <p:spPr bwMode="auto">
              <a:xfrm>
                <a:off x="6581775" y="6169025"/>
                <a:ext cx="1028700" cy="1189039"/>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64">
                <a:extLst>
                  <a:ext uri="{FF2B5EF4-FFF2-40B4-BE49-F238E27FC236}">
                    <a16:creationId xmlns:a16="http://schemas.microsoft.com/office/drawing/2014/main" id="{3C7E52B7-E6C2-40F3-9882-F9D5A4C15F2D}"/>
                  </a:ext>
                </a:extLst>
              </p:cNvPr>
              <p:cNvSpPr>
                <a:spLocks/>
              </p:cNvSpPr>
              <p:nvPr/>
            </p:nvSpPr>
            <p:spPr bwMode="auto">
              <a:xfrm>
                <a:off x="6705600" y="5591176"/>
                <a:ext cx="877888"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65">
                <a:extLst>
                  <a:ext uri="{FF2B5EF4-FFF2-40B4-BE49-F238E27FC236}">
                    <a16:creationId xmlns:a16="http://schemas.microsoft.com/office/drawing/2014/main" id="{3E003356-872D-4911-823B-E84402C73CC4}"/>
                  </a:ext>
                </a:extLst>
              </p:cNvPr>
              <p:cNvSpPr>
                <a:spLocks/>
              </p:cNvSpPr>
              <p:nvPr/>
            </p:nvSpPr>
            <p:spPr bwMode="auto">
              <a:xfrm>
                <a:off x="5168899" y="6116638"/>
                <a:ext cx="2155825" cy="2114551"/>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66">
                <a:extLst>
                  <a:ext uri="{FF2B5EF4-FFF2-40B4-BE49-F238E27FC236}">
                    <a16:creationId xmlns:a16="http://schemas.microsoft.com/office/drawing/2014/main" id="{1CFEAF3F-0436-4CDC-A2F4-E1CEB1962E24}"/>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67">
                <a:extLst>
                  <a:ext uri="{FF2B5EF4-FFF2-40B4-BE49-F238E27FC236}">
                    <a16:creationId xmlns:a16="http://schemas.microsoft.com/office/drawing/2014/main" id="{7C1FC00E-A15A-43C2-9B20-21D30486309D}"/>
                  </a:ext>
                </a:extLst>
              </p:cNvPr>
              <p:cNvSpPr>
                <a:spLocks/>
              </p:cNvSpPr>
              <p:nvPr/>
            </p:nvSpPr>
            <p:spPr bwMode="auto">
              <a:xfrm>
                <a:off x="6807199" y="5216526"/>
                <a:ext cx="693736"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68">
                <a:extLst>
                  <a:ext uri="{FF2B5EF4-FFF2-40B4-BE49-F238E27FC236}">
                    <a16:creationId xmlns:a16="http://schemas.microsoft.com/office/drawing/2014/main" id="{686697E9-3D56-4750-8090-D529343FF73B}"/>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69">
                <a:extLst>
                  <a:ext uri="{FF2B5EF4-FFF2-40B4-BE49-F238E27FC236}">
                    <a16:creationId xmlns:a16="http://schemas.microsoft.com/office/drawing/2014/main" id="{CB862D59-C99E-43D1-A740-86153E7C00D3}"/>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70">
                <a:extLst>
                  <a:ext uri="{FF2B5EF4-FFF2-40B4-BE49-F238E27FC236}">
                    <a16:creationId xmlns:a16="http://schemas.microsoft.com/office/drawing/2014/main" id="{367896E3-1731-4A10-AB5C-ECF3FE7B06A9}"/>
                  </a:ext>
                </a:extLst>
              </p:cNvPr>
              <p:cNvSpPr>
                <a:spLocks/>
              </p:cNvSpPr>
              <p:nvPr/>
            </p:nvSpPr>
            <p:spPr bwMode="auto">
              <a:xfrm>
                <a:off x="6319837" y="4495800"/>
                <a:ext cx="577851"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71">
                <a:extLst>
                  <a:ext uri="{FF2B5EF4-FFF2-40B4-BE49-F238E27FC236}">
                    <a16:creationId xmlns:a16="http://schemas.microsoft.com/office/drawing/2014/main" id="{A6BFDA11-88A9-4BC7-BFCF-4600F082D188}"/>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72">
                <a:extLst>
                  <a:ext uri="{FF2B5EF4-FFF2-40B4-BE49-F238E27FC236}">
                    <a16:creationId xmlns:a16="http://schemas.microsoft.com/office/drawing/2014/main" id="{D58F454A-4DF3-4FEB-A6D0-95F314197658}"/>
                  </a:ext>
                </a:extLst>
              </p:cNvPr>
              <p:cNvSpPr>
                <a:spLocks/>
              </p:cNvSpPr>
              <p:nvPr/>
            </p:nvSpPr>
            <p:spPr bwMode="auto">
              <a:xfrm>
                <a:off x="387351" y="8197851"/>
                <a:ext cx="1420811" cy="977899"/>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73">
                <a:extLst>
                  <a:ext uri="{FF2B5EF4-FFF2-40B4-BE49-F238E27FC236}">
                    <a16:creationId xmlns:a16="http://schemas.microsoft.com/office/drawing/2014/main" id="{28CE44BA-830D-463A-9F5F-1A55F964A66B}"/>
                  </a:ext>
                </a:extLst>
              </p:cNvPr>
              <p:cNvSpPr>
                <a:spLocks/>
              </p:cNvSpPr>
              <p:nvPr/>
            </p:nvSpPr>
            <p:spPr bwMode="auto">
              <a:xfrm>
                <a:off x="1565274" y="7627937"/>
                <a:ext cx="1147763" cy="1123951"/>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74">
                <a:extLst>
                  <a:ext uri="{FF2B5EF4-FFF2-40B4-BE49-F238E27FC236}">
                    <a16:creationId xmlns:a16="http://schemas.microsoft.com/office/drawing/2014/main" id="{3AA0660C-6CF5-498E-A0DC-E0CFF927431F}"/>
                  </a:ext>
                </a:extLst>
              </p:cNvPr>
              <p:cNvSpPr>
                <a:spLocks/>
              </p:cNvSpPr>
              <p:nvPr/>
            </p:nvSpPr>
            <p:spPr bwMode="auto">
              <a:xfrm>
                <a:off x="2303462" y="7358064"/>
                <a:ext cx="1106488"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4" name="Freeform 75">
                <a:extLst>
                  <a:ext uri="{FF2B5EF4-FFF2-40B4-BE49-F238E27FC236}">
                    <a16:creationId xmlns:a16="http://schemas.microsoft.com/office/drawing/2014/main" id="{0F0AFAC5-03E7-45DA-9F1D-7070EB0773CB}"/>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solidFill>
                <a:schemeClr val="accent6">
                  <a:lumMod val="20000"/>
                  <a:lumOff val="80000"/>
                </a:schemeClr>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5" name="Freeform 76">
                <a:extLst>
                  <a:ext uri="{FF2B5EF4-FFF2-40B4-BE49-F238E27FC236}">
                    <a16:creationId xmlns:a16="http://schemas.microsoft.com/office/drawing/2014/main" id="{16032F8B-629F-401B-B9ED-3EA272399378}"/>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6" name="Freeform 77">
                <a:extLst>
                  <a:ext uri="{FF2B5EF4-FFF2-40B4-BE49-F238E27FC236}">
                    <a16:creationId xmlns:a16="http://schemas.microsoft.com/office/drawing/2014/main" id="{5FD1FCF1-B016-488D-BDCA-3EB6E6A4767E}"/>
                  </a:ext>
                </a:extLst>
              </p:cNvPr>
              <p:cNvSpPr>
                <a:spLocks/>
              </p:cNvSpPr>
              <p:nvPr/>
            </p:nvSpPr>
            <p:spPr bwMode="auto">
              <a:xfrm>
                <a:off x="2784474" y="6750050"/>
                <a:ext cx="1457326"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7" name="Freeform 78">
                <a:extLst>
                  <a:ext uri="{FF2B5EF4-FFF2-40B4-BE49-F238E27FC236}">
                    <a16:creationId xmlns:a16="http://schemas.microsoft.com/office/drawing/2014/main" id="{DB696B86-7159-443A-97B2-D7276575DC8C}"/>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8" name="Freeform 79">
                <a:extLst>
                  <a:ext uri="{FF2B5EF4-FFF2-40B4-BE49-F238E27FC236}">
                    <a16:creationId xmlns:a16="http://schemas.microsoft.com/office/drawing/2014/main" id="{FFCA66AC-28C8-4CEF-9325-9AA2921E42EA}"/>
                  </a:ext>
                </a:extLst>
              </p:cNvPr>
              <p:cNvSpPr>
                <a:spLocks/>
              </p:cNvSpPr>
              <p:nvPr/>
            </p:nvSpPr>
            <p:spPr bwMode="auto">
              <a:xfrm>
                <a:off x="3575049" y="5816599"/>
                <a:ext cx="1331913" cy="2249489"/>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39" name="Freeform 80">
                <a:extLst>
                  <a:ext uri="{FF2B5EF4-FFF2-40B4-BE49-F238E27FC236}">
                    <a16:creationId xmlns:a16="http://schemas.microsoft.com/office/drawing/2014/main" id="{4AB58B69-0EB6-45E7-BF1F-49D29DEC3E1C}"/>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240" name="グループ化 239">
                <a:extLst>
                  <a:ext uri="{FF2B5EF4-FFF2-40B4-BE49-F238E27FC236}">
                    <a16:creationId xmlns:a16="http://schemas.microsoft.com/office/drawing/2014/main" id="{599A57FE-0CBE-49DA-85EF-2230C7DB2747}"/>
                  </a:ext>
                </a:extLst>
              </p:cNvPr>
              <p:cNvGrpSpPr/>
              <p:nvPr/>
            </p:nvGrpSpPr>
            <p:grpSpPr>
              <a:xfrm>
                <a:off x="3732213" y="5351463"/>
                <a:ext cx="833437" cy="738188"/>
                <a:chOff x="3732213" y="5351463"/>
                <a:chExt cx="833437" cy="738188"/>
              </a:xfrm>
              <a:grpFill/>
            </p:grpSpPr>
            <p:sp>
              <p:nvSpPr>
                <p:cNvPr id="272" name="Freeform 81">
                  <a:extLst>
                    <a:ext uri="{FF2B5EF4-FFF2-40B4-BE49-F238E27FC236}">
                      <a16:creationId xmlns:a16="http://schemas.microsoft.com/office/drawing/2014/main" id="{776F6FFC-81AE-4FAD-B876-8CB6854429C9}"/>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73" name="Freeform 82">
                  <a:extLst>
                    <a:ext uri="{FF2B5EF4-FFF2-40B4-BE49-F238E27FC236}">
                      <a16:creationId xmlns:a16="http://schemas.microsoft.com/office/drawing/2014/main" id="{8E73B5C9-0629-4A9C-86DC-A8D905109EF5}"/>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241" name="グループ化 240">
                <a:extLst>
                  <a:ext uri="{FF2B5EF4-FFF2-40B4-BE49-F238E27FC236}">
                    <a16:creationId xmlns:a16="http://schemas.microsoft.com/office/drawing/2014/main" id="{9C4A7AF4-5930-4262-9D4A-97819C321FBE}"/>
                  </a:ext>
                </a:extLst>
              </p:cNvPr>
              <p:cNvGrpSpPr/>
              <p:nvPr/>
            </p:nvGrpSpPr>
            <p:grpSpPr>
              <a:xfrm>
                <a:off x="4054475" y="5126038"/>
                <a:ext cx="806450" cy="528637"/>
                <a:chOff x="4054475" y="5126038"/>
                <a:chExt cx="806450" cy="528637"/>
              </a:xfrm>
              <a:grpFill/>
            </p:grpSpPr>
            <p:sp>
              <p:nvSpPr>
                <p:cNvPr id="269" name="Freeform 83">
                  <a:extLst>
                    <a:ext uri="{FF2B5EF4-FFF2-40B4-BE49-F238E27FC236}">
                      <a16:creationId xmlns:a16="http://schemas.microsoft.com/office/drawing/2014/main" id="{8D98D22A-A250-4A2A-8E57-5B9764E3F6AE}"/>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70" name="Freeform 84">
                  <a:extLst>
                    <a:ext uri="{FF2B5EF4-FFF2-40B4-BE49-F238E27FC236}">
                      <a16:creationId xmlns:a16="http://schemas.microsoft.com/office/drawing/2014/main" id="{10C9471B-7F01-4065-B553-238DF81EF934}"/>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71" name="Freeform 85">
                  <a:extLst>
                    <a:ext uri="{FF2B5EF4-FFF2-40B4-BE49-F238E27FC236}">
                      <a16:creationId xmlns:a16="http://schemas.microsoft.com/office/drawing/2014/main" id="{761FBA3E-64F0-446E-B5B3-B00B4A9D0CB8}"/>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242" name="Freeform 86">
                <a:extLst>
                  <a:ext uri="{FF2B5EF4-FFF2-40B4-BE49-F238E27FC236}">
                    <a16:creationId xmlns:a16="http://schemas.microsoft.com/office/drawing/2014/main" id="{F3C14FD1-E6EE-46EB-BF62-55CEEF48B7ED}"/>
                  </a:ext>
                </a:extLst>
              </p:cNvPr>
              <p:cNvSpPr>
                <a:spLocks/>
              </p:cNvSpPr>
              <p:nvPr/>
            </p:nvSpPr>
            <p:spPr bwMode="auto">
              <a:xfrm>
                <a:off x="4306887" y="5595939"/>
                <a:ext cx="1368425" cy="2474912"/>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243" name="グループ化 242">
                <a:extLst>
                  <a:ext uri="{FF2B5EF4-FFF2-40B4-BE49-F238E27FC236}">
                    <a16:creationId xmlns:a16="http://schemas.microsoft.com/office/drawing/2014/main" id="{0E61D219-65E2-4928-A047-C2A9A1C92CEF}"/>
                  </a:ext>
                </a:extLst>
              </p:cNvPr>
              <p:cNvGrpSpPr/>
              <p:nvPr/>
            </p:nvGrpSpPr>
            <p:grpSpPr>
              <a:xfrm>
                <a:off x="4156075" y="4219575"/>
                <a:ext cx="2254249" cy="2627313"/>
                <a:chOff x="4156075" y="4219575"/>
                <a:chExt cx="2254249" cy="2627313"/>
              </a:xfrm>
              <a:grpFill/>
            </p:grpSpPr>
            <p:sp>
              <p:nvSpPr>
                <p:cNvPr id="266" name="Freeform 87">
                  <a:extLst>
                    <a:ext uri="{FF2B5EF4-FFF2-40B4-BE49-F238E27FC236}">
                      <a16:creationId xmlns:a16="http://schemas.microsoft.com/office/drawing/2014/main" id="{3026B470-5A67-4471-A41D-41824A9C4033}"/>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7" name="Freeform 88">
                  <a:extLst>
                    <a:ext uri="{FF2B5EF4-FFF2-40B4-BE49-F238E27FC236}">
                      <a16:creationId xmlns:a16="http://schemas.microsoft.com/office/drawing/2014/main" id="{8786E820-438B-45CC-A245-A599DDF3DC85}"/>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8" name="Freeform 89">
                  <a:extLst>
                    <a:ext uri="{FF2B5EF4-FFF2-40B4-BE49-F238E27FC236}">
                      <a16:creationId xmlns:a16="http://schemas.microsoft.com/office/drawing/2014/main" id="{C7FCAE30-4E5B-43CF-80B0-6F331538FDD4}"/>
                    </a:ext>
                  </a:extLst>
                </p:cNvPr>
                <p:cNvSpPr>
                  <a:spLocks/>
                </p:cNvSpPr>
                <p:nvPr/>
              </p:nvSpPr>
              <p:spPr bwMode="auto">
                <a:xfrm>
                  <a:off x="4156075" y="4219575"/>
                  <a:ext cx="2254249"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244" name="Freeform 90">
                <a:extLst>
                  <a:ext uri="{FF2B5EF4-FFF2-40B4-BE49-F238E27FC236}">
                    <a16:creationId xmlns:a16="http://schemas.microsoft.com/office/drawing/2014/main" id="{5DF7DE62-77F8-4F5D-80DF-A0B609B16085}"/>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5" name="Freeform 91">
                <a:extLst>
                  <a:ext uri="{FF2B5EF4-FFF2-40B4-BE49-F238E27FC236}">
                    <a16:creationId xmlns:a16="http://schemas.microsoft.com/office/drawing/2014/main" id="{2A8CE119-FA58-40ED-81BA-BC4F3E474527}"/>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6" name="Freeform 92">
                <a:extLst>
                  <a:ext uri="{FF2B5EF4-FFF2-40B4-BE49-F238E27FC236}">
                    <a16:creationId xmlns:a16="http://schemas.microsoft.com/office/drawing/2014/main" id="{211E3C66-20D4-4464-BEEA-BC0C80A0199B}"/>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no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7" name="Freeform 93">
                <a:extLst>
                  <a:ext uri="{FF2B5EF4-FFF2-40B4-BE49-F238E27FC236}">
                    <a16:creationId xmlns:a16="http://schemas.microsoft.com/office/drawing/2014/main" id="{5C6AB6B4-E57C-4C39-B968-1932CCF0A2B5}"/>
                  </a:ext>
                </a:extLst>
              </p:cNvPr>
              <p:cNvSpPr>
                <a:spLocks/>
              </p:cNvSpPr>
              <p:nvPr/>
            </p:nvSpPr>
            <p:spPr bwMode="auto">
              <a:xfrm>
                <a:off x="6851650" y="2138364"/>
                <a:ext cx="976312" cy="704851"/>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8" name="Freeform 94">
                <a:extLst>
                  <a:ext uri="{FF2B5EF4-FFF2-40B4-BE49-F238E27FC236}">
                    <a16:creationId xmlns:a16="http://schemas.microsoft.com/office/drawing/2014/main" id="{1F0EC165-D023-44D1-BDA1-106AB119FEE5}"/>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solidFill>
                <a:srgbClr val="92D050"/>
              </a:solidFill>
              <a:ln w="3175" cap="rnd">
                <a:solidFill>
                  <a:schemeClr val="bg2">
                    <a:lumMod val="9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49" name="Freeform 95">
                <a:extLst>
                  <a:ext uri="{FF2B5EF4-FFF2-40B4-BE49-F238E27FC236}">
                    <a16:creationId xmlns:a16="http://schemas.microsoft.com/office/drawing/2014/main" id="{3BD5BF19-E35A-4D5D-AB73-B7F124F87551}"/>
                  </a:ext>
                </a:extLst>
              </p:cNvPr>
              <p:cNvSpPr>
                <a:spLocks/>
              </p:cNvSpPr>
              <p:nvPr/>
            </p:nvSpPr>
            <p:spPr bwMode="auto">
              <a:xfrm>
                <a:off x="6440488" y="2397126"/>
                <a:ext cx="1023937" cy="528637"/>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0" name="Freeform 96">
                <a:extLst>
                  <a:ext uri="{FF2B5EF4-FFF2-40B4-BE49-F238E27FC236}">
                    <a16:creationId xmlns:a16="http://schemas.microsoft.com/office/drawing/2014/main" id="{40B5DC54-4EB4-4A15-9289-B36FE8CECCC3}"/>
                  </a:ext>
                </a:extLst>
              </p:cNvPr>
              <p:cNvSpPr>
                <a:spLocks/>
              </p:cNvSpPr>
              <p:nvPr/>
            </p:nvSpPr>
            <p:spPr bwMode="auto">
              <a:xfrm>
                <a:off x="5986463" y="1874839"/>
                <a:ext cx="652463" cy="869949"/>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1" name="Freeform 97">
                <a:extLst>
                  <a:ext uri="{FF2B5EF4-FFF2-40B4-BE49-F238E27FC236}">
                    <a16:creationId xmlns:a16="http://schemas.microsoft.com/office/drawing/2014/main" id="{3BC11B35-1C54-471E-B2E9-1C71AB55D141}"/>
                  </a:ext>
                </a:extLst>
              </p:cNvPr>
              <p:cNvSpPr>
                <a:spLocks/>
              </p:cNvSpPr>
              <p:nvPr/>
            </p:nvSpPr>
            <p:spPr bwMode="auto">
              <a:xfrm>
                <a:off x="6399212"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2" name="Freeform 98">
                <a:extLst>
                  <a:ext uri="{FF2B5EF4-FFF2-40B4-BE49-F238E27FC236}">
                    <a16:creationId xmlns:a16="http://schemas.microsoft.com/office/drawing/2014/main" id="{0089B0A3-BE81-44BF-81D1-5755B92FD2C6}"/>
                  </a:ext>
                </a:extLst>
              </p:cNvPr>
              <p:cNvSpPr>
                <a:spLocks/>
              </p:cNvSpPr>
              <p:nvPr/>
            </p:nvSpPr>
            <p:spPr bwMode="auto">
              <a:xfrm>
                <a:off x="7261224"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3" name="Freeform 99">
                <a:extLst>
                  <a:ext uri="{FF2B5EF4-FFF2-40B4-BE49-F238E27FC236}">
                    <a16:creationId xmlns:a16="http://schemas.microsoft.com/office/drawing/2014/main" id="{2810F4E1-F088-4D99-823D-523D2DBAAA59}"/>
                  </a:ext>
                </a:extLst>
              </p:cNvPr>
              <p:cNvSpPr>
                <a:spLocks/>
              </p:cNvSpPr>
              <p:nvPr/>
            </p:nvSpPr>
            <p:spPr bwMode="auto">
              <a:xfrm>
                <a:off x="6724649" y="192088"/>
                <a:ext cx="1609726"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nvGrpSpPr>
              <p:cNvPr id="254" name="グループ化 253">
                <a:extLst>
                  <a:ext uri="{FF2B5EF4-FFF2-40B4-BE49-F238E27FC236}">
                    <a16:creationId xmlns:a16="http://schemas.microsoft.com/office/drawing/2014/main" id="{E1081658-B66A-4239-9B3C-78B84E73A2DA}"/>
                  </a:ext>
                </a:extLst>
              </p:cNvPr>
              <p:cNvGrpSpPr/>
              <p:nvPr/>
            </p:nvGrpSpPr>
            <p:grpSpPr>
              <a:xfrm>
                <a:off x="3803650" y="1860550"/>
                <a:ext cx="2744787" cy="2689225"/>
                <a:chOff x="3803650" y="1860550"/>
                <a:chExt cx="2744787" cy="2689225"/>
              </a:xfrm>
              <a:grpFill/>
            </p:grpSpPr>
            <p:sp>
              <p:nvSpPr>
                <p:cNvPr id="261" name="Freeform 100">
                  <a:extLst>
                    <a:ext uri="{FF2B5EF4-FFF2-40B4-BE49-F238E27FC236}">
                      <a16:creationId xmlns:a16="http://schemas.microsoft.com/office/drawing/2014/main" id="{67DA7D91-780F-46D1-ABC2-7AB2DB658DCA}"/>
                    </a:ext>
                  </a:extLst>
                </p:cNvPr>
                <p:cNvSpPr>
                  <a:spLocks/>
                </p:cNvSpPr>
                <p:nvPr/>
              </p:nvSpPr>
              <p:spPr bwMode="auto">
                <a:xfrm>
                  <a:off x="4125914" y="4043362"/>
                  <a:ext cx="255587" cy="146051"/>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2" name="Freeform 101">
                  <a:extLst>
                    <a:ext uri="{FF2B5EF4-FFF2-40B4-BE49-F238E27FC236}">
                      <a16:creationId xmlns:a16="http://schemas.microsoft.com/office/drawing/2014/main" id="{5035059F-A8D1-45F6-9BB5-2D0CE5A49181}"/>
                    </a:ext>
                  </a:extLst>
                </p:cNvPr>
                <p:cNvSpPr>
                  <a:spLocks/>
                </p:cNvSpPr>
                <p:nvPr/>
              </p:nvSpPr>
              <p:spPr bwMode="auto">
                <a:xfrm>
                  <a:off x="4114800" y="3686174"/>
                  <a:ext cx="525462" cy="338139"/>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3" name="Freeform 102">
                  <a:extLst>
                    <a:ext uri="{FF2B5EF4-FFF2-40B4-BE49-F238E27FC236}">
                      <a16:creationId xmlns:a16="http://schemas.microsoft.com/office/drawing/2014/main" id="{5AE06DF7-F188-4FF1-A3D6-F28A84C11489}"/>
                    </a:ext>
                  </a:extLst>
                </p:cNvPr>
                <p:cNvSpPr>
                  <a:spLocks/>
                </p:cNvSpPr>
                <p:nvPr/>
              </p:nvSpPr>
              <p:spPr bwMode="auto">
                <a:xfrm>
                  <a:off x="3803650" y="3465513"/>
                  <a:ext cx="379413" cy="261937"/>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4" name="Freeform 103">
                  <a:extLst>
                    <a:ext uri="{FF2B5EF4-FFF2-40B4-BE49-F238E27FC236}">
                      <a16:creationId xmlns:a16="http://schemas.microsoft.com/office/drawing/2014/main" id="{3C84B281-6352-489A-A64C-E100BDC8B283}"/>
                    </a:ext>
                  </a:extLst>
                </p:cNvPr>
                <p:cNvSpPr>
                  <a:spLocks/>
                </p:cNvSpPr>
                <p:nvPr/>
              </p:nvSpPr>
              <p:spPr bwMode="auto">
                <a:xfrm>
                  <a:off x="3971926" y="3273425"/>
                  <a:ext cx="293687" cy="206374"/>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5" name="Freeform 104">
                  <a:extLst>
                    <a:ext uri="{FF2B5EF4-FFF2-40B4-BE49-F238E27FC236}">
                      <a16:creationId xmlns:a16="http://schemas.microsoft.com/office/drawing/2014/main" id="{6AC0E99C-1636-4B33-931E-7D174C09A888}"/>
                    </a:ext>
                  </a:extLst>
                </p:cNvPr>
                <p:cNvSpPr>
                  <a:spLocks/>
                </p:cNvSpPr>
                <p:nvPr/>
              </p:nvSpPr>
              <p:spPr bwMode="auto">
                <a:xfrm>
                  <a:off x="4197351" y="1860550"/>
                  <a:ext cx="2351086"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255" name="Freeform 105">
                <a:extLst>
                  <a:ext uri="{FF2B5EF4-FFF2-40B4-BE49-F238E27FC236}">
                    <a16:creationId xmlns:a16="http://schemas.microsoft.com/office/drawing/2014/main" id="{8777B8EC-7DBC-4F11-908A-67AAFC7A1B66}"/>
                  </a:ext>
                </a:extLst>
              </p:cNvPr>
              <p:cNvSpPr>
                <a:spLocks/>
              </p:cNvSpPr>
              <p:nvPr/>
            </p:nvSpPr>
            <p:spPr bwMode="auto">
              <a:xfrm>
                <a:off x="4629151" y="1023939"/>
                <a:ext cx="812801" cy="1398589"/>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6" name="Freeform 106">
                <a:extLst>
                  <a:ext uri="{FF2B5EF4-FFF2-40B4-BE49-F238E27FC236}">
                    <a16:creationId xmlns:a16="http://schemas.microsoft.com/office/drawing/2014/main" id="{C451CA3B-305B-4F2F-8AEB-2B0B0C65439C}"/>
                  </a:ext>
                </a:extLst>
              </p:cNvPr>
              <p:cNvSpPr>
                <a:spLocks/>
              </p:cNvSpPr>
              <p:nvPr/>
            </p:nvSpPr>
            <p:spPr bwMode="auto">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7" name="Freeform 107">
                <a:extLst>
                  <a:ext uri="{FF2B5EF4-FFF2-40B4-BE49-F238E27FC236}">
                    <a16:creationId xmlns:a16="http://schemas.microsoft.com/office/drawing/2014/main" id="{F35C266B-CF12-48A3-9466-14CD38C99FED}"/>
                  </a:ext>
                </a:extLst>
              </p:cNvPr>
              <p:cNvSpPr>
                <a:spLocks/>
              </p:cNvSpPr>
              <p:nvPr/>
            </p:nvSpPr>
            <p:spPr bwMode="auto">
              <a:xfrm>
                <a:off x="6038851" y="-1217611"/>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8" name="Freeform 108">
                <a:extLst>
                  <a:ext uri="{FF2B5EF4-FFF2-40B4-BE49-F238E27FC236}">
                    <a16:creationId xmlns:a16="http://schemas.microsoft.com/office/drawing/2014/main" id="{6386A08A-637F-4496-87A9-FE23795D81B5}"/>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59" name="Freeform 109">
                <a:extLst>
                  <a:ext uri="{FF2B5EF4-FFF2-40B4-BE49-F238E27FC236}">
                    <a16:creationId xmlns:a16="http://schemas.microsoft.com/office/drawing/2014/main" id="{9438D724-D1E8-45B8-A36C-7AC0AF85F41E}"/>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no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260" name="Freeform 110">
                <a:extLst>
                  <a:ext uri="{FF2B5EF4-FFF2-40B4-BE49-F238E27FC236}">
                    <a16:creationId xmlns:a16="http://schemas.microsoft.com/office/drawing/2014/main" id="{5D8C66F5-8C55-4051-BE4B-86ACDDED6C4A}"/>
                  </a:ext>
                </a:extLst>
              </p:cNvPr>
              <p:cNvSpPr>
                <a:spLocks/>
              </p:cNvSpPr>
              <p:nvPr/>
            </p:nvSpPr>
            <p:spPr bwMode="auto">
              <a:xfrm>
                <a:off x="5292725" y="-509587"/>
                <a:ext cx="1341436" cy="2273301"/>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solidFill>
                <a:srgbClr val="92D050"/>
              </a:solidFill>
              <a:ln w="3175" cap="rnd">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190" name="Rectangle 31">
              <a:extLst>
                <a:ext uri="{FF2B5EF4-FFF2-40B4-BE49-F238E27FC236}">
                  <a16:creationId xmlns:a16="http://schemas.microsoft.com/office/drawing/2014/main" id="{86174950-7213-4A40-B5F8-0E4DF145F2A2}"/>
                </a:ext>
              </a:extLst>
            </p:cNvPr>
            <p:cNvSpPr>
              <a:spLocks noChangeArrowheads="1"/>
            </p:cNvSpPr>
            <p:nvPr/>
          </p:nvSpPr>
          <p:spPr bwMode="auto">
            <a:xfrm>
              <a:off x="6786653" y="607176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1" name="Rectangle 32">
              <a:extLst>
                <a:ext uri="{FF2B5EF4-FFF2-40B4-BE49-F238E27FC236}">
                  <a16:creationId xmlns:a16="http://schemas.microsoft.com/office/drawing/2014/main" id="{1EE7AC7B-D9B6-41B2-900E-6418FD10B6DE}"/>
                </a:ext>
              </a:extLst>
            </p:cNvPr>
            <p:cNvSpPr>
              <a:spLocks noChangeArrowheads="1"/>
            </p:cNvSpPr>
            <p:nvPr/>
          </p:nvSpPr>
          <p:spPr bwMode="auto">
            <a:xfrm>
              <a:off x="6447463" y="6193461"/>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阪南市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2" name="Rectangle 35">
              <a:extLst>
                <a:ext uri="{FF2B5EF4-FFF2-40B4-BE49-F238E27FC236}">
                  <a16:creationId xmlns:a16="http://schemas.microsoft.com/office/drawing/2014/main" id="{BA0E5E16-1E87-4FB1-A6CA-2875A9E6B81C}"/>
                </a:ext>
              </a:extLst>
            </p:cNvPr>
            <p:cNvSpPr>
              <a:spLocks noChangeArrowheads="1"/>
            </p:cNvSpPr>
            <p:nvPr/>
          </p:nvSpPr>
          <p:spPr bwMode="auto">
            <a:xfrm>
              <a:off x="6040421" y="6371794"/>
              <a:ext cx="125101"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岬町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3" name="Rectangle 18">
              <a:extLst>
                <a:ext uri="{FF2B5EF4-FFF2-40B4-BE49-F238E27FC236}">
                  <a16:creationId xmlns:a16="http://schemas.microsoft.com/office/drawing/2014/main" id="{6DF5F816-1620-42BB-80FE-04B4EA9A4302}"/>
                </a:ext>
              </a:extLst>
            </p:cNvPr>
            <p:cNvSpPr>
              <a:spLocks noChangeArrowheads="1"/>
            </p:cNvSpPr>
            <p:nvPr/>
          </p:nvSpPr>
          <p:spPr bwMode="auto">
            <a:xfrm>
              <a:off x="7442123" y="5550397"/>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岸和田市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4" name="Rectangle 28">
              <a:extLst>
                <a:ext uri="{FF2B5EF4-FFF2-40B4-BE49-F238E27FC236}">
                  <a16:creationId xmlns:a16="http://schemas.microsoft.com/office/drawing/2014/main" id="{BABEADC4-092C-4AF4-A78F-A827F230AE84}"/>
                </a:ext>
              </a:extLst>
            </p:cNvPr>
            <p:cNvSpPr>
              <a:spLocks noChangeArrowheads="1"/>
            </p:cNvSpPr>
            <p:nvPr/>
          </p:nvSpPr>
          <p:spPr bwMode="auto">
            <a:xfrm>
              <a:off x="7344760" y="5153734"/>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忠岡町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5" name="Rectangle 29">
              <a:extLst>
                <a:ext uri="{FF2B5EF4-FFF2-40B4-BE49-F238E27FC236}">
                  <a16:creationId xmlns:a16="http://schemas.microsoft.com/office/drawing/2014/main" id="{ABE1A419-D7F5-4FA6-9A45-F0E673AA9B61}"/>
                </a:ext>
              </a:extLst>
            </p:cNvPr>
            <p:cNvSpPr>
              <a:spLocks noChangeArrowheads="1"/>
            </p:cNvSpPr>
            <p:nvPr/>
          </p:nvSpPr>
          <p:spPr bwMode="auto">
            <a:xfrm>
              <a:off x="7326371" y="5714054"/>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貝塚市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6" name="Rectangle 30">
              <a:extLst>
                <a:ext uri="{FF2B5EF4-FFF2-40B4-BE49-F238E27FC236}">
                  <a16:creationId xmlns:a16="http://schemas.microsoft.com/office/drawing/2014/main" id="{5A6145BA-D94D-4790-9509-4A813BC6D6D5}"/>
                </a:ext>
              </a:extLst>
            </p:cNvPr>
            <p:cNvSpPr>
              <a:spLocks noChangeArrowheads="1"/>
            </p:cNvSpPr>
            <p:nvPr/>
          </p:nvSpPr>
          <p:spPr bwMode="auto">
            <a:xfrm>
              <a:off x="6974305" y="5923542"/>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泉佐野市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7" name="Rectangle 33">
              <a:extLst>
                <a:ext uri="{FF2B5EF4-FFF2-40B4-BE49-F238E27FC236}">
                  <a16:creationId xmlns:a16="http://schemas.microsoft.com/office/drawing/2014/main" id="{A8A85DF7-B1D8-487C-BF6A-66698460E402}"/>
                </a:ext>
              </a:extLst>
            </p:cNvPr>
            <p:cNvSpPr>
              <a:spLocks noChangeArrowheads="1"/>
            </p:cNvSpPr>
            <p:nvPr/>
          </p:nvSpPr>
          <p:spPr bwMode="auto">
            <a:xfrm>
              <a:off x="7185327" y="5822906"/>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熊取町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8" name="Rectangle 34">
              <a:extLst>
                <a:ext uri="{FF2B5EF4-FFF2-40B4-BE49-F238E27FC236}">
                  <a16:creationId xmlns:a16="http://schemas.microsoft.com/office/drawing/2014/main" id="{F08CDE9E-31BB-46A5-953F-C1F301491B05}"/>
                </a:ext>
              </a:extLst>
            </p:cNvPr>
            <p:cNvSpPr>
              <a:spLocks noChangeArrowheads="1"/>
            </p:cNvSpPr>
            <p:nvPr/>
          </p:nvSpPr>
          <p:spPr bwMode="auto">
            <a:xfrm>
              <a:off x="6734101" y="5792767"/>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田尻町</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199" name="Rectangle 8">
              <a:extLst>
                <a:ext uri="{FF2B5EF4-FFF2-40B4-BE49-F238E27FC236}">
                  <a16:creationId xmlns:a16="http://schemas.microsoft.com/office/drawing/2014/main" id="{8460B46A-67D7-4713-8ADC-7F975D3882FA}"/>
                </a:ext>
              </a:extLst>
            </p:cNvPr>
            <p:cNvSpPr>
              <a:spLocks noChangeArrowheads="1"/>
            </p:cNvSpPr>
            <p:nvPr/>
          </p:nvSpPr>
          <p:spPr bwMode="auto">
            <a:xfrm>
              <a:off x="7943098" y="404772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0" name="Rectangle 9">
              <a:extLst>
                <a:ext uri="{FF2B5EF4-FFF2-40B4-BE49-F238E27FC236}">
                  <a16:creationId xmlns:a16="http://schemas.microsoft.com/office/drawing/2014/main" id="{553BDAAC-4B4F-4996-87E3-5D8F0D15B28D}"/>
                </a:ext>
              </a:extLst>
            </p:cNvPr>
            <p:cNvSpPr>
              <a:spLocks noChangeArrowheads="1"/>
            </p:cNvSpPr>
            <p:nvPr/>
          </p:nvSpPr>
          <p:spPr bwMode="auto">
            <a:xfrm>
              <a:off x="7953179" y="4950855"/>
              <a:ext cx="125101"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堺市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1" name="Rectangle 10">
              <a:extLst>
                <a:ext uri="{FF2B5EF4-FFF2-40B4-BE49-F238E27FC236}">
                  <a16:creationId xmlns:a16="http://schemas.microsoft.com/office/drawing/2014/main" id="{013A647E-D038-4276-BE37-3934E2368333}"/>
                </a:ext>
              </a:extLst>
            </p:cNvPr>
            <p:cNvSpPr>
              <a:spLocks noChangeArrowheads="1"/>
            </p:cNvSpPr>
            <p:nvPr/>
          </p:nvSpPr>
          <p:spPr bwMode="auto">
            <a:xfrm>
              <a:off x="7765527" y="3300283"/>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豊中市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2" name="Rectangle 16">
              <a:extLst>
                <a:ext uri="{FF2B5EF4-FFF2-40B4-BE49-F238E27FC236}">
                  <a16:creationId xmlns:a16="http://schemas.microsoft.com/office/drawing/2014/main" id="{9DA3C22B-9CC5-40CC-9ED6-7BF87C5BACA1}"/>
                </a:ext>
              </a:extLst>
            </p:cNvPr>
            <p:cNvSpPr>
              <a:spLocks noChangeArrowheads="1"/>
            </p:cNvSpPr>
            <p:nvPr/>
          </p:nvSpPr>
          <p:spPr bwMode="auto">
            <a:xfrm>
              <a:off x="8613344" y="4307581"/>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八尾市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3" name="Rectangle 19">
              <a:extLst>
                <a:ext uri="{FF2B5EF4-FFF2-40B4-BE49-F238E27FC236}">
                  <a16:creationId xmlns:a16="http://schemas.microsoft.com/office/drawing/2014/main" id="{6180F981-E5D4-43DD-BA5C-D50CF86969F8}"/>
                </a:ext>
              </a:extLst>
            </p:cNvPr>
            <p:cNvSpPr>
              <a:spLocks noChangeArrowheads="1"/>
            </p:cNvSpPr>
            <p:nvPr/>
          </p:nvSpPr>
          <p:spPr bwMode="auto">
            <a:xfrm>
              <a:off x="7567225" y="2893085"/>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池田市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4" name="Rectangle 38">
              <a:extLst>
                <a:ext uri="{FF2B5EF4-FFF2-40B4-BE49-F238E27FC236}">
                  <a16:creationId xmlns:a16="http://schemas.microsoft.com/office/drawing/2014/main" id="{5DC74F7E-8623-4B2F-B2D5-9254FDA791D7}"/>
                </a:ext>
              </a:extLst>
            </p:cNvPr>
            <p:cNvSpPr>
              <a:spLocks noChangeArrowheads="1"/>
            </p:cNvSpPr>
            <p:nvPr/>
          </p:nvSpPr>
          <p:spPr bwMode="auto">
            <a:xfrm>
              <a:off x="8503095" y="360280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門真市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5" name="Rectangle 42">
              <a:extLst>
                <a:ext uri="{FF2B5EF4-FFF2-40B4-BE49-F238E27FC236}">
                  <a16:creationId xmlns:a16="http://schemas.microsoft.com/office/drawing/2014/main" id="{6B834218-A88F-4104-947F-55A9BE00E7F7}"/>
                </a:ext>
              </a:extLst>
            </p:cNvPr>
            <p:cNvSpPr>
              <a:spLocks noChangeArrowheads="1"/>
            </p:cNvSpPr>
            <p:nvPr/>
          </p:nvSpPr>
          <p:spPr bwMode="auto">
            <a:xfrm>
              <a:off x="8407813" y="5169992"/>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富田林市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6" name="Rectangle 43">
              <a:extLst>
                <a:ext uri="{FF2B5EF4-FFF2-40B4-BE49-F238E27FC236}">
                  <a16:creationId xmlns:a16="http://schemas.microsoft.com/office/drawing/2014/main" id="{78478675-C7C4-4A3F-99F1-0A925D53214B}"/>
                </a:ext>
              </a:extLst>
            </p:cNvPr>
            <p:cNvSpPr>
              <a:spLocks noChangeArrowheads="1"/>
            </p:cNvSpPr>
            <p:nvPr/>
          </p:nvSpPr>
          <p:spPr bwMode="auto">
            <a:xfrm>
              <a:off x="8295088" y="5682491"/>
              <a:ext cx="312754"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河内長野市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7" name="Rectangle 45">
              <a:extLst>
                <a:ext uri="{FF2B5EF4-FFF2-40B4-BE49-F238E27FC236}">
                  <a16:creationId xmlns:a16="http://schemas.microsoft.com/office/drawing/2014/main" id="{253FA14C-CD44-4CCA-A851-F675FCB52D5F}"/>
                </a:ext>
              </a:extLst>
            </p:cNvPr>
            <p:cNvSpPr>
              <a:spLocks noChangeArrowheads="1"/>
            </p:cNvSpPr>
            <p:nvPr/>
          </p:nvSpPr>
          <p:spPr bwMode="auto">
            <a:xfrm>
              <a:off x="8532915" y="4813669"/>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羽曳野市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8" name="Rectangle 47">
              <a:extLst>
                <a:ext uri="{FF2B5EF4-FFF2-40B4-BE49-F238E27FC236}">
                  <a16:creationId xmlns:a16="http://schemas.microsoft.com/office/drawing/2014/main" id="{416B92D7-6A54-4006-8C0E-D662CF8FD354}"/>
                </a:ext>
              </a:extLst>
            </p:cNvPr>
            <p:cNvSpPr>
              <a:spLocks noChangeArrowheads="1"/>
            </p:cNvSpPr>
            <p:nvPr/>
          </p:nvSpPr>
          <p:spPr bwMode="auto">
            <a:xfrm>
              <a:off x="8155487" y="5103544"/>
              <a:ext cx="312754"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大阪狭山市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09" name="Rectangle 11">
              <a:extLst>
                <a:ext uri="{FF2B5EF4-FFF2-40B4-BE49-F238E27FC236}">
                  <a16:creationId xmlns:a16="http://schemas.microsoft.com/office/drawing/2014/main" id="{E5DF17AA-3C04-434B-B513-E8CDE745587B}"/>
                </a:ext>
              </a:extLst>
            </p:cNvPr>
            <p:cNvSpPr>
              <a:spLocks noChangeArrowheads="1"/>
            </p:cNvSpPr>
            <p:nvPr/>
          </p:nvSpPr>
          <p:spPr bwMode="auto">
            <a:xfrm>
              <a:off x="8576280" y="2718375"/>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高槻市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0" name="Rectangle 13">
              <a:extLst>
                <a:ext uri="{FF2B5EF4-FFF2-40B4-BE49-F238E27FC236}">
                  <a16:creationId xmlns:a16="http://schemas.microsoft.com/office/drawing/2014/main" id="{ED93C127-9B42-4593-952C-17CD65617769}"/>
                </a:ext>
              </a:extLst>
            </p:cNvPr>
            <p:cNvSpPr>
              <a:spLocks noChangeArrowheads="1"/>
            </p:cNvSpPr>
            <p:nvPr/>
          </p:nvSpPr>
          <p:spPr bwMode="auto">
            <a:xfrm>
              <a:off x="8953129" y="2997279"/>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枚方市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1" name="Rectangle 15">
              <a:extLst>
                <a:ext uri="{FF2B5EF4-FFF2-40B4-BE49-F238E27FC236}">
                  <a16:creationId xmlns:a16="http://schemas.microsoft.com/office/drawing/2014/main" id="{CB989298-7AA5-4255-AF06-C9C1D5E98726}"/>
                </a:ext>
              </a:extLst>
            </p:cNvPr>
            <p:cNvSpPr>
              <a:spLocks noChangeArrowheads="1"/>
            </p:cNvSpPr>
            <p:nvPr/>
          </p:nvSpPr>
          <p:spPr bwMode="auto">
            <a:xfrm>
              <a:off x="8577938" y="3989092"/>
              <a:ext cx="250203"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東大阪市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12" name="Rectangle 17">
              <a:extLst>
                <a:ext uri="{FF2B5EF4-FFF2-40B4-BE49-F238E27FC236}">
                  <a16:creationId xmlns:a16="http://schemas.microsoft.com/office/drawing/2014/main" id="{DB9B3119-DC15-428F-A93D-69B31A3D3DAB}"/>
                </a:ext>
              </a:extLst>
            </p:cNvPr>
            <p:cNvSpPr>
              <a:spLocks noChangeArrowheads="1"/>
            </p:cNvSpPr>
            <p:nvPr/>
          </p:nvSpPr>
          <p:spPr bwMode="auto">
            <a:xfrm>
              <a:off x="8222418" y="2842024"/>
              <a:ext cx="187652" cy="7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a:ln>
                    <a:noFill/>
                  </a:ln>
                  <a:solidFill>
                    <a:srgbClr val="404040"/>
                  </a:solidFill>
                  <a:effectLst/>
                  <a:latin typeface="メイリオ" pitchFamily="50" charset="-128"/>
                  <a:ea typeface="メイリオ" pitchFamily="50" charset="-128"/>
                  <a:cs typeface="ＭＳ Ｐゴシック" pitchFamily="50" charset="-128"/>
                </a:rPr>
                <a:t>茨木市</a:t>
              </a:r>
              <a:endParaRPr kumimoji="1" lang="ja-JP" altLang="ja-JP" sz="600" b="0" i="0" u="none" strike="noStrike" cap="none" normalizeH="0" baseline="0" dirty="0">
                <a:ln>
                  <a:noFill/>
                </a:ln>
                <a:solidFill>
                  <a:schemeClr val="tx1"/>
                </a:solidFill>
                <a:effectLst/>
                <a:cs typeface="ＭＳ Ｐゴシック" pitchFamily="50" charset="-128"/>
              </a:endParaRPr>
            </a:p>
          </p:txBody>
        </p:sp>
        <p:sp>
          <p:nvSpPr>
            <p:cNvPr id="274" name="Rectangle 26">
              <a:extLst>
                <a:ext uri="{FF2B5EF4-FFF2-40B4-BE49-F238E27FC236}">
                  <a16:creationId xmlns:a16="http://schemas.microsoft.com/office/drawing/2014/main" id="{19912A64-29EA-485C-8AE5-28822B9B2A5C}"/>
                </a:ext>
              </a:extLst>
            </p:cNvPr>
            <p:cNvSpPr>
              <a:spLocks noChangeArrowheads="1"/>
            </p:cNvSpPr>
            <p:nvPr/>
          </p:nvSpPr>
          <p:spPr bwMode="auto">
            <a:xfrm>
              <a:off x="7818268" y="5598500"/>
              <a:ext cx="2308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600" dirty="0">
                  <a:latin typeface="メイリオ" pitchFamily="50" charset="-128"/>
                  <a:ea typeface="メイリオ" pitchFamily="50" charset="-128"/>
                </a:rPr>
                <a:t>和泉市</a:t>
              </a:r>
            </a:p>
          </p:txBody>
        </p:sp>
      </p:grpSp>
      <p:sp>
        <p:nvSpPr>
          <p:cNvPr id="4" name="正方形/長方形 3">
            <a:extLst>
              <a:ext uri="{FF2B5EF4-FFF2-40B4-BE49-F238E27FC236}">
                <a16:creationId xmlns:a16="http://schemas.microsoft.com/office/drawing/2014/main" id="{3C4A1F93-308B-4E59-9E5D-0CF76F7D528F}"/>
              </a:ext>
            </a:extLst>
          </p:cNvPr>
          <p:cNvSpPr/>
          <p:nvPr/>
        </p:nvSpPr>
        <p:spPr>
          <a:xfrm>
            <a:off x="486503" y="2243384"/>
            <a:ext cx="5356870" cy="144682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524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２．府方針に基づく取組状況</a:t>
            </a:r>
          </a:p>
        </p:txBody>
      </p:sp>
    </p:spTree>
    <p:extLst>
      <p:ext uri="{BB962C8B-B14F-4D97-AF65-F5344CB8AC3E}">
        <p14:creationId xmlns:p14="http://schemas.microsoft.com/office/powerpoint/2010/main" val="193404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FE81511B-971A-4350-A0C7-46A10C9B6EA2}"/>
              </a:ext>
            </a:extLst>
          </p:cNvPr>
          <p:cNvSpPr txBox="1"/>
          <p:nvPr/>
        </p:nvSpPr>
        <p:spPr>
          <a:xfrm>
            <a:off x="469186" y="2553168"/>
            <a:ext cx="9248336" cy="2807563"/>
          </a:xfrm>
          <a:prstGeom prst="rect">
            <a:avLst/>
          </a:prstGeom>
          <a:noFill/>
        </p:spPr>
        <p:txBody>
          <a:bodyPr wrap="square" rtlCol="0">
            <a:spAutoFit/>
          </a:bodyPr>
          <a:lstStyle/>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（参考）</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都道府県による取組方針の策定（第二期成年後見制度利用促進基本計画</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P60.61</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目的</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地域共生社会の実現に向け、尊厳のある本人らしい生活を継続し、地域社会に参加できるようにすること</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目標</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権利擁護支援の地域連携ネットワークを構築すること</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盛り込むことが望ましい内容</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・都道府県単位や圏域単位の協議会の整備・運営の方針</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・市町村に対する体制整備支援の方針</a:t>
            </a:r>
          </a:p>
          <a:p>
            <a:pPr lvl="0" algn="just">
              <a:lnSpc>
                <a:spcPts val="24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・担い手の確保の（育成）方針</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2400"/>
              </a:lnSpc>
            </a:pP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（１）都道府県による取組方針とは</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10</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847D7231-57E3-4330-B61D-B40DD2749091}"/>
              </a:ext>
            </a:extLst>
          </p:cNvPr>
          <p:cNvSpPr/>
          <p:nvPr/>
        </p:nvSpPr>
        <p:spPr>
          <a:xfrm>
            <a:off x="282094" y="511204"/>
            <a:ext cx="9342289" cy="1249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64C7F9D-DA44-4108-902F-D78EB780E055}"/>
              </a:ext>
            </a:extLst>
          </p:cNvPr>
          <p:cNvSpPr txBox="1"/>
          <p:nvPr/>
        </p:nvSpPr>
        <p:spPr>
          <a:xfrm>
            <a:off x="397330" y="518512"/>
            <a:ext cx="9226576" cy="1330044"/>
          </a:xfrm>
          <a:prstGeom prst="rect">
            <a:avLst/>
          </a:prstGeom>
          <a:noFill/>
          <a:ln>
            <a:noFill/>
          </a:ln>
        </p:spPr>
        <p:txBody>
          <a:bodyPr wrap="square" rtlCol="0">
            <a:spAutoFit/>
          </a:bodyPr>
          <a:lstStyle/>
          <a:p>
            <a:pPr>
              <a:lnSpc>
                <a:spcPct val="150000"/>
              </a:lnSpc>
            </a:pPr>
            <a:r>
              <a:rPr kumimoji="1" lang="ja-JP" altLang="en-US" sz="1400" b="1" dirty="0">
                <a:latin typeface="BIZ UDゴシック" panose="020B0400000000000000" pitchFamily="49" charset="-128"/>
                <a:ea typeface="BIZ UDゴシック" panose="020B0400000000000000" pitchFamily="49" charset="-128"/>
              </a:rPr>
              <a:t>大阪府における取組方針（令和５年９月策定、令和７年３月改訂）</a:t>
            </a:r>
            <a:endParaRPr kumimoji="1" lang="en-US" altLang="ja-JP" sz="1400" b="1"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・大阪府における成年後見制度利用促進に係る体制整備に向けた取組方針</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・大阪府成年後見制度に関する担い手（市民後見人・法人後見実施団体）の育成方針</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41A5F169-49CC-4748-83DF-E5747DDEDA81}"/>
              </a:ext>
            </a:extLst>
          </p:cNvPr>
          <p:cNvSpPr txBox="1"/>
          <p:nvPr/>
        </p:nvSpPr>
        <p:spPr>
          <a:xfrm>
            <a:off x="1893574" y="5022179"/>
            <a:ext cx="7568809" cy="957185"/>
          </a:xfrm>
          <a:prstGeom prst="rect">
            <a:avLst/>
          </a:prstGeom>
          <a:noFill/>
        </p:spPr>
        <p:txBody>
          <a:bodyPr wrap="square" rtlCol="0">
            <a:spAutoFit/>
          </a:bodyPr>
          <a:lstStyle/>
          <a:p>
            <a:pPr algn="just">
              <a:lnSpc>
                <a:spcPts val="24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担い手の育成方針（</a:t>
            </a:r>
            <a:r>
              <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rPr>
              <a:t>R4.3.28</a:t>
            </a: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厚生労働省事務連絡）</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4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市町村の主体性を尊重しながら、都道府県がどのように圏域全体の担い手（市民後見人・法人後見実施団体）育成に</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400"/>
              </a:lnSpc>
            </a:pPr>
            <a:r>
              <a:rPr lang="ja-JP" altLang="en-US" sz="1000" kern="100" dirty="0">
                <a:latin typeface="BIZ UDゴシック" panose="020B0400000000000000" pitchFamily="49" charset="-128"/>
                <a:ea typeface="BIZ UDゴシック" panose="020B0400000000000000" pitchFamily="49" charset="-128"/>
                <a:cs typeface="Times New Roman" panose="02020603050405020304" pitchFamily="18" charset="0"/>
              </a:rPr>
              <a:t>　　　取り組んでいくかを示す</a:t>
            </a:r>
            <a:endParaRPr lang="en-US" altLang="ja-JP" sz="1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CA895014-5A45-465F-8B1A-34ED599764ED}"/>
              </a:ext>
            </a:extLst>
          </p:cNvPr>
          <p:cNvSpPr/>
          <p:nvPr/>
        </p:nvSpPr>
        <p:spPr>
          <a:xfrm>
            <a:off x="7283452" y="1975904"/>
            <a:ext cx="1879573" cy="503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ゴシック" panose="020B0400000000000000" pitchFamily="49" charset="-128"/>
                <a:ea typeface="BIZ UDゴシック" panose="020B0400000000000000" pitchFamily="49" charset="-128"/>
              </a:rPr>
              <a:t>参考資料２</a:t>
            </a:r>
          </a:p>
        </p:txBody>
      </p:sp>
      <p:sp>
        <p:nvSpPr>
          <p:cNvPr id="4" name="矢印: 右 3">
            <a:extLst>
              <a:ext uri="{FF2B5EF4-FFF2-40B4-BE49-F238E27FC236}">
                <a16:creationId xmlns:a16="http://schemas.microsoft.com/office/drawing/2014/main" id="{7692FCB5-5B89-473A-B492-11A714B403EB}"/>
              </a:ext>
            </a:extLst>
          </p:cNvPr>
          <p:cNvSpPr/>
          <p:nvPr/>
        </p:nvSpPr>
        <p:spPr>
          <a:xfrm>
            <a:off x="6525975" y="2053782"/>
            <a:ext cx="558359" cy="35106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178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R7</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年度取組の方向性について（</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R6</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分科会で確認）</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11</a:t>
            </a:r>
          </a:p>
        </p:txBody>
      </p:sp>
      <p:sp>
        <p:nvSpPr>
          <p:cNvPr id="5" name="テキスト ボックス 4">
            <a:extLst>
              <a:ext uri="{FF2B5EF4-FFF2-40B4-BE49-F238E27FC236}">
                <a16:creationId xmlns:a16="http://schemas.microsoft.com/office/drawing/2014/main" id="{36D3A64D-BF74-495C-9852-8819C0E0B98E}"/>
              </a:ext>
            </a:extLst>
          </p:cNvPr>
          <p:cNvSpPr txBox="1"/>
          <p:nvPr/>
        </p:nvSpPr>
        <p:spPr>
          <a:xfrm>
            <a:off x="395096" y="974007"/>
            <a:ext cx="9067287" cy="2945871"/>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（１）中核機関の立ち上げに向けた支援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・情報提供</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民法（成年後見制度）改正、社福法改正に関する国の動きを注視し、府内での研修等を開催</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（２）中核機関の機能強化に向けた支援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・受任者調整の手法等についての研究</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府内市町村における受任者調整の手法等について、市町村の協力を得て研究を行う</a:t>
            </a:r>
          </a:p>
          <a:p>
            <a:pPr>
              <a:lnSpc>
                <a:spcPct val="150000"/>
              </a:lnSpc>
            </a:pPr>
            <a:r>
              <a:rPr kumimoji="1" lang="en-US" altLang="ja-JP" sz="1400" dirty="0">
                <a:latin typeface="BIZ UDゴシック" panose="020B0400000000000000" pitchFamily="49" charset="-128"/>
                <a:ea typeface="BIZ UDゴシック" panose="020B0400000000000000" pitchFamily="49" charset="-128"/>
              </a:rPr>
              <a:t> </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012DDE36-D5EC-48AE-8C3C-90417118F744}"/>
              </a:ext>
            </a:extLst>
          </p:cNvPr>
          <p:cNvSpPr txBox="1"/>
          <p:nvPr/>
        </p:nvSpPr>
        <p:spPr>
          <a:xfrm>
            <a:off x="2830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○体制整備に向けた取組方針</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F428566-DD5F-4254-B241-41876A6B4DA6}"/>
              </a:ext>
            </a:extLst>
          </p:cNvPr>
          <p:cNvSpPr txBox="1"/>
          <p:nvPr/>
        </p:nvSpPr>
        <p:spPr>
          <a:xfrm>
            <a:off x="395096" y="3938868"/>
            <a:ext cx="9114510" cy="2945871"/>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（１）市民後見人</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・情報収集と共有</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バンク登録者の活躍の場の仕組みづくりについて、モデル事業など全国の事例を収集し、市町村と共有</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（２）法人後見実施団体</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・大阪府法人後見支援事業の研修対象等の見直し</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新規受任に向け市町村に働きかけを行うとともに、事業の研修実施対象等の見直しを行う</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39E91126-ABD6-458C-B91C-146CCB03824D}"/>
              </a:ext>
            </a:extLst>
          </p:cNvPr>
          <p:cNvSpPr txBox="1"/>
          <p:nvPr/>
        </p:nvSpPr>
        <p:spPr>
          <a:xfrm>
            <a:off x="339063" y="3540341"/>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○担い手（市民後見人・法人後見実施団体）の育成方針</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7217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12</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854A41E4-F34E-4913-A204-8161130B229B}"/>
              </a:ext>
            </a:extLst>
          </p:cNvPr>
          <p:cNvGraphicFramePr>
            <a:graphicFrameLocks noGrp="1"/>
          </p:cNvGraphicFramePr>
          <p:nvPr>
            <p:extLst>
              <p:ext uri="{D42A27DB-BD31-4B8C-83A1-F6EECF244321}">
                <p14:modId xmlns:p14="http://schemas.microsoft.com/office/powerpoint/2010/main" val="2731383691"/>
              </p:ext>
            </p:extLst>
          </p:nvPr>
        </p:nvGraphicFramePr>
        <p:xfrm>
          <a:off x="972018" y="1680320"/>
          <a:ext cx="8077200" cy="5043517"/>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09877">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2651378">
                <a:tc>
                  <a:txBody>
                    <a:bodyPr/>
                    <a:lstStyle/>
                    <a:p>
                      <a:pPr algn="l"/>
                      <a:r>
                        <a:rPr kumimoji="1" lang="ja-JP" altLang="en-US" sz="1200" b="1" dirty="0">
                          <a:latin typeface="BIZ UDゴシック" panose="020B0400000000000000" pitchFamily="49" charset="-128"/>
                          <a:ea typeface="BIZ UDゴシック" panose="020B0400000000000000" pitchFamily="49" charset="-128"/>
                        </a:rPr>
                        <a:t>①包括的な支援体制への位置付け</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市町村が権利擁護支援を包括的な支援体制に位置付け、庁内及び関係機関との連携を促進できるよう、その考え方について研修等による周知啓発を行う。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○研修等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・成年後見制度見直しの方向性についての勉強会（</a:t>
                      </a:r>
                      <a:r>
                        <a:rPr kumimoji="1" lang="en-US" altLang="ja-JP" sz="1200" dirty="0">
                          <a:latin typeface="BIZ UDゴシック" panose="020B0400000000000000" pitchFamily="49" charset="-128"/>
                          <a:ea typeface="BIZ UDゴシック" panose="020B0400000000000000" pitchFamily="49" charset="-128"/>
                        </a:rPr>
                        <a:t>R7.10</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講師：青木佳史弁護士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zh-TW" altLang="en-US" sz="1200" dirty="0">
                          <a:latin typeface="BIZ UDゴシック" panose="020B0400000000000000" pitchFamily="49" charset="-128"/>
                          <a:ea typeface="BIZ UDゴシック" panose="020B0400000000000000" pitchFamily="49" charset="-128"/>
                        </a:rPr>
                        <a:t>成年後見制度利用促進専門家会議</a:t>
                      </a:r>
                      <a:r>
                        <a:rPr kumimoji="1" lang="ja-JP" altLang="en-US" sz="1200" dirty="0">
                          <a:latin typeface="BIZ UDゴシック" panose="020B0400000000000000" pitchFamily="49" charset="-128"/>
                          <a:ea typeface="BIZ UDゴシック" panose="020B0400000000000000" pitchFamily="49" charset="-128"/>
                        </a:rPr>
                        <a:t>　委員</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zh-TW" altLang="en-US" sz="1200" dirty="0">
                          <a:latin typeface="BIZ UDゴシック" panose="020B0400000000000000" pitchFamily="49" charset="-128"/>
                          <a:ea typeface="BIZ UDゴシック" panose="020B0400000000000000" pitchFamily="49" charset="-128"/>
                        </a:rPr>
                        <a:t>法制審議会民法（成年後見等関係）部会　委員</a:t>
                      </a:r>
                      <a:endParaRPr kumimoji="1" lang="en-US" altLang="zh-TW"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・近畿６府県の市町村を対象とした情報交換会（</a:t>
                      </a:r>
                      <a:r>
                        <a:rPr kumimoji="1" lang="en-US" altLang="ja-JP" sz="1200" dirty="0">
                          <a:latin typeface="BIZ UDゴシック" panose="020B0400000000000000" pitchFamily="49" charset="-128"/>
                          <a:ea typeface="BIZ UDゴシック" panose="020B0400000000000000" pitchFamily="49" charset="-128"/>
                        </a:rPr>
                        <a:t>R8.2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情報提供：厚生労働省、青木佳史弁護士</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zh-TW" sz="1200" dirty="0">
                        <a:latin typeface="BIZ UDゴシック" panose="020B0400000000000000" pitchFamily="49" charset="-128"/>
                        <a:ea typeface="BIZ UDゴシック" panose="020B0400000000000000" pitchFamily="49" charset="-128"/>
                      </a:endParaRPr>
                    </a:p>
                    <a:p>
                      <a:pPr algn="l"/>
                      <a:r>
                        <a:rPr kumimoji="1" lang="ja-JP" altLang="en-US" sz="1200" dirty="0">
                          <a:solidFill>
                            <a:schemeClr val="tx1"/>
                          </a:solidFill>
                          <a:latin typeface="BIZ UDゴシック" panose="020B0400000000000000" pitchFamily="49" charset="-128"/>
                          <a:ea typeface="BIZ UDゴシック" panose="020B0400000000000000" pitchFamily="49" charset="-128"/>
                        </a:rPr>
                        <a:t>○先行事例の共有</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marL="266700" indent="-85725" algn="l"/>
                      <a:r>
                        <a:rPr kumimoji="1" lang="ja-JP" altLang="en-US" sz="1200" dirty="0">
                          <a:solidFill>
                            <a:schemeClr val="tx1"/>
                          </a:solidFill>
                          <a:latin typeface="BIZ UDゴシック" panose="020B0400000000000000" pitchFamily="49" charset="-128"/>
                          <a:ea typeface="BIZ UDゴシック" panose="020B0400000000000000" pitchFamily="49" charset="-128"/>
                        </a:rPr>
                        <a:t>・令和５年度より実施する</a:t>
                      </a:r>
                      <a:r>
                        <a:rPr kumimoji="1" lang="en-US" altLang="ja-JP" sz="1200" dirty="0">
                          <a:solidFill>
                            <a:schemeClr val="tx1"/>
                          </a:solidFill>
                          <a:latin typeface="BIZ UDゴシック" panose="020B0400000000000000" pitchFamily="49" charset="-128"/>
                          <a:ea typeface="BIZ UDゴシック" panose="020B0400000000000000" pitchFamily="49" charset="-128"/>
                        </a:rPr>
                        <a:t>WG(※)</a:t>
                      </a:r>
                      <a:r>
                        <a:rPr kumimoji="1" lang="ja-JP" altLang="en-US" sz="1200" dirty="0">
                          <a:solidFill>
                            <a:schemeClr val="tx1"/>
                          </a:solidFill>
                          <a:latin typeface="BIZ UDゴシック" panose="020B0400000000000000" pitchFamily="49" charset="-128"/>
                          <a:ea typeface="BIZ UDゴシック" panose="020B0400000000000000" pitchFamily="49" charset="-128"/>
                        </a:rPr>
                        <a:t> において報告書をとりまとめ、包括的支援体制（重層的支援体制整備事業）と成年後見制度利用促進との連携事例を市町村地域福祉担当課長会議などで紹介</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zh-TW" sz="12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1050" dirty="0">
                          <a:solidFill>
                            <a:schemeClr val="tx1"/>
                          </a:solidFill>
                          <a:latin typeface="BIZ UDゴシック" panose="020B0400000000000000" pitchFamily="49" charset="-128"/>
                          <a:ea typeface="BIZ UDゴシック" panose="020B0400000000000000" pitchFamily="49" charset="-128"/>
                        </a:rPr>
                        <a:t>　　</a:t>
                      </a:r>
                      <a:r>
                        <a:rPr kumimoji="1" lang="en-US" altLang="ja-JP" sz="1050" dirty="0">
                          <a:solidFill>
                            <a:schemeClr val="tx1"/>
                          </a:solidFill>
                          <a:latin typeface="BIZ UDゴシック" panose="020B0400000000000000" pitchFamily="49" charset="-128"/>
                          <a:ea typeface="BIZ UDゴシック" panose="020B0400000000000000" pitchFamily="49" charset="-128"/>
                        </a:rPr>
                        <a:t>(※)</a:t>
                      </a:r>
                      <a:r>
                        <a:rPr kumimoji="1" lang="ja-JP" altLang="en-US" sz="1050" dirty="0">
                          <a:solidFill>
                            <a:schemeClr val="tx1"/>
                          </a:solidFill>
                          <a:latin typeface="BIZ UDゴシック" panose="020B0400000000000000" pitchFamily="49" charset="-128"/>
                          <a:ea typeface="BIZ UDゴシック" panose="020B0400000000000000" pitchFamily="49" charset="-128"/>
                        </a:rPr>
                        <a:t>日常生活自立支援事業の課題解決に向けた「権利擁護支援の地域連携</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1050" dirty="0">
                          <a:solidFill>
                            <a:schemeClr val="tx1"/>
                          </a:solidFill>
                          <a:latin typeface="BIZ UDゴシック" panose="020B0400000000000000" pitchFamily="49" charset="-128"/>
                          <a:ea typeface="BIZ UDゴシック" panose="020B0400000000000000" pitchFamily="49" charset="-128"/>
                        </a:rPr>
                        <a:t>        </a:t>
                      </a:r>
                      <a:r>
                        <a:rPr kumimoji="1" lang="ja-JP" altLang="en-US" sz="1050" dirty="0">
                          <a:solidFill>
                            <a:schemeClr val="tx1"/>
                          </a:solidFill>
                          <a:latin typeface="BIZ UDゴシック" panose="020B0400000000000000" pitchFamily="49" charset="-128"/>
                          <a:ea typeface="BIZ UDゴシック" panose="020B0400000000000000" pitchFamily="49" charset="-128"/>
                        </a:rPr>
                        <a:t>ネットワーク」検討</a:t>
                      </a:r>
                      <a:r>
                        <a:rPr kumimoji="1" lang="en-US" altLang="ja-JP" sz="1050" dirty="0">
                          <a:solidFill>
                            <a:schemeClr val="tx1"/>
                          </a:solidFill>
                          <a:latin typeface="BIZ UDゴシック" panose="020B0400000000000000" pitchFamily="49" charset="-128"/>
                          <a:ea typeface="BIZ UDゴシック" panose="020B0400000000000000" pitchFamily="49" charset="-128"/>
                        </a:rPr>
                        <a:t>WG</a:t>
                      </a:r>
                      <a:r>
                        <a:rPr kumimoji="1" lang="ja-JP" altLang="en-US" sz="1050" dirty="0">
                          <a:solidFill>
                            <a:schemeClr val="tx1"/>
                          </a:solidFill>
                          <a:latin typeface="BIZ UDゴシック" panose="020B0400000000000000" pitchFamily="49" charset="-128"/>
                          <a:ea typeface="BIZ UDゴシック" panose="020B0400000000000000" pitchFamily="49" charset="-128"/>
                        </a:rPr>
                        <a:t>（構成：府、府社協、４市町村、４市町村社協）</a:t>
                      </a:r>
                      <a:endParaRPr kumimoji="1" lang="zh-TW" altLang="en-US" sz="1050" dirty="0">
                        <a:solidFill>
                          <a:schemeClr val="tx1"/>
                        </a:solidFill>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1152000">
                <a:tc>
                  <a:txBody>
                    <a:bodyPr/>
                    <a:lstStyle/>
                    <a:p>
                      <a:pPr algn="l"/>
                      <a:r>
                        <a:rPr kumimoji="1" lang="ja-JP" altLang="en-US" sz="1200" b="1" dirty="0">
                          <a:latin typeface="BIZ UDゴシック" panose="020B0400000000000000" pitchFamily="49" charset="-128"/>
                          <a:ea typeface="BIZ UDゴシック" panose="020B0400000000000000" pitchFamily="49" charset="-128"/>
                        </a:rPr>
                        <a:t>②先行事例等の情報提供</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府内で中核機関整備済みの市町村の先行事例や、市民後見人養成・支援事業を実施している市町村の体制整備例について、市町村に提供する。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○先行事例の共有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・中核機関未整備市町村を対象とした意見交換会（</a:t>
                      </a:r>
                      <a:r>
                        <a:rPr kumimoji="1" lang="en-US" altLang="ja-JP" sz="1200" dirty="0">
                          <a:latin typeface="BIZ UDゴシック" panose="020B0400000000000000" pitchFamily="49" charset="-128"/>
                          <a:ea typeface="BIZ UDゴシック" panose="020B0400000000000000" pitchFamily="49" charset="-128"/>
                        </a:rPr>
                        <a:t>R8.1</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門真市の中核機関立ち上げ事例を報告</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R8.1</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八尾市の市民後見人の活躍事例を報告</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豊中市のチーム形成支援の取組を報告</a:t>
                      </a:r>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r h="756000">
                <a:tc>
                  <a:txBody>
                    <a:bodyPr/>
                    <a:lstStyle/>
                    <a:p>
                      <a:pPr algn="l"/>
                      <a:r>
                        <a:rPr kumimoji="1" lang="ja-JP" altLang="en-US" sz="1200" b="1" i="0" dirty="0">
                          <a:latin typeface="BIZ UDゴシック" panose="020B0400000000000000" pitchFamily="49" charset="-128"/>
                          <a:ea typeface="BIZ UDゴシック" panose="020B0400000000000000" pitchFamily="49" charset="-128"/>
                        </a:rPr>
                        <a:t>③立ち上げへの助言</a:t>
                      </a:r>
                      <a:endParaRPr kumimoji="1" lang="en-US" altLang="ja-JP" sz="1200" b="1" i="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市町村の求めに応じて、国の養成する専門アドバイザーの派遣等を行う。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○専門アドバイザーの派遣</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zh-TW" altLang="en-US" sz="1200" dirty="0">
                          <a:latin typeface="BIZ UDゴシック" panose="020B0400000000000000" pitchFamily="49" charset="-128"/>
                          <a:ea typeface="BIZ UDゴシック" panose="020B0400000000000000" pitchFamily="49" charset="-128"/>
                        </a:rPr>
                        <a:t>大阪府成年後見制度利用促進専門員派遣事業</a:t>
                      </a:r>
                      <a:r>
                        <a:rPr kumimoji="1" lang="ja-JP" altLang="en-US" sz="1200" dirty="0">
                          <a:latin typeface="BIZ UDゴシック" panose="020B0400000000000000" pitchFamily="49" charset="-128"/>
                          <a:ea typeface="BIZ UDゴシック" panose="020B0400000000000000" pitchFamily="49" charset="-128"/>
                        </a:rPr>
                        <a:t>の実施</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延べ６名の専門員を市町村に派遣（予定含む）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140501"/>
                  </a:ext>
                </a:extLst>
              </a:tr>
            </a:tbl>
          </a:graphicData>
        </a:graphic>
      </p:graphicFrame>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４．大阪府による体制整備に向けた支援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（１）中核機関の立ち上げに向けた支援</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4660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13</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854A41E4-F34E-4913-A204-8161130B229B}"/>
              </a:ext>
            </a:extLst>
          </p:cNvPr>
          <p:cNvGraphicFramePr>
            <a:graphicFrameLocks noGrp="1"/>
          </p:cNvGraphicFramePr>
          <p:nvPr>
            <p:extLst>
              <p:ext uri="{D42A27DB-BD31-4B8C-83A1-F6EECF244321}">
                <p14:modId xmlns:p14="http://schemas.microsoft.com/office/powerpoint/2010/main" val="3482630068"/>
              </p:ext>
            </p:extLst>
          </p:nvPr>
        </p:nvGraphicFramePr>
        <p:xfrm>
          <a:off x="972018" y="1680320"/>
          <a:ext cx="8077200" cy="4691072"/>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587872">
                <a:tc>
                  <a:txBody>
                    <a:bodyPr/>
                    <a:lstStyle/>
                    <a:p>
                      <a:pPr algn="l"/>
                      <a:r>
                        <a:rPr kumimoji="1" lang="ja-JP" altLang="en-US" sz="1200" b="1" dirty="0">
                          <a:latin typeface="BIZ UDゴシック" panose="020B0400000000000000" pitchFamily="49" charset="-128"/>
                          <a:ea typeface="BIZ UDゴシック" panose="020B0400000000000000" pitchFamily="49" charset="-128"/>
                        </a:rPr>
                        <a:t>①権利擁護の相談支援</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市町村の各相談窓口で、権利擁護支援を必要とする人を適切な支援に繋ぐことができるよう、相談窓口職員等を対象とした研修を実施する。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○研修等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・相談実務担当者のための権利擁護実務初任者研修会（</a:t>
                      </a:r>
                      <a:r>
                        <a:rPr kumimoji="1" lang="en-US" altLang="ja-JP" sz="1200" dirty="0">
                          <a:latin typeface="BIZ UDゴシック" panose="020B0400000000000000" pitchFamily="49" charset="-128"/>
                          <a:ea typeface="BIZ UDゴシック" panose="020B0400000000000000" pitchFamily="49" charset="-128"/>
                        </a:rPr>
                        <a:t>R7.6</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講師：橋本直子司法書士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・市町村担当者のための成年後見制度市町村長申立研修会（</a:t>
                      </a:r>
                      <a:r>
                        <a:rPr kumimoji="1" lang="en-US" altLang="ja-JP" sz="1200" dirty="0">
                          <a:latin typeface="BIZ UDゴシック" panose="020B0400000000000000" pitchFamily="49" charset="-128"/>
                          <a:ea typeface="BIZ UDゴシック" panose="020B0400000000000000" pitchFamily="49" charset="-128"/>
                        </a:rPr>
                        <a:t>R7.8</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講師：高江俊名弁護士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・成年後見制度実務者のための事例検討会（</a:t>
                      </a:r>
                      <a:r>
                        <a:rPr kumimoji="1" lang="en-US" altLang="ja-JP" sz="1200" dirty="0">
                          <a:latin typeface="BIZ UDゴシック" panose="020B0400000000000000" pitchFamily="49" charset="-128"/>
                          <a:ea typeface="BIZ UDゴシック" panose="020B0400000000000000" pitchFamily="49" charset="-128"/>
                        </a:rPr>
                        <a:t>R7.12</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R8.1</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講師：田村満子社会福祉士</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935341">
                <a:tc>
                  <a:txBody>
                    <a:bodyPr/>
                    <a:lstStyle/>
                    <a:p>
                      <a:pPr algn="l"/>
                      <a:r>
                        <a:rPr kumimoji="1" lang="ja-JP" altLang="en-US" sz="1200" dirty="0">
                          <a:latin typeface="BIZ UDゴシック" panose="020B0400000000000000" pitchFamily="49" charset="-128"/>
                          <a:ea typeface="BIZ UDゴシック" panose="020B0400000000000000" pitchFamily="49" charset="-128"/>
                        </a:rPr>
                        <a:t>　市町村の成年後見制度相談窓口について、大阪府ホームページにて広く周知するとともに、家庭裁判所と連携し、親族後見人等への案内を行う。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○府ホームページでの周知　</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・市町村相談窓口と、親族後見人の相談会等について周知</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r h="1233368">
                <a:tc>
                  <a:txBody>
                    <a:bodyPr/>
                    <a:lstStyle/>
                    <a:p>
                      <a:pPr algn="l"/>
                      <a:r>
                        <a:rPr kumimoji="1" lang="ja-JP" altLang="en-US" sz="1200" b="1" dirty="0">
                          <a:latin typeface="BIZ UDゴシック" panose="020B0400000000000000" pitchFamily="49" charset="-128"/>
                          <a:ea typeface="BIZ UDゴシック" panose="020B0400000000000000" pitchFamily="49" charset="-128"/>
                        </a:rPr>
                        <a:t>②適切な選任形態の判断</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市町村において、受任者調整のしくみを検討できるよう、意見交換の場を設ける等、情報提供を行う。</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市町村が上記の情報提供を受け、しくみを検討した結果、受任者調整の場を単独で設置することが難しい場合、府が受任者調整の場の設置を検討する。</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○意見交換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R8.1</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出席市町村が希望するテーマごとに分かれて意見交換を実施</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○伴走支援</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a:t>
                      </a:r>
                      <a:r>
                        <a:rPr kumimoji="1" lang="zh-TW" altLang="en-US" sz="1200" dirty="0">
                          <a:latin typeface="BIZ UDゴシック" panose="020B0400000000000000" pitchFamily="49" charset="-128"/>
                          <a:ea typeface="BIZ UDゴシック" panose="020B0400000000000000" pitchFamily="49" charset="-128"/>
                        </a:rPr>
                        <a:t>富田林市成年後見制度利用促進「協議会」</a:t>
                      </a:r>
                      <a:r>
                        <a:rPr kumimoji="1" lang="ja-JP" altLang="en-US" sz="1200" dirty="0">
                          <a:latin typeface="BIZ UDゴシック" panose="020B0400000000000000" pitchFamily="49" charset="-128"/>
                          <a:ea typeface="BIZ UDゴシック" panose="020B0400000000000000" pitchFamily="49" charset="-128"/>
                        </a:rPr>
                        <a:t>に毎月参加し、富田林市</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の受任者調整の仕組みづくりについて、助言や意見交換を行った。</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専門職アドバイザーに富田林市のしくみづくりについて、</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助言いただいた。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140501"/>
                  </a:ext>
                </a:extLst>
              </a:tr>
            </a:tbl>
          </a:graphicData>
        </a:graphic>
      </p:graphicFrame>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４．大阪府による体制整備に向けた支援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（２）中核機関の機能強化に向けた支援</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0954E8C1-DDF1-422C-96A5-22E21B7DA564}"/>
              </a:ext>
            </a:extLst>
          </p:cNvPr>
          <p:cNvSpPr txBox="1"/>
          <p:nvPr/>
        </p:nvSpPr>
        <p:spPr>
          <a:xfrm>
            <a:off x="4286516" y="4131733"/>
            <a:ext cx="418576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BIZ UDゴシック" panose="020B0400000000000000" pitchFamily="49" charset="-128"/>
                <a:ea typeface="BIZ UDゴシック" panose="020B0400000000000000" pitchFamily="49" charset="-128"/>
                <a:hlinkClick r:id="rId3"/>
              </a:rPr>
              <a:t>https://www.pref.osaka.lg.jp/o090020/chiikifukushi/kouken/sodan-madoguchi.html</a:t>
            </a:r>
            <a:endParaRPr kumimoji="1" lang="en-US" altLang="ja-JP" sz="800" dirty="0">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43CA19B9-437E-4FD1-BCFE-7374D1DB34CE}"/>
              </a:ext>
            </a:extLst>
          </p:cNvPr>
          <p:cNvSpPr/>
          <p:nvPr/>
        </p:nvSpPr>
        <p:spPr>
          <a:xfrm>
            <a:off x="8857552" y="5563346"/>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参考３</a:t>
            </a:r>
            <a:endParaRPr kumimoji="1" lang="en-US" altLang="ja-JP" sz="14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2915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（２）大阪府における成年後見制度利用促進に係る体制整備に向けた取組方針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14</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854A41E4-F34E-4913-A204-8161130B229B}"/>
              </a:ext>
            </a:extLst>
          </p:cNvPr>
          <p:cNvGraphicFramePr>
            <a:graphicFrameLocks noGrp="1"/>
          </p:cNvGraphicFramePr>
          <p:nvPr>
            <p:extLst>
              <p:ext uri="{D42A27DB-BD31-4B8C-83A1-F6EECF244321}">
                <p14:modId xmlns:p14="http://schemas.microsoft.com/office/powerpoint/2010/main" val="1449926275"/>
              </p:ext>
            </p:extLst>
          </p:nvPr>
        </p:nvGraphicFramePr>
        <p:xfrm>
          <a:off x="972018" y="1680320"/>
          <a:ext cx="8077200" cy="4012732"/>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55226">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762731">
                <a:tc>
                  <a:txBody>
                    <a:bodyPr/>
                    <a:lstStyle/>
                    <a:p>
                      <a:pPr algn="l"/>
                      <a:r>
                        <a:rPr kumimoji="1" lang="ja-JP" altLang="en-US" sz="1200" b="1" dirty="0">
                          <a:latin typeface="BIZ UDゴシック" panose="020B0400000000000000" pitchFamily="49" charset="-128"/>
                          <a:ea typeface="BIZ UDゴシック" panose="020B0400000000000000" pitchFamily="49" charset="-128"/>
                        </a:rPr>
                        <a:t>②適切な選任形態の判断</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市町村が成年後見制度利用支援事業の適切な実施について見直しできるよう、府内市町村の事業実施状況について情報共有する。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○調査</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・市町村長申立に係る実態調査（</a:t>
                      </a:r>
                      <a:r>
                        <a:rPr kumimoji="1" lang="en-US" altLang="ja-JP" sz="1200" dirty="0">
                          <a:latin typeface="BIZ UDゴシック" panose="020B0400000000000000" pitchFamily="49" charset="-128"/>
                          <a:ea typeface="BIZ UDゴシック" panose="020B0400000000000000" pitchFamily="49" charset="-128"/>
                        </a:rPr>
                        <a:t>R7.6</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R6</a:t>
                      </a:r>
                      <a:r>
                        <a:rPr kumimoji="1" lang="ja-JP" altLang="en-US" sz="1200" dirty="0">
                          <a:latin typeface="BIZ UDゴシック" panose="020B0400000000000000" pitchFamily="49" charset="-128"/>
                          <a:ea typeface="BIZ UDゴシック" panose="020B0400000000000000" pitchFamily="49" charset="-128"/>
                        </a:rPr>
                        <a:t>年</a:t>
                      </a:r>
                      <a:r>
                        <a:rPr kumimoji="1" lang="en-US" altLang="ja-JP" sz="1200" dirty="0">
                          <a:latin typeface="BIZ UDゴシック" panose="020B0400000000000000" pitchFamily="49" charset="-128"/>
                          <a:ea typeface="BIZ UDゴシック" panose="020B0400000000000000" pitchFamily="49" charset="-128"/>
                        </a:rPr>
                        <a:t>1</a:t>
                      </a:r>
                      <a:r>
                        <a:rPr kumimoji="1" lang="ja-JP" altLang="en-US" sz="1200" dirty="0">
                          <a:latin typeface="BIZ UDゴシック" panose="020B0400000000000000" pitchFamily="49" charset="-128"/>
                          <a:ea typeface="BIZ UDゴシック" panose="020B0400000000000000" pitchFamily="49" charset="-128"/>
                        </a:rPr>
                        <a:t>月から</a:t>
                      </a:r>
                      <a:r>
                        <a:rPr kumimoji="1" lang="en-US" altLang="ja-JP" sz="1200" dirty="0">
                          <a:latin typeface="BIZ UDゴシック" panose="020B0400000000000000" pitchFamily="49" charset="-128"/>
                          <a:ea typeface="BIZ UDゴシック" panose="020B0400000000000000" pitchFamily="49" charset="-128"/>
                        </a:rPr>
                        <a:t>12</a:t>
                      </a:r>
                      <a:r>
                        <a:rPr kumimoji="1" lang="ja-JP" altLang="en-US" sz="1200" dirty="0">
                          <a:latin typeface="BIZ UDゴシック" panose="020B0400000000000000" pitchFamily="49" charset="-128"/>
                          <a:ea typeface="BIZ UDゴシック" panose="020B0400000000000000" pitchFamily="49" charset="-128"/>
                        </a:rPr>
                        <a:t>月の市町村長申立て全件について、成年後見制度利</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用支援事業の実施状況を調査し、取りまとめ結果を共有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○情報提供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・成年後見制度利用促進施策に係る取組状況調査（厚生労働省実施）</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r>
                        <a:rPr kumimoji="1" lang="en-US" altLang="ja-JP" sz="1200" dirty="0">
                          <a:latin typeface="BIZ UDゴシック" panose="020B0400000000000000" pitchFamily="49" charset="-128"/>
                          <a:ea typeface="BIZ UDゴシック" panose="020B0400000000000000" pitchFamily="49" charset="-128"/>
                        </a:rPr>
                        <a:t>R7</a:t>
                      </a:r>
                      <a:r>
                        <a:rPr kumimoji="1" lang="ja-JP" altLang="en-US" sz="1200" dirty="0">
                          <a:latin typeface="BIZ UDゴシック" panose="020B0400000000000000" pitchFamily="49" charset="-128"/>
                          <a:ea typeface="BIZ UDゴシック" panose="020B0400000000000000" pitchFamily="49" charset="-128"/>
                        </a:rPr>
                        <a:t>の府内市町村回答を整理し、市町村へ情報提供予定</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1894775">
                <a:tc>
                  <a:txBody>
                    <a:bodyPr/>
                    <a:lstStyle/>
                    <a:p>
                      <a:pPr algn="l"/>
                      <a:r>
                        <a:rPr kumimoji="1" lang="ja-JP" altLang="en-US" sz="1200" b="1" dirty="0">
                          <a:latin typeface="BIZ UDゴシック" panose="020B0400000000000000" pitchFamily="49" charset="-128"/>
                          <a:ea typeface="BIZ UDゴシック" panose="020B0400000000000000" pitchFamily="49" charset="-128"/>
                        </a:rPr>
                        <a:t>③権利擁護支援チームの自立支援</a:t>
                      </a:r>
                      <a:endParaRPr kumimoji="1" lang="en-US" altLang="ja-JP" sz="1200" b="1"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府は、権利擁護支援チームが権利擁護支援について共通の理解を持ち、意思決定支援に取り組めるよう、市町村等に対し、意思決定支援研修を実施する。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○研修等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・権利擁護に係る意思決定支援研修会（</a:t>
                      </a:r>
                      <a:r>
                        <a:rPr kumimoji="1" lang="en-US" altLang="ja-JP" sz="1200" dirty="0">
                          <a:latin typeface="BIZ UDゴシック" panose="020B0400000000000000" pitchFamily="49" charset="-128"/>
                          <a:ea typeface="BIZ UDゴシック" panose="020B0400000000000000" pitchFamily="49" charset="-128"/>
                        </a:rPr>
                        <a:t>R8.2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講師：久岡英樹弁護士、田村満子社会福祉士</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R8.</a:t>
                      </a:r>
                      <a:r>
                        <a:rPr kumimoji="1" lang="ja-JP" altLang="en-US" sz="1200" dirty="0">
                          <a:latin typeface="BIZ UDゴシック" panose="020B0400000000000000" pitchFamily="49" charset="-128"/>
                          <a:ea typeface="BIZ UDゴシック" panose="020B0400000000000000" pitchFamily="49" charset="-128"/>
                        </a:rPr>
                        <a:t>１）</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中核機関整備済み市町村担当者及び中核機関職員が、八尾市及び</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八尾市社協の取組、八尾市市民後見人のお話、並びに豊中市の取</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組を聞き意見交換</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bl>
          </a:graphicData>
        </a:graphic>
      </p:graphicFrame>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４．大阪府による体制整備に向けた支援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（２）中核機関の機能強化に向けた支援</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9725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C0284BF-3153-4AE7-9BAF-3A6D8241453D}"/>
              </a:ext>
            </a:extLst>
          </p:cNvPr>
          <p:cNvSpPr txBox="1"/>
          <p:nvPr/>
        </p:nvSpPr>
        <p:spPr>
          <a:xfrm>
            <a:off x="397330" y="530858"/>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E29D16D3-B286-4599-BBAB-BD03694F7138}"/>
              </a:ext>
            </a:extLst>
          </p:cNvPr>
          <p:cNvSpPr txBox="1"/>
          <p:nvPr/>
        </p:nvSpPr>
        <p:spPr>
          <a:xfrm>
            <a:off x="490946" y="8342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２．市民後見人</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（２）市民後見人の養成</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15</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11" name="表 3">
            <a:extLst>
              <a:ext uri="{FF2B5EF4-FFF2-40B4-BE49-F238E27FC236}">
                <a16:creationId xmlns:a16="http://schemas.microsoft.com/office/drawing/2014/main" id="{C0E2EBE3-74E9-478D-BFFA-567FB1462C5F}"/>
              </a:ext>
            </a:extLst>
          </p:cNvPr>
          <p:cNvGraphicFramePr>
            <a:graphicFrameLocks noGrp="1"/>
          </p:cNvGraphicFramePr>
          <p:nvPr>
            <p:extLst>
              <p:ext uri="{D42A27DB-BD31-4B8C-83A1-F6EECF244321}">
                <p14:modId xmlns:p14="http://schemas.microsoft.com/office/powerpoint/2010/main" val="915588553"/>
              </p:ext>
            </p:extLst>
          </p:nvPr>
        </p:nvGraphicFramePr>
        <p:xfrm>
          <a:off x="972018" y="1669806"/>
          <a:ext cx="8077200" cy="3286080"/>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26000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フェーズ１（検討期）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府は、市民後見人が地域に与える効果の周知を図る等、積極的な支援を行う。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○調査</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・府内市町村への調査（</a:t>
                      </a:r>
                      <a:r>
                        <a:rPr kumimoji="1" lang="en-US" altLang="ja-JP" sz="1200" dirty="0">
                          <a:latin typeface="BIZ UDゴシック" panose="020B0400000000000000" pitchFamily="49" charset="-128"/>
                          <a:ea typeface="BIZ UDゴシック" panose="020B0400000000000000" pitchFamily="49" charset="-128"/>
                        </a:rPr>
                        <a:t>R8.2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養成事業未実施の市町村に対し、その理由をアンケート調査</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○周知</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・イベントの周知</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未整備市町村に市民後見人を知ってもらえるよう、オリエンテー</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ション・セミナー・シンポジウム等のイベントを周知</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・府ホームページでの周知</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93600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フェーズ２（成長期）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フェーズ３（発展期）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これまでどおり、市町村が主体となり、市民後見人の養成に取り組む。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○補助</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・大阪府権利擁護人材育成事業（市民後見人の養成等）補助金</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養成実施市町村に対し、大阪府社協への委託料の</a:t>
                      </a:r>
                      <a:r>
                        <a:rPr kumimoji="1" lang="en-US" altLang="ja-JP" sz="1200" dirty="0">
                          <a:latin typeface="BIZ UDゴシック" panose="020B0400000000000000" pitchFamily="49" charset="-128"/>
                          <a:ea typeface="BIZ UDゴシック" panose="020B0400000000000000" pitchFamily="49" charset="-128"/>
                        </a:rPr>
                        <a:t>3/4</a:t>
                      </a:r>
                      <a:r>
                        <a:rPr kumimoji="1" lang="ja-JP" altLang="en-US" sz="1200" dirty="0">
                          <a:latin typeface="BIZ UDゴシック" panose="020B0400000000000000" pitchFamily="49" charset="-128"/>
                          <a:ea typeface="BIZ UDゴシック" panose="020B0400000000000000" pitchFamily="49" charset="-128"/>
                        </a:rPr>
                        <a:t>を補助</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（大阪市・堺市は別途積算）</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bl>
          </a:graphicData>
        </a:graphic>
      </p:graphicFrame>
      <p:sp>
        <p:nvSpPr>
          <p:cNvPr id="13" name="テキスト ボックス 12">
            <a:extLst>
              <a:ext uri="{FF2B5EF4-FFF2-40B4-BE49-F238E27FC236}">
                <a16:creationId xmlns:a16="http://schemas.microsoft.com/office/drawing/2014/main" id="{B6103BAB-BD83-4FAD-A708-D9ECC3324312}"/>
              </a:ext>
            </a:extLst>
          </p:cNvPr>
          <p:cNvSpPr txBox="1"/>
          <p:nvPr/>
        </p:nvSpPr>
        <p:spPr>
          <a:xfrm>
            <a:off x="4335169" y="3568382"/>
            <a:ext cx="4083169" cy="215444"/>
          </a:xfrm>
          <a:prstGeom prst="rect">
            <a:avLst/>
          </a:prstGeom>
          <a:noFill/>
        </p:spPr>
        <p:txBody>
          <a:bodyPr wrap="none" rtlCol="0">
            <a:spAutoFit/>
          </a:bodyPr>
          <a:lstStyle/>
          <a:p>
            <a:pPr algn="l"/>
            <a:r>
              <a:rPr kumimoji="1" lang="en-US" altLang="ja-JP" sz="800" dirty="0">
                <a:latin typeface="BIZ UDゴシック" panose="020B0400000000000000" pitchFamily="49" charset="-128"/>
                <a:ea typeface="BIZ UDゴシック" panose="020B0400000000000000" pitchFamily="49" charset="-128"/>
                <a:hlinkClick r:id="rId3"/>
              </a:rPr>
              <a:t>https://www.pref.osaka.lg.jp/o090020/chiikifukushi/kouken/shiminshoukai.html</a:t>
            </a:r>
            <a:endParaRPr kumimoji="1" lang="en-US" altLang="ja-JP" sz="8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3970176A-3ACC-42AA-BE94-BC921499193B}"/>
              </a:ext>
            </a:extLst>
          </p:cNvPr>
          <p:cNvSpPr/>
          <p:nvPr/>
        </p:nvSpPr>
        <p:spPr>
          <a:xfrm>
            <a:off x="8933982" y="2253225"/>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参考４</a:t>
            </a:r>
          </a:p>
        </p:txBody>
      </p:sp>
    </p:spTree>
    <p:extLst>
      <p:ext uri="{BB962C8B-B14F-4D97-AF65-F5344CB8AC3E}">
        <p14:creationId xmlns:p14="http://schemas.microsoft.com/office/powerpoint/2010/main" val="16470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E8043DB-3586-4DA2-AD9F-08D56E5BF3EA}"/>
              </a:ext>
            </a:extLst>
          </p:cNvPr>
          <p:cNvSpPr txBox="1"/>
          <p:nvPr/>
        </p:nvSpPr>
        <p:spPr>
          <a:xfrm>
            <a:off x="827939" y="3209210"/>
            <a:ext cx="184731" cy="307777"/>
          </a:xfrm>
          <a:prstGeom prst="rect">
            <a:avLst/>
          </a:prstGeom>
          <a:noFill/>
        </p:spPr>
        <p:txBody>
          <a:bodyPr wrap="none" rtlCol="0">
            <a:spAutoFit/>
          </a:bodyPr>
          <a:lstStyle/>
          <a:p>
            <a:endParaRPr kumimoji="1" lang="en-US" altLang="ja-JP" sz="1400" dirty="0"/>
          </a:p>
        </p:txBody>
      </p:sp>
      <p:sp>
        <p:nvSpPr>
          <p:cNvPr id="6" name="テキスト ボックス 5">
            <a:extLst>
              <a:ext uri="{FF2B5EF4-FFF2-40B4-BE49-F238E27FC236}">
                <a16:creationId xmlns:a16="http://schemas.microsoft.com/office/drawing/2014/main" id="{0B72BB5F-C9B8-456E-A871-71CB143F9329}"/>
              </a:ext>
            </a:extLst>
          </p:cNvPr>
          <p:cNvSpPr txBox="1"/>
          <p:nvPr/>
        </p:nvSpPr>
        <p:spPr>
          <a:xfrm>
            <a:off x="70338" y="609107"/>
            <a:ext cx="9835661" cy="4830874"/>
          </a:xfrm>
          <a:prstGeom prst="rect">
            <a:avLst/>
          </a:prstGeom>
          <a:noFill/>
        </p:spPr>
        <p:txBody>
          <a:bodyPr wrap="square" rtlCol="0">
            <a:spAutoFit/>
          </a:bodyPr>
          <a:lstStyle/>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１．府内の権利擁護支援の状況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（１）成年後見制度の利用状況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（２）日常生活自立支援事業の利用状況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（３）日常生活自立支援事業の課題解決に向けた「権利擁護支援の地域連携ネットワーク」について</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（４）身寄りのない高齢者等への支援について</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（５）権利擁護支援体制の整備状況（中核機関整備状況）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２．府方針に基づく取組状況</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３．次年度の方向性</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４．国の動向等</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タイトル 1">
            <a:extLst>
              <a:ext uri="{FF2B5EF4-FFF2-40B4-BE49-F238E27FC236}">
                <a16:creationId xmlns:a16="http://schemas.microsoft.com/office/drawing/2014/main" id="{BD356167-8151-40CD-A696-E8B0F6269707}"/>
              </a:ext>
            </a:extLst>
          </p:cNvPr>
          <p:cNvSpPr txBox="1">
            <a:spLocks/>
          </p:cNvSpPr>
          <p:nvPr/>
        </p:nvSpPr>
        <p:spPr>
          <a:xfrm>
            <a:off x="0" y="-13648"/>
            <a:ext cx="9906000" cy="409080"/>
          </a:xfrm>
          <a:prstGeom prst="rect">
            <a:avLst/>
          </a:prstGeom>
          <a:solidFill>
            <a:schemeClr val="accent6">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本日の流れ</a:t>
            </a:r>
            <a:endParaRPr lang="en-US" altLang="ja-JP"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86085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16</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２．市民後見人</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（３）市民後見人の活躍支援</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9" name="表 3">
            <a:extLst>
              <a:ext uri="{FF2B5EF4-FFF2-40B4-BE49-F238E27FC236}">
                <a16:creationId xmlns:a16="http://schemas.microsoft.com/office/drawing/2014/main" id="{F36C3B93-534B-46F0-9D7E-4A4A38A7DFD4}"/>
              </a:ext>
            </a:extLst>
          </p:cNvPr>
          <p:cNvGraphicFramePr>
            <a:graphicFrameLocks noGrp="1"/>
          </p:cNvGraphicFramePr>
          <p:nvPr>
            <p:extLst>
              <p:ext uri="{D42A27DB-BD31-4B8C-83A1-F6EECF244321}">
                <p14:modId xmlns:p14="http://schemas.microsoft.com/office/powerpoint/2010/main" val="500664352"/>
              </p:ext>
            </p:extLst>
          </p:nvPr>
        </p:nvGraphicFramePr>
        <p:xfrm>
          <a:off x="972018" y="1680761"/>
          <a:ext cx="8077200" cy="3286080"/>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03816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フェーズ２（成長期）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市町村は、府や関係機関等と協働し、受任の促進による市民後見人としての活躍支援に取り組む。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○状況把握</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・受任調整企画会議、三社協会議等への出席</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〇情報提供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R8.1</a:t>
                      </a:r>
                      <a:r>
                        <a:rPr kumimoji="1" lang="ja-JP" altLang="en-US" sz="1200" dirty="0">
                          <a:latin typeface="BIZ UDゴシック" panose="020B0400000000000000" pitchFamily="49" charset="-128"/>
                          <a:ea typeface="BIZ UDゴシック" panose="020B0400000000000000" pitchFamily="49" charset="-128"/>
                        </a:rPr>
                        <a:t>）</a:t>
                      </a:r>
                    </a:p>
                    <a:p>
                      <a:pPr algn="l"/>
                      <a:r>
                        <a:rPr kumimoji="1" lang="ja-JP" altLang="en-US" sz="1200" dirty="0">
                          <a:latin typeface="BIZ UDゴシック" panose="020B0400000000000000" pitchFamily="49" charset="-128"/>
                          <a:ea typeface="BIZ UDゴシック" panose="020B0400000000000000" pitchFamily="49" charset="-128"/>
                        </a:rPr>
                        <a:t>　　　八尾市の市民後見人の活躍事例を報告</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r h="822960">
                <a:tc>
                  <a:txBody>
                    <a:bodyPr/>
                    <a:lstStyle/>
                    <a:p>
                      <a:pPr algn="l"/>
                      <a:r>
                        <a:rPr kumimoji="1" lang="ja-JP" altLang="en-US" sz="1200" dirty="0">
                          <a:latin typeface="BIZ UDゴシック" panose="020B0400000000000000" pitchFamily="49" charset="-128"/>
                          <a:ea typeface="BIZ UDゴシック" panose="020B0400000000000000" pitchFamily="49" charset="-128"/>
                        </a:rPr>
                        <a:t>フェーズ３（発展期）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市町村は、府や関係機関等と協働し、受任の促進による市民後見人としての活躍支援に取り組みつつ、バンク登録者の活躍の場の仕組みづくりを主体的に行う。</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府は、市町村における活躍支援状況等の情報提供を行う。</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〇情報提供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R8.1</a:t>
                      </a:r>
                      <a:r>
                        <a:rPr kumimoji="1" lang="ja-JP" altLang="en-US" sz="1200" dirty="0">
                          <a:latin typeface="BIZ UDゴシック" panose="020B0400000000000000" pitchFamily="49" charset="-128"/>
                          <a:ea typeface="BIZ UDゴシック" panose="020B0400000000000000" pitchFamily="49" charset="-128"/>
                        </a:rPr>
                        <a:t>）</a:t>
                      </a:r>
                    </a:p>
                    <a:p>
                      <a:pPr algn="l"/>
                      <a:r>
                        <a:rPr kumimoji="1" lang="ja-JP" altLang="en-US" sz="1200" dirty="0">
                          <a:latin typeface="BIZ UDゴシック" panose="020B0400000000000000" pitchFamily="49" charset="-128"/>
                          <a:ea typeface="BIZ UDゴシック" panose="020B0400000000000000" pitchFamily="49" charset="-128"/>
                        </a:rPr>
                        <a:t>　　　八尾市の市民後見人の活躍事例を報告</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・市町村調査を実施し、活躍事例を共有 （</a:t>
                      </a:r>
                      <a:r>
                        <a:rPr kumimoji="1" lang="en-US" altLang="ja-JP" sz="1200" dirty="0">
                          <a:latin typeface="BIZ UDゴシック" panose="020B0400000000000000" pitchFamily="49" charset="-128"/>
                          <a:ea typeface="BIZ UDゴシック" panose="020B0400000000000000" pitchFamily="49" charset="-128"/>
                        </a:rPr>
                        <a:t>R8.2</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・バンク登録者の活躍の場の仕組みづくりなどについて、国のモデル</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事業に係る研修を随時案内</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6426094"/>
                  </a:ext>
                </a:extLst>
              </a:tr>
            </a:tbl>
          </a:graphicData>
        </a:graphic>
      </p:graphicFrame>
      <p:sp>
        <p:nvSpPr>
          <p:cNvPr id="8" name="正方形/長方形 7">
            <a:extLst>
              <a:ext uri="{FF2B5EF4-FFF2-40B4-BE49-F238E27FC236}">
                <a16:creationId xmlns:a16="http://schemas.microsoft.com/office/drawing/2014/main" id="{8B6D7B1E-867C-4925-83DC-0EC95A531943}"/>
              </a:ext>
            </a:extLst>
          </p:cNvPr>
          <p:cNvSpPr/>
          <p:nvPr/>
        </p:nvSpPr>
        <p:spPr>
          <a:xfrm>
            <a:off x="8933982" y="3737494"/>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参考５</a:t>
            </a:r>
          </a:p>
        </p:txBody>
      </p:sp>
    </p:spTree>
    <p:extLst>
      <p:ext uri="{BB962C8B-B14F-4D97-AF65-F5344CB8AC3E}">
        <p14:creationId xmlns:p14="http://schemas.microsoft.com/office/powerpoint/2010/main" val="229375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（３）大阪府成年後見制度に関する担い手（市民後見人・法人後見実施団体）の育成方針</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17</a:t>
            </a: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②　府方針の取組状況</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853207F-7B7B-4A10-9BE1-34233EE5D43C}"/>
              </a:ext>
            </a:extLst>
          </p:cNvPr>
          <p:cNvSpPr txBox="1"/>
          <p:nvPr/>
        </p:nvSpPr>
        <p:spPr>
          <a:xfrm>
            <a:off x="490946" y="821866"/>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３．法人後見実施団体</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（１）府が養成すべき法人後見の研究と推進</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9" name="表 3">
            <a:extLst>
              <a:ext uri="{FF2B5EF4-FFF2-40B4-BE49-F238E27FC236}">
                <a16:creationId xmlns:a16="http://schemas.microsoft.com/office/drawing/2014/main" id="{F36C3B93-534B-46F0-9D7E-4A4A38A7DFD4}"/>
              </a:ext>
            </a:extLst>
          </p:cNvPr>
          <p:cNvGraphicFramePr>
            <a:graphicFrameLocks noGrp="1"/>
          </p:cNvGraphicFramePr>
          <p:nvPr>
            <p:extLst>
              <p:ext uri="{D42A27DB-BD31-4B8C-83A1-F6EECF244321}">
                <p14:modId xmlns:p14="http://schemas.microsoft.com/office/powerpoint/2010/main" val="2351996900"/>
              </p:ext>
            </p:extLst>
          </p:nvPr>
        </p:nvGraphicFramePr>
        <p:xfrm>
          <a:off x="914400" y="2220036"/>
          <a:ext cx="8077200" cy="3377520"/>
        </p:xfrm>
        <a:graphic>
          <a:graphicData uri="http://schemas.openxmlformats.org/drawingml/2006/table">
            <a:tbl>
              <a:tblPr firstRow="1" bandRow="1">
                <a:tableStyleId>{C083E6E3-FA7D-4D7B-A595-EF9225AFEA82}</a:tableStyleId>
              </a:tblPr>
              <a:tblGrid>
                <a:gridCol w="2898942">
                  <a:extLst>
                    <a:ext uri="{9D8B030D-6E8A-4147-A177-3AD203B41FA5}">
                      <a16:colId xmlns:a16="http://schemas.microsoft.com/office/drawing/2014/main" val="4177879652"/>
                    </a:ext>
                  </a:extLst>
                </a:gridCol>
                <a:gridCol w="5178258">
                  <a:extLst>
                    <a:ext uri="{9D8B030D-6E8A-4147-A177-3AD203B41FA5}">
                      <a16:colId xmlns:a16="http://schemas.microsoft.com/office/drawing/2014/main" val="127973492"/>
                    </a:ext>
                  </a:extLst>
                </a:gridCol>
              </a:tblGrid>
              <a:tr h="360000">
                <a:tc>
                  <a:txBody>
                    <a:bodyPr/>
                    <a:lstStyle/>
                    <a:p>
                      <a:pPr algn="ctr"/>
                      <a:r>
                        <a:rPr kumimoji="1" lang="ja-JP" altLang="en-US" sz="1200" dirty="0">
                          <a:latin typeface="BIZ UDゴシック" panose="020B0400000000000000" pitchFamily="49" charset="-128"/>
                          <a:ea typeface="BIZ UDゴシック" panose="020B0400000000000000" pitchFamily="49" charset="-128"/>
                        </a:rPr>
                        <a:t>府方針</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取組状況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3733879"/>
                  </a:ext>
                </a:extLst>
              </a:tr>
              <a:tr h="1038160">
                <a:tc>
                  <a:txBody>
                    <a:bodyPr/>
                    <a:lstStyle/>
                    <a:p>
                      <a:pPr algn="l"/>
                      <a:r>
                        <a:rPr kumimoji="1" lang="ja-JP" altLang="en-US" sz="1200" dirty="0">
                          <a:latin typeface="BIZ UDゴシック" panose="020B0400000000000000" pitchFamily="49" charset="-128"/>
                          <a:ea typeface="BIZ UDゴシック" panose="020B0400000000000000" pitchFamily="49" charset="-128"/>
                        </a:rPr>
                        <a:t>　府は、二期計画を踏まえ、府が養成すべき法人後見について研究し、推進する。</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府は、大阪府法人後見支援事業（社会福祉法人による「地域における公益的な取組」としての法人後見の支援）を引き続き実施する。</a:t>
                      </a: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○情報収集</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・大阪家庭裁判所へ法人後見実施団体について調査の実施</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・法人後見実施団体（府事業以外）への法人後見に係る調査実施予定</a:t>
                      </a:r>
                      <a:endParaRPr kumimoji="1" lang="en-US" altLang="ja-JP" sz="1200" dirty="0">
                        <a:latin typeface="BIZ UDゴシック" panose="020B0400000000000000" pitchFamily="49" charset="-128"/>
                        <a:ea typeface="BIZ UDゴシック" panose="020B0400000000000000" pitchFamily="49" charset="-128"/>
                      </a:endParaRPr>
                    </a:p>
                    <a:p>
                      <a:pPr algn="l"/>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○情報提供</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・府法人後見支援事業参画団体の受任に向け、以下府主催の勉強会等</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において、府内市町村に事業紹介を行った。</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成年後見制度見直しの方向性についての勉強会（</a:t>
                      </a:r>
                      <a:r>
                        <a:rPr kumimoji="1" lang="en-US" altLang="ja-JP" sz="1200" dirty="0">
                          <a:latin typeface="BIZ UDゴシック" panose="020B0400000000000000" pitchFamily="49" charset="-128"/>
                          <a:ea typeface="BIZ UDゴシック" panose="020B0400000000000000" pitchFamily="49" charset="-128"/>
                        </a:rPr>
                        <a:t>R7.10</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algn="l"/>
                      <a:r>
                        <a:rPr kumimoji="1" lang="ja-JP" altLang="en-US" sz="1200" dirty="0">
                          <a:latin typeface="BIZ UDゴシック" panose="020B0400000000000000" pitchFamily="49" charset="-128"/>
                          <a:ea typeface="BIZ UDゴシック" panose="020B0400000000000000" pitchFamily="49" charset="-128"/>
                        </a:rPr>
                        <a:t>　　府内中核機関設置市連絡会（</a:t>
                      </a:r>
                      <a:r>
                        <a:rPr kumimoji="1" lang="en-US" altLang="ja-JP" sz="1200" dirty="0">
                          <a:latin typeface="BIZ UDゴシック" panose="020B0400000000000000" pitchFamily="49" charset="-128"/>
                          <a:ea typeface="BIZ UDゴシック" panose="020B0400000000000000" pitchFamily="49" charset="-128"/>
                        </a:rPr>
                        <a:t>R8.</a:t>
                      </a:r>
                      <a:r>
                        <a:rPr kumimoji="1" lang="ja-JP" altLang="en-US" sz="1200" dirty="0">
                          <a:latin typeface="BIZ UDゴシック" panose="020B0400000000000000" pitchFamily="49" charset="-128"/>
                          <a:ea typeface="BIZ UDゴシック" panose="020B0400000000000000" pitchFamily="49" charset="-128"/>
                        </a:rPr>
                        <a:t>１）</a:t>
                      </a:r>
                    </a:p>
                    <a:p>
                      <a:pPr algn="l"/>
                      <a:r>
                        <a:rPr kumimoji="1" lang="ja-JP" altLang="en-US" sz="1200" dirty="0">
                          <a:latin typeface="BIZ UDゴシック" panose="020B0400000000000000" pitchFamily="49" charset="-128"/>
                          <a:ea typeface="BIZ UDゴシック" panose="020B0400000000000000" pitchFamily="49" charset="-128"/>
                        </a:rPr>
                        <a:t>　　中核機関未整備市町村を対象とした意見交換会（</a:t>
                      </a:r>
                      <a:r>
                        <a:rPr kumimoji="1" lang="en-US" altLang="ja-JP" sz="1200" dirty="0">
                          <a:latin typeface="BIZ UDゴシック" panose="020B0400000000000000" pitchFamily="49" charset="-128"/>
                          <a:ea typeface="BIZ UDゴシック" panose="020B0400000000000000" pitchFamily="49" charset="-128"/>
                        </a:rPr>
                        <a:t>R8.1</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○研修の実施</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・近年の研修受講法人の減少などを考慮し、今年度は事業検討を行っ</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　　たため、実施せず。</a:t>
                      </a:r>
                    </a:p>
                    <a:p>
                      <a:pPr algn="l"/>
                      <a:endParaRPr kumimoji="1" lang="ja-JP" altLang="en-US" sz="1200" dirty="0">
                        <a:latin typeface="BIZ UDゴシック" panose="020B0400000000000000" pitchFamily="49" charset="-128"/>
                        <a:ea typeface="BIZ UDゴシック" panose="020B0400000000000000" pitchFamily="49"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089383"/>
                  </a:ext>
                </a:extLst>
              </a:tr>
            </a:tbl>
          </a:graphicData>
        </a:graphic>
      </p:graphicFrame>
      <p:sp>
        <p:nvSpPr>
          <p:cNvPr id="8" name="テキスト ボックス 7">
            <a:extLst>
              <a:ext uri="{FF2B5EF4-FFF2-40B4-BE49-F238E27FC236}">
                <a16:creationId xmlns:a16="http://schemas.microsoft.com/office/drawing/2014/main" id="{E3997951-0D8B-456D-A4CE-952F36556A37}"/>
              </a:ext>
            </a:extLst>
          </p:cNvPr>
          <p:cNvSpPr txBox="1"/>
          <p:nvPr/>
        </p:nvSpPr>
        <p:spPr>
          <a:xfrm>
            <a:off x="490946" y="1472178"/>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（２）法人後見実施団体の育成</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C37346A8-107B-4917-BE48-9760DD61DB58}"/>
              </a:ext>
            </a:extLst>
          </p:cNvPr>
          <p:cNvSpPr/>
          <p:nvPr/>
        </p:nvSpPr>
        <p:spPr>
          <a:xfrm>
            <a:off x="8874183" y="2650666"/>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参考６</a:t>
            </a:r>
          </a:p>
        </p:txBody>
      </p:sp>
    </p:spTree>
    <p:extLst>
      <p:ext uri="{BB962C8B-B14F-4D97-AF65-F5344CB8AC3E}">
        <p14:creationId xmlns:p14="http://schemas.microsoft.com/office/powerpoint/2010/main" val="119351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３．次年度の方向性</a:t>
            </a:r>
          </a:p>
        </p:txBody>
      </p:sp>
    </p:spTree>
    <p:extLst>
      <p:ext uri="{BB962C8B-B14F-4D97-AF65-F5344CB8AC3E}">
        <p14:creationId xmlns:p14="http://schemas.microsoft.com/office/powerpoint/2010/main" val="381353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R8</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年度取組の方向性（案）</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18</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36D3A64D-BF74-495C-9852-8819C0E0B98E}"/>
              </a:ext>
            </a:extLst>
          </p:cNvPr>
          <p:cNvSpPr txBox="1"/>
          <p:nvPr/>
        </p:nvSpPr>
        <p:spPr>
          <a:xfrm>
            <a:off x="339063" y="804512"/>
            <a:ext cx="9123320" cy="5854360"/>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（１）中核機関の立ち上げに向けた支援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・情報提供</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民法（成年後見制度）改正、社福法改正に関する国の動きを注視し、府内での研修等を引き続き開催</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・市町村の中核機関のあり方及び都道府県による市町村への立ち上げ支援についての検討</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法改正（民法・社会福祉法）を見越し、中核機関のあり方及び中核機関の立ち上げに係る都道府県によ</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る市町村支援について検討する。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府内市町村へのヒアリングを実施し、中核機関整備済み市町については、好事例の収集に努め、未整備</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市町村については、中核機関の設置に向けての課題の抽出を行う。</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分科会において、好事例の報告、課題の検討を行い、中核機関に関する国への要望につなげる。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（２）中核機関の機能強化に向けた支援</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・中核機関による権利擁護支援チームの形成のための情報提供</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市町村の中核機関の機能強化を目的として、権利擁護支援チームによる本人支援の府内先進事例や他府</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県事例の紹介を引き続き進める。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・受任者調整のしくみの検討にあたっての手法等の周知（事例の展開）及び支援</a:t>
            </a: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府内市町村における受任者調整の手法等について、市町村が検討する一材料とするために、富田林市の</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検討過程などのとりまとめを行う。その他の事例も収集し、好事例は周知していく。</a:t>
            </a: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市町村の受任者調整にあたってのポイントについて、分科会において検討する。</a:t>
            </a:r>
          </a:p>
        </p:txBody>
      </p:sp>
      <p:sp>
        <p:nvSpPr>
          <p:cNvPr id="6" name="テキスト ボックス 5">
            <a:extLst>
              <a:ext uri="{FF2B5EF4-FFF2-40B4-BE49-F238E27FC236}">
                <a16:creationId xmlns:a16="http://schemas.microsoft.com/office/drawing/2014/main" id="{012DDE36-D5EC-48AE-8C3C-90417118F744}"/>
              </a:ext>
            </a:extLst>
          </p:cNvPr>
          <p:cNvSpPr txBox="1"/>
          <p:nvPr/>
        </p:nvSpPr>
        <p:spPr>
          <a:xfrm>
            <a:off x="235807" y="395432"/>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○体制整備に向けた取組方針</a:t>
            </a:r>
            <a:endParaRPr kumimoji="1"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2951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提案事項：分科会の改組（案）</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19</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4" name="表 10">
            <a:extLst>
              <a:ext uri="{FF2B5EF4-FFF2-40B4-BE49-F238E27FC236}">
                <a16:creationId xmlns:a16="http://schemas.microsoft.com/office/drawing/2014/main" id="{4A9CE6D9-0C55-4B26-A613-DCCDC976B245}"/>
              </a:ext>
            </a:extLst>
          </p:cNvPr>
          <p:cNvGraphicFramePr>
            <a:graphicFrameLocks noGrp="1"/>
          </p:cNvGraphicFramePr>
          <p:nvPr>
            <p:extLst>
              <p:ext uri="{D42A27DB-BD31-4B8C-83A1-F6EECF244321}">
                <p14:modId xmlns:p14="http://schemas.microsoft.com/office/powerpoint/2010/main" val="3540199680"/>
              </p:ext>
            </p:extLst>
          </p:nvPr>
        </p:nvGraphicFramePr>
        <p:xfrm>
          <a:off x="167054" y="1635379"/>
          <a:ext cx="3526795" cy="4752000"/>
        </p:xfrm>
        <a:graphic>
          <a:graphicData uri="http://schemas.openxmlformats.org/drawingml/2006/table">
            <a:tbl>
              <a:tblPr firstRow="1" bandRow="1">
                <a:tableStyleId>{D7AC3CCA-C797-4891-BE02-D94E43425B78}</a:tableStyleId>
              </a:tblPr>
              <a:tblGrid>
                <a:gridCol w="3526795">
                  <a:extLst>
                    <a:ext uri="{9D8B030D-6E8A-4147-A177-3AD203B41FA5}">
                      <a16:colId xmlns:a16="http://schemas.microsoft.com/office/drawing/2014/main" val="1817712"/>
                    </a:ext>
                  </a:extLst>
                </a:gridCol>
              </a:tblGrid>
              <a:tr h="396000">
                <a:tc>
                  <a:txBody>
                    <a:bodyPr/>
                    <a:lstStyle/>
                    <a:p>
                      <a:endParaRPr kumimoji="1" lang="ja-JP" altLang="en-US" sz="1400" dirty="0"/>
                    </a:p>
                  </a:txBody>
                  <a:tcPr>
                    <a:solidFill>
                      <a:schemeClr val="bg2">
                        <a:lumMod val="90000"/>
                      </a:schemeClr>
                    </a:solidFill>
                  </a:tcPr>
                </a:tc>
                <a:extLst>
                  <a:ext uri="{0D108BD9-81ED-4DB2-BD59-A6C34878D82A}">
                    <a16:rowId xmlns:a16="http://schemas.microsoft.com/office/drawing/2014/main" val="3223281845"/>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学識</a:t>
                      </a:r>
                    </a:p>
                  </a:txBody>
                  <a:tcPr>
                    <a:solidFill>
                      <a:schemeClr val="bg1"/>
                    </a:solidFill>
                  </a:tcPr>
                </a:tc>
                <a:extLst>
                  <a:ext uri="{0D108BD9-81ED-4DB2-BD59-A6C34878D82A}">
                    <a16:rowId xmlns:a16="http://schemas.microsoft.com/office/drawing/2014/main" val="3355583961"/>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学識</a:t>
                      </a:r>
                    </a:p>
                  </a:txBody>
                  <a:tcPr>
                    <a:solidFill>
                      <a:schemeClr val="bg1"/>
                    </a:solidFill>
                  </a:tcPr>
                </a:tc>
                <a:extLst>
                  <a:ext uri="{0D108BD9-81ED-4DB2-BD59-A6C34878D82A}">
                    <a16:rowId xmlns:a16="http://schemas.microsoft.com/office/drawing/2014/main" val="138093841"/>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専門職団体（大阪弁護士会）</a:t>
                      </a:r>
                      <a:endParaRPr kumimoji="1" lang="en-US" altLang="ja-JP" sz="1400" dirty="0">
                        <a:latin typeface="BIZ UDゴシック" panose="020B0400000000000000" pitchFamily="49" charset="-128"/>
                        <a:ea typeface="BIZ UDゴシック" panose="020B0400000000000000" pitchFamily="49" charset="-128"/>
                      </a:endParaRPr>
                    </a:p>
                  </a:txBody>
                  <a:tcPr>
                    <a:solidFill>
                      <a:schemeClr val="bg1"/>
                    </a:solidFill>
                  </a:tcPr>
                </a:tc>
                <a:extLst>
                  <a:ext uri="{0D108BD9-81ED-4DB2-BD59-A6C34878D82A}">
                    <a16:rowId xmlns:a16="http://schemas.microsoft.com/office/drawing/2014/main" val="4251706128"/>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専門職団体（大阪司法書士会）</a:t>
                      </a:r>
                    </a:p>
                  </a:txBody>
                  <a:tcPr>
                    <a:solidFill>
                      <a:schemeClr val="bg1"/>
                    </a:solidFill>
                  </a:tcPr>
                </a:tc>
                <a:extLst>
                  <a:ext uri="{0D108BD9-81ED-4DB2-BD59-A6C34878D82A}">
                    <a16:rowId xmlns:a16="http://schemas.microsoft.com/office/drawing/2014/main" val="1270411900"/>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専門職団体（大阪社会福祉士会）</a:t>
                      </a:r>
                    </a:p>
                  </a:txBody>
                  <a:tcPr>
                    <a:solidFill>
                      <a:schemeClr val="bg1"/>
                    </a:solidFill>
                  </a:tcPr>
                </a:tc>
                <a:extLst>
                  <a:ext uri="{0D108BD9-81ED-4DB2-BD59-A6C34878D82A}">
                    <a16:rowId xmlns:a16="http://schemas.microsoft.com/office/drawing/2014/main" val="40946153"/>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専門職団体（近畿税理士会）</a:t>
                      </a:r>
                    </a:p>
                  </a:txBody>
                  <a:tcPr>
                    <a:solidFill>
                      <a:schemeClr val="bg1"/>
                    </a:solidFill>
                  </a:tcPr>
                </a:tc>
                <a:extLst>
                  <a:ext uri="{0D108BD9-81ED-4DB2-BD59-A6C34878D82A}">
                    <a16:rowId xmlns:a16="http://schemas.microsoft.com/office/drawing/2014/main" val="2571067446"/>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専門職団体（大阪府行政書士会）</a:t>
                      </a:r>
                    </a:p>
                  </a:txBody>
                  <a:tcPr>
                    <a:solidFill>
                      <a:schemeClr val="bg1"/>
                    </a:solidFill>
                  </a:tcPr>
                </a:tc>
                <a:extLst>
                  <a:ext uri="{0D108BD9-81ED-4DB2-BD59-A6C34878D82A}">
                    <a16:rowId xmlns:a16="http://schemas.microsoft.com/office/drawing/2014/main" val="2366595845"/>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都道府県社協（大阪府社会福祉協議会）</a:t>
                      </a:r>
                    </a:p>
                  </a:txBody>
                  <a:tcPr>
                    <a:solidFill>
                      <a:schemeClr val="bg1"/>
                    </a:solidFill>
                  </a:tcPr>
                </a:tc>
                <a:extLst>
                  <a:ext uri="{0D108BD9-81ED-4DB2-BD59-A6C34878D82A}">
                    <a16:rowId xmlns:a16="http://schemas.microsoft.com/office/drawing/2014/main" val="1310044010"/>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当事者団体（認知症）</a:t>
                      </a:r>
                    </a:p>
                  </a:txBody>
                  <a:tcPr>
                    <a:solidFill>
                      <a:schemeClr val="bg1"/>
                    </a:solidFill>
                  </a:tcPr>
                </a:tc>
                <a:extLst>
                  <a:ext uri="{0D108BD9-81ED-4DB2-BD59-A6C34878D82A}">
                    <a16:rowId xmlns:a16="http://schemas.microsoft.com/office/drawing/2014/main" val="101125655"/>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当事者団体（知的障がい）</a:t>
                      </a:r>
                    </a:p>
                  </a:txBody>
                  <a:tcPr>
                    <a:solidFill>
                      <a:schemeClr val="bg1"/>
                    </a:solidFill>
                  </a:tcPr>
                </a:tc>
                <a:extLst>
                  <a:ext uri="{0D108BD9-81ED-4DB2-BD59-A6C34878D82A}">
                    <a16:rowId xmlns:a16="http://schemas.microsoft.com/office/drawing/2014/main" val="1843639429"/>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当事者団体（精神障がい）</a:t>
                      </a:r>
                    </a:p>
                  </a:txBody>
                  <a:tcPr>
                    <a:solidFill>
                      <a:schemeClr val="bg1"/>
                    </a:solidFill>
                  </a:tcPr>
                </a:tc>
                <a:extLst>
                  <a:ext uri="{0D108BD9-81ED-4DB2-BD59-A6C34878D82A}">
                    <a16:rowId xmlns:a16="http://schemas.microsoft.com/office/drawing/2014/main" val="4258239066"/>
                  </a:ext>
                </a:extLst>
              </a:tr>
            </a:tbl>
          </a:graphicData>
        </a:graphic>
      </p:graphicFrame>
      <p:sp>
        <p:nvSpPr>
          <p:cNvPr id="11" name="矢印: 右 10">
            <a:extLst>
              <a:ext uri="{FF2B5EF4-FFF2-40B4-BE49-F238E27FC236}">
                <a16:creationId xmlns:a16="http://schemas.microsoft.com/office/drawing/2014/main" id="{2A85BA7E-4399-46A4-878B-DA182E371985}"/>
              </a:ext>
            </a:extLst>
          </p:cNvPr>
          <p:cNvSpPr/>
          <p:nvPr/>
        </p:nvSpPr>
        <p:spPr>
          <a:xfrm>
            <a:off x="4405940" y="3779082"/>
            <a:ext cx="504825"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a:extLst>
              <a:ext uri="{FF2B5EF4-FFF2-40B4-BE49-F238E27FC236}">
                <a16:creationId xmlns:a16="http://schemas.microsoft.com/office/drawing/2014/main" id="{DBA9FBB0-E722-4474-A558-1DD33ECF4DC5}"/>
              </a:ext>
            </a:extLst>
          </p:cNvPr>
          <p:cNvGraphicFramePr>
            <a:graphicFrameLocks noGrp="1"/>
          </p:cNvGraphicFramePr>
          <p:nvPr>
            <p:extLst>
              <p:ext uri="{D42A27DB-BD31-4B8C-83A1-F6EECF244321}">
                <p14:modId xmlns:p14="http://schemas.microsoft.com/office/powerpoint/2010/main" val="434434468"/>
              </p:ext>
            </p:extLst>
          </p:nvPr>
        </p:nvGraphicFramePr>
        <p:xfrm>
          <a:off x="5465955" y="1635379"/>
          <a:ext cx="3528000" cy="5117760"/>
        </p:xfrm>
        <a:graphic>
          <a:graphicData uri="http://schemas.openxmlformats.org/drawingml/2006/table">
            <a:tbl>
              <a:tblPr firstRow="1" bandRow="1">
                <a:tableStyleId>{D7AC3CCA-C797-4891-BE02-D94E43425B78}</a:tableStyleId>
              </a:tblPr>
              <a:tblGrid>
                <a:gridCol w="3528000">
                  <a:extLst>
                    <a:ext uri="{9D8B030D-6E8A-4147-A177-3AD203B41FA5}">
                      <a16:colId xmlns:a16="http://schemas.microsoft.com/office/drawing/2014/main" val="3479540753"/>
                    </a:ext>
                  </a:extLst>
                </a:gridCol>
              </a:tblGrid>
              <a:tr h="316530">
                <a:tc>
                  <a:txBody>
                    <a:bodyPr/>
                    <a:lstStyle/>
                    <a:p>
                      <a:endParaRPr kumimoji="1" lang="ja-JP" altLang="en-US" dirty="0"/>
                    </a:p>
                  </a:txBody>
                  <a:tcPr>
                    <a:solidFill>
                      <a:schemeClr val="bg2">
                        <a:lumMod val="90000"/>
                      </a:schemeClr>
                    </a:solidFill>
                  </a:tcPr>
                </a:tc>
                <a:extLst>
                  <a:ext uri="{0D108BD9-81ED-4DB2-BD59-A6C34878D82A}">
                    <a16:rowId xmlns:a16="http://schemas.microsoft.com/office/drawing/2014/main" val="52524470"/>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学識</a:t>
                      </a:r>
                    </a:p>
                  </a:txBody>
                  <a:tcPr>
                    <a:solidFill>
                      <a:schemeClr val="bg1"/>
                    </a:solidFill>
                  </a:tcPr>
                </a:tc>
                <a:extLst>
                  <a:ext uri="{0D108BD9-81ED-4DB2-BD59-A6C34878D82A}">
                    <a16:rowId xmlns:a16="http://schemas.microsoft.com/office/drawing/2014/main" val="4262227749"/>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学識</a:t>
                      </a:r>
                    </a:p>
                  </a:txBody>
                  <a:tcPr>
                    <a:solidFill>
                      <a:schemeClr val="bg1"/>
                    </a:solidFill>
                  </a:tcPr>
                </a:tc>
                <a:extLst>
                  <a:ext uri="{0D108BD9-81ED-4DB2-BD59-A6C34878D82A}">
                    <a16:rowId xmlns:a16="http://schemas.microsoft.com/office/drawing/2014/main" val="3478959440"/>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専門職団体（大阪弁護士会）</a:t>
                      </a:r>
                      <a:endParaRPr kumimoji="1" lang="en-US" altLang="ja-JP" sz="1400" dirty="0">
                        <a:latin typeface="BIZ UDゴシック" panose="020B0400000000000000" pitchFamily="49" charset="-128"/>
                        <a:ea typeface="BIZ UDゴシック" panose="020B0400000000000000" pitchFamily="49" charset="-128"/>
                      </a:endParaRPr>
                    </a:p>
                  </a:txBody>
                  <a:tcPr>
                    <a:solidFill>
                      <a:schemeClr val="bg1"/>
                    </a:solidFill>
                  </a:tcPr>
                </a:tc>
                <a:extLst>
                  <a:ext uri="{0D108BD9-81ED-4DB2-BD59-A6C34878D82A}">
                    <a16:rowId xmlns:a16="http://schemas.microsoft.com/office/drawing/2014/main" val="3845249989"/>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専門職団体（大阪司法書士会）</a:t>
                      </a:r>
                    </a:p>
                  </a:txBody>
                  <a:tcPr>
                    <a:solidFill>
                      <a:schemeClr val="bg1"/>
                    </a:solidFill>
                  </a:tcPr>
                </a:tc>
                <a:extLst>
                  <a:ext uri="{0D108BD9-81ED-4DB2-BD59-A6C34878D82A}">
                    <a16:rowId xmlns:a16="http://schemas.microsoft.com/office/drawing/2014/main" val="760331648"/>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専門職団体（大阪社会福祉士会）</a:t>
                      </a:r>
                    </a:p>
                  </a:txBody>
                  <a:tcPr>
                    <a:solidFill>
                      <a:schemeClr val="bg1"/>
                    </a:solidFill>
                  </a:tcPr>
                </a:tc>
                <a:extLst>
                  <a:ext uri="{0D108BD9-81ED-4DB2-BD59-A6C34878D82A}">
                    <a16:rowId xmlns:a16="http://schemas.microsoft.com/office/drawing/2014/main" val="2154771145"/>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専門職団体（近畿税理士会）</a:t>
                      </a:r>
                    </a:p>
                  </a:txBody>
                  <a:tcPr>
                    <a:solidFill>
                      <a:schemeClr val="bg1"/>
                    </a:solidFill>
                  </a:tcPr>
                </a:tc>
                <a:extLst>
                  <a:ext uri="{0D108BD9-81ED-4DB2-BD59-A6C34878D82A}">
                    <a16:rowId xmlns:a16="http://schemas.microsoft.com/office/drawing/2014/main" val="56310797"/>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専門職団体（大阪府行政書士会）</a:t>
                      </a:r>
                    </a:p>
                  </a:txBody>
                  <a:tcPr>
                    <a:solidFill>
                      <a:schemeClr val="bg1"/>
                    </a:solidFill>
                  </a:tcPr>
                </a:tc>
                <a:extLst>
                  <a:ext uri="{0D108BD9-81ED-4DB2-BD59-A6C34878D82A}">
                    <a16:rowId xmlns:a16="http://schemas.microsoft.com/office/drawing/2014/main" val="1845704954"/>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都道府県社協（大阪府社会福祉協議会）</a:t>
                      </a:r>
                    </a:p>
                  </a:txBody>
                  <a:tcPr>
                    <a:solidFill>
                      <a:schemeClr val="bg1"/>
                    </a:solidFill>
                  </a:tcPr>
                </a:tc>
                <a:extLst>
                  <a:ext uri="{0D108BD9-81ED-4DB2-BD59-A6C34878D82A}">
                    <a16:rowId xmlns:a16="http://schemas.microsoft.com/office/drawing/2014/main" val="1304083865"/>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当事者団体（認知症）</a:t>
                      </a:r>
                    </a:p>
                  </a:txBody>
                  <a:tcPr>
                    <a:solidFill>
                      <a:schemeClr val="bg1"/>
                    </a:solidFill>
                  </a:tcPr>
                </a:tc>
                <a:extLst>
                  <a:ext uri="{0D108BD9-81ED-4DB2-BD59-A6C34878D82A}">
                    <a16:rowId xmlns:a16="http://schemas.microsoft.com/office/drawing/2014/main" val="169171837"/>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当事者団体（知的障がい）</a:t>
                      </a:r>
                    </a:p>
                  </a:txBody>
                  <a:tcPr>
                    <a:solidFill>
                      <a:schemeClr val="bg1"/>
                    </a:solidFill>
                  </a:tcPr>
                </a:tc>
                <a:extLst>
                  <a:ext uri="{0D108BD9-81ED-4DB2-BD59-A6C34878D82A}">
                    <a16:rowId xmlns:a16="http://schemas.microsoft.com/office/drawing/2014/main" val="3489242969"/>
                  </a:ext>
                </a:extLst>
              </a:tr>
              <a:tr h="396000">
                <a:tc>
                  <a:txBody>
                    <a:bodyPr/>
                    <a:lstStyle/>
                    <a:p>
                      <a:r>
                        <a:rPr kumimoji="1" lang="ja-JP" altLang="en-US" sz="1400" dirty="0">
                          <a:latin typeface="BIZ UDゴシック" panose="020B0400000000000000" pitchFamily="49" charset="-128"/>
                          <a:ea typeface="BIZ UDゴシック" panose="020B0400000000000000" pitchFamily="49" charset="-128"/>
                        </a:rPr>
                        <a:t>当事者団体（精神障がい）</a:t>
                      </a:r>
                    </a:p>
                  </a:txBody>
                  <a:tcPr>
                    <a:solidFill>
                      <a:schemeClr val="bg1"/>
                    </a:solidFill>
                  </a:tcPr>
                </a:tc>
                <a:extLst>
                  <a:ext uri="{0D108BD9-81ED-4DB2-BD59-A6C34878D82A}">
                    <a16:rowId xmlns:a16="http://schemas.microsoft.com/office/drawing/2014/main" val="552401901"/>
                  </a:ext>
                </a:extLst>
              </a:tr>
              <a:tr h="396000">
                <a:tc>
                  <a:txBody>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市町村の委員</a:t>
                      </a:r>
                    </a:p>
                  </a:txBody>
                  <a:tcPr>
                    <a:solidFill>
                      <a:schemeClr val="bg1"/>
                    </a:solidFill>
                  </a:tcPr>
                </a:tc>
                <a:extLst>
                  <a:ext uri="{0D108BD9-81ED-4DB2-BD59-A6C34878D82A}">
                    <a16:rowId xmlns:a16="http://schemas.microsoft.com/office/drawing/2014/main" val="1710847836"/>
                  </a:ext>
                </a:extLst>
              </a:tr>
            </a:tbl>
          </a:graphicData>
        </a:graphic>
      </p:graphicFrame>
      <p:sp>
        <p:nvSpPr>
          <p:cNvPr id="8" name="正方形/長方形 7">
            <a:extLst>
              <a:ext uri="{FF2B5EF4-FFF2-40B4-BE49-F238E27FC236}">
                <a16:creationId xmlns:a16="http://schemas.microsoft.com/office/drawing/2014/main" id="{A1190EFE-ECC9-4759-8BF8-AA9A2BFE9495}"/>
              </a:ext>
            </a:extLst>
          </p:cNvPr>
          <p:cNvSpPr/>
          <p:nvPr/>
        </p:nvSpPr>
        <p:spPr>
          <a:xfrm>
            <a:off x="167054" y="470621"/>
            <a:ext cx="9695893" cy="9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〇中核機関の立ち上げ支援及び市町村における受任者調整のしくみの検討にあたっての手法等の周知及び支援のため、</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分科会を改組。</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〇中核機関及び受任者調整については、市町村がまず取り組むべき事務であり、市町村のニーズ把握が必要不可欠。</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そのため、基礎自治体の意見聴取が必要であるため、分科会に市町村の委員を追加する。</a:t>
            </a:r>
          </a:p>
        </p:txBody>
      </p:sp>
    </p:spTree>
    <p:extLst>
      <p:ext uri="{BB962C8B-B14F-4D97-AF65-F5344CB8AC3E}">
        <p14:creationId xmlns:p14="http://schemas.microsoft.com/office/powerpoint/2010/main" val="168154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４．国の動向等</a:t>
            </a:r>
          </a:p>
        </p:txBody>
      </p:sp>
    </p:spTree>
    <p:extLst>
      <p:ext uri="{BB962C8B-B14F-4D97-AF65-F5344CB8AC3E}">
        <p14:creationId xmlns:p14="http://schemas.microsoft.com/office/powerpoint/2010/main" val="194725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法務省　法制審議会　民法（成年後見関係）部会（</a:t>
            </a:r>
            <a:r>
              <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R6.2</a:t>
            </a: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月設置）</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20</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167054" y="511204"/>
            <a:ext cx="9636369" cy="11153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224573" y="565451"/>
            <a:ext cx="9748089" cy="1006879"/>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○令和６年２月、法務大臣から法制審議会に対し、成年後見制度の見直しに関する諮問がされ、</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令和８年２月</a:t>
            </a:r>
            <a:r>
              <a:rPr kumimoji="1" lang="en-US" altLang="ja-JP" sz="1400" dirty="0">
                <a:latin typeface="BIZ UDゴシック" panose="020B0400000000000000" pitchFamily="49" charset="-128"/>
                <a:ea typeface="BIZ UDゴシック" panose="020B0400000000000000" pitchFamily="49" charset="-128"/>
              </a:rPr>
              <a:t>12</a:t>
            </a:r>
            <a:r>
              <a:rPr kumimoji="1" lang="ja-JP" altLang="en-US" sz="1400" dirty="0">
                <a:latin typeface="BIZ UDゴシック" panose="020B0400000000000000" pitchFamily="49" charset="-128"/>
                <a:ea typeface="BIZ UDゴシック" panose="020B0400000000000000" pitchFamily="49" charset="-128"/>
              </a:rPr>
              <a:t>日に法制審議会において、民法改正要綱案をとりまとめ。今後、国会に提出され、審議される見通し。</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成年後見制度の類型を見直し、本人の必要性に応じて代理権を付与をする「補助」に一本化する改正内容を予定。</a:t>
            </a:r>
          </a:p>
        </p:txBody>
      </p:sp>
      <p:sp>
        <p:nvSpPr>
          <p:cNvPr id="9" name="テキスト ボックス 8">
            <a:extLst>
              <a:ext uri="{FF2B5EF4-FFF2-40B4-BE49-F238E27FC236}">
                <a16:creationId xmlns:a16="http://schemas.microsoft.com/office/drawing/2014/main" id="{42A275A6-6F11-47DF-876F-B55E3FC62759}"/>
              </a:ext>
            </a:extLst>
          </p:cNvPr>
          <p:cNvSpPr txBox="1"/>
          <p:nvPr/>
        </p:nvSpPr>
        <p:spPr>
          <a:xfrm>
            <a:off x="631863" y="6518007"/>
            <a:ext cx="6094252"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法務省ホームページ　</a:t>
            </a:r>
            <a:r>
              <a:rPr lang="zh-TW" altLang="en-US" sz="900" dirty="0">
                <a:latin typeface="BIZ UDゴシック" panose="020B0400000000000000" pitchFamily="49" charset="-128"/>
                <a:ea typeface="BIZ UDゴシック" panose="020B0400000000000000" pitchFamily="49" charset="-128"/>
              </a:rPr>
              <a:t>法制審議会民法（成年後見等関係）部会第３２回会議（令和８年１月１３日開催）</a:t>
            </a:r>
            <a:r>
              <a:rPr lang="ja-JP" altLang="en-US" sz="900" dirty="0">
                <a:latin typeface="BIZ UDゴシック" panose="020B0400000000000000" pitchFamily="49" charset="-128"/>
                <a:ea typeface="BIZ UDゴシック" panose="020B0400000000000000" pitchFamily="49" charset="-128"/>
              </a:rPr>
              <a:t>資料より</a:t>
            </a:r>
            <a:endParaRPr lang="en-US" altLang="ja-JP" sz="900"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FD34CDE1-2E0C-4D9F-95F0-9704CF37EE30}"/>
              </a:ext>
            </a:extLst>
          </p:cNvPr>
          <p:cNvPicPr>
            <a:picLocks noChangeAspect="1"/>
          </p:cNvPicPr>
          <p:nvPr/>
        </p:nvPicPr>
        <p:blipFill rotWithShape="1">
          <a:blip r:embed="rId3">
            <a:extLst>
              <a:ext uri="{28A0092B-C50C-407E-A947-70E740481C1C}">
                <a14:useLocalDpi xmlns:a14="http://schemas.microsoft.com/office/drawing/2010/main" val="0"/>
              </a:ext>
            </a:extLst>
          </a:blip>
          <a:srcRect l="925"/>
          <a:stretch/>
        </p:blipFill>
        <p:spPr>
          <a:xfrm>
            <a:off x="978878" y="1764241"/>
            <a:ext cx="7790928" cy="4345616"/>
          </a:xfrm>
          <a:prstGeom prst="rect">
            <a:avLst/>
          </a:prstGeom>
        </p:spPr>
      </p:pic>
    </p:spTree>
    <p:extLst>
      <p:ext uri="{BB962C8B-B14F-4D97-AF65-F5344CB8AC3E}">
        <p14:creationId xmlns:p14="http://schemas.microsoft.com/office/powerpoint/2010/main" val="3746030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地域共生社会の在り方検討会議　中間とりまとめ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21</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468285"/>
            <a:ext cx="9342289" cy="1002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〇令和７年５月</a:t>
            </a:r>
            <a:r>
              <a:rPr kumimoji="1" lang="en-US" altLang="ja-JP" sz="1400" dirty="0">
                <a:solidFill>
                  <a:schemeClr val="tx1"/>
                </a:solidFill>
                <a:latin typeface="BIZ UDゴシック" panose="020B0400000000000000" pitchFamily="49" charset="-128"/>
                <a:ea typeface="BIZ UDゴシック" panose="020B0400000000000000" pitchFamily="49" charset="-128"/>
              </a:rPr>
              <a:t>28</a:t>
            </a:r>
            <a:r>
              <a:rPr kumimoji="1" lang="ja-JP" altLang="en-US" sz="1400" dirty="0">
                <a:solidFill>
                  <a:schemeClr val="tx1"/>
                </a:solidFill>
                <a:latin typeface="BIZ UDゴシック" panose="020B0400000000000000" pitchFamily="49" charset="-128"/>
                <a:ea typeface="BIZ UDゴシック" panose="020B0400000000000000" pitchFamily="49" charset="-128"/>
              </a:rPr>
              <a:t>日に、地域共生社会の在り方検討会議の中間とりまとめが作成された。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〇今後の地域共生社会の実現に向けて、権利擁護支援においては、「身寄りのない高齢者等への対応」と「成年後</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見制度の見直しへの対応」という方向性が示されている。</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C5C71A2E-24CD-45A0-AF9E-EFD6BD59135F}"/>
              </a:ext>
            </a:extLst>
          </p:cNvPr>
          <p:cNvSpPr txBox="1"/>
          <p:nvPr/>
        </p:nvSpPr>
        <p:spPr>
          <a:xfrm>
            <a:off x="631862" y="6518007"/>
            <a:ext cx="7731088"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厚生労働省ホームページ　</a:t>
            </a:r>
            <a:r>
              <a:rPr lang="zh-CN" altLang="en-US" sz="900" dirty="0">
                <a:latin typeface="BIZ UDゴシック" panose="020B0400000000000000" pitchFamily="49" charset="-128"/>
                <a:ea typeface="BIZ UDゴシック" panose="020B0400000000000000" pitchFamily="49" charset="-128"/>
              </a:rPr>
              <a:t>第２８回社会保障審議会福祉部会</a:t>
            </a:r>
            <a:r>
              <a:rPr lang="ja-JP" altLang="en-US" sz="900" dirty="0">
                <a:latin typeface="BIZ UDゴシック" panose="020B0400000000000000" pitchFamily="49" charset="-128"/>
                <a:ea typeface="BIZ UDゴシック" panose="020B0400000000000000" pitchFamily="49" charset="-128"/>
              </a:rPr>
              <a:t>　資料１「地域共生社会の在り方検討会議」中間とりまとめについて　　より</a:t>
            </a:r>
            <a:endParaRPr lang="en-US" altLang="ja-JP" sz="900" dirty="0">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308272AC-8733-4665-AAEE-8C7C1F95D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62" y="1630680"/>
            <a:ext cx="8467068" cy="4814474"/>
          </a:xfrm>
          <a:prstGeom prst="rect">
            <a:avLst/>
          </a:prstGeom>
        </p:spPr>
      </p:pic>
      <p:sp>
        <p:nvSpPr>
          <p:cNvPr id="15" name="正方形/長方形 14">
            <a:extLst>
              <a:ext uri="{FF2B5EF4-FFF2-40B4-BE49-F238E27FC236}">
                <a16:creationId xmlns:a16="http://schemas.microsoft.com/office/drawing/2014/main" id="{2D6E4714-9432-4BD4-A494-CB3D1936C4FA}"/>
              </a:ext>
            </a:extLst>
          </p:cNvPr>
          <p:cNvSpPr/>
          <p:nvPr/>
        </p:nvSpPr>
        <p:spPr>
          <a:xfrm>
            <a:off x="4038600" y="3101340"/>
            <a:ext cx="5060330" cy="1866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447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厚生労働省社会保障審議会福祉部会</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22</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1855" y="509953"/>
            <a:ext cx="9342289" cy="8088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〇地域共生社会の在り方検討会議の中間とりまとめを受けて、令和７年</a:t>
            </a:r>
            <a:r>
              <a:rPr kumimoji="1" lang="en-US" altLang="ja-JP" sz="1400" dirty="0">
                <a:solidFill>
                  <a:schemeClr val="tx1"/>
                </a:solidFill>
                <a:latin typeface="BIZ UDゴシック" panose="020B0400000000000000" pitchFamily="49" charset="-128"/>
                <a:ea typeface="BIZ UDゴシック" panose="020B0400000000000000" pitchFamily="49" charset="-128"/>
              </a:rPr>
              <a:t>12</a:t>
            </a:r>
            <a:r>
              <a:rPr kumimoji="1" lang="ja-JP" altLang="en-US" sz="1400" dirty="0">
                <a:solidFill>
                  <a:schemeClr val="tx1"/>
                </a:solidFill>
                <a:latin typeface="BIZ UDゴシック" panose="020B0400000000000000" pitchFamily="49" charset="-128"/>
                <a:ea typeface="BIZ UDゴシック" panose="020B0400000000000000" pitchFamily="49" charset="-128"/>
              </a:rPr>
              <a:t>月</a:t>
            </a:r>
            <a:r>
              <a:rPr kumimoji="1" lang="en-US" altLang="ja-JP" sz="1400" dirty="0">
                <a:solidFill>
                  <a:schemeClr val="tx1"/>
                </a:solidFill>
                <a:latin typeface="BIZ UDゴシック" panose="020B0400000000000000" pitchFamily="49" charset="-128"/>
                <a:ea typeface="BIZ UDゴシック" panose="020B0400000000000000" pitchFamily="49" charset="-128"/>
              </a:rPr>
              <a:t>18</a:t>
            </a:r>
            <a:r>
              <a:rPr kumimoji="1" lang="ja-JP" altLang="en-US" sz="1400" dirty="0">
                <a:solidFill>
                  <a:schemeClr val="tx1"/>
                </a:solidFill>
                <a:latin typeface="BIZ UDゴシック" panose="020B0400000000000000" pitchFamily="49" charset="-128"/>
                <a:ea typeface="BIZ UDゴシック" panose="020B0400000000000000" pitchFamily="49" charset="-128"/>
              </a:rPr>
              <a:t>日に社会保障審議会福祉部会報告書</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には、今後の社会福祉法改正に向けて、「新たな第二種社会福祉事業の創設」及び「中核機関の位置づけ等」が</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示されている。</a:t>
            </a:r>
          </a:p>
        </p:txBody>
      </p:sp>
      <p:pic>
        <p:nvPicPr>
          <p:cNvPr id="5" name="図 4">
            <a:extLst>
              <a:ext uri="{FF2B5EF4-FFF2-40B4-BE49-F238E27FC236}">
                <a16:creationId xmlns:a16="http://schemas.microsoft.com/office/drawing/2014/main" id="{5B66695E-6EA8-4F06-9FFB-F86674FB8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68" y="1576225"/>
            <a:ext cx="7711463" cy="4479194"/>
          </a:xfrm>
          <a:prstGeom prst="rect">
            <a:avLst/>
          </a:prstGeom>
        </p:spPr>
      </p:pic>
      <p:sp>
        <p:nvSpPr>
          <p:cNvPr id="6" name="正方形/長方形 5">
            <a:extLst>
              <a:ext uri="{FF2B5EF4-FFF2-40B4-BE49-F238E27FC236}">
                <a16:creationId xmlns:a16="http://schemas.microsoft.com/office/drawing/2014/main" id="{ED7DFD49-9889-4E3B-A119-E3A5DA100045}"/>
              </a:ext>
            </a:extLst>
          </p:cNvPr>
          <p:cNvSpPr/>
          <p:nvPr/>
        </p:nvSpPr>
        <p:spPr>
          <a:xfrm>
            <a:off x="1097268" y="5115363"/>
            <a:ext cx="7711463" cy="940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97B1275-3383-43A3-9395-08519B8F9AC9}"/>
              </a:ext>
            </a:extLst>
          </p:cNvPr>
          <p:cNvSpPr txBox="1"/>
          <p:nvPr/>
        </p:nvSpPr>
        <p:spPr>
          <a:xfrm>
            <a:off x="631862" y="6418862"/>
            <a:ext cx="6599517"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厚生労働省ホームページ　（概要）</a:t>
            </a:r>
            <a:r>
              <a:rPr lang="zh-TW" altLang="en-US" sz="900" dirty="0">
                <a:latin typeface="BIZ UDゴシック" panose="020B0400000000000000" pitchFamily="49" charset="-128"/>
                <a:ea typeface="BIZ UDゴシック" panose="020B0400000000000000" pitchFamily="49" charset="-128"/>
              </a:rPr>
              <a:t>社会保障審議会福祉部会報告書</a:t>
            </a:r>
            <a:r>
              <a:rPr lang="ja-JP" altLang="en-US" sz="900" dirty="0">
                <a:latin typeface="BIZ UDゴシック" panose="020B0400000000000000" pitchFamily="49" charset="-128"/>
                <a:ea typeface="BIZ UDゴシック" panose="020B0400000000000000" pitchFamily="49" charset="-128"/>
              </a:rPr>
              <a:t>より</a:t>
            </a:r>
            <a:endParaRPr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3909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日常生活自立支援事業を拡充・発展させた新たな事業について①</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23</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1855" y="509953"/>
            <a:ext cx="9342289" cy="10341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〇頼れる身寄りがいない高齢者等への対応や総合的な権利擁護支援策の充実を図るため、日常生活自立支援事業を　</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拡充・発展させ、日常生活支援、円滑な入院・入所の手続支援、死後事務支援などを提供する新たな第二種社会</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福祉事業を社会福祉法に規定し、一定の公的な関与のもと、社会福祉協議会を始め、多様な実施主体が事業を実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施できるようにする方向性。</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6225CEDB-E9B6-42C1-AF64-2A8BEC6590DE}"/>
              </a:ext>
            </a:extLst>
          </p:cNvPr>
          <p:cNvSpPr txBox="1"/>
          <p:nvPr/>
        </p:nvSpPr>
        <p:spPr>
          <a:xfrm>
            <a:off x="631862" y="6518006"/>
            <a:ext cx="7959479"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厚生労働省ホームページ　</a:t>
            </a:r>
            <a:r>
              <a:rPr lang="zh-CN" altLang="en-US" sz="900" dirty="0">
                <a:latin typeface="BIZ UDゴシック" panose="020B0400000000000000" pitchFamily="49" charset="-128"/>
                <a:ea typeface="BIZ UDゴシック" panose="020B0400000000000000" pitchFamily="49" charset="-128"/>
              </a:rPr>
              <a:t>第３１回社会保障審議会福祉部会</a:t>
            </a:r>
            <a:r>
              <a:rPr lang="ja-JP" altLang="en-US" sz="900" dirty="0">
                <a:latin typeface="BIZ UDゴシック" panose="020B0400000000000000" pitchFamily="49" charset="-128"/>
                <a:ea typeface="BIZ UDゴシック" panose="020B0400000000000000" pitchFamily="49" charset="-128"/>
              </a:rPr>
              <a:t>　資料１　これまでのご意見を踏まえた論点に関する議論の状況　より</a:t>
            </a:r>
            <a:endParaRPr lang="en-US" altLang="ja-JP" sz="900" dirty="0">
              <a:latin typeface="BIZ UDゴシック" panose="020B0400000000000000" pitchFamily="49" charset="-128"/>
              <a:ea typeface="BIZ UDゴシック" panose="020B0400000000000000" pitchFamily="49" charset="-128"/>
            </a:endParaRPr>
          </a:p>
        </p:txBody>
      </p:sp>
      <p:pic>
        <p:nvPicPr>
          <p:cNvPr id="14" name="図 13">
            <a:extLst>
              <a:ext uri="{FF2B5EF4-FFF2-40B4-BE49-F238E27FC236}">
                <a16:creationId xmlns:a16="http://schemas.microsoft.com/office/drawing/2014/main" id="{C3FD877F-2D31-4950-A237-BFA4458A3FDF}"/>
              </a:ext>
            </a:extLst>
          </p:cNvPr>
          <p:cNvPicPr>
            <a:picLocks noChangeAspect="1"/>
          </p:cNvPicPr>
          <p:nvPr/>
        </p:nvPicPr>
        <p:blipFill rotWithShape="1">
          <a:blip r:embed="rId3">
            <a:extLst>
              <a:ext uri="{28A0092B-C50C-407E-A947-70E740481C1C}">
                <a14:useLocalDpi xmlns:a14="http://schemas.microsoft.com/office/drawing/2010/main" val="0"/>
              </a:ext>
            </a:extLst>
          </a:blip>
          <a:srcRect t="3564" r="1524"/>
          <a:stretch/>
        </p:blipFill>
        <p:spPr>
          <a:xfrm>
            <a:off x="153308" y="1839743"/>
            <a:ext cx="4718188" cy="4508304"/>
          </a:xfrm>
          <a:prstGeom prst="rect">
            <a:avLst/>
          </a:prstGeom>
        </p:spPr>
      </p:pic>
      <p:pic>
        <p:nvPicPr>
          <p:cNvPr id="16" name="図 15">
            <a:extLst>
              <a:ext uri="{FF2B5EF4-FFF2-40B4-BE49-F238E27FC236}">
                <a16:creationId xmlns:a16="http://schemas.microsoft.com/office/drawing/2014/main" id="{F4E6A896-AE0B-44E9-AA38-A3F94B1F6DEF}"/>
              </a:ext>
            </a:extLst>
          </p:cNvPr>
          <p:cNvPicPr>
            <a:picLocks noChangeAspect="1"/>
          </p:cNvPicPr>
          <p:nvPr/>
        </p:nvPicPr>
        <p:blipFill rotWithShape="1">
          <a:blip r:embed="rId4">
            <a:extLst>
              <a:ext uri="{28A0092B-C50C-407E-A947-70E740481C1C}">
                <a14:useLocalDpi xmlns:a14="http://schemas.microsoft.com/office/drawing/2010/main" val="0"/>
              </a:ext>
            </a:extLst>
          </a:blip>
          <a:srcRect t="1410"/>
          <a:stretch/>
        </p:blipFill>
        <p:spPr>
          <a:xfrm>
            <a:off x="4908702" y="1839742"/>
            <a:ext cx="4715442" cy="4508303"/>
          </a:xfrm>
          <a:prstGeom prst="rect">
            <a:avLst/>
          </a:prstGeom>
        </p:spPr>
      </p:pic>
    </p:spTree>
    <p:extLst>
      <p:ext uri="{BB962C8B-B14F-4D97-AF65-F5344CB8AC3E}">
        <p14:creationId xmlns:p14="http://schemas.microsoft.com/office/powerpoint/2010/main" val="103320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600450" y="2993844"/>
            <a:ext cx="6305550" cy="870313"/>
          </a:xfrm>
          <a:solidFill>
            <a:schemeClr val="accent6">
              <a:lumMod val="50000"/>
            </a:schemeClr>
          </a:solidFill>
        </p:spPr>
        <p:txBody>
          <a:bodyPr vert="horz" lIns="91440" tIns="45720" rIns="91440" bIns="45720" rtlCol="0" anchor="ctr">
            <a:normAutofit/>
          </a:bodyPr>
          <a:lstStyle/>
          <a:p>
            <a:pPr algn="just">
              <a:lnSpc>
                <a:spcPts val="2400"/>
              </a:lnSpc>
            </a:pPr>
            <a:r>
              <a:rPr lang="ja-JP" altLang="en-US" sz="1800"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１．府内の権利擁護支援の状況</a:t>
            </a:r>
          </a:p>
        </p:txBody>
      </p:sp>
    </p:spTree>
    <p:extLst>
      <p:ext uri="{BB962C8B-B14F-4D97-AF65-F5344CB8AC3E}">
        <p14:creationId xmlns:p14="http://schemas.microsoft.com/office/powerpoint/2010/main" val="329401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日常生活自立支援事業を拡充・発展させた新たな事業について②</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24</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DCCBE4EC-7D9E-4EEC-B154-9F093FDB7952}"/>
              </a:ext>
            </a:extLst>
          </p:cNvPr>
          <p:cNvPicPr>
            <a:picLocks noChangeAspect="1"/>
          </p:cNvPicPr>
          <p:nvPr/>
        </p:nvPicPr>
        <p:blipFill rotWithShape="1">
          <a:blip r:embed="rId3">
            <a:extLst>
              <a:ext uri="{28A0092B-C50C-407E-A947-70E740481C1C}">
                <a14:useLocalDpi xmlns:a14="http://schemas.microsoft.com/office/drawing/2010/main" val="0"/>
              </a:ext>
            </a:extLst>
          </a:blip>
          <a:srcRect b="1550"/>
          <a:stretch/>
        </p:blipFill>
        <p:spPr>
          <a:xfrm>
            <a:off x="1036026" y="940345"/>
            <a:ext cx="7833947" cy="5161517"/>
          </a:xfrm>
          <a:prstGeom prst="rect">
            <a:avLst/>
          </a:prstGeom>
        </p:spPr>
      </p:pic>
      <p:sp>
        <p:nvSpPr>
          <p:cNvPr id="8" name="テキスト ボックス 7">
            <a:extLst>
              <a:ext uri="{FF2B5EF4-FFF2-40B4-BE49-F238E27FC236}">
                <a16:creationId xmlns:a16="http://schemas.microsoft.com/office/drawing/2014/main" id="{2389A667-8F5E-4B09-8D64-FE5E0FEBE920}"/>
              </a:ext>
            </a:extLst>
          </p:cNvPr>
          <p:cNvSpPr txBox="1"/>
          <p:nvPr/>
        </p:nvSpPr>
        <p:spPr>
          <a:xfrm>
            <a:off x="631862" y="6518007"/>
            <a:ext cx="8150397"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厚生労働省ホームページ　</a:t>
            </a:r>
            <a:r>
              <a:rPr lang="zh-CN" altLang="en-US" sz="900" dirty="0">
                <a:latin typeface="BIZ UDゴシック" panose="020B0400000000000000" pitchFamily="49" charset="-128"/>
                <a:ea typeface="BIZ UDゴシック" panose="020B0400000000000000" pitchFamily="49" charset="-128"/>
              </a:rPr>
              <a:t>第３１回社会保障審議会福祉部会</a:t>
            </a:r>
            <a:r>
              <a:rPr lang="ja-JP" altLang="en-US" sz="900" dirty="0">
                <a:latin typeface="BIZ UDゴシック" panose="020B0400000000000000" pitchFamily="49" charset="-128"/>
                <a:ea typeface="BIZ UDゴシック" panose="020B0400000000000000" pitchFamily="49" charset="-128"/>
              </a:rPr>
              <a:t>　資料１　これまでのご意見を踏まえた論点に関する議論の状況　より</a:t>
            </a:r>
            <a:endParaRPr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71156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中核機関の法定化について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a:latin typeface="BIZ UDゴシック" panose="020B0400000000000000" pitchFamily="49" charset="-128"/>
                <a:ea typeface="BIZ UDゴシック" panose="020B0400000000000000" pitchFamily="49" charset="-128"/>
              </a:rPr>
              <a:t>25</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413237" y="564081"/>
            <a:ext cx="9210907" cy="1169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〇中核機関については、「権利擁護支援推進センター」という名称で法定化。</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〇業務については、以下の３点。</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①民法改正に伴う、家庭裁判所からの成年後見人等の選任・交代・終了にあたっての意見照会の対応。</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②権利擁護支援などの相談に対する、専門的助言等の確保や支援のコーディネートを行う業務。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③専門職団体や関係機関等の連携強化を図るための関係者のコーディネート業務。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4AB44775-1FC9-4775-B5D2-6D1CAAB81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902328"/>
            <a:ext cx="6991350" cy="4455777"/>
          </a:xfrm>
          <a:prstGeom prst="rect">
            <a:avLst/>
          </a:prstGeom>
        </p:spPr>
      </p:pic>
      <p:sp>
        <p:nvSpPr>
          <p:cNvPr id="6" name="テキスト ボックス 5">
            <a:extLst>
              <a:ext uri="{FF2B5EF4-FFF2-40B4-BE49-F238E27FC236}">
                <a16:creationId xmlns:a16="http://schemas.microsoft.com/office/drawing/2014/main" id="{94074340-F61C-412E-96AC-22352F5846BC}"/>
              </a:ext>
            </a:extLst>
          </p:cNvPr>
          <p:cNvSpPr txBox="1"/>
          <p:nvPr/>
        </p:nvSpPr>
        <p:spPr>
          <a:xfrm>
            <a:off x="631862" y="6518007"/>
            <a:ext cx="8150397"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厚生労働省ホームページ　</a:t>
            </a:r>
            <a:r>
              <a:rPr lang="zh-CN" altLang="en-US" sz="900" dirty="0">
                <a:latin typeface="BIZ UDゴシック" panose="020B0400000000000000" pitchFamily="49" charset="-128"/>
                <a:ea typeface="BIZ UDゴシック" panose="020B0400000000000000" pitchFamily="49" charset="-128"/>
              </a:rPr>
              <a:t>第</a:t>
            </a:r>
            <a:r>
              <a:rPr lang="en-US" altLang="zh-CN" sz="900" dirty="0">
                <a:latin typeface="BIZ UDゴシック" panose="020B0400000000000000" pitchFamily="49" charset="-128"/>
                <a:ea typeface="BIZ UDゴシック" panose="020B0400000000000000" pitchFamily="49" charset="-128"/>
              </a:rPr>
              <a:t>29</a:t>
            </a:r>
            <a:r>
              <a:rPr lang="zh-CN" altLang="en-US" sz="900" dirty="0">
                <a:latin typeface="BIZ UDゴシック" panose="020B0400000000000000" pitchFamily="49" charset="-128"/>
                <a:ea typeface="BIZ UDゴシック" panose="020B0400000000000000" pitchFamily="49" charset="-128"/>
              </a:rPr>
              <a:t>回社会保障審議会福祉部会</a:t>
            </a:r>
            <a:r>
              <a:rPr lang="ja-JP" altLang="en-US" sz="900" dirty="0">
                <a:latin typeface="BIZ UDゴシック" panose="020B0400000000000000" pitchFamily="49" charset="-128"/>
                <a:ea typeface="BIZ UDゴシック" panose="020B0400000000000000" pitchFamily="49" charset="-128"/>
              </a:rPr>
              <a:t>　　資料２　身寄りのない高齢者等への対応、成年後見制度の見直しへの対応について　より</a:t>
            </a:r>
            <a:endParaRPr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82596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頼れる身寄りがいない高齢者等への支援体制と権利擁護支援の地域連携ネットワークの連携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26</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307731" y="466247"/>
            <a:ext cx="9316413" cy="10636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〇頼れる身寄りがいない高齢者等への支援については、地域包括支援センターなどの相談支援機関が担うとともに、</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判断能力が十分でない方への権利擁護支援を行う、中核機関を中心とした地域連携ネットワークとの連携が必要</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となっていく。</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B4D0EF5B-395F-4BE2-AC44-966D8D1FE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677" y="1610987"/>
            <a:ext cx="6989885" cy="4640344"/>
          </a:xfrm>
          <a:prstGeom prst="rect">
            <a:avLst/>
          </a:prstGeom>
        </p:spPr>
      </p:pic>
      <p:sp>
        <p:nvSpPr>
          <p:cNvPr id="9" name="テキスト ボックス 8">
            <a:extLst>
              <a:ext uri="{FF2B5EF4-FFF2-40B4-BE49-F238E27FC236}">
                <a16:creationId xmlns:a16="http://schemas.microsoft.com/office/drawing/2014/main" id="{63C21AB7-541E-4B06-A802-9176A0BC20F3}"/>
              </a:ext>
            </a:extLst>
          </p:cNvPr>
          <p:cNvSpPr txBox="1"/>
          <p:nvPr/>
        </p:nvSpPr>
        <p:spPr>
          <a:xfrm>
            <a:off x="631862" y="6418862"/>
            <a:ext cx="8364220"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厚生労働省ホームページ　第２９回社会保障審議会福祉部会　資料２　身寄りのない高齢者等への対応、成年後見制度の見直しへの対応について　より</a:t>
            </a:r>
            <a:endParaRPr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4109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（１）成年後見制度の利用状況（利用者数、申立件数の推移）</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１</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CA48ED62-7D96-4DB8-8F13-B3454B4CDF6F}"/>
              </a:ext>
            </a:extLst>
          </p:cNvPr>
          <p:cNvSpPr txBox="1"/>
          <p:nvPr/>
        </p:nvSpPr>
        <p:spPr>
          <a:xfrm>
            <a:off x="340182" y="1490929"/>
            <a:ext cx="2726992" cy="352725"/>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成年後見制度の利用者数の推移</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AE05B5B-F573-4D7F-88E1-BCB712A28F32}"/>
              </a:ext>
            </a:extLst>
          </p:cNvPr>
          <p:cNvSpPr txBox="1"/>
          <p:nvPr/>
        </p:nvSpPr>
        <p:spPr>
          <a:xfrm>
            <a:off x="5026415" y="1490928"/>
            <a:ext cx="2726992" cy="352725"/>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申立件数の推移</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7" y="6456461"/>
            <a:ext cx="9400555" cy="3693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・「成年後見関係事件の概況」大阪家庭裁判所提供資料より、大阪府地域福祉課で加工</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利用者数は各年</a:t>
            </a:r>
            <a:r>
              <a:rPr lang="en-US" altLang="ja-JP" sz="900" dirty="0">
                <a:latin typeface="BIZ UDゴシック" panose="020B0400000000000000" pitchFamily="49" charset="-128"/>
                <a:ea typeface="BIZ UDゴシック" panose="020B0400000000000000" pitchFamily="49" charset="-128"/>
              </a:rPr>
              <a:t>12</a:t>
            </a:r>
            <a:r>
              <a:rPr lang="ja-JP" altLang="en-US" sz="900" dirty="0">
                <a:latin typeface="BIZ UDゴシック" panose="020B0400000000000000" pitchFamily="49" charset="-128"/>
                <a:ea typeface="BIZ UDゴシック" panose="020B0400000000000000" pitchFamily="49" charset="-128"/>
              </a:rPr>
              <a:t>月末日時点の人数</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 成年後見制度の利用者数・申立件数は年々増加している。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〇 特に、保佐・補助類型の申立件数は</a:t>
            </a:r>
            <a:r>
              <a:rPr kumimoji="1" lang="en-US" altLang="ja-JP" sz="1400" dirty="0">
                <a:latin typeface="BIZ UDゴシック" panose="020B0400000000000000" pitchFamily="49" charset="-128"/>
                <a:ea typeface="BIZ UDゴシック" panose="020B0400000000000000" pitchFamily="49" charset="-128"/>
              </a:rPr>
              <a:t>H29</a:t>
            </a:r>
            <a:r>
              <a:rPr kumimoji="1" lang="ja-JP" altLang="en-US" sz="1400" dirty="0">
                <a:latin typeface="BIZ UDゴシック" panose="020B0400000000000000" pitchFamily="49" charset="-128"/>
                <a:ea typeface="BIZ UDゴシック" panose="020B0400000000000000" pitchFamily="49" charset="-128"/>
              </a:rPr>
              <a:t>の２倍、割合も保佐類型で大きく増加している。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2497CA85-ECE1-4633-8587-FFBC07894D8E}"/>
              </a:ext>
            </a:extLst>
          </p:cNvPr>
          <p:cNvSpPr/>
          <p:nvPr/>
        </p:nvSpPr>
        <p:spPr>
          <a:xfrm>
            <a:off x="8648700" y="845820"/>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参考１</a:t>
            </a:r>
          </a:p>
        </p:txBody>
      </p:sp>
      <p:sp>
        <p:nvSpPr>
          <p:cNvPr id="27" name="テキスト ボックス 26">
            <a:extLst>
              <a:ext uri="{FF2B5EF4-FFF2-40B4-BE49-F238E27FC236}">
                <a16:creationId xmlns:a16="http://schemas.microsoft.com/office/drawing/2014/main" id="{FB6264EC-FBC8-4816-BC2C-80255D73BEBE}"/>
              </a:ext>
            </a:extLst>
          </p:cNvPr>
          <p:cNvSpPr txBox="1"/>
          <p:nvPr/>
        </p:nvSpPr>
        <p:spPr>
          <a:xfrm>
            <a:off x="827939" y="2996946"/>
            <a:ext cx="184731" cy="307777"/>
          </a:xfrm>
          <a:prstGeom prst="rect">
            <a:avLst/>
          </a:prstGeom>
          <a:noFill/>
        </p:spPr>
        <p:txBody>
          <a:bodyPr wrap="none" rtlCol="0">
            <a:spAutoFit/>
          </a:bodyPr>
          <a:lstStyle/>
          <a:p>
            <a:endParaRPr kumimoji="1" lang="en-US" altLang="ja-JP" sz="1400" dirty="0"/>
          </a:p>
        </p:txBody>
      </p:sp>
      <p:sp>
        <p:nvSpPr>
          <p:cNvPr id="28" name="テキスト ボックス 27">
            <a:extLst>
              <a:ext uri="{FF2B5EF4-FFF2-40B4-BE49-F238E27FC236}">
                <a16:creationId xmlns:a16="http://schemas.microsoft.com/office/drawing/2014/main" id="{EEC1D61A-0BBF-4DE6-9C25-F700C098BCFC}"/>
              </a:ext>
            </a:extLst>
          </p:cNvPr>
          <p:cNvSpPr txBox="1"/>
          <p:nvPr/>
        </p:nvSpPr>
        <p:spPr>
          <a:xfrm>
            <a:off x="340182" y="1490929"/>
            <a:ext cx="2726992" cy="352725"/>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成年後見制度の利用者数の推移</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29" name="表 28">
            <a:extLst>
              <a:ext uri="{FF2B5EF4-FFF2-40B4-BE49-F238E27FC236}">
                <a16:creationId xmlns:a16="http://schemas.microsoft.com/office/drawing/2014/main" id="{891BAC38-2DE9-47C8-A68B-7D1E65C5BF16}"/>
              </a:ext>
            </a:extLst>
          </p:cNvPr>
          <p:cNvGraphicFramePr>
            <a:graphicFrameLocks noGrp="1"/>
          </p:cNvGraphicFramePr>
          <p:nvPr>
            <p:extLst>
              <p:ext uri="{D42A27DB-BD31-4B8C-83A1-F6EECF244321}">
                <p14:modId xmlns:p14="http://schemas.microsoft.com/office/powerpoint/2010/main" val="2328194026"/>
              </p:ext>
            </p:extLst>
          </p:nvPr>
        </p:nvGraphicFramePr>
        <p:xfrm>
          <a:off x="282094" y="4593051"/>
          <a:ext cx="4337997" cy="1814694"/>
        </p:xfrm>
        <a:graphic>
          <a:graphicData uri="http://schemas.openxmlformats.org/drawingml/2006/table">
            <a:tbl>
              <a:tblPr>
                <a:tableStyleId>{5C22544A-7EE6-4342-B048-85BDC9FD1C3A}</a:tableStyleId>
              </a:tblPr>
              <a:tblGrid>
                <a:gridCol w="610533">
                  <a:extLst>
                    <a:ext uri="{9D8B030D-6E8A-4147-A177-3AD203B41FA5}">
                      <a16:colId xmlns:a16="http://schemas.microsoft.com/office/drawing/2014/main" val="3238241473"/>
                    </a:ext>
                  </a:extLst>
                </a:gridCol>
                <a:gridCol w="465933">
                  <a:extLst>
                    <a:ext uri="{9D8B030D-6E8A-4147-A177-3AD203B41FA5}">
                      <a16:colId xmlns:a16="http://schemas.microsoft.com/office/drawing/2014/main" val="1656025529"/>
                    </a:ext>
                  </a:extLst>
                </a:gridCol>
                <a:gridCol w="465933">
                  <a:extLst>
                    <a:ext uri="{9D8B030D-6E8A-4147-A177-3AD203B41FA5}">
                      <a16:colId xmlns:a16="http://schemas.microsoft.com/office/drawing/2014/main" val="2408258637"/>
                    </a:ext>
                  </a:extLst>
                </a:gridCol>
                <a:gridCol w="465933">
                  <a:extLst>
                    <a:ext uri="{9D8B030D-6E8A-4147-A177-3AD203B41FA5}">
                      <a16:colId xmlns:a16="http://schemas.microsoft.com/office/drawing/2014/main" val="2432859957"/>
                    </a:ext>
                  </a:extLst>
                </a:gridCol>
                <a:gridCol w="465933">
                  <a:extLst>
                    <a:ext uri="{9D8B030D-6E8A-4147-A177-3AD203B41FA5}">
                      <a16:colId xmlns:a16="http://schemas.microsoft.com/office/drawing/2014/main" val="4015708826"/>
                    </a:ext>
                  </a:extLst>
                </a:gridCol>
                <a:gridCol w="465933">
                  <a:extLst>
                    <a:ext uri="{9D8B030D-6E8A-4147-A177-3AD203B41FA5}">
                      <a16:colId xmlns:a16="http://schemas.microsoft.com/office/drawing/2014/main" val="2940750976"/>
                    </a:ext>
                  </a:extLst>
                </a:gridCol>
                <a:gridCol w="465933">
                  <a:extLst>
                    <a:ext uri="{9D8B030D-6E8A-4147-A177-3AD203B41FA5}">
                      <a16:colId xmlns:a16="http://schemas.microsoft.com/office/drawing/2014/main" val="3285519359"/>
                    </a:ext>
                  </a:extLst>
                </a:gridCol>
                <a:gridCol w="465933">
                  <a:extLst>
                    <a:ext uri="{9D8B030D-6E8A-4147-A177-3AD203B41FA5}">
                      <a16:colId xmlns:a16="http://schemas.microsoft.com/office/drawing/2014/main" val="2135490643"/>
                    </a:ext>
                  </a:extLst>
                </a:gridCol>
                <a:gridCol w="465933">
                  <a:extLst>
                    <a:ext uri="{9D8B030D-6E8A-4147-A177-3AD203B41FA5}">
                      <a16:colId xmlns:a16="http://schemas.microsoft.com/office/drawing/2014/main" val="2200957972"/>
                    </a:ext>
                  </a:extLst>
                </a:gridCol>
              </a:tblGrid>
              <a:tr h="302449">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H29</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H30</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R1</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R2</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R3</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R4</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R5</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BIZ UDゴシック" panose="020B0400000000000000" pitchFamily="49" charset="-128"/>
                          <a:ea typeface="BIZ UDゴシック" panose="020B0400000000000000" pitchFamily="49" charset="-128"/>
                        </a:rPr>
                        <a:t>R6</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216584"/>
                  </a:ext>
                </a:extLst>
              </a:tr>
              <a:tr h="302449">
                <a:tc>
                  <a:txBody>
                    <a:bodyPr/>
                    <a:lstStyle/>
                    <a:p>
                      <a:pPr algn="ctr" fontAlgn="ctr"/>
                      <a:r>
                        <a:rPr lang="ja-JP" altLang="en-US" sz="1000" b="1" u="none" strike="noStrike" dirty="0">
                          <a:effectLst/>
                          <a:latin typeface="BIZ UDゴシック" panose="020B0400000000000000" pitchFamily="49" charset="-128"/>
                          <a:ea typeface="BIZ UDゴシック" panose="020B0400000000000000" pitchFamily="49" charset="-128"/>
                        </a:rPr>
                        <a:t>合計</a:t>
                      </a:r>
                      <a:endParaRPr lang="ja-JP" altLang="en-US"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15,426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16,601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17,523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18,357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19,199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19,657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u="none" strike="noStrike" dirty="0">
                          <a:effectLst/>
                          <a:latin typeface="BIZ UDゴシック" panose="020B0400000000000000" pitchFamily="49" charset="-128"/>
                          <a:ea typeface="BIZ UDゴシック" panose="020B0400000000000000" pitchFamily="49" charset="-128"/>
                        </a:rPr>
                        <a:t>20,362 </a:t>
                      </a:r>
                      <a:endPar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20,761</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15127653"/>
                  </a:ext>
                </a:extLst>
              </a:tr>
              <a:tr h="302449">
                <a:tc>
                  <a:txBody>
                    <a:bodyPr/>
                    <a:lstStyle/>
                    <a:p>
                      <a:pPr algn="ctr" fontAlgn="ctr"/>
                      <a:r>
                        <a:rPr lang="zh-TW" altLang="en-US" sz="900" u="none" strike="noStrike" dirty="0">
                          <a:effectLst/>
                          <a:latin typeface="BIZ UDゴシック" panose="020B0400000000000000" pitchFamily="49" charset="-128"/>
                          <a:ea typeface="BIZ UDゴシック" panose="020B0400000000000000" pitchFamily="49" charset="-128"/>
                        </a:rPr>
                        <a:t>任意後見</a:t>
                      </a:r>
                      <a:br>
                        <a:rPr lang="zh-TW" altLang="en-US" sz="900" u="none" strike="noStrike" dirty="0">
                          <a:effectLst/>
                          <a:latin typeface="BIZ UDゴシック" panose="020B0400000000000000" pitchFamily="49" charset="-128"/>
                          <a:ea typeface="BIZ UDゴシック" panose="020B0400000000000000" pitchFamily="49" charset="-128"/>
                        </a:rPr>
                      </a:br>
                      <a:r>
                        <a:rPr lang="zh-TW" altLang="en-US" sz="900" u="none" strike="noStrike" dirty="0">
                          <a:effectLst/>
                          <a:latin typeface="BIZ UDゴシック" panose="020B0400000000000000" pitchFamily="49" charset="-128"/>
                          <a:ea typeface="BIZ UDゴシック" panose="020B0400000000000000" pitchFamily="49" charset="-128"/>
                        </a:rPr>
                        <a:t>監督人選任</a:t>
                      </a:r>
                      <a:endParaRPr lang="zh-TW"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227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268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273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266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256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273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260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237</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796202"/>
                  </a:ext>
                </a:extLst>
              </a:tr>
              <a:tr h="302449">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補助</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749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825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929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1,064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1,193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1,283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1,395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1,520</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05370"/>
                  </a:ext>
                </a:extLst>
              </a:tr>
              <a:tr h="302449">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保佐</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2,493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2,791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3,106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3,425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3,852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4,134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4,474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4,780</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34276"/>
                  </a:ext>
                </a:extLst>
              </a:tr>
              <a:tr h="302449">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成年後見</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11,957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12,717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13,215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13,602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13,898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a:effectLst/>
                          <a:latin typeface="BIZ UDゴシック" panose="020B0400000000000000" pitchFamily="49" charset="-128"/>
                          <a:ea typeface="BIZ UDゴシック" panose="020B0400000000000000" pitchFamily="49" charset="-128"/>
                        </a:rPr>
                        <a:t>13,967 </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BIZ UDゴシック" panose="020B0400000000000000" pitchFamily="49" charset="-128"/>
                          <a:ea typeface="BIZ UDゴシック" panose="020B0400000000000000" pitchFamily="49" charset="-128"/>
                        </a:rPr>
                        <a:t>14,233 </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14,224</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309085"/>
                  </a:ext>
                </a:extLst>
              </a:tr>
            </a:tbl>
          </a:graphicData>
        </a:graphic>
      </p:graphicFrame>
      <p:graphicFrame>
        <p:nvGraphicFramePr>
          <p:cNvPr id="30" name="グラフ 29">
            <a:extLst>
              <a:ext uri="{FF2B5EF4-FFF2-40B4-BE49-F238E27FC236}">
                <a16:creationId xmlns:a16="http://schemas.microsoft.com/office/drawing/2014/main" id="{A32F5AC2-2C6C-4494-962C-26491EA2F574}"/>
              </a:ext>
            </a:extLst>
          </p:cNvPr>
          <p:cNvGraphicFramePr>
            <a:graphicFrameLocks/>
          </p:cNvGraphicFramePr>
          <p:nvPr>
            <p:extLst>
              <p:ext uri="{D42A27DB-BD31-4B8C-83A1-F6EECF244321}">
                <p14:modId xmlns:p14="http://schemas.microsoft.com/office/powerpoint/2010/main" val="3086831207"/>
              </p:ext>
            </p:extLst>
          </p:nvPr>
        </p:nvGraphicFramePr>
        <p:xfrm>
          <a:off x="115880" y="1945600"/>
          <a:ext cx="4670423" cy="2536937"/>
        </p:xfrm>
        <a:graphic>
          <a:graphicData uri="http://schemas.openxmlformats.org/drawingml/2006/chart">
            <c:chart xmlns:c="http://schemas.openxmlformats.org/drawingml/2006/chart" xmlns:r="http://schemas.openxmlformats.org/officeDocument/2006/relationships" r:id="rId3"/>
          </a:graphicData>
        </a:graphic>
      </p:graphicFrame>
      <p:sp>
        <p:nvSpPr>
          <p:cNvPr id="31" name="テキスト ボックス 30">
            <a:extLst>
              <a:ext uri="{FF2B5EF4-FFF2-40B4-BE49-F238E27FC236}">
                <a16:creationId xmlns:a16="http://schemas.microsoft.com/office/drawing/2014/main" id="{63EF8679-1A35-4DDE-9CAD-7C9118191A65}"/>
              </a:ext>
            </a:extLst>
          </p:cNvPr>
          <p:cNvSpPr txBox="1"/>
          <p:nvPr/>
        </p:nvSpPr>
        <p:spPr>
          <a:xfrm>
            <a:off x="745603" y="2541426"/>
            <a:ext cx="534133" cy="230832"/>
          </a:xfrm>
          <a:prstGeom prst="rect">
            <a:avLst/>
          </a:prstGeom>
          <a:noFill/>
        </p:spPr>
        <p:txBody>
          <a:bodyPr wrap="square">
            <a:spAutoFit/>
          </a:bodyPr>
          <a:lstStyle/>
          <a:p>
            <a:r>
              <a:rPr lang="en-US" altLang="ja-JP" sz="900" b="1" dirty="0">
                <a:latin typeface="BIZ UDゴシック" panose="020B0400000000000000" pitchFamily="49" charset="-128"/>
                <a:ea typeface="BIZ UDゴシック" panose="020B0400000000000000" pitchFamily="49" charset="-128"/>
              </a:rPr>
              <a:t>15,426</a:t>
            </a:r>
          </a:p>
        </p:txBody>
      </p:sp>
      <p:graphicFrame>
        <p:nvGraphicFramePr>
          <p:cNvPr id="32" name="表 31">
            <a:extLst>
              <a:ext uri="{FF2B5EF4-FFF2-40B4-BE49-F238E27FC236}">
                <a16:creationId xmlns:a16="http://schemas.microsoft.com/office/drawing/2014/main" id="{41494B68-5AC1-4C5D-BD7D-8CEAD325F5DD}"/>
              </a:ext>
            </a:extLst>
          </p:cNvPr>
          <p:cNvGraphicFramePr>
            <a:graphicFrameLocks noGrp="1"/>
          </p:cNvGraphicFramePr>
          <p:nvPr>
            <p:extLst>
              <p:ext uri="{D42A27DB-BD31-4B8C-83A1-F6EECF244321}">
                <p14:modId xmlns:p14="http://schemas.microsoft.com/office/powerpoint/2010/main" val="1306854001"/>
              </p:ext>
            </p:extLst>
          </p:nvPr>
        </p:nvGraphicFramePr>
        <p:xfrm>
          <a:off x="5129056" y="4629666"/>
          <a:ext cx="4337997" cy="1798356"/>
        </p:xfrm>
        <a:graphic>
          <a:graphicData uri="http://schemas.openxmlformats.org/drawingml/2006/table">
            <a:tbl>
              <a:tblPr>
                <a:tableStyleId>{5C22544A-7EE6-4342-B048-85BDC9FD1C3A}</a:tableStyleId>
              </a:tblPr>
              <a:tblGrid>
                <a:gridCol w="610533">
                  <a:extLst>
                    <a:ext uri="{9D8B030D-6E8A-4147-A177-3AD203B41FA5}">
                      <a16:colId xmlns:a16="http://schemas.microsoft.com/office/drawing/2014/main" val="3238241473"/>
                    </a:ext>
                  </a:extLst>
                </a:gridCol>
                <a:gridCol w="465933">
                  <a:extLst>
                    <a:ext uri="{9D8B030D-6E8A-4147-A177-3AD203B41FA5}">
                      <a16:colId xmlns:a16="http://schemas.microsoft.com/office/drawing/2014/main" val="1656025529"/>
                    </a:ext>
                  </a:extLst>
                </a:gridCol>
                <a:gridCol w="465933">
                  <a:extLst>
                    <a:ext uri="{9D8B030D-6E8A-4147-A177-3AD203B41FA5}">
                      <a16:colId xmlns:a16="http://schemas.microsoft.com/office/drawing/2014/main" val="2408258637"/>
                    </a:ext>
                  </a:extLst>
                </a:gridCol>
                <a:gridCol w="465933">
                  <a:extLst>
                    <a:ext uri="{9D8B030D-6E8A-4147-A177-3AD203B41FA5}">
                      <a16:colId xmlns:a16="http://schemas.microsoft.com/office/drawing/2014/main" val="2432859957"/>
                    </a:ext>
                  </a:extLst>
                </a:gridCol>
                <a:gridCol w="465933">
                  <a:extLst>
                    <a:ext uri="{9D8B030D-6E8A-4147-A177-3AD203B41FA5}">
                      <a16:colId xmlns:a16="http://schemas.microsoft.com/office/drawing/2014/main" val="4015708826"/>
                    </a:ext>
                  </a:extLst>
                </a:gridCol>
                <a:gridCol w="465933">
                  <a:extLst>
                    <a:ext uri="{9D8B030D-6E8A-4147-A177-3AD203B41FA5}">
                      <a16:colId xmlns:a16="http://schemas.microsoft.com/office/drawing/2014/main" val="2940750976"/>
                    </a:ext>
                  </a:extLst>
                </a:gridCol>
                <a:gridCol w="465933">
                  <a:extLst>
                    <a:ext uri="{9D8B030D-6E8A-4147-A177-3AD203B41FA5}">
                      <a16:colId xmlns:a16="http://schemas.microsoft.com/office/drawing/2014/main" val="3285519359"/>
                    </a:ext>
                  </a:extLst>
                </a:gridCol>
                <a:gridCol w="465933">
                  <a:extLst>
                    <a:ext uri="{9D8B030D-6E8A-4147-A177-3AD203B41FA5}">
                      <a16:colId xmlns:a16="http://schemas.microsoft.com/office/drawing/2014/main" val="2135490643"/>
                    </a:ext>
                  </a:extLst>
                </a:gridCol>
                <a:gridCol w="465933">
                  <a:extLst>
                    <a:ext uri="{9D8B030D-6E8A-4147-A177-3AD203B41FA5}">
                      <a16:colId xmlns:a16="http://schemas.microsoft.com/office/drawing/2014/main" val="1038233755"/>
                    </a:ext>
                  </a:extLst>
                </a:gridCol>
              </a:tblGrid>
              <a:tr h="299726">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H29</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H30</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R1</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latin typeface="BIZ UDゴシック" panose="020B0400000000000000" pitchFamily="49" charset="-128"/>
                          <a:ea typeface="BIZ UDゴシック" panose="020B0400000000000000" pitchFamily="49" charset="-128"/>
                        </a:rPr>
                        <a:t>R2</a:t>
                      </a:r>
                      <a:endParaRPr 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R3</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R4</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latin typeface="BIZ UDゴシック" panose="020B0400000000000000" pitchFamily="49" charset="-128"/>
                          <a:ea typeface="BIZ UDゴシック" panose="020B0400000000000000" pitchFamily="49" charset="-128"/>
                        </a:rPr>
                        <a:t>R5</a:t>
                      </a:r>
                      <a:endParaRPr 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BIZ UDゴシック" panose="020B0400000000000000" pitchFamily="49" charset="-128"/>
                          <a:ea typeface="BIZ UDゴシック" panose="020B0400000000000000" pitchFamily="49" charset="-128"/>
                        </a:rPr>
                        <a:t>R6</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216584"/>
                  </a:ext>
                </a:extLst>
              </a:tr>
              <a:tr h="299726">
                <a:tc>
                  <a:txBody>
                    <a:bodyPr/>
                    <a:lstStyle/>
                    <a:p>
                      <a:pPr algn="ctr" fontAlgn="ctr"/>
                      <a:r>
                        <a:rPr lang="ja-JP" altLang="en-US" sz="1000" b="1" u="none" strike="noStrike" dirty="0">
                          <a:effectLst/>
                          <a:latin typeface="BIZ UDゴシック" panose="020B0400000000000000" pitchFamily="49" charset="-128"/>
                          <a:ea typeface="BIZ UDゴシック" panose="020B0400000000000000" pitchFamily="49" charset="-128"/>
                        </a:rPr>
                        <a:t>合計</a:t>
                      </a:r>
                      <a:endParaRPr lang="ja-JP" altLang="en-US" sz="10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2,904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3,168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3,095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3,327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3,519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3,336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3,629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000" b="1" i="0" u="none" strike="noStrike" dirty="0">
                          <a:solidFill>
                            <a:srgbClr val="000000"/>
                          </a:solidFill>
                          <a:effectLst/>
                          <a:latin typeface="BIZ UDゴシック" panose="020B0400000000000000" pitchFamily="49" charset="-128"/>
                          <a:ea typeface="BIZ UDゴシック" panose="020B0400000000000000" pitchFamily="49" charset="-128"/>
                        </a:rPr>
                        <a:t>3,593</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15127653"/>
                  </a:ext>
                </a:extLst>
              </a:tr>
              <a:tr h="299726">
                <a:tc>
                  <a:txBody>
                    <a:bodyPr/>
                    <a:lstStyle/>
                    <a:p>
                      <a:pPr algn="ctr" fontAlgn="ctr"/>
                      <a:r>
                        <a:rPr lang="zh-TW" altLang="en-US" sz="900" u="none" strike="noStrike" dirty="0">
                          <a:effectLst/>
                          <a:latin typeface="BIZ UDゴシック" panose="020B0400000000000000" pitchFamily="49" charset="-128"/>
                          <a:ea typeface="BIZ UDゴシック" panose="020B0400000000000000" pitchFamily="49" charset="-128"/>
                        </a:rPr>
                        <a:t>任意後見</a:t>
                      </a:r>
                      <a:br>
                        <a:rPr lang="zh-TW" altLang="en-US" sz="900" u="none" strike="noStrike" dirty="0">
                          <a:effectLst/>
                          <a:latin typeface="BIZ UDゴシック" panose="020B0400000000000000" pitchFamily="49" charset="-128"/>
                          <a:ea typeface="BIZ UDゴシック" panose="020B0400000000000000" pitchFamily="49" charset="-128"/>
                        </a:rPr>
                      </a:br>
                      <a:r>
                        <a:rPr lang="zh-TW" altLang="en-US" sz="900" u="none" strike="noStrike" dirty="0">
                          <a:effectLst/>
                          <a:latin typeface="BIZ UDゴシック" panose="020B0400000000000000" pitchFamily="49" charset="-128"/>
                          <a:ea typeface="BIZ UDゴシック" panose="020B0400000000000000" pitchFamily="49" charset="-128"/>
                        </a:rPr>
                        <a:t>監督人選任</a:t>
                      </a:r>
                      <a:endParaRPr lang="zh-TW"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85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98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62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66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72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77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72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70</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796202"/>
                  </a:ext>
                </a:extLst>
              </a:tr>
              <a:tr h="299726">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補助</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116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126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196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235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241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211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237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270</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05370"/>
                  </a:ext>
                </a:extLst>
              </a:tr>
              <a:tr h="299726">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保佐</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433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558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581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647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777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706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849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901</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34276"/>
                  </a:ext>
                </a:extLst>
              </a:tr>
              <a:tr h="299726">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成年後見</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2,270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2,386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2,256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2,379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2,429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rPr>
                        <a:t>2,342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2,471 </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rPr>
                        <a:t>2,352</a:t>
                      </a: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309085"/>
                  </a:ext>
                </a:extLst>
              </a:tr>
            </a:tbl>
          </a:graphicData>
        </a:graphic>
      </p:graphicFrame>
      <p:graphicFrame>
        <p:nvGraphicFramePr>
          <p:cNvPr id="33" name="グラフ 32">
            <a:extLst>
              <a:ext uri="{FF2B5EF4-FFF2-40B4-BE49-F238E27FC236}">
                <a16:creationId xmlns:a16="http://schemas.microsoft.com/office/drawing/2014/main" id="{1CCD5987-5C23-4810-9BBB-E854D5E03F82}"/>
              </a:ext>
            </a:extLst>
          </p:cNvPr>
          <p:cNvGraphicFramePr>
            <a:graphicFrameLocks/>
          </p:cNvGraphicFramePr>
          <p:nvPr>
            <p:extLst>
              <p:ext uri="{D42A27DB-BD31-4B8C-83A1-F6EECF244321}">
                <p14:modId xmlns:p14="http://schemas.microsoft.com/office/powerpoint/2010/main" val="1353454456"/>
              </p:ext>
            </p:extLst>
          </p:nvPr>
        </p:nvGraphicFramePr>
        <p:xfrm>
          <a:off x="5030289" y="2004996"/>
          <a:ext cx="4535529" cy="2526257"/>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直線矢印コネクタ 33">
            <a:extLst>
              <a:ext uri="{FF2B5EF4-FFF2-40B4-BE49-F238E27FC236}">
                <a16:creationId xmlns:a16="http://schemas.microsoft.com/office/drawing/2014/main" id="{B187FCB9-D20A-4466-8821-03BBC7000CB3}"/>
              </a:ext>
            </a:extLst>
          </p:cNvPr>
          <p:cNvCxnSpPr>
            <a:cxnSpLocks/>
          </p:cNvCxnSpPr>
          <p:nvPr/>
        </p:nvCxnSpPr>
        <p:spPr>
          <a:xfrm flipV="1">
            <a:off x="6049675" y="2233246"/>
            <a:ext cx="2900894" cy="2609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66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グラフ 39">
            <a:extLst>
              <a:ext uri="{FF2B5EF4-FFF2-40B4-BE49-F238E27FC236}">
                <a16:creationId xmlns:a16="http://schemas.microsoft.com/office/drawing/2014/main" id="{6BC3B9B1-6FBD-4D6D-B118-BB65A14AB6FD}"/>
              </a:ext>
            </a:extLst>
          </p:cNvPr>
          <p:cNvGraphicFramePr>
            <a:graphicFrameLocks/>
          </p:cNvGraphicFramePr>
          <p:nvPr>
            <p:extLst>
              <p:ext uri="{D42A27DB-BD31-4B8C-83A1-F6EECF244321}">
                <p14:modId xmlns:p14="http://schemas.microsoft.com/office/powerpoint/2010/main" val="843329115"/>
              </p:ext>
            </p:extLst>
          </p:nvPr>
        </p:nvGraphicFramePr>
        <p:xfrm>
          <a:off x="5100241" y="1669964"/>
          <a:ext cx="5121189" cy="463530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（１）成年後見制度の利用状況（申立人と本人との関係別件数）</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２</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CA48ED62-7D96-4DB8-8F13-B3454B4CDF6F}"/>
              </a:ext>
            </a:extLst>
          </p:cNvPr>
          <p:cNvSpPr txBox="1"/>
          <p:nvPr/>
        </p:nvSpPr>
        <p:spPr>
          <a:xfrm>
            <a:off x="340182" y="1401125"/>
            <a:ext cx="2726992" cy="352725"/>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申立人と本人との関係別件数の推移</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17973" y="6325837"/>
            <a:ext cx="9400555" cy="507831"/>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・「成年後見関係事件の概況」大阪家庭裁判所提供資料より、大阪府地域福祉課で加工</a:t>
            </a:r>
          </a:p>
          <a:p>
            <a:r>
              <a:rPr lang="ja-JP" altLang="en-US" sz="900" dirty="0">
                <a:latin typeface="BIZ UDゴシック" panose="020B0400000000000000" pitchFamily="49" charset="-128"/>
                <a:ea typeface="BIZ UDゴシック" panose="020B0400000000000000" pitchFamily="49" charset="-128"/>
              </a:rPr>
              <a:t>　後見開始，保佐開始，補助開始及び任意後見監督人選任事件の終局事件を対象としている。</a:t>
            </a:r>
          </a:p>
          <a:p>
            <a:r>
              <a:rPr lang="ja-JP" altLang="en-US" sz="900" dirty="0">
                <a:latin typeface="BIZ UDゴシック" panose="020B0400000000000000" pitchFamily="49" charset="-128"/>
                <a:ea typeface="BIZ UDゴシック" panose="020B0400000000000000" pitchFamily="49" charset="-128"/>
              </a:rPr>
              <a:t>　１件の終局事件について複数の申立人がある場合に，複数の「関係別」に該当することがあるため，総数は，終局事件総数とは一致しない。</a:t>
            </a: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 本人申立て（</a:t>
            </a:r>
            <a:r>
              <a:rPr kumimoji="1" lang="en-US" altLang="ja-JP" sz="1400" dirty="0">
                <a:latin typeface="BIZ UDゴシック" panose="020B0400000000000000" pitchFamily="49" charset="-128"/>
                <a:ea typeface="BIZ UDゴシック" panose="020B0400000000000000" pitchFamily="49" charset="-128"/>
              </a:rPr>
              <a:t>36.2</a:t>
            </a:r>
            <a:r>
              <a:rPr kumimoji="1" lang="ja-JP" altLang="en-US" sz="1400" dirty="0">
                <a:latin typeface="BIZ UDゴシック" panose="020B0400000000000000" pitchFamily="49" charset="-128"/>
                <a:ea typeface="BIZ UDゴシック" panose="020B0400000000000000" pitchFamily="49" charset="-128"/>
              </a:rPr>
              <a:t>％）が最も多く、次いで市町村長（</a:t>
            </a:r>
            <a:r>
              <a:rPr kumimoji="1" lang="en-US" altLang="ja-JP" sz="1400" dirty="0">
                <a:latin typeface="BIZ UDゴシック" panose="020B0400000000000000" pitchFamily="49" charset="-128"/>
                <a:ea typeface="BIZ UDゴシック" panose="020B0400000000000000" pitchFamily="49" charset="-128"/>
              </a:rPr>
              <a:t>16.7</a:t>
            </a:r>
            <a:r>
              <a:rPr kumimoji="1" lang="ja-JP" altLang="en-US" sz="1400" dirty="0">
                <a:latin typeface="BIZ UDゴシック" panose="020B0400000000000000" pitchFamily="49" charset="-128"/>
                <a:ea typeface="BIZ UDゴシック" panose="020B0400000000000000" pitchFamily="49" charset="-128"/>
              </a:rPr>
              <a:t>％）、子（</a:t>
            </a:r>
            <a:r>
              <a:rPr kumimoji="1" lang="en-US" altLang="ja-JP" sz="1400" dirty="0">
                <a:latin typeface="BIZ UDゴシック" panose="020B0400000000000000" pitchFamily="49" charset="-128"/>
                <a:ea typeface="BIZ UDゴシック" panose="020B0400000000000000" pitchFamily="49" charset="-128"/>
              </a:rPr>
              <a:t>16.7</a:t>
            </a:r>
            <a:r>
              <a:rPr kumimoji="1" lang="ja-JP" altLang="en-US" sz="1400" dirty="0">
                <a:latin typeface="BIZ UDゴシック" panose="020B0400000000000000" pitchFamily="49" charset="-128"/>
                <a:ea typeface="BIZ UDゴシック" panose="020B0400000000000000" pitchFamily="49" charset="-128"/>
              </a:rPr>
              <a:t>％）となっている。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H29</a:t>
            </a:r>
            <a:r>
              <a:rPr kumimoji="1" lang="ja-JP" altLang="en-US" sz="1400" dirty="0">
                <a:latin typeface="BIZ UDゴシック" panose="020B0400000000000000" pitchFamily="49" charset="-128"/>
                <a:ea typeface="BIZ UDゴシック" panose="020B0400000000000000" pitchFamily="49" charset="-128"/>
              </a:rPr>
              <a:t>と比較して、本人申立の割合が増加し、親族申立の割合が減少している。</a:t>
            </a:r>
            <a:endParaRPr kumimoji="1" lang="en-US" altLang="ja-JP" sz="1400" dirty="0">
              <a:latin typeface="BIZ UDゴシック" panose="020B0400000000000000" pitchFamily="49" charset="-128"/>
              <a:ea typeface="BIZ UDゴシック" panose="020B0400000000000000" pitchFamily="49" charset="-128"/>
            </a:endParaRPr>
          </a:p>
        </p:txBody>
      </p:sp>
      <p:graphicFrame>
        <p:nvGraphicFramePr>
          <p:cNvPr id="21" name="グラフ 20">
            <a:extLst>
              <a:ext uri="{FF2B5EF4-FFF2-40B4-BE49-F238E27FC236}">
                <a16:creationId xmlns:a16="http://schemas.microsoft.com/office/drawing/2014/main" id="{CCE545BA-1A2D-406E-96D3-2B52238BED56}"/>
              </a:ext>
            </a:extLst>
          </p:cNvPr>
          <p:cNvGraphicFramePr>
            <a:graphicFrameLocks/>
          </p:cNvGraphicFramePr>
          <p:nvPr>
            <p:extLst>
              <p:ext uri="{D42A27DB-BD31-4B8C-83A1-F6EECF244321}">
                <p14:modId xmlns:p14="http://schemas.microsoft.com/office/powerpoint/2010/main" val="476473917"/>
              </p:ext>
            </p:extLst>
          </p:nvPr>
        </p:nvGraphicFramePr>
        <p:xfrm>
          <a:off x="-106125" y="1903957"/>
          <a:ext cx="5374800" cy="4291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線コネクタ 5">
            <a:extLst>
              <a:ext uri="{FF2B5EF4-FFF2-40B4-BE49-F238E27FC236}">
                <a16:creationId xmlns:a16="http://schemas.microsoft.com/office/drawing/2014/main" id="{D8499393-5E87-4839-8C45-2A4A3A831438}"/>
              </a:ext>
            </a:extLst>
          </p:cNvPr>
          <p:cNvCxnSpPr/>
          <p:nvPr/>
        </p:nvCxnSpPr>
        <p:spPr>
          <a:xfrm>
            <a:off x="2581275" y="2996293"/>
            <a:ext cx="0" cy="1053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1FFC561E-CCF5-4B39-B798-9761EF10F8CB}"/>
              </a:ext>
            </a:extLst>
          </p:cNvPr>
          <p:cNvCxnSpPr>
            <a:cxnSpLocks/>
          </p:cNvCxnSpPr>
          <p:nvPr/>
        </p:nvCxnSpPr>
        <p:spPr>
          <a:xfrm flipH="1">
            <a:off x="2560587" y="3816013"/>
            <a:ext cx="1076360" cy="231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521249F-9177-49CF-AF31-A37A332A618C}"/>
              </a:ext>
            </a:extLst>
          </p:cNvPr>
          <p:cNvCxnSpPr>
            <a:cxnSpLocks/>
          </p:cNvCxnSpPr>
          <p:nvPr/>
        </p:nvCxnSpPr>
        <p:spPr>
          <a:xfrm flipH="1" flipV="1">
            <a:off x="1543050" y="3943350"/>
            <a:ext cx="1050752" cy="106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6E84091-2959-4AE7-9041-CBD984181592}"/>
              </a:ext>
            </a:extLst>
          </p:cNvPr>
          <p:cNvCxnSpPr>
            <a:cxnSpLocks/>
          </p:cNvCxnSpPr>
          <p:nvPr/>
        </p:nvCxnSpPr>
        <p:spPr>
          <a:xfrm>
            <a:off x="7605825" y="3096527"/>
            <a:ext cx="0" cy="899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1141725-DDF3-480E-948B-DE93672CE4BD}"/>
              </a:ext>
            </a:extLst>
          </p:cNvPr>
          <p:cNvCxnSpPr>
            <a:cxnSpLocks/>
          </p:cNvCxnSpPr>
          <p:nvPr/>
        </p:nvCxnSpPr>
        <p:spPr>
          <a:xfrm flipH="1" flipV="1">
            <a:off x="7594501" y="4001940"/>
            <a:ext cx="768449" cy="628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69EA372-44BE-4DBB-967E-ABE2520EA186}"/>
              </a:ext>
            </a:extLst>
          </p:cNvPr>
          <p:cNvCxnSpPr>
            <a:cxnSpLocks/>
          </p:cNvCxnSpPr>
          <p:nvPr/>
        </p:nvCxnSpPr>
        <p:spPr>
          <a:xfrm flipH="1" flipV="1">
            <a:off x="6705518" y="3747127"/>
            <a:ext cx="906194" cy="241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054DB98-B051-43B5-A524-12972544E235}"/>
              </a:ext>
            </a:extLst>
          </p:cNvPr>
          <p:cNvSpPr txBox="1"/>
          <p:nvPr/>
        </p:nvSpPr>
        <p:spPr>
          <a:xfrm>
            <a:off x="3917764" y="2018253"/>
            <a:ext cx="579665" cy="369332"/>
          </a:xfrm>
          <a:prstGeom prst="rect">
            <a:avLst/>
          </a:prstGeom>
          <a:noFill/>
          <a:ln w="12700" cmpd="dbl">
            <a:solidFill>
              <a:schemeClr val="tx1"/>
            </a:solidFill>
          </a:ln>
        </p:spPr>
        <p:txBody>
          <a:bodyPr wrap="square" rtlCol="0" anchor="ctr">
            <a:spAutoFit/>
          </a:bodyPr>
          <a:lstStyle/>
          <a:p>
            <a:pPr algn="ctr"/>
            <a:r>
              <a:rPr kumimoji="1" lang="en-US" altLang="ja-JP" dirty="0">
                <a:latin typeface="BIZ UDゴシック" panose="020B0400000000000000" pitchFamily="49" charset="-128"/>
                <a:ea typeface="BIZ UDゴシック" panose="020B0400000000000000" pitchFamily="49" charset="-128"/>
              </a:rPr>
              <a:t>H29</a:t>
            </a:r>
            <a:endParaRPr kumimoji="1" lang="ja-JP" altLang="en-US" dirty="0">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DCBF2833-04E1-4584-8CDB-FEFFD064BC71}"/>
              </a:ext>
            </a:extLst>
          </p:cNvPr>
          <p:cNvSpPr txBox="1"/>
          <p:nvPr/>
        </p:nvSpPr>
        <p:spPr>
          <a:xfrm>
            <a:off x="5411542" y="2018253"/>
            <a:ext cx="579665" cy="369332"/>
          </a:xfrm>
          <a:prstGeom prst="rect">
            <a:avLst/>
          </a:prstGeom>
          <a:noFill/>
          <a:ln w="12700" cmpd="dbl">
            <a:solidFill>
              <a:schemeClr val="tx1"/>
            </a:solidFill>
          </a:ln>
        </p:spPr>
        <p:txBody>
          <a:bodyPr wrap="square" rtlCol="0" anchor="ctr">
            <a:spAutoFit/>
          </a:bodyPr>
          <a:lstStyle/>
          <a:p>
            <a:pPr algn="ctr"/>
            <a:r>
              <a:rPr kumimoji="1" lang="en-US" altLang="ja-JP" dirty="0">
                <a:latin typeface="BIZ UDゴシック" panose="020B0400000000000000" pitchFamily="49" charset="-128"/>
                <a:ea typeface="BIZ UDゴシック" panose="020B0400000000000000" pitchFamily="49" charset="-128"/>
              </a:rPr>
              <a:t>R6</a:t>
            </a:r>
            <a:endParaRPr kumimoji="1" lang="ja-JP" altLang="en-US" dirty="0">
              <a:latin typeface="BIZ UDゴシック" panose="020B0400000000000000" pitchFamily="49" charset="-128"/>
              <a:ea typeface="BIZ UDゴシック" panose="020B0400000000000000" pitchFamily="49" charset="-128"/>
            </a:endParaRPr>
          </a:p>
        </p:txBody>
      </p:sp>
      <p:cxnSp>
        <p:nvCxnSpPr>
          <p:cNvPr id="4" name="直線コネクタ 3">
            <a:extLst>
              <a:ext uri="{FF2B5EF4-FFF2-40B4-BE49-F238E27FC236}">
                <a16:creationId xmlns:a16="http://schemas.microsoft.com/office/drawing/2014/main" id="{DCCCBB68-FF14-42C8-8A80-5C7C47E9DEB6}"/>
              </a:ext>
            </a:extLst>
          </p:cNvPr>
          <p:cNvCxnSpPr>
            <a:cxnSpLocks/>
          </p:cNvCxnSpPr>
          <p:nvPr/>
        </p:nvCxnSpPr>
        <p:spPr>
          <a:xfrm>
            <a:off x="2311316" y="4770119"/>
            <a:ext cx="564971" cy="0"/>
          </a:xfrm>
          <a:prstGeom prst="line">
            <a:avLst/>
          </a:prstGeom>
          <a:ln w="2540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A373DB2-6B21-4C8C-AF5B-999E637F035D}"/>
              </a:ext>
            </a:extLst>
          </p:cNvPr>
          <p:cNvCxnSpPr>
            <a:cxnSpLocks/>
          </p:cNvCxnSpPr>
          <p:nvPr/>
        </p:nvCxnSpPr>
        <p:spPr>
          <a:xfrm>
            <a:off x="7277321" y="4634924"/>
            <a:ext cx="564971" cy="0"/>
          </a:xfrm>
          <a:prstGeom prst="line">
            <a:avLst/>
          </a:prstGeom>
          <a:ln w="2540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5D4E94-3B56-4D9D-B09A-68DCD447B2B2}"/>
              </a:ext>
            </a:extLst>
          </p:cNvPr>
          <p:cNvCxnSpPr>
            <a:cxnSpLocks/>
          </p:cNvCxnSpPr>
          <p:nvPr/>
        </p:nvCxnSpPr>
        <p:spPr>
          <a:xfrm>
            <a:off x="2825508" y="3763737"/>
            <a:ext cx="564971"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8F50715-45DF-444E-9744-52B712A2039C}"/>
              </a:ext>
            </a:extLst>
          </p:cNvPr>
          <p:cNvCxnSpPr>
            <a:cxnSpLocks/>
          </p:cNvCxnSpPr>
          <p:nvPr/>
        </p:nvCxnSpPr>
        <p:spPr>
          <a:xfrm>
            <a:off x="7695829" y="3833459"/>
            <a:ext cx="564971"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07FC298-F952-40E1-90F8-4860847006AB}"/>
              </a:ext>
            </a:extLst>
          </p:cNvPr>
          <p:cNvSpPr/>
          <p:nvPr/>
        </p:nvSpPr>
        <p:spPr>
          <a:xfrm>
            <a:off x="8648700" y="845820"/>
            <a:ext cx="859970" cy="356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参考１</a:t>
            </a:r>
          </a:p>
        </p:txBody>
      </p:sp>
      <p:sp>
        <p:nvSpPr>
          <p:cNvPr id="49" name="テキスト ボックス 48">
            <a:extLst>
              <a:ext uri="{FF2B5EF4-FFF2-40B4-BE49-F238E27FC236}">
                <a16:creationId xmlns:a16="http://schemas.microsoft.com/office/drawing/2014/main" id="{C1320CEE-433D-4253-99C4-A720C00763FB}"/>
              </a:ext>
            </a:extLst>
          </p:cNvPr>
          <p:cNvSpPr txBox="1"/>
          <p:nvPr/>
        </p:nvSpPr>
        <p:spPr>
          <a:xfrm>
            <a:off x="7132648" y="4127133"/>
            <a:ext cx="845666" cy="507831"/>
          </a:xfrm>
          <a:prstGeom prst="rect">
            <a:avLst/>
          </a:prstGeom>
          <a:noFill/>
        </p:spPr>
        <p:txBody>
          <a:bodyPr wrap="square" rtlCol="0">
            <a:spAutoFit/>
          </a:bodyPr>
          <a:lstStyle/>
          <a:p>
            <a:pPr algn="ctr"/>
            <a:r>
              <a:rPr kumimoji="1" lang="ja-JP" altLang="en-US" sz="900" b="1" dirty="0">
                <a:latin typeface="BIZ UDゴシック" panose="020B0400000000000000" pitchFamily="49" charset="-128"/>
                <a:ea typeface="BIZ UDゴシック" panose="020B0400000000000000" pitchFamily="49" charset="-128"/>
              </a:rPr>
              <a:t> 親族</a:t>
            </a:r>
            <a:endParaRPr kumimoji="1" lang="en-US" altLang="ja-JP" sz="900" b="1" dirty="0">
              <a:latin typeface="BIZ UDゴシック" panose="020B0400000000000000" pitchFamily="49" charset="-128"/>
              <a:ea typeface="BIZ UDゴシック" panose="020B0400000000000000" pitchFamily="49" charset="-128"/>
            </a:endParaRPr>
          </a:p>
          <a:p>
            <a:pPr algn="ctr"/>
            <a:r>
              <a:rPr kumimoji="1" lang="en-US" altLang="ja-JP" sz="900" b="1" dirty="0">
                <a:latin typeface="BIZ UDゴシック" panose="020B0400000000000000" pitchFamily="49" charset="-128"/>
                <a:ea typeface="BIZ UDゴシック" panose="020B0400000000000000" pitchFamily="49" charset="-128"/>
              </a:rPr>
              <a:t>1,592</a:t>
            </a:r>
          </a:p>
          <a:p>
            <a:pPr algn="ctr"/>
            <a:r>
              <a:rPr kumimoji="1" lang="en-US" altLang="ja-JP" sz="900" b="1" dirty="0">
                <a:latin typeface="BIZ UDゴシック" panose="020B0400000000000000" pitchFamily="49" charset="-128"/>
                <a:ea typeface="BIZ UDゴシック" panose="020B0400000000000000" pitchFamily="49" charset="-128"/>
              </a:rPr>
              <a:t>43.9</a:t>
            </a:r>
            <a:r>
              <a:rPr kumimoji="1" lang="ja-JP" altLang="en-US" sz="900" b="1" dirty="0">
                <a:latin typeface="BIZ UDゴシック" panose="020B0400000000000000" pitchFamily="49" charset="-128"/>
                <a:ea typeface="BIZ UDゴシック" panose="020B0400000000000000" pitchFamily="49" charset="-128"/>
              </a:rPr>
              <a:t>％</a:t>
            </a:r>
            <a:endParaRPr kumimoji="1" lang="en-US" altLang="ja-JP" sz="9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0393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a:extLst>
              <a:ext uri="{FF2B5EF4-FFF2-40B4-BE49-F238E27FC236}">
                <a16:creationId xmlns:a16="http://schemas.microsoft.com/office/drawing/2014/main" id="{9A081079-29C0-43CF-8552-83661DA742A8}"/>
              </a:ext>
            </a:extLst>
          </p:cNvPr>
          <p:cNvGraphicFramePr>
            <a:graphicFrameLocks/>
          </p:cNvGraphicFramePr>
          <p:nvPr>
            <p:extLst>
              <p:ext uri="{D42A27DB-BD31-4B8C-83A1-F6EECF244321}">
                <p14:modId xmlns:p14="http://schemas.microsoft.com/office/powerpoint/2010/main" val="3136744185"/>
              </p:ext>
            </p:extLst>
          </p:nvPr>
        </p:nvGraphicFramePr>
        <p:xfrm>
          <a:off x="282094" y="2663050"/>
          <a:ext cx="8239331" cy="3782103"/>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（２）日常生活自立支援事業の利用状況</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３</a:t>
            </a: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16967" y="6445154"/>
            <a:ext cx="9400555"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・各数値は、大阪府社協の報告による。</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97330" y="518512"/>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○利用数は</a:t>
            </a:r>
            <a:r>
              <a:rPr kumimoji="1" lang="en-US" altLang="ja-JP" sz="1400" dirty="0">
                <a:latin typeface="BIZ UDゴシック" panose="020B0400000000000000" pitchFamily="49" charset="-128"/>
                <a:ea typeface="BIZ UDゴシック" panose="020B0400000000000000" pitchFamily="49" charset="-128"/>
              </a:rPr>
              <a:t>10</a:t>
            </a:r>
            <a:r>
              <a:rPr kumimoji="1" lang="ja-JP" altLang="en-US" sz="1400" dirty="0">
                <a:latin typeface="BIZ UDゴシック" panose="020B0400000000000000" pitchFamily="49" charset="-128"/>
                <a:ea typeface="BIZ UDゴシック" panose="020B0400000000000000" pitchFamily="49" charset="-128"/>
              </a:rPr>
              <a:t>年前の</a:t>
            </a:r>
            <a:r>
              <a:rPr kumimoji="1" lang="en-US" altLang="ja-JP" sz="1400" dirty="0">
                <a:latin typeface="BIZ UDゴシック" panose="020B0400000000000000" pitchFamily="49" charset="-128"/>
                <a:ea typeface="BIZ UDゴシック" panose="020B0400000000000000" pitchFamily="49" charset="-128"/>
              </a:rPr>
              <a:t>1.25</a:t>
            </a:r>
            <a:r>
              <a:rPr kumimoji="1" lang="ja-JP" altLang="en-US" sz="1400" dirty="0">
                <a:latin typeface="BIZ UDゴシック" panose="020B0400000000000000" pitchFamily="49" charset="-128"/>
                <a:ea typeface="BIZ UDゴシック" panose="020B0400000000000000" pitchFamily="49" charset="-128"/>
              </a:rPr>
              <a:t>倍に増加し、常時</a:t>
            </a:r>
            <a:r>
              <a:rPr kumimoji="1" lang="en-US" altLang="ja-JP" sz="1400" dirty="0">
                <a:latin typeface="BIZ UDゴシック" panose="020B0400000000000000" pitchFamily="49" charset="-128"/>
                <a:ea typeface="BIZ UDゴシック" panose="020B0400000000000000" pitchFamily="49" charset="-128"/>
              </a:rPr>
              <a:t>100</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200</a:t>
            </a:r>
            <a:r>
              <a:rPr kumimoji="1" lang="ja-JP" altLang="en-US" sz="1400" dirty="0">
                <a:latin typeface="BIZ UDゴシック" panose="020B0400000000000000" pitchFamily="49" charset="-128"/>
                <a:ea typeface="BIZ UDゴシック" panose="020B0400000000000000" pitchFamily="49" charset="-128"/>
              </a:rPr>
              <a:t>名の待機者が生じている。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○利用者属性は精神障がい者等、知的障がい者等が大きく増加する一方、認知症高齢者等は減少している。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B95E3809-77A8-4F67-B8C5-3CBA463B8AE9}"/>
              </a:ext>
            </a:extLst>
          </p:cNvPr>
          <p:cNvSpPr txBox="1"/>
          <p:nvPr/>
        </p:nvSpPr>
        <p:spPr>
          <a:xfrm>
            <a:off x="397330" y="2171967"/>
            <a:ext cx="5738886" cy="345351"/>
          </a:xfrm>
          <a:prstGeom prst="rect">
            <a:avLst/>
          </a:prstGeom>
          <a:noFill/>
        </p:spPr>
        <p:txBody>
          <a:bodyPr wrap="square" rtlCol="0">
            <a:spAutoFit/>
          </a:bodyPr>
          <a:lstStyle/>
          <a:p>
            <a:pPr lvl="0" algn="just">
              <a:lnSpc>
                <a:spcPts val="2400"/>
              </a:lnSpc>
            </a:pPr>
            <a:r>
              <a:rPr lang="ja-JP" altLang="en-US" sz="12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日常生活自立支援事業の利用者属性の推移（大阪市・堺市は除く）</a:t>
            </a:r>
            <a:endParaRPr lang="en-US" altLang="ja-JP" sz="12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62A75A1A-7842-40EF-946B-06C924D47AE3}"/>
              </a:ext>
            </a:extLst>
          </p:cNvPr>
          <p:cNvCxnSpPr>
            <a:cxnSpLocks/>
          </p:cNvCxnSpPr>
          <p:nvPr/>
        </p:nvCxnSpPr>
        <p:spPr>
          <a:xfrm flipV="1">
            <a:off x="5840816" y="2613178"/>
            <a:ext cx="2267897" cy="56169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6CC65D1-2E26-4DCE-AAFA-8D9BCE5B3AB4}"/>
              </a:ext>
            </a:extLst>
          </p:cNvPr>
          <p:cNvSpPr txBox="1"/>
          <p:nvPr/>
        </p:nvSpPr>
        <p:spPr>
          <a:xfrm>
            <a:off x="8484423" y="2265590"/>
            <a:ext cx="949183" cy="649188"/>
          </a:xfrm>
          <a:prstGeom prst="ellipse">
            <a:avLst/>
          </a:prstGeom>
          <a:solidFill>
            <a:schemeClr val="bg1"/>
          </a:solidFill>
          <a:ln>
            <a:noFill/>
          </a:ln>
          <a:effectLst>
            <a:softEdge rad="63500"/>
          </a:effectLst>
        </p:spPr>
        <p:txBody>
          <a:bodyPr wrap="square" rtlCol="0">
            <a:spAutoFit/>
          </a:bodyPr>
          <a:lstStyle/>
          <a:p>
            <a:pPr algn="ctr"/>
            <a:r>
              <a:rPr lang="en-US" altLang="ja-JP" sz="1200" dirty="0">
                <a:latin typeface="BIZ UDゴシック" panose="020B0400000000000000" pitchFamily="49" charset="-128"/>
                <a:ea typeface="BIZ UDゴシック" panose="020B0400000000000000" pitchFamily="49" charset="-128"/>
              </a:rPr>
              <a:t>+596</a:t>
            </a:r>
            <a:r>
              <a:rPr lang="ja-JP" altLang="en-US" sz="1200" dirty="0">
                <a:latin typeface="BIZ UDゴシック" panose="020B0400000000000000" pitchFamily="49" charset="-128"/>
                <a:ea typeface="BIZ UDゴシック" panose="020B0400000000000000" pitchFamily="49" charset="-128"/>
              </a:rPr>
              <a:t>人</a:t>
            </a:r>
            <a:endParaRPr lang="en-US" altLang="ja-JP" sz="1200" dirty="0">
              <a:latin typeface="BIZ UDゴシック" panose="020B0400000000000000" pitchFamily="49" charset="-128"/>
              <a:ea typeface="BIZ UDゴシック" panose="020B0400000000000000" pitchFamily="49" charset="-128"/>
            </a:endParaRPr>
          </a:p>
          <a:p>
            <a:pPr algn="ctr"/>
            <a:r>
              <a:rPr lang="en-US" altLang="ja-JP" sz="1200" b="1" dirty="0">
                <a:solidFill>
                  <a:srgbClr val="FF0000"/>
                </a:solidFill>
                <a:latin typeface="BIZ UDゴシック" panose="020B0400000000000000" pitchFamily="49" charset="-128"/>
                <a:ea typeface="BIZ UDゴシック" panose="020B0400000000000000" pitchFamily="49" charset="-128"/>
              </a:rPr>
              <a:t>1.25</a:t>
            </a:r>
            <a:r>
              <a:rPr lang="ja-JP" altLang="en-US" sz="1200" b="1" dirty="0">
                <a:solidFill>
                  <a:srgbClr val="FF0000"/>
                </a:solidFill>
                <a:latin typeface="BIZ UDゴシック" panose="020B0400000000000000" pitchFamily="49" charset="-128"/>
                <a:ea typeface="BIZ UDゴシック" panose="020B0400000000000000" pitchFamily="49" charset="-128"/>
              </a:rPr>
              <a:t>倍</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1A3F646E-11A7-4179-8381-FFE6FBEDFBB9}"/>
              </a:ext>
            </a:extLst>
          </p:cNvPr>
          <p:cNvSpPr txBox="1"/>
          <p:nvPr/>
        </p:nvSpPr>
        <p:spPr>
          <a:xfrm>
            <a:off x="8484423" y="5222912"/>
            <a:ext cx="1172116" cy="430887"/>
          </a:xfrm>
          <a:prstGeom prst="rect">
            <a:avLst/>
          </a:prstGeom>
          <a:solidFill>
            <a:schemeClr val="bg1"/>
          </a:solidFill>
          <a:ln>
            <a:solidFill>
              <a:srgbClr val="000000">
                <a:alpha val="70000"/>
              </a:srgbClr>
            </a:solidFill>
          </a:ln>
        </p:spPr>
        <p:txBody>
          <a:bodyPr wrap="none" rtlCol="0">
            <a:spAutoFit/>
          </a:bodyPr>
          <a:lstStyle/>
          <a:p>
            <a:pPr algn="ctr"/>
            <a:r>
              <a:rPr lang="ja-JP" altLang="en-US" sz="1100" dirty="0">
                <a:latin typeface="BIZ UDゴシック" panose="020B0400000000000000" pitchFamily="49" charset="-128"/>
                <a:ea typeface="BIZ UDゴシック" panose="020B0400000000000000" pitchFamily="49" charset="-128"/>
              </a:rPr>
              <a:t>認知症高齢者等</a:t>
            </a:r>
            <a:endParaRPr lang="en-US" altLang="ja-JP" sz="1100" dirty="0">
              <a:latin typeface="BIZ UDゴシック" panose="020B0400000000000000" pitchFamily="49" charset="-128"/>
              <a:ea typeface="BIZ UDゴシック" panose="020B0400000000000000" pitchFamily="49" charset="-128"/>
            </a:endParaRPr>
          </a:p>
          <a:p>
            <a:pPr algn="ctr"/>
            <a:r>
              <a:rPr lang="en-US" altLang="ja-JP" sz="1100" dirty="0">
                <a:latin typeface="BIZ UDゴシック" panose="020B0400000000000000" pitchFamily="49" charset="-128"/>
                <a:ea typeface="BIZ UDゴシック" panose="020B0400000000000000" pitchFamily="49" charset="-128"/>
              </a:rPr>
              <a:t>808</a:t>
            </a:r>
            <a:r>
              <a:rPr lang="ja-JP" altLang="en-US" sz="1100" dirty="0">
                <a:latin typeface="BIZ UDゴシック" panose="020B0400000000000000" pitchFamily="49" charset="-128"/>
                <a:ea typeface="BIZ UDゴシック" panose="020B0400000000000000" pitchFamily="49" charset="-128"/>
              </a:rPr>
              <a:t>人</a:t>
            </a:r>
            <a:r>
              <a:rPr lang="en-US" altLang="ja-JP" sz="1100" dirty="0">
                <a:latin typeface="BIZ UDゴシック" panose="020B0400000000000000" pitchFamily="49" charset="-128"/>
                <a:ea typeface="BIZ UDゴシック" panose="020B0400000000000000" pitchFamily="49" charset="-128"/>
              </a:rPr>
              <a:t>(27.2</a:t>
            </a:r>
            <a:r>
              <a:rPr kumimoji="1" lang="en-US" altLang="ja-JP" sz="1100" dirty="0">
                <a:latin typeface="BIZ UDゴシック" panose="020B0400000000000000" pitchFamily="49" charset="-128"/>
                <a:ea typeface="BIZ UDゴシック" panose="020B0400000000000000" pitchFamily="49" charset="-128"/>
              </a:rPr>
              <a:t>%)</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BC99D2F0-34BC-43B7-82CA-4BAEDB3D7ED1}"/>
              </a:ext>
            </a:extLst>
          </p:cNvPr>
          <p:cNvSpPr txBox="1"/>
          <p:nvPr/>
        </p:nvSpPr>
        <p:spPr>
          <a:xfrm>
            <a:off x="8484423" y="3199739"/>
            <a:ext cx="1172116" cy="430887"/>
          </a:xfrm>
          <a:prstGeom prst="rect">
            <a:avLst/>
          </a:prstGeom>
          <a:solidFill>
            <a:schemeClr val="bg1"/>
          </a:solidFill>
          <a:ln>
            <a:solidFill>
              <a:srgbClr val="000000">
                <a:alpha val="70000"/>
              </a:srgbClr>
            </a:solidFill>
          </a:ln>
        </p:spPr>
        <p:txBody>
          <a:bodyPr wrap="none" rtlCol="0">
            <a:spAutoFit/>
          </a:bodyPr>
          <a:lstStyle/>
          <a:p>
            <a:pPr algn="ctr"/>
            <a:r>
              <a:rPr lang="ja-JP" altLang="en-US" sz="1100" dirty="0">
                <a:latin typeface="BIZ UDゴシック" panose="020B0400000000000000" pitchFamily="49" charset="-128"/>
                <a:ea typeface="BIZ UDゴシック" panose="020B0400000000000000" pitchFamily="49" charset="-128"/>
              </a:rPr>
              <a:t>精神障がい者等</a:t>
            </a:r>
            <a:endParaRPr lang="en-US" altLang="ja-JP" sz="1100" dirty="0">
              <a:latin typeface="BIZ UDゴシック" panose="020B0400000000000000" pitchFamily="49" charset="-128"/>
              <a:ea typeface="BIZ UDゴシック" panose="020B0400000000000000" pitchFamily="49" charset="-128"/>
            </a:endParaRPr>
          </a:p>
          <a:p>
            <a:pPr algn="ctr"/>
            <a:r>
              <a:rPr lang="en-US" altLang="ja-JP" sz="1100" dirty="0">
                <a:latin typeface="BIZ UDゴシック" panose="020B0400000000000000" pitchFamily="49" charset="-128"/>
                <a:ea typeface="BIZ UDゴシック" panose="020B0400000000000000" pitchFamily="49" charset="-128"/>
              </a:rPr>
              <a:t>1,288</a:t>
            </a:r>
            <a:r>
              <a:rPr lang="ja-JP" altLang="en-US" sz="1100" dirty="0">
                <a:latin typeface="BIZ UDゴシック" panose="020B0400000000000000" pitchFamily="49" charset="-128"/>
                <a:ea typeface="BIZ UDゴシック" panose="020B0400000000000000" pitchFamily="49" charset="-128"/>
              </a:rPr>
              <a:t>人</a:t>
            </a:r>
            <a:r>
              <a:rPr lang="en-US" altLang="ja-JP" sz="1100" dirty="0">
                <a:latin typeface="BIZ UDゴシック" panose="020B0400000000000000" pitchFamily="49" charset="-128"/>
                <a:ea typeface="BIZ UDゴシック" panose="020B0400000000000000" pitchFamily="49" charset="-128"/>
              </a:rPr>
              <a:t>(43.4</a:t>
            </a:r>
            <a:r>
              <a:rPr kumimoji="1" lang="en-US" altLang="ja-JP" sz="1100" dirty="0">
                <a:latin typeface="BIZ UDゴシック" panose="020B0400000000000000" pitchFamily="49" charset="-128"/>
                <a:ea typeface="BIZ UDゴシック" panose="020B0400000000000000" pitchFamily="49" charset="-128"/>
              </a:rPr>
              <a:t>%)</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EC20FC0-E4CF-4A53-8255-B1E3AC938990}"/>
              </a:ext>
            </a:extLst>
          </p:cNvPr>
          <p:cNvSpPr txBox="1"/>
          <p:nvPr/>
        </p:nvSpPr>
        <p:spPr>
          <a:xfrm>
            <a:off x="8490260" y="4248258"/>
            <a:ext cx="1172116" cy="430887"/>
          </a:xfrm>
          <a:prstGeom prst="rect">
            <a:avLst/>
          </a:prstGeom>
          <a:solidFill>
            <a:schemeClr val="bg1"/>
          </a:solidFill>
          <a:ln>
            <a:solidFill>
              <a:srgbClr val="000000">
                <a:alpha val="70000"/>
              </a:srgbClr>
            </a:solidFill>
          </a:ln>
        </p:spPr>
        <p:txBody>
          <a:bodyPr wrap="none" rtlCol="0">
            <a:spAutoFit/>
          </a:bodyPr>
          <a:lstStyle/>
          <a:p>
            <a:pPr algn="ctr"/>
            <a:r>
              <a:rPr kumimoji="1" lang="ja-JP" altLang="en-US" sz="1100" dirty="0">
                <a:latin typeface="BIZ UDゴシック" panose="020B0400000000000000" pitchFamily="49" charset="-128"/>
                <a:ea typeface="BIZ UDゴシック" panose="020B0400000000000000" pitchFamily="49" charset="-128"/>
              </a:rPr>
              <a:t>知的障がい者等</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en-US" altLang="ja-JP" sz="1100" dirty="0">
                <a:latin typeface="BIZ UDゴシック" panose="020B0400000000000000" pitchFamily="49" charset="-128"/>
                <a:ea typeface="BIZ UDゴシック" panose="020B0400000000000000" pitchFamily="49" charset="-128"/>
              </a:rPr>
              <a:t>872</a:t>
            </a:r>
            <a:r>
              <a:rPr kumimoji="1" lang="ja-JP" altLang="en-US" sz="1100" dirty="0">
                <a:latin typeface="BIZ UDゴシック" panose="020B0400000000000000" pitchFamily="49" charset="-128"/>
                <a:ea typeface="BIZ UDゴシック" panose="020B0400000000000000" pitchFamily="49" charset="-128"/>
              </a:rPr>
              <a:t>人</a:t>
            </a:r>
            <a:r>
              <a:rPr kumimoji="1" lang="en-US" altLang="ja-JP" sz="1100" dirty="0">
                <a:latin typeface="BIZ UDゴシック" panose="020B0400000000000000" pitchFamily="49" charset="-128"/>
                <a:ea typeface="BIZ UDゴシック" panose="020B0400000000000000" pitchFamily="49" charset="-128"/>
              </a:rPr>
              <a:t>(29.4%)</a:t>
            </a:r>
            <a:endParaRPr kumimoji="1" lang="ja-JP" altLang="en-US" sz="1100"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02137197-C186-4DCC-BF96-6B1BE068A6C8}"/>
              </a:ext>
            </a:extLst>
          </p:cNvPr>
          <p:cNvSpPr txBox="1"/>
          <p:nvPr/>
        </p:nvSpPr>
        <p:spPr>
          <a:xfrm>
            <a:off x="578082" y="1418247"/>
            <a:ext cx="1805890" cy="246221"/>
          </a:xfrm>
          <a:prstGeom prst="rect">
            <a:avLst/>
          </a:prstGeom>
          <a:noFill/>
          <a:ln>
            <a:solidFill>
              <a:schemeClr val="tx1"/>
            </a:solidFill>
          </a:ln>
        </p:spPr>
        <p:txBody>
          <a:bodyPr wrap="square">
            <a:spAutoFit/>
          </a:bodyPr>
          <a:lstStyle/>
          <a:p>
            <a:pPr algn="ctr"/>
            <a:r>
              <a:rPr lang="ja-JP" altLang="en-US" sz="1000" dirty="0">
                <a:latin typeface="BIZ UDゴシック" panose="020B0400000000000000" pitchFamily="49" charset="-128"/>
                <a:ea typeface="BIZ UDゴシック" panose="020B0400000000000000" pitchFamily="49" charset="-128"/>
              </a:rPr>
              <a:t>日常生活自立支援事業とは</a:t>
            </a:r>
            <a:endParaRPr lang="en-US" altLang="ja-JP" sz="1000"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25FC9CAB-939A-4A9C-B9E0-A5CDCEEEA383}"/>
              </a:ext>
            </a:extLst>
          </p:cNvPr>
          <p:cNvSpPr txBox="1"/>
          <p:nvPr/>
        </p:nvSpPr>
        <p:spPr>
          <a:xfrm>
            <a:off x="578082" y="1384503"/>
            <a:ext cx="8717253" cy="553998"/>
          </a:xfrm>
          <a:prstGeom prst="rect">
            <a:avLst/>
          </a:prstGeom>
          <a:noFill/>
        </p:spPr>
        <p:txBody>
          <a:bodyPr wrap="square">
            <a:spAutoFit/>
          </a:bodyPr>
          <a:lstStyle/>
          <a:p>
            <a:endParaRPr lang="en-US" altLang="ja-JP" sz="1000" dirty="0">
              <a:latin typeface="BIZ UDゴシック" panose="020B0400000000000000" pitchFamily="49" charset="-128"/>
              <a:ea typeface="BIZ UDゴシック" panose="020B0400000000000000" pitchFamily="49" charset="-128"/>
            </a:endParaRPr>
          </a:p>
          <a:p>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〇都道府県・指定都市社協が実施主体となり、判断能力が不十分な方の福祉サービス利用援助や日常的金銭管理サービスを行う社会福祉事業</a:t>
            </a:r>
            <a:endParaRPr lang="en-US" altLang="ja-JP" sz="1000" dirty="0">
              <a:latin typeface="BIZ UDゴシック" panose="020B0400000000000000" pitchFamily="49" charset="-128"/>
              <a:ea typeface="BIZ UDゴシック" panose="020B0400000000000000" pitchFamily="49" charset="-128"/>
            </a:endParaRPr>
          </a:p>
        </p:txBody>
      </p:sp>
      <p:grpSp>
        <p:nvGrpSpPr>
          <p:cNvPr id="21" name="グループ化 20">
            <a:extLst>
              <a:ext uri="{FF2B5EF4-FFF2-40B4-BE49-F238E27FC236}">
                <a16:creationId xmlns:a16="http://schemas.microsoft.com/office/drawing/2014/main" id="{585A7C8F-B93A-4D54-A5F5-E5503A8B007C}"/>
              </a:ext>
            </a:extLst>
          </p:cNvPr>
          <p:cNvGrpSpPr/>
          <p:nvPr/>
        </p:nvGrpSpPr>
        <p:grpSpPr>
          <a:xfrm>
            <a:off x="6704063" y="5103181"/>
            <a:ext cx="889987" cy="439359"/>
            <a:chOff x="8539349" y="5000533"/>
            <a:chExt cx="889987" cy="439359"/>
          </a:xfrm>
        </p:grpSpPr>
        <p:sp>
          <p:nvSpPr>
            <p:cNvPr id="22" name="正方形/長方形 21">
              <a:extLst>
                <a:ext uri="{FF2B5EF4-FFF2-40B4-BE49-F238E27FC236}">
                  <a16:creationId xmlns:a16="http://schemas.microsoft.com/office/drawing/2014/main" id="{B1039D28-AB2D-493A-9EBD-F45D6FC09008}"/>
                </a:ext>
              </a:extLst>
            </p:cNvPr>
            <p:cNvSpPr/>
            <p:nvPr/>
          </p:nvSpPr>
          <p:spPr>
            <a:xfrm>
              <a:off x="8539349" y="5009005"/>
              <a:ext cx="889987" cy="430887"/>
            </a:xfrm>
            <a:prstGeom prst="rect">
              <a:avLst/>
            </a:prstGeom>
            <a:solidFill>
              <a:schemeClr val="bg1"/>
            </a:solidFill>
            <a:ln w="63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1FD7B14-AC05-4FB6-AF5A-7C0CA7CE4C24}"/>
                </a:ext>
              </a:extLst>
            </p:cNvPr>
            <p:cNvSpPr txBox="1"/>
            <p:nvPr/>
          </p:nvSpPr>
          <p:spPr>
            <a:xfrm>
              <a:off x="8539349" y="5000533"/>
              <a:ext cx="889987" cy="430887"/>
            </a:xfrm>
            <a:prstGeom prst="rect">
              <a:avLst/>
            </a:prstGeom>
            <a:noFill/>
            <a:ln>
              <a:solidFill>
                <a:schemeClr val="accent2"/>
              </a:solidFill>
            </a:ln>
          </p:spPr>
          <p:txBody>
            <a:bodyPr wrap="square" rtlCol="0">
              <a:spAutoFit/>
            </a:bodyPr>
            <a:lstStyle/>
            <a:p>
              <a:pPr algn="ctr"/>
              <a:r>
                <a:rPr kumimoji="1" lang="en-US" altLang="ja-JP" sz="1100" dirty="0">
                  <a:latin typeface="BIZ UDゴシック" panose="020B0400000000000000" pitchFamily="49" charset="-128"/>
                  <a:ea typeface="BIZ UDゴシック" panose="020B0400000000000000" pitchFamily="49" charset="-128"/>
                </a:rPr>
                <a:t>R6</a:t>
              </a:r>
              <a:r>
                <a:rPr kumimoji="1" lang="ja-JP" altLang="en-US" sz="1100" dirty="0">
                  <a:latin typeface="BIZ UDゴシック" panose="020B0400000000000000" pitchFamily="49" charset="-128"/>
                  <a:ea typeface="BIZ UDゴシック" panose="020B0400000000000000" pitchFamily="49" charset="-128"/>
                </a:rPr>
                <a:t>末待機者</a:t>
              </a:r>
              <a:endParaRPr kumimoji="1" lang="en-US" altLang="ja-JP" sz="1100" dirty="0">
                <a:latin typeface="BIZ UDゴシック" panose="020B0400000000000000" pitchFamily="49" charset="-128"/>
                <a:ea typeface="BIZ UDゴシック" panose="020B0400000000000000" pitchFamily="49" charset="-128"/>
              </a:endParaRPr>
            </a:p>
            <a:p>
              <a:pPr algn="ctr"/>
              <a:r>
                <a:rPr lang="en-US" altLang="ja-JP" sz="1100" dirty="0">
                  <a:latin typeface="BIZ UDゴシック" panose="020B0400000000000000" pitchFamily="49" charset="-128"/>
                  <a:ea typeface="BIZ UDゴシック" panose="020B0400000000000000" pitchFamily="49" charset="-128"/>
                </a:rPr>
                <a:t>125</a:t>
              </a:r>
              <a:r>
                <a:rPr lang="ja-JP" altLang="en-US" sz="1100" dirty="0">
                  <a:latin typeface="BIZ UDゴシック" panose="020B0400000000000000" pitchFamily="49" charset="-128"/>
                  <a:ea typeface="BIZ UDゴシック" panose="020B0400000000000000" pitchFamily="49" charset="-128"/>
                </a:rPr>
                <a:t>人</a:t>
              </a:r>
              <a:endParaRPr kumimoji="1" lang="ja-JP" altLang="en-US" sz="1100" dirty="0">
                <a:latin typeface="BIZ UDゴシック" panose="020B0400000000000000" pitchFamily="49" charset="-128"/>
                <a:ea typeface="BIZ UDゴシック" panose="020B0400000000000000" pitchFamily="49" charset="-128"/>
              </a:endParaRPr>
            </a:p>
          </p:txBody>
        </p:sp>
      </p:grpSp>
      <p:cxnSp>
        <p:nvCxnSpPr>
          <p:cNvPr id="20" name="直線コネクタ 19">
            <a:extLst>
              <a:ext uri="{FF2B5EF4-FFF2-40B4-BE49-F238E27FC236}">
                <a16:creationId xmlns:a16="http://schemas.microsoft.com/office/drawing/2014/main" id="{280E3D3B-8C6F-45DF-8D96-A6D53581E854}"/>
              </a:ext>
            </a:extLst>
          </p:cNvPr>
          <p:cNvCxnSpPr>
            <a:cxnSpLocks/>
          </p:cNvCxnSpPr>
          <p:nvPr/>
        </p:nvCxnSpPr>
        <p:spPr>
          <a:xfrm flipH="1" flipV="1">
            <a:off x="7291847" y="5551013"/>
            <a:ext cx="816866" cy="2519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08EEAC1-0B46-40C7-9D3E-05AB29C1F90E}"/>
              </a:ext>
            </a:extLst>
          </p:cNvPr>
          <p:cNvSpPr txBox="1"/>
          <p:nvPr/>
        </p:nvSpPr>
        <p:spPr>
          <a:xfrm>
            <a:off x="733425" y="5495479"/>
            <a:ext cx="533400" cy="369332"/>
          </a:xfrm>
          <a:prstGeom prst="rect">
            <a:avLst/>
          </a:prstGeom>
          <a:noFill/>
        </p:spPr>
        <p:txBody>
          <a:bodyPr wrap="square" rtlCol="0">
            <a:spAutoFit/>
          </a:bodyPr>
          <a:lstStyle/>
          <a:p>
            <a:r>
              <a:rPr kumimoji="1" lang="en-US" altLang="ja-JP" sz="1050" dirty="0">
                <a:latin typeface="BIZ UDゴシック" panose="020B0400000000000000" pitchFamily="49" charset="-128"/>
                <a:ea typeface="BIZ UDゴシック" panose="020B0400000000000000" pitchFamily="49" charset="-128"/>
              </a:rPr>
              <a:t>40</a:t>
            </a:r>
            <a:r>
              <a:rPr kumimoji="1" lang="en-US" altLang="ja-JP" dirty="0"/>
              <a:t> </a:t>
            </a:r>
            <a:endParaRPr kumimoji="1" lang="ja-JP" altLang="en-US" dirty="0"/>
          </a:p>
        </p:txBody>
      </p:sp>
      <p:sp>
        <p:nvSpPr>
          <p:cNvPr id="34" name="テキスト ボックス 3">
            <a:extLst>
              <a:ext uri="{FF2B5EF4-FFF2-40B4-BE49-F238E27FC236}">
                <a16:creationId xmlns:a16="http://schemas.microsoft.com/office/drawing/2014/main" id="{AA728845-06ED-4D10-9B49-2C124108616C}"/>
              </a:ext>
            </a:extLst>
          </p:cNvPr>
          <p:cNvSpPr txBox="1"/>
          <p:nvPr/>
        </p:nvSpPr>
        <p:spPr>
          <a:xfrm>
            <a:off x="8069986" y="2518779"/>
            <a:ext cx="737081"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50" dirty="0">
                <a:latin typeface="BIZ UDゴシック" panose="020B0400000000000000" pitchFamily="49" charset="-128"/>
                <a:ea typeface="BIZ UDゴシック" panose="020B0400000000000000" pitchFamily="49" charset="-128"/>
              </a:rPr>
              <a:t>2,968</a:t>
            </a:r>
            <a:r>
              <a:rPr kumimoji="1" lang="en-US" altLang="ja-JP" dirty="0"/>
              <a:t> </a:t>
            </a:r>
            <a:endParaRPr kumimoji="1" lang="ja-JP" altLang="en-US" dirty="0"/>
          </a:p>
        </p:txBody>
      </p:sp>
    </p:spTree>
    <p:extLst>
      <p:ext uri="{BB962C8B-B14F-4D97-AF65-F5344CB8AC3E}">
        <p14:creationId xmlns:p14="http://schemas.microsoft.com/office/powerpoint/2010/main" val="340011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extLst>
              <a:ext uri="{FF2B5EF4-FFF2-40B4-BE49-F238E27FC236}">
                <a16:creationId xmlns:a16="http://schemas.microsoft.com/office/drawing/2014/main" id="{3C7F7081-09AA-47DF-9578-F28C77C1D1D8}"/>
              </a:ext>
            </a:extLst>
          </p:cNvPr>
          <p:cNvSpPr/>
          <p:nvPr/>
        </p:nvSpPr>
        <p:spPr>
          <a:xfrm>
            <a:off x="898458" y="6356793"/>
            <a:ext cx="8321742" cy="264197"/>
          </a:xfrm>
          <a:prstGeom prst="ellipse">
            <a:avLst/>
          </a:prstGeom>
          <a:solidFill>
            <a:schemeClr val="accent2">
              <a:lumMod val="40000"/>
              <a:lumOff val="6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289CAC0D-C327-48DF-90D2-AD289A687824}"/>
              </a:ext>
            </a:extLst>
          </p:cNvPr>
          <p:cNvSpPr txBox="1"/>
          <p:nvPr/>
        </p:nvSpPr>
        <p:spPr bwMode="auto">
          <a:xfrm>
            <a:off x="0" y="1038583"/>
            <a:ext cx="9906000" cy="31745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kumimoji="1" lang="ja-JP" altLang="en-US" sz="1400" b="1" spc="-57" dirty="0">
                <a:latin typeface="BIZ UDゴシック" panose="020B0400000000000000" pitchFamily="49" charset="-128"/>
                <a:ea typeface="BIZ UDゴシック" panose="020B0400000000000000" pitchFamily="49" charset="-128"/>
              </a:rPr>
              <a:t>日常生活自立支援事業の課題解決に向けた「権利擁護支援の地域連携ネットワーク」について</a:t>
            </a:r>
            <a:r>
              <a:rPr kumimoji="1" lang="en-US" altLang="ja-JP" sz="1400" b="1" spc="-57" dirty="0">
                <a:latin typeface="BIZ UDゴシック" panose="020B0400000000000000" pitchFamily="49" charset="-128"/>
                <a:ea typeface="BIZ UDゴシック" panose="020B0400000000000000" pitchFamily="49" charset="-128"/>
              </a:rPr>
              <a:t>【</a:t>
            </a:r>
            <a:r>
              <a:rPr kumimoji="1" lang="ja-JP" altLang="en-US" sz="1400" b="1" dirty="0">
                <a:latin typeface="BIZ UDゴシック" panose="020B0400000000000000" pitchFamily="49" charset="-128"/>
                <a:ea typeface="BIZ UDゴシック" panose="020B0400000000000000" pitchFamily="49" charset="-128"/>
              </a:rPr>
              <a:t>概要</a:t>
            </a:r>
            <a:r>
              <a:rPr kumimoji="1" lang="en-US" altLang="ja-JP" sz="1400" b="1" dirty="0">
                <a:latin typeface="BIZ UDゴシック" panose="020B0400000000000000" pitchFamily="49" charset="-128"/>
                <a:ea typeface="BIZ UDゴシック" panose="020B0400000000000000" pitchFamily="49" charset="-128"/>
              </a:rPr>
              <a:t>】</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5D272375-FD4D-4552-B5C7-189684F8FBEE}"/>
              </a:ext>
            </a:extLst>
          </p:cNvPr>
          <p:cNvSpPr txBox="1"/>
          <p:nvPr/>
        </p:nvSpPr>
        <p:spPr>
          <a:xfrm>
            <a:off x="8268000" y="1031925"/>
            <a:ext cx="1638000" cy="451406"/>
          </a:xfrm>
          <a:prstGeom prst="rect">
            <a:avLst/>
          </a:prstGeom>
          <a:solidFill>
            <a:schemeClr val="bg1"/>
          </a:solidFill>
          <a:ln>
            <a:solidFill>
              <a:schemeClr val="tx1"/>
            </a:solidFill>
          </a:ln>
        </p:spPr>
        <p:txBody>
          <a:bodyPr wrap="square" rtlCol="0">
            <a:spAutoFit/>
          </a:bodyPr>
          <a:lstStyle/>
          <a:p>
            <a:pPr>
              <a:lnSpc>
                <a:spcPts val="650"/>
              </a:lnSpc>
            </a:pPr>
            <a:r>
              <a:rPr kumimoji="1" lang="ja-JP" altLang="en-US" sz="609" spc="-57" dirty="0">
                <a:latin typeface="BIZ UDゴシック" panose="020B0400000000000000" pitchFamily="49" charset="-128"/>
                <a:ea typeface="BIZ UDゴシック" panose="020B0400000000000000" pitchFamily="49" charset="-128"/>
              </a:rPr>
              <a:t>令和７年３月</a:t>
            </a:r>
            <a:endParaRPr kumimoji="1" lang="en-US" altLang="ja-JP" sz="609" spc="-57" dirty="0">
              <a:latin typeface="BIZ UDゴシック" panose="020B0400000000000000" pitchFamily="49" charset="-128"/>
              <a:ea typeface="BIZ UDゴシック" panose="020B0400000000000000" pitchFamily="49" charset="-128"/>
            </a:endParaRPr>
          </a:p>
          <a:p>
            <a:pPr>
              <a:lnSpc>
                <a:spcPts val="650"/>
              </a:lnSpc>
            </a:pPr>
            <a:r>
              <a:rPr kumimoji="1" lang="ja-JP" altLang="en-US" sz="609" spc="-57" dirty="0">
                <a:latin typeface="BIZ UDゴシック" panose="020B0400000000000000" pitchFamily="49" charset="-128"/>
                <a:ea typeface="BIZ UDゴシック" panose="020B0400000000000000" pitchFamily="49" charset="-128"/>
              </a:rPr>
              <a:t>日常生活自立支援事業の課題解決に向けた「権利擁護支援の地域連携ネットワーク」検討</a:t>
            </a:r>
            <a:r>
              <a:rPr kumimoji="1" lang="en-US" altLang="ja-JP" sz="609" spc="-57" dirty="0">
                <a:latin typeface="BIZ UDゴシック" panose="020B0400000000000000" pitchFamily="49" charset="-128"/>
                <a:ea typeface="BIZ UDゴシック" panose="020B0400000000000000" pitchFamily="49" charset="-128"/>
              </a:rPr>
              <a:t>WG</a:t>
            </a:r>
            <a:endParaRPr kumimoji="1" lang="ja-JP" altLang="en-US" sz="609" spc="-57"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F58331A4-AFD6-412B-8E56-C06BA72767E4}"/>
              </a:ext>
            </a:extLst>
          </p:cNvPr>
          <p:cNvSpPr txBox="1"/>
          <p:nvPr/>
        </p:nvSpPr>
        <p:spPr>
          <a:xfrm>
            <a:off x="95864" y="1390330"/>
            <a:ext cx="2691000" cy="242374"/>
          </a:xfrm>
          <a:prstGeom prst="homePlate">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975" dirty="0">
                <a:latin typeface="BIZ UDゴシック" panose="020B0400000000000000" pitchFamily="49" charset="-128"/>
                <a:ea typeface="BIZ UDゴシック" panose="020B0400000000000000" pitchFamily="49" charset="-128"/>
              </a:rPr>
              <a:t>日常生活自立支援事業の現状と課題</a:t>
            </a:r>
            <a:endParaRPr kumimoji="1" lang="ja-JP" altLang="en-US" sz="975"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4E912ECB-E17B-4884-8A98-C30E91F6A3C0}"/>
              </a:ext>
            </a:extLst>
          </p:cNvPr>
          <p:cNvSpPr txBox="1"/>
          <p:nvPr/>
        </p:nvSpPr>
        <p:spPr>
          <a:xfrm>
            <a:off x="102705" y="1598866"/>
            <a:ext cx="9652500" cy="1042850"/>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marL="139303" indent="-139303">
              <a:buFont typeface="Arial" panose="020B0604020202020204" pitchFamily="34" charset="0"/>
              <a:buChar char="•"/>
            </a:pPr>
            <a:r>
              <a:rPr kumimoji="1" lang="ja-JP" altLang="en-US" sz="975" dirty="0">
                <a:solidFill>
                  <a:schemeClr val="tx1"/>
                </a:solidFill>
                <a:latin typeface="BIZ UDゴシック" panose="020B0400000000000000" pitchFamily="49" charset="-128"/>
                <a:ea typeface="BIZ UDゴシック" panose="020B0400000000000000" pitchFamily="49" charset="-128"/>
              </a:rPr>
              <a:t>日常生活自立支援事業（日自）は、ご本人が自らの力で意思決定を行う過程を重視し、ご本人と一緒に考え、日常生活</a:t>
            </a:r>
            <a:r>
              <a:rPr lang="ja-JP" altLang="en-US" sz="975" dirty="0">
                <a:solidFill>
                  <a:schemeClr val="tx1"/>
                </a:solidFill>
                <a:latin typeface="BIZ UDゴシック" panose="020B0400000000000000" pitchFamily="49" charset="-128"/>
                <a:ea typeface="BIZ UDゴシック" panose="020B0400000000000000" pitchFamily="49" charset="-128"/>
              </a:rPr>
              <a:t>の自立を</a:t>
            </a:r>
            <a:r>
              <a:rPr kumimoji="1" lang="ja-JP" altLang="en-US" sz="975" dirty="0">
                <a:solidFill>
                  <a:schemeClr val="tx1"/>
                </a:solidFill>
                <a:latin typeface="BIZ UDゴシック" panose="020B0400000000000000" pitchFamily="49" charset="-128"/>
                <a:ea typeface="BIZ UDゴシック" panose="020B0400000000000000" pitchFamily="49" charset="-128"/>
              </a:rPr>
              <a:t>支援する事業</a:t>
            </a:r>
            <a:endParaRPr kumimoji="1" lang="en-US" altLang="ja-JP" sz="975" dirty="0">
              <a:solidFill>
                <a:schemeClr val="tx1"/>
              </a:solidFill>
              <a:latin typeface="BIZ UDゴシック" panose="020B0400000000000000" pitchFamily="49" charset="-128"/>
              <a:ea typeface="BIZ UDゴシック" panose="020B0400000000000000" pitchFamily="49" charset="-128"/>
            </a:endParaRPr>
          </a:p>
          <a:p>
            <a:pPr marL="1022847" indent="-875804"/>
            <a:r>
              <a:rPr kumimoji="1" lang="en-US" altLang="ja-JP" sz="813" dirty="0">
                <a:solidFill>
                  <a:schemeClr val="tx1"/>
                </a:solidFill>
                <a:latin typeface="BIZ UDゴシック" panose="020B0400000000000000" pitchFamily="49" charset="-128"/>
                <a:ea typeface="BIZ UDゴシック" panose="020B0400000000000000" pitchFamily="49" charset="-128"/>
              </a:rPr>
              <a:t>【</a:t>
            </a:r>
            <a:r>
              <a:rPr kumimoji="1" lang="ja-JP" altLang="en-US" sz="813" dirty="0">
                <a:solidFill>
                  <a:schemeClr val="tx1"/>
                </a:solidFill>
                <a:latin typeface="BIZ UDゴシック" panose="020B0400000000000000" pitchFamily="49" charset="-128"/>
                <a:ea typeface="BIZ UDゴシック" panose="020B0400000000000000" pitchFamily="49" charset="-128"/>
              </a:rPr>
              <a:t>大阪府の状況</a:t>
            </a:r>
            <a:r>
              <a:rPr kumimoji="1" lang="en-US" altLang="ja-JP" sz="813" dirty="0">
                <a:solidFill>
                  <a:schemeClr val="tx1"/>
                </a:solidFill>
                <a:latin typeface="BIZ UDゴシック" panose="020B0400000000000000" pitchFamily="49" charset="-128"/>
                <a:ea typeface="BIZ UDゴシック" panose="020B0400000000000000" pitchFamily="49" charset="-128"/>
              </a:rPr>
              <a:t>】</a:t>
            </a:r>
            <a:r>
              <a:rPr kumimoji="1" lang="ja-JP" altLang="en-US" sz="813" dirty="0">
                <a:solidFill>
                  <a:schemeClr val="tx1"/>
                </a:solidFill>
                <a:latin typeface="BIZ UDゴシック" panose="020B0400000000000000" pitchFamily="49" charset="-128"/>
                <a:ea typeface="BIZ UDゴシック" panose="020B0400000000000000" pitchFamily="49" charset="-128"/>
              </a:rPr>
              <a:t>実利用者数：</a:t>
            </a:r>
            <a:r>
              <a:rPr kumimoji="1" lang="en-US" altLang="ja-JP" sz="813" dirty="0">
                <a:solidFill>
                  <a:schemeClr val="tx1"/>
                </a:solidFill>
                <a:latin typeface="BIZ UDゴシック" panose="020B0400000000000000" pitchFamily="49" charset="-128"/>
                <a:ea typeface="BIZ UDゴシック" panose="020B0400000000000000" pitchFamily="49" charset="-128"/>
              </a:rPr>
              <a:t>2,922</a:t>
            </a:r>
            <a:r>
              <a:rPr kumimoji="1" lang="ja-JP" altLang="en-US" sz="813" dirty="0">
                <a:solidFill>
                  <a:schemeClr val="tx1"/>
                </a:solidFill>
                <a:latin typeface="BIZ UDゴシック" panose="020B0400000000000000" pitchFamily="49" charset="-128"/>
                <a:ea typeface="BIZ UDゴシック" panose="020B0400000000000000" pitchFamily="49" charset="-128"/>
              </a:rPr>
              <a:t>人（</a:t>
            </a:r>
            <a:r>
              <a:rPr kumimoji="1" lang="en-US" altLang="ja-JP" sz="813" dirty="0">
                <a:solidFill>
                  <a:schemeClr val="tx1"/>
                </a:solidFill>
                <a:latin typeface="BIZ UDゴシック" panose="020B0400000000000000" pitchFamily="49" charset="-128"/>
                <a:ea typeface="BIZ UDゴシック" panose="020B0400000000000000" pitchFamily="49" charset="-128"/>
              </a:rPr>
              <a:t>R6.3</a:t>
            </a:r>
            <a:r>
              <a:rPr kumimoji="1" lang="ja-JP" altLang="en-US" sz="813" dirty="0">
                <a:solidFill>
                  <a:schemeClr val="tx1"/>
                </a:solidFill>
                <a:latin typeface="BIZ UDゴシック" panose="020B0400000000000000" pitchFamily="49" charset="-128"/>
                <a:ea typeface="BIZ UDゴシック" panose="020B0400000000000000" pitchFamily="49" charset="-128"/>
              </a:rPr>
              <a:t>）認知症高齢者等</a:t>
            </a:r>
            <a:r>
              <a:rPr kumimoji="1" lang="en-US" altLang="ja-JP" sz="813" dirty="0">
                <a:solidFill>
                  <a:schemeClr val="tx1"/>
                </a:solidFill>
                <a:latin typeface="BIZ UDゴシック" panose="020B0400000000000000" pitchFamily="49" charset="-128"/>
                <a:ea typeface="BIZ UDゴシック" panose="020B0400000000000000" pitchFamily="49" charset="-128"/>
              </a:rPr>
              <a:t>837</a:t>
            </a:r>
            <a:r>
              <a:rPr kumimoji="1" lang="ja-JP" altLang="en-US" sz="813" dirty="0">
                <a:solidFill>
                  <a:schemeClr val="tx1"/>
                </a:solidFill>
                <a:latin typeface="BIZ UDゴシック" panose="020B0400000000000000" pitchFamily="49" charset="-128"/>
                <a:ea typeface="BIZ UDゴシック" panose="020B0400000000000000" pitchFamily="49" charset="-128"/>
              </a:rPr>
              <a:t>人</a:t>
            </a:r>
            <a:r>
              <a:rPr kumimoji="1" lang="en-US" altLang="ja-JP" sz="813" dirty="0">
                <a:solidFill>
                  <a:schemeClr val="tx1"/>
                </a:solidFill>
                <a:latin typeface="BIZ UDゴシック" panose="020B0400000000000000" pitchFamily="49" charset="-128"/>
                <a:ea typeface="BIZ UDゴシック" panose="020B0400000000000000" pitchFamily="49" charset="-128"/>
              </a:rPr>
              <a:t>(28.6%)</a:t>
            </a:r>
            <a:r>
              <a:rPr kumimoji="1" lang="ja-JP" altLang="en-US" sz="813" dirty="0">
                <a:solidFill>
                  <a:schemeClr val="tx1"/>
                </a:solidFill>
                <a:latin typeface="BIZ UDゴシック" panose="020B0400000000000000" pitchFamily="49" charset="-128"/>
                <a:ea typeface="BIZ UDゴシック" panose="020B0400000000000000" pitchFamily="49" charset="-128"/>
              </a:rPr>
              <a:t>、知的障がい者等</a:t>
            </a:r>
            <a:r>
              <a:rPr kumimoji="1" lang="en-US" altLang="ja-JP" sz="813" dirty="0">
                <a:solidFill>
                  <a:schemeClr val="tx1"/>
                </a:solidFill>
                <a:latin typeface="BIZ UDゴシック" panose="020B0400000000000000" pitchFamily="49" charset="-128"/>
                <a:ea typeface="BIZ UDゴシック" panose="020B0400000000000000" pitchFamily="49" charset="-128"/>
              </a:rPr>
              <a:t>838</a:t>
            </a:r>
            <a:r>
              <a:rPr kumimoji="1" lang="ja-JP" altLang="en-US" sz="813" dirty="0">
                <a:solidFill>
                  <a:schemeClr val="tx1"/>
                </a:solidFill>
                <a:latin typeface="BIZ UDゴシック" panose="020B0400000000000000" pitchFamily="49" charset="-128"/>
                <a:ea typeface="BIZ UDゴシック" panose="020B0400000000000000" pitchFamily="49" charset="-128"/>
              </a:rPr>
              <a:t>人</a:t>
            </a:r>
            <a:r>
              <a:rPr kumimoji="1" lang="en-US" altLang="ja-JP" sz="813" dirty="0">
                <a:solidFill>
                  <a:schemeClr val="tx1"/>
                </a:solidFill>
                <a:latin typeface="BIZ UDゴシック" panose="020B0400000000000000" pitchFamily="49" charset="-128"/>
                <a:ea typeface="BIZ UDゴシック" panose="020B0400000000000000" pitchFamily="49" charset="-128"/>
              </a:rPr>
              <a:t>(28.7%)</a:t>
            </a:r>
            <a:r>
              <a:rPr kumimoji="1" lang="ja-JP" altLang="en-US" sz="813" dirty="0">
                <a:solidFill>
                  <a:schemeClr val="tx1"/>
                </a:solidFill>
                <a:latin typeface="BIZ UDゴシック" panose="020B0400000000000000" pitchFamily="49" charset="-128"/>
                <a:ea typeface="BIZ UDゴシック" panose="020B0400000000000000" pitchFamily="49" charset="-128"/>
              </a:rPr>
              <a:t>、精神障がい者等</a:t>
            </a:r>
            <a:r>
              <a:rPr kumimoji="1" lang="en-US" altLang="ja-JP" sz="813" dirty="0">
                <a:solidFill>
                  <a:schemeClr val="tx1"/>
                </a:solidFill>
                <a:latin typeface="BIZ UDゴシック" panose="020B0400000000000000" pitchFamily="49" charset="-128"/>
                <a:ea typeface="BIZ UDゴシック" panose="020B0400000000000000" pitchFamily="49" charset="-128"/>
              </a:rPr>
              <a:t>1,247</a:t>
            </a:r>
            <a:r>
              <a:rPr kumimoji="1" lang="ja-JP" altLang="en-US" sz="813" dirty="0">
                <a:solidFill>
                  <a:schemeClr val="tx1"/>
                </a:solidFill>
                <a:latin typeface="BIZ UDゴシック" panose="020B0400000000000000" pitchFamily="49" charset="-128"/>
                <a:ea typeface="BIZ UDゴシック" panose="020B0400000000000000" pitchFamily="49" charset="-128"/>
              </a:rPr>
              <a:t>人</a:t>
            </a:r>
            <a:r>
              <a:rPr kumimoji="1" lang="en-US" altLang="ja-JP" sz="813" dirty="0">
                <a:solidFill>
                  <a:schemeClr val="tx1"/>
                </a:solidFill>
                <a:latin typeface="BIZ UDゴシック" panose="020B0400000000000000" pitchFamily="49" charset="-128"/>
                <a:ea typeface="BIZ UDゴシック" panose="020B0400000000000000" pitchFamily="49" charset="-128"/>
              </a:rPr>
              <a:t>(42.7%)</a:t>
            </a:r>
          </a:p>
          <a:p>
            <a:pPr marL="1022847" indent="-875804"/>
            <a:r>
              <a:rPr lang="ja-JP" altLang="en-US" sz="813" dirty="0">
                <a:solidFill>
                  <a:schemeClr val="tx1"/>
                </a:solidFill>
                <a:latin typeface="BIZ UDゴシック" panose="020B0400000000000000" pitchFamily="49" charset="-128"/>
                <a:ea typeface="BIZ UDゴシック" panose="020B0400000000000000" pitchFamily="49" charset="-128"/>
              </a:rPr>
              <a:t>　</a:t>
            </a:r>
            <a:r>
              <a:rPr kumimoji="1" lang="ja-JP" altLang="en-US" sz="650" dirty="0">
                <a:solidFill>
                  <a:schemeClr val="tx1"/>
                </a:solidFill>
                <a:latin typeface="BIZ UDゴシック" panose="020B0400000000000000" pitchFamily="49" charset="-128"/>
                <a:ea typeface="BIZ UDゴシック" panose="020B0400000000000000" pitchFamily="49" charset="-128"/>
              </a:rPr>
              <a:t> （政令市除く）</a:t>
            </a:r>
            <a:r>
              <a:rPr lang="ja-JP" altLang="en-US" sz="813" dirty="0">
                <a:solidFill>
                  <a:schemeClr val="tx1"/>
                </a:solidFill>
                <a:latin typeface="BIZ UDゴシック" panose="020B0400000000000000" pitchFamily="49" charset="-128"/>
                <a:ea typeface="BIZ UDゴシック" panose="020B0400000000000000" pitchFamily="49" charset="-128"/>
              </a:rPr>
              <a:t>　</a:t>
            </a:r>
            <a:r>
              <a:rPr lang="en-US" altLang="ja-JP" sz="813" dirty="0">
                <a:solidFill>
                  <a:schemeClr val="tx1"/>
                </a:solidFill>
                <a:latin typeface="BIZ UDゴシック" panose="020B0400000000000000" pitchFamily="49" charset="-128"/>
                <a:ea typeface="BIZ UDゴシック" panose="020B0400000000000000" pitchFamily="49" charset="-128"/>
              </a:rPr>
              <a:t> H26</a:t>
            </a:r>
            <a:r>
              <a:rPr lang="ja-JP" altLang="en-US" sz="813" dirty="0">
                <a:solidFill>
                  <a:schemeClr val="tx1"/>
                </a:solidFill>
                <a:latin typeface="BIZ UDゴシック" panose="020B0400000000000000" pitchFamily="49" charset="-128"/>
                <a:ea typeface="BIZ UDゴシック" panose="020B0400000000000000" pitchFamily="49" charset="-128"/>
              </a:rPr>
              <a:t>比で、利用者数は</a:t>
            </a:r>
            <a:r>
              <a:rPr lang="en-US" altLang="ja-JP" sz="813" dirty="0">
                <a:solidFill>
                  <a:schemeClr val="tx1"/>
                </a:solidFill>
                <a:latin typeface="BIZ UDゴシック" panose="020B0400000000000000" pitchFamily="49" charset="-128"/>
                <a:ea typeface="BIZ UDゴシック" panose="020B0400000000000000" pitchFamily="49" charset="-128"/>
              </a:rPr>
              <a:t>1.3</a:t>
            </a:r>
            <a:r>
              <a:rPr lang="ja-JP" altLang="en-US" sz="813" dirty="0">
                <a:solidFill>
                  <a:schemeClr val="tx1"/>
                </a:solidFill>
                <a:latin typeface="BIZ UDゴシック" panose="020B0400000000000000" pitchFamily="49" charset="-128"/>
                <a:ea typeface="BIZ UDゴシック" panose="020B0400000000000000" pitchFamily="49" charset="-128"/>
              </a:rPr>
              <a:t>倍増、問い合わせ・</a:t>
            </a:r>
            <a:r>
              <a:rPr kumimoji="1" lang="ja-JP" altLang="en-US" sz="813" dirty="0">
                <a:solidFill>
                  <a:schemeClr val="tx1"/>
                </a:solidFill>
                <a:latin typeface="BIZ UDゴシック" panose="020B0400000000000000" pitchFamily="49" charset="-128"/>
                <a:ea typeface="BIZ UDゴシック" panose="020B0400000000000000" pitchFamily="49" charset="-128"/>
              </a:rPr>
              <a:t>相談件数は</a:t>
            </a:r>
            <a:r>
              <a:rPr kumimoji="1" lang="en-US" altLang="ja-JP" sz="813" dirty="0">
                <a:solidFill>
                  <a:schemeClr val="tx1"/>
                </a:solidFill>
                <a:latin typeface="BIZ UDゴシック" panose="020B0400000000000000" pitchFamily="49" charset="-128"/>
                <a:ea typeface="BIZ UDゴシック" panose="020B0400000000000000" pitchFamily="49" charset="-128"/>
              </a:rPr>
              <a:t>1.2</a:t>
            </a:r>
            <a:r>
              <a:rPr kumimoji="1" lang="ja-JP" altLang="en-US" sz="813" dirty="0">
                <a:solidFill>
                  <a:schemeClr val="tx1"/>
                </a:solidFill>
                <a:latin typeface="BIZ UDゴシック" panose="020B0400000000000000" pitchFamily="49" charset="-128"/>
                <a:ea typeface="BIZ UDゴシック" panose="020B0400000000000000" pitchFamily="49" charset="-128"/>
              </a:rPr>
              <a:t>倍</a:t>
            </a:r>
            <a:r>
              <a:rPr lang="ja-JP" altLang="en-US" sz="813" dirty="0">
                <a:solidFill>
                  <a:schemeClr val="tx1"/>
                </a:solidFill>
                <a:latin typeface="BIZ UDゴシック" panose="020B0400000000000000" pitchFamily="49" charset="-128"/>
                <a:ea typeface="BIZ UDゴシック" panose="020B0400000000000000" pitchFamily="49" charset="-128"/>
              </a:rPr>
              <a:t>増</a:t>
            </a:r>
            <a:r>
              <a:rPr kumimoji="1" lang="ja-JP" altLang="en-US" sz="813" dirty="0">
                <a:solidFill>
                  <a:schemeClr val="tx1"/>
                </a:solidFill>
                <a:latin typeface="BIZ UDゴシック" panose="020B0400000000000000" pitchFamily="49" charset="-128"/>
                <a:ea typeface="BIZ UDゴシック" panose="020B0400000000000000" pitchFamily="49" charset="-128"/>
              </a:rPr>
              <a:t>、精神障がい者等の利用者数が</a:t>
            </a:r>
            <a:r>
              <a:rPr kumimoji="1" lang="en-US" altLang="ja-JP" sz="813" dirty="0">
                <a:solidFill>
                  <a:schemeClr val="tx1"/>
                </a:solidFill>
                <a:latin typeface="BIZ UDゴシック" panose="020B0400000000000000" pitchFamily="49" charset="-128"/>
                <a:ea typeface="BIZ UDゴシック" panose="020B0400000000000000" pitchFamily="49" charset="-128"/>
              </a:rPr>
              <a:t>1.7</a:t>
            </a:r>
            <a:r>
              <a:rPr kumimoji="1" lang="ja-JP" altLang="en-US" sz="813" dirty="0">
                <a:solidFill>
                  <a:schemeClr val="tx1"/>
                </a:solidFill>
                <a:latin typeface="BIZ UDゴシック" panose="020B0400000000000000" pitchFamily="49" charset="-128"/>
                <a:ea typeface="BIZ UDゴシック" panose="020B0400000000000000" pitchFamily="49" charset="-128"/>
              </a:rPr>
              <a:t>倍</a:t>
            </a:r>
            <a:r>
              <a:rPr lang="ja-JP" altLang="en-US" sz="813" dirty="0">
                <a:solidFill>
                  <a:schemeClr val="tx1"/>
                </a:solidFill>
                <a:latin typeface="BIZ UDゴシック" panose="020B0400000000000000" pitchFamily="49" charset="-128"/>
                <a:ea typeface="BIZ UDゴシック" panose="020B0400000000000000" pitchFamily="49" charset="-128"/>
              </a:rPr>
              <a:t>増</a:t>
            </a:r>
            <a:r>
              <a:rPr kumimoji="1" lang="ja-JP" altLang="en-US" sz="813" dirty="0">
                <a:solidFill>
                  <a:schemeClr val="tx1"/>
                </a:solidFill>
                <a:latin typeface="BIZ UDゴシック" panose="020B0400000000000000" pitchFamily="49" charset="-128"/>
                <a:ea typeface="BIZ UDゴシック" panose="020B0400000000000000" pitchFamily="49" charset="-128"/>
              </a:rPr>
              <a:t>（全国に比べ精神障がい者等の割合が高い）</a:t>
            </a:r>
            <a:endParaRPr kumimoji="1" lang="en-US" altLang="ja-JP" sz="813" dirty="0">
              <a:solidFill>
                <a:schemeClr val="tx1"/>
              </a:solidFill>
              <a:latin typeface="BIZ UDゴシック" panose="020B0400000000000000" pitchFamily="49" charset="-128"/>
              <a:ea typeface="BIZ UDゴシック" panose="020B0400000000000000" pitchFamily="49" charset="-128"/>
            </a:endParaRPr>
          </a:p>
          <a:p>
            <a:pPr marL="1022847" indent="-875804"/>
            <a:r>
              <a:rPr kumimoji="1" lang="en-US" altLang="ja-JP" sz="813" dirty="0">
                <a:solidFill>
                  <a:schemeClr val="tx1"/>
                </a:solidFill>
                <a:latin typeface="BIZ UDゴシック" panose="020B0400000000000000" pitchFamily="49" charset="-128"/>
                <a:ea typeface="BIZ UDゴシック" panose="020B0400000000000000" pitchFamily="49" charset="-128"/>
              </a:rPr>
              <a:t>【</a:t>
            </a:r>
            <a:r>
              <a:rPr kumimoji="1" lang="ja-JP" altLang="en-US" sz="813" dirty="0">
                <a:solidFill>
                  <a:schemeClr val="tx1"/>
                </a:solidFill>
                <a:latin typeface="BIZ UDゴシック" panose="020B0400000000000000" pitchFamily="49" charset="-128"/>
                <a:ea typeface="BIZ UDゴシック" panose="020B0400000000000000" pitchFamily="49" charset="-128"/>
              </a:rPr>
              <a:t>課題</a:t>
            </a:r>
            <a:r>
              <a:rPr kumimoji="1" lang="en-US" altLang="ja-JP" sz="813" dirty="0">
                <a:solidFill>
                  <a:schemeClr val="tx1"/>
                </a:solidFill>
                <a:latin typeface="BIZ UDゴシック" panose="020B0400000000000000" pitchFamily="49" charset="-128"/>
                <a:ea typeface="BIZ UDゴシック" panose="020B0400000000000000" pitchFamily="49" charset="-128"/>
              </a:rPr>
              <a:t>】</a:t>
            </a:r>
            <a:r>
              <a:rPr kumimoji="1" lang="ja-JP" altLang="en-US" sz="813" spc="-49" dirty="0">
                <a:solidFill>
                  <a:schemeClr val="tx1"/>
                </a:solidFill>
                <a:latin typeface="BIZ UDゴシック" panose="020B0400000000000000" pitchFamily="49" charset="-128"/>
                <a:ea typeface="BIZ UDゴシック" panose="020B0400000000000000" pitchFamily="49" charset="-128"/>
              </a:rPr>
              <a:t>＜市町村社協＞待機者の発生</a:t>
            </a:r>
            <a:r>
              <a:rPr kumimoji="1" lang="en-US" altLang="ja-JP" sz="813" spc="-49" dirty="0">
                <a:solidFill>
                  <a:schemeClr val="tx1"/>
                </a:solidFill>
                <a:latin typeface="BIZ UDゴシック" panose="020B0400000000000000" pitchFamily="49" charset="-128"/>
                <a:ea typeface="BIZ UDゴシック" panose="020B0400000000000000" pitchFamily="49" charset="-128"/>
              </a:rPr>
              <a:t>(</a:t>
            </a:r>
            <a:r>
              <a:rPr lang="ja-JP" altLang="en-US" sz="813" spc="-49" dirty="0">
                <a:solidFill>
                  <a:schemeClr val="tx1"/>
                </a:solidFill>
                <a:latin typeface="BIZ UDゴシック" panose="020B0400000000000000" pitchFamily="49" charset="-128"/>
                <a:ea typeface="BIZ UDゴシック" panose="020B0400000000000000" pitchFamily="49" charset="-128"/>
              </a:rPr>
              <a:t>利用</a:t>
            </a:r>
            <a:r>
              <a:rPr kumimoji="1" lang="ja-JP" altLang="en-US" sz="813" spc="-49" dirty="0">
                <a:solidFill>
                  <a:schemeClr val="tx1"/>
                </a:solidFill>
                <a:latin typeface="BIZ UDゴシック" panose="020B0400000000000000" pitchFamily="49" charset="-128"/>
                <a:ea typeface="BIZ UDゴシック" panose="020B0400000000000000" pitchFamily="49" charset="-128"/>
              </a:rPr>
              <a:t>相談の増加含む</a:t>
            </a:r>
            <a:r>
              <a:rPr kumimoji="1" lang="en-US" altLang="ja-JP" sz="813" spc="-49" dirty="0">
                <a:solidFill>
                  <a:schemeClr val="tx1"/>
                </a:solidFill>
                <a:latin typeface="BIZ UDゴシック" panose="020B0400000000000000" pitchFamily="49" charset="-128"/>
                <a:ea typeface="BIZ UDゴシック" panose="020B0400000000000000" pitchFamily="49" charset="-128"/>
              </a:rPr>
              <a:t>)</a:t>
            </a:r>
            <a:r>
              <a:rPr kumimoji="1" lang="ja-JP" altLang="en-US" sz="813" spc="-49" dirty="0">
                <a:solidFill>
                  <a:schemeClr val="tx1"/>
                </a:solidFill>
                <a:latin typeface="BIZ UDゴシック" panose="020B0400000000000000" pitchFamily="49" charset="-128"/>
                <a:ea typeface="BIZ UDゴシック" panose="020B0400000000000000" pitchFamily="49" charset="-128"/>
              </a:rPr>
              <a:t>、成年後見制度への移行、支援</a:t>
            </a:r>
            <a:r>
              <a:rPr lang="ja-JP" altLang="en-US" sz="813" spc="-49" dirty="0">
                <a:solidFill>
                  <a:schemeClr val="tx1"/>
                </a:solidFill>
                <a:latin typeface="BIZ UDゴシック" panose="020B0400000000000000" pitchFamily="49" charset="-128"/>
                <a:ea typeface="BIZ UDゴシック" panose="020B0400000000000000" pitchFamily="49" charset="-128"/>
              </a:rPr>
              <a:t>内容・</a:t>
            </a:r>
            <a:r>
              <a:rPr kumimoji="1" lang="ja-JP" altLang="en-US" sz="813" spc="-49" dirty="0">
                <a:solidFill>
                  <a:schemeClr val="tx1"/>
                </a:solidFill>
                <a:latin typeface="BIZ UDゴシック" panose="020B0400000000000000" pitchFamily="49" charset="-128"/>
                <a:ea typeface="BIZ UDゴシック" panose="020B0400000000000000" pitchFamily="49" charset="-128"/>
              </a:rPr>
              <a:t>範囲、地域連携ネットワークの構築と他機関や各種制度との連携、キャッシュレス決済、金融機関への対応など</a:t>
            </a:r>
            <a:endParaRPr lang="en-US" altLang="ja-JP" sz="813" spc="-49" dirty="0">
              <a:solidFill>
                <a:schemeClr val="tx1"/>
              </a:solidFill>
              <a:latin typeface="BIZ UDゴシック" panose="020B0400000000000000" pitchFamily="49" charset="-128"/>
              <a:ea typeface="BIZ UDゴシック" panose="020B0400000000000000" pitchFamily="49" charset="-128"/>
            </a:endParaRPr>
          </a:p>
          <a:p>
            <a:pPr marL="1022847" indent="-510778"/>
            <a:r>
              <a:rPr lang="ja-JP" altLang="en-US" sz="813" dirty="0">
                <a:solidFill>
                  <a:schemeClr val="tx1"/>
                </a:solidFill>
                <a:latin typeface="BIZ UDゴシック" panose="020B0400000000000000" pitchFamily="49" charset="-128"/>
                <a:ea typeface="BIZ UDゴシック" panose="020B0400000000000000" pitchFamily="49" charset="-128"/>
              </a:rPr>
              <a:t> </a:t>
            </a:r>
            <a:r>
              <a:rPr lang="ja-JP" altLang="en-US" sz="813" spc="244" dirty="0">
                <a:solidFill>
                  <a:schemeClr val="tx1"/>
                </a:solidFill>
                <a:latin typeface="BIZ UDゴシック" panose="020B0400000000000000" pitchFamily="49" charset="-128"/>
                <a:ea typeface="BIZ UDゴシック" panose="020B0400000000000000" pitchFamily="49" charset="-128"/>
              </a:rPr>
              <a:t>＜市町村＞</a:t>
            </a:r>
            <a:r>
              <a:rPr lang="ja-JP" altLang="en-US" sz="813" dirty="0">
                <a:solidFill>
                  <a:schemeClr val="tx1"/>
                </a:solidFill>
                <a:latin typeface="BIZ UDゴシック" panose="020B0400000000000000" pitchFamily="49" charset="-128"/>
                <a:ea typeface="BIZ UDゴシック" panose="020B0400000000000000" pitchFamily="49" charset="-128"/>
              </a:rPr>
              <a:t>待機者の発生、事業の現状・実施状況の把握、成年後見制度への移行、</a:t>
            </a:r>
            <a:r>
              <a:rPr kumimoji="1" lang="ja-JP" altLang="en-US" sz="813" spc="-49" dirty="0">
                <a:solidFill>
                  <a:schemeClr val="tx1"/>
                </a:solidFill>
                <a:latin typeface="BIZ UDゴシック" panose="020B0400000000000000" pitchFamily="49" charset="-128"/>
                <a:ea typeface="BIZ UDゴシック" panose="020B0400000000000000" pitchFamily="49" charset="-128"/>
              </a:rPr>
              <a:t>地域連携ネットワークの構築と</a:t>
            </a:r>
            <a:r>
              <a:rPr lang="ja-JP" altLang="en-US" sz="813" dirty="0">
                <a:solidFill>
                  <a:schemeClr val="tx1"/>
                </a:solidFill>
                <a:latin typeface="BIZ UDゴシック" panose="020B0400000000000000" pitchFamily="49" charset="-128"/>
                <a:ea typeface="BIZ UDゴシック" panose="020B0400000000000000" pitchFamily="49" charset="-128"/>
              </a:rPr>
              <a:t>支援チームとしての連携　など</a:t>
            </a:r>
            <a:endParaRPr lang="en-US" altLang="ja-JP" sz="813" dirty="0">
              <a:solidFill>
                <a:schemeClr val="tx1"/>
              </a:solidFill>
              <a:latin typeface="BIZ UDゴシック" panose="020B0400000000000000" pitchFamily="49" charset="-128"/>
              <a:ea typeface="BIZ UDゴシック" panose="020B0400000000000000" pitchFamily="49" charset="-128"/>
            </a:endParaRPr>
          </a:p>
          <a:p>
            <a:pPr marL="147042" indent="-147042">
              <a:buFont typeface="Arial" panose="020B0604020202020204" pitchFamily="34" charset="0"/>
              <a:buChar char="•"/>
            </a:pPr>
            <a:r>
              <a:rPr lang="ja-JP" altLang="en-US" sz="975" dirty="0">
                <a:solidFill>
                  <a:schemeClr val="tx1"/>
                </a:solidFill>
                <a:latin typeface="BIZ UDゴシック" panose="020B0400000000000000" pitchFamily="49" charset="-128"/>
                <a:ea typeface="BIZ UDゴシック" panose="020B0400000000000000" pitchFamily="49" charset="-128"/>
              </a:rPr>
              <a:t>現場で創意工夫を重ねるものの、日常生活自立支援事業だけでは対応が難しい状況</a:t>
            </a:r>
            <a:endParaRPr lang="en-US" altLang="ja-JP" sz="975" dirty="0">
              <a:solidFill>
                <a:schemeClr val="tx1"/>
              </a:solidFill>
              <a:latin typeface="BIZ UDゴシック" panose="020B0400000000000000" pitchFamily="49" charset="-128"/>
              <a:ea typeface="BIZ UDゴシック" panose="020B0400000000000000" pitchFamily="49" charset="-128"/>
            </a:endParaRPr>
          </a:p>
          <a:p>
            <a:pPr marL="147042" indent="-147042">
              <a:buFont typeface="Arial" panose="020B0604020202020204" pitchFamily="34" charset="0"/>
              <a:buChar char="•"/>
            </a:pPr>
            <a:r>
              <a:rPr kumimoji="1" lang="ja-JP" altLang="en-US" sz="975" dirty="0">
                <a:solidFill>
                  <a:schemeClr val="tx1"/>
                </a:solidFill>
                <a:latin typeface="BIZ UDゴシック" panose="020B0400000000000000" pitchFamily="49" charset="-128"/>
                <a:ea typeface="BIZ UDゴシック" panose="020B0400000000000000" pitchFamily="49" charset="-128"/>
              </a:rPr>
              <a:t>一方で、包括的な支援体制（重層的支援体制整備事業）との連動や、中核機関の整備による権利擁護支援に係る連携体制の構築などの動き</a:t>
            </a:r>
          </a:p>
        </p:txBody>
      </p:sp>
      <p:sp>
        <p:nvSpPr>
          <p:cNvPr id="8" name="テキスト ボックス 7">
            <a:extLst>
              <a:ext uri="{FF2B5EF4-FFF2-40B4-BE49-F238E27FC236}">
                <a16:creationId xmlns:a16="http://schemas.microsoft.com/office/drawing/2014/main" id="{6ABA6684-9783-4F47-851B-2907A29A145A}"/>
              </a:ext>
            </a:extLst>
          </p:cNvPr>
          <p:cNvSpPr txBox="1"/>
          <p:nvPr/>
        </p:nvSpPr>
        <p:spPr>
          <a:xfrm>
            <a:off x="101636" y="2686285"/>
            <a:ext cx="2788013" cy="242374"/>
          </a:xfrm>
          <a:prstGeom prst="homePlate">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975" dirty="0">
                <a:latin typeface="BIZ UDゴシック" panose="020B0400000000000000" pitchFamily="49" charset="-128"/>
                <a:ea typeface="BIZ UDゴシック" panose="020B0400000000000000" pitchFamily="49" charset="-128"/>
              </a:rPr>
              <a:t>権利擁護支援を推進するための基本的な方針</a:t>
            </a:r>
            <a:endParaRPr kumimoji="1" lang="ja-JP" altLang="en-US" sz="975"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15A0E49E-7567-472A-AEDD-477F8BC2A4D8}"/>
              </a:ext>
            </a:extLst>
          </p:cNvPr>
          <p:cNvSpPr txBox="1"/>
          <p:nvPr/>
        </p:nvSpPr>
        <p:spPr>
          <a:xfrm>
            <a:off x="109547" y="2944383"/>
            <a:ext cx="9652500" cy="1142620"/>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r>
              <a:rPr kumimoji="1" lang="ja-JP" altLang="en-US" sz="975" spc="-57" dirty="0">
                <a:latin typeface="BIZ UDゴシック" panose="020B0400000000000000" pitchFamily="49" charset="-128"/>
                <a:ea typeface="BIZ UDゴシック" panose="020B0400000000000000" pitchFamily="49" charset="-128"/>
              </a:rPr>
              <a:t>１　</a:t>
            </a:r>
            <a:r>
              <a:rPr kumimoji="1" lang="ja-JP" altLang="en-US" sz="975" dirty="0">
                <a:latin typeface="BIZ UDゴシック" panose="020B0400000000000000" pitchFamily="49" charset="-128"/>
                <a:ea typeface="BIZ UDゴシック" panose="020B0400000000000000" pitchFamily="49" charset="-128"/>
              </a:rPr>
              <a:t>日常生活自立支援事業の運用面の整理と関係機関の理解促進</a:t>
            </a:r>
            <a:endParaRPr kumimoji="1" lang="en-US" altLang="ja-JP" sz="975" dirty="0">
              <a:latin typeface="BIZ UDゴシック" panose="020B0400000000000000" pitchFamily="49" charset="-128"/>
              <a:ea typeface="BIZ UDゴシック" panose="020B0400000000000000" pitchFamily="49" charset="-128"/>
            </a:endParaRPr>
          </a:p>
          <a:p>
            <a:pPr marL="367606" indent="-79970">
              <a:buFont typeface="Arial" panose="020B0604020202020204" pitchFamily="34" charset="0"/>
              <a:buChar char="•"/>
            </a:pPr>
            <a:r>
              <a:rPr kumimoji="1" lang="ja-JP" altLang="en-US" sz="975" dirty="0">
                <a:latin typeface="BIZ UDゴシック" panose="020B0400000000000000" pitchFamily="49" charset="-128"/>
                <a:ea typeface="BIZ UDゴシック" panose="020B0400000000000000" pitchFamily="49" charset="-128"/>
              </a:rPr>
              <a:t>権利擁護支援を必要とする方が適切な支援を受けられるよう、日常生活自立支援事業の初回相談時に対応すべき課題を整理し、必要なサービスにつなげる。</a:t>
            </a:r>
          </a:p>
          <a:p>
            <a:pPr marL="367606" indent="-79970">
              <a:buFont typeface="Arial" panose="020B0604020202020204" pitchFamily="34" charset="0"/>
              <a:buChar char="•"/>
            </a:pPr>
            <a:r>
              <a:rPr kumimoji="1" lang="ja-JP" altLang="en-US" sz="975" dirty="0">
                <a:latin typeface="BIZ UDゴシック" panose="020B0400000000000000" pitchFamily="49" charset="-128"/>
                <a:ea typeface="BIZ UDゴシック" panose="020B0400000000000000" pitchFamily="49" charset="-128"/>
              </a:rPr>
              <a:t>日常生活自立支援事業が地域で果たす役割を明確に示し、市町村や関係機関の理解を促進する。</a:t>
            </a:r>
            <a:endParaRPr kumimoji="1" lang="en-US" altLang="ja-JP" sz="975" dirty="0">
              <a:latin typeface="BIZ UDゴシック" panose="020B0400000000000000" pitchFamily="49" charset="-128"/>
              <a:ea typeface="BIZ UDゴシック" panose="020B0400000000000000" pitchFamily="49" charset="-128"/>
            </a:endParaRPr>
          </a:p>
          <a:p>
            <a:pPr marL="367606" indent="-79970">
              <a:buFont typeface="Arial" panose="020B0604020202020204" pitchFamily="34" charset="0"/>
              <a:buChar char="•"/>
            </a:pPr>
            <a:endParaRPr kumimoji="1" lang="ja-JP" altLang="en-US" sz="975" spc="-57" dirty="0">
              <a:latin typeface="BIZ UDゴシック" panose="020B0400000000000000" pitchFamily="49" charset="-128"/>
              <a:ea typeface="BIZ UDゴシック" panose="020B0400000000000000" pitchFamily="49" charset="-128"/>
            </a:endParaRPr>
          </a:p>
          <a:p>
            <a:r>
              <a:rPr kumimoji="1" lang="ja-JP" altLang="en-US" sz="975" spc="-57" dirty="0">
                <a:latin typeface="BIZ UDゴシック" panose="020B0400000000000000" pitchFamily="49" charset="-128"/>
                <a:ea typeface="BIZ UDゴシック" panose="020B0400000000000000" pitchFamily="49" charset="-128"/>
              </a:rPr>
              <a:t>２　</a:t>
            </a:r>
            <a:r>
              <a:rPr kumimoji="1" lang="ja-JP" altLang="en-US" sz="975" dirty="0">
                <a:latin typeface="BIZ UDゴシック" panose="020B0400000000000000" pitchFamily="49" charset="-128"/>
                <a:ea typeface="BIZ UDゴシック" panose="020B0400000000000000" pitchFamily="49" charset="-128"/>
              </a:rPr>
              <a:t>権利擁護支援の地域連携ネットワークの構築</a:t>
            </a:r>
            <a:endParaRPr kumimoji="1" lang="en-US" altLang="ja-JP" sz="975" dirty="0">
              <a:latin typeface="BIZ UDゴシック" panose="020B0400000000000000" pitchFamily="49" charset="-128"/>
              <a:ea typeface="BIZ UDゴシック" panose="020B0400000000000000" pitchFamily="49" charset="-128"/>
            </a:endParaRPr>
          </a:p>
          <a:p>
            <a:pPr marL="287636">
              <a:buFont typeface="Arial" panose="020B0604020202020204" pitchFamily="34" charset="0"/>
              <a:buChar char="•"/>
              <a:tabLst>
                <a:tab pos="287636" algn="l"/>
              </a:tabLst>
            </a:pPr>
            <a:r>
              <a:rPr kumimoji="1" lang="ja-JP" altLang="en-US" sz="975" dirty="0">
                <a:latin typeface="BIZ UDゴシック" panose="020B0400000000000000" pitchFamily="49" charset="-128"/>
                <a:ea typeface="BIZ UDゴシック" panose="020B0400000000000000" pitchFamily="49" charset="-128"/>
              </a:rPr>
              <a:t>支援チームの連携促進、重層的支援体制整備事業との連動など、包括的な支援体制における連携強化を図る。</a:t>
            </a:r>
          </a:p>
          <a:p>
            <a:pPr marL="287636">
              <a:buFont typeface="Arial" panose="020B0604020202020204" pitchFamily="34" charset="0"/>
              <a:buChar char="•"/>
              <a:tabLst>
                <a:tab pos="287636" algn="l"/>
              </a:tabLst>
            </a:pPr>
            <a:r>
              <a:rPr kumimoji="1" lang="ja-JP" altLang="en-US" sz="975" dirty="0">
                <a:latin typeface="BIZ UDゴシック" panose="020B0400000000000000" pitchFamily="49" charset="-128"/>
                <a:ea typeface="BIZ UDゴシック" panose="020B0400000000000000" pitchFamily="49" charset="-128"/>
              </a:rPr>
              <a:t>府及び府社協は、市町村と日常生活自立支援事業を実施する社協との相互理解による連携体制を構築するため、全市町村に中核機関を整備するよう努める。</a:t>
            </a:r>
          </a:p>
        </p:txBody>
      </p:sp>
      <p:sp>
        <p:nvSpPr>
          <p:cNvPr id="15" name="テキスト ボックス 14">
            <a:extLst>
              <a:ext uri="{FF2B5EF4-FFF2-40B4-BE49-F238E27FC236}">
                <a16:creationId xmlns:a16="http://schemas.microsoft.com/office/drawing/2014/main" id="{15E71488-13CA-4874-B4D5-8A4D915E2D49}"/>
              </a:ext>
            </a:extLst>
          </p:cNvPr>
          <p:cNvSpPr txBox="1"/>
          <p:nvPr/>
        </p:nvSpPr>
        <p:spPr>
          <a:xfrm>
            <a:off x="397329" y="6356793"/>
            <a:ext cx="9005751" cy="4247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200" spc="-57" dirty="0">
                <a:latin typeface="BIZ UDゴシック" panose="020B0400000000000000" pitchFamily="49" charset="-128"/>
                <a:ea typeface="BIZ UDゴシック" panose="020B0400000000000000" pitchFamily="49" charset="-128"/>
              </a:rPr>
              <a:t>認知症、知的障がい、精神障がいなどにより判断能力が不十分な方を地域で支える、日常生活自立支援事業など</a:t>
            </a:r>
            <a:endParaRPr kumimoji="1" lang="en-US" altLang="ja-JP" sz="1200" spc="-57" dirty="0">
              <a:latin typeface="BIZ UDゴシック" panose="020B0400000000000000" pitchFamily="49" charset="-128"/>
              <a:ea typeface="BIZ UDゴシック" panose="020B0400000000000000" pitchFamily="49" charset="-128"/>
            </a:endParaRPr>
          </a:p>
          <a:p>
            <a:pPr algn="ctr">
              <a:lnSpc>
                <a:spcPct val="80000"/>
              </a:lnSpc>
            </a:pPr>
            <a:r>
              <a:rPr kumimoji="1" lang="ja-JP" altLang="en-US" sz="1200" spc="-57" dirty="0">
                <a:latin typeface="BIZ UDゴシック" panose="020B0400000000000000" pitchFamily="49" charset="-128"/>
                <a:ea typeface="BIZ UDゴシック" panose="020B0400000000000000" pitchFamily="49" charset="-128"/>
              </a:rPr>
              <a:t>権利擁護支援の地域連携ネットワークの構築と充実へ</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95167B5F-9641-40EE-A50B-7941BDB066E1}"/>
              </a:ext>
            </a:extLst>
          </p:cNvPr>
          <p:cNvSpPr txBox="1"/>
          <p:nvPr/>
        </p:nvSpPr>
        <p:spPr>
          <a:xfrm>
            <a:off x="95864" y="4040160"/>
            <a:ext cx="2029138" cy="242374"/>
          </a:xfrm>
          <a:prstGeom prst="homePlate">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975" dirty="0">
                <a:latin typeface="BIZ UDゴシック" panose="020B0400000000000000" pitchFamily="49" charset="-128"/>
                <a:ea typeface="BIZ UDゴシック" panose="020B0400000000000000" pitchFamily="49" charset="-128"/>
              </a:rPr>
              <a:t>各主体の取組み</a:t>
            </a:r>
            <a:endParaRPr kumimoji="1" lang="ja-JP" altLang="en-US" sz="975"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D5C1E53C-0FA9-4A9B-B0DB-C0B2B5BF74AC}"/>
              </a:ext>
            </a:extLst>
          </p:cNvPr>
          <p:cNvSpPr txBox="1"/>
          <p:nvPr/>
        </p:nvSpPr>
        <p:spPr>
          <a:xfrm>
            <a:off x="95864" y="5554921"/>
            <a:ext cx="5558176" cy="692497"/>
          </a:xfrm>
          <a:prstGeom prst="rect">
            <a:avLst/>
          </a:prstGeom>
          <a:ln/>
        </p:spPr>
        <p:style>
          <a:lnRef idx="2">
            <a:schemeClr val="dk1"/>
          </a:lnRef>
          <a:fillRef idx="1">
            <a:schemeClr val="lt1"/>
          </a:fillRef>
          <a:effectRef idx="0">
            <a:schemeClr val="dk1"/>
          </a:effectRef>
          <a:fontRef idx="minor">
            <a:schemeClr val="dk1"/>
          </a:fontRef>
        </p:style>
        <p:txBody>
          <a:bodyPr wrap="square" numCol="2" spcCol="108000" rtlCol="0" anchor="t">
            <a:spAutoFit/>
          </a:bodyPr>
          <a:lstStyle/>
          <a:p>
            <a:r>
              <a:rPr kumimoji="1" lang="ja-JP" altLang="en-US" sz="975" dirty="0">
                <a:solidFill>
                  <a:schemeClr val="tx1"/>
                </a:solidFill>
                <a:latin typeface="BIZ UDゴシック" panose="020B0400000000000000" pitchFamily="49" charset="-128"/>
                <a:ea typeface="BIZ UDゴシック" panose="020B0400000000000000" pitchFamily="49" charset="-128"/>
              </a:rPr>
              <a:t>日常生活自立支援事業の充実・改善に向け、</a:t>
            </a:r>
            <a:endParaRPr kumimoji="1" lang="en-US" altLang="ja-JP" sz="975" dirty="0">
              <a:solidFill>
                <a:schemeClr val="tx1"/>
              </a:solidFill>
              <a:latin typeface="BIZ UDゴシック" panose="020B0400000000000000" pitchFamily="49" charset="-128"/>
              <a:ea typeface="BIZ UDゴシック" panose="020B0400000000000000" pitchFamily="49" charset="-128"/>
            </a:endParaRPr>
          </a:p>
          <a:p>
            <a:pPr marL="70942" indent="-70942"/>
            <a:r>
              <a:rPr lang="ja-JP" altLang="en-US" sz="975" dirty="0">
                <a:solidFill>
                  <a:schemeClr val="tx1"/>
                </a:solidFill>
                <a:latin typeface="BIZ UDゴシック" panose="020B0400000000000000" pitchFamily="49" charset="-128"/>
                <a:ea typeface="BIZ UDゴシック" panose="020B0400000000000000" pitchFamily="49" charset="-128"/>
              </a:rPr>
              <a:t>・</a:t>
            </a:r>
            <a:r>
              <a:rPr kumimoji="1" lang="ja-JP" altLang="en-US" sz="975" dirty="0">
                <a:solidFill>
                  <a:schemeClr val="tx1"/>
                </a:solidFill>
                <a:latin typeface="BIZ UDゴシック" panose="020B0400000000000000" pitchFamily="49" charset="-128"/>
                <a:ea typeface="BIZ UDゴシック" panose="020B0400000000000000" pitchFamily="49" charset="-128"/>
              </a:rPr>
              <a:t>キャッシュレス決済など新たな支払い方法を踏まえた支援のあり方の検討　　　　　　　　　</a:t>
            </a:r>
            <a:endParaRPr kumimoji="1" lang="en-US" altLang="ja-JP" sz="975" dirty="0">
              <a:solidFill>
                <a:schemeClr val="tx1"/>
              </a:solidFill>
              <a:latin typeface="BIZ UDゴシック" panose="020B0400000000000000" pitchFamily="49" charset="-128"/>
              <a:ea typeface="BIZ UDゴシック" panose="020B0400000000000000" pitchFamily="49" charset="-128"/>
            </a:endParaRPr>
          </a:p>
          <a:p>
            <a:pPr marL="70942" indent="-70942"/>
            <a:r>
              <a:rPr kumimoji="1" lang="ja-JP" altLang="en-US" sz="975" dirty="0">
                <a:solidFill>
                  <a:schemeClr val="tx1"/>
                </a:solidFill>
                <a:latin typeface="BIZ UDゴシック" panose="020B0400000000000000" pitchFamily="49" charset="-128"/>
                <a:ea typeface="BIZ UDゴシック" panose="020B0400000000000000" pitchFamily="49" charset="-128"/>
              </a:rPr>
              <a:t>・金融機関の理解促進</a:t>
            </a:r>
            <a:endParaRPr kumimoji="1" lang="en-US" altLang="ja-JP" sz="975" dirty="0">
              <a:solidFill>
                <a:schemeClr val="tx1"/>
              </a:solidFill>
              <a:latin typeface="BIZ UDゴシック" panose="020B0400000000000000" pitchFamily="49" charset="-128"/>
              <a:ea typeface="BIZ UDゴシック" panose="020B0400000000000000" pitchFamily="49" charset="-128"/>
            </a:endParaRPr>
          </a:p>
          <a:p>
            <a:pPr marL="139303" indent="-139303">
              <a:buFont typeface="Arial" panose="020B0604020202020204" pitchFamily="34" charset="0"/>
              <a:buChar char="•"/>
            </a:pPr>
            <a:r>
              <a:rPr lang="ja-JP" altLang="en-US" sz="975" dirty="0">
                <a:solidFill>
                  <a:schemeClr val="tx1"/>
                </a:solidFill>
                <a:latin typeface="BIZ UDゴシック" panose="020B0400000000000000" pitchFamily="49" charset="-128"/>
                <a:ea typeface="BIZ UDゴシック" panose="020B0400000000000000" pitchFamily="49" charset="-128"/>
              </a:rPr>
              <a:t>不安定な事業運営の課題解消</a:t>
            </a:r>
            <a:endParaRPr lang="en-US" altLang="ja-JP" sz="975" dirty="0">
              <a:solidFill>
                <a:schemeClr val="tx1"/>
              </a:solidFill>
              <a:latin typeface="BIZ UDゴシック" panose="020B0400000000000000" pitchFamily="49" charset="-128"/>
              <a:ea typeface="BIZ UDゴシック" panose="020B0400000000000000" pitchFamily="49" charset="-128"/>
            </a:endParaRPr>
          </a:p>
          <a:p>
            <a:pPr marL="139303" indent="-139303">
              <a:buFont typeface="Arial" panose="020B0604020202020204" pitchFamily="34" charset="0"/>
              <a:buChar char="•"/>
            </a:pPr>
            <a:r>
              <a:rPr lang="ja-JP" altLang="en-US" sz="975" dirty="0">
                <a:solidFill>
                  <a:schemeClr val="tx1"/>
                </a:solidFill>
                <a:latin typeface="BIZ UDゴシック" panose="020B0400000000000000" pitchFamily="49" charset="-128"/>
                <a:ea typeface="BIZ UDゴシック" panose="020B0400000000000000" pitchFamily="49" charset="-128"/>
              </a:rPr>
              <a:t>専門性をもった福祉サービスとして位置づけ</a:t>
            </a:r>
            <a:endParaRPr lang="en-US" altLang="ja-JP" sz="975" dirty="0">
              <a:solidFill>
                <a:schemeClr val="tx1"/>
              </a:solidFill>
              <a:latin typeface="BIZ UDゴシック" panose="020B0400000000000000" pitchFamily="49" charset="-128"/>
              <a:ea typeface="BIZ UDゴシック" panose="020B0400000000000000" pitchFamily="49" charset="-128"/>
            </a:endParaRPr>
          </a:p>
          <a:p>
            <a:pPr marL="139303" indent="-139303">
              <a:buFont typeface="Arial" panose="020B0604020202020204" pitchFamily="34" charset="0"/>
              <a:buChar char="•"/>
            </a:pPr>
            <a:r>
              <a:rPr kumimoji="1" lang="ja-JP" altLang="en-US" sz="975" dirty="0">
                <a:solidFill>
                  <a:schemeClr val="tx1"/>
                </a:solidFill>
                <a:latin typeface="BIZ UDゴシック" panose="020B0400000000000000" pitchFamily="49" charset="-128"/>
                <a:ea typeface="BIZ UDゴシック" panose="020B0400000000000000" pitchFamily="49" charset="-128"/>
              </a:rPr>
              <a:t>身寄りのない高齢者等の増加への対応</a:t>
            </a:r>
          </a:p>
        </p:txBody>
      </p:sp>
      <p:sp>
        <p:nvSpPr>
          <p:cNvPr id="19" name="テキスト ボックス 18">
            <a:extLst>
              <a:ext uri="{FF2B5EF4-FFF2-40B4-BE49-F238E27FC236}">
                <a16:creationId xmlns:a16="http://schemas.microsoft.com/office/drawing/2014/main" id="{F33D6DA1-FCDF-497C-8ABE-5A2E156A6993}"/>
              </a:ext>
            </a:extLst>
          </p:cNvPr>
          <p:cNvSpPr txBox="1"/>
          <p:nvPr/>
        </p:nvSpPr>
        <p:spPr>
          <a:xfrm>
            <a:off x="95864" y="5294722"/>
            <a:ext cx="2029138" cy="242374"/>
          </a:xfrm>
          <a:prstGeom prst="homePlate">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975" dirty="0">
                <a:latin typeface="BIZ UDゴシック" panose="020B0400000000000000" pitchFamily="49" charset="-128"/>
                <a:ea typeface="BIZ UDゴシック" panose="020B0400000000000000" pitchFamily="49" charset="-128"/>
              </a:rPr>
              <a:t>国への要望・提言</a:t>
            </a:r>
            <a:endParaRPr kumimoji="1" lang="ja-JP" altLang="en-US" sz="975" dirty="0">
              <a:latin typeface="BIZ UDゴシック" panose="020B0400000000000000" pitchFamily="49" charset="-128"/>
              <a:ea typeface="BIZ UDゴシック" panose="020B0400000000000000" pitchFamily="49" charset="-128"/>
            </a:endParaRPr>
          </a:p>
        </p:txBody>
      </p:sp>
      <p:grpSp>
        <p:nvGrpSpPr>
          <p:cNvPr id="31" name="グループ化 30">
            <a:extLst>
              <a:ext uri="{FF2B5EF4-FFF2-40B4-BE49-F238E27FC236}">
                <a16:creationId xmlns:a16="http://schemas.microsoft.com/office/drawing/2014/main" id="{F97FF01F-316F-4D0C-BE2E-DD351E544371}"/>
              </a:ext>
            </a:extLst>
          </p:cNvPr>
          <p:cNvGrpSpPr/>
          <p:nvPr/>
        </p:nvGrpSpPr>
        <p:grpSpPr>
          <a:xfrm>
            <a:off x="104941" y="4276714"/>
            <a:ext cx="2245265" cy="992180"/>
            <a:chOff x="100369" y="4135796"/>
            <a:chExt cx="2772697" cy="1221802"/>
          </a:xfrm>
        </p:grpSpPr>
        <p:sp>
          <p:nvSpPr>
            <p:cNvPr id="11" name="テキスト ボックス 10">
              <a:extLst>
                <a:ext uri="{FF2B5EF4-FFF2-40B4-BE49-F238E27FC236}">
                  <a16:creationId xmlns:a16="http://schemas.microsoft.com/office/drawing/2014/main" id="{6C47F949-8DDF-4F46-89B4-367DF0F6B768}"/>
                </a:ext>
              </a:extLst>
            </p:cNvPr>
            <p:cNvSpPr txBox="1"/>
            <p:nvPr/>
          </p:nvSpPr>
          <p:spPr>
            <a:xfrm>
              <a:off x="100369" y="4137990"/>
              <a:ext cx="2772697" cy="1219608"/>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140000"/>
                </a:lnSpc>
              </a:pPr>
              <a:endParaRPr kumimoji="1" lang="en-US" altLang="ja-JP" sz="975" spc="-57"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kumimoji="1" lang="ja-JP" altLang="en-US" sz="894" dirty="0">
                  <a:latin typeface="BIZ UDゴシック" panose="020B0400000000000000" pitchFamily="49" charset="-128"/>
                  <a:ea typeface="BIZ UDゴシック" panose="020B0400000000000000" pitchFamily="49" charset="-128"/>
                </a:rPr>
                <a:t>包括的支援体制構築の主要な取組として権利擁護支援の体制整備を位置づけ</a:t>
              </a:r>
              <a:endParaRPr kumimoji="1" lang="en-US" altLang="ja-JP" sz="894"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lang="ja-JP" altLang="en-US" sz="894" dirty="0">
                  <a:latin typeface="BIZ UDゴシック" panose="020B0400000000000000" pitchFamily="49" charset="-128"/>
                  <a:ea typeface="BIZ UDゴシック" panose="020B0400000000000000" pitchFamily="49" charset="-128"/>
                </a:rPr>
                <a:t>協議の場を設けるなどチーム形成の推進、組織的な連携体制の構築</a:t>
              </a:r>
              <a:endParaRPr lang="en-US" altLang="ja-JP" sz="894" dirty="0">
                <a:latin typeface="BIZ UDゴシック" panose="020B0400000000000000" pitchFamily="49" charset="-128"/>
                <a:ea typeface="BIZ UDゴシック" panose="020B0400000000000000" pitchFamily="49" charset="-128"/>
              </a:endParaRPr>
            </a:p>
            <a:p>
              <a:r>
                <a:rPr lang="ja-JP" altLang="en-US" sz="894" spc="-57" dirty="0">
                  <a:latin typeface="BIZ UDゴシック" panose="020B0400000000000000" pitchFamily="49" charset="-128"/>
                  <a:ea typeface="BIZ UDゴシック" panose="020B0400000000000000" pitchFamily="49" charset="-128"/>
                </a:rPr>
                <a:t>　　　　　　　　　　　　　　　　　　等</a:t>
              </a:r>
              <a:endParaRPr kumimoji="1" lang="ja-JP" altLang="en-US" sz="894"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9E339132-0E2B-475A-9D0A-7FD495DB9DE9}"/>
                </a:ext>
              </a:extLst>
            </p:cNvPr>
            <p:cNvSpPr txBox="1"/>
            <p:nvPr/>
          </p:nvSpPr>
          <p:spPr>
            <a:xfrm>
              <a:off x="100397" y="4135796"/>
              <a:ext cx="978881" cy="298467"/>
            </a:xfrm>
            <a:prstGeom prst="rect">
              <a:avLst/>
            </a:prstGeom>
            <a:noFill/>
            <a:ln w="25400" cmpd="dbl">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dist"/>
              <a:r>
                <a:rPr kumimoji="1" lang="ja-JP" altLang="en-US" sz="975" dirty="0">
                  <a:latin typeface="BIZ UDゴシック" panose="020B0400000000000000" pitchFamily="49" charset="-128"/>
                  <a:ea typeface="BIZ UDゴシック" panose="020B0400000000000000" pitchFamily="49" charset="-128"/>
                </a:rPr>
                <a:t>市町村</a:t>
              </a:r>
            </a:p>
          </p:txBody>
        </p:sp>
      </p:grpSp>
      <p:grpSp>
        <p:nvGrpSpPr>
          <p:cNvPr id="32" name="グループ化 31">
            <a:extLst>
              <a:ext uri="{FF2B5EF4-FFF2-40B4-BE49-F238E27FC236}">
                <a16:creationId xmlns:a16="http://schemas.microsoft.com/office/drawing/2014/main" id="{6ECDED6C-A343-49A6-A0EA-2525FA1443FA}"/>
              </a:ext>
            </a:extLst>
          </p:cNvPr>
          <p:cNvGrpSpPr/>
          <p:nvPr/>
        </p:nvGrpSpPr>
        <p:grpSpPr>
          <a:xfrm>
            <a:off x="2567397" y="4240392"/>
            <a:ext cx="2259259" cy="1134318"/>
            <a:chOff x="3150930" y="4133566"/>
            <a:chExt cx="2790388" cy="1403381"/>
          </a:xfrm>
        </p:grpSpPr>
        <p:sp>
          <p:nvSpPr>
            <p:cNvPr id="12" name="テキスト ボックス 11">
              <a:extLst>
                <a:ext uri="{FF2B5EF4-FFF2-40B4-BE49-F238E27FC236}">
                  <a16:creationId xmlns:a16="http://schemas.microsoft.com/office/drawing/2014/main" id="{FFAF73C0-8091-4974-95F0-45839574A419}"/>
                </a:ext>
              </a:extLst>
            </p:cNvPr>
            <p:cNvSpPr txBox="1"/>
            <p:nvPr/>
          </p:nvSpPr>
          <p:spPr>
            <a:xfrm>
              <a:off x="3168621" y="4141381"/>
              <a:ext cx="2772697" cy="1395566"/>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140000"/>
                </a:lnSpc>
              </a:pPr>
              <a:endParaRPr kumimoji="1" lang="en-US" altLang="ja-JP" sz="975" spc="-57"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kumimoji="1" lang="ja-JP" altLang="en-US" sz="894" spc="-41" dirty="0">
                  <a:latin typeface="BIZ UDゴシック" panose="020B0400000000000000" pitchFamily="49" charset="-128"/>
                  <a:ea typeface="BIZ UDゴシック" panose="020B0400000000000000" pitchFamily="49" charset="-128"/>
                </a:rPr>
                <a:t>これまで日自を通じて築いたネットワークや関係機関との信頼関係を活かした地域と行政のつなぎ役としての役割の推進</a:t>
              </a:r>
              <a:endParaRPr kumimoji="1" lang="en-US" altLang="ja-JP" sz="894" spc="-41"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lang="ja-JP" altLang="en-US" sz="894" dirty="0">
                  <a:latin typeface="BIZ UDゴシック" panose="020B0400000000000000" pitchFamily="49" charset="-128"/>
                  <a:ea typeface="BIZ UDゴシック" panose="020B0400000000000000" pitchFamily="49" charset="-128"/>
                </a:rPr>
                <a:t>日自の見える化、地域資源の開発、ネットワークを活かした地域づくり 等</a:t>
              </a:r>
              <a:endParaRPr kumimoji="1" lang="ja-JP" altLang="en-US" sz="894"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77B44424-E2F1-4710-93A2-672D3B249396}"/>
                </a:ext>
              </a:extLst>
            </p:cNvPr>
            <p:cNvSpPr txBox="1"/>
            <p:nvPr/>
          </p:nvSpPr>
          <p:spPr>
            <a:xfrm>
              <a:off x="3150930" y="4133566"/>
              <a:ext cx="1088202" cy="299866"/>
            </a:xfrm>
            <a:prstGeom prst="rect">
              <a:avLst/>
            </a:prstGeom>
            <a:noFill/>
            <a:ln w="25400" cmpd="dbl">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975" dirty="0">
                  <a:latin typeface="BIZ UDゴシック" panose="020B0400000000000000" pitchFamily="49" charset="-128"/>
                  <a:ea typeface="BIZ UDゴシック" panose="020B0400000000000000" pitchFamily="49" charset="-128"/>
                </a:rPr>
                <a:t>市町村社協</a:t>
              </a:r>
            </a:p>
          </p:txBody>
        </p:sp>
      </p:grpSp>
      <p:grpSp>
        <p:nvGrpSpPr>
          <p:cNvPr id="30" name="グループ化 29">
            <a:extLst>
              <a:ext uri="{FF2B5EF4-FFF2-40B4-BE49-F238E27FC236}">
                <a16:creationId xmlns:a16="http://schemas.microsoft.com/office/drawing/2014/main" id="{999AC10A-0DA1-4348-A480-DE2F6812E38D}"/>
              </a:ext>
            </a:extLst>
          </p:cNvPr>
          <p:cNvGrpSpPr/>
          <p:nvPr/>
        </p:nvGrpSpPr>
        <p:grpSpPr>
          <a:xfrm>
            <a:off x="5028253" y="4267039"/>
            <a:ext cx="2252251" cy="1001855"/>
            <a:chOff x="6149156" y="4116336"/>
            <a:chExt cx="2780514" cy="1231458"/>
          </a:xfrm>
        </p:grpSpPr>
        <p:sp>
          <p:nvSpPr>
            <p:cNvPr id="26" name="テキスト ボックス 25">
              <a:extLst>
                <a:ext uri="{FF2B5EF4-FFF2-40B4-BE49-F238E27FC236}">
                  <a16:creationId xmlns:a16="http://schemas.microsoft.com/office/drawing/2014/main" id="{E55348D7-B851-4C98-BC96-2A665AC91E13}"/>
                </a:ext>
              </a:extLst>
            </p:cNvPr>
            <p:cNvSpPr txBox="1"/>
            <p:nvPr/>
          </p:nvSpPr>
          <p:spPr>
            <a:xfrm>
              <a:off x="6156973" y="4130417"/>
              <a:ext cx="2772697" cy="1217377"/>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140000"/>
                </a:lnSpc>
              </a:pPr>
              <a:endParaRPr kumimoji="1" lang="en-US" altLang="ja-JP" sz="975" spc="-57"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lang="ja-JP" altLang="en-US" sz="894" dirty="0">
                  <a:latin typeface="BIZ UDゴシック" panose="020B0400000000000000" pitchFamily="49" charset="-128"/>
                  <a:ea typeface="BIZ UDゴシック" panose="020B0400000000000000" pitchFamily="49" charset="-128"/>
                </a:rPr>
                <a:t>中核機関整備等に向けた支援及び日自の事業理解の促進・周知</a:t>
              </a:r>
              <a:endParaRPr kumimoji="1" lang="en-US" altLang="ja-JP" sz="894"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lang="ja-JP" altLang="en-US" sz="894" dirty="0">
                  <a:latin typeface="BIZ UDゴシック" panose="020B0400000000000000" pitchFamily="49" charset="-128"/>
                  <a:ea typeface="BIZ UDゴシック" panose="020B0400000000000000" pitchFamily="49" charset="-128"/>
                </a:rPr>
                <a:t>日自の重要性の認識、財源確保、安定的な事業運営に向けた国への要望</a:t>
              </a:r>
              <a:endParaRPr lang="en-US" altLang="ja-JP" sz="894" dirty="0">
                <a:latin typeface="BIZ UDゴシック" panose="020B0400000000000000" pitchFamily="49" charset="-128"/>
                <a:ea typeface="BIZ UDゴシック" panose="020B0400000000000000" pitchFamily="49" charset="-128"/>
              </a:endParaRPr>
            </a:p>
            <a:p>
              <a:r>
                <a:rPr kumimoji="1" lang="ja-JP" altLang="en-US" sz="894" dirty="0">
                  <a:latin typeface="BIZ UDゴシック" panose="020B0400000000000000" pitchFamily="49" charset="-128"/>
                  <a:ea typeface="BIZ UDゴシック" panose="020B0400000000000000" pitchFamily="49" charset="-128"/>
                </a:rPr>
                <a:t>　　　　　　　　　　　　　　　　　等</a:t>
              </a:r>
            </a:p>
          </p:txBody>
        </p:sp>
        <p:sp>
          <p:nvSpPr>
            <p:cNvPr id="22" name="テキスト ボックス 21">
              <a:extLst>
                <a:ext uri="{FF2B5EF4-FFF2-40B4-BE49-F238E27FC236}">
                  <a16:creationId xmlns:a16="http://schemas.microsoft.com/office/drawing/2014/main" id="{8C1F184D-036F-489F-955B-6DC8717AA146}"/>
                </a:ext>
              </a:extLst>
            </p:cNvPr>
            <p:cNvSpPr txBox="1"/>
            <p:nvPr/>
          </p:nvSpPr>
          <p:spPr>
            <a:xfrm>
              <a:off x="6149156" y="4116336"/>
              <a:ext cx="977903" cy="297921"/>
            </a:xfrm>
            <a:prstGeom prst="rect">
              <a:avLst/>
            </a:prstGeom>
            <a:noFill/>
            <a:ln w="25400" cmpd="dbl">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dist"/>
              <a:r>
                <a:rPr lang="ja-JP" altLang="en-US" sz="975" dirty="0">
                  <a:latin typeface="BIZ UDゴシック" panose="020B0400000000000000" pitchFamily="49" charset="-128"/>
                  <a:ea typeface="BIZ UDゴシック" panose="020B0400000000000000" pitchFamily="49" charset="-128"/>
                </a:rPr>
                <a:t>大阪府</a:t>
              </a:r>
              <a:endParaRPr kumimoji="1" lang="ja-JP" altLang="en-US" sz="975" dirty="0">
                <a:latin typeface="BIZ UDゴシック" panose="020B0400000000000000" pitchFamily="49" charset="-128"/>
                <a:ea typeface="BIZ UDゴシック" panose="020B0400000000000000" pitchFamily="49" charset="-128"/>
              </a:endParaRPr>
            </a:p>
          </p:txBody>
        </p:sp>
      </p:grpSp>
      <p:grpSp>
        <p:nvGrpSpPr>
          <p:cNvPr id="28" name="グループ化 27">
            <a:extLst>
              <a:ext uri="{FF2B5EF4-FFF2-40B4-BE49-F238E27FC236}">
                <a16:creationId xmlns:a16="http://schemas.microsoft.com/office/drawing/2014/main" id="{FDE24803-0D0C-4CA1-BB9B-976EFD6D342F}"/>
              </a:ext>
            </a:extLst>
          </p:cNvPr>
          <p:cNvGrpSpPr/>
          <p:nvPr/>
        </p:nvGrpSpPr>
        <p:grpSpPr>
          <a:xfrm>
            <a:off x="7488433" y="4276714"/>
            <a:ext cx="2259258" cy="1411169"/>
            <a:chOff x="9150057" y="4127514"/>
            <a:chExt cx="2886184" cy="1269989"/>
          </a:xfrm>
        </p:grpSpPr>
        <p:sp>
          <p:nvSpPr>
            <p:cNvPr id="27" name="テキスト ボックス 26">
              <a:extLst>
                <a:ext uri="{FF2B5EF4-FFF2-40B4-BE49-F238E27FC236}">
                  <a16:creationId xmlns:a16="http://schemas.microsoft.com/office/drawing/2014/main" id="{84D6F257-3F18-457B-8E75-7CA191A6F6CF}"/>
                </a:ext>
              </a:extLst>
            </p:cNvPr>
            <p:cNvSpPr txBox="1"/>
            <p:nvPr/>
          </p:nvSpPr>
          <p:spPr>
            <a:xfrm>
              <a:off x="9159007" y="4134681"/>
              <a:ext cx="2877234" cy="1262822"/>
            </a:xfrm>
            <a:prstGeom prst="rect">
              <a:avLst/>
            </a:prstGeom>
            <a:ln/>
          </p:spPr>
          <p:style>
            <a:lnRef idx="2">
              <a:schemeClr val="dk1"/>
            </a:lnRef>
            <a:fillRef idx="1">
              <a:schemeClr val="lt1"/>
            </a:fillRef>
            <a:effectRef idx="0">
              <a:schemeClr val="dk1"/>
            </a:effectRef>
            <a:fontRef idx="minor">
              <a:schemeClr val="dk1"/>
            </a:fontRef>
          </p:style>
          <p:txBody>
            <a:bodyPr wrap="square" rtlCol="0" anchor="t">
              <a:spAutoFit/>
            </a:bodyPr>
            <a:lstStyle/>
            <a:p>
              <a:pPr>
                <a:lnSpc>
                  <a:spcPct val="140000"/>
                </a:lnSpc>
              </a:pPr>
              <a:endParaRPr kumimoji="1" lang="en-US" altLang="ja-JP" sz="975" spc="-57"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kumimoji="1" lang="ja-JP" altLang="en-US" sz="894" spc="-57" dirty="0">
                  <a:latin typeface="BIZ UDゴシック" panose="020B0400000000000000" pitchFamily="49" charset="-128"/>
                  <a:ea typeface="BIZ UDゴシック" panose="020B0400000000000000" pitchFamily="49" charset="-128"/>
                </a:rPr>
                <a:t>日自における運用面での整理（業務効率化、業務フローの見直し、好事例の収集等）</a:t>
              </a:r>
              <a:endParaRPr kumimoji="1" lang="en-US" altLang="ja-JP" sz="894" spc="-57"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lang="ja-JP" altLang="en-US" sz="894" dirty="0">
                  <a:latin typeface="BIZ UDゴシック" panose="020B0400000000000000" pitchFamily="49" charset="-128"/>
                  <a:ea typeface="BIZ UDゴシック" panose="020B0400000000000000" pitchFamily="49" charset="-128"/>
                </a:rPr>
                <a:t>人材育成や交流の場・相談機会の充実</a:t>
              </a:r>
              <a:endParaRPr lang="en-US" altLang="ja-JP" sz="894"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lang="ja-JP" altLang="en-US" sz="894" dirty="0">
                  <a:latin typeface="BIZ UDゴシック" panose="020B0400000000000000" pitchFamily="49" charset="-128"/>
                  <a:ea typeface="BIZ UDゴシック" panose="020B0400000000000000" pitchFamily="49" charset="-128"/>
                </a:rPr>
                <a:t>不正防止の観点での確認　</a:t>
              </a:r>
              <a:endParaRPr kumimoji="1" lang="en-US" altLang="ja-JP" sz="894" dirty="0">
                <a:latin typeface="BIZ UDゴシック" panose="020B0400000000000000" pitchFamily="49" charset="-128"/>
                <a:ea typeface="BIZ UDゴシック" panose="020B0400000000000000" pitchFamily="49" charset="-128"/>
              </a:endParaRPr>
            </a:p>
            <a:p>
              <a:pPr marL="68362" indent="-68362">
                <a:buFont typeface="Arial" panose="020B0604020202020204" pitchFamily="34" charset="0"/>
                <a:buChar char="•"/>
              </a:pPr>
              <a:r>
                <a:rPr kumimoji="1" lang="ja-JP" altLang="en-US" sz="894" spc="-73" dirty="0">
                  <a:latin typeface="BIZ UDゴシック" panose="020B0400000000000000" pitchFamily="49" charset="-128"/>
                  <a:ea typeface="BIZ UDゴシック" panose="020B0400000000000000" pitchFamily="49" charset="-128"/>
                </a:rPr>
                <a:t>実施状況の動向把握・分析と府への報告、市町村社協へ情報提供、全社協への提案 等</a:t>
              </a:r>
              <a:r>
                <a:rPr kumimoji="1" lang="ja-JP" altLang="en-US" sz="894" spc="-57" dirty="0">
                  <a:latin typeface="BIZ UDゴシック" panose="020B0400000000000000" pitchFamily="49" charset="-128"/>
                  <a:ea typeface="BIZ UDゴシック" panose="020B0400000000000000" pitchFamily="49" charset="-128"/>
                </a:rPr>
                <a:t>　　　　　　　　　</a:t>
              </a:r>
              <a:endParaRPr kumimoji="1" lang="en-US" altLang="ja-JP" sz="894" spc="-57"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EF2C32E7-3F18-49E7-996C-541FE144E9BE}"/>
                </a:ext>
              </a:extLst>
            </p:cNvPr>
            <p:cNvSpPr txBox="1"/>
            <p:nvPr/>
          </p:nvSpPr>
          <p:spPr>
            <a:xfrm>
              <a:off x="9150057" y="4127514"/>
              <a:ext cx="975270" cy="218126"/>
            </a:xfrm>
            <a:prstGeom prst="rect">
              <a:avLst/>
            </a:prstGeom>
            <a:noFill/>
            <a:ln w="25400" cmpd="dbl">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dist"/>
              <a:r>
                <a:rPr lang="ja-JP" altLang="en-US" sz="975" dirty="0">
                  <a:latin typeface="BIZ UDゴシック" panose="020B0400000000000000" pitchFamily="49" charset="-128"/>
                  <a:ea typeface="BIZ UDゴシック" panose="020B0400000000000000" pitchFamily="49" charset="-128"/>
                </a:rPr>
                <a:t>府</a:t>
              </a:r>
              <a:r>
                <a:rPr kumimoji="1" lang="ja-JP" altLang="en-US" sz="975" dirty="0">
                  <a:latin typeface="BIZ UDゴシック" panose="020B0400000000000000" pitchFamily="49" charset="-128"/>
                  <a:ea typeface="BIZ UDゴシック" panose="020B0400000000000000" pitchFamily="49" charset="-128"/>
                </a:rPr>
                <a:t>社協</a:t>
              </a:r>
            </a:p>
          </p:txBody>
        </p:sp>
      </p:grpSp>
      <p:sp>
        <p:nvSpPr>
          <p:cNvPr id="29" name="テキスト ボックス 28">
            <a:extLst>
              <a:ext uri="{FF2B5EF4-FFF2-40B4-BE49-F238E27FC236}">
                <a16:creationId xmlns:a16="http://schemas.microsoft.com/office/drawing/2014/main" id="{0EA28C6D-1EF6-4E8C-B427-DC211718DABA}"/>
              </a:ext>
            </a:extLst>
          </p:cNvPr>
          <p:cNvSpPr txBox="1"/>
          <p:nvPr/>
        </p:nvSpPr>
        <p:spPr>
          <a:xfrm>
            <a:off x="6086569" y="5733644"/>
            <a:ext cx="3568500" cy="392415"/>
          </a:xfrm>
          <a:prstGeom prst="rect">
            <a:avLst/>
          </a:prstGeom>
          <a:ln/>
        </p:spPr>
        <p:style>
          <a:lnRef idx="2">
            <a:schemeClr val="dk1"/>
          </a:lnRef>
          <a:fillRef idx="1">
            <a:schemeClr val="lt1"/>
          </a:fillRef>
          <a:effectRef idx="0">
            <a:schemeClr val="dk1"/>
          </a:effectRef>
          <a:fontRef idx="minor">
            <a:schemeClr val="dk1"/>
          </a:fontRef>
        </p:style>
        <p:txBody>
          <a:bodyPr wrap="square" numCol="1" rtlCol="0" anchor="t">
            <a:spAutoFit/>
          </a:bodyPr>
          <a:lstStyle/>
          <a:p>
            <a:pPr marL="139303" indent="-139303">
              <a:buFont typeface="Arial" panose="020B0604020202020204" pitchFamily="34" charset="0"/>
              <a:buChar char="•"/>
            </a:pPr>
            <a:r>
              <a:rPr kumimoji="1" lang="ja-JP" altLang="en-US" sz="975" dirty="0">
                <a:solidFill>
                  <a:schemeClr val="tx1"/>
                </a:solidFill>
                <a:latin typeface="BIZ UDゴシック" panose="020B0400000000000000" pitchFamily="49" charset="-128"/>
                <a:ea typeface="BIZ UDゴシック" panose="020B0400000000000000" pitchFamily="49" charset="-128"/>
              </a:rPr>
              <a:t>各主体の実践・取組の成果をまとめ、権利擁護支援の充実・強化に向けて国に提言</a:t>
            </a:r>
          </a:p>
        </p:txBody>
      </p:sp>
      <p:sp>
        <p:nvSpPr>
          <p:cNvPr id="7" name="二等辺三角形 6">
            <a:extLst>
              <a:ext uri="{FF2B5EF4-FFF2-40B4-BE49-F238E27FC236}">
                <a16:creationId xmlns:a16="http://schemas.microsoft.com/office/drawing/2014/main" id="{85F055EC-6003-406D-86A3-81A641836A2C}"/>
              </a:ext>
            </a:extLst>
          </p:cNvPr>
          <p:cNvSpPr/>
          <p:nvPr/>
        </p:nvSpPr>
        <p:spPr>
          <a:xfrm rot="5400000">
            <a:off x="5568363" y="5836705"/>
            <a:ext cx="526500" cy="19487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3" name="タイトル 1">
            <a:extLst>
              <a:ext uri="{FF2B5EF4-FFF2-40B4-BE49-F238E27FC236}">
                <a16:creationId xmlns:a16="http://schemas.microsoft.com/office/drawing/2014/main" id="{655973EB-F3DE-4EE7-9CCB-68CF2D3AB4CF}"/>
              </a:ext>
            </a:extLst>
          </p:cNvPr>
          <p:cNvSpPr txBox="1">
            <a:spLocks/>
          </p:cNvSpPr>
          <p:nvPr/>
        </p:nvSpPr>
        <p:spPr>
          <a:xfrm>
            <a:off x="-52796" y="-6925"/>
            <a:ext cx="9906000" cy="409080"/>
          </a:xfrm>
          <a:prstGeom prst="rect">
            <a:avLst/>
          </a:prstGeom>
          <a:solidFill>
            <a:schemeClr val="accent6">
              <a:lumMod val="50000"/>
            </a:schemeClr>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（３）日常生活自立支援事業の</a:t>
            </a:r>
            <a:r>
              <a:rPr kumimoji="1" lang="ja-JP" altLang="en-US" sz="1800" spc="-57" dirty="0">
                <a:solidFill>
                  <a:schemeClr val="bg1"/>
                </a:solidFill>
                <a:latin typeface="BIZ UDゴシック" panose="020B0400000000000000" pitchFamily="49" charset="-128"/>
                <a:ea typeface="BIZ UDゴシック" panose="020B0400000000000000" pitchFamily="49" charset="-128"/>
              </a:rPr>
              <a:t>課題解決に向けた「権利擁護支援の地域連携ネットワーク」について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11220918-5C68-4B43-88FB-E0169786463B}"/>
              </a:ext>
            </a:extLst>
          </p:cNvPr>
          <p:cNvSpPr/>
          <p:nvPr/>
        </p:nvSpPr>
        <p:spPr>
          <a:xfrm>
            <a:off x="109547" y="436443"/>
            <a:ext cx="9645658" cy="5562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2D70E13-BCDB-49B8-B105-58D182D60F64}"/>
              </a:ext>
            </a:extLst>
          </p:cNvPr>
          <p:cNvSpPr txBox="1"/>
          <p:nvPr/>
        </p:nvSpPr>
        <p:spPr>
          <a:xfrm>
            <a:off x="158309" y="357904"/>
            <a:ext cx="9702449"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〇日常生活自立支援事業の課題解決に向けたワーキングを、市町村と市町村社協の協力を得ながら、府と府社協で令和</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５年度末から実施。令和７年３月末にとりまとめ。（参画市：豊中市、守口市、和泉市、東大阪市）</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34" name="コンテンツ プレースホルダー 2">
            <a:extLst>
              <a:ext uri="{FF2B5EF4-FFF2-40B4-BE49-F238E27FC236}">
                <a16:creationId xmlns:a16="http://schemas.microsoft.com/office/drawing/2014/main" id="{A1C4AC4E-24FE-43C0-BA78-714217208169}"/>
              </a:ext>
            </a:extLst>
          </p:cNvPr>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４</a:t>
            </a:r>
            <a:endParaRPr lang="en-US" altLang="ja-JP"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4520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C3BEA35C-2A85-BCC1-917A-9245E09C7C79}"/>
              </a:ext>
            </a:extLst>
          </p:cNvPr>
          <p:cNvGraphicFramePr>
            <a:graphicFrameLocks noGrp="1"/>
          </p:cNvGraphicFramePr>
          <p:nvPr>
            <p:extLst>
              <p:ext uri="{D42A27DB-BD31-4B8C-83A1-F6EECF244321}">
                <p14:modId xmlns:p14="http://schemas.microsoft.com/office/powerpoint/2010/main" val="2494993190"/>
              </p:ext>
            </p:extLst>
          </p:nvPr>
        </p:nvGraphicFramePr>
        <p:xfrm>
          <a:off x="428626" y="1875125"/>
          <a:ext cx="9144003" cy="4211999"/>
        </p:xfrm>
        <a:graphic>
          <a:graphicData uri="http://schemas.openxmlformats.org/drawingml/2006/table">
            <a:tbl>
              <a:tblPr firstRow="1" bandRow="1">
                <a:tableStyleId>{93296810-A885-4BE3-A3E7-6D5BEEA58F35}</a:tableStyleId>
              </a:tblPr>
              <a:tblGrid>
                <a:gridCol w="403970">
                  <a:extLst>
                    <a:ext uri="{9D8B030D-6E8A-4147-A177-3AD203B41FA5}">
                      <a16:colId xmlns:a16="http://schemas.microsoft.com/office/drawing/2014/main" val="1964011883"/>
                    </a:ext>
                  </a:extLst>
                </a:gridCol>
                <a:gridCol w="626192">
                  <a:extLst>
                    <a:ext uri="{9D8B030D-6E8A-4147-A177-3AD203B41FA5}">
                      <a16:colId xmlns:a16="http://schemas.microsoft.com/office/drawing/2014/main" val="2435738442"/>
                    </a:ext>
                  </a:extLst>
                </a:gridCol>
                <a:gridCol w="970870">
                  <a:extLst>
                    <a:ext uri="{9D8B030D-6E8A-4147-A177-3AD203B41FA5}">
                      <a16:colId xmlns:a16="http://schemas.microsoft.com/office/drawing/2014/main" val="1857184124"/>
                    </a:ext>
                  </a:extLst>
                </a:gridCol>
                <a:gridCol w="649361">
                  <a:extLst>
                    <a:ext uri="{9D8B030D-6E8A-4147-A177-3AD203B41FA5}">
                      <a16:colId xmlns:a16="http://schemas.microsoft.com/office/drawing/2014/main" val="1114529389"/>
                    </a:ext>
                  </a:extLst>
                </a:gridCol>
                <a:gridCol w="649361">
                  <a:extLst>
                    <a:ext uri="{9D8B030D-6E8A-4147-A177-3AD203B41FA5}">
                      <a16:colId xmlns:a16="http://schemas.microsoft.com/office/drawing/2014/main" val="641330964"/>
                    </a:ext>
                  </a:extLst>
                </a:gridCol>
                <a:gridCol w="649361">
                  <a:extLst>
                    <a:ext uri="{9D8B030D-6E8A-4147-A177-3AD203B41FA5}">
                      <a16:colId xmlns:a16="http://schemas.microsoft.com/office/drawing/2014/main" val="4187765459"/>
                    </a:ext>
                  </a:extLst>
                </a:gridCol>
                <a:gridCol w="649361">
                  <a:extLst>
                    <a:ext uri="{9D8B030D-6E8A-4147-A177-3AD203B41FA5}">
                      <a16:colId xmlns:a16="http://schemas.microsoft.com/office/drawing/2014/main" val="3007859903"/>
                    </a:ext>
                  </a:extLst>
                </a:gridCol>
                <a:gridCol w="649361">
                  <a:extLst>
                    <a:ext uri="{9D8B030D-6E8A-4147-A177-3AD203B41FA5}">
                      <a16:colId xmlns:a16="http://schemas.microsoft.com/office/drawing/2014/main" val="3953879641"/>
                    </a:ext>
                  </a:extLst>
                </a:gridCol>
                <a:gridCol w="649361">
                  <a:extLst>
                    <a:ext uri="{9D8B030D-6E8A-4147-A177-3AD203B41FA5}">
                      <a16:colId xmlns:a16="http://schemas.microsoft.com/office/drawing/2014/main" val="1932363782"/>
                    </a:ext>
                  </a:extLst>
                </a:gridCol>
                <a:gridCol w="649361">
                  <a:extLst>
                    <a:ext uri="{9D8B030D-6E8A-4147-A177-3AD203B41FA5}">
                      <a16:colId xmlns:a16="http://schemas.microsoft.com/office/drawing/2014/main" val="3012178970"/>
                    </a:ext>
                  </a:extLst>
                </a:gridCol>
                <a:gridCol w="649361">
                  <a:extLst>
                    <a:ext uri="{9D8B030D-6E8A-4147-A177-3AD203B41FA5}">
                      <a16:colId xmlns:a16="http://schemas.microsoft.com/office/drawing/2014/main" val="4097318516"/>
                    </a:ext>
                  </a:extLst>
                </a:gridCol>
                <a:gridCol w="649361">
                  <a:extLst>
                    <a:ext uri="{9D8B030D-6E8A-4147-A177-3AD203B41FA5}">
                      <a16:colId xmlns:a16="http://schemas.microsoft.com/office/drawing/2014/main" val="2803680253"/>
                    </a:ext>
                  </a:extLst>
                </a:gridCol>
                <a:gridCol w="649361">
                  <a:extLst>
                    <a:ext uri="{9D8B030D-6E8A-4147-A177-3AD203B41FA5}">
                      <a16:colId xmlns:a16="http://schemas.microsoft.com/office/drawing/2014/main" val="275025361"/>
                    </a:ext>
                  </a:extLst>
                </a:gridCol>
                <a:gridCol w="649361">
                  <a:extLst>
                    <a:ext uri="{9D8B030D-6E8A-4147-A177-3AD203B41FA5}">
                      <a16:colId xmlns:a16="http://schemas.microsoft.com/office/drawing/2014/main" val="3101248092"/>
                    </a:ext>
                  </a:extLst>
                </a:gridCol>
              </a:tblGrid>
              <a:tr h="493739">
                <a:tc gridSpan="2">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marL="74295" marR="74295" marT="37148" marB="37148" anchor="ctr"/>
                </a:tc>
                <a:tc h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R7.4</a:t>
                      </a:r>
                      <a:r>
                        <a:rPr kumimoji="1" lang="ja-JP" altLang="en-US" sz="800" dirty="0">
                          <a:latin typeface="BIZ UDゴシック" panose="020B0400000000000000" pitchFamily="49" charset="-128"/>
                          <a:ea typeface="BIZ UDゴシック" panose="020B0400000000000000" pitchFamily="49" charset="-128"/>
                        </a:rPr>
                        <a:t>月</a:t>
                      </a:r>
                      <a:endParaRPr kumimoji="1" lang="en-US" altLang="ja-JP" sz="800" dirty="0">
                        <a:latin typeface="BIZ UDゴシック" panose="020B0400000000000000" pitchFamily="49" charset="-128"/>
                        <a:ea typeface="BIZ UDゴシック" panose="020B0400000000000000" pitchFamily="49"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BIZ UDゴシック" panose="020B0400000000000000" pitchFamily="49" charset="-128"/>
                          <a:ea typeface="BIZ UDゴシック" panose="020B0400000000000000" pitchFamily="49" charset="-128"/>
                        </a:rPr>
                        <a:t>5</a:t>
                      </a:r>
                      <a:r>
                        <a:rPr kumimoji="1" lang="ja-JP" altLang="en-US" sz="800" dirty="0">
                          <a:latin typeface="BIZ UDゴシック" panose="020B0400000000000000" pitchFamily="49" charset="-128"/>
                          <a:ea typeface="BIZ UDゴシック" panose="020B0400000000000000" pitchFamily="49" charset="-128"/>
                        </a:rPr>
                        <a:t>月</a:t>
                      </a:r>
                      <a:endParaRPr kumimoji="1" lang="en-US" altLang="ja-JP" sz="800" dirty="0">
                        <a:latin typeface="BIZ UDゴシック" panose="020B0400000000000000" pitchFamily="49" charset="-128"/>
                        <a:ea typeface="BIZ UDゴシック" panose="020B0400000000000000" pitchFamily="49" charset="-128"/>
                      </a:endParaRP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6</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7</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8</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9</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10</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11</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12</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R8.1</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2</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3</a:t>
                      </a:r>
                      <a:r>
                        <a:rPr kumimoji="1" lang="ja-JP" altLang="en-US" sz="800" dirty="0">
                          <a:latin typeface="BIZ UDゴシック" panose="020B0400000000000000" pitchFamily="49" charset="-128"/>
                          <a:ea typeface="BIZ UDゴシック" panose="020B0400000000000000" pitchFamily="49" charset="-128"/>
                        </a:rPr>
                        <a:t>月</a:t>
                      </a:r>
                    </a:p>
                  </a:txBody>
                  <a:tcPr marL="74295" marR="74295" marT="37148" marB="37148" anchor="ctr"/>
                </a:tc>
                <a:extLst>
                  <a:ext uri="{0D108BD9-81ED-4DB2-BD59-A6C34878D82A}">
                    <a16:rowId xmlns:a16="http://schemas.microsoft.com/office/drawing/2014/main" val="4233965645"/>
                  </a:ext>
                </a:extLst>
              </a:tr>
              <a:tr h="915992">
                <a:tc gridSpan="2">
                  <a:txBody>
                    <a:bodyPr/>
                    <a:lstStyle/>
                    <a:p>
                      <a:pPr algn="ctr"/>
                      <a:r>
                        <a:rPr kumimoji="1" lang="ja-JP" altLang="en-US" sz="800" b="0" dirty="0">
                          <a:solidFill>
                            <a:schemeClr val="tx1"/>
                          </a:solidFill>
                          <a:latin typeface="BIZ UDゴシック" panose="020B0400000000000000" pitchFamily="49" charset="-128"/>
                          <a:ea typeface="BIZ UDゴシック" panose="020B0400000000000000" pitchFamily="49" charset="-128"/>
                        </a:rPr>
                        <a:t>国の動き</a:t>
                      </a:r>
                      <a:endParaRPr kumimoji="1" lang="en-US" altLang="ja-JP" sz="800" b="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0" dirty="0">
                          <a:solidFill>
                            <a:schemeClr val="tx1"/>
                          </a:solidFill>
                          <a:latin typeface="BIZ UDゴシック" panose="020B0400000000000000" pitchFamily="49" charset="-128"/>
                          <a:ea typeface="BIZ UDゴシック" panose="020B0400000000000000" pitchFamily="49" charset="-128"/>
                        </a:rPr>
                        <a:t>（民法及び社会福祉の改正）</a:t>
                      </a:r>
                    </a:p>
                  </a:txBody>
                  <a:tcPr marL="74295" marR="74295" marT="37148" marB="37148" anchor="ctr">
                    <a:solidFill>
                      <a:schemeClr val="accent6">
                        <a:lumMod val="20000"/>
                        <a:lumOff val="80000"/>
                      </a:schemeClr>
                    </a:solidFill>
                  </a:tcPr>
                </a:tc>
                <a:tc hMerge="1">
                  <a:txBody>
                    <a:body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（仮）国の動き（想定）</a:t>
                      </a:r>
                    </a:p>
                  </a:txBody>
                  <a:tcPr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0"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en-US" altLang="ja-JP" sz="700" b="0"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ja-JP" altLang="en-US" sz="800" b="1"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tc>
                  <a:txBody>
                    <a:bodyPr/>
                    <a:lstStyle/>
                    <a:p>
                      <a:pPr algn="ctr"/>
                      <a:endParaRPr kumimoji="1" lang="en-US" altLang="ja-JP" sz="700" b="0"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lumMod val="20000"/>
                        <a:lumOff val="80000"/>
                      </a:schemeClr>
                    </a:solidFill>
                  </a:tcPr>
                </a:tc>
                <a:extLst>
                  <a:ext uri="{0D108BD9-81ED-4DB2-BD59-A6C34878D82A}">
                    <a16:rowId xmlns:a16="http://schemas.microsoft.com/office/drawing/2014/main" val="3645935386"/>
                  </a:ext>
                </a:extLst>
              </a:tr>
              <a:tr h="643883">
                <a:tc gridSpan="2">
                  <a:txBody>
                    <a:bodyPr/>
                    <a:lstStyle/>
                    <a:p>
                      <a:pPr algn="ctr"/>
                      <a:r>
                        <a:rPr kumimoji="1" lang="ja-JP" altLang="en-US" sz="800" b="1" dirty="0">
                          <a:solidFill>
                            <a:schemeClr val="bg1"/>
                          </a:solidFill>
                          <a:latin typeface="BIZ UDゴシック" panose="020B0400000000000000" pitchFamily="49" charset="-128"/>
                          <a:ea typeface="BIZ UDゴシック" panose="020B0400000000000000" pitchFamily="49" charset="-128"/>
                        </a:rPr>
                        <a:t>ＷＧ動き</a:t>
                      </a:r>
                    </a:p>
                  </a:txBody>
                  <a:tcPr marL="74295" marR="74295" marT="37148" marB="37148" anchor="ctr">
                    <a:solidFill>
                      <a:schemeClr val="accent6"/>
                    </a:solidFill>
                  </a:tcPr>
                </a:tc>
                <a:tc hMerge="1">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ＷＧ動き</a:t>
                      </a:r>
                    </a:p>
                  </a:txBody>
                  <a:tcPr anchor="ctr">
                    <a:solidFill>
                      <a:schemeClr val="accent6"/>
                    </a:solidFill>
                  </a:tcPr>
                </a:tc>
                <a:tc>
                  <a:txBody>
                    <a:bodyPr/>
                    <a:lstStyle/>
                    <a:p>
                      <a:pPr algn="ctr"/>
                      <a:r>
                        <a:rPr kumimoji="1" lang="ja-JP" altLang="en-US" sz="800" b="1" dirty="0">
                          <a:solidFill>
                            <a:schemeClr val="bg1"/>
                          </a:solidFill>
                          <a:latin typeface="BIZ UDゴシック" panose="020B0400000000000000" pitchFamily="49" charset="-128"/>
                          <a:ea typeface="BIZ UDゴシック" panose="020B0400000000000000" pitchFamily="49" charset="-128"/>
                        </a:rPr>
                        <a:t>構成員決定</a:t>
                      </a:r>
                    </a:p>
                  </a:txBody>
                  <a:tcPr marL="74295" marR="74295" marT="37148" marB="37148" anchor="ctr">
                    <a:solidFill>
                      <a:schemeClr val="accent6"/>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r>
                        <a:rPr kumimoji="1" lang="ja-JP" altLang="en-US" sz="800" b="1" dirty="0">
                          <a:solidFill>
                            <a:schemeClr val="bg1"/>
                          </a:solidFill>
                          <a:latin typeface="BIZ UDゴシック" panose="020B0400000000000000" pitchFamily="49" charset="-128"/>
                          <a:ea typeface="BIZ UDゴシック" panose="020B0400000000000000" pitchFamily="49" charset="-128"/>
                        </a:rPr>
                        <a:t>ＷＧ①</a:t>
                      </a:r>
                    </a:p>
                  </a:txBody>
                  <a:tcPr marL="74295" marR="74295" marT="37148" marB="37148" anchor="ctr">
                    <a:solidFill>
                      <a:schemeClr val="accent6"/>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endParaRPr kumimoji="1" lang="en-US" altLang="ja-JP" sz="7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b="1" dirty="0">
                          <a:solidFill>
                            <a:schemeClr val="bg1"/>
                          </a:solidFill>
                          <a:latin typeface="BIZ UDゴシック" panose="020B0400000000000000" pitchFamily="49" charset="-128"/>
                          <a:ea typeface="BIZ UDゴシック" panose="020B0400000000000000" pitchFamily="49" charset="-128"/>
                        </a:rPr>
                        <a:t>ＷＧ②</a:t>
                      </a:r>
                      <a:endParaRPr kumimoji="1" lang="en-US" altLang="ja-JP" sz="800" b="0" dirty="0">
                        <a:solidFill>
                          <a:schemeClr val="bg1"/>
                        </a:solidFill>
                        <a:latin typeface="BIZ UDゴシック" panose="020B0400000000000000" pitchFamily="49" charset="-128"/>
                        <a:ea typeface="BIZ UDゴシック" panose="020B0400000000000000" pitchFamily="49" charset="-128"/>
                      </a:endParaRPr>
                    </a:p>
                    <a:p>
                      <a:pPr algn="ctr"/>
                      <a:endParaRPr kumimoji="1" lang="en-US" altLang="ja-JP" sz="700" b="0"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tc>
                  <a:txBody>
                    <a:bodyPr/>
                    <a:lstStyle/>
                    <a:p>
                      <a:pPr algn="ctr"/>
                      <a:endParaRPr kumimoji="1" lang="en-US" altLang="ja-JP" sz="7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bg1"/>
                          </a:solidFill>
                          <a:latin typeface="BIZ UDゴシック" panose="020B0400000000000000" pitchFamily="49" charset="-128"/>
                          <a:ea typeface="BIZ UDゴシック" panose="020B0400000000000000" pitchFamily="49" charset="-128"/>
                        </a:rPr>
                        <a:t>ＷＧ③</a:t>
                      </a:r>
                      <a:endParaRPr kumimoji="1" lang="en-US" altLang="ja-JP" sz="700" b="1"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700" b="0"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6"/>
                    </a:solidFill>
                  </a:tcPr>
                </a:tc>
                <a:extLst>
                  <a:ext uri="{0D108BD9-81ED-4DB2-BD59-A6C34878D82A}">
                    <a16:rowId xmlns:a16="http://schemas.microsoft.com/office/drawing/2014/main" val="1996215966"/>
                  </a:ext>
                </a:extLst>
              </a:tr>
              <a:tr h="67449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BIZ UDゴシック" panose="020B0400000000000000" pitchFamily="49" charset="-128"/>
                          <a:ea typeface="BIZ UDゴシック" panose="020B0400000000000000" pitchFamily="49" charset="-128"/>
                        </a:rPr>
                        <a:t>新たな事業</a:t>
                      </a:r>
                    </a:p>
                  </a:txBody>
                  <a:tcPr marL="74295" marR="74295" marT="37148" marB="37148" anchor="ctr">
                    <a:solidFill>
                      <a:schemeClr val="accent4">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ゴシック" panose="020B0400000000000000" pitchFamily="49" charset="-128"/>
                          <a:ea typeface="BIZ UDゴシック" panose="020B0400000000000000" pitchFamily="49" charset="-128"/>
                        </a:rPr>
                        <a:t>新日自</a:t>
                      </a:r>
                    </a:p>
                  </a:txBody>
                  <a:tcPr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highlight>
                          <a:srgbClr val="FFFF00"/>
                        </a:highlight>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0"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1" dirty="0">
                        <a:solidFill>
                          <a:schemeClr val="bg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tc>
                  <a:txBody>
                    <a:bodyPr/>
                    <a:lstStyle/>
                    <a:p>
                      <a:pPr algn="ctr"/>
                      <a:endParaRPr kumimoji="1" lang="ja-JP" altLang="en-US" sz="800" b="0" dirty="0">
                        <a:solidFill>
                          <a:schemeClr val="tx1"/>
                        </a:solidFill>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1199875616"/>
                  </a:ext>
                </a:extLst>
              </a:tr>
              <a:tr h="741945">
                <a:tc rowSpan="2">
                  <a:txBody>
                    <a:bodyPr/>
                    <a:lstStyle/>
                    <a:p>
                      <a:pPr algn="ctr"/>
                      <a:r>
                        <a:rPr kumimoji="1" lang="ja-JP" altLang="en-US" sz="800" dirty="0">
                          <a:latin typeface="BIZ UDゴシック" panose="020B0400000000000000" pitchFamily="49" charset="-128"/>
                          <a:ea typeface="BIZ UDゴシック" panose="020B0400000000000000" pitchFamily="49" charset="-128"/>
                        </a:rPr>
                        <a:t>見える化</a:t>
                      </a:r>
                    </a:p>
                  </a:txBody>
                  <a:tcPr marL="74295" marR="74295" marT="37148" marB="37148" anchor="ctr">
                    <a:solidFill>
                      <a:schemeClr val="accent5">
                        <a:lumMod val="20000"/>
                        <a:lumOff val="80000"/>
                      </a:schemeClr>
                    </a:solidFill>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Step1</a:t>
                      </a:r>
                      <a:r>
                        <a:rPr kumimoji="1" lang="ja-JP" altLang="en-US" sz="800" dirty="0">
                          <a:latin typeface="BIZ UDゴシック" panose="020B0400000000000000" pitchFamily="49" charset="-128"/>
                          <a:ea typeface="BIZ UDゴシック" panose="020B0400000000000000" pitchFamily="49" charset="-128"/>
                        </a:rPr>
                        <a:t>　　</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実態把握</a:t>
                      </a: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20000"/>
                        <a:lumOff val="80000"/>
                      </a:schemeClr>
                    </a:solidFill>
                  </a:tcPr>
                </a:tc>
                <a:extLst>
                  <a:ext uri="{0D108BD9-81ED-4DB2-BD59-A6C34878D82A}">
                    <a16:rowId xmlns:a16="http://schemas.microsoft.com/office/drawing/2014/main" val="1023668821"/>
                  </a:ext>
                </a:extLst>
              </a:tr>
              <a:tr h="741945">
                <a:tc vMerge="1">
                  <a:txBody>
                    <a:bodyPr/>
                    <a:lstStyle/>
                    <a:p>
                      <a:pPr algn="ctr"/>
                      <a:endParaRPr kumimoji="1" lang="en-US" altLang="ja-JP" sz="1000" dirty="0">
                        <a:latin typeface="BIZ UDゴシック" panose="020B0400000000000000" pitchFamily="49" charset="-128"/>
                        <a:ea typeface="BIZ UDゴシック" panose="020B0400000000000000" pitchFamily="49" charset="-128"/>
                      </a:endParaRPr>
                    </a:p>
                  </a:txBody>
                  <a:tcPr anchor="ctr">
                    <a:solidFill>
                      <a:schemeClr val="accent5">
                        <a:lumMod val="60000"/>
                        <a:lumOff val="40000"/>
                      </a:schemeClr>
                    </a:solidFill>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Step2</a:t>
                      </a:r>
                    </a:p>
                    <a:p>
                      <a:pPr algn="ctr"/>
                      <a:r>
                        <a:rPr kumimoji="1" lang="ja-JP" altLang="en-US" sz="800" dirty="0">
                          <a:latin typeface="BIZ UDゴシック" panose="020B0400000000000000" pitchFamily="49" charset="-128"/>
                          <a:ea typeface="BIZ UDゴシック" panose="020B0400000000000000" pitchFamily="49" charset="-128"/>
                        </a:rPr>
                        <a:t>役割・本質</a:t>
                      </a:r>
                      <a:endParaRPr kumimoji="1" lang="en-US" altLang="ja-JP" sz="8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marL="74295" marR="74295" marT="37148" marB="37148" anchor="ctr">
                    <a:solidFill>
                      <a:schemeClr val="accent5">
                        <a:lumMod val="60000"/>
                        <a:lumOff val="40000"/>
                      </a:schemeClr>
                    </a:solidFill>
                  </a:tcPr>
                </a:tc>
                <a:extLst>
                  <a:ext uri="{0D108BD9-81ED-4DB2-BD59-A6C34878D82A}">
                    <a16:rowId xmlns:a16="http://schemas.microsoft.com/office/drawing/2014/main" val="243256034"/>
                  </a:ext>
                </a:extLst>
              </a:tr>
            </a:tbl>
          </a:graphicData>
        </a:graphic>
      </p:graphicFrame>
      <p:grpSp>
        <p:nvGrpSpPr>
          <p:cNvPr id="5" name="グループ化 4">
            <a:extLst>
              <a:ext uri="{FF2B5EF4-FFF2-40B4-BE49-F238E27FC236}">
                <a16:creationId xmlns:a16="http://schemas.microsoft.com/office/drawing/2014/main" id="{B41C9A34-E9E6-48D2-8A69-359729AA2138}"/>
              </a:ext>
            </a:extLst>
          </p:cNvPr>
          <p:cNvGrpSpPr/>
          <p:nvPr/>
        </p:nvGrpSpPr>
        <p:grpSpPr>
          <a:xfrm>
            <a:off x="1954029" y="4228956"/>
            <a:ext cx="7884403" cy="1223389"/>
            <a:chOff x="3168079" y="2397833"/>
            <a:chExt cx="8515785" cy="1261189"/>
          </a:xfrm>
        </p:grpSpPr>
        <p:sp>
          <p:nvSpPr>
            <p:cNvPr id="6" name="矢印: 五方向 5">
              <a:extLst>
                <a:ext uri="{FF2B5EF4-FFF2-40B4-BE49-F238E27FC236}">
                  <a16:creationId xmlns:a16="http://schemas.microsoft.com/office/drawing/2014/main" id="{3B6E45FB-20C9-32BB-88AE-4E1981E11317}"/>
                </a:ext>
              </a:extLst>
            </p:cNvPr>
            <p:cNvSpPr/>
            <p:nvPr/>
          </p:nvSpPr>
          <p:spPr>
            <a:xfrm>
              <a:off x="7228920" y="3448066"/>
              <a:ext cx="826500" cy="18703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10" name="矢印: 五方向 9">
              <a:extLst>
                <a:ext uri="{FF2B5EF4-FFF2-40B4-BE49-F238E27FC236}">
                  <a16:creationId xmlns:a16="http://schemas.microsoft.com/office/drawing/2014/main" id="{AFBF87B2-FA01-7BD8-ED58-DC23EA223940}"/>
                </a:ext>
              </a:extLst>
            </p:cNvPr>
            <p:cNvSpPr/>
            <p:nvPr/>
          </p:nvSpPr>
          <p:spPr>
            <a:xfrm>
              <a:off x="5132670" y="3444267"/>
              <a:ext cx="1491518" cy="169988"/>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dirty="0">
                <a:solidFill>
                  <a:prstClr val="white"/>
                </a:solidFill>
                <a:latin typeface="Calibri" panose="020F0502020204030204"/>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5BCF27CA-0E56-17F6-97A0-34859FEF4B6E}"/>
                </a:ext>
              </a:extLst>
            </p:cNvPr>
            <p:cNvSpPr txBox="1"/>
            <p:nvPr/>
          </p:nvSpPr>
          <p:spPr>
            <a:xfrm>
              <a:off x="4439521" y="3053786"/>
              <a:ext cx="1165706" cy="390481"/>
            </a:xfrm>
            <a:prstGeom prst="rect">
              <a:avLst/>
            </a:prstGeom>
            <a:noFill/>
          </p:spPr>
          <p:txBody>
            <a:bodyPr wrap="square" rtlCol="0">
              <a:spAutoFit/>
            </a:bodyPr>
            <a:lstStyle/>
            <a:p>
              <a:pPr defTabSz="371475"/>
              <a:r>
                <a:rPr lang="ja-JP" altLang="en-US" sz="731" dirty="0">
                  <a:solidFill>
                    <a:prstClr val="black"/>
                  </a:solidFill>
                  <a:latin typeface="BIZ UDゴシック" panose="020B0400000000000000" pitchFamily="49" charset="-128"/>
                  <a:ea typeface="BIZ UDゴシック" panose="020B0400000000000000" pitchFamily="49" charset="-128"/>
                </a:rPr>
                <a:t>調査票の</a:t>
              </a:r>
              <a:endParaRPr lang="en-US" altLang="ja-JP" sz="731" dirty="0">
                <a:solidFill>
                  <a:prstClr val="black"/>
                </a:solidFill>
                <a:latin typeface="BIZ UDゴシック" panose="020B0400000000000000" pitchFamily="49" charset="-128"/>
                <a:ea typeface="BIZ UDゴシック" panose="020B0400000000000000" pitchFamily="49" charset="-128"/>
              </a:endParaRPr>
            </a:p>
            <a:p>
              <a:pPr defTabSz="371475"/>
              <a:r>
                <a:rPr lang="ja-JP" altLang="en-US" sz="731" dirty="0">
                  <a:solidFill>
                    <a:prstClr val="black"/>
                  </a:solidFill>
                  <a:latin typeface="BIZ UDゴシック" panose="020B0400000000000000" pitchFamily="49" charset="-128"/>
                  <a:ea typeface="BIZ UDゴシック" panose="020B0400000000000000" pitchFamily="49" charset="-128"/>
                </a:rPr>
                <a:t>たたき台作成</a:t>
              </a:r>
            </a:p>
          </p:txBody>
        </p:sp>
        <p:sp>
          <p:nvSpPr>
            <p:cNvPr id="14" name="矢印: 五方向 13">
              <a:extLst>
                <a:ext uri="{FF2B5EF4-FFF2-40B4-BE49-F238E27FC236}">
                  <a16:creationId xmlns:a16="http://schemas.microsoft.com/office/drawing/2014/main" id="{E2F2E1C5-D1B7-2E50-44BF-E0FFB2832B40}"/>
                </a:ext>
              </a:extLst>
            </p:cNvPr>
            <p:cNvSpPr/>
            <p:nvPr/>
          </p:nvSpPr>
          <p:spPr>
            <a:xfrm>
              <a:off x="3168079" y="2446621"/>
              <a:ext cx="1237250" cy="196447"/>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22" name="矢印: 五方向 21">
              <a:extLst>
                <a:ext uri="{FF2B5EF4-FFF2-40B4-BE49-F238E27FC236}">
                  <a16:creationId xmlns:a16="http://schemas.microsoft.com/office/drawing/2014/main" id="{57D44B1D-AD79-F51C-CC8E-9AEEEE8AF03E}"/>
                </a:ext>
              </a:extLst>
            </p:cNvPr>
            <p:cNvSpPr/>
            <p:nvPr/>
          </p:nvSpPr>
          <p:spPr>
            <a:xfrm>
              <a:off x="5117192" y="2463068"/>
              <a:ext cx="5574234" cy="175838"/>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AA099A42-256F-4A2B-8154-33FC6B135070}"/>
                </a:ext>
              </a:extLst>
            </p:cNvPr>
            <p:cNvSpPr txBox="1"/>
            <p:nvPr/>
          </p:nvSpPr>
          <p:spPr>
            <a:xfrm>
              <a:off x="9389513" y="3217747"/>
              <a:ext cx="685001" cy="252062"/>
            </a:xfrm>
            <a:prstGeom prst="rect">
              <a:avLst/>
            </a:prstGeom>
            <a:noFill/>
          </p:spPr>
          <p:txBody>
            <a:bodyPr wrap="none" rtlCol="0">
              <a:spAutoFit/>
            </a:bodyPr>
            <a:lstStyle/>
            <a:p>
              <a:pPr defTabSz="371475"/>
              <a:r>
                <a:rPr lang="ja-JP" altLang="en-US" sz="731" dirty="0">
                  <a:solidFill>
                    <a:prstClr val="black"/>
                  </a:solidFill>
                  <a:latin typeface="BIZ UDゴシック" panose="020B0400000000000000" pitchFamily="49" charset="-128"/>
                  <a:ea typeface="BIZ UDゴシック" panose="020B0400000000000000" pitchFamily="49" charset="-128"/>
                </a:rPr>
                <a:t>結果分析</a:t>
              </a:r>
              <a:endParaRPr lang="en-US" altLang="ja-JP" sz="731" dirty="0">
                <a:solidFill>
                  <a:prstClr val="black"/>
                </a:solidFill>
                <a:latin typeface="BIZ UDゴシック" panose="020B0400000000000000" pitchFamily="49" charset="-128"/>
                <a:ea typeface="BIZ UDゴシック" panose="020B0400000000000000" pitchFamily="49" charset="-128"/>
              </a:endParaRPr>
            </a:p>
          </p:txBody>
        </p:sp>
        <p:sp>
          <p:nvSpPr>
            <p:cNvPr id="36" name="星: 5 pt 35">
              <a:extLst>
                <a:ext uri="{FF2B5EF4-FFF2-40B4-BE49-F238E27FC236}">
                  <a16:creationId xmlns:a16="http://schemas.microsoft.com/office/drawing/2014/main" id="{1865D9EC-7C01-0EED-6F4A-F5EA8ED0224E}"/>
                </a:ext>
              </a:extLst>
            </p:cNvPr>
            <p:cNvSpPr/>
            <p:nvPr/>
          </p:nvSpPr>
          <p:spPr>
            <a:xfrm>
              <a:off x="10951562" y="3428621"/>
              <a:ext cx="231695" cy="230401"/>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38" name="星: 5 pt 37">
              <a:extLst>
                <a:ext uri="{FF2B5EF4-FFF2-40B4-BE49-F238E27FC236}">
                  <a16:creationId xmlns:a16="http://schemas.microsoft.com/office/drawing/2014/main" id="{60506841-0EEA-6368-7030-5561971AD4F3}"/>
                </a:ext>
              </a:extLst>
            </p:cNvPr>
            <p:cNvSpPr/>
            <p:nvPr/>
          </p:nvSpPr>
          <p:spPr>
            <a:xfrm>
              <a:off x="4679325" y="2418731"/>
              <a:ext cx="231697" cy="231379"/>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41" name="星: 5 pt 40">
              <a:extLst>
                <a:ext uri="{FF2B5EF4-FFF2-40B4-BE49-F238E27FC236}">
                  <a16:creationId xmlns:a16="http://schemas.microsoft.com/office/drawing/2014/main" id="{4BFC3903-7A49-7052-57EB-3BDA803EBA35}"/>
                </a:ext>
              </a:extLst>
            </p:cNvPr>
            <p:cNvSpPr/>
            <p:nvPr/>
          </p:nvSpPr>
          <p:spPr>
            <a:xfrm>
              <a:off x="10943245" y="2397833"/>
              <a:ext cx="231697" cy="231379"/>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34" name="星: 5 pt 33">
              <a:extLst>
                <a:ext uri="{FF2B5EF4-FFF2-40B4-BE49-F238E27FC236}">
                  <a16:creationId xmlns:a16="http://schemas.microsoft.com/office/drawing/2014/main" id="{51AA7EBA-F1AB-4643-B8C6-E2031236CC7B}"/>
                </a:ext>
              </a:extLst>
            </p:cNvPr>
            <p:cNvSpPr/>
            <p:nvPr/>
          </p:nvSpPr>
          <p:spPr>
            <a:xfrm>
              <a:off x="4679326" y="3401151"/>
              <a:ext cx="231695" cy="231379"/>
            </a:xfrm>
            <a:prstGeom prst="star5">
              <a:avLst>
                <a:gd name="adj" fmla="val 19098"/>
                <a:gd name="hf" fmla="val 105146"/>
                <a:gd name="vf" fmla="val 11055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ED0BA5A5-F444-4DDA-A10A-AD1FFAA35D9D}"/>
                </a:ext>
              </a:extLst>
            </p:cNvPr>
            <p:cNvSpPr txBox="1"/>
            <p:nvPr/>
          </p:nvSpPr>
          <p:spPr>
            <a:xfrm>
              <a:off x="8103606" y="3206434"/>
              <a:ext cx="1012324" cy="252062"/>
            </a:xfrm>
            <a:prstGeom prst="rect">
              <a:avLst/>
            </a:prstGeom>
            <a:noFill/>
          </p:spPr>
          <p:txBody>
            <a:bodyPr wrap="square" rtlCol="0">
              <a:spAutoFit/>
            </a:bodyPr>
            <a:lstStyle/>
            <a:p>
              <a:pPr algn="ctr" defTabSz="371475"/>
              <a:r>
                <a:rPr lang="ja-JP" altLang="en-US" sz="731" dirty="0">
                  <a:solidFill>
                    <a:prstClr val="black"/>
                  </a:solidFill>
                  <a:latin typeface="BIZ UDゴシック" panose="020B0400000000000000" pitchFamily="49" charset="-128"/>
                  <a:ea typeface="BIZ UDゴシック" panose="020B0400000000000000" pitchFamily="49" charset="-128"/>
                </a:rPr>
                <a:t>調査実施</a:t>
              </a:r>
            </a:p>
          </p:txBody>
        </p:sp>
        <p:cxnSp>
          <p:nvCxnSpPr>
            <p:cNvPr id="52" name="直線矢印コネクタ 51">
              <a:extLst>
                <a:ext uri="{FF2B5EF4-FFF2-40B4-BE49-F238E27FC236}">
                  <a16:creationId xmlns:a16="http://schemas.microsoft.com/office/drawing/2014/main" id="{D452214A-BC58-432F-BC83-E5861DB393BC}"/>
                </a:ext>
              </a:extLst>
            </p:cNvPr>
            <p:cNvCxnSpPr>
              <a:cxnSpLocks/>
            </p:cNvCxnSpPr>
            <p:nvPr/>
          </p:nvCxnSpPr>
          <p:spPr>
            <a:xfrm flipV="1">
              <a:off x="11245230" y="2524355"/>
              <a:ext cx="438634" cy="40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テキスト ボックス 54">
            <a:extLst>
              <a:ext uri="{FF2B5EF4-FFF2-40B4-BE49-F238E27FC236}">
                <a16:creationId xmlns:a16="http://schemas.microsoft.com/office/drawing/2014/main" id="{4EC93E34-AC16-4FD4-97AA-E257853F76F3}"/>
              </a:ext>
            </a:extLst>
          </p:cNvPr>
          <p:cNvSpPr txBox="1"/>
          <p:nvPr/>
        </p:nvSpPr>
        <p:spPr>
          <a:xfrm>
            <a:off x="9477196" y="3999846"/>
            <a:ext cx="424015" cy="292388"/>
          </a:xfrm>
          <a:prstGeom prst="rect">
            <a:avLst/>
          </a:prstGeom>
          <a:noFill/>
        </p:spPr>
        <p:txBody>
          <a:bodyPr wrap="square" rtlCol="0">
            <a:spAutoFit/>
          </a:bodyPr>
          <a:lstStyle/>
          <a:p>
            <a:pPr algn="ctr" defTabSz="371475"/>
            <a:r>
              <a:rPr lang="en-US" altLang="ja-JP" sz="650" dirty="0">
                <a:solidFill>
                  <a:prstClr val="black"/>
                </a:solidFill>
                <a:latin typeface="BIZ UDゴシック" panose="020B0400000000000000" pitchFamily="49" charset="-128"/>
                <a:ea typeface="BIZ UDゴシック" panose="020B0400000000000000" pitchFamily="49" charset="-128"/>
              </a:rPr>
              <a:t>R8</a:t>
            </a:r>
          </a:p>
          <a:p>
            <a:pPr algn="ctr" defTabSz="371475"/>
            <a:r>
              <a:rPr lang="ja-JP" altLang="en-US" sz="650" dirty="0">
                <a:solidFill>
                  <a:prstClr val="black"/>
                </a:solidFill>
                <a:latin typeface="BIZ UDゴシック" panose="020B0400000000000000" pitchFamily="49" charset="-128"/>
                <a:ea typeface="BIZ UDゴシック" panose="020B0400000000000000" pitchFamily="49" charset="-128"/>
              </a:rPr>
              <a:t>継続</a:t>
            </a:r>
            <a:endParaRPr lang="en-US" altLang="ja-JP" sz="650" dirty="0">
              <a:solidFill>
                <a:prstClr val="black"/>
              </a:solidFill>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A735A5A8-35C7-4A6A-8323-4FBA1C1028E5}"/>
              </a:ext>
            </a:extLst>
          </p:cNvPr>
          <p:cNvSpPr txBox="1"/>
          <p:nvPr/>
        </p:nvSpPr>
        <p:spPr>
          <a:xfrm>
            <a:off x="4284595" y="4087434"/>
            <a:ext cx="3667376" cy="204800"/>
          </a:xfrm>
          <a:prstGeom prst="rect">
            <a:avLst/>
          </a:prstGeom>
          <a:noFill/>
        </p:spPr>
        <p:txBody>
          <a:bodyPr wrap="square" rtlCol="0">
            <a:spAutoFit/>
          </a:bodyPr>
          <a:lstStyle/>
          <a:p>
            <a:pPr defTabSz="371475"/>
            <a:r>
              <a:rPr lang="ja-JP" altLang="en-US" sz="731" dirty="0">
                <a:solidFill>
                  <a:prstClr val="black"/>
                </a:solidFill>
                <a:latin typeface="BIZ UDゴシック" panose="020B0400000000000000" pitchFamily="49" charset="-128"/>
                <a:ea typeface="BIZ UDゴシック" panose="020B0400000000000000" pitchFamily="49" charset="-128"/>
              </a:rPr>
              <a:t>新たな事業に関する情報収集（</a:t>
            </a:r>
            <a:r>
              <a:rPr lang="en-US" altLang="ja-JP" sz="731" dirty="0">
                <a:solidFill>
                  <a:prstClr val="black"/>
                </a:solidFill>
                <a:latin typeface="BIZ UDゴシック" panose="020B0400000000000000" pitchFamily="49" charset="-128"/>
                <a:ea typeface="BIZ UDゴシック" panose="020B0400000000000000" pitchFamily="49" charset="-128"/>
              </a:rPr>
              <a:t>WG</a:t>
            </a:r>
            <a:r>
              <a:rPr lang="ja-JP" altLang="en-US" sz="731" dirty="0">
                <a:solidFill>
                  <a:prstClr val="black"/>
                </a:solidFill>
                <a:latin typeface="BIZ UDゴシック" panose="020B0400000000000000" pitchFamily="49" charset="-128"/>
                <a:ea typeface="BIZ UDゴシック" panose="020B0400000000000000" pitchFamily="49" charset="-128"/>
              </a:rPr>
              <a:t>に情報提供）</a:t>
            </a:r>
          </a:p>
        </p:txBody>
      </p:sp>
      <p:sp>
        <p:nvSpPr>
          <p:cNvPr id="50" name="テキスト ボックス 49">
            <a:extLst>
              <a:ext uri="{FF2B5EF4-FFF2-40B4-BE49-F238E27FC236}">
                <a16:creationId xmlns:a16="http://schemas.microsoft.com/office/drawing/2014/main" id="{1441677F-C5BC-4E4B-9FA9-CAD18CC1A352}"/>
              </a:ext>
            </a:extLst>
          </p:cNvPr>
          <p:cNvSpPr txBox="1"/>
          <p:nvPr/>
        </p:nvSpPr>
        <p:spPr>
          <a:xfrm>
            <a:off x="1390051" y="2599695"/>
            <a:ext cx="1076830" cy="317266"/>
          </a:xfrm>
          <a:prstGeom prst="rect">
            <a:avLst/>
          </a:prstGeom>
          <a:noFill/>
        </p:spPr>
        <p:txBody>
          <a:bodyPr wrap="square" rtlCol="0">
            <a:spAutoFit/>
          </a:bodyPr>
          <a:lstStyle/>
          <a:p>
            <a:pP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地域共生社会の在り方</a:t>
            </a:r>
            <a:endParaRPr lang="en-US" altLang="ja-JP" sz="731" spc="-81" dirty="0">
              <a:solidFill>
                <a:prstClr val="black"/>
              </a:solidFill>
              <a:latin typeface="BIZ UDゴシック" panose="020B0400000000000000" pitchFamily="49" charset="-128"/>
              <a:ea typeface="BIZ UDゴシック" panose="020B0400000000000000" pitchFamily="49" charset="-128"/>
            </a:endParaRPr>
          </a:p>
          <a:p>
            <a:pP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検討会議 </a:t>
            </a:r>
            <a:r>
              <a:rPr lang="ja-JP" altLang="en-US" sz="731" spc="-130" dirty="0">
                <a:solidFill>
                  <a:prstClr val="black"/>
                </a:solidFill>
                <a:latin typeface="BIZ UDゴシック" panose="020B0400000000000000" pitchFamily="49" charset="-128"/>
                <a:ea typeface="BIZ UDゴシック" panose="020B0400000000000000" pitchFamily="49" charset="-128"/>
              </a:rPr>
              <a:t>中間とりまとめ</a:t>
            </a:r>
          </a:p>
        </p:txBody>
      </p:sp>
      <p:sp>
        <p:nvSpPr>
          <p:cNvPr id="54" name="テキスト ボックス 53">
            <a:extLst>
              <a:ext uri="{FF2B5EF4-FFF2-40B4-BE49-F238E27FC236}">
                <a16:creationId xmlns:a16="http://schemas.microsoft.com/office/drawing/2014/main" id="{FCBB21B2-D14F-4F74-AC23-A708F97C4CE8}"/>
              </a:ext>
            </a:extLst>
          </p:cNvPr>
          <p:cNvSpPr txBox="1"/>
          <p:nvPr/>
        </p:nvSpPr>
        <p:spPr>
          <a:xfrm>
            <a:off x="1437259" y="2364230"/>
            <a:ext cx="908350" cy="204800"/>
          </a:xfrm>
          <a:prstGeom prst="rect">
            <a:avLst/>
          </a:prstGeom>
          <a:noFill/>
        </p:spPr>
        <p:txBody>
          <a:bodyPr wrap="square" rtlCol="0">
            <a:spAutoFit/>
          </a:bodyPr>
          <a:lstStyle/>
          <a:p>
            <a:pP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社保審　福祉部会</a:t>
            </a:r>
          </a:p>
        </p:txBody>
      </p:sp>
      <p:cxnSp>
        <p:nvCxnSpPr>
          <p:cNvPr id="56" name="直線矢印コネクタ 55">
            <a:extLst>
              <a:ext uri="{FF2B5EF4-FFF2-40B4-BE49-F238E27FC236}">
                <a16:creationId xmlns:a16="http://schemas.microsoft.com/office/drawing/2014/main" id="{DFB87393-D87B-4A9E-88A2-7FBA50552616}"/>
              </a:ext>
            </a:extLst>
          </p:cNvPr>
          <p:cNvCxnSpPr>
            <a:cxnSpLocks/>
          </p:cNvCxnSpPr>
          <p:nvPr/>
        </p:nvCxnSpPr>
        <p:spPr>
          <a:xfrm>
            <a:off x="2256883" y="2466630"/>
            <a:ext cx="5344067"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69033311-BD44-46E7-A704-C4D3B5A1AE39}"/>
              </a:ext>
            </a:extLst>
          </p:cNvPr>
          <p:cNvCxnSpPr>
            <a:cxnSpLocks/>
          </p:cNvCxnSpPr>
          <p:nvPr/>
        </p:nvCxnSpPr>
        <p:spPr>
          <a:xfrm rot="16200000" flipV="1">
            <a:off x="2909702" y="2598048"/>
            <a:ext cx="175500" cy="3294"/>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D636257-D672-4D51-B6B2-A450AAD9D1F6}"/>
              </a:ext>
            </a:extLst>
          </p:cNvPr>
          <p:cNvCxnSpPr>
            <a:cxnSpLocks/>
          </p:cNvCxnSpPr>
          <p:nvPr/>
        </p:nvCxnSpPr>
        <p:spPr>
          <a:xfrm>
            <a:off x="2517626" y="2758328"/>
            <a:ext cx="481473"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2137F6B2-47FE-4499-9771-E3B8E127243D}"/>
              </a:ext>
            </a:extLst>
          </p:cNvPr>
          <p:cNvSpPr txBox="1"/>
          <p:nvPr/>
        </p:nvSpPr>
        <p:spPr>
          <a:xfrm>
            <a:off x="1390051" y="2978292"/>
            <a:ext cx="1555381" cy="317266"/>
          </a:xfrm>
          <a:prstGeom prst="rect">
            <a:avLst/>
          </a:prstGeom>
          <a:noFill/>
        </p:spPr>
        <p:txBody>
          <a:bodyPr wrap="square" rtlCol="0">
            <a:spAutoFit/>
          </a:bodyPr>
          <a:lstStyle/>
          <a:p>
            <a:pP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法制審議会民法（成年後見等関係）</a:t>
            </a:r>
            <a:endParaRPr lang="en-US" altLang="ja-JP" sz="731" spc="-81" dirty="0">
              <a:solidFill>
                <a:prstClr val="black"/>
              </a:solidFill>
              <a:latin typeface="BIZ UDゴシック" panose="020B0400000000000000" pitchFamily="49" charset="-128"/>
              <a:ea typeface="BIZ UDゴシック" panose="020B0400000000000000" pitchFamily="49" charset="-128"/>
            </a:endParaRPr>
          </a:p>
          <a:p>
            <a:pP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部会　</a:t>
            </a:r>
          </a:p>
        </p:txBody>
      </p:sp>
      <p:sp>
        <p:nvSpPr>
          <p:cNvPr id="61" name="テキスト ボックス 60">
            <a:extLst>
              <a:ext uri="{FF2B5EF4-FFF2-40B4-BE49-F238E27FC236}">
                <a16:creationId xmlns:a16="http://schemas.microsoft.com/office/drawing/2014/main" id="{B7F77681-F611-46F5-BD80-A161ACCF3E5E}"/>
              </a:ext>
            </a:extLst>
          </p:cNvPr>
          <p:cNvSpPr txBox="1"/>
          <p:nvPr/>
        </p:nvSpPr>
        <p:spPr>
          <a:xfrm>
            <a:off x="4284595" y="2981416"/>
            <a:ext cx="859744" cy="204800"/>
          </a:xfrm>
          <a:prstGeom prst="rect">
            <a:avLst/>
          </a:prstGeom>
          <a:noFill/>
        </p:spPr>
        <p:txBody>
          <a:bodyPr wrap="square" rtlCol="0">
            <a:spAutoFit/>
          </a:bodyPr>
          <a:lstStyle/>
          <a:p>
            <a:pPr algn="ct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パブコメ</a:t>
            </a:r>
          </a:p>
        </p:txBody>
      </p:sp>
      <p:sp>
        <p:nvSpPr>
          <p:cNvPr id="63" name="テキスト ボックス 62">
            <a:extLst>
              <a:ext uri="{FF2B5EF4-FFF2-40B4-BE49-F238E27FC236}">
                <a16:creationId xmlns:a16="http://schemas.microsoft.com/office/drawing/2014/main" id="{E3077726-A986-44E6-BCCD-A75007787A26}"/>
              </a:ext>
            </a:extLst>
          </p:cNvPr>
          <p:cNvSpPr txBox="1"/>
          <p:nvPr/>
        </p:nvSpPr>
        <p:spPr>
          <a:xfrm>
            <a:off x="8148952" y="3019920"/>
            <a:ext cx="859744" cy="204800"/>
          </a:xfrm>
          <a:prstGeom prst="rect">
            <a:avLst/>
          </a:prstGeom>
          <a:noFill/>
        </p:spPr>
        <p:txBody>
          <a:bodyPr wrap="square" rtlCol="0">
            <a:spAutoFit/>
          </a:bodyPr>
          <a:lstStyle/>
          <a:p>
            <a:pPr algn="ct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改正要綱</a:t>
            </a:r>
          </a:p>
        </p:txBody>
      </p:sp>
      <p:cxnSp>
        <p:nvCxnSpPr>
          <p:cNvPr id="17" name="直線コネクタ 16">
            <a:extLst>
              <a:ext uri="{FF2B5EF4-FFF2-40B4-BE49-F238E27FC236}">
                <a16:creationId xmlns:a16="http://schemas.microsoft.com/office/drawing/2014/main" id="{180E3129-E057-4D90-8DC6-C917EB3C58EF}"/>
              </a:ext>
            </a:extLst>
          </p:cNvPr>
          <p:cNvCxnSpPr>
            <a:cxnSpLocks/>
          </p:cNvCxnSpPr>
          <p:nvPr/>
        </p:nvCxnSpPr>
        <p:spPr>
          <a:xfrm flipV="1">
            <a:off x="1437259" y="2932402"/>
            <a:ext cx="6859016" cy="17351"/>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64" name="テキスト ボックス 63">
            <a:extLst>
              <a:ext uri="{FF2B5EF4-FFF2-40B4-BE49-F238E27FC236}">
                <a16:creationId xmlns:a16="http://schemas.microsoft.com/office/drawing/2014/main" id="{5213DA65-9865-4687-9A58-69FB59B3E93F}"/>
              </a:ext>
            </a:extLst>
          </p:cNvPr>
          <p:cNvSpPr txBox="1"/>
          <p:nvPr/>
        </p:nvSpPr>
        <p:spPr>
          <a:xfrm>
            <a:off x="9481985" y="4965441"/>
            <a:ext cx="424015" cy="292388"/>
          </a:xfrm>
          <a:prstGeom prst="rect">
            <a:avLst/>
          </a:prstGeom>
          <a:noFill/>
        </p:spPr>
        <p:txBody>
          <a:bodyPr wrap="square" rtlCol="0">
            <a:spAutoFit/>
          </a:bodyPr>
          <a:lstStyle/>
          <a:p>
            <a:pPr algn="ctr" defTabSz="371475"/>
            <a:r>
              <a:rPr lang="en-US" altLang="ja-JP" sz="650" dirty="0">
                <a:solidFill>
                  <a:prstClr val="black"/>
                </a:solidFill>
                <a:latin typeface="BIZ UDゴシック" panose="020B0400000000000000" pitchFamily="49" charset="-128"/>
                <a:ea typeface="BIZ UDゴシック" panose="020B0400000000000000" pitchFamily="49" charset="-128"/>
              </a:rPr>
              <a:t>R8</a:t>
            </a:r>
          </a:p>
          <a:p>
            <a:pPr algn="ctr" defTabSz="371475"/>
            <a:r>
              <a:rPr lang="ja-JP" altLang="en-US" sz="650" dirty="0">
                <a:solidFill>
                  <a:prstClr val="black"/>
                </a:solidFill>
                <a:latin typeface="BIZ UDゴシック" panose="020B0400000000000000" pitchFamily="49" charset="-128"/>
                <a:ea typeface="BIZ UDゴシック" panose="020B0400000000000000" pitchFamily="49" charset="-128"/>
              </a:rPr>
              <a:t>継続</a:t>
            </a:r>
            <a:endParaRPr lang="en-US" altLang="ja-JP" sz="650" dirty="0">
              <a:solidFill>
                <a:prstClr val="black"/>
              </a:solidFill>
              <a:latin typeface="BIZ UDゴシック" panose="020B0400000000000000" pitchFamily="49" charset="-128"/>
              <a:ea typeface="BIZ UDゴシック" panose="020B0400000000000000" pitchFamily="49" charset="-128"/>
            </a:endParaRPr>
          </a:p>
        </p:txBody>
      </p:sp>
      <p:sp>
        <p:nvSpPr>
          <p:cNvPr id="66" name="矢印: 五方向 65">
            <a:extLst>
              <a:ext uri="{FF2B5EF4-FFF2-40B4-BE49-F238E27FC236}">
                <a16:creationId xmlns:a16="http://schemas.microsoft.com/office/drawing/2014/main" id="{B67DDD6E-A1BC-46C9-9A09-43C7D4C097E0}"/>
              </a:ext>
            </a:extLst>
          </p:cNvPr>
          <p:cNvSpPr/>
          <p:nvPr/>
        </p:nvSpPr>
        <p:spPr>
          <a:xfrm>
            <a:off x="7428886" y="5242347"/>
            <a:ext cx="1688487" cy="184300"/>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dirty="0">
              <a:solidFill>
                <a:prstClr val="white"/>
              </a:solidFill>
              <a:latin typeface="Calibri" panose="020F0502020204030204"/>
              <a:ea typeface="游ゴシック" panose="020B0400000000000000" pitchFamily="50" charset="-128"/>
            </a:endParaRPr>
          </a:p>
        </p:txBody>
      </p:sp>
      <p:cxnSp>
        <p:nvCxnSpPr>
          <p:cNvPr id="67" name="直線矢印コネクタ 66">
            <a:extLst>
              <a:ext uri="{FF2B5EF4-FFF2-40B4-BE49-F238E27FC236}">
                <a16:creationId xmlns:a16="http://schemas.microsoft.com/office/drawing/2014/main" id="{9C1007F5-989A-4D0D-91CC-71EBB17B62E6}"/>
              </a:ext>
            </a:extLst>
          </p:cNvPr>
          <p:cNvCxnSpPr>
            <a:cxnSpLocks/>
          </p:cNvCxnSpPr>
          <p:nvPr/>
        </p:nvCxnSpPr>
        <p:spPr>
          <a:xfrm flipV="1">
            <a:off x="9449387" y="5335132"/>
            <a:ext cx="356390" cy="32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タイトル 1">
            <a:extLst>
              <a:ext uri="{FF2B5EF4-FFF2-40B4-BE49-F238E27FC236}">
                <a16:creationId xmlns:a16="http://schemas.microsoft.com/office/drawing/2014/main" id="{2E1BC0FE-D3F6-4442-96AC-1852332F099F}"/>
              </a:ext>
            </a:extLst>
          </p:cNvPr>
          <p:cNvSpPr txBox="1">
            <a:spLocks/>
          </p:cNvSpPr>
          <p:nvPr/>
        </p:nvSpPr>
        <p:spPr>
          <a:xfrm>
            <a:off x="0" y="-13648"/>
            <a:ext cx="9906000" cy="409080"/>
          </a:xfrm>
          <a:prstGeom prst="rect">
            <a:avLst/>
          </a:prstGeom>
          <a:solidFill>
            <a:schemeClr val="accent6">
              <a:lumMod val="50000"/>
            </a:schemeClr>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（３）日常生活自立支援事業の</a:t>
            </a:r>
            <a:r>
              <a:rPr kumimoji="1" lang="ja-JP" altLang="en-US" sz="1800" spc="-57" dirty="0">
                <a:solidFill>
                  <a:schemeClr val="bg1"/>
                </a:solidFill>
                <a:latin typeface="BIZ UDゴシック" panose="020B0400000000000000" pitchFamily="49" charset="-128"/>
                <a:ea typeface="BIZ UDゴシック" panose="020B0400000000000000" pitchFamily="49" charset="-128"/>
              </a:rPr>
              <a:t>課題解決に向けた「権利擁護支援の地域連携ネットワーク」について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7" name="星: 5 pt 46">
            <a:extLst>
              <a:ext uri="{FF2B5EF4-FFF2-40B4-BE49-F238E27FC236}">
                <a16:creationId xmlns:a16="http://schemas.microsoft.com/office/drawing/2014/main" id="{E6BE0ADE-8CB4-4F71-982E-8AE67D561E5F}"/>
              </a:ext>
            </a:extLst>
          </p:cNvPr>
          <p:cNvSpPr/>
          <p:nvPr/>
        </p:nvSpPr>
        <p:spPr>
          <a:xfrm>
            <a:off x="5261095" y="5223385"/>
            <a:ext cx="214517" cy="223495"/>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1475"/>
            <a:endParaRPr lang="ja-JP" altLang="en-US" sz="1463">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67A86DA0-46E8-4B8C-89C0-4E55C208B8D8}"/>
              </a:ext>
            </a:extLst>
          </p:cNvPr>
          <p:cNvSpPr txBox="1"/>
          <p:nvPr/>
        </p:nvSpPr>
        <p:spPr>
          <a:xfrm>
            <a:off x="428626" y="520897"/>
            <a:ext cx="9226576" cy="1015663"/>
          </a:xfrm>
          <a:prstGeom prst="rect">
            <a:avLst/>
          </a:prstGeom>
          <a:noFill/>
          <a:ln>
            <a:noFill/>
          </a:ln>
        </p:spPr>
        <p:txBody>
          <a:bodyPr wrap="square" rtlCol="0">
            <a:spAutoFit/>
          </a:bodyPr>
          <a:lstStyle/>
          <a:p>
            <a:pPr marL="147042" indent="-147042"/>
            <a:r>
              <a:rPr lang="ja-JP" altLang="en-US" sz="1200" dirty="0">
                <a:solidFill>
                  <a:prstClr val="black"/>
                </a:solidFill>
                <a:latin typeface="BIZ UDゴシック" panose="020B0400000000000000" pitchFamily="49" charset="-128"/>
                <a:ea typeface="BIZ UDゴシック" panose="020B0400000000000000" pitchFamily="49" charset="-128"/>
              </a:rPr>
              <a:t>〇Ｒ７年度についても、「目に見えない役割の見える化」及び「課題の本質の見える化」を図るため、メンバーを一部入れ替えて、「権利擁護支援の地域連携ネットワーク」検討ワーキングを実施。（参画市：豊中市、吹田市、八尾市、泉佐野市）</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pPr marL="147042" indent="-147042"/>
            <a:r>
              <a:rPr lang="ja-JP" altLang="en-US" sz="1200" dirty="0">
                <a:solidFill>
                  <a:prstClr val="black"/>
                </a:solidFill>
                <a:latin typeface="BIZ UDゴシック" panose="020B0400000000000000" pitchFamily="49" charset="-128"/>
                <a:ea typeface="BIZ UDゴシック" panose="020B0400000000000000" pitchFamily="49" charset="-128"/>
              </a:rPr>
              <a:t>〇新たな事業について、国の動き等を注視しつつ、情報共有を行う。</a:t>
            </a:r>
            <a:endParaRPr lang="en-US" altLang="ja-JP" sz="1200" strike="sngStrike" dirty="0">
              <a:solidFill>
                <a:prstClr val="black"/>
              </a:solidFill>
              <a:latin typeface="BIZ UDゴシック" panose="020B0400000000000000" pitchFamily="49" charset="-128"/>
              <a:ea typeface="BIZ UDゴシック" panose="020B0400000000000000" pitchFamily="49" charset="-128"/>
            </a:endParaRPr>
          </a:p>
          <a:p>
            <a:pPr marL="147042" indent="-147042"/>
            <a:r>
              <a:rPr lang="ja-JP" altLang="en-US" sz="1200" dirty="0">
                <a:solidFill>
                  <a:prstClr val="black"/>
                </a:solidFill>
                <a:latin typeface="BIZ UDゴシック" panose="020B0400000000000000" pitchFamily="49" charset="-128"/>
                <a:ea typeface="BIZ UDゴシック" panose="020B0400000000000000" pitchFamily="49" charset="-128"/>
              </a:rPr>
              <a:t>〇次年度は、本年度のアンケート結果で不足している情報に関して、次年度以降にヒアリング等実施するとともに、新たな事業への対応を検討する。</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59" name="正方形/長方形 58">
            <a:extLst>
              <a:ext uri="{FF2B5EF4-FFF2-40B4-BE49-F238E27FC236}">
                <a16:creationId xmlns:a16="http://schemas.microsoft.com/office/drawing/2014/main" id="{F6DE473F-E808-4DD6-A2D0-0AD7515ABAD0}"/>
              </a:ext>
            </a:extLst>
          </p:cNvPr>
          <p:cNvSpPr/>
          <p:nvPr/>
        </p:nvSpPr>
        <p:spPr>
          <a:xfrm>
            <a:off x="281855" y="458396"/>
            <a:ext cx="9373347" cy="1150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98DADC3E-BB9A-4F49-A209-8CD8986422CE}"/>
              </a:ext>
            </a:extLst>
          </p:cNvPr>
          <p:cNvSpPr/>
          <p:nvPr/>
        </p:nvSpPr>
        <p:spPr>
          <a:xfrm>
            <a:off x="9044210" y="2769217"/>
            <a:ext cx="644993" cy="1631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14731ABD-9ABF-4D88-9909-2C45601A84FB}"/>
              </a:ext>
            </a:extLst>
          </p:cNvPr>
          <p:cNvSpPr txBox="1"/>
          <p:nvPr/>
        </p:nvSpPr>
        <p:spPr>
          <a:xfrm>
            <a:off x="5727126" y="5024296"/>
            <a:ext cx="1079278" cy="204800"/>
          </a:xfrm>
          <a:prstGeom prst="rect">
            <a:avLst/>
          </a:prstGeom>
          <a:noFill/>
        </p:spPr>
        <p:txBody>
          <a:bodyPr wrap="square" rtlCol="0">
            <a:spAutoFit/>
          </a:bodyPr>
          <a:lstStyle/>
          <a:p>
            <a:pPr defTabSz="371475"/>
            <a:r>
              <a:rPr lang="ja-JP" altLang="en-US" sz="731" dirty="0">
                <a:solidFill>
                  <a:prstClr val="black"/>
                </a:solidFill>
                <a:latin typeface="BIZ UDゴシック" panose="020B0400000000000000" pitchFamily="49" charset="-128"/>
                <a:ea typeface="BIZ UDゴシック" panose="020B0400000000000000" pitchFamily="49" charset="-128"/>
              </a:rPr>
              <a:t>調査票作成</a:t>
            </a:r>
          </a:p>
        </p:txBody>
      </p:sp>
      <p:sp>
        <p:nvSpPr>
          <p:cNvPr id="25" name="矢印: V 字型 24">
            <a:extLst>
              <a:ext uri="{FF2B5EF4-FFF2-40B4-BE49-F238E27FC236}">
                <a16:creationId xmlns:a16="http://schemas.microsoft.com/office/drawing/2014/main" id="{96FA23CF-0042-4139-B07A-C5B1A294B6AE}"/>
              </a:ext>
            </a:extLst>
          </p:cNvPr>
          <p:cNvSpPr/>
          <p:nvPr/>
        </p:nvSpPr>
        <p:spPr>
          <a:xfrm>
            <a:off x="6655338" y="5223385"/>
            <a:ext cx="597220" cy="2514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0C00BFF8-D63D-433D-848F-EE75C9EB0C91}"/>
              </a:ext>
            </a:extLst>
          </p:cNvPr>
          <p:cNvSpPr txBox="1"/>
          <p:nvPr/>
        </p:nvSpPr>
        <p:spPr>
          <a:xfrm>
            <a:off x="8845787" y="2554577"/>
            <a:ext cx="859744" cy="204800"/>
          </a:xfrm>
          <a:prstGeom prst="rect">
            <a:avLst/>
          </a:prstGeom>
          <a:noFill/>
        </p:spPr>
        <p:txBody>
          <a:bodyPr wrap="square" rtlCol="0">
            <a:spAutoFit/>
          </a:bodyPr>
          <a:lstStyle/>
          <a:p>
            <a:pPr algn="ctr" defTabSz="371475"/>
            <a:r>
              <a:rPr lang="ja-JP" altLang="en-US" sz="731" spc="-81" dirty="0">
                <a:solidFill>
                  <a:prstClr val="black"/>
                </a:solidFill>
                <a:latin typeface="BIZ UDゴシック" panose="020B0400000000000000" pitchFamily="49" charset="-128"/>
                <a:ea typeface="BIZ UDゴシック" panose="020B0400000000000000" pitchFamily="49" charset="-128"/>
              </a:rPr>
              <a:t>国会審議</a:t>
            </a:r>
          </a:p>
        </p:txBody>
      </p:sp>
      <p:sp>
        <p:nvSpPr>
          <p:cNvPr id="43" name="コンテンツ プレースホルダー 2">
            <a:extLst>
              <a:ext uri="{FF2B5EF4-FFF2-40B4-BE49-F238E27FC236}">
                <a16:creationId xmlns:a16="http://schemas.microsoft.com/office/drawing/2014/main" id="{598FB739-8AD7-459B-A50E-8956D966C7EB}"/>
              </a:ext>
            </a:extLst>
          </p:cNvPr>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５</a:t>
            </a:r>
            <a:endParaRPr lang="en-US" altLang="ja-JP"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184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1">
            <a:extLst>
              <a:ext uri="{FF2B5EF4-FFF2-40B4-BE49-F238E27FC236}">
                <a16:creationId xmlns:a16="http://schemas.microsoft.com/office/drawing/2014/main" id="{2E1BC0FE-D3F6-4442-96AC-1852332F099F}"/>
              </a:ext>
            </a:extLst>
          </p:cNvPr>
          <p:cNvSpPr txBox="1">
            <a:spLocks/>
          </p:cNvSpPr>
          <p:nvPr/>
        </p:nvSpPr>
        <p:spPr>
          <a:xfrm>
            <a:off x="0" y="-13648"/>
            <a:ext cx="9906000" cy="409080"/>
          </a:xfrm>
          <a:prstGeom prst="rect">
            <a:avLst/>
          </a:prstGeom>
          <a:solidFill>
            <a:schemeClr val="accent6">
              <a:lumMod val="50000"/>
            </a:schemeClr>
          </a:solid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（３）日常生活自立支援事業の</a:t>
            </a:r>
            <a:r>
              <a:rPr kumimoji="1" lang="ja-JP" altLang="en-US" sz="1800" spc="-57" dirty="0">
                <a:solidFill>
                  <a:schemeClr val="bg1"/>
                </a:solidFill>
                <a:latin typeface="BIZ UDゴシック" panose="020B0400000000000000" pitchFamily="49" charset="-128"/>
                <a:ea typeface="BIZ UDゴシック" panose="020B0400000000000000" pitchFamily="49" charset="-128"/>
              </a:rPr>
              <a:t>課題解決に向けた「権利擁護支援の地域連携ネットワーク」について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3" name="テキスト ボックス 52">
            <a:extLst>
              <a:ext uri="{FF2B5EF4-FFF2-40B4-BE49-F238E27FC236}">
                <a16:creationId xmlns:a16="http://schemas.microsoft.com/office/drawing/2014/main" id="{67A86DA0-46E8-4B8C-89C0-4E55C208B8D8}"/>
              </a:ext>
            </a:extLst>
          </p:cNvPr>
          <p:cNvSpPr txBox="1"/>
          <p:nvPr/>
        </p:nvSpPr>
        <p:spPr>
          <a:xfrm>
            <a:off x="339711" y="702279"/>
            <a:ext cx="9226576" cy="523220"/>
          </a:xfrm>
          <a:prstGeom prst="rect">
            <a:avLst/>
          </a:prstGeom>
          <a:noFill/>
          <a:ln>
            <a:noFill/>
          </a:ln>
        </p:spPr>
        <p:txBody>
          <a:bodyPr wrap="square" rtlCol="0">
            <a:spAutoFit/>
          </a:bodyPr>
          <a:lstStyle/>
          <a:p>
            <a:pPr marL="147042" indent="-147042"/>
            <a:r>
              <a:rPr lang="ja-JP" altLang="en-US" sz="1400" dirty="0">
                <a:solidFill>
                  <a:prstClr val="black"/>
                </a:solidFill>
                <a:latin typeface="BIZ UDゴシック" panose="020B0400000000000000" pitchFamily="49" charset="-128"/>
                <a:ea typeface="BIZ UDゴシック" panose="020B0400000000000000" pitchFamily="49" charset="-128"/>
              </a:rPr>
              <a:t>〇頼れる身寄りがいない、という問題を府民が考えるための機会を確保するため、「身寄り問題を考えるセミナー」を大阪府、府社協、</a:t>
            </a:r>
            <a:r>
              <a:rPr lang="zh-TW" altLang="en-US" sz="1400" dirty="0">
                <a:solidFill>
                  <a:prstClr val="black"/>
                </a:solidFill>
                <a:latin typeface="BIZ UDゴシック" panose="020B0400000000000000" pitchFamily="49" charset="-128"/>
                <a:ea typeface="BIZ UDゴシック" panose="020B0400000000000000" pitchFamily="49" charset="-128"/>
              </a:rPr>
              <a:t>公益財団法人大阪府市町村振興協会</a:t>
            </a:r>
            <a:r>
              <a:rPr lang="ja-JP" altLang="en-US" sz="1400" dirty="0">
                <a:solidFill>
                  <a:prstClr val="black"/>
                </a:solidFill>
                <a:latin typeface="BIZ UDゴシック" panose="020B0400000000000000" pitchFamily="49" charset="-128"/>
                <a:ea typeface="BIZ UDゴシック" panose="020B0400000000000000" pitchFamily="49" charset="-128"/>
              </a:rPr>
              <a:t>とともに２月</a:t>
            </a:r>
            <a:r>
              <a:rPr lang="en-US" altLang="ja-JP" sz="1400" dirty="0">
                <a:solidFill>
                  <a:prstClr val="black"/>
                </a:solidFill>
                <a:latin typeface="BIZ UDゴシック" panose="020B0400000000000000" pitchFamily="49" charset="-128"/>
                <a:ea typeface="BIZ UDゴシック" panose="020B0400000000000000" pitchFamily="49" charset="-128"/>
              </a:rPr>
              <a:t>26</a:t>
            </a:r>
            <a:r>
              <a:rPr lang="ja-JP" altLang="en-US" sz="1400" dirty="0">
                <a:solidFill>
                  <a:prstClr val="black"/>
                </a:solidFill>
                <a:latin typeface="BIZ UDゴシック" panose="020B0400000000000000" pitchFamily="49" charset="-128"/>
                <a:ea typeface="BIZ UDゴシック" panose="020B0400000000000000" pitchFamily="49" charset="-128"/>
              </a:rPr>
              <a:t>日開催予定。</a:t>
            </a:r>
            <a:endParaRPr lang="en-US" altLang="ja-JP" sz="1400" dirty="0">
              <a:solidFill>
                <a:prstClr val="black"/>
              </a:solidFill>
              <a:latin typeface="BIZ UDゴシック" panose="020B0400000000000000" pitchFamily="49" charset="-128"/>
              <a:ea typeface="BIZ UDゴシック" panose="020B0400000000000000" pitchFamily="49" charset="-128"/>
            </a:endParaRPr>
          </a:p>
        </p:txBody>
      </p:sp>
      <p:sp>
        <p:nvSpPr>
          <p:cNvPr id="59" name="正方形/長方形 58">
            <a:extLst>
              <a:ext uri="{FF2B5EF4-FFF2-40B4-BE49-F238E27FC236}">
                <a16:creationId xmlns:a16="http://schemas.microsoft.com/office/drawing/2014/main" id="{F6DE473F-E808-4DD6-A2D0-0AD7515ABAD0}"/>
              </a:ext>
            </a:extLst>
          </p:cNvPr>
          <p:cNvSpPr/>
          <p:nvPr/>
        </p:nvSpPr>
        <p:spPr>
          <a:xfrm>
            <a:off x="281854" y="564970"/>
            <a:ext cx="9342289" cy="7978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A4AF3DB-762D-4F43-B8F3-B5F22B649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30" y="1670539"/>
            <a:ext cx="3857390" cy="4914810"/>
          </a:xfrm>
          <a:prstGeom prst="rect">
            <a:avLst/>
          </a:prstGeom>
        </p:spPr>
      </p:pic>
      <p:pic>
        <p:nvPicPr>
          <p:cNvPr id="7" name="図 6">
            <a:extLst>
              <a:ext uri="{FF2B5EF4-FFF2-40B4-BE49-F238E27FC236}">
                <a16:creationId xmlns:a16="http://schemas.microsoft.com/office/drawing/2014/main" id="{11532F1A-B6D8-4468-9AD7-B911199CA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674" y="1670539"/>
            <a:ext cx="3857390" cy="4914810"/>
          </a:xfrm>
          <a:prstGeom prst="rect">
            <a:avLst/>
          </a:prstGeom>
        </p:spPr>
      </p:pic>
      <p:sp>
        <p:nvSpPr>
          <p:cNvPr id="43" name="コンテンツ プレースホルダー 2">
            <a:extLst>
              <a:ext uri="{FF2B5EF4-FFF2-40B4-BE49-F238E27FC236}">
                <a16:creationId xmlns:a16="http://schemas.microsoft.com/office/drawing/2014/main" id="{7CAC4812-3361-4E5E-95DF-79A686EFA11A}"/>
              </a:ext>
            </a:extLst>
          </p:cNvPr>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６</a:t>
            </a:r>
            <a:endParaRPr lang="en-US" altLang="ja-JP"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3891060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15342</TotalTime>
  <Words>6896</Words>
  <Application>Microsoft Office PowerPoint</Application>
  <PresentationFormat>A4 210 x 297 mm</PresentationFormat>
  <Paragraphs>800</Paragraphs>
  <Slides>32</Slides>
  <Notes>27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BIZ UDゴシック</vt:lpstr>
      <vt:lpstr>メイリオ</vt:lpstr>
      <vt:lpstr>游ゴシック</vt:lpstr>
      <vt:lpstr>Arial</vt:lpstr>
      <vt:lpstr>Calibri</vt:lpstr>
      <vt:lpstr>Calibri Light</vt:lpstr>
      <vt:lpstr>Office Theme</vt:lpstr>
      <vt:lpstr>令和７年度第１回 大阪府権利擁護支援体制推進分科会</vt:lpstr>
      <vt:lpstr>PowerPoint プレゼンテーション</vt:lpstr>
      <vt:lpstr>１．府内の権利擁護支援の状況</vt:lpstr>
      <vt:lpstr>　（１）成年後見制度の利用状況（利用者数、申立件数の推移）</vt:lpstr>
      <vt:lpstr>　（１）成年後見制度の利用状況（申立人と本人との関係別件数）</vt:lpstr>
      <vt:lpstr>　（２）日常生活自立支援事業の利用状況</vt:lpstr>
      <vt:lpstr>PowerPoint プレゼンテーション</vt:lpstr>
      <vt:lpstr>PowerPoint プレゼンテーション</vt:lpstr>
      <vt:lpstr>PowerPoint プレゼンテーション</vt:lpstr>
      <vt:lpstr>PowerPoint プレゼンテーション</vt:lpstr>
      <vt:lpstr>　（５）権利擁護支援体制の整備状況（中核機関整備状況）</vt:lpstr>
      <vt:lpstr>　（５）権利擁護支援体制の整備状況（市民後見人の養成状況）</vt:lpstr>
      <vt:lpstr>２．府方針に基づく取組状況</vt:lpstr>
      <vt:lpstr>　（１）都道府県による取組方針とは</vt:lpstr>
      <vt:lpstr>　R7年度取組の方向性について（R6分科会で確認）</vt:lpstr>
      <vt:lpstr>　（２）大阪府における成年後見制度利用促進に係る体制整備に向けた取組方針</vt:lpstr>
      <vt:lpstr>　（２）大阪府における成年後見制度利用促進に係る体制整備に向けた取組方針</vt:lpstr>
      <vt:lpstr>　（２）大阪府における成年後見制度利用促進に係る体制整備に向けた取組方針</vt:lpstr>
      <vt:lpstr>　（３）大阪府成年後見制度に関する担い手（市民後見人・法人後見実施団体）の育成方針</vt:lpstr>
      <vt:lpstr>　（３）大阪府成年後見制度に関する担い手（市民後見人・法人後見実施団体）の育成方針</vt:lpstr>
      <vt:lpstr>　（３）大阪府成年後見制度に関する担い手（市民後見人・法人後見実施団体）の育成方針</vt:lpstr>
      <vt:lpstr>３．次年度の方向性</vt:lpstr>
      <vt:lpstr>　R8年度取組の方向性（案）</vt:lpstr>
      <vt:lpstr>　提案事項：分科会の改組（案）</vt:lpstr>
      <vt:lpstr>４．国の動向等</vt:lpstr>
      <vt:lpstr>　法務省　法制審議会　民法（成年後見関係）部会（R6.2月設置）</vt:lpstr>
      <vt:lpstr>地域共生社会の在り方検討会議　中間とりまとめ</vt:lpstr>
      <vt:lpstr>　厚生労働省社会保障審議会福祉部会</vt:lpstr>
      <vt:lpstr>　日常生活自立支援事業を拡充・発展させた新たな事業について①</vt:lpstr>
      <vt:lpstr>　日常生活自立支援事業を拡充・発展させた新たな事業について②</vt:lpstr>
      <vt:lpstr>　中核機関の法定化について</vt:lpstr>
      <vt:lpstr>　頼れる身寄りがいない高齢者等への支援体制と権利擁護支援の地域連携ネットワークの連携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1056</cp:revision>
  <cp:lastPrinted>2026-01-23T09:26:07Z</cp:lastPrinted>
  <dcterms:created xsi:type="dcterms:W3CDTF">2022-03-11T11:54:07Z</dcterms:created>
  <dcterms:modified xsi:type="dcterms:W3CDTF">2026-04-17T11:56:37Z</dcterms:modified>
</cp:coreProperties>
</file>