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handoutMasterIdLst>
    <p:handoutMasterId r:id="rId22"/>
  </p:handoutMasterIdLst>
  <p:sldIdLst>
    <p:sldId id="257" r:id="rId2"/>
    <p:sldId id="350" r:id="rId3"/>
    <p:sldId id="334" r:id="rId4"/>
    <p:sldId id="335" r:id="rId5"/>
    <p:sldId id="346" r:id="rId6"/>
    <p:sldId id="347" r:id="rId7"/>
    <p:sldId id="348" r:id="rId8"/>
    <p:sldId id="354" r:id="rId9"/>
    <p:sldId id="353" r:id="rId10"/>
    <p:sldId id="355" r:id="rId11"/>
    <p:sldId id="351" r:id="rId12"/>
    <p:sldId id="352" r:id="rId13"/>
    <p:sldId id="361" r:id="rId14"/>
    <p:sldId id="339" r:id="rId15"/>
    <p:sldId id="341" r:id="rId16"/>
    <p:sldId id="349" r:id="rId17"/>
    <p:sldId id="342" r:id="rId18"/>
    <p:sldId id="343" r:id="rId19"/>
    <p:sldId id="358" r:id="rId20"/>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辰巳　貞江" initials="辰巳　貞江" lastIdx="3" clrIdx="0">
    <p:extLst>
      <p:ext uri="{19B8F6BF-5375-455C-9EA6-DF929625EA0E}">
        <p15:presenceInfo xmlns:p15="http://schemas.microsoft.com/office/powerpoint/2012/main" userId="S::TatsumiS@lan.pref.osaka.jp::b0673048-9a92-4f61-b551-165d964235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DB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1593" autoAdjust="0"/>
  </p:normalViewPr>
  <p:slideViewPr>
    <p:cSldViewPr snapToGrid="0">
      <p:cViewPr varScale="1">
        <p:scale>
          <a:sx n="96" d="100"/>
          <a:sy n="96" d="100"/>
        </p:scale>
        <p:origin x="1812" y="84"/>
      </p:cViewPr>
      <p:guideLst/>
    </p:cSldViewPr>
  </p:slideViewPr>
  <p:outlineViewPr>
    <p:cViewPr>
      <p:scale>
        <a:sx n="33" d="100"/>
        <a:sy n="33" d="100"/>
      </p:scale>
      <p:origin x="0" y="-1253"/>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3" d="100"/>
          <a:sy n="53" d="100"/>
        </p:scale>
        <p:origin x="220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857414" y="167949"/>
            <a:ext cx="2524726" cy="335904"/>
          </a:xfrm>
          <a:prstGeom prst="rect">
            <a:avLst/>
          </a:prstGeom>
        </p:spPr>
        <p:txBody>
          <a:bodyPr vert="horz" lIns="91380" tIns="45691" rIns="91380" bIns="45691" rtlCol="0"/>
          <a:lstStyle>
            <a:lvl1pPr algn="l">
              <a:defRPr sz="1200"/>
            </a:lvl1pPr>
          </a:lstStyle>
          <a:p>
            <a:pPr algn="r"/>
            <a:endParaRPr kumimoji="1" lang="ja-JP" altLang="en-US" dirty="0"/>
          </a:p>
        </p:txBody>
      </p:sp>
      <p:sp>
        <p:nvSpPr>
          <p:cNvPr id="4" name="フッター プレースホルダー 3"/>
          <p:cNvSpPr>
            <a:spLocks noGrp="1"/>
          </p:cNvSpPr>
          <p:nvPr>
            <p:ph type="ftr" sz="quarter" idx="2"/>
          </p:nvPr>
        </p:nvSpPr>
        <p:spPr>
          <a:xfrm>
            <a:off x="0" y="9440647"/>
            <a:ext cx="2949787" cy="498692"/>
          </a:xfrm>
          <a:prstGeom prst="rect">
            <a:avLst/>
          </a:prstGeom>
        </p:spPr>
        <p:txBody>
          <a:bodyPr vert="horz" lIns="91380" tIns="45691" rIns="91380" bIns="45691"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45" y="9440647"/>
            <a:ext cx="2949787" cy="498692"/>
          </a:xfrm>
          <a:prstGeom prst="rect">
            <a:avLst/>
          </a:prstGeom>
        </p:spPr>
        <p:txBody>
          <a:bodyPr vert="horz" lIns="91380" tIns="45691" rIns="91380" bIns="45691" rtlCol="0" anchor="b"/>
          <a:lstStyle>
            <a:lvl1pPr algn="r">
              <a:defRPr sz="1200"/>
            </a:lvl1pPr>
          </a:lstStyle>
          <a:p>
            <a:fld id="{E7E9DC1C-B7F9-4654-A40E-0D64D529A1BB}" type="slidenum">
              <a:rPr kumimoji="1" lang="ja-JP" altLang="en-US" smtClean="0"/>
              <a:t>‹#›</a:t>
            </a:fld>
            <a:endParaRPr kumimoji="1" lang="ja-JP" altLang="en-US"/>
          </a:p>
        </p:txBody>
      </p:sp>
    </p:spTree>
    <p:extLst>
      <p:ext uri="{BB962C8B-B14F-4D97-AF65-F5344CB8AC3E}">
        <p14:creationId xmlns:p14="http://schemas.microsoft.com/office/powerpoint/2010/main" val="2980398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8"/>
            <a:ext cx="2949787" cy="498693"/>
          </a:xfrm>
          <a:prstGeom prst="rect">
            <a:avLst/>
          </a:prstGeom>
        </p:spPr>
        <p:txBody>
          <a:bodyPr vert="horz" lIns="91380" tIns="45691" rIns="91380" bIns="4569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5" y="8"/>
            <a:ext cx="2949787" cy="498693"/>
          </a:xfrm>
          <a:prstGeom prst="rect">
            <a:avLst/>
          </a:prstGeom>
        </p:spPr>
        <p:txBody>
          <a:bodyPr vert="horz" lIns="91380" tIns="45691" rIns="91380" bIns="45691" rtlCol="0"/>
          <a:lstStyle>
            <a:lvl1pPr algn="r">
              <a:defRPr sz="1200"/>
            </a:lvl1pPr>
          </a:lstStyle>
          <a:p>
            <a:endParaRPr kumimoji="1" lang="ja-JP" altLang="en-US" dirty="0"/>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380" tIns="45691" rIns="91380" bIns="45691" rtlCol="0" anchor="ctr"/>
          <a:lstStyle/>
          <a:p>
            <a:endParaRPr lang="ja-JP" altLang="en-US"/>
          </a:p>
        </p:txBody>
      </p:sp>
      <p:sp>
        <p:nvSpPr>
          <p:cNvPr id="5" name="ノート プレースホルダー 4"/>
          <p:cNvSpPr>
            <a:spLocks noGrp="1"/>
          </p:cNvSpPr>
          <p:nvPr>
            <p:ph type="body" sz="quarter" idx="3"/>
          </p:nvPr>
        </p:nvSpPr>
        <p:spPr>
          <a:xfrm>
            <a:off x="680721" y="4783308"/>
            <a:ext cx="5445760" cy="3913614"/>
          </a:xfrm>
          <a:prstGeom prst="rect">
            <a:avLst/>
          </a:prstGeom>
        </p:spPr>
        <p:txBody>
          <a:bodyPr vert="horz" lIns="91380" tIns="45691" rIns="91380" bIns="4569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380" tIns="45691" rIns="91380" bIns="4569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5" y="9440647"/>
            <a:ext cx="2949787" cy="498692"/>
          </a:xfrm>
          <a:prstGeom prst="rect">
            <a:avLst/>
          </a:prstGeom>
        </p:spPr>
        <p:txBody>
          <a:bodyPr vert="horz" lIns="91380" tIns="45691" rIns="91380" bIns="45691" rtlCol="0" anchor="b"/>
          <a:lstStyle>
            <a:lvl1pPr algn="r">
              <a:defRPr sz="1200"/>
            </a:lvl1pPr>
          </a:lstStyle>
          <a:p>
            <a:fld id="{EE15DBDA-4D11-4A6E-89B2-B270F48C9F94}" type="slidenum">
              <a:rPr kumimoji="1" lang="ja-JP" altLang="en-US" smtClean="0"/>
              <a:t>‹#›</a:t>
            </a:fld>
            <a:endParaRPr kumimoji="1" lang="ja-JP" altLang="en-US"/>
          </a:p>
        </p:txBody>
      </p:sp>
    </p:spTree>
    <p:extLst>
      <p:ext uri="{BB962C8B-B14F-4D97-AF65-F5344CB8AC3E}">
        <p14:creationId xmlns:p14="http://schemas.microsoft.com/office/powerpoint/2010/main" val="31448716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E15DBDA-4D11-4A6E-89B2-B270F48C9F94}" type="slidenum">
              <a:rPr kumimoji="1" lang="ja-JP" altLang="en-US" smtClean="0"/>
              <a:t>1</a:t>
            </a:fld>
            <a:endParaRPr kumimoji="1" lang="ja-JP" altLang="en-US"/>
          </a:p>
        </p:txBody>
      </p:sp>
    </p:spTree>
    <p:extLst>
      <p:ext uri="{BB962C8B-B14F-4D97-AF65-F5344CB8AC3E}">
        <p14:creationId xmlns:p14="http://schemas.microsoft.com/office/powerpoint/2010/main" val="218188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10</a:t>
            </a:fld>
            <a:endParaRPr kumimoji="1" lang="ja-JP" altLang="en-US"/>
          </a:p>
        </p:txBody>
      </p:sp>
    </p:spTree>
    <p:extLst>
      <p:ext uri="{BB962C8B-B14F-4D97-AF65-F5344CB8AC3E}">
        <p14:creationId xmlns:p14="http://schemas.microsoft.com/office/powerpoint/2010/main" val="348099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11</a:t>
            </a:fld>
            <a:endParaRPr kumimoji="1" lang="ja-JP" altLang="en-US"/>
          </a:p>
        </p:txBody>
      </p:sp>
    </p:spTree>
    <p:extLst>
      <p:ext uri="{BB962C8B-B14F-4D97-AF65-F5344CB8AC3E}">
        <p14:creationId xmlns:p14="http://schemas.microsoft.com/office/powerpoint/2010/main" val="1715498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12</a:t>
            </a:fld>
            <a:endParaRPr kumimoji="1" lang="ja-JP" altLang="en-US"/>
          </a:p>
        </p:txBody>
      </p:sp>
    </p:spTree>
    <p:extLst>
      <p:ext uri="{BB962C8B-B14F-4D97-AF65-F5344CB8AC3E}">
        <p14:creationId xmlns:p14="http://schemas.microsoft.com/office/powerpoint/2010/main" val="1334919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13</a:t>
            </a:fld>
            <a:endParaRPr kumimoji="1" lang="ja-JP" altLang="en-US"/>
          </a:p>
        </p:txBody>
      </p:sp>
    </p:spTree>
    <p:extLst>
      <p:ext uri="{BB962C8B-B14F-4D97-AF65-F5344CB8AC3E}">
        <p14:creationId xmlns:p14="http://schemas.microsoft.com/office/powerpoint/2010/main" val="3054263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14</a:t>
            </a:fld>
            <a:endParaRPr kumimoji="1" lang="ja-JP" altLang="en-US"/>
          </a:p>
        </p:txBody>
      </p:sp>
    </p:spTree>
    <p:extLst>
      <p:ext uri="{BB962C8B-B14F-4D97-AF65-F5344CB8AC3E}">
        <p14:creationId xmlns:p14="http://schemas.microsoft.com/office/powerpoint/2010/main" val="18065926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15</a:t>
            </a:fld>
            <a:endParaRPr kumimoji="1" lang="ja-JP" altLang="en-US"/>
          </a:p>
        </p:txBody>
      </p:sp>
    </p:spTree>
    <p:extLst>
      <p:ext uri="{BB962C8B-B14F-4D97-AF65-F5344CB8AC3E}">
        <p14:creationId xmlns:p14="http://schemas.microsoft.com/office/powerpoint/2010/main" val="3913683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16</a:t>
            </a:fld>
            <a:endParaRPr kumimoji="1" lang="ja-JP" altLang="en-US"/>
          </a:p>
        </p:txBody>
      </p:sp>
    </p:spTree>
    <p:extLst>
      <p:ext uri="{BB962C8B-B14F-4D97-AF65-F5344CB8AC3E}">
        <p14:creationId xmlns:p14="http://schemas.microsoft.com/office/powerpoint/2010/main" val="214655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17</a:t>
            </a:fld>
            <a:endParaRPr kumimoji="1" lang="ja-JP" altLang="en-US"/>
          </a:p>
        </p:txBody>
      </p:sp>
    </p:spTree>
    <p:extLst>
      <p:ext uri="{BB962C8B-B14F-4D97-AF65-F5344CB8AC3E}">
        <p14:creationId xmlns:p14="http://schemas.microsoft.com/office/powerpoint/2010/main" val="35195944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18</a:t>
            </a:fld>
            <a:endParaRPr kumimoji="1" lang="ja-JP" altLang="en-US"/>
          </a:p>
        </p:txBody>
      </p:sp>
    </p:spTree>
    <p:extLst>
      <p:ext uri="{BB962C8B-B14F-4D97-AF65-F5344CB8AC3E}">
        <p14:creationId xmlns:p14="http://schemas.microsoft.com/office/powerpoint/2010/main" val="231047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19</a:t>
            </a:fld>
            <a:endParaRPr kumimoji="1" lang="ja-JP" altLang="en-US"/>
          </a:p>
        </p:txBody>
      </p:sp>
    </p:spTree>
    <p:extLst>
      <p:ext uri="{BB962C8B-B14F-4D97-AF65-F5344CB8AC3E}">
        <p14:creationId xmlns:p14="http://schemas.microsoft.com/office/powerpoint/2010/main" val="10164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2</a:t>
            </a:fld>
            <a:endParaRPr kumimoji="1" lang="ja-JP" altLang="en-US"/>
          </a:p>
        </p:txBody>
      </p:sp>
    </p:spTree>
    <p:extLst>
      <p:ext uri="{BB962C8B-B14F-4D97-AF65-F5344CB8AC3E}">
        <p14:creationId xmlns:p14="http://schemas.microsoft.com/office/powerpoint/2010/main" val="4048884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3</a:t>
            </a:fld>
            <a:endParaRPr kumimoji="1" lang="ja-JP" altLang="en-US"/>
          </a:p>
        </p:txBody>
      </p:sp>
    </p:spTree>
    <p:extLst>
      <p:ext uri="{BB962C8B-B14F-4D97-AF65-F5344CB8AC3E}">
        <p14:creationId xmlns:p14="http://schemas.microsoft.com/office/powerpoint/2010/main" val="416604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4</a:t>
            </a:fld>
            <a:endParaRPr kumimoji="1" lang="ja-JP" altLang="en-US"/>
          </a:p>
        </p:txBody>
      </p:sp>
    </p:spTree>
    <p:extLst>
      <p:ext uri="{BB962C8B-B14F-4D97-AF65-F5344CB8AC3E}">
        <p14:creationId xmlns:p14="http://schemas.microsoft.com/office/powerpoint/2010/main" val="723183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5</a:t>
            </a:fld>
            <a:endParaRPr kumimoji="1" lang="ja-JP" altLang="en-US"/>
          </a:p>
        </p:txBody>
      </p:sp>
    </p:spTree>
    <p:extLst>
      <p:ext uri="{BB962C8B-B14F-4D97-AF65-F5344CB8AC3E}">
        <p14:creationId xmlns:p14="http://schemas.microsoft.com/office/powerpoint/2010/main" val="2045276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6</a:t>
            </a:fld>
            <a:endParaRPr kumimoji="1" lang="ja-JP" altLang="en-US"/>
          </a:p>
        </p:txBody>
      </p:sp>
    </p:spTree>
    <p:extLst>
      <p:ext uri="{BB962C8B-B14F-4D97-AF65-F5344CB8AC3E}">
        <p14:creationId xmlns:p14="http://schemas.microsoft.com/office/powerpoint/2010/main" val="571615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7</a:t>
            </a:fld>
            <a:endParaRPr kumimoji="1" lang="ja-JP" altLang="en-US"/>
          </a:p>
        </p:txBody>
      </p:sp>
    </p:spTree>
    <p:extLst>
      <p:ext uri="{BB962C8B-B14F-4D97-AF65-F5344CB8AC3E}">
        <p14:creationId xmlns:p14="http://schemas.microsoft.com/office/powerpoint/2010/main" val="3108061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8</a:t>
            </a:fld>
            <a:endParaRPr kumimoji="1" lang="ja-JP" altLang="en-US"/>
          </a:p>
        </p:txBody>
      </p:sp>
    </p:spTree>
    <p:extLst>
      <p:ext uri="{BB962C8B-B14F-4D97-AF65-F5344CB8AC3E}">
        <p14:creationId xmlns:p14="http://schemas.microsoft.com/office/powerpoint/2010/main" val="2985969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fld id="{EE15DBDA-4D11-4A6E-89B2-B270F48C9F94}" type="slidenum">
              <a:rPr kumimoji="1" lang="ja-JP" altLang="en-US" smtClean="0"/>
              <a:t>9</a:t>
            </a:fld>
            <a:endParaRPr kumimoji="1" lang="ja-JP" altLang="en-US"/>
          </a:p>
        </p:txBody>
      </p:sp>
    </p:spTree>
    <p:extLst>
      <p:ext uri="{BB962C8B-B14F-4D97-AF65-F5344CB8AC3E}">
        <p14:creationId xmlns:p14="http://schemas.microsoft.com/office/powerpoint/2010/main" val="426949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390555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08305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641942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91955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3048430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493032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19264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69348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350664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71698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593DA3-36B1-45C0-970F-809BC97C4F4B}" type="datetimeFigureOut">
              <a:rPr kumimoji="1" lang="ja-JP" altLang="en-US" smtClean="0"/>
              <a:t>2026/2/20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015244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593DA3-36B1-45C0-970F-809BC97C4F4B}" type="datetimeFigureOut">
              <a:rPr kumimoji="1" lang="ja-JP" altLang="en-US" smtClean="0"/>
              <a:t>2026/2/20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CFD83F-28A2-4A05-9009-FBDD52193257}" type="slidenum">
              <a:rPr kumimoji="1" lang="ja-JP" altLang="en-US" smtClean="0"/>
              <a:t>‹#›</a:t>
            </a:fld>
            <a:endParaRPr kumimoji="1" lang="ja-JP" altLang="en-US"/>
          </a:p>
        </p:txBody>
      </p:sp>
    </p:spTree>
    <p:extLst>
      <p:ext uri="{BB962C8B-B14F-4D97-AF65-F5344CB8AC3E}">
        <p14:creationId xmlns:p14="http://schemas.microsoft.com/office/powerpoint/2010/main" val="2219189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94359928-5D33-4597-88FE-D2DC12F040D7}"/>
              </a:ext>
            </a:extLst>
          </p:cNvPr>
          <p:cNvSpPr txBox="1"/>
          <p:nvPr/>
        </p:nvSpPr>
        <p:spPr>
          <a:xfrm>
            <a:off x="7691718" y="546847"/>
            <a:ext cx="1471332" cy="575516"/>
          </a:xfrm>
          <a:prstGeom prst="rect">
            <a:avLst/>
          </a:prstGeom>
          <a:noFill/>
          <a:ln w="12700">
            <a:solidFill>
              <a:schemeClr val="tx1"/>
            </a:solidFill>
          </a:ln>
        </p:spPr>
        <p:txBody>
          <a:bodyPr wrap="square" rtlCol="0" anchor="ctr">
            <a:noAutofit/>
          </a:bodyPr>
          <a:lstStyle/>
          <a:p>
            <a:pPr algn="ctr"/>
            <a:r>
              <a:rPr kumimoji="1" lang="ja-JP" altLang="en-US">
                <a:latin typeface="BIZ UDゴシック" panose="020B0400000000000000" pitchFamily="49" charset="-128"/>
                <a:ea typeface="BIZ UDゴシック" panose="020B0400000000000000" pitchFamily="49" charset="-128"/>
              </a:rPr>
              <a:t>参考資料１</a:t>
            </a:r>
            <a:endParaRPr kumimoji="1" lang="ja-JP" altLang="en-US" dirty="0">
              <a:latin typeface="BIZ UDゴシック" panose="020B0400000000000000" pitchFamily="49" charset="-128"/>
              <a:ea typeface="BIZ UDゴシック" panose="020B0400000000000000" pitchFamily="49" charset="-128"/>
            </a:endParaRPr>
          </a:p>
        </p:txBody>
      </p:sp>
      <p:sp>
        <p:nvSpPr>
          <p:cNvPr id="6" name="タイトル 5"/>
          <p:cNvSpPr>
            <a:spLocks noGrp="1"/>
          </p:cNvSpPr>
          <p:nvPr>
            <p:ph type="ctrTitle"/>
          </p:nvPr>
        </p:nvSpPr>
        <p:spPr>
          <a:xfrm>
            <a:off x="742950" y="1298532"/>
            <a:ext cx="8420100" cy="2387600"/>
          </a:xfrm>
          <a:noFill/>
        </p:spPr>
        <p:txBody>
          <a:bodyPr vert="horz" lIns="91440" tIns="45720" rIns="91440" bIns="45720" rtlCol="0" anchor="ctr">
            <a:normAutofit/>
          </a:bodyPr>
          <a:lstStyle/>
          <a:p>
            <a:r>
              <a:rPr lang="ja-JP" altLang="en-US" sz="2800" b="1" dirty="0">
                <a:latin typeface="BIZ UDゴシック" panose="020B0400000000000000" pitchFamily="49" charset="-128"/>
                <a:ea typeface="BIZ UDゴシック" panose="020B0400000000000000" pitchFamily="49" charset="-128"/>
              </a:rPr>
              <a:t>令和７年度第１回</a:t>
            </a:r>
            <a:br>
              <a:rPr lang="en-US" altLang="ja-JP" sz="2800" b="1" dirty="0">
                <a:latin typeface="BIZ UDゴシック" panose="020B0400000000000000" pitchFamily="49" charset="-128"/>
                <a:ea typeface="BIZ UDゴシック" panose="020B0400000000000000" pitchFamily="49" charset="-128"/>
              </a:rPr>
            </a:br>
            <a:r>
              <a:rPr lang="ja-JP" altLang="en-US" sz="2800" b="1" dirty="0">
                <a:latin typeface="BIZ UDゴシック" panose="020B0400000000000000" pitchFamily="49" charset="-128"/>
                <a:ea typeface="BIZ UDゴシック" panose="020B0400000000000000" pitchFamily="49" charset="-128"/>
              </a:rPr>
              <a:t>大阪府権利擁護支援体制推進分科会</a:t>
            </a:r>
            <a:br>
              <a:rPr lang="en-US" altLang="ja-JP" sz="2800" b="1" dirty="0">
                <a:latin typeface="BIZ UDゴシック" panose="020B0400000000000000" pitchFamily="49" charset="-128"/>
                <a:ea typeface="BIZ UDゴシック" panose="020B0400000000000000" pitchFamily="49" charset="-128"/>
              </a:rPr>
            </a:br>
            <a:br>
              <a:rPr lang="en-US" altLang="ja-JP" sz="2800" b="1" dirty="0">
                <a:latin typeface="BIZ UDゴシック" panose="020B0400000000000000" pitchFamily="49" charset="-128"/>
                <a:ea typeface="BIZ UDゴシック" panose="020B0400000000000000" pitchFamily="49" charset="-128"/>
              </a:rPr>
            </a:br>
            <a:r>
              <a:rPr lang="ja-JP" altLang="en-US" sz="2800" b="1" dirty="0">
                <a:latin typeface="BIZ UDゴシック" panose="020B0400000000000000" pitchFamily="49" charset="-128"/>
                <a:ea typeface="BIZ UDゴシック" panose="020B0400000000000000" pitchFamily="49" charset="-128"/>
              </a:rPr>
              <a:t>参考資料</a:t>
            </a:r>
          </a:p>
        </p:txBody>
      </p:sp>
      <p:sp>
        <p:nvSpPr>
          <p:cNvPr id="5" name="サブタイトル 4"/>
          <p:cNvSpPr>
            <a:spLocks noGrp="1"/>
          </p:cNvSpPr>
          <p:nvPr>
            <p:ph type="subTitle" idx="1"/>
          </p:nvPr>
        </p:nvSpPr>
        <p:spPr>
          <a:xfrm>
            <a:off x="1238250" y="5336274"/>
            <a:ext cx="7429500" cy="1021311"/>
          </a:xfrm>
        </p:spPr>
        <p:txBody>
          <a:bodyPr>
            <a:normAutofit/>
          </a:bodyPr>
          <a:lstStyle/>
          <a:p>
            <a:r>
              <a:rPr kumimoji="1" lang="ja-JP" altLang="en-US" sz="2000" dirty="0">
                <a:latin typeface="BIZ UDゴシック" panose="020B0400000000000000" pitchFamily="49" charset="-128"/>
                <a:ea typeface="BIZ UDゴシック" panose="020B0400000000000000" pitchFamily="49" charset="-128"/>
              </a:rPr>
              <a:t>令和８年２月</a:t>
            </a:r>
            <a:r>
              <a:rPr lang="en-US" altLang="ja-JP" sz="2000" dirty="0">
                <a:latin typeface="BIZ UDゴシック" panose="020B0400000000000000" pitchFamily="49" charset="-128"/>
                <a:ea typeface="BIZ UDゴシック" panose="020B0400000000000000" pitchFamily="49" charset="-128"/>
              </a:rPr>
              <a:t>24</a:t>
            </a:r>
            <a:r>
              <a:rPr kumimoji="1" lang="ja-JP" altLang="en-US" sz="2000" dirty="0">
                <a:latin typeface="BIZ UDゴシック" panose="020B0400000000000000" pitchFamily="49" charset="-128"/>
                <a:ea typeface="BIZ UDゴシック" panose="020B0400000000000000" pitchFamily="49" charset="-128"/>
              </a:rPr>
              <a:t>日</a:t>
            </a:r>
            <a:endParaRPr lang="ja-JP" altLang="en-US" sz="2000" dirty="0">
              <a:latin typeface="BIZ UDゴシック" panose="020B0400000000000000" pitchFamily="49" charset="-128"/>
              <a:ea typeface="BIZ UDゴシック" panose="020B0400000000000000" pitchFamily="49" charset="-128"/>
            </a:endParaRPr>
          </a:p>
          <a:p>
            <a:r>
              <a:rPr lang="ja-JP" altLang="en-US" sz="2000" dirty="0">
                <a:latin typeface="BIZ UDゴシック" panose="020B0400000000000000" pitchFamily="49" charset="-128"/>
                <a:ea typeface="BIZ UDゴシック" panose="020B0400000000000000" pitchFamily="49" charset="-128"/>
              </a:rPr>
              <a:t>大阪府福祉部地域福祉推進室地域福祉課</a:t>
            </a:r>
            <a:endParaRPr kumimoji="1" lang="ja-JP" altLang="en-US" sz="2000" dirty="0">
              <a:latin typeface="BIZ UDゴシック" panose="020B0400000000000000" pitchFamily="49" charset="-128"/>
              <a:ea typeface="BIZ UDゴシック" panose="020B0400000000000000" pitchFamily="49" charset="-128"/>
            </a:endParaRPr>
          </a:p>
        </p:txBody>
      </p:sp>
      <p:sp>
        <p:nvSpPr>
          <p:cNvPr id="8" name="正方形/長方形 7"/>
          <p:cNvSpPr/>
          <p:nvPr/>
        </p:nvSpPr>
        <p:spPr>
          <a:xfrm>
            <a:off x="8161644" y="6083410"/>
            <a:ext cx="1608133" cy="253916"/>
          </a:xfrm>
          <a:prstGeom prst="rect">
            <a:avLst/>
          </a:prstGeom>
        </p:spPr>
        <p:txBody>
          <a:bodyPr wrap="none">
            <a:spAutoFit/>
          </a:bodyPr>
          <a:lstStyle/>
          <a:p>
            <a:r>
              <a:rPr lang="ja-JP" altLang="en-US" sz="1050" b="1" dirty="0">
                <a:latin typeface="BIZ UDゴシック" panose="020B0400000000000000" pitchFamily="49" charset="-128"/>
                <a:ea typeface="BIZ UDゴシック" panose="020B0400000000000000" pitchFamily="49" charset="-128"/>
              </a:rPr>
              <a:t>Ⓒ</a:t>
            </a:r>
            <a:r>
              <a:rPr lang="en-US" altLang="ja-JP" sz="1050" b="1" dirty="0">
                <a:latin typeface="BIZ UDゴシック" panose="020B0400000000000000" pitchFamily="49" charset="-128"/>
                <a:ea typeface="BIZ UDゴシック" panose="020B0400000000000000" pitchFamily="49" charset="-128"/>
              </a:rPr>
              <a:t>2014 </a:t>
            </a:r>
            <a:r>
              <a:rPr lang="ja-JP" altLang="en-US" sz="1050" b="1" dirty="0">
                <a:latin typeface="BIZ UDゴシック" panose="020B0400000000000000" pitchFamily="49" charset="-128"/>
                <a:ea typeface="BIZ UDゴシック" panose="020B0400000000000000" pitchFamily="49" charset="-128"/>
              </a:rPr>
              <a:t>大阪府も</a:t>
            </a:r>
            <a:r>
              <a:rPr lang="ja-JP" altLang="en-US" sz="1050" b="1" dirty="0" err="1">
                <a:latin typeface="BIZ UDゴシック" panose="020B0400000000000000" pitchFamily="49" charset="-128"/>
                <a:ea typeface="BIZ UDゴシック" panose="020B0400000000000000" pitchFamily="49" charset="-128"/>
              </a:rPr>
              <a:t>ずやん</a:t>
            </a:r>
            <a:endParaRPr lang="ja-JP" altLang="en-US" sz="1050" dirty="0">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6C1D4342-9574-48C0-8C0A-994267AF15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0378" y="4868572"/>
            <a:ext cx="1308240" cy="1308240"/>
          </a:xfrm>
          <a:prstGeom prst="rect">
            <a:avLst/>
          </a:prstGeom>
        </p:spPr>
      </p:pic>
    </p:spTree>
    <p:extLst>
      <p:ext uri="{BB962C8B-B14F-4D97-AF65-F5344CB8AC3E}">
        <p14:creationId xmlns:p14="http://schemas.microsoft.com/office/powerpoint/2010/main" val="1154194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参考３　富田林市成年後見制度利用促進協議会での受任者調整に係る検討について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８</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2BA02D52-86A4-4CC7-9E38-1C73E069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
        <p:nvSpPr>
          <p:cNvPr id="6" name="正方形/長方形 5">
            <a:extLst>
              <a:ext uri="{FF2B5EF4-FFF2-40B4-BE49-F238E27FC236}">
                <a16:creationId xmlns:a16="http://schemas.microsoft.com/office/drawing/2014/main" id="{C8B2E366-C74E-4B80-A392-86A98E508E82}"/>
              </a:ext>
            </a:extLst>
          </p:cNvPr>
          <p:cNvSpPr/>
          <p:nvPr/>
        </p:nvSpPr>
        <p:spPr>
          <a:xfrm>
            <a:off x="281855" y="412210"/>
            <a:ext cx="9342289" cy="4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〇受任者調整とは？</a:t>
            </a:r>
          </a:p>
        </p:txBody>
      </p:sp>
      <p:sp>
        <p:nvSpPr>
          <p:cNvPr id="13" name="テキスト ボックス 12">
            <a:extLst>
              <a:ext uri="{FF2B5EF4-FFF2-40B4-BE49-F238E27FC236}">
                <a16:creationId xmlns:a16="http://schemas.microsoft.com/office/drawing/2014/main" id="{A9919E70-98D6-4BC0-840A-6E8E53364F7C}"/>
              </a:ext>
            </a:extLst>
          </p:cNvPr>
          <p:cNvSpPr txBox="1"/>
          <p:nvPr/>
        </p:nvSpPr>
        <p:spPr>
          <a:xfrm>
            <a:off x="913949" y="6213947"/>
            <a:ext cx="8476102" cy="430887"/>
          </a:xfrm>
          <a:prstGeom prst="rect">
            <a:avLst/>
          </a:prstGeom>
          <a:noFill/>
        </p:spPr>
        <p:txBody>
          <a:bodyPr wrap="square" rtlCol="0">
            <a:spAutoFit/>
          </a:bodyPr>
          <a:lstStyle/>
          <a:p>
            <a:r>
              <a:rPr lang="ja-JP" altLang="en-US" sz="1100" b="0" i="0" dirty="0">
                <a:solidFill>
                  <a:srgbClr val="000000"/>
                </a:solidFill>
                <a:effectLst/>
                <a:latin typeface="BIZ UDゴシック" panose="020B0400000000000000" pitchFamily="49" charset="-128"/>
                <a:ea typeface="BIZ UDゴシック" panose="020B0400000000000000" pitchFamily="49" charset="-128"/>
              </a:rPr>
              <a:t>令和６年度権利擁護支援シンポジウム　基調講演２「中核機関による受任者調整と適切な後見人等の選任・交代 －権利擁護支援チームの形成支援の視点から－」より抜粋</a:t>
            </a:r>
          </a:p>
        </p:txBody>
      </p:sp>
      <p:pic>
        <p:nvPicPr>
          <p:cNvPr id="9" name="図 8">
            <a:extLst>
              <a:ext uri="{FF2B5EF4-FFF2-40B4-BE49-F238E27FC236}">
                <a16:creationId xmlns:a16="http://schemas.microsoft.com/office/drawing/2014/main" id="{06980FD6-5D59-433D-B78F-D19E4EC81EA8}"/>
              </a:ext>
            </a:extLst>
          </p:cNvPr>
          <p:cNvPicPr>
            <a:picLocks noChangeAspect="1"/>
          </p:cNvPicPr>
          <p:nvPr/>
        </p:nvPicPr>
        <p:blipFill>
          <a:blip r:embed="rId4"/>
          <a:stretch>
            <a:fillRect/>
          </a:stretch>
        </p:blipFill>
        <p:spPr>
          <a:xfrm>
            <a:off x="1461841" y="1057251"/>
            <a:ext cx="7380317" cy="4964254"/>
          </a:xfrm>
          <a:prstGeom prst="rect">
            <a:avLst/>
          </a:prstGeom>
        </p:spPr>
      </p:pic>
    </p:spTree>
    <p:extLst>
      <p:ext uri="{BB962C8B-B14F-4D97-AF65-F5344CB8AC3E}">
        <p14:creationId xmlns:p14="http://schemas.microsoft.com/office/powerpoint/2010/main" val="3660845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参考３　富田林市成年後見制度利用促進協議会での受任者調整に係る検討について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９</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2BA02D52-86A4-4CC7-9E38-1C73E069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
        <p:nvSpPr>
          <p:cNvPr id="63" name="テキスト ボックス 62">
            <a:extLst>
              <a:ext uri="{FF2B5EF4-FFF2-40B4-BE49-F238E27FC236}">
                <a16:creationId xmlns:a16="http://schemas.microsoft.com/office/drawing/2014/main" id="{7BE2A747-646A-4B64-876A-758CD6C8BA28}"/>
              </a:ext>
            </a:extLst>
          </p:cNvPr>
          <p:cNvSpPr txBox="1"/>
          <p:nvPr/>
        </p:nvSpPr>
        <p:spPr>
          <a:xfrm>
            <a:off x="330640" y="1624256"/>
            <a:ext cx="9386882" cy="4601260"/>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①受任者調整の意義について</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→国計画の紹介、受任者調整を実施することが本人の権利擁護支援につながるという観点で説明（受</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任者調整とは？の資料）</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②　先進事例の紹介</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→（府内）　大阪市（府内では受任者調整の実施は大阪市のみ）、</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堺市（市民後見人の受任者調整を実施）</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（他府県）和歌山県紀の川市、愛知県豊田市</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③大阪市への訪問</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→大阪市で先進的に実施されている候補者検討会議（受任者調整会議）を富田林市の担当者とともに</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見学し、受任者調整会議の流れの確認を行った。</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④模擬事例の検討</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→富田林市で実際に成年後見等の申立をした事例について、協議会で議論。</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600" dirty="0">
              <a:latin typeface="BIZ UDゴシック" panose="020B0400000000000000" pitchFamily="49" charset="-128"/>
              <a:ea typeface="BIZ UDゴシック" panose="020B0400000000000000" pitchFamily="49" charset="-128"/>
            </a:endParaRPr>
          </a:p>
          <a:p>
            <a:endParaRPr kumimoji="1" lang="en-US" altLang="ja-JP" sz="1100" dirty="0">
              <a:latin typeface="BIZ UDゴシック" panose="020B0400000000000000" pitchFamily="49" charset="-128"/>
              <a:ea typeface="BIZ UDゴシック" panose="020B0400000000000000" pitchFamily="49" charset="-128"/>
            </a:endParaRPr>
          </a:p>
        </p:txBody>
      </p:sp>
      <p:sp>
        <p:nvSpPr>
          <p:cNvPr id="6" name="正方形/長方形 5">
            <a:extLst>
              <a:ext uri="{FF2B5EF4-FFF2-40B4-BE49-F238E27FC236}">
                <a16:creationId xmlns:a16="http://schemas.microsoft.com/office/drawing/2014/main" id="{C8B2E366-C74E-4B80-A392-86A98E508E82}"/>
              </a:ext>
            </a:extLst>
          </p:cNvPr>
          <p:cNvSpPr/>
          <p:nvPr/>
        </p:nvSpPr>
        <p:spPr>
          <a:xfrm>
            <a:off x="281855" y="569680"/>
            <a:ext cx="9342289" cy="8349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〇富田林市成年後見制度利用促進協議会にて、受任者調整の意義の説明、先進事例の紹介及び模擬事例の検討などを行った。</a:t>
            </a:r>
          </a:p>
        </p:txBody>
      </p:sp>
    </p:spTree>
    <p:extLst>
      <p:ext uri="{BB962C8B-B14F-4D97-AF65-F5344CB8AC3E}">
        <p14:creationId xmlns:p14="http://schemas.microsoft.com/office/powerpoint/2010/main" val="1892008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参考３　富田林市成年後見制度利用促進協議会での受任者調整に係る検討について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10</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1855" y="412210"/>
            <a:ext cx="9342289" cy="4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〇富田林市成年後見制度利用促進協議会にて、受任者調整の実施に向けて、検討すべき項目リストの共有を行い、富田林市において、必要な体制づくりについて検討した。</a:t>
            </a:r>
          </a:p>
        </p:txBody>
      </p:sp>
      <p:pic>
        <p:nvPicPr>
          <p:cNvPr id="8" name="図 7">
            <a:extLst>
              <a:ext uri="{FF2B5EF4-FFF2-40B4-BE49-F238E27FC236}">
                <a16:creationId xmlns:a16="http://schemas.microsoft.com/office/drawing/2014/main" id="{2BA02D52-86A4-4CC7-9E38-1C73E069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
        <p:nvSpPr>
          <p:cNvPr id="11" name="テキスト ボックス 10">
            <a:extLst>
              <a:ext uri="{FF2B5EF4-FFF2-40B4-BE49-F238E27FC236}">
                <a16:creationId xmlns:a16="http://schemas.microsoft.com/office/drawing/2014/main" id="{4A8C0538-747E-453E-B7F5-D1E9563AF2CA}"/>
              </a:ext>
            </a:extLst>
          </p:cNvPr>
          <p:cNvSpPr txBox="1"/>
          <p:nvPr/>
        </p:nvSpPr>
        <p:spPr>
          <a:xfrm>
            <a:off x="196750" y="955828"/>
            <a:ext cx="9427394" cy="5693866"/>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■項目リストの作成</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市町村が受任者調整会議に向けて確認することとして、以下の</a:t>
            </a:r>
            <a:r>
              <a:rPr kumimoji="1" lang="en-US" altLang="ja-JP" sz="1400" dirty="0">
                <a:latin typeface="BIZ UDゴシック" panose="020B0400000000000000" pitchFamily="49" charset="-128"/>
                <a:ea typeface="BIZ UDゴシック" panose="020B0400000000000000" pitchFamily="49" charset="-128"/>
              </a:rPr>
              <a:t>7</a:t>
            </a:r>
            <a:r>
              <a:rPr kumimoji="1" lang="ja-JP" altLang="en-US" sz="1400" dirty="0">
                <a:latin typeface="BIZ UDゴシック" panose="020B0400000000000000" pitchFamily="49" charset="-128"/>
                <a:ea typeface="BIZ UDゴシック" panose="020B0400000000000000" pitchFamily="49" charset="-128"/>
              </a:rPr>
              <a:t>点を整理し、富田林市の協議会にて、検討を行った。</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①目的（なぜ受任者調整をするのか）</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・ご本人にふさわしい（＝支援者の把握している課題に適切に対応できる）後見人を選任する。</a:t>
            </a:r>
          </a:p>
          <a:p>
            <a:r>
              <a:rPr kumimoji="1" lang="ja-JP" altLang="en-US" sz="1400">
                <a:latin typeface="BIZ UDゴシック" panose="020B0400000000000000" pitchFamily="49" charset="-128"/>
                <a:ea typeface="BIZ UDゴシック" panose="020B0400000000000000" pitchFamily="49" charset="-128"/>
              </a:rPr>
              <a:t>　　　　　→</a:t>
            </a:r>
            <a:r>
              <a:rPr kumimoji="1" lang="ja-JP" altLang="en-US" sz="1400" dirty="0">
                <a:latin typeface="BIZ UDゴシック" panose="020B0400000000000000" pitchFamily="49" charset="-128"/>
                <a:ea typeface="BIZ UDゴシック" panose="020B0400000000000000" pitchFamily="49" charset="-128"/>
              </a:rPr>
              <a:t>ご本人がメリットを感じられる＝苦情が出にくい</a:t>
            </a:r>
          </a:p>
          <a:p>
            <a:r>
              <a:rPr kumimoji="1" lang="ja-JP" altLang="en-US" sz="1400" dirty="0">
                <a:latin typeface="BIZ UDゴシック" panose="020B0400000000000000" pitchFamily="49" charset="-128"/>
                <a:ea typeface="BIZ UDゴシック" panose="020B0400000000000000" pitchFamily="49" charset="-128"/>
              </a:rPr>
              <a:t>　　　　　→専門職後見人を適切に配置できる、無駄がない</a:t>
            </a:r>
            <a:endParaRPr kumimoji="1" lang="en-US" altLang="ja-JP" sz="1400" dirty="0">
              <a:latin typeface="BIZ UDゴシック" panose="020B0400000000000000" pitchFamily="49" charset="-128"/>
              <a:ea typeface="BIZ UDゴシック" panose="020B0400000000000000" pitchFamily="49" charset="-128"/>
            </a:endParaRPr>
          </a:p>
          <a:p>
            <a:endParaRPr kumimoji="1" lang="ja-JP" altLang="en-US"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・市民後見人養成実施市町村では、リレーを視野に入れた調整が可能</a:t>
            </a: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②対象事案・調整レベル（どこまで調整するのか）・対象候補者</a:t>
            </a:r>
          </a:p>
          <a:p>
            <a:r>
              <a:rPr kumimoji="1" lang="ja-JP" altLang="en-US" sz="1400" dirty="0">
                <a:latin typeface="BIZ UDゴシック" panose="020B0400000000000000" pitchFamily="49" charset="-128"/>
                <a:ea typeface="BIZ UDゴシック" panose="020B0400000000000000" pitchFamily="49" charset="-128"/>
              </a:rPr>
              <a:t>　　対象事案</a:t>
            </a:r>
          </a:p>
          <a:p>
            <a:r>
              <a:rPr kumimoji="1" lang="ja-JP" altLang="en-US" sz="1400" dirty="0">
                <a:latin typeface="BIZ UDゴシック" panose="020B0400000000000000" pitchFamily="49" charset="-128"/>
                <a:ea typeface="BIZ UDゴシック" panose="020B0400000000000000" pitchFamily="49" charset="-128"/>
              </a:rPr>
              <a:t>　　　・市長申立事案</a:t>
            </a:r>
          </a:p>
          <a:p>
            <a:r>
              <a:rPr kumimoji="1" lang="ja-JP" altLang="en-US" sz="1400" dirty="0">
                <a:latin typeface="BIZ UDゴシック" panose="020B0400000000000000" pitchFamily="49" charset="-128"/>
                <a:ea typeface="BIZ UDゴシック" panose="020B0400000000000000" pitchFamily="49" charset="-128"/>
              </a:rPr>
              <a:t>　　　・本人・親族申立事案</a:t>
            </a:r>
          </a:p>
          <a:p>
            <a:r>
              <a:rPr kumimoji="1" lang="ja-JP" altLang="en-US" sz="1400" dirty="0">
                <a:latin typeface="BIZ UDゴシック" panose="020B0400000000000000" pitchFamily="49" charset="-128"/>
                <a:ea typeface="BIZ UDゴシック" panose="020B0400000000000000" pitchFamily="49" charset="-128"/>
              </a:rPr>
              <a:t>　　　・専門職から市民後見人へのリレー事案</a:t>
            </a:r>
          </a:p>
          <a:p>
            <a:r>
              <a:rPr kumimoji="1" lang="ja-JP" altLang="en-US" sz="1400" dirty="0">
                <a:latin typeface="BIZ UDゴシック" panose="020B0400000000000000" pitchFamily="49" charset="-128"/>
                <a:ea typeface="BIZ UDゴシック" panose="020B0400000000000000" pitchFamily="49" charset="-128"/>
              </a:rPr>
              <a:t>　　　・市町村が必要と考える事案</a:t>
            </a:r>
            <a:endParaRPr kumimoji="1" lang="en-US" altLang="ja-JP" sz="1400" dirty="0">
              <a:latin typeface="BIZ UDゴシック" panose="020B0400000000000000" pitchFamily="49" charset="-128"/>
              <a:ea typeface="BIZ UDゴシック" panose="020B0400000000000000" pitchFamily="49" charset="-128"/>
            </a:endParaRPr>
          </a:p>
          <a:p>
            <a:endParaRPr kumimoji="1" lang="ja-JP" altLang="en-US"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調整レベル</a:t>
            </a:r>
          </a:p>
          <a:p>
            <a:r>
              <a:rPr kumimoji="1" lang="ja-JP" altLang="en-US" sz="1400" dirty="0">
                <a:latin typeface="BIZ UDゴシック" panose="020B0400000000000000" pitchFamily="49" charset="-128"/>
                <a:ea typeface="BIZ UDゴシック" panose="020B0400000000000000" pitchFamily="49" charset="-128"/>
              </a:rPr>
              <a:t>　　　・専門職後見の場合は、職種まで（専門職団体が持ち帰って候補者を検討するまでしない。）</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p>
          <a:p>
            <a:r>
              <a:rPr kumimoji="1" lang="ja-JP" altLang="en-US" sz="1400" dirty="0">
                <a:latin typeface="BIZ UDゴシック" panose="020B0400000000000000" pitchFamily="49" charset="-128"/>
                <a:ea typeface="BIZ UDゴシック" panose="020B0400000000000000" pitchFamily="49" charset="-128"/>
              </a:rPr>
              <a:t>　　対象候補者</a:t>
            </a:r>
          </a:p>
          <a:p>
            <a:r>
              <a:rPr kumimoji="1" lang="ja-JP" altLang="en-US" sz="1400" dirty="0">
                <a:latin typeface="BIZ UDゴシック" panose="020B0400000000000000" pitchFamily="49" charset="-128"/>
                <a:ea typeface="BIZ UDゴシック" panose="020B0400000000000000" pitchFamily="49" charset="-128"/>
              </a:rPr>
              <a:t>　　　・専門職等</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p>
          <a:p>
            <a:r>
              <a:rPr kumimoji="1" lang="ja-JP" altLang="en-US" sz="1400" dirty="0">
                <a:latin typeface="BIZ UDゴシック" panose="020B0400000000000000" pitchFamily="49" charset="-128"/>
                <a:ea typeface="BIZ UDゴシック" panose="020B0400000000000000" pitchFamily="49" charset="-128"/>
              </a:rPr>
              <a:t>　③開催頻度</a:t>
            </a:r>
          </a:p>
          <a:p>
            <a:r>
              <a:rPr kumimoji="1" lang="ja-JP" altLang="en-US" sz="1400" dirty="0">
                <a:latin typeface="BIZ UDゴシック" panose="020B0400000000000000" pitchFamily="49" charset="-128"/>
                <a:ea typeface="BIZ UDゴシック" panose="020B0400000000000000" pitchFamily="49" charset="-128"/>
              </a:rPr>
              <a:t>　　　・月１回（緊急の場合は、別途開催する）</a:t>
            </a:r>
          </a:p>
        </p:txBody>
      </p:sp>
    </p:spTree>
    <p:extLst>
      <p:ext uri="{BB962C8B-B14F-4D97-AF65-F5344CB8AC3E}">
        <p14:creationId xmlns:p14="http://schemas.microsoft.com/office/powerpoint/2010/main" val="2073644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参考３　富田林市成年後見制度利用促進協議会での受任者調整に係る検討について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11</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2BA02D52-86A4-4CC7-9E38-1C73E069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
        <p:nvSpPr>
          <p:cNvPr id="11" name="テキスト ボックス 10">
            <a:extLst>
              <a:ext uri="{FF2B5EF4-FFF2-40B4-BE49-F238E27FC236}">
                <a16:creationId xmlns:a16="http://schemas.microsoft.com/office/drawing/2014/main" id="{4A8C0538-747E-453E-B7F5-D1E9563AF2CA}"/>
              </a:ext>
            </a:extLst>
          </p:cNvPr>
          <p:cNvSpPr txBox="1"/>
          <p:nvPr/>
        </p:nvSpPr>
        <p:spPr>
          <a:xfrm>
            <a:off x="239302" y="1039640"/>
            <a:ext cx="9427394" cy="4355038"/>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■項目リストの作成（続き）</a:t>
            </a:r>
            <a:endParaRPr kumimoji="1" lang="en-US" altLang="ja-JP" sz="1400" dirty="0">
              <a:latin typeface="BIZ UDゴシック" panose="020B0400000000000000" pitchFamily="49" charset="-128"/>
              <a:ea typeface="BIZ UDゴシック" panose="020B0400000000000000" pitchFamily="49" charset="-128"/>
            </a:endParaRPr>
          </a:p>
          <a:p>
            <a:endParaRPr kumimoji="1" lang="ja-JP" altLang="en-US"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④会議の構成員</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・大阪弁護士会</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・大阪司法書士会</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・大阪社会福祉士会</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中核機関</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・富田林市増進型地域福祉課、高齢介護課、障がい福祉課</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・地域包括支援センター、基幹相談支援センター、富田林市社会福祉協議会（中核機関の一部受託）</a:t>
            </a:r>
          </a:p>
          <a:p>
            <a:endParaRPr kumimoji="1" lang="ja-JP" altLang="en-US"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⑤会議のフロー（準備・進行・終了後）</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・当日資料配布及び担当者からの説明</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⑥様式作成</a:t>
            </a:r>
          </a:p>
          <a:p>
            <a:r>
              <a:rPr kumimoji="1" lang="ja-JP" altLang="en-US" sz="1400" dirty="0">
                <a:latin typeface="BIZ UDゴシック" panose="020B0400000000000000" pitchFamily="49" charset="-128"/>
                <a:ea typeface="BIZ UDゴシック" panose="020B0400000000000000" pitchFamily="49" charset="-128"/>
              </a:rPr>
              <a:t>　　・受任者調整会議で使用する様式を保佐・補助の申立で利用する</a:t>
            </a:r>
            <a:r>
              <a:rPr kumimoji="1" lang="zh-TW" altLang="en-US" sz="1400" dirty="0">
                <a:latin typeface="BIZ UDゴシック" panose="020B0400000000000000" pitchFamily="49" charset="-128"/>
                <a:ea typeface="BIZ UDゴシック" panose="020B0400000000000000" pitchFamily="49" charset="-128"/>
              </a:rPr>
              <a:t>代理行為目録</a:t>
            </a:r>
            <a:r>
              <a:rPr kumimoji="1" lang="ja-JP" altLang="en-US" sz="1400" dirty="0">
                <a:latin typeface="BIZ UDゴシック" panose="020B0400000000000000" pitchFamily="49" charset="-128"/>
                <a:ea typeface="BIZ UDゴシック" panose="020B0400000000000000" pitchFamily="49" charset="-128"/>
              </a:rPr>
              <a:t>及び大阪市様式をもとに検討</a:t>
            </a:r>
            <a:endParaRPr kumimoji="1" lang="en-US" altLang="ja-JP" sz="1400" dirty="0">
              <a:latin typeface="BIZ UDゴシック" panose="020B0400000000000000" pitchFamily="49" charset="-128"/>
              <a:ea typeface="BIZ UDゴシック" panose="020B0400000000000000" pitchFamily="49" charset="-128"/>
            </a:endParaRPr>
          </a:p>
          <a:p>
            <a:endParaRPr kumimoji="1" lang="ja-JP" altLang="en-US"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⑦点検</a:t>
            </a:r>
          </a:p>
          <a:p>
            <a:r>
              <a:rPr kumimoji="1" lang="ja-JP" altLang="en-US" sz="1400" dirty="0">
                <a:latin typeface="BIZ UDゴシック" panose="020B0400000000000000" pitchFamily="49" charset="-128"/>
                <a:ea typeface="BIZ UDゴシック" panose="020B0400000000000000" pitchFamily="49" charset="-128"/>
              </a:rPr>
              <a:t>　　・半年か１年後に状況確認、必要に応じて市民リレー検討</a:t>
            </a:r>
          </a:p>
          <a:p>
            <a:endParaRPr kumimoji="1" lang="ja-JP" altLang="en-US" sz="11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2534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参考４　府内市町村への調査結果（市民後見人養成支援事業を実施しない理由）</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12</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○「ニーズがない、必要性を感じていない」が多いことから、未実施の市町村に対して、適切な情報提供を行う</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必要があることがうかがえる。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1C43E64-E615-4D7E-BFB5-AA529A8FAF0B}"/>
              </a:ext>
            </a:extLst>
          </p:cNvPr>
          <p:cNvSpPr txBox="1"/>
          <p:nvPr/>
        </p:nvSpPr>
        <p:spPr>
          <a:xfrm>
            <a:off x="448769" y="1514194"/>
            <a:ext cx="7880059"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事業を実施していない</a:t>
            </a:r>
            <a:r>
              <a:rPr lang="en-US" altLang="ja-JP" sz="1400" dirty="0">
                <a:latin typeface="BIZ UDゴシック" panose="020B0400000000000000" pitchFamily="49" charset="-128"/>
                <a:ea typeface="BIZ UDゴシック" panose="020B0400000000000000" pitchFamily="49" charset="-128"/>
              </a:rPr>
              <a:t>19</a:t>
            </a:r>
            <a:r>
              <a:rPr lang="ja-JP" altLang="en-US" sz="1400" dirty="0">
                <a:latin typeface="BIZ UDゴシック" panose="020B0400000000000000" pitchFamily="49" charset="-128"/>
                <a:ea typeface="BIZ UDゴシック" panose="020B0400000000000000" pitchFamily="49" charset="-128"/>
              </a:rPr>
              <a:t>市町村が、市民後見人養成・支援事業を実施しない理由</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3" name="表 3">
            <a:extLst>
              <a:ext uri="{FF2B5EF4-FFF2-40B4-BE49-F238E27FC236}">
                <a16:creationId xmlns:a16="http://schemas.microsoft.com/office/drawing/2014/main" id="{2C6D6010-618D-4A74-95AD-9932A15B0E28}"/>
              </a:ext>
            </a:extLst>
          </p:cNvPr>
          <p:cNvGraphicFramePr>
            <a:graphicFrameLocks noGrp="1"/>
          </p:cNvGraphicFramePr>
          <p:nvPr>
            <p:extLst>
              <p:ext uri="{D42A27DB-BD31-4B8C-83A1-F6EECF244321}">
                <p14:modId xmlns:p14="http://schemas.microsoft.com/office/powerpoint/2010/main" val="1258963474"/>
              </p:ext>
            </p:extLst>
          </p:nvPr>
        </p:nvGraphicFramePr>
        <p:xfrm>
          <a:off x="1046993" y="2046207"/>
          <a:ext cx="5160862" cy="741680"/>
        </p:xfrm>
        <a:graphic>
          <a:graphicData uri="http://schemas.openxmlformats.org/drawingml/2006/table">
            <a:tbl>
              <a:tblPr firstRow="1" bandRow="1">
                <a:tableStyleId>{5940675A-B579-460E-94D1-54222C63F5DA}</a:tableStyleId>
              </a:tblPr>
              <a:tblGrid>
                <a:gridCol w="3910901">
                  <a:extLst>
                    <a:ext uri="{9D8B030D-6E8A-4147-A177-3AD203B41FA5}">
                      <a16:colId xmlns:a16="http://schemas.microsoft.com/office/drawing/2014/main" val="1609486963"/>
                    </a:ext>
                  </a:extLst>
                </a:gridCol>
                <a:gridCol w="1249961">
                  <a:extLst>
                    <a:ext uri="{9D8B030D-6E8A-4147-A177-3AD203B41FA5}">
                      <a16:colId xmlns:a16="http://schemas.microsoft.com/office/drawing/2014/main" val="1325912514"/>
                    </a:ext>
                  </a:extLst>
                </a:gridCol>
              </a:tblGrid>
              <a:tr h="370840">
                <a:tc>
                  <a:txBody>
                    <a:bodyPr/>
                    <a:lstStyle/>
                    <a:p>
                      <a:r>
                        <a:rPr kumimoji="1" lang="ja-JP" altLang="en-US" sz="1200" dirty="0">
                          <a:latin typeface="BIZ UDゴシック" panose="020B0400000000000000" pitchFamily="49" charset="-128"/>
                          <a:ea typeface="BIZ UDゴシック" panose="020B0400000000000000" pitchFamily="49" charset="-128"/>
                        </a:rPr>
                        <a:t>①事業を行う予定がある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1200" dirty="0">
                          <a:latin typeface="BIZ UDゴシック" panose="020B0400000000000000" pitchFamily="49" charset="-128"/>
                          <a:ea typeface="BIZ UDゴシック" panose="020B0400000000000000" pitchFamily="49" charset="-128"/>
                        </a:rPr>
                        <a:t>４</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3922331"/>
                  </a:ext>
                </a:extLst>
              </a:tr>
              <a:tr h="370840">
                <a:tc>
                  <a:txBody>
                    <a:bodyPr/>
                    <a:lstStyle/>
                    <a:p>
                      <a:r>
                        <a:rPr kumimoji="1" lang="ja-JP" altLang="en-US" sz="1200" dirty="0">
                          <a:latin typeface="BIZ UDゴシック" panose="020B0400000000000000" pitchFamily="49" charset="-128"/>
                          <a:ea typeface="BIZ UDゴシック" panose="020B0400000000000000" pitchFamily="49" charset="-128"/>
                        </a:rPr>
                        <a:t>②事業を行う予定はない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BIZ UDゴシック" panose="020B0400000000000000" pitchFamily="49" charset="-128"/>
                          <a:ea typeface="BIZ UDゴシック" panose="020B0400000000000000" pitchFamily="49" charset="-128"/>
                        </a:rPr>
                        <a:t>15</a:t>
                      </a:r>
                      <a:endParaRPr kumimoji="1" lang="ja-JP" altLang="en-US" sz="1200" dirty="0">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47368441"/>
                  </a:ext>
                </a:extLst>
              </a:tr>
            </a:tbl>
          </a:graphicData>
        </a:graphic>
      </p:graphicFrame>
      <p:sp>
        <p:nvSpPr>
          <p:cNvPr id="10" name="テキスト ボックス 9">
            <a:extLst>
              <a:ext uri="{FF2B5EF4-FFF2-40B4-BE49-F238E27FC236}">
                <a16:creationId xmlns:a16="http://schemas.microsoft.com/office/drawing/2014/main" id="{11E71C14-2BFF-428B-98B6-8D21F2F6BD06}"/>
              </a:ext>
            </a:extLst>
          </p:cNvPr>
          <p:cNvSpPr txBox="1"/>
          <p:nvPr/>
        </p:nvSpPr>
        <p:spPr>
          <a:xfrm>
            <a:off x="1661021" y="3202016"/>
            <a:ext cx="6213445" cy="276999"/>
          </a:xfrm>
          <a:prstGeom prst="rect">
            <a:avLst/>
          </a:prstGeom>
          <a:noFill/>
        </p:spPr>
        <p:txBody>
          <a:bodyPr wrap="square">
            <a:spAutoFit/>
          </a:bodyPr>
          <a:lstStyle/>
          <a:p>
            <a:r>
              <a:rPr lang="ja-JP" altLang="en-US" sz="1200" dirty="0">
                <a:latin typeface="BIZ UDゴシック" panose="020B0400000000000000" pitchFamily="49" charset="-128"/>
                <a:ea typeface="BIZ UDゴシック" panose="020B0400000000000000" pitchFamily="49" charset="-128"/>
              </a:rPr>
              <a:t>「事業を行う予定はない」と回答した理由</a:t>
            </a:r>
            <a:r>
              <a:rPr lang="ja-JP" altLang="en-US" sz="1050" dirty="0">
                <a:latin typeface="BIZ UDゴシック" panose="020B0400000000000000" pitchFamily="49" charset="-128"/>
                <a:ea typeface="BIZ UDゴシック" panose="020B0400000000000000" pitchFamily="49" charset="-128"/>
              </a:rPr>
              <a:t>（</a:t>
            </a:r>
            <a:r>
              <a:rPr lang="en-US" altLang="ja-JP" sz="1050" dirty="0">
                <a:latin typeface="BIZ UDゴシック" panose="020B0400000000000000" pitchFamily="49" charset="-128"/>
                <a:ea typeface="BIZ UDゴシック" panose="020B0400000000000000" pitchFamily="49" charset="-128"/>
              </a:rPr>
              <a:t>※</a:t>
            </a:r>
            <a:r>
              <a:rPr lang="ja-JP" altLang="en-US" sz="1050" dirty="0">
                <a:latin typeface="BIZ UDゴシック" panose="020B0400000000000000" pitchFamily="49" charset="-128"/>
                <a:ea typeface="BIZ UDゴシック" panose="020B0400000000000000" pitchFamily="49" charset="-128"/>
              </a:rPr>
              <a:t>自由回答を集計。重複あり）</a:t>
            </a:r>
          </a:p>
        </p:txBody>
      </p:sp>
      <p:sp>
        <p:nvSpPr>
          <p:cNvPr id="11" name="テキスト ボックス 10">
            <a:extLst>
              <a:ext uri="{FF2B5EF4-FFF2-40B4-BE49-F238E27FC236}">
                <a16:creationId xmlns:a16="http://schemas.microsoft.com/office/drawing/2014/main" id="{89C3C5DD-B3E0-4714-BB72-0654999C1097}"/>
              </a:ext>
            </a:extLst>
          </p:cNvPr>
          <p:cNvSpPr txBox="1"/>
          <p:nvPr/>
        </p:nvSpPr>
        <p:spPr>
          <a:xfrm>
            <a:off x="326137" y="6456461"/>
            <a:ext cx="8515859" cy="230832"/>
          </a:xfrm>
          <a:prstGeom prst="rect">
            <a:avLst/>
          </a:prstGeom>
          <a:noFill/>
        </p:spPr>
        <p:txBody>
          <a:bodyPr wrap="square">
            <a:spAutoFit/>
          </a:bodyPr>
          <a:lstStyle/>
          <a:p>
            <a:r>
              <a:rPr kumimoji="1" lang="ja-JP" altLang="en-US" sz="900" dirty="0">
                <a:latin typeface="BIZ UDゴシック" panose="020B0400000000000000" pitchFamily="49" charset="-128"/>
                <a:ea typeface="BIZ UDゴシック" panose="020B0400000000000000" pitchFamily="49" charset="-128"/>
              </a:rPr>
              <a:t>府内市町村への調査（</a:t>
            </a:r>
            <a:r>
              <a:rPr kumimoji="1" lang="en-US" altLang="ja-JP" sz="900" dirty="0">
                <a:latin typeface="BIZ UDゴシック" panose="020B0400000000000000" pitchFamily="49" charset="-128"/>
                <a:ea typeface="BIZ UDゴシック" panose="020B0400000000000000" pitchFamily="49" charset="-128"/>
              </a:rPr>
              <a:t>R8.2</a:t>
            </a:r>
            <a:r>
              <a:rPr kumimoji="1" lang="ja-JP" altLang="en-US" sz="900" dirty="0">
                <a:latin typeface="BIZ UDゴシック" panose="020B0400000000000000" pitchFamily="49" charset="-128"/>
                <a:ea typeface="BIZ UDゴシック" panose="020B0400000000000000" pitchFamily="49" charset="-128"/>
              </a:rPr>
              <a:t>月大阪府地域福祉課実施）</a:t>
            </a:r>
            <a:endParaRPr lang="en-US" altLang="ja-JP" sz="900" dirty="0">
              <a:latin typeface="BIZ UDゴシック" panose="020B0400000000000000" pitchFamily="49" charset="-128"/>
              <a:ea typeface="BIZ UDゴシック" panose="020B0400000000000000" pitchFamily="49" charset="-128"/>
            </a:endParaRPr>
          </a:p>
        </p:txBody>
      </p:sp>
      <p:graphicFrame>
        <p:nvGraphicFramePr>
          <p:cNvPr id="12" name="表 11">
            <a:extLst>
              <a:ext uri="{FF2B5EF4-FFF2-40B4-BE49-F238E27FC236}">
                <a16:creationId xmlns:a16="http://schemas.microsoft.com/office/drawing/2014/main" id="{E6C3CB60-6F52-41C8-96EE-FC5D1CFA2E57}"/>
              </a:ext>
            </a:extLst>
          </p:cNvPr>
          <p:cNvGraphicFramePr>
            <a:graphicFrameLocks noGrp="1"/>
          </p:cNvGraphicFramePr>
          <p:nvPr>
            <p:extLst>
              <p:ext uri="{D42A27DB-BD31-4B8C-83A1-F6EECF244321}">
                <p14:modId xmlns:p14="http://schemas.microsoft.com/office/powerpoint/2010/main" val="3149651174"/>
              </p:ext>
            </p:extLst>
          </p:nvPr>
        </p:nvGraphicFramePr>
        <p:xfrm>
          <a:off x="1820414" y="3541261"/>
          <a:ext cx="4387441" cy="2225040"/>
        </p:xfrm>
        <a:graphic>
          <a:graphicData uri="http://schemas.openxmlformats.org/drawingml/2006/table">
            <a:tbl>
              <a:tblPr firstRow="1" bandRow="1">
                <a:tableStyleId>{5C22544A-7EE6-4342-B048-85BDC9FD1C3A}</a:tableStyleId>
              </a:tblPr>
              <a:tblGrid>
                <a:gridCol w="3330429">
                  <a:extLst>
                    <a:ext uri="{9D8B030D-6E8A-4147-A177-3AD203B41FA5}">
                      <a16:colId xmlns:a16="http://schemas.microsoft.com/office/drawing/2014/main" val="1216232318"/>
                    </a:ext>
                  </a:extLst>
                </a:gridCol>
                <a:gridCol w="1057012">
                  <a:extLst>
                    <a:ext uri="{9D8B030D-6E8A-4147-A177-3AD203B41FA5}">
                      <a16:colId xmlns:a16="http://schemas.microsoft.com/office/drawing/2014/main" val="306147963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ニーズがない、必要性を感じていない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８</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246602"/>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中核機関整備後に、必要性を検討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１</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5057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BIZ UDゴシック" panose="020B0400000000000000" pitchFamily="49" charset="-128"/>
                          <a:ea typeface="BIZ UDゴシック" panose="020B0400000000000000" pitchFamily="49" charset="-128"/>
                        </a:rPr>
                        <a:t>検討に至っていない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34355051"/>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市民後見人養成事業の費用対効果が不明</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7394346"/>
                  </a:ext>
                </a:extLst>
              </a:tr>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財源不足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２</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100939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BIZ UDゴシック" panose="020B0400000000000000" pitchFamily="49" charset="-128"/>
                          <a:ea typeface="BIZ UDゴシック" panose="020B0400000000000000" pitchFamily="49" charset="-128"/>
                        </a:rPr>
                        <a:t>職員不足、マンパワー不足</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２</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3776332"/>
                  </a:ext>
                </a:extLst>
              </a:tr>
            </a:tbl>
          </a:graphicData>
        </a:graphic>
      </p:graphicFrame>
      <p:pic>
        <p:nvPicPr>
          <p:cNvPr id="13" name="図 12">
            <a:extLst>
              <a:ext uri="{FF2B5EF4-FFF2-40B4-BE49-F238E27FC236}">
                <a16:creationId xmlns:a16="http://schemas.microsoft.com/office/drawing/2014/main" id="{60AA4CE2-2281-4277-82DE-D19894A7D0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1342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参考５　府内市町村への調査（市民後見人の活躍支援策）</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13</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〇現在、市民後見人との同行訪問や日常生活自立支援事業での活躍支援策が実施されている他、</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今後は、認知症サポーターなどの認知症関連事業や他権利擁護事業などでの活動が検討されている。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441953F7-0863-463F-B14E-31C56F19D5C0}"/>
              </a:ext>
            </a:extLst>
          </p:cNvPr>
          <p:cNvSpPr txBox="1"/>
          <p:nvPr/>
        </p:nvSpPr>
        <p:spPr>
          <a:xfrm>
            <a:off x="339712" y="1339003"/>
            <a:ext cx="9400555" cy="492443"/>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質問：市民後見人としての受任以外で、市民後見人の活躍支援策を実施・検討していますか。</a:t>
            </a:r>
            <a:endParaRPr lang="en-US" altLang="ja-JP" sz="14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（実施・検討している場合はその内容と課題について、実施・検討していない場合はその理由を教えてください）</a:t>
            </a:r>
            <a:endParaRPr lang="en-US" altLang="ja-JP" sz="1200" dirty="0">
              <a:latin typeface="BIZ UDゴシック" panose="020B0400000000000000" pitchFamily="49" charset="-128"/>
              <a:ea typeface="BIZ UDゴシック" panose="020B0400000000000000" pitchFamily="49" charset="-128"/>
            </a:endParaRPr>
          </a:p>
        </p:txBody>
      </p:sp>
      <p:graphicFrame>
        <p:nvGraphicFramePr>
          <p:cNvPr id="10" name="表 4">
            <a:extLst>
              <a:ext uri="{FF2B5EF4-FFF2-40B4-BE49-F238E27FC236}">
                <a16:creationId xmlns:a16="http://schemas.microsoft.com/office/drawing/2014/main" id="{0E19B94F-E2D9-4635-B138-84E4CE2EDF48}"/>
              </a:ext>
            </a:extLst>
          </p:cNvPr>
          <p:cNvGraphicFramePr>
            <a:graphicFrameLocks noGrp="1"/>
          </p:cNvGraphicFramePr>
          <p:nvPr>
            <p:extLst>
              <p:ext uri="{D42A27DB-BD31-4B8C-83A1-F6EECF244321}">
                <p14:modId xmlns:p14="http://schemas.microsoft.com/office/powerpoint/2010/main" val="2576348033"/>
              </p:ext>
            </p:extLst>
          </p:nvPr>
        </p:nvGraphicFramePr>
        <p:xfrm>
          <a:off x="854047" y="1927602"/>
          <a:ext cx="5429308" cy="370840"/>
        </p:xfrm>
        <a:graphic>
          <a:graphicData uri="http://schemas.openxmlformats.org/drawingml/2006/table">
            <a:tbl>
              <a:tblPr firstRow="1" bandRow="1">
                <a:tableStyleId>{5C22544A-7EE6-4342-B048-85BDC9FD1C3A}</a:tableStyleId>
              </a:tblPr>
              <a:tblGrid>
                <a:gridCol w="4499000">
                  <a:extLst>
                    <a:ext uri="{9D8B030D-6E8A-4147-A177-3AD203B41FA5}">
                      <a16:colId xmlns:a16="http://schemas.microsoft.com/office/drawing/2014/main" val="3530134578"/>
                    </a:ext>
                  </a:extLst>
                </a:gridCol>
                <a:gridCol w="930308">
                  <a:extLst>
                    <a:ext uri="{9D8B030D-6E8A-4147-A177-3AD203B41FA5}">
                      <a16:colId xmlns:a16="http://schemas.microsoft.com/office/drawing/2014/main" val="25492561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①活躍支援策を実施している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６</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220880"/>
                  </a:ext>
                </a:extLst>
              </a:tr>
            </a:tbl>
          </a:graphicData>
        </a:graphic>
      </p:graphicFrame>
      <p:graphicFrame>
        <p:nvGraphicFramePr>
          <p:cNvPr id="11" name="表 4">
            <a:extLst>
              <a:ext uri="{FF2B5EF4-FFF2-40B4-BE49-F238E27FC236}">
                <a16:creationId xmlns:a16="http://schemas.microsoft.com/office/drawing/2014/main" id="{5B070135-68A3-46F7-983F-C2491C76A049}"/>
              </a:ext>
            </a:extLst>
          </p:cNvPr>
          <p:cNvGraphicFramePr>
            <a:graphicFrameLocks noGrp="1"/>
          </p:cNvGraphicFramePr>
          <p:nvPr>
            <p:extLst>
              <p:ext uri="{D42A27DB-BD31-4B8C-83A1-F6EECF244321}">
                <p14:modId xmlns:p14="http://schemas.microsoft.com/office/powerpoint/2010/main" val="676834791"/>
              </p:ext>
            </p:extLst>
          </p:nvPr>
        </p:nvGraphicFramePr>
        <p:xfrm>
          <a:off x="854047" y="4387872"/>
          <a:ext cx="5429308" cy="370840"/>
        </p:xfrm>
        <a:graphic>
          <a:graphicData uri="http://schemas.openxmlformats.org/drawingml/2006/table">
            <a:tbl>
              <a:tblPr firstRow="1" bandRow="1">
                <a:tableStyleId>{5C22544A-7EE6-4342-B048-85BDC9FD1C3A}</a:tableStyleId>
              </a:tblPr>
              <a:tblGrid>
                <a:gridCol w="4499000">
                  <a:extLst>
                    <a:ext uri="{9D8B030D-6E8A-4147-A177-3AD203B41FA5}">
                      <a16:colId xmlns:a16="http://schemas.microsoft.com/office/drawing/2014/main" val="3530134578"/>
                    </a:ext>
                  </a:extLst>
                </a:gridCol>
                <a:gridCol w="930308">
                  <a:extLst>
                    <a:ext uri="{9D8B030D-6E8A-4147-A177-3AD203B41FA5}">
                      <a16:colId xmlns:a16="http://schemas.microsoft.com/office/drawing/2014/main" val="25492561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②活躍支援策を検討している</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0" dirty="0">
                          <a:solidFill>
                            <a:schemeClr val="tx1"/>
                          </a:solidFill>
                          <a:latin typeface="BIZ UDゴシック" panose="020B0400000000000000" pitchFamily="49" charset="-128"/>
                          <a:ea typeface="BIZ UDゴシック" panose="020B0400000000000000" pitchFamily="49" charset="-128"/>
                        </a:rPr>
                        <a:t>５</a:t>
                      </a:r>
                      <a:endParaRPr kumimoji="1" lang="en-US" altLang="ja-JP" sz="1200" b="0" dirty="0">
                        <a:solidFill>
                          <a:schemeClr val="tx1"/>
                        </a:solidFill>
                        <a:latin typeface="BIZ UDゴシック" panose="020B0400000000000000" pitchFamily="49" charset="-128"/>
                        <a:ea typeface="BIZ UDゴシック" panose="020B0400000000000000" pitchFamily="49"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220880"/>
                  </a:ext>
                </a:extLst>
              </a:tr>
            </a:tbl>
          </a:graphicData>
        </a:graphic>
      </p:graphicFrame>
      <p:sp>
        <p:nvSpPr>
          <p:cNvPr id="13" name="テキスト ボックス 12">
            <a:extLst>
              <a:ext uri="{FF2B5EF4-FFF2-40B4-BE49-F238E27FC236}">
                <a16:creationId xmlns:a16="http://schemas.microsoft.com/office/drawing/2014/main" id="{2886B425-09A9-472C-96A2-CEB2797EEDC1}"/>
              </a:ext>
            </a:extLst>
          </p:cNvPr>
          <p:cNvSpPr txBox="1"/>
          <p:nvPr/>
        </p:nvSpPr>
        <p:spPr>
          <a:xfrm>
            <a:off x="339712" y="6586756"/>
            <a:ext cx="8264190" cy="230832"/>
          </a:xfrm>
          <a:prstGeom prst="rect">
            <a:avLst/>
          </a:prstGeom>
          <a:noFill/>
        </p:spPr>
        <p:txBody>
          <a:bodyPr wrap="square">
            <a:spAutoFit/>
          </a:bodyPr>
          <a:lstStyle/>
          <a:p>
            <a:r>
              <a:rPr kumimoji="1" lang="ja-JP" altLang="en-US" sz="900" dirty="0">
                <a:latin typeface="BIZ UDゴシック" panose="020B0400000000000000" pitchFamily="49" charset="-128"/>
                <a:ea typeface="BIZ UDゴシック" panose="020B0400000000000000" pitchFamily="49" charset="-128"/>
              </a:rPr>
              <a:t>府内市町村への調査（</a:t>
            </a:r>
            <a:r>
              <a:rPr kumimoji="1" lang="en-US" altLang="ja-JP" sz="900" dirty="0">
                <a:latin typeface="BIZ UDゴシック" panose="020B0400000000000000" pitchFamily="49" charset="-128"/>
                <a:ea typeface="BIZ UDゴシック" panose="020B0400000000000000" pitchFamily="49" charset="-128"/>
              </a:rPr>
              <a:t>R8.2</a:t>
            </a:r>
            <a:r>
              <a:rPr kumimoji="1" lang="ja-JP" altLang="en-US" sz="900" dirty="0">
                <a:latin typeface="BIZ UDゴシック" panose="020B0400000000000000" pitchFamily="49" charset="-128"/>
                <a:ea typeface="BIZ UDゴシック" panose="020B0400000000000000" pitchFamily="49" charset="-128"/>
              </a:rPr>
              <a:t>月大阪府地域福祉課実施）</a:t>
            </a:r>
            <a:endParaRPr lang="en-US" altLang="ja-JP" sz="9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9C9630E1-480F-4F58-A531-B2E4AA17E6C5}"/>
              </a:ext>
            </a:extLst>
          </p:cNvPr>
          <p:cNvSpPr txBox="1"/>
          <p:nvPr/>
        </p:nvSpPr>
        <p:spPr>
          <a:xfrm>
            <a:off x="1936519" y="2352436"/>
            <a:ext cx="7401927" cy="980140"/>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・市民後見人交流会の開催</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・市民後見人が活躍されたことについてホームページや</a:t>
            </a:r>
            <a:r>
              <a:rPr lang="en-US" altLang="ja-JP" sz="1200" dirty="0">
                <a:latin typeface="BIZ UDゴシック" panose="020B0400000000000000" pitchFamily="49" charset="-128"/>
                <a:ea typeface="BIZ UDゴシック" panose="020B0400000000000000" pitchFamily="49" charset="-128"/>
              </a:rPr>
              <a:t>SNS</a:t>
            </a:r>
            <a:r>
              <a:rPr lang="ja-JP" altLang="en-US" sz="1200" dirty="0">
                <a:latin typeface="BIZ UDゴシック" panose="020B0400000000000000" pitchFamily="49" charset="-128"/>
                <a:ea typeface="BIZ UDゴシック" panose="020B0400000000000000" pitchFamily="49" charset="-128"/>
              </a:rPr>
              <a:t>で周知</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・日常生活自立支援事業における生活支援員への採用（バンク登録者向けに募集情報を発信）</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・後見活動を行う市民後見人とバンク登録者の同行訪問</a:t>
            </a:r>
            <a:endParaRPr lang="en-US" altLang="ja-JP" sz="1200" dirty="0">
              <a:latin typeface="BIZ UDゴシック" panose="020B0400000000000000" pitchFamily="49" charset="-128"/>
              <a:ea typeface="BIZ UDゴシック" panose="020B0400000000000000" pitchFamily="49" charset="-128"/>
            </a:endParaRPr>
          </a:p>
        </p:txBody>
      </p:sp>
      <p:sp>
        <p:nvSpPr>
          <p:cNvPr id="16" name="テキスト ボックス 15">
            <a:extLst>
              <a:ext uri="{FF2B5EF4-FFF2-40B4-BE49-F238E27FC236}">
                <a16:creationId xmlns:a16="http://schemas.microsoft.com/office/drawing/2014/main" id="{E4A60C59-9AD4-4976-971C-583EFF08A6DB}"/>
              </a:ext>
            </a:extLst>
          </p:cNvPr>
          <p:cNvSpPr txBox="1"/>
          <p:nvPr/>
        </p:nvSpPr>
        <p:spPr>
          <a:xfrm>
            <a:off x="854047" y="3354016"/>
            <a:ext cx="1914130" cy="287643"/>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（課題）</a:t>
            </a:r>
            <a:endParaRPr lang="en-US" altLang="ja-JP" sz="1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5522A5A7-C7DD-45EE-8A48-7D488C08F799}"/>
              </a:ext>
            </a:extLst>
          </p:cNvPr>
          <p:cNvSpPr txBox="1"/>
          <p:nvPr/>
        </p:nvSpPr>
        <p:spPr>
          <a:xfrm>
            <a:off x="854047" y="2351631"/>
            <a:ext cx="1914130" cy="287643"/>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（活躍支援策）</a:t>
            </a:r>
            <a:endParaRPr lang="en-US" altLang="ja-JP" sz="1200" dirty="0">
              <a:latin typeface="BIZ UDゴシック" panose="020B0400000000000000" pitchFamily="49" charset="-128"/>
              <a:ea typeface="BIZ UDゴシック" panose="020B0400000000000000" pitchFamily="49" charset="-128"/>
            </a:endParaRPr>
          </a:p>
        </p:txBody>
      </p:sp>
      <p:sp>
        <p:nvSpPr>
          <p:cNvPr id="20" name="テキスト ボックス 19">
            <a:extLst>
              <a:ext uri="{FF2B5EF4-FFF2-40B4-BE49-F238E27FC236}">
                <a16:creationId xmlns:a16="http://schemas.microsoft.com/office/drawing/2014/main" id="{B58755FA-14EC-499B-B5B8-EBA632E85474}"/>
              </a:ext>
            </a:extLst>
          </p:cNvPr>
          <p:cNvSpPr txBox="1"/>
          <p:nvPr/>
        </p:nvSpPr>
        <p:spPr>
          <a:xfrm>
            <a:off x="1943407" y="3362774"/>
            <a:ext cx="7401927" cy="980140"/>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・市民後見人に該当するケースが少ない。</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・リレー案件を増やす・受任待ちのバンク登録者の活躍を促進する（新たな方策の検討含む）</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・人員配置等の関係から、多人数の採用にまでは至っていない</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・市民後見人のフォロー体制が整わない</a:t>
            </a:r>
            <a:endParaRPr lang="en-US" altLang="ja-JP" sz="1200" dirty="0">
              <a:latin typeface="BIZ UDゴシック" panose="020B0400000000000000" pitchFamily="49" charset="-128"/>
              <a:ea typeface="BIZ UDゴシック" panose="020B0400000000000000" pitchFamily="49" charset="-128"/>
            </a:endParaRPr>
          </a:p>
        </p:txBody>
      </p:sp>
      <p:sp>
        <p:nvSpPr>
          <p:cNvPr id="21" name="テキスト ボックス 20">
            <a:extLst>
              <a:ext uri="{FF2B5EF4-FFF2-40B4-BE49-F238E27FC236}">
                <a16:creationId xmlns:a16="http://schemas.microsoft.com/office/drawing/2014/main" id="{410B9023-70CD-4D35-BD09-E6C62A4DAD5D}"/>
              </a:ext>
            </a:extLst>
          </p:cNvPr>
          <p:cNvSpPr txBox="1"/>
          <p:nvPr/>
        </p:nvSpPr>
        <p:spPr>
          <a:xfrm>
            <a:off x="1936518" y="4798668"/>
            <a:ext cx="7401927" cy="980140"/>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・認知症サポーター等の地域福祉を推進する部類の活動</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・介護サービス相談員派遣等事業などの他の権利擁護事業への参加の促し</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・認知症関連事業との連携を模索</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73FE86C6-1037-4A9C-8921-AA9082A0FC4E}"/>
              </a:ext>
            </a:extLst>
          </p:cNvPr>
          <p:cNvSpPr txBox="1"/>
          <p:nvPr/>
        </p:nvSpPr>
        <p:spPr>
          <a:xfrm>
            <a:off x="854047" y="4818880"/>
            <a:ext cx="1914130" cy="518475"/>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（検討中の</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　活躍支援策）</a:t>
            </a:r>
            <a:endParaRPr lang="en-US" altLang="ja-JP" sz="1200" dirty="0">
              <a:latin typeface="BIZ UDゴシック" panose="020B0400000000000000" pitchFamily="49" charset="-128"/>
              <a:ea typeface="BIZ UDゴシック" panose="020B0400000000000000" pitchFamily="49" charset="-128"/>
            </a:endParaRPr>
          </a:p>
        </p:txBody>
      </p:sp>
      <p:sp>
        <p:nvSpPr>
          <p:cNvPr id="24" name="テキスト ボックス 23">
            <a:extLst>
              <a:ext uri="{FF2B5EF4-FFF2-40B4-BE49-F238E27FC236}">
                <a16:creationId xmlns:a16="http://schemas.microsoft.com/office/drawing/2014/main" id="{88978C77-EFFA-454A-A91B-B2419C0AFBD5}"/>
              </a:ext>
            </a:extLst>
          </p:cNvPr>
          <p:cNvSpPr txBox="1"/>
          <p:nvPr/>
        </p:nvSpPr>
        <p:spPr>
          <a:xfrm>
            <a:off x="854047" y="5776700"/>
            <a:ext cx="1914130" cy="287643"/>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（課題）</a:t>
            </a:r>
            <a:endParaRPr lang="en-US" altLang="ja-JP" sz="12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4BAEF39C-1388-4259-808C-E0C8362D4A46}"/>
              </a:ext>
            </a:extLst>
          </p:cNvPr>
          <p:cNvSpPr txBox="1"/>
          <p:nvPr/>
        </p:nvSpPr>
        <p:spPr>
          <a:xfrm>
            <a:off x="1943407" y="5755049"/>
            <a:ext cx="7401927" cy="287643"/>
          </a:xfrm>
          <a:prstGeom prst="rect">
            <a:avLst/>
          </a:prstGeom>
          <a:noFill/>
        </p:spPr>
        <p:txBody>
          <a:bodyPr wrap="square">
            <a:spAutoFit/>
          </a:bodyPr>
          <a:lstStyle/>
          <a:p>
            <a:pPr>
              <a:lnSpc>
                <a:spcPts val="1800"/>
              </a:lnSpc>
            </a:pPr>
            <a:endParaRPr lang="en-US" altLang="ja-JP" sz="1200" dirty="0">
              <a:latin typeface="BIZ UDゴシック" panose="020B0400000000000000" pitchFamily="49" charset="-128"/>
              <a:ea typeface="BIZ UDゴシック" panose="020B0400000000000000" pitchFamily="49" charset="-128"/>
            </a:endParaRPr>
          </a:p>
        </p:txBody>
      </p:sp>
      <p:pic>
        <p:nvPicPr>
          <p:cNvPr id="22" name="図 21">
            <a:extLst>
              <a:ext uri="{FF2B5EF4-FFF2-40B4-BE49-F238E27FC236}">
                <a16:creationId xmlns:a16="http://schemas.microsoft.com/office/drawing/2014/main" id="{99A173BE-CFA0-464D-87B2-806E926C60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
        <p:nvSpPr>
          <p:cNvPr id="26" name="テキスト ボックス 25">
            <a:extLst>
              <a:ext uri="{FF2B5EF4-FFF2-40B4-BE49-F238E27FC236}">
                <a16:creationId xmlns:a16="http://schemas.microsoft.com/office/drawing/2014/main" id="{B267B564-E56B-4E24-864E-619E1091F4ED}"/>
              </a:ext>
            </a:extLst>
          </p:cNvPr>
          <p:cNvSpPr txBox="1"/>
          <p:nvPr/>
        </p:nvSpPr>
        <p:spPr>
          <a:xfrm>
            <a:off x="1943407" y="5745106"/>
            <a:ext cx="7401927" cy="749308"/>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・仕事をしている方が多く、育成・活用の場面に限界がある。</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・受任ケースが少なく、バンク登録者が受任に繋がらずモチベーションが低下している状況。</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・受任案件がなく市民後見人として活動することがない中で他事業を依頼することへの懸念</a:t>
            </a:r>
            <a:endParaRPr lang="en-US" altLang="ja-JP" sz="12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883524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4">
            <a:extLst>
              <a:ext uri="{FF2B5EF4-FFF2-40B4-BE49-F238E27FC236}">
                <a16:creationId xmlns:a16="http://schemas.microsoft.com/office/drawing/2014/main" id="{EA15BA70-BC9B-4955-9615-D24D29E6FBBC}"/>
              </a:ext>
            </a:extLst>
          </p:cNvPr>
          <p:cNvGraphicFramePr>
            <a:graphicFrameLocks noGrp="1"/>
          </p:cNvGraphicFramePr>
          <p:nvPr>
            <p:extLst>
              <p:ext uri="{D42A27DB-BD31-4B8C-83A1-F6EECF244321}">
                <p14:modId xmlns:p14="http://schemas.microsoft.com/office/powerpoint/2010/main" val="2494188952"/>
              </p:ext>
            </p:extLst>
          </p:nvPr>
        </p:nvGraphicFramePr>
        <p:xfrm>
          <a:off x="854047" y="2009038"/>
          <a:ext cx="5429308" cy="370840"/>
        </p:xfrm>
        <a:graphic>
          <a:graphicData uri="http://schemas.openxmlformats.org/drawingml/2006/table">
            <a:tbl>
              <a:tblPr firstRow="1" bandRow="1">
                <a:tableStyleId>{5C22544A-7EE6-4342-B048-85BDC9FD1C3A}</a:tableStyleId>
              </a:tblPr>
              <a:tblGrid>
                <a:gridCol w="4499000">
                  <a:extLst>
                    <a:ext uri="{9D8B030D-6E8A-4147-A177-3AD203B41FA5}">
                      <a16:colId xmlns:a16="http://schemas.microsoft.com/office/drawing/2014/main" val="3530134578"/>
                    </a:ext>
                  </a:extLst>
                </a:gridCol>
                <a:gridCol w="930308">
                  <a:extLst>
                    <a:ext uri="{9D8B030D-6E8A-4147-A177-3AD203B41FA5}">
                      <a16:colId xmlns:a16="http://schemas.microsoft.com/office/drawing/2014/main" val="254925617"/>
                    </a:ext>
                  </a:extLst>
                </a:gridCol>
              </a:tblGrid>
              <a:tr h="370840">
                <a:tc>
                  <a:txBody>
                    <a:bodyPr/>
                    <a:lstStyle/>
                    <a:p>
                      <a:r>
                        <a:rPr kumimoji="1" lang="ja-JP" altLang="en-US" sz="1200" b="0" dirty="0">
                          <a:solidFill>
                            <a:schemeClr val="tx1"/>
                          </a:solidFill>
                          <a:latin typeface="BIZ UDゴシック" panose="020B0400000000000000" pitchFamily="49" charset="-128"/>
                          <a:ea typeface="BIZ UDゴシック" panose="020B0400000000000000" pitchFamily="49" charset="-128"/>
                        </a:rPr>
                        <a:t>③活躍支援策を実施・検討していない</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en-US" altLang="ja-JP" sz="1200" b="0" dirty="0">
                          <a:solidFill>
                            <a:schemeClr val="tx1"/>
                          </a:solidFill>
                          <a:latin typeface="BIZ UDゴシック" panose="020B0400000000000000" pitchFamily="49" charset="-128"/>
                          <a:ea typeface="BIZ UDゴシック" panose="020B0400000000000000" pitchFamily="49" charset="-128"/>
                        </a:rPr>
                        <a:t>15</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220880"/>
                  </a:ext>
                </a:extLst>
              </a:tr>
            </a:tbl>
          </a:graphicData>
        </a:graphic>
      </p:graphicFrame>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参考５　府内市町村への調査（市民後見人の活躍支援策）</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14</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3" name="テキスト ボックス 12">
            <a:extLst>
              <a:ext uri="{FF2B5EF4-FFF2-40B4-BE49-F238E27FC236}">
                <a16:creationId xmlns:a16="http://schemas.microsoft.com/office/drawing/2014/main" id="{2886B425-09A9-472C-96A2-CEB2797EEDC1}"/>
              </a:ext>
            </a:extLst>
          </p:cNvPr>
          <p:cNvSpPr txBox="1"/>
          <p:nvPr/>
        </p:nvSpPr>
        <p:spPr>
          <a:xfrm>
            <a:off x="326138" y="6456461"/>
            <a:ext cx="8264190" cy="230832"/>
          </a:xfrm>
          <a:prstGeom prst="rect">
            <a:avLst/>
          </a:prstGeom>
          <a:noFill/>
        </p:spPr>
        <p:txBody>
          <a:bodyPr wrap="square">
            <a:spAutoFit/>
          </a:bodyPr>
          <a:lstStyle/>
          <a:p>
            <a:r>
              <a:rPr kumimoji="1" lang="ja-JP" altLang="en-US" sz="900" dirty="0">
                <a:latin typeface="BIZ UDゴシック" panose="020B0400000000000000" pitchFamily="49" charset="-128"/>
                <a:ea typeface="BIZ UDゴシック" panose="020B0400000000000000" pitchFamily="49" charset="-128"/>
              </a:rPr>
              <a:t>府内市町村への調査（</a:t>
            </a:r>
            <a:r>
              <a:rPr kumimoji="1" lang="en-US" altLang="ja-JP" sz="900" dirty="0">
                <a:latin typeface="BIZ UDゴシック" panose="020B0400000000000000" pitchFamily="49" charset="-128"/>
                <a:ea typeface="BIZ UDゴシック" panose="020B0400000000000000" pitchFamily="49" charset="-128"/>
              </a:rPr>
              <a:t>R8.2</a:t>
            </a:r>
            <a:r>
              <a:rPr kumimoji="1" lang="ja-JP" altLang="en-US" sz="900" dirty="0">
                <a:latin typeface="BIZ UDゴシック" panose="020B0400000000000000" pitchFamily="49" charset="-128"/>
                <a:ea typeface="BIZ UDゴシック" panose="020B0400000000000000" pitchFamily="49" charset="-128"/>
              </a:rPr>
              <a:t>月大阪府地域福祉課実施）</a:t>
            </a:r>
            <a:endParaRPr lang="en-US" altLang="ja-JP" sz="900" dirty="0">
              <a:latin typeface="BIZ UDゴシック" panose="020B0400000000000000" pitchFamily="49" charset="-128"/>
              <a:ea typeface="BIZ UDゴシック" panose="020B0400000000000000" pitchFamily="49" charset="-128"/>
            </a:endParaRPr>
          </a:p>
        </p:txBody>
      </p:sp>
      <p:sp>
        <p:nvSpPr>
          <p:cNvPr id="15" name="テキスト ボックス 14">
            <a:extLst>
              <a:ext uri="{FF2B5EF4-FFF2-40B4-BE49-F238E27FC236}">
                <a16:creationId xmlns:a16="http://schemas.microsoft.com/office/drawing/2014/main" id="{9C9630E1-480F-4F58-A531-B2E4AA17E6C5}"/>
              </a:ext>
            </a:extLst>
          </p:cNvPr>
          <p:cNvSpPr txBox="1"/>
          <p:nvPr/>
        </p:nvSpPr>
        <p:spPr>
          <a:xfrm>
            <a:off x="1650026" y="2499654"/>
            <a:ext cx="7916262" cy="3750129"/>
          </a:xfrm>
          <a:prstGeom prst="rect">
            <a:avLst/>
          </a:prstGeom>
          <a:noFill/>
        </p:spPr>
        <p:txBody>
          <a:bodyPr wrap="square">
            <a:spAutoFit/>
          </a:bodyPr>
          <a:lstStyle/>
          <a:p>
            <a:pPr>
              <a:lnSpc>
                <a:spcPts val="1800"/>
              </a:lnSpc>
            </a:pPr>
            <a:r>
              <a:rPr lang="ja-JP" altLang="en-US" sz="1200" b="1" u="sng" dirty="0">
                <a:latin typeface="BIZ UDゴシック" panose="020B0400000000000000" pitchFamily="49" charset="-128"/>
                <a:ea typeface="BIZ UDゴシック" panose="020B0400000000000000" pitchFamily="49" charset="-128"/>
              </a:rPr>
              <a:t>方向性を模索中</a:t>
            </a:r>
            <a:endParaRPr lang="en-US" altLang="ja-JP" sz="1200" b="1" u="sng"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・市民後見人のバンク登録者に対して、受任ケースが少ないため、受任促進策を講じるのか、それともその他の　</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　活用策を検討するのか、方向性を模索している段階である。</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b="1" u="sng" dirty="0">
              <a:latin typeface="BIZ UDゴシック" panose="020B0400000000000000" pitchFamily="49" charset="-128"/>
              <a:ea typeface="BIZ UDゴシック" panose="020B0400000000000000" pitchFamily="49" charset="-128"/>
            </a:endParaRPr>
          </a:p>
          <a:p>
            <a:pPr>
              <a:lnSpc>
                <a:spcPts val="1800"/>
              </a:lnSpc>
            </a:pPr>
            <a:r>
              <a:rPr lang="ja-JP" altLang="en-US" sz="1200" b="1" u="sng" dirty="0">
                <a:latin typeface="BIZ UDゴシック" panose="020B0400000000000000" pitchFamily="49" charset="-128"/>
                <a:ea typeface="BIZ UDゴシック" panose="020B0400000000000000" pitchFamily="49" charset="-128"/>
              </a:rPr>
              <a:t>受任に向けた体制整備を優先</a:t>
            </a:r>
            <a:endParaRPr lang="en-US" altLang="ja-JP" sz="1200" b="1" u="sng"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・リレー後見の検討など、受任者調整会議の実施に向け作業部会にて議論しているため、活躍支援策については</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　現時点で十分に検討できていない。</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・受任に向けての市民後見人向けフォローアップ研修等への充実を図るため</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・現時点で受任実績なく、受任以外の活躍支援まで検討できていない状況。</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b="1" u="sng" dirty="0">
                <a:latin typeface="BIZ UDゴシック" panose="020B0400000000000000" pitchFamily="49" charset="-128"/>
                <a:ea typeface="BIZ UDゴシック" panose="020B0400000000000000" pitchFamily="49" charset="-128"/>
              </a:rPr>
              <a:t>必要だが検討できていない</a:t>
            </a:r>
            <a:endParaRPr lang="en-US" altLang="ja-JP" sz="1200" b="1" u="sng"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・活躍支援策の実施は必要だと認識しているが、検討までに至っていない</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その他</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・マンパワー不足</a:t>
            </a:r>
            <a:endParaRPr lang="en-US" altLang="ja-JP" sz="1200" dirty="0">
              <a:latin typeface="BIZ UDゴシック" panose="020B0400000000000000" pitchFamily="49" charset="-128"/>
              <a:ea typeface="BIZ UDゴシック" panose="020B0400000000000000" pitchFamily="49" charset="-128"/>
            </a:endParaRPr>
          </a:p>
          <a:p>
            <a:pPr>
              <a:lnSpc>
                <a:spcPts val="1800"/>
              </a:lnSpc>
            </a:pPr>
            <a:r>
              <a:rPr lang="ja-JP" altLang="en-US" sz="1200" dirty="0">
                <a:latin typeface="BIZ UDゴシック" panose="020B0400000000000000" pitchFamily="49" charset="-128"/>
                <a:ea typeface="BIZ UDゴシック" panose="020B0400000000000000" pitchFamily="49" charset="-128"/>
              </a:rPr>
              <a:t>・市民後見人以外、想定はしていない。</a:t>
            </a:r>
            <a:endParaRPr lang="en-US" altLang="ja-JP" sz="1200" dirty="0">
              <a:latin typeface="BIZ UDゴシック" panose="020B0400000000000000" pitchFamily="49" charset="-128"/>
              <a:ea typeface="BIZ UDゴシック" panose="020B0400000000000000" pitchFamily="49" charset="-128"/>
            </a:endParaRPr>
          </a:p>
        </p:txBody>
      </p:sp>
      <p:sp>
        <p:nvSpPr>
          <p:cNvPr id="18" name="テキスト ボックス 17">
            <a:extLst>
              <a:ext uri="{FF2B5EF4-FFF2-40B4-BE49-F238E27FC236}">
                <a16:creationId xmlns:a16="http://schemas.microsoft.com/office/drawing/2014/main" id="{5522A5A7-C7DD-45EE-8A48-7D488C08F799}"/>
              </a:ext>
            </a:extLst>
          </p:cNvPr>
          <p:cNvSpPr txBox="1"/>
          <p:nvPr/>
        </p:nvSpPr>
        <p:spPr>
          <a:xfrm>
            <a:off x="854047" y="2488207"/>
            <a:ext cx="1089362" cy="287643"/>
          </a:xfrm>
          <a:prstGeom prst="rect">
            <a:avLst/>
          </a:prstGeom>
          <a:noFill/>
        </p:spPr>
        <p:txBody>
          <a:bodyPr wrap="square">
            <a:spAutoFit/>
          </a:bodyPr>
          <a:lstStyle/>
          <a:p>
            <a:pPr>
              <a:lnSpc>
                <a:spcPts val="1800"/>
              </a:lnSpc>
            </a:pPr>
            <a:r>
              <a:rPr lang="ja-JP" altLang="en-US" sz="1200" dirty="0">
                <a:latin typeface="BIZ UDゴシック" panose="020B0400000000000000" pitchFamily="49" charset="-128"/>
                <a:ea typeface="BIZ UDゴシック" panose="020B0400000000000000" pitchFamily="49" charset="-128"/>
              </a:rPr>
              <a:t>（理由）</a:t>
            </a:r>
            <a:endParaRPr lang="en-US" altLang="ja-JP" sz="1200" dirty="0">
              <a:latin typeface="BIZ UDゴシック" panose="020B0400000000000000" pitchFamily="49" charset="-128"/>
              <a:ea typeface="BIZ UDゴシック" panose="020B0400000000000000" pitchFamily="49" charset="-128"/>
            </a:endParaRPr>
          </a:p>
        </p:txBody>
      </p:sp>
      <p:sp>
        <p:nvSpPr>
          <p:cNvPr id="22" name="正方形/長方形 21">
            <a:extLst>
              <a:ext uri="{FF2B5EF4-FFF2-40B4-BE49-F238E27FC236}">
                <a16:creationId xmlns:a16="http://schemas.microsoft.com/office/drawing/2014/main" id="{E348CE49-943C-4E24-AA08-C81D7B66C30E}"/>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09A6230-9F64-410D-9246-7C8021B53229}"/>
              </a:ext>
            </a:extLst>
          </p:cNvPr>
          <p:cNvSpPr txBox="1"/>
          <p:nvPr/>
        </p:nvSpPr>
        <p:spPr>
          <a:xfrm>
            <a:off x="339712" y="511204"/>
            <a:ext cx="9226576" cy="1006879"/>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〇方向性について模索中という市町村や受任に向けた体制整備を優先するため活躍支援策の検討を行っていない</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市町村もあるが、必要性を感じつつも検討までにいたっていない市町村が見られる。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25" name="テキスト ボックス 24">
            <a:extLst>
              <a:ext uri="{FF2B5EF4-FFF2-40B4-BE49-F238E27FC236}">
                <a16:creationId xmlns:a16="http://schemas.microsoft.com/office/drawing/2014/main" id="{8B270DF1-BF31-4191-AAC6-D4AE9ECF9920}"/>
              </a:ext>
            </a:extLst>
          </p:cNvPr>
          <p:cNvSpPr txBox="1"/>
          <p:nvPr/>
        </p:nvSpPr>
        <p:spPr>
          <a:xfrm>
            <a:off x="339712" y="1479517"/>
            <a:ext cx="9400555" cy="492443"/>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質問：市民後見人としての受任以外で、市民後見人の活躍支援策を実施・検討していますか。</a:t>
            </a:r>
            <a:endParaRPr lang="en-US" altLang="ja-JP" sz="1400" dirty="0">
              <a:latin typeface="BIZ UDゴシック" panose="020B0400000000000000" pitchFamily="49" charset="-128"/>
              <a:ea typeface="BIZ UDゴシック" panose="020B0400000000000000" pitchFamily="49" charset="-128"/>
            </a:endParaRPr>
          </a:p>
          <a:p>
            <a:r>
              <a:rPr lang="ja-JP" altLang="en-US" sz="1200" dirty="0">
                <a:latin typeface="BIZ UDゴシック" panose="020B0400000000000000" pitchFamily="49" charset="-128"/>
                <a:ea typeface="BIZ UDゴシック" panose="020B0400000000000000" pitchFamily="49" charset="-128"/>
              </a:rPr>
              <a:t>　　　（実施・検討している場合はその内容と課題について、実施・検討していない場合はその理由を教えてください）</a:t>
            </a:r>
            <a:endParaRPr lang="en-US" altLang="ja-JP" sz="1200" dirty="0">
              <a:latin typeface="BIZ UDゴシック" panose="020B0400000000000000" pitchFamily="49" charset="-128"/>
              <a:ea typeface="BIZ UDゴシック" panose="020B0400000000000000" pitchFamily="49" charset="-128"/>
            </a:endParaRPr>
          </a:p>
        </p:txBody>
      </p:sp>
      <p:pic>
        <p:nvPicPr>
          <p:cNvPr id="11" name="図 10">
            <a:extLst>
              <a:ext uri="{FF2B5EF4-FFF2-40B4-BE49-F238E27FC236}">
                <a16:creationId xmlns:a16="http://schemas.microsoft.com/office/drawing/2014/main" id="{E471B205-27EE-4F81-B0AE-CDCDA90EFD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3066294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参考６　大阪府法人後見支援事業</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15</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1006879"/>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○令和３年度から事業開始、以下のスキームで事業を行っている。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○後見活動に要する全ての経費を社会福祉法人が負担（報酬付与の申立てをせず、交通費等の経費も法人負担）</a:t>
            </a:r>
          </a:p>
          <a:p>
            <a:pPr>
              <a:lnSpc>
                <a:spcPct val="150000"/>
              </a:lnSpc>
            </a:pP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1C43E64-E615-4D7E-BFB5-AA529A8FAF0B}"/>
              </a:ext>
            </a:extLst>
          </p:cNvPr>
          <p:cNvSpPr txBox="1"/>
          <p:nvPr/>
        </p:nvSpPr>
        <p:spPr>
          <a:xfrm>
            <a:off x="539097" y="1569989"/>
            <a:ext cx="2522220"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事業スキームのイメージ</a:t>
            </a:r>
            <a:endParaRPr lang="en-US" altLang="ja-JP" sz="1400"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411ED43D-8D82-43A0-B152-29A4DCAC103F}"/>
              </a:ext>
            </a:extLst>
          </p:cNvPr>
          <p:cNvPicPr>
            <a:picLocks noChangeAspect="1"/>
          </p:cNvPicPr>
          <p:nvPr/>
        </p:nvPicPr>
        <p:blipFill>
          <a:blip r:embed="rId3"/>
          <a:stretch>
            <a:fillRect/>
          </a:stretch>
        </p:blipFill>
        <p:spPr>
          <a:xfrm>
            <a:off x="638157" y="1934855"/>
            <a:ext cx="8414404" cy="4510299"/>
          </a:xfrm>
          <a:prstGeom prst="rect">
            <a:avLst/>
          </a:prstGeom>
        </p:spPr>
      </p:pic>
      <p:pic>
        <p:nvPicPr>
          <p:cNvPr id="8" name="図 7">
            <a:extLst>
              <a:ext uri="{FF2B5EF4-FFF2-40B4-BE49-F238E27FC236}">
                <a16:creationId xmlns:a16="http://schemas.microsoft.com/office/drawing/2014/main" id="{2BA02D52-86A4-4CC7-9E38-1C73E0690A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296415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参考６　大阪府法人後見支援事業</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16</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○令和３年度の事業開始から</a:t>
            </a:r>
            <a:r>
              <a:rPr kumimoji="1" lang="en-US" altLang="ja-JP" sz="1400" dirty="0">
                <a:latin typeface="BIZ UDゴシック" panose="020B0400000000000000" pitchFamily="49" charset="-128"/>
                <a:ea typeface="BIZ UDゴシック" panose="020B0400000000000000" pitchFamily="49" charset="-128"/>
              </a:rPr>
              <a:t>133</a:t>
            </a:r>
            <a:r>
              <a:rPr kumimoji="1" lang="ja-JP" altLang="en-US" sz="1400" dirty="0">
                <a:latin typeface="BIZ UDゴシック" panose="020B0400000000000000" pitchFamily="49" charset="-128"/>
                <a:ea typeface="BIZ UDゴシック" panose="020B0400000000000000" pitchFamily="49" charset="-128"/>
              </a:rPr>
              <a:t>名の方が養成研修を受講、</a:t>
            </a:r>
            <a:r>
              <a:rPr kumimoji="1" lang="en-US" altLang="ja-JP" sz="1400" dirty="0">
                <a:latin typeface="BIZ UDゴシック" panose="020B0400000000000000" pitchFamily="49" charset="-128"/>
                <a:ea typeface="BIZ UDゴシック" panose="020B0400000000000000" pitchFamily="49" charset="-128"/>
              </a:rPr>
              <a:t>10</a:t>
            </a:r>
            <a:r>
              <a:rPr kumimoji="1" lang="ja-JP" altLang="en-US" sz="1400" dirty="0">
                <a:latin typeface="BIZ UDゴシック" panose="020B0400000000000000" pitchFamily="49" charset="-128"/>
                <a:ea typeface="BIZ UDゴシック" panose="020B0400000000000000" pitchFamily="49" charset="-128"/>
              </a:rPr>
              <a:t>法人がバンク登録をされている。</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しかしながら、受任は１件に留まっている。</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41C43E64-E615-4D7E-BFB5-AA529A8FAF0B}"/>
              </a:ext>
            </a:extLst>
          </p:cNvPr>
          <p:cNvSpPr txBox="1"/>
          <p:nvPr/>
        </p:nvSpPr>
        <p:spPr>
          <a:xfrm>
            <a:off x="539097" y="1534056"/>
            <a:ext cx="2522220"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専門職員養成研修実績</a:t>
            </a:r>
            <a:endParaRPr lang="en-US" altLang="ja-JP" sz="1400" dirty="0">
              <a:latin typeface="BIZ UDゴシック" panose="020B0400000000000000" pitchFamily="49" charset="-128"/>
              <a:ea typeface="BIZ UDゴシック" panose="020B0400000000000000" pitchFamily="49" charset="-128"/>
            </a:endParaRPr>
          </a:p>
        </p:txBody>
      </p:sp>
      <p:sp>
        <p:nvSpPr>
          <p:cNvPr id="8" name="テキスト ボックス 7">
            <a:extLst>
              <a:ext uri="{FF2B5EF4-FFF2-40B4-BE49-F238E27FC236}">
                <a16:creationId xmlns:a16="http://schemas.microsoft.com/office/drawing/2014/main" id="{DBA0494E-42A8-4DE3-AF5F-7F9E4035D2AC}"/>
              </a:ext>
            </a:extLst>
          </p:cNvPr>
          <p:cNvSpPr txBox="1"/>
          <p:nvPr/>
        </p:nvSpPr>
        <p:spPr>
          <a:xfrm>
            <a:off x="539097" y="2622422"/>
            <a:ext cx="4947303" cy="307777"/>
          </a:xfrm>
          <a:prstGeom prst="rect">
            <a:avLst/>
          </a:prstGeom>
          <a:noFill/>
        </p:spPr>
        <p:txBody>
          <a:bodyPr wrap="square">
            <a:spAutoFit/>
          </a:bodyPr>
          <a:lstStyle/>
          <a:p>
            <a:r>
              <a:rPr lang="ja-JP" altLang="en-US" sz="1400" dirty="0">
                <a:latin typeface="BIZ UDゴシック" panose="020B0400000000000000" pitchFamily="49" charset="-128"/>
                <a:ea typeface="BIZ UDゴシック" panose="020B0400000000000000" pitchFamily="49" charset="-128"/>
              </a:rPr>
              <a:t>大阪府法人後見人バンク登録者一覧</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a:t>
            </a:r>
            <a:r>
              <a:rPr lang="en-US" altLang="ja-JP" sz="1400" dirty="0">
                <a:latin typeface="BIZ UDゴシック" panose="020B0400000000000000" pitchFamily="49" charset="-128"/>
                <a:ea typeface="BIZ UDゴシック" panose="020B0400000000000000" pitchFamily="49" charset="-128"/>
                <a:cs typeface="Times New Roman" panose="02020603050405020304" pitchFamily="18" charset="0"/>
              </a:rPr>
              <a:t>R8.1</a:t>
            </a:r>
            <a:r>
              <a:rPr lang="ja-JP" altLang="en-US" sz="1400" dirty="0">
                <a:latin typeface="BIZ UDゴシック" panose="020B0400000000000000" pitchFamily="49" charset="-128"/>
                <a:ea typeface="BIZ UDゴシック" panose="020B0400000000000000" pitchFamily="49" charset="-128"/>
                <a:cs typeface="Times New Roman" panose="02020603050405020304" pitchFamily="18" charset="0"/>
              </a:rPr>
              <a:t>月末現在）</a:t>
            </a:r>
            <a:endParaRPr lang="en-US" altLang="ja-JP" sz="1400" dirty="0">
              <a:latin typeface="BIZ UDゴシック" panose="020B0400000000000000" pitchFamily="49" charset="-128"/>
              <a:ea typeface="BIZ UDゴシック" panose="020B0400000000000000" pitchFamily="49" charset="-128"/>
            </a:endParaRPr>
          </a:p>
        </p:txBody>
      </p:sp>
      <p:graphicFrame>
        <p:nvGraphicFramePr>
          <p:cNvPr id="11" name="表 10">
            <a:extLst>
              <a:ext uri="{FF2B5EF4-FFF2-40B4-BE49-F238E27FC236}">
                <a16:creationId xmlns:a16="http://schemas.microsoft.com/office/drawing/2014/main" id="{BE6ADB2C-2383-43C7-B451-8DCF26776F1A}"/>
              </a:ext>
            </a:extLst>
          </p:cNvPr>
          <p:cNvGraphicFramePr>
            <a:graphicFrameLocks noGrp="1"/>
          </p:cNvGraphicFramePr>
          <p:nvPr>
            <p:extLst>
              <p:ext uri="{D42A27DB-BD31-4B8C-83A1-F6EECF244321}">
                <p14:modId xmlns:p14="http://schemas.microsoft.com/office/powerpoint/2010/main" val="4145020301"/>
              </p:ext>
            </p:extLst>
          </p:nvPr>
        </p:nvGraphicFramePr>
        <p:xfrm>
          <a:off x="898277" y="2980487"/>
          <a:ext cx="8109447" cy="3564000"/>
        </p:xfrm>
        <a:graphic>
          <a:graphicData uri="http://schemas.openxmlformats.org/drawingml/2006/table">
            <a:tbl>
              <a:tblPr/>
              <a:tblGrid>
                <a:gridCol w="939167">
                  <a:extLst>
                    <a:ext uri="{9D8B030D-6E8A-4147-A177-3AD203B41FA5}">
                      <a16:colId xmlns:a16="http://schemas.microsoft.com/office/drawing/2014/main" val="263935972"/>
                    </a:ext>
                  </a:extLst>
                </a:gridCol>
                <a:gridCol w="2068545">
                  <a:extLst>
                    <a:ext uri="{9D8B030D-6E8A-4147-A177-3AD203B41FA5}">
                      <a16:colId xmlns:a16="http://schemas.microsoft.com/office/drawing/2014/main" val="2765857849"/>
                    </a:ext>
                  </a:extLst>
                </a:gridCol>
                <a:gridCol w="1913999">
                  <a:extLst>
                    <a:ext uri="{9D8B030D-6E8A-4147-A177-3AD203B41FA5}">
                      <a16:colId xmlns:a16="http://schemas.microsoft.com/office/drawing/2014/main" val="1019434946"/>
                    </a:ext>
                  </a:extLst>
                </a:gridCol>
                <a:gridCol w="820285">
                  <a:extLst>
                    <a:ext uri="{9D8B030D-6E8A-4147-A177-3AD203B41FA5}">
                      <a16:colId xmlns:a16="http://schemas.microsoft.com/office/drawing/2014/main" val="3546649770"/>
                    </a:ext>
                  </a:extLst>
                </a:gridCol>
                <a:gridCol w="2367451">
                  <a:extLst>
                    <a:ext uri="{9D8B030D-6E8A-4147-A177-3AD203B41FA5}">
                      <a16:colId xmlns:a16="http://schemas.microsoft.com/office/drawing/2014/main" val="2662846342"/>
                    </a:ext>
                  </a:extLst>
                </a:gridCol>
              </a:tblGrid>
              <a:tr h="324000">
                <a:tc>
                  <a:txBody>
                    <a:bodyPr/>
                    <a:lstStyle/>
                    <a:p>
                      <a:pPr algn="ctr"/>
                      <a:r>
                        <a:rPr lang="ja-JP" altLang="en-US" sz="900" b="0" dirty="0">
                          <a:solidFill>
                            <a:schemeClr val="tx1"/>
                          </a:solidFill>
                          <a:effectLst/>
                          <a:latin typeface="BIZ UDゴシック" panose="020B0400000000000000" pitchFamily="49" charset="-128"/>
                          <a:ea typeface="BIZ UDゴシック" panose="020B0400000000000000" pitchFamily="49" charset="-128"/>
                        </a:rPr>
                        <a:t>登録番号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ja-JP" altLang="en-US" sz="900" b="0" dirty="0">
                          <a:solidFill>
                            <a:schemeClr val="tx1"/>
                          </a:solidFill>
                          <a:effectLst/>
                          <a:latin typeface="BIZ UDゴシック" panose="020B0400000000000000" pitchFamily="49" charset="-128"/>
                          <a:ea typeface="BIZ UDゴシック" panose="020B0400000000000000" pitchFamily="49" charset="-128"/>
                        </a:rPr>
                        <a:t>法人名称</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ja-JP" altLang="en-US" sz="900" b="0" dirty="0">
                          <a:solidFill>
                            <a:schemeClr val="tx1"/>
                          </a:solidFill>
                          <a:effectLst/>
                          <a:latin typeface="BIZ UDゴシック" panose="020B0400000000000000" pitchFamily="49" charset="-128"/>
                          <a:ea typeface="BIZ UDゴシック" panose="020B0400000000000000" pitchFamily="49" charset="-128"/>
                        </a:rPr>
                        <a:t>本部所在地</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zh-CN" altLang="en-US" sz="900" b="0" dirty="0">
                          <a:solidFill>
                            <a:schemeClr val="tx1"/>
                          </a:solidFill>
                          <a:effectLst/>
                          <a:latin typeface="BIZ UDゴシック" panose="020B0400000000000000" pitchFamily="49" charset="-128"/>
                          <a:ea typeface="BIZ UDゴシック" panose="020B0400000000000000" pitchFamily="49" charset="-128"/>
                        </a:rPr>
                        <a:t>受任可能件数</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a:r>
                        <a:rPr lang="zh-TW" altLang="en-US" sz="900" b="0" dirty="0">
                          <a:solidFill>
                            <a:schemeClr val="tx1"/>
                          </a:solidFill>
                          <a:effectLst/>
                          <a:latin typeface="BIZ UDゴシック" panose="020B0400000000000000" pitchFamily="49" charset="-128"/>
                          <a:ea typeface="BIZ UDゴシック" panose="020B0400000000000000" pitchFamily="49" charset="-128"/>
                        </a:rPr>
                        <a:t>後見活動実施地域</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349729356"/>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001</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社会福祉法人聖徳会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松原市阿保３丁目</a:t>
                      </a:r>
                      <a:r>
                        <a:rPr lang="en-US" altLang="zh-CN" sz="800" b="0" dirty="0">
                          <a:solidFill>
                            <a:schemeClr val="tx1"/>
                          </a:solidFill>
                          <a:effectLst/>
                          <a:latin typeface="BIZ UDゴシック" panose="020B0400000000000000" pitchFamily="49" charset="-128"/>
                          <a:ea typeface="BIZ UDゴシック" panose="020B0400000000000000" pitchFamily="49" charset="-128"/>
                        </a:rPr>
                        <a:t>14</a:t>
                      </a:r>
                      <a:r>
                        <a:rPr lang="zh-CN"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zh-CN" sz="800" b="0" dirty="0">
                          <a:solidFill>
                            <a:schemeClr val="tx1"/>
                          </a:solidFill>
                          <a:effectLst/>
                          <a:latin typeface="BIZ UDゴシック" panose="020B0400000000000000" pitchFamily="49" charset="-128"/>
                          <a:ea typeface="BIZ UDゴシック" panose="020B0400000000000000" pitchFamily="49" charset="-128"/>
                        </a:rPr>
                        <a:t>22</a:t>
                      </a:r>
                      <a:r>
                        <a:rPr lang="zh-CN"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9</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大阪府内全域</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45867"/>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002</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社会福祉法人八尾隣保館</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八尾市南本町３丁目４番５号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a:solidFill>
                            <a:schemeClr val="tx1"/>
                          </a:solidFill>
                          <a:effectLst/>
                          <a:latin typeface="BIZ UDゴシック" panose="020B0400000000000000" pitchFamily="49" charset="-128"/>
                          <a:ea typeface="BIZ UDゴシック" panose="020B0400000000000000" pitchFamily="49" charset="-128"/>
                        </a:rPr>
                        <a:t>3</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八尾市</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4369005"/>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003</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社会福祉法人暁光会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箕面市白島３丁目</a:t>
                      </a:r>
                      <a:r>
                        <a:rPr lang="en-US" altLang="ja-JP" sz="800" b="0" dirty="0">
                          <a:solidFill>
                            <a:schemeClr val="tx1"/>
                          </a:solidFill>
                          <a:effectLst/>
                          <a:latin typeface="BIZ UDゴシック" panose="020B0400000000000000" pitchFamily="49" charset="-128"/>
                          <a:ea typeface="BIZ UDゴシック" panose="020B0400000000000000" pitchFamily="49" charset="-128"/>
                        </a:rPr>
                        <a:t>16</a:t>
                      </a:r>
                      <a:r>
                        <a:rPr lang="ja-JP" altLang="en-US" sz="800" b="0" dirty="0">
                          <a:solidFill>
                            <a:schemeClr val="tx1"/>
                          </a:solidFill>
                          <a:effectLst/>
                          <a:latin typeface="BIZ UDゴシック" panose="020B0400000000000000" pitchFamily="49" charset="-128"/>
                          <a:ea typeface="BIZ UDゴシック" panose="020B0400000000000000" pitchFamily="49" charset="-128"/>
                        </a:rPr>
                        <a:t>番１号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3</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箕面市</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9464775"/>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004</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社会福祉法人みなと寮</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河内長野市河合寺</a:t>
                      </a:r>
                      <a:r>
                        <a:rPr lang="en-US" altLang="ja-JP" sz="800" b="0" dirty="0">
                          <a:solidFill>
                            <a:schemeClr val="tx1"/>
                          </a:solidFill>
                          <a:effectLst/>
                          <a:latin typeface="BIZ UDゴシック" panose="020B0400000000000000" pitchFamily="49" charset="-128"/>
                          <a:ea typeface="BIZ UDゴシック" panose="020B0400000000000000" pitchFamily="49" charset="-128"/>
                        </a:rPr>
                        <a:t>423</a:t>
                      </a:r>
                      <a:r>
                        <a:rPr lang="ja-JP" altLang="en-US" sz="800" b="0" dirty="0">
                          <a:solidFill>
                            <a:schemeClr val="tx1"/>
                          </a:solidFill>
                          <a:effectLst/>
                          <a:latin typeface="BIZ UDゴシック" panose="020B0400000000000000" pitchFamily="49" charset="-128"/>
                          <a:ea typeface="BIZ UDゴシック" panose="020B0400000000000000" pitchFamily="49" charset="-128"/>
                        </a:rPr>
                        <a:t>番１</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2</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大阪市港区、吹田市、河内長野市</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4335053"/>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005</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a:t>
                      </a:r>
                      <a:r>
                        <a:rPr lang="ja-JP" altLang="en-US" sz="800" b="0" dirty="0" err="1">
                          <a:solidFill>
                            <a:schemeClr val="tx1"/>
                          </a:solidFill>
                          <a:effectLst/>
                          <a:latin typeface="BIZ UDゴシック" panose="020B0400000000000000" pitchFamily="49" charset="-128"/>
                          <a:ea typeface="BIZ UDゴシック" panose="020B0400000000000000" pitchFamily="49" charset="-128"/>
                        </a:rPr>
                        <a:t>こばと</a:t>
                      </a:r>
                      <a:r>
                        <a:rPr lang="ja-JP" altLang="en-US" sz="800" b="0" dirty="0">
                          <a:solidFill>
                            <a:schemeClr val="tx1"/>
                          </a:solidFill>
                          <a:effectLst/>
                          <a:latin typeface="BIZ UDゴシック" panose="020B0400000000000000" pitchFamily="49" charset="-128"/>
                          <a:ea typeface="BIZ UDゴシック" panose="020B0400000000000000" pitchFamily="49" charset="-128"/>
                        </a:rPr>
                        <a:t>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吹田市山田西１丁目</a:t>
                      </a:r>
                      <a:r>
                        <a:rPr lang="en-US" altLang="zh-CN" sz="800" b="0" dirty="0">
                          <a:solidFill>
                            <a:schemeClr val="tx1"/>
                          </a:solidFill>
                          <a:effectLst/>
                          <a:latin typeface="BIZ UDゴシック" panose="020B0400000000000000" pitchFamily="49" charset="-128"/>
                          <a:ea typeface="BIZ UDゴシック" panose="020B0400000000000000" pitchFamily="49" charset="-128"/>
                        </a:rPr>
                        <a:t>26</a:t>
                      </a:r>
                      <a:r>
                        <a:rPr lang="zh-CN"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zh-CN" sz="800" b="0" dirty="0">
                          <a:solidFill>
                            <a:schemeClr val="tx1"/>
                          </a:solidFill>
                          <a:effectLst/>
                          <a:latin typeface="BIZ UDゴシック" panose="020B0400000000000000" pitchFamily="49" charset="-128"/>
                          <a:ea typeface="BIZ UDゴシック" panose="020B0400000000000000" pitchFamily="49" charset="-128"/>
                        </a:rPr>
                        <a:t>27</a:t>
                      </a:r>
                      <a:r>
                        <a:rPr lang="zh-CN"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2</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吹田市（勤務施設から半径</a:t>
                      </a:r>
                      <a:r>
                        <a:rPr lang="en-US" altLang="ja-JP" sz="800" b="0" dirty="0">
                          <a:solidFill>
                            <a:schemeClr val="tx1"/>
                          </a:solidFill>
                          <a:effectLst/>
                          <a:latin typeface="BIZ UDゴシック" panose="020B0400000000000000" pitchFamily="49" charset="-128"/>
                          <a:ea typeface="BIZ UDゴシック" panose="020B0400000000000000" pitchFamily="49" charset="-128"/>
                        </a:rPr>
                        <a:t>1.5km</a:t>
                      </a:r>
                      <a:r>
                        <a:rPr lang="ja-JP" altLang="en-US" sz="800" b="0" dirty="0">
                          <a:solidFill>
                            <a:schemeClr val="tx1"/>
                          </a:solidFill>
                          <a:effectLst/>
                          <a:latin typeface="BIZ UDゴシック" panose="020B0400000000000000" pitchFamily="49" charset="-128"/>
                          <a:ea typeface="BIZ UDゴシック" panose="020B0400000000000000" pitchFamily="49" charset="-128"/>
                        </a:rPr>
                        <a:t>から</a:t>
                      </a:r>
                      <a:r>
                        <a:rPr lang="en-US" altLang="ja-JP" sz="800" b="0" dirty="0">
                          <a:solidFill>
                            <a:schemeClr val="tx1"/>
                          </a:solidFill>
                          <a:effectLst/>
                          <a:latin typeface="BIZ UDゴシック" panose="020B0400000000000000" pitchFamily="49" charset="-128"/>
                          <a:ea typeface="BIZ UDゴシック" panose="020B0400000000000000" pitchFamily="49" charset="-128"/>
                        </a:rPr>
                        <a:t>2km</a:t>
                      </a:r>
                      <a:r>
                        <a:rPr lang="ja-JP" altLang="en-US" sz="800" b="0" dirty="0">
                          <a:solidFill>
                            <a:schemeClr val="tx1"/>
                          </a:solidFill>
                          <a:effectLst/>
                          <a:latin typeface="BIZ UDゴシック" panose="020B0400000000000000" pitchFamily="49" charset="-128"/>
                          <a:ea typeface="BIZ UDゴシック" panose="020B0400000000000000" pitchFamily="49" charset="-128"/>
                        </a:rPr>
                        <a:t>圏内）</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0765121"/>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006</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社会福祉法人みつる会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泉大津市寿町</a:t>
                      </a:r>
                      <a:r>
                        <a:rPr lang="en-US" altLang="zh-CN" sz="800" b="0" dirty="0">
                          <a:solidFill>
                            <a:schemeClr val="tx1"/>
                          </a:solidFill>
                          <a:effectLst/>
                          <a:latin typeface="BIZ UDゴシック" panose="020B0400000000000000" pitchFamily="49" charset="-128"/>
                          <a:ea typeface="BIZ UDゴシック" panose="020B0400000000000000" pitchFamily="49" charset="-128"/>
                        </a:rPr>
                        <a:t>8-40</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1</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泉大津市</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0218097"/>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007</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800" b="0" dirty="0">
                          <a:solidFill>
                            <a:schemeClr val="tx1"/>
                          </a:solidFill>
                          <a:effectLst/>
                          <a:latin typeface="BIZ UDゴシック" panose="020B0400000000000000" pitchFamily="49" charset="-128"/>
                          <a:ea typeface="BIZ UDゴシック" panose="020B0400000000000000" pitchFamily="49" charset="-128"/>
                        </a:rPr>
                        <a:t>社会福祉法人大阪福祉事業財団</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大阪市城東区古市</a:t>
                      </a:r>
                      <a:r>
                        <a:rPr lang="en-US" altLang="zh-CN" sz="800" b="0" dirty="0">
                          <a:solidFill>
                            <a:schemeClr val="tx1"/>
                          </a:solidFill>
                          <a:effectLst/>
                          <a:latin typeface="BIZ UDゴシック" panose="020B0400000000000000" pitchFamily="49" charset="-128"/>
                          <a:ea typeface="BIZ UDゴシック" panose="020B0400000000000000" pitchFamily="49" charset="-128"/>
                        </a:rPr>
                        <a:t>1</a:t>
                      </a:r>
                      <a:r>
                        <a:rPr lang="zh-CN" altLang="en-US" sz="800" b="0" dirty="0">
                          <a:solidFill>
                            <a:schemeClr val="tx1"/>
                          </a:solidFill>
                          <a:effectLst/>
                          <a:latin typeface="BIZ UDゴシック" panose="020B0400000000000000" pitchFamily="49" charset="-128"/>
                          <a:ea typeface="BIZ UDゴシック" panose="020B0400000000000000" pitchFamily="49" charset="-128"/>
                        </a:rPr>
                        <a:t>丁目</a:t>
                      </a:r>
                      <a:r>
                        <a:rPr lang="en-US" altLang="zh-CN" sz="800" b="0" dirty="0">
                          <a:solidFill>
                            <a:schemeClr val="tx1"/>
                          </a:solidFill>
                          <a:effectLst/>
                          <a:latin typeface="BIZ UDゴシック" panose="020B0400000000000000" pitchFamily="49" charset="-128"/>
                          <a:ea typeface="BIZ UDゴシック" panose="020B0400000000000000" pitchFamily="49" charset="-128"/>
                        </a:rPr>
                        <a:t>7</a:t>
                      </a:r>
                      <a:r>
                        <a:rPr lang="zh-CN"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zh-CN" sz="800" b="0" dirty="0">
                          <a:solidFill>
                            <a:schemeClr val="tx1"/>
                          </a:solidFill>
                          <a:effectLst/>
                          <a:latin typeface="BIZ UDゴシック" panose="020B0400000000000000" pitchFamily="49" charset="-128"/>
                          <a:ea typeface="BIZ UDゴシック" panose="020B0400000000000000" pitchFamily="49" charset="-128"/>
                        </a:rPr>
                        <a:t>8</a:t>
                      </a:r>
                      <a:r>
                        <a:rPr lang="zh-CN"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2</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茨木市・高槻市（勤務施設から</a:t>
                      </a:r>
                      <a:r>
                        <a:rPr lang="en-US" altLang="ja-JP" sz="800" b="0" dirty="0">
                          <a:solidFill>
                            <a:schemeClr val="tx1"/>
                          </a:solidFill>
                          <a:effectLst/>
                          <a:latin typeface="BIZ UDゴシック" panose="020B0400000000000000" pitchFamily="49" charset="-128"/>
                          <a:ea typeface="BIZ UDゴシック" panose="020B0400000000000000" pitchFamily="49" charset="-128"/>
                        </a:rPr>
                        <a:t>30</a:t>
                      </a:r>
                      <a:r>
                        <a:rPr lang="ja-JP" altLang="en-US" sz="800" b="0" dirty="0">
                          <a:solidFill>
                            <a:schemeClr val="tx1"/>
                          </a:solidFill>
                          <a:effectLst/>
                          <a:latin typeface="BIZ UDゴシック" panose="020B0400000000000000" pitchFamily="49" charset="-128"/>
                          <a:ea typeface="BIZ UDゴシック" panose="020B0400000000000000" pitchFamily="49" charset="-128"/>
                        </a:rPr>
                        <a:t>分以内）</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5367557"/>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008</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CN" altLang="en-US" sz="800" b="0" dirty="0">
                          <a:solidFill>
                            <a:schemeClr val="tx1"/>
                          </a:solidFill>
                          <a:effectLst/>
                          <a:latin typeface="BIZ UDゴシック" panose="020B0400000000000000" pitchFamily="49" charset="-128"/>
                          <a:ea typeface="BIZ UDゴシック" panose="020B0400000000000000" pitchFamily="49" charset="-128"/>
                        </a:rPr>
                        <a:t>社会福祉法人春栄会</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大阪市鶴見区今津南</a:t>
                      </a:r>
                      <a:r>
                        <a:rPr lang="en-US" altLang="ja-JP" sz="800" b="0" dirty="0">
                          <a:solidFill>
                            <a:schemeClr val="tx1"/>
                          </a:solidFill>
                          <a:effectLst/>
                          <a:latin typeface="BIZ UDゴシック" panose="020B0400000000000000" pitchFamily="49" charset="-128"/>
                          <a:ea typeface="BIZ UDゴシック" panose="020B0400000000000000" pitchFamily="49" charset="-128"/>
                        </a:rPr>
                        <a:t>3</a:t>
                      </a:r>
                      <a:r>
                        <a:rPr lang="ja-JP" altLang="en-US" sz="800" b="0" dirty="0">
                          <a:solidFill>
                            <a:schemeClr val="tx1"/>
                          </a:solidFill>
                          <a:effectLst/>
                          <a:latin typeface="BIZ UDゴシック" panose="020B0400000000000000" pitchFamily="49" charset="-128"/>
                          <a:ea typeface="BIZ UDゴシック" panose="020B0400000000000000" pitchFamily="49" charset="-128"/>
                        </a:rPr>
                        <a:t>丁目</a:t>
                      </a:r>
                      <a:r>
                        <a:rPr lang="en-US" altLang="ja-JP" sz="800" b="0" dirty="0">
                          <a:solidFill>
                            <a:schemeClr val="tx1"/>
                          </a:solidFill>
                          <a:effectLst/>
                          <a:latin typeface="BIZ UDゴシック" panose="020B0400000000000000" pitchFamily="49" charset="-128"/>
                          <a:ea typeface="BIZ UDゴシック" panose="020B0400000000000000" pitchFamily="49" charset="-128"/>
                        </a:rPr>
                        <a:t>5</a:t>
                      </a:r>
                      <a:r>
                        <a:rPr lang="ja-JP"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ja-JP" sz="800" b="0" dirty="0">
                          <a:solidFill>
                            <a:schemeClr val="tx1"/>
                          </a:solidFill>
                          <a:effectLst/>
                          <a:latin typeface="BIZ UDゴシック" panose="020B0400000000000000" pitchFamily="49" charset="-128"/>
                          <a:ea typeface="BIZ UDゴシック" panose="020B0400000000000000" pitchFamily="49" charset="-128"/>
                        </a:rPr>
                        <a:t>5</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1</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800" b="0" dirty="0">
                          <a:solidFill>
                            <a:schemeClr val="tx1"/>
                          </a:solidFill>
                          <a:effectLst/>
                          <a:latin typeface="BIZ UDゴシック" panose="020B0400000000000000" pitchFamily="49" charset="-128"/>
                          <a:ea typeface="BIZ UDゴシック" panose="020B0400000000000000" pitchFamily="49" charset="-128"/>
                        </a:rPr>
                        <a:t>大阪市鶴見区</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4535205"/>
                  </a:ext>
                </a:extLst>
              </a:tr>
              <a:tr h="32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009</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社会福祉法人リベルタ</a:t>
                      </a:r>
                      <a:endParaRPr lang="en-US" altLang="ja-JP" sz="800" b="0" dirty="0">
                        <a:solidFill>
                          <a:schemeClr val="tx1"/>
                        </a:solidFill>
                        <a:effectLst/>
                        <a:latin typeface="BIZ UDゴシック" panose="020B0400000000000000" pitchFamily="49" charset="-128"/>
                        <a:ea typeface="BIZ UDゴシック" panose="020B0400000000000000" pitchFamily="49" charset="-128"/>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大阪市旭区生江</a:t>
                      </a:r>
                      <a:r>
                        <a:rPr lang="en-US" altLang="ja-JP" sz="800" b="0" dirty="0">
                          <a:solidFill>
                            <a:schemeClr val="tx1"/>
                          </a:solidFill>
                          <a:effectLst/>
                          <a:latin typeface="BIZ UDゴシック" panose="020B0400000000000000" pitchFamily="49" charset="-128"/>
                          <a:ea typeface="BIZ UDゴシック" panose="020B0400000000000000" pitchFamily="49" charset="-128"/>
                        </a:rPr>
                        <a:t>3</a:t>
                      </a:r>
                      <a:r>
                        <a:rPr lang="ja-JP" altLang="en-US" sz="800" b="0" dirty="0">
                          <a:solidFill>
                            <a:schemeClr val="tx1"/>
                          </a:solidFill>
                          <a:effectLst/>
                          <a:latin typeface="BIZ UDゴシック" panose="020B0400000000000000" pitchFamily="49" charset="-128"/>
                          <a:ea typeface="BIZ UDゴシック" panose="020B0400000000000000" pitchFamily="49" charset="-128"/>
                        </a:rPr>
                        <a:t>丁目</a:t>
                      </a:r>
                      <a:r>
                        <a:rPr lang="en-US" altLang="ja-JP" sz="800" b="0" dirty="0">
                          <a:solidFill>
                            <a:schemeClr val="tx1"/>
                          </a:solidFill>
                          <a:effectLst/>
                          <a:latin typeface="BIZ UDゴシック" panose="020B0400000000000000" pitchFamily="49" charset="-128"/>
                          <a:ea typeface="BIZ UDゴシック" panose="020B0400000000000000" pitchFamily="49" charset="-128"/>
                        </a:rPr>
                        <a:t>27</a:t>
                      </a:r>
                      <a:r>
                        <a:rPr lang="ja-JP"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ja-JP" sz="800" b="0" dirty="0">
                          <a:solidFill>
                            <a:schemeClr val="tx1"/>
                          </a:solidFill>
                          <a:effectLst/>
                          <a:latin typeface="BIZ UDゴシック" panose="020B0400000000000000" pitchFamily="49" charset="-128"/>
                          <a:ea typeface="BIZ UDゴシック" panose="020B0400000000000000" pitchFamily="49" charset="-128"/>
                        </a:rPr>
                        <a:t>6</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1</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kern="1200" dirty="0">
                          <a:solidFill>
                            <a:schemeClr val="tx1"/>
                          </a:solidFill>
                          <a:effectLst/>
                          <a:latin typeface="BIZ UDゴシック" panose="020B0400000000000000" pitchFamily="49" charset="-128"/>
                          <a:ea typeface="BIZ UDゴシック" panose="020B0400000000000000" pitchFamily="49" charset="-128"/>
                          <a:cs typeface="+mn-cs"/>
                        </a:rPr>
                        <a:t>大阪市旭区</a:t>
                      </a:r>
                      <a:endParaRPr kumimoji="1" lang="zh-CN" altLang="en-US" sz="800" b="0" kern="1200" dirty="0">
                        <a:solidFill>
                          <a:schemeClr val="tx1"/>
                        </a:solidFill>
                        <a:effectLst/>
                        <a:latin typeface="BIZ UDゴシック" panose="020B0400000000000000" pitchFamily="49" charset="-128"/>
                        <a:ea typeface="BIZ UDゴシック" panose="020B0400000000000000" pitchFamily="49" charset="-128"/>
                        <a:cs typeface="+mn-cs"/>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42584225"/>
                  </a:ext>
                </a:extLst>
              </a:tr>
              <a:tr h="324000">
                <a:tc>
                  <a:txBody>
                    <a:bodyPr/>
                    <a:lstStyle/>
                    <a:p>
                      <a:pPr algn="ctr"/>
                      <a:r>
                        <a:rPr lang="ja-JP" altLang="en-US" sz="800" b="0" dirty="0">
                          <a:solidFill>
                            <a:schemeClr val="tx1"/>
                          </a:solidFill>
                          <a:effectLst/>
                          <a:latin typeface="BIZ UDゴシック" panose="020B0400000000000000" pitchFamily="49" charset="-128"/>
                          <a:ea typeface="BIZ UDゴシック" panose="020B0400000000000000" pitchFamily="49" charset="-128"/>
                        </a:rPr>
                        <a:t>府法後</a:t>
                      </a:r>
                      <a:r>
                        <a:rPr lang="en-US" altLang="ja-JP" sz="800" b="0" dirty="0">
                          <a:solidFill>
                            <a:schemeClr val="tx1"/>
                          </a:solidFill>
                          <a:effectLst/>
                          <a:latin typeface="BIZ UDゴシック" panose="020B0400000000000000" pitchFamily="49" charset="-128"/>
                          <a:ea typeface="BIZ UDゴシック" panose="020B0400000000000000" pitchFamily="49" charset="-128"/>
                        </a:rPr>
                        <a:t>010</a:t>
                      </a:r>
                      <a:r>
                        <a:rPr lang="ja-JP" altLang="en-US" sz="800" b="0" dirty="0">
                          <a:solidFill>
                            <a:schemeClr val="tx1"/>
                          </a:solidFill>
                          <a:effectLst/>
                          <a:latin typeface="BIZ UDゴシック" panose="020B0400000000000000" pitchFamily="49" charset="-128"/>
                          <a:ea typeface="BIZ UDゴシック" panose="020B0400000000000000" pitchFamily="49" charset="-128"/>
                        </a:rPr>
                        <a:t>号</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社会福祉法人聖ヨハネ学園</a:t>
                      </a:r>
                      <a:endParaRPr lang="zh-CN" altLang="en-US" sz="800" b="0" dirty="0">
                        <a:solidFill>
                          <a:schemeClr val="tx1"/>
                        </a:solidFill>
                        <a:effectLst/>
                        <a:latin typeface="BIZ UDゴシック" panose="020B0400000000000000" pitchFamily="49" charset="-128"/>
                        <a:ea typeface="BIZ UDゴシック" panose="020B0400000000000000" pitchFamily="49" charset="-128"/>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800" b="0" dirty="0">
                          <a:solidFill>
                            <a:schemeClr val="tx1"/>
                          </a:solidFill>
                          <a:effectLst/>
                          <a:latin typeface="BIZ UDゴシック" panose="020B0400000000000000" pitchFamily="49" charset="-128"/>
                          <a:ea typeface="BIZ UDゴシック" panose="020B0400000000000000" pitchFamily="49" charset="-128"/>
                        </a:rPr>
                        <a:t>高槻市宮之川原</a:t>
                      </a:r>
                      <a:r>
                        <a:rPr lang="en-US" altLang="zh-TW" sz="800" b="0" dirty="0">
                          <a:solidFill>
                            <a:schemeClr val="tx1"/>
                          </a:solidFill>
                          <a:effectLst/>
                          <a:latin typeface="BIZ UDゴシック" panose="020B0400000000000000" pitchFamily="49" charset="-128"/>
                          <a:ea typeface="BIZ UDゴシック" panose="020B0400000000000000" pitchFamily="49" charset="-128"/>
                        </a:rPr>
                        <a:t>2</a:t>
                      </a:r>
                      <a:r>
                        <a:rPr lang="zh-TW" altLang="en-US" sz="800" b="0" dirty="0">
                          <a:solidFill>
                            <a:schemeClr val="tx1"/>
                          </a:solidFill>
                          <a:effectLst/>
                          <a:latin typeface="BIZ UDゴシック" panose="020B0400000000000000" pitchFamily="49" charset="-128"/>
                          <a:ea typeface="BIZ UDゴシック" panose="020B0400000000000000" pitchFamily="49" charset="-128"/>
                        </a:rPr>
                        <a:t>丁目</a:t>
                      </a:r>
                      <a:r>
                        <a:rPr lang="en-US" altLang="zh-TW" sz="800" b="0" dirty="0">
                          <a:solidFill>
                            <a:schemeClr val="tx1"/>
                          </a:solidFill>
                          <a:effectLst/>
                          <a:latin typeface="BIZ UDゴシック" panose="020B0400000000000000" pitchFamily="49" charset="-128"/>
                          <a:ea typeface="BIZ UDゴシック" panose="020B0400000000000000" pitchFamily="49" charset="-128"/>
                        </a:rPr>
                        <a:t>9</a:t>
                      </a:r>
                      <a:r>
                        <a:rPr lang="zh-TW" altLang="en-US" sz="800" b="0" dirty="0">
                          <a:solidFill>
                            <a:schemeClr val="tx1"/>
                          </a:solidFill>
                          <a:effectLst/>
                          <a:latin typeface="BIZ UDゴシック" panose="020B0400000000000000" pitchFamily="49" charset="-128"/>
                          <a:ea typeface="BIZ UDゴシック" panose="020B0400000000000000" pitchFamily="49" charset="-128"/>
                        </a:rPr>
                        <a:t>番</a:t>
                      </a:r>
                      <a:r>
                        <a:rPr lang="en-US" altLang="zh-TW" sz="800" b="0" dirty="0">
                          <a:solidFill>
                            <a:schemeClr val="tx1"/>
                          </a:solidFill>
                          <a:effectLst/>
                          <a:latin typeface="BIZ UDゴシック" panose="020B0400000000000000" pitchFamily="49" charset="-128"/>
                          <a:ea typeface="BIZ UDゴシック" panose="020B0400000000000000" pitchFamily="49" charset="-128"/>
                        </a:rPr>
                        <a:t>1</a:t>
                      </a:r>
                      <a:r>
                        <a:rPr lang="zh-TW" altLang="en-US" sz="800" b="0" dirty="0">
                          <a:solidFill>
                            <a:schemeClr val="tx1"/>
                          </a:solidFill>
                          <a:effectLst/>
                          <a:latin typeface="BIZ UDゴシック" panose="020B0400000000000000" pitchFamily="49" charset="-128"/>
                          <a:ea typeface="BIZ UDゴシック" panose="020B0400000000000000" pitchFamily="49" charset="-128"/>
                        </a:rPr>
                        <a:t>号</a:t>
                      </a:r>
                      <a:endParaRPr lang="ja-JP" altLang="en-US" sz="800" b="0" dirty="0">
                        <a:solidFill>
                          <a:schemeClr val="tx1"/>
                        </a:solidFill>
                        <a:effectLst/>
                        <a:latin typeface="BIZ UDゴシック" panose="020B0400000000000000" pitchFamily="49" charset="-128"/>
                        <a:ea typeface="BIZ UDゴシック" panose="020B0400000000000000" pitchFamily="49" charset="-128"/>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ja-JP" sz="800" b="0" dirty="0">
                          <a:solidFill>
                            <a:schemeClr val="tx1"/>
                          </a:solidFill>
                          <a:effectLst/>
                          <a:latin typeface="BIZ UDゴシック" panose="020B0400000000000000" pitchFamily="49" charset="-128"/>
                          <a:ea typeface="BIZ UDゴシック" panose="020B0400000000000000" pitchFamily="49" charset="-128"/>
                        </a:rPr>
                        <a:t>2</a:t>
                      </a: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800" b="0" dirty="0">
                          <a:solidFill>
                            <a:schemeClr val="tx1"/>
                          </a:solidFill>
                          <a:effectLst/>
                          <a:latin typeface="BIZ UDゴシック" panose="020B0400000000000000" pitchFamily="49" charset="-128"/>
                          <a:ea typeface="BIZ UDゴシック" panose="020B0400000000000000" pitchFamily="49" charset="-128"/>
                        </a:rPr>
                        <a:t>高槻市</a:t>
                      </a:r>
                      <a:r>
                        <a:rPr lang="en-US" altLang="ja-JP" sz="800" b="0" dirty="0">
                          <a:solidFill>
                            <a:schemeClr val="tx1"/>
                          </a:solidFill>
                          <a:effectLst/>
                          <a:latin typeface="BIZ UDゴシック" panose="020B0400000000000000" pitchFamily="49" charset="-128"/>
                          <a:ea typeface="BIZ UDゴシック" panose="020B0400000000000000" pitchFamily="49" charset="-128"/>
                        </a:rPr>
                        <a:t>(</a:t>
                      </a:r>
                      <a:r>
                        <a:rPr lang="ja-JP" altLang="en-US" sz="800" b="0" dirty="0">
                          <a:solidFill>
                            <a:schemeClr val="tx1"/>
                          </a:solidFill>
                          <a:effectLst/>
                          <a:latin typeface="BIZ UDゴシック" panose="020B0400000000000000" pitchFamily="49" charset="-128"/>
                          <a:ea typeface="BIZ UDゴシック" panose="020B0400000000000000" pitchFamily="49" charset="-128"/>
                        </a:rPr>
                        <a:t>勤務施設から</a:t>
                      </a:r>
                      <a:r>
                        <a:rPr lang="en-US" altLang="ja-JP" sz="800" b="0" dirty="0">
                          <a:solidFill>
                            <a:schemeClr val="tx1"/>
                          </a:solidFill>
                          <a:effectLst/>
                          <a:latin typeface="BIZ UDゴシック" panose="020B0400000000000000" pitchFamily="49" charset="-128"/>
                          <a:ea typeface="BIZ UDゴシック" panose="020B0400000000000000" pitchFamily="49" charset="-128"/>
                        </a:rPr>
                        <a:t>30</a:t>
                      </a:r>
                      <a:r>
                        <a:rPr lang="ja-JP" altLang="en-US" sz="800" b="0" dirty="0">
                          <a:solidFill>
                            <a:schemeClr val="tx1"/>
                          </a:solidFill>
                          <a:effectLst/>
                          <a:latin typeface="BIZ UDゴシック" panose="020B0400000000000000" pitchFamily="49" charset="-128"/>
                          <a:ea typeface="BIZ UDゴシック" panose="020B0400000000000000" pitchFamily="49" charset="-128"/>
                        </a:rPr>
                        <a:t>分以内</a:t>
                      </a:r>
                      <a:r>
                        <a:rPr lang="en-US" altLang="ja-JP" sz="800" b="0" dirty="0">
                          <a:solidFill>
                            <a:schemeClr val="tx1"/>
                          </a:solidFill>
                          <a:effectLst/>
                          <a:latin typeface="BIZ UDゴシック" panose="020B0400000000000000" pitchFamily="49" charset="-128"/>
                          <a:ea typeface="BIZ UDゴシック" panose="020B0400000000000000" pitchFamily="49" charset="-128"/>
                        </a:rPr>
                        <a:t>)</a:t>
                      </a:r>
                      <a:endParaRPr lang="zh-TW" altLang="en-US" sz="800" b="0" dirty="0">
                        <a:solidFill>
                          <a:schemeClr val="tx1"/>
                        </a:solidFill>
                        <a:effectLst/>
                        <a:latin typeface="BIZ UDゴシック" panose="020B0400000000000000" pitchFamily="49" charset="-128"/>
                        <a:ea typeface="BIZ UDゴシック" panose="020B0400000000000000" pitchFamily="49" charset="-128"/>
                      </a:endParaRPr>
                    </a:p>
                  </a:txBody>
                  <a:tcPr marL="6164" marR="6164" marT="6164" marB="6164"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470373"/>
                  </a:ext>
                </a:extLst>
              </a:tr>
            </a:tbl>
          </a:graphicData>
        </a:graphic>
      </p:graphicFrame>
      <p:sp>
        <p:nvSpPr>
          <p:cNvPr id="12" name="コンテンツ プレースホルダー 2">
            <a:extLst>
              <a:ext uri="{FF2B5EF4-FFF2-40B4-BE49-F238E27FC236}">
                <a16:creationId xmlns:a16="http://schemas.microsoft.com/office/drawing/2014/main" id="{67C3B79E-E106-41C7-A029-433425F9F412}"/>
              </a:ext>
            </a:extLst>
          </p:cNvPr>
          <p:cNvSpPr txBox="1">
            <a:spLocks/>
          </p:cNvSpPr>
          <p:nvPr/>
        </p:nvSpPr>
        <p:spPr>
          <a:xfrm>
            <a:off x="824860" y="1890515"/>
            <a:ext cx="6497964" cy="401142"/>
          </a:xfrm>
          <a:prstGeom prst="rect">
            <a:avLst/>
          </a:prstGeom>
        </p:spPr>
        <p:txBody>
          <a:bodyPr>
            <a:noAutofit/>
          </a:bodyPr>
          <a:lst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a:lstStyle>
          <a:p>
            <a:pPr marL="0" indent="0">
              <a:lnSpc>
                <a:spcPts val="2000"/>
              </a:lnSpc>
              <a:buNone/>
            </a:pPr>
            <a:r>
              <a:rPr lang="en-US" altLang="ja-JP" sz="1600" dirty="0">
                <a:latin typeface="BIZ UDゴシック" panose="020B0400000000000000" pitchFamily="49" charset="-128"/>
                <a:ea typeface="BIZ UDゴシック" panose="020B0400000000000000" pitchFamily="49" charset="-128"/>
              </a:rPr>
              <a:t>R3</a:t>
            </a:r>
            <a:r>
              <a:rPr lang="ja-JP" altLang="en-US" sz="1600" dirty="0">
                <a:latin typeface="BIZ UDゴシック" panose="020B0400000000000000" pitchFamily="49" charset="-128"/>
                <a:ea typeface="BIZ UDゴシック" panose="020B0400000000000000" pitchFamily="49" charset="-128"/>
              </a:rPr>
              <a:t>～</a:t>
            </a:r>
            <a:r>
              <a:rPr lang="en-US" altLang="ja-JP" sz="1600" dirty="0">
                <a:latin typeface="BIZ UDゴシック" panose="020B0400000000000000" pitchFamily="49" charset="-128"/>
                <a:ea typeface="BIZ UDゴシック" panose="020B0400000000000000" pitchFamily="49" charset="-128"/>
              </a:rPr>
              <a:t>R6</a:t>
            </a:r>
            <a:r>
              <a:rPr lang="ja-JP" altLang="en-US" sz="1600" dirty="0">
                <a:latin typeface="BIZ UDゴシック" panose="020B0400000000000000" pitchFamily="49" charset="-128"/>
                <a:ea typeface="BIZ UDゴシック" panose="020B0400000000000000" pitchFamily="49" charset="-128"/>
              </a:rPr>
              <a:t>年度　養成研修修了者数　</a:t>
            </a:r>
            <a:r>
              <a:rPr lang="en-US" altLang="ja-JP" sz="1600" dirty="0">
                <a:latin typeface="BIZ UDゴシック" panose="020B0400000000000000" pitchFamily="49" charset="-128"/>
                <a:ea typeface="BIZ UDゴシック" panose="020B0400000000000000" pitchFamily="49" charset="-128"/>
              </a:rPr>
              <a:t>133</a:t>
            </a:r>
            <a:r>
              <a:rPr lang="ja-JP" altLang="en-US" sz="1600" dirty="0">
                <a:latin typeface="BIZ UDゴシック" panose="020B0400000000000000" pitchFamily="49" charset="-128"/>
                <a:ea typeface="BIZ UDゴシック" panose="020B0400000000000000" pitchFamily="49" charset="-128"/>
              </a:rPr>
              <a:t>人（</a:t>
            </a:r>
            <a:r>
              <a:rPr lang="en-US" altLang="ja-JP" sz="1600" dirty="0">
                <a:latin typeface="BIZ UDゴシック" panose="020B0400000000000000" pitchFamily="49" charset="-128"/>
                <a:ea typeface="BIZ UDゴシック" panose="020B0400000000000000" pitchFamily="49" charset="-128"/>
              </a:rPr>
              <a:t>83</a:t>
            </a:r>
            <a:r>
              <a:rPr lang="ja-JP" altLang="en-US" sz="1600" dirty="0">
                <a:latin typeface="BIZ UDゴシック" panose="020B0400000000000000" pitchFamily="49" charset="-128"/>
                <a:ea typeface="BIZ UDゴシック" panose="020B0400000000000000" pitchFamily="49" charset="-128"/>
              </a:rPr>
              <a:t>法人）</a:t>
            </a:r>
          </a:p>
        </p:txBody>
      </p:sp>
      <p:pic>
        <p:nvPicPr>
          <p:cNvPr id="10" name="図 9">
            <a:extLst>
              <a:ext uri="{FF2B5EF4-FFF2-40B4-BE49-F238E27FC236}">
                <a16:creationId xmlns:a16="http://schemas.microsoft.com/office/drawing/2014/main" id="{519E6EA7-1666-4478-A790-70506054B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18619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参考６　大阪府法人後見支援事業</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a:latin typeface="BIZ UDゴシック" panose="020B0400000000000000" pitchFamily="49" charset="-128"/>
                <a:ea typeface="BIZ UDゴシック" panose="020B0400000000000000" pitchFamily="49" charset="-128"/>
              </a:rPr>
              <a:t>17</a:t>
            </a: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10127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latin typeface="BIZ UDゴシック" panose="020B0400000000000000" pitchFamily="49" charset="-128"/>
                <a:ea typeface="BIZ UDゴシック" panose="020B0400000000000000" pitchFamily="49" charset="-128"/>
              </a:rPr>
              <a:t>〇大阪府法人後見支援事業における、研修受講法人数とバンク登録法人数の乖離、研修受講法人数の減少という課</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題を踏まえ、今後の大阪府法人後見支援事業の検討にあたり、府社協に委託している大阪府法人後見受任調整企</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画会議に相談のうえ、これまで府研修を受講した法人や法人後見実施団体（府事業以外）を対象にアンケート調</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a:p>
            <a:r>
              <a:rPr kumimoji="1" lang="ja-JP" altLang="en-US" sz="1400" dirty="0">
                <a:solidFill>
                  <a:schemeClr val="tx1"/>
                </a:solidFill>
                <a:latin typeface="BIZ UDゴシック" panose="020B0400000000000000" pitchFamily="49" charset="-128"/>
                <a:ea typeface="BIZ UDゴシック" panose="020B0400000000000000" pitchFamily="49" charset="-128"/>
              </a:rPr>
              <a:t>　査を実施予定。</a:t>
            </a:r>
            <a:endParaRPr kumimoji="1" lang="en-US" altLang="ja-JP" sz="1400" dirty="0">
              <a:solidFill>
                <a:schemeClr val="tx1"/>
              </a:solidFill>
              <a:latin typeface="BIZ UDゴシック" panose="020B0400000000000000" pitchFamily="49" charset="-128"/>
              <a:ea typeface="BIZ UDゴシック" panose="020B0400000000000000" pitchFamily="49" charset="-128"/>
            </a:endParaRPr>
          </a:p>
        </p:txBody>
      </p:sp>
      <p:pic>
        <p:nvPicPr>
          <p:cNvPr id="10" name="図 9">
            <a:extLst>
              <a:ext uri="{FF2B5EF4-FFF2-40B4-BE49-F238E27FC236}">
                <a16:creationId xmlns:a16="http://schemas.microsoft.com/office/drawing/2014/main" id="{519E6EA7-1666-4478-A790-70506054B2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
        <p:nvSpPr>
          <p:cNvPr id="4" name="テキスト ボックス 3">
            <a:extLst>
              <a:ext uri="{FF2B5EF4-FFF2-40B4-BE49-F238E27FC236}">
                <a16:creationId xmlns:a16="http://schemas.microsoft.com/office/drawing/2014/main" id="{E38716B9-7A05-48CA-9420-434291691F0B}"/>
              </a:ext>
            </a:extLst>
          </p:cNvPr>
          <p:cNvSpPr txBox="1"/>
          <p:nvPr/>
        </p:nvSpPr>
        <p:spPr>
          <a:xfrm>
            <a:off x="178559" y="1737241"/>
            <a:ext cx="9548882" cy="4185761"/>
          </a:xfrm>
          <a:prstGeom prst="rect">
            <a:avLst/>
          </a:prstGeom>
          <a:noFill/>
        </p:spPr>
        <p:txBody>
          <a:bodyPr wrap="square" rtlCol="0">
            <a:spAutoFit/>
          </a:bodyPr>
          <a:lstStyle/>
          <a:p>
            <a:r>
              <a:rPr kumimoji="1" lang="ja-JP" altLang="en-US" sz="1400" dirty="0">
                <a:latin typeface="BIZ UDゴシック" panose="020B0400000000000000" pitchFamily="49" charset="-128"/>
                <a:ea typeface="BIZ UDゴシック" panose="020B0400000000000000" pitchFamily="49" charset="-128"/>
              </a:rPr>
              <a:t>①調査内容</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１</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府法人後見受講法人</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→府法人後見事業を実施しようとした理由、受任件数の少ない理由、バンク登録の少ない理由、無報酬の是非　</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など</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（２</a:t>
            </a:r>
            <a:r>
              <a:rPr kumimoji="1" lang="en-US" altLang="ja-JP" sz="1400" dirty="0">
                <a:latin typeface="BIZ UDゴシック" panose="020B0400000000000000" pitchFamily="49" charset="-128"/>
                <a:ea typeface="BIZ UDゴシック" panose="020B0400000000000000" pitchFamily="49" charset="-128"/>
              </a:rPr>
              <a:t>)</a:t>
            </a:r>
            <a:r>
              <a:rPr kumimoji="1" lang="ja-JP" altLang="en-US" sz="1400" dirty="0">
                <a:latin typeface="BIZ UDゴシック" panose="020B0400000000000000" pitchFamily="49" charset="-128"/>
                <a:ea typeface="BIZ UDゴシック" panose="020B0400000000000000" pitchFamily="49" charset="-128"/>
              </a:rPr>
              <a:t>法人後見実施団体（府事業以外）</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→法人後見実施の経緯、課題、後見受任前から関わりのある被後見人と法人の利益相反の課題をどのようにク</a:t>
            </a:r>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リアしたか　など</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②今後について</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（１）アンケート調査結果をもとに、事業内容や研修内容を検討</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（２）検討結果を受任調整企画会議に報告・修正</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（３）検討案を令和８年度に分科会委員に照会</a:t>
            </a:r>
            <a:endParaRPr kumimoji="1" lang="en-US" altLang="ja-JP" sz="1400" dirty="0">
              <a:latin typeface="BIZ UDゴシック" panose="020B0400000000000000" pitchFamily="49" charset="-128"/>
              <a:ea typeface="BIZ UDゴシック" panose="020B0400000000000000" pitchFamily="49" charset="-128"/>
            </a:endParaRPr>
          </a:p>
          <a:p>
            <a:endParaRPr kumimoji="1" lang="en-US" altLang="ja-JP" sz="1400" dirty="0">
              <a:latin typeface="BIZ UDゴシック" panose="020B0400000000000000" pitchFamily="49" charset="-128"/>
              <a:ea typeface="BIZ UDゴシック" panose="020B0400000000000000" pitchFamily="49" charset="-128"/>
            </a:endParaRPr>
          </a:p>
          <a:p>
            <a:r>
              <a:rPr kumimoji="1" lang="ja-JP" altLang="en-US" sz="1400" dirty="0">
                <a:latin typeface="BIZ UDゴシック" panose="020B0400000000000000" pitchFamily="49" charset="-128"/>
                <a:ea typeface="BIZ UDゴシック" panose="020B0400000000000000" pitchFamily="49" charset="-128"/>
              </a:rPr>
              <a:t>　（４）照会結果をもとに、令和８年度以降に新しい事業及び研修を実施</a:t>
            </a:r>
            <a:endParaRPr kumimoji="1" lang="en-US" altLang="ja-JP" sz="1400" dirty="0">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E5FC517A-B25D-4378-9F90-5EF29914F0D8}"/>
              </a:ext>
            </a:extLst>
          </p:cNvPr>
          <p:cNvSpPr txBox="1"/>
          <p:nvPr/>
        </p:nvSpPr>
        <p:spPr>
          <a:xfrm>
            <a:off x="371475" y="1733550"/>
            <a:ext cx="8705850" cy="369332"/>
          </a:xfrm>
          <a:prstGeom prst="rect">
            <a:avLst/>
          </a:prstGeom>
          <a:noFill/>
        </p:spPr>
        <p:txBody>
          <a:bodyPr wrap="square" rtlCol="0">
            <a:spAutoFit/>
          </a:bodyPr>
          <a:lstStyle/>
          <a:p>
            <a:endParaRPr kumimoji="1" lang="ja-JP" altLang="en-US"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3841135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50C20A8A-8F35-4A03-A7FF-423210DAF093}"/>
              </a:ext>
            </a:extLst>
          </p:cNvPr>
          <p:cNvSpPr txBox="1"/>
          <p:nvPr/>
        </p:nvSpPr>
        <p:spPr>
          <a:xfrm>
            <a:off x="936749" y="1417215"/>
            <a:ext cx="7109712" cy="2595775"/>
          </a:xfrm>
          <a:prstGeom prst="rect">
            <a:avLst/>
          </a:prstGeom>
          <a:noFill/>
          <a:ln>
            <a:noFill/>
          </a:ln>
        </p:spPr>
        <p:txBody>
          <a:bodyPr wrap="square" rtlCol="0">
            <a:spAutoFit/>
          </a:bodyPr>
          <a:lstStyle/>
          <a:p>
            <a:pPr>
              <a:lnSpc>
                <a:spcPct val="200000"/>
              </a:lnSpc>
            </a:pPr>
            <a:r>
              <a:rPr kumimoji="1" lang="ja-JP" altLang="en-US" sz="1400" dirty="0">
                <a:latin typeface="BIZ UDゴシック" panose="020B0400000000000000" pitchFamily="49" charset="-128"/>
                <a:ea typeface="BIZ UDゴシック" panose="020B0400000000000000" pitchFamily="49" charset="-128"/>
              </a:rPr>
              <a:t>参考１　</a:t>
            </a: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全国の成年後見制度利用状況</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kumimoji="1"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参考２　大阪府の市民後見人</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参考３　富田林市成年後見制度利用促進協議会での受任者調整に係る検討について</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参考４　府内市町村への調査結果</a:t>
            </a:r>
            <a:r>
              <a:rPr kumimoji="1" lang="ja-JP" altLang="en-US" sz="1400" dirty="0">
                <a:latin typeface="BIZ UDゴシック" panose="020B0400000000000000" pitchFamily="49" charset="-128"/>
                <a:ea typeface="BIZ UDゴシック" panose="020B0400000000000000" pitchFamily="49" charset="-128"/>
              </a:rPr>
              <a:t>（市民後見人養成支援事業を実施しない理由）</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参考５　府内市町村への調査結果（市民後見人の活躍支援策）</a:t>
            </a:r>
            <a:endParaRPr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a:p>
            <a:pPr>
              <a:lnSpc>
                <a:spcPct val="200000"/>
              </a:lnSpc>
            </a:pPr>
            <a:r>
              <a:rPr kumimoji="1" lang="ja-JP"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参考６　</a:t>
            </a:r>
            <a:r>
              <a:rPr kumimoji="1" lang="zh-TW" altLang="en-US" sz="1400" kern="100" dirty="0">
                <a:latin typeface="BIZ UDゴシック" panose="020B0400000000000000" pitchFamily="49" charset="-128"/>
                <a:ea typeface="BIZ UDゴシック" panose="020B0400000000000000" pitchFamily="49" charset="-128"/>
                <a:cs typeface="Times New Roman" panose="02020603050405020304" pitchFamily="18" charset="0"/>
              </a:rPr>
              <a:t>大阪府法人後見支援事業</a:t>
            </a:r>
            <a:endParaRPr kumimoji="1" lang="en-US" altLang="ja-JP" sz="14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008A6BD8-63D9-4794-A29F-9BA591A63EB5}"/>
              </a:ext>
            </a:extLst>
          </p:cNvPr>
          <p:cNvSpPr txBox="1"/>
          <p:nvPr/>
        </p:nvSpPr>
        <p:spPr>
          <a:xfrm>
            <a:off x="7843705" y="1417215"/>
            <a:ext cx="1714171" cy="2595775"/>
          </a:xfrm>
          <a:prstGeom prst="rect">
            <a:avLst/>
          </a:prstGeom>
          <a:noFill/>
          <a:ln>
            <a:noFill/>
          </a:ln>
        </p:spPr>
        <p:txBody>
          <a:bodyPr wrap="square" rtlCol="0">
            <a:spAutoFit/>
          </a:bodyPr>
          <a:lstStyle/>
          <a:p>
            <a:pPr>
              <a:lnSpc>
                <a:spcPct val="200000"/>
              </a:lnSpc>
            </a:pPr>
            <a:r>
              <a:rPr kumimoji="1" lang="ja-JP" altLang="en-US" sz="1400" dirty="0">
                <a:latin typeface="BIZ UDゴシック" panose="020B0400000000000000" pitchFamily="49" charset="-128"/>
                <a:ea typeface="BIZ UDゴシック" panose="020B0400000000000000" pitchFamily="49" charset="-128"/>
              </a:rPr>
              <a:t>・・・１</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・・・３</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・・・６</a:t>
            </a:r>
            <a:endParaRPr kumimoji="1" lang="en-US" altLang="ja-JP" sz="1400" dirty="0">
              <a:latin typeface="BIZ UDゴシック" panose="020B0400000000000000" pitchFamily="49" charset="-128"/>
              <a:ea typeface="BIZ UDゴシック" panose="020B0400000000000000" pitchFamily="49" charset="-128"/>
            </a:endParaRPr>
          </a:p>
          <a:p>
            <a:pPr>
              <a:lnSpc>
                <a:spcPct val="200000"/>
              </a:lnSpc>
            </a:pP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12</a:t>
            </a:r>
          </a:p>
          <a:p>
            <a:pPr>
              <a:lnSpc>
                <a:spcPct val="200000"/>
              </a:lnSpc>
            </a:pP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13</a:t>
            </a:r>
          </a:p>
          <a:p>
            <a:pPr>
              <a:lnSpc>
                <a:spcPct val="200000"/>
              </a:lnSpc>
            </a:pPr>
            <a:r>
              <a:rPr kumimoji="1" lang="ja-JP" altLang="en-US" sz="1400" dirty="0">
                <a:latin typeface="BIZ UDゴシック" panose="020B0400000000000000" pitchFamily="49" charset="-128"/>
                <a:ea typeface="BIZ UDゴシック" panose="020B0400000000000000" pitchFamily="49" charset="-128"/>
              </a:rPr>
              <a:t>・・・</a:t>
            </a:r>
            <a:r>
              <a:rPr kumimoji="1" lang="en-US" altLang="ja-JP" sz="1400" dirty="0">
                <a:latin typeface="BIZ UDゴシック" panose="020B0400000000000000" pitchFamily="49" charset="-128"/>
                <a:ea typeface="BIZ UDゴシック" panose="020B0400000000000000" pitchFamily="49" charset="-128"/>
              </a:rPr>
              <a:t>15</a:t>
            </a:r>
          </a:p>
        </p:txBody>
      </p:sp>
    </p:spTree>
    <p:extLst>
      <p:ext uri="{BB962C8B-B14F-4D97-AF65-F5344CB8AC3E}">
        <p14:creationId xmlns:p14="http://schemas.microsoft.com/office/powerpoint/2010/main" val="926284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参考１　全国の成年後見制度利用状況　</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１</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7" y="6456461"/>
            <a:ext cx="9400555"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最高裁判所ホームページ「成年後見関係事件の概況　令和６年１月～</a:t>
            </a:r>
            <a:r>
              <a:rPr lang="en-US" altLang="ja-JP" sz="900" dirty="0">
                <a:latin typeface="BIZ UDゴシック" panose="020B0400000000000000" pitchFamily="49" charset="-128"/>
                <a:ea typeface="BIZ UDゴシック" panose="020B0400000000000000" pitchFamily="49" charset="-128"/>
              </a:rPr>
              <a:t>12</a:t>
            </a:r>
            <a:r>
              <a:rPr lang="ja-JP" altLang="en-US" sz="900" dirty="0">
                <a:latin typeface="BIZ UDゴシック" panose="020B0400000000000000" pitchFamily="49" charset="-128"/>
                <a:ea typeface="BIZ UDゴシック" panose="020B0400000000000000" pitchFamily="49" charset="-128"/>
              </a:rPr>
              <a:t>月」</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〇令和６年１月～</a:t>
            </a:r>
            <a:r>
              <a:rPr kumimoji="1" lang="en-US" altLang="ja-JP" sz="1400" dirty="0">
                <a:latin typeface="BIZ UDゴシック" panose="020B0400000000000000" pitchFamily="49" charset="-128"/>
                <a:ea typeface="BIZ UDゴシック" panose="020B0400000000000000" pitchFamily="49" charset="-128"/>
              </a:rPr>
              <a:t>12</a:t>
            </a:r>
            <a:r>
              <a:rPr kumimoji="1" lang="ja-JP" altLang="en-US" sz="1400" dirty="0">
                <a:latin typeface="BIZ UDゴシック" panose="020B0400000000000000" pitchFamily="49" charset="-128"/>
                <a:ea typeface="BIZ UDゴシック" panose="020B0400000000000000" pitchFamily="49" charset="-128"/>
              </a:rPr>
              <a:t>月の成年後見制度の利用者数は</a:t>
            </a:r>
            <a:r>
              <a:rPr kumimoji="1" lang="en-US" altLang="ja-JP" sz="1400" dirty="0">
                <a:latin typeface="BIZ UDゴシック" panose="020B0400000000000000" pitchFamily="49" charset="-128"/>
                <a:ea typeface="BIZ UDゴシック" panose="020B0400000000000000" pitchFamily="49" charset="-128"/>
              </a:rPr>
              <a:t>253,941</a:t>
            </a:r>
            <a:r>
              <a:rPr kumimoji="1" lang="ja-JP" altLang="en-US" sz="1400" dirty="0">
                <a:latin typeface="BIZ UDゴシック" panose="020B0400000000000000" pitchFamily="49" charset="-128"/>
                <a:ea typeface="BIZ UDゴシック" panose="020B0400000000000000" pitchFamily="49" charset="-128"/>
              </a:rPr>
              <a:t>人、申立件数は</a:t>
            </a:r>
            <a:r>
              <a:rPr kumimoji="1" lang="en-US" altLang="ja-JP" sz="1400" dirty="0">
                <a:latin typeface="BIZ UDゴシック" panose="020B0400000000000000" pitchFamily="49" charset="-128"/>
                <a:ea typeface="BIZ UDゴシック" panose="020B0400000000000000" pitchFamily="49" charset="-128"/>
              </a:rPr>
              <a:t>41,841</a:t>
            </a:r>
            <a:r>
              <a:rPr kumimoji="1" lang="ja-JP" altLang="en-US" sz="1400" dirty="0">
                <a:latin typeface="BIZ UDゴシック" panose="020B0400000000000000" pitchFamily="49" charset="-128"/>
                <a:ea typeface="BIZ UDゴシック" panose="020B0400000000000000" pitchFamily="49" charset="-128"/>
              </a:rPr>
              <a:t>件と、年々増加している。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5" name="図 4">
            <a:extLst>
              <a:ext uri="{FF2B5EF4-FFF2-40B4-BE49-F238E27FC236}">
                <a16:creationId xmlns:a16="http://schemas.microsoft.com/office/drawing/2014/main" id="{387CC3CF-33FE-4596-B7CC-011040C6AB1C}"/>
              </a:ext>
            </a:extLst>
          </p:cNvPr>
          <p:cNvPicPr>
            <a:picLocks noChangeAspect="1"/>
          </p:cNvPicPr>
          <p:nvPr/>
        </p:nvPicPr>
        <p:blipFill>
          <a:blip r:embed="rId3"/>
          <a:stretch>
            <a:fillRect/>
          </a:stretch>
        </p:blipFill>
        <p:spPr>
          <a:xfrm>
            <a:off x="5042060" y="1714288"/>
            <a:ext cx="4770327" cy="3663054"/>
          </a:xfrm>
          <a:prstGeom prst="rect">
            <a:avLst/>
          </a:prstGeom>
        </p:spPr>
      </p:pic>
      <p:pic>
        <p:nvPicPr>
          <p:cNvPr id="12" name="図 11">
            <a:extLst>
              <a:ext uri="{FF2B5EF4-FFF2-40B4-BE49-F238E27FC236}">
                <a16:creationId xmlns:a16="http://schemas.microsoft.com/office/drawing/2014/main" id="{2714650F-68BF-41FF-ADAC-7F14067FAD40}"/>
              </a:ext>
            </a:extLst>
          </p:cNvPr>
          <p:cNvPicPr>
            <a:picLocks noChangeAspect="1"/>
          </p:cNvPicPr>
          <p:nvPr/>
        </p:nvPicPr>
        <p:blipFill>
          <a:blip r:embed="rId4"/>
          <a:stretch>
            <a:fillRect/>
          </a:stretch>
        </p:blipFill>
        <p:spPr>
          <a:xfrm>
            <a:off x="282094" y="1714288"/>
            <a:ext cx="4759966" cy="3988473"/>
          </a:xfrm>
          <a:prstGeom prst="rect">
            <a:avLst/>
          </a:prstGeom>
        </p:spPr>
      </p:pic>
      <p:pic>
        <p:nvPicPr>
          <p:cNvPr id="9" name="図 8">
            <a:extLst>
              <a:ext uri="{FF2B5EF4-FFF2-40B4-BE49-F238E27FC236}">
                <a16:creationId xmlns:a16="http://schemas.microsoft.com/office/drawing/2014/main" id="{08184EFB-FCD3-4B9C-B446-06742E8037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616666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参考１　全国の成年後見制度利用状況　</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２</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4" y="511204"/>
            <a:ext cx="9342289" cy="7787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14957F5B-9743-43EC-B955-6076D331E9E3}"/>
              </a:ext>
            </a:extLst>
          </p:cNvPr>
          <p:cNvSpPr txBox="1"/>
          <p:nvPr/>
        </p:nvSpPr>
        <p:spPr>
          <a:xfrm>
            <a:off x="326138" y="6456460"/>
            <a:ext cx="8787968" cy="230832"/>
          </a:xfrm>
          <a:prstGeom prst="rect">
            <a:avLst/>
          </a:prstGeom>
          <a:noFill/>
        </p:spPr>
        <p:txBody>
          <a:bodyPr wrap="square">
            <a:spAutoFit/>
          </a:bodyPr>
          <a:lstStyle/>
          <a:p>
            <a:r>
              <a:rPr lang="ja-JP" altLang="en-US" sz="900" dirty="0">
                <a:latin typeface="BIZ UDゴシック" panose="020B0400000000000000" pitchFamily="49" charset="-128"/>
                <a:ea typeface="BIZ UDゴシック" panose="020B0400000000000000" pitchFamily="49" charset="-128"/>
              </a:rPr>
              <a:t>最高裁判所ホームページ「成年後見関係事件の概況　令和６年１月～</a:t>
            </a:r>
            <a:r>
              <a:rPr lang="en-US" altLang="ja-JP" sz="900" dirty="0">
                <a:latin typeface="BIZ UDゴシック" panose="020B0400000000000000" pitchFamily="49" charset="-128"/>
                <a:ea typeface="BIZ UDゴシック" panose="020B0400000000000000" pitchFamily="49" charset="-128"/>
              </a:rPr>
              <a:t>12</a:t>
            </a:r>
            <a:r>
              <a:rPr lang="ja-JP" altLang="en-US" sz="900" dirty="0">
                <a:latin typeface="BIZ UDゴシック" panose="020B0400000000000000" pitchFamily="49" charset="-128"/>
                <a:ea typeface="BIZ UDゴシック" panose="020B0400000000000000" pitchFamily="49" charset="-128"/>
              </a:rPr>
              <a:t>月」</a:t>
            </a:r>
            <a:endParaRPr lang="en-US" altLang="ja-JP" sz="900" dirty="0">
              <a:latin typeface="BIZ UDゴシック" panose="020B0400000000000000" pitchFamily="49" charset="-128"/>
              <a:ea typeface="BIZ UDゴシック" panose="020B0400000000000000" pitchFamily="49" charset="-128"/>
            </a:endParaRPr>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683713"/>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〇申立人については、市区町村長が最も多く全体の約</a:t>
            </a:r>
            <a:r>
              <a:rPr kumimoji="1" lang="en-US" altLang="ja-JP" sz="1400" dirty="0">
                <a:latin typeface="BIZ UDゴシック" panose="020B0400000000000000" pitchFamily="49" charset="-128"/>
                <a:ea typeface="BIZ UDゴシック" panose="020B0400000000000000" pitchFamily="49" charset="-128"/>
              </a:rPr>
              <a:t>23.9</a:t>
            </a:r>
            <a:r>
              <a:rPr kumimoji="1" lang="ja-JP" altLang="en-US" sz="1400" dirty="0">
                <a:latin typeface="BIZ UDゴシック" panose="020B0400000000000000" pitchFamily="49" charset="-128"/>
                <a:ea typeface="BIZ UDゴシック" panose="020B0400000000000000" pitchFamily="49" charset="-128"/>
              </a:rPr>
              <a:t>％を占め、次いで本人（約</a:t>
            </a:r>
            <a:r>
              <a:rPr kumimoji="1" lang="en-US" altLang="ja-JP" sz="1400" dirty="0">
                <a:latin typeface="BIZ UDゴシック" panose="020B0400000000000000" pitchFamily="49" charset="-128"/>
                <a:ea typeface="BIZ UDゴシック" panose="020B0400000000000000" pitchFamily="49" charset="-128"/>
              </a:rPr>
              <a:t>23.5</a:t>
            </a:r>
            <a:r>
              <a:rPr kumimoji="1" lang="ja-JP" altLang="en-US" sz="1400" dirty="0">
                <a:latin typeface="BIZ UDゴシック" panose="020B0400000000000000" pitchFamily="49" charset="-128"/>
                <a:ea typeface="BIZ UDゴシック" panose="020B0400000000000000" pitchFamily="49" charset="-128"/>
              </a:rPr>
              <a:t>％）、</a:t>
            </a:r>
            <a:endParaRPr kumimoji="1" lang="en-US" altLang="ja-JP" sz="1400" dirty="0">
              <a:latin typeface="BIZ UDゴシック" panose="020B0400000000000000" pitchFamily="49" charset="-128"/>
              <a:ea typeface="BIZ UDゴシック" panose="020B0400000000000000" pitchFamily="49" charset="-128"/>
            </a:endParaRPr>
          </a:p>
          <a:p>
            <a:pPr>
              <a:lnSpc>
                <a:spcPct val="150000"/>
              </a:lnSpc>
            </a:pPr>
            <a:r>
              <a:rPr kumimoji="1" lang="ja-JP" altLang="en-US" sz="1400" dirty="0">
                <a:latin typeface="BIZ UDゴシック" panose="020B0400000000000000" pitchFamily="49" charset="-128"/>
                <a:ea typeface="BIZ UDゴシック" panose="020B0400000000000000" pitchFamily="49" charset="-128"/>
              </a:rPr>
              <a:t>　本人の子（約</a:t>
            </a:r>
            <a:r>
              <a:rPr kumimoji="1" lang="en-US" altLang="ja-JP" sz="1400" dirty="0">
                <a:latin typeface="BIZ UDゴシック" panose="020B0400000000000000" pitchFamily="49" charset="-128"/>
                <a:ea typeface="BIZ UDゴシック" panose="020B0400000000000000" pitchFamily="49" charset="-128"/>
              </a:rPr>
              <a:t>19.3</a:t>
            </a:r>
            <a:r>
              <a:rPr kumimoji="1" lang="ja-JP" altLang="en-US" sz="1400" dirty="0">
                <a:latin typeface="BIZ UDゴシック" panose="020B0400000000000000" pitchFamily="49" charset="-128"/>
                <a:ea typeface="BIZ UDゴシック" panose="020B0400000000000000" pitchFamily="49" charset="-128"/>
              </a:rPr>
              <a:t>％）の順となっている。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A78D06D8-F93E-4B31-A964-B3BCDFDA1D11}"/>
              </a:ext>
            </a:extLst>
          </p:cNvPr>
          <p:cNvPicPr>
            <a:picLocks noChangeAspect="1"/>
          </p:cNvPicPr>
          <p:nvPr/>
        </p:nvPicPr>
        <p:blipFill rotWithShape="1">
          <a:blip r:embed="rId3"/>
          <a:srcRect l="28769" t="28453" r="28615" b="35387"/>
          <a:stretch/>
        </p:blipFill>
        <p:spPr>
          <a:xfrm>
            <a:off x="158815" y="1868494"/>
            <a:ext cx="6862419" cy="3639354"/>
          </a:xfrm>
          <a:prstGeom prst="rect">
            <a:avLst/>
          </a:prstGeom>
        </p:spPr>
      </p:pic>
      <p:pic>
        <p:nvPicPr>
          <p:cNvPr id="13" name="図 12">
            <a:extLst>
              <a:ext uri="{FF2B5EF4-FFF2-40B4-BE49-F238E27FC236}">
                <a16:creationId xmlns:a16="http://schemas.microsoft.com/office/drawing/2014/main" id="{AFDCB384-E30C-4101-83BA-A9D3BC614334}"/>
              </a:ext>
            </a:extLst>
          </p:cNvPr>
          <p:cNvPicPr>
            <a:picLocks noChangeAspect="1"/>
          </p:cNvPicPr>
          <p:nvPr/>
        </p:nvPicPr>
        <p:blipFill rotWithShape="1">
          <a:blip r:embed="rId3"/>
          <a:srcRect l="28769" t="66904" r="28615" b="16524"/>
          <a:stretch/>
        </p:blipFill>
        <p:spPr>
          <a:xfrm>
            <a:off x="4845517" y="5199425"/>
            <a:ext cx="4720771" cy="1147371"/>
          </a:xfrm>
          <a:prstGeom prst="rect">
            <a:avLst/>
          </a:prstGeom>
        </p:spPr>
      </p:pic>
      <p:pic>
        <p:nvPicPr>
          <p:cNvPr id="9" name="図 8">
            <a:extLst>
              <a:ext uri="{FF2B5EF4-FFF2-40B4-BE49-F238E27FC236}">
                <a16:creationId xmlns:a16="http://schemas.microsoft.com/office/drawing/2014/main" id="{9A644F41-554D-459F-9CB1-2EBE7FAB27B2}"/>
              </a:ext>
            </a:extLst>
          </p:cNvPr>
          <p:cNvPicPr>
            <a:picLocks noChangeAspect="1"/>
          </p:cNvPicPr>
          <p:nvPr/>
        </p:nvPicPr>
        <p:blipFill rotWithShape="1">
          <a:blip r:embed="rId3"/>
          <a:srcRect l="28769" t="17320" r="28615" b="77368"/>
          <a:stretch/>
        </p:blipFill>
        <p:spPr>
          <a:xfrm>
            <a:off x="282094" y="1525607"/>
            <a:ext cx="6302186" cy="490971"/>
          </a:xfrm>
          <a:prstGeom prst="rect">
            <a:avLst/>
          </a:prstGeom>
        </p:spPr>
      </p:pic>
      <p:pic>
        <p:nvPicPr>
          <p:cNvPr id="10" name="図 9">
            <a:extLst>
              <a:ext uri="{FF2B5EF4-FFF2-40B4-BE49-F238E27FC236}">
                <a16:creationId xmlns:a16="http://schemas.microsoft.com/office/drawing/2014/main" id="{DBB1F4DF-9DD6-4924-948B-1ECCE2044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1202106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参考２　大阪府の市民後見人</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３</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sp>
        <p:nvSpPr>
          <p:cNvPr id="17" name="正方形/長方形 16">
            <a:extLst>
              <a:ext uri="{FF2B5EF4-FFF2-40B4-BE49-F238E27FC236}">
                <a16:creationId xmlns:a16="http://schemas.microsoft.com/office/drawing/2014/main" id="{67F98CD8-1BC6-42AA-B89C-6113140B440D}"/>
              </a:ext>
            </a:extLst>
          </p:cNvPr>
          <p:cNvSpPr/>
          <p:nvPr/>
        </p:nvSpPr>
        <p:spPr>
          <a:xfrm>
            <a:off x="282095" y="558288"/>
            <a:ext cx="8906294" cy="4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0C20A8A-8F35-4A03-A7FF-423210DAF093}"/>
              </a:ext>
            </a:extLst>
          </p:cNvPr>
          <p:cNvSpPr txBox="1"/>
          <p:nvPr/>
        </p:nvSpPr>
        <p:spPr>
          <a:xfrm>
            <a:off x="339712" y="511204"/>
            <a:ext cx="9226576" cy="360548"/>
          </a:xfrm>
          <a:prstGeom prst="rect">
            <a:avLst/>
          </a:prstGeom>
          <a:noFill/>
          <a:ln>
            <a:noFill/>
          </a:ln>
        </p:spPr>
        <p:txBody>
          <a:bodyPr wrap="square" rtlCol="0">
            <a:spAutoFit/>
          </a:bodyPr>
          <a:lstStyle/>
          <a:p>
            <a:pPr>
              <a:lnSpc>
                <a:spcPct val="150000"/>
              </a:lnSpc>
            </a:pPr>
            <a:r>
              <a:rPr kumimoji="1" lang="ja-JP" altLang="en-US" sz="1400" dirty="0">
                <a:latin typeface="BIZ UDゴシック" panose="020B0400000000000000" pitchFamily="49" charset="-128"/>
                <a:ea typeface="BIZ UDゴシック" panose="020B0400000000000000" pitchFamily="49" charset="-128"/>
              </a:rPr>
              <a:t>　市民後見人の活動は各地域で異なり、大阪では「単独受任」「監督人なし」「無報酬」となっている。</a:t>
            </a:r>
            <a:endParaRPr kumimoji="1" lang="en-US" altLang="ja-JP" sz="1400"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732F009C-19CD-4477-A00E-5EF15DA98137}"/>
              </a:ext>
            </a:extLst>
          </p:cNvPr>
          <p:cNvPicPr>
            <a:picLocks noChangeAspect="1"/>
          </p:cNvPicPr>
          <p:nvPr/>
        </p:nvPicPr>
        <p:blipFill>
          <a:blip r:embed="rId3"/>
          <a:stretch>
            <a:fillRect/>
          </a:stretch>
        </p:blipFill>
        <p:spPr>
          <a:xfrm>
            <a:off x="914400" y="1355397"/>
            <a:ext cx="8019875" cy="5213696"/>
          </a:xfrm>
          <a:prstGeom prst="rect">
            <a:avLst/>
          </a:prstGeom>
          <a:ln>
            <a:solidFill>
              <a:schemeClr val="tx1"/>
            </a:solidFill>
          </a:ln>
        </p:spPr>
      </p:pic>
      <p:sp>
        <p:nvSpPr>
          <p:cNvPr id="10" name="テキスト ボックス 9">
            <a:extLst>
              <a:ext uri="{FF2B5EF4-FFF2-40B4-BE49-F238E27FC236}">
                <a16:creationId xmlns:a16="http://schemas.microsoft.com/office/drawing/2014/main" id="{6957BE59-8BB6-4114-A4F8-709B635D6474}"/>
              </a:ext>
            </a:extLst>
          </p:cNvPr>
          <p:cNvSpPr txBox="1"/>
          <p:nvPr/>
        </p:nvSpPr>
        <p:spPr>
          <a:xfrm>
            <a:off x="282094" y="6599097"/>
            <a:ext cx="6712226"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年度第１回都道府県交流会　大阪府資料</a:t>
            </a:r>
            <a:endParaRPr lang="en-US" altLang="ja-JP" sz="9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10193560-CD7D-4EB9-8802-3BF5C1F0F7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7160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参考２　大阪府の市民後見人</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４</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pic>
        <p:nvPicPr>
          <p:cNvPr id="3" name="図 2">
            <a:extLst>
              <a:ext uri="{FF2B5EF4-FFF2-40B4-BE49-F238E27FC236}">
                <a16:creationId xmlns:a16="http://schemas.microsoft.com/office/drawing/2014/main" id="{19E507EB-C744-4DFC-981D-D533614F855D}"/>
              </a:ext>
            </a:extLst>
          </p:cNvPr>
          <p:cNvPicPr>
            <a:picLocks noChangeAspect="1"/>
          </p:cNvPicPr>
          <p:nvPr/>
        </p:nvPicPr>
        <p:blipFill>
          <a:blip r:embed="rId3"/>
          <a:stretch>
            <a:fillRect/>
          </a:stretch>
        </p:blipFill>
        <p:spPr>
          <a:xfrm>
            <a:off x="710397" y="790873"/>
            <a:ext cx="8751986" cy="5654281"/>
          </a:xfrm>
          <a:prstGeom prst="rect">
            <a:avLst/>
          </a:prstGeom>
          <a:ln>
            <a:solidFill>
              <a:schemeClr val="tx1"/>
            </a:solidFill>
          </a:ln>
        </p:spPr>
      </p:pic>
      <p:sp>
        <p:nvSpPr>
          <p:cNvPr id="8" name="テキスト ボックス 7">
            <a:extLst>
              <a:ext uri="{FF2B5EF4-FFF2-40B4-BE49-F238E27FC236}">
                <a16:creationId xmlns:a16="http://schemas.microsoft.com/office/drawing/2014/main" id="{81425D84-48ED-476F-AE95-D17FDD65A229}"/>
              </a:ext>
            </a:extLst>
          </p:cNvPr>
          <p:cNvSpPr txBox="1"/>
          <p:nvPr/>
        </p:nvSpPr>
        <p:spPr>
          <a:xfrm>
            <a:off x="282094" y="6599097"/>
            <a:ext cx="6712226"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年度第１回都道府県交流会　大阪府資料</a:t>
            </a:r>
            <a:endParaRPr lang="en-US" altLang="ja-JP" sz="900"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DC7EF06A-FCBA-4877-A6A0-FE623BDC645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976124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参考２　大阪府の市民後見人</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５</a:t>
            </a:r>
            <a:endParaRPr lang="en-US" altLang="ja-JP" sz="1600" dirty="0">
              <a:latin typeface="BIZ UDゴシック" panose="020B0400000000000000" pitchFamily="49" charset="-128"/>
              <a:ea typeface="BIZ UDゴシック" panose="020B0400000000000000" pitchFamily="49" charset="-128"/>
            </a:endParaRPr>
          </a:p>
        </p:txBody>
      </p:sp>
      <p:pic>
        <p:nvPicPr>
          <p:cNvPr id="4" name="図 3">
            <a:extLst>
              <a:ext uri="{FF2B5EF4-FFF2-40B4-BE49-F238E27FC236}">
                <a16:creationId xmlns:a16="http://schemas.microsoft.com/office/drawing/2014/main" id="{D5A81A70-7F66-4F0D-A726-1302765D0ABD}"/>
              </a:ext>
            </a:extLst>
          </p:cNvPr>
          <p:cNvPicPr>
            <a:picLocks noChangeAspect="1"/>
          </p:cNvPicPr>
          <p:nvPr/>
        </p:nvPicPr>
        <p:blipFill rotWithShape="1">
          <a:blip r:embed="rId3"/>
          <a:srcRect r="8762" b="6511"/>
          <a:stretch/>
        </p:blipFill>
        <p:spPr>
          <a:xfrm>
            <a:off x="385360" y="910476"/>
            <a:ext cx="9077023" cy="5534678"/>
          </a:xfrm>
          <a:prstGeom prst="rect">
            <a:avLst/>
          </a:prstGeom>
          <a:ln>
            <a:solidFill>
              <a:schemeClr val="tx1"/>
            </a:solidFill>
          </a:ln>
        </p:spPr>
      </p:pic>
      <p:sp>
        <p:nvSpPr>
          <p:cNvPr id="8" name="テキスト ボックス 7">
            <a:extLst>
              <a:ext uri="{FF2B5EF4-FFF2-40B4-BE49-F238E27FC236}">
                <a16:creationId xmlns:a16="http://schemas.microsoft.com/office/drawing/2014/main" id="{41B9C296-ABE4-4285-B498-3A5CF4480EE7}"/>
              </a:ext>
            </a:extLst>
          </p:cNvPr>
          <p:cNvSpPr txBox="1"/>
          <p:nvPr/>
        </p:nvSpPr>
        <p:spPr>
          <a:xfrm>
            <a:off x="282094" y="6599097"/>
            <a:ext cx="6712226" cy="230832"/>
          </a:xfrm>
          <a:prstGeom prst="rect">
            <a:avLst/>
          </a:prstGeom>
          <a:noFill/>
        </p:spPr>
        <p:txBody>
          <a:bodyPr wrap="square">
            <a:spAutoFit/>
          </a:bodyPr>
          <a:lstStyle/>
          <a:p>
            <a:r>
              <a:rPr lang="en-US" altLang="ja-JP" sz="900" dirty="0">
                <a:latin typeface="BIZ UDゴシック" panose="020B0400000000000000" pitchFamily="49" charset="-128"/>
                <a:ea typeface="BIZ UDゴシック" panose="020B0400000000000000" pitchFamily="49" charset="-128"/>
              </a:rPr>
              <a:t>R6</a:t>
            </a:r>
            <a:r>
              <a:rPr lang="ja-JP" altLang="en-US" sz="900" dirty="0">
                <a:latin typeface="BIZ UDゴシック" panose="020B0400000000000000" pitchFamily="49" charset="-128"/>
                <a:ea typeface="BIZ UDゴシック" panose="020B0400000000000000" pitchFamily="49" charset="-128"/>
              </a:rPr>
              <a:t>年度第１回都道府県交流会　大阪府資料</a:t>
            </a:r>
            <a:endParaRPr lang="en-US" altLang="ja-JP" sz="900" dirty="0">
              <a:latin typeface="BIZ UDゴシック" panose="020B0400000000000000" pitchFamily="49" charset="-128"/>
              <a:ea typeface="BIZ UDゴシック" panose="020B0400000000000000" pitchFamily="49" charset="-128"/>
            </a:endParaRPr>
          </a:p>
        </p:txBody>
      </p:sp>
      <p:pic>
        <p:nvPicPr>
          <p:cNvPr id="6" name="図 5">
            <a:extLst>
              <a:ext uri="{FF2B5EF4-FFF2-40B4-BE49-F238E27FC236}">
                <a16:creationId xmlns:a16="http://schemas.microsoft.com/office/drawing/2014/main" id="{C1AEE637-B725-4DC0-B491-8CB673C755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Tree>
    <p:extLst>
      <p:ext uri="{BB962C8B-B14F-4D97-AF65-F5344CB8AC3E}">
        <p14:creationId xmlns:p14="http://schemas.microsoft.com/office/powerpoint/2010/main" val="428337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参考３　富田林市成年後見制度利用促進協議会での受任者調整に係る検討について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６</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2BA02D52-86A4-4CC7-9E38-1C73E069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
        <p:nvSpPr>
          <p:cNvPr id="6" name="正方形/長方形 5">
            <a:extLst>
              <a:ext uri="{FF2B5EF4-FFF2-40B4-BE49-F238E27FC236}">
                <a16:creationId xmlns:a16="http://schemas.microsoft.com/office/drawing/2014/main" id="{C8B2E366-C74E-4B80-A392-86A98E508E82}"/>
              </a:ext>
            </a:extLst>
          </p:cNvPr>
          <p:cNvSpPr/>
          <p:nvPr/>
        </p:nvSpPr>
        <p:spPr>
          <a:xfrm>
            <a:off x="281855" y="459367"/>
            <a:ext cx="9342289" cy="4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〇受任者調整とは？</a:t>
            </a:r>
          </a:p>
        </p:txBody>
      </p:sp>
      <p:sp>
        <p:nvSpPr>
          <p:cNvPr id="10" name="テキスト ボックス 9">
            <a:extLst>
              <a:ext uri="{FF2B5EF4-FFF2-40B4-BE49-F238E27FC236}">
                <a16:creationId xmlns:a16="http://schemas.microsoft.com/office/drawing/2014/main" id="{2598DDE2-5270-49E7-A450-AB0AB086B9B2}"/>
              </a:ext>
            </a:extLst>
          </p:cNvPr>
          <p:cNvSpPr txBox="1"/>
          <p:nvPr/>
        </p:nvSpPr>
        <p:spPr>
          <a:xfrm>
            <a:off x="150920" y="952609"/>
            <a:ext cx="4101484" cy="322268"/>
          </a:xfrm>
          <a:prstGeom prst="rect">
            <a:avLst/>
          </a:prstGeom>
          <a:noFill/>
        </p:spPr>
        <p:txBody>
          <a:bodyPr wrap="square" rtlCol="0">
            <a:spAutoFit/>
          </a:bodyPr>
          <a:lstStyle/>
          <a:p>
            <a:pPr algn="just">
              <a:lnSpc>
                <a:spcPct val="150000"/>
              </a:lnSpc>
            </a:pP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第二期成年後見制度利用促進基本計画より（</a:t>
            </a:r>
            <a:r>
              <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rPr>
              <a:t>P38,39</a:t>
            </a:r>
            <a:r>
              <a:rPr lang="ja-JP" altLang="en-US" sz="1200" kern="100" dirty="0">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dirty="0">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11" name="正方形/長方形 10">
            <a:extLst>
              <a:ext uri="{FF2B5EF4-FFF2-40B4-BE49-F238E27FC236}">
                <a16:creationId xmlns:a16="http://schemas.microsoft.com/office/drawing/2014/main" id="{A0E13FB4-BB45-4DD4-BCDB-5C2846BDCF06}"/>
              </a:ext>
            </a:extLst>
          </p:cNvPr>
          <p:cNvSpPr/>
          <p:nvPr/>
        </p:nvSpPr>
        <p:spPr>
          <a:xfrm>
            <a:off x="89162" y="1362676"/>
            <a:ext cx="9727676" cy="51448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ja-JP" altLang="en-US" sz="1400" b="1"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b="1" u="sng" kern="1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受任者調整について・・・</a:t>
            </a:r>
            <a:endParaRPr lang="en-US" altLang="ja-JP" sz="1400" b="1" u="sng" kern="1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都道府県、市町村及び中核機関は、</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後見人等の候補者の的確な推薦を行うことができるよう</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、家庭裁判所と専門職団体の積極</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的な協力も得て、候補者の検討方法（検討の体制や候補者推薦の目安など）、マッチングの手法などを共有できる体制を整える。この際、</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市民後見人を候補にするのに適した事案であるかや、どのような属性の候補者がよいかの検討だけではなく、権利擁護支援チーム形成の</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観点から、</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本人の意向や後見人等との相性</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課題等に応じた柔軟な選任形態（複数後見など）</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課題解決後の交代等の</a:t>
            </a:r>
            <a:endParaRPr lang="en-US" altLang="ja-JP" sz="1400"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en-US" altLang="ja-JP" sz="1400"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想定なども検討できるように留意する</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05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endParaRPr lang="en-US" altLang="ja-JP" sz="105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400" kern="1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b="1" u="sng" kern="1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rPr>
              <a:t>検討方法について・・・</a:t>
            </a:r>
            <a:endParaRPr lang="en-US" altLang="ja-JP" sz="1400" b="1" u="sng" kern="100" dirty="0">
              <a:solidFill>
                <a:schemeClr val="tx1"/>
              </a:solidFill>
              <a:effectLst>
                <a:outerShdw blurRad="38100" dist="38100" dir="2700000" algn="tl">
                  <a:srgbClr val="000000">
                    <a:alpha val="43137"/>
                  </a:srgbClr>
                </a:outerShdw>
              </a:effectLst>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・都道府県、市町村、中核機関、専門職団体、家庭裁判所などは、</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権利擁護支援チームの形成支援としての受任</a:t>
            </a:r>
            <a:endParaRPr lang="en-US" altLang="ja-JP"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400"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者調整を地域の実情に応じて進める</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ため、</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家庭裁判所が後見人等を選任する際の考慮要素をできる限り</a:t>
            </a:r>
            <a:endParaRPr lang="en-US" altLang="ja-JP"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400" b="1"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　</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共有する</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a:t>
            </a:r>
          </a:p>
          <a:p>
            <a:pPr algn="just">
              <a:lnSpc>
                <a:spcPct val="150000"/>
              </a:lnSpc>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・さらに、個人情報を含まない</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模擬事例の検討</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を通じて、後見人等候補者イメージの共通認識を深める。</a:t>
            </a:r>
          </a:p>
          <a:p>
            <a:pPr algn="just">
              <a:lnSpc>
                <a:spcPct val="150000"/>
              </a:lnSpc>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・また、受任者調整の際に将来的な後見人等の交代も含めた初期方針が検討できるよう、個人情報を含まない模擬事例</a:t>
            </a:r>
            <a:endParaRPr lang="en-US" altLang="ja-JP"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endParaRPr>
          </a:p>
          <a:p>
            <a:pPr algn="just">
              <a:lnSpc>
                <a:spcPct val="150000"/>
              </a:lnSpc>
            </a:pP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　の検討を通じて、交代のタイミングや引き継ぎ方法など</a:t>
            </a:r>
            <a:r>
              <a:rPr lang="ja-JP" altLang="en-US" sz="1400" b="1" u="sng" kern="100" dirty="0">
                <a:solidFill>
                  <a:srgbClr val="FF0000"/>
                </a:solidFill>
                <a:latin typeface="BIZ UDゴシック" panose="020B0400000000000000" pitchFamily="49" charset="-128"/>
                <a:ea typeface="BIZ UDゴシック" panose="020B0400000000000000" pitchFamily="49" charset="-128"/>
                <a:cs typeface="Times New Roman" panose="02020603050405020304" pitchFamily="18" charset="0"/>
              </a:rPr>
              <a:t>交代に関するイメージの共有</a:t>
            </a:r>
            <a:r>
              <a:rPr lang="ja-JP" altLang="en-US" sz="1200" kern="100" dirty="0">
                <a:solidFill>
                  <a:schemeClr val="tx1"/>
                </a:solidFill>
                <a:latin typeface="BIZ UDゴシック" panose="020B0400000000000000" pitchFamily="49" charset="-128"/>
                <a:ea typeface="BIZ UDゴシック" panose="020B0400000000000000" pitchFamily="49" charset="-128"/>
                <a:cs typeface="Times New Roman" panose="02020603050405020304" pitchFamily="18" charset="0"/>
              </a:rPr>
              <a:t>も進める。</a:t>
            </a:r>
          </a:p>
        </p:txBody>
      </p:sp>
    </p:spTree>
    <p:extLst>
      <p:ext uri="{BB962C8B-B14F-4D97-AF65-F5344CB8AC3E}">
        <p14:creationId xmlns:p14="http://schemas.microsoft.com/office/powerpoint/2010/main" val="154009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3648"/>
            <a:ext cx="9906000" cy="409080"/>
          </a:xfrm>
          <a:solidFill>
            <a:schemeClr val="accent6">
              <a:lumMod val="50000"/>
            </a:schemeClr>
          </a:solidFill>
        </p:spPr>
        <p:txBody>
          <a:bodyPr>
            <a:normAutofit/>
          </a:bodyPr>
          <a:lstStyle/>
          <a:p>
            <a:pPr lvl="0" algn="just">
              <a:lnSpc>
                <a:spcPts val="2400"/>
              </a:lnSpc>
            </a:pPr>
            <a:r>
              <a:rPr lang="ja-JP" altLang="en-US"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rPr>
              <a:t>　　参考３　富田林市成年後見制度利用促進協議会での受任者調整に係る検討について</a:t>
            </a:r>
            <a:endParaRPr lang="en-US" altLang="ja-JP" sz="1800" kern="100" dirty="0">
              <a:solidFill>
                <a:schemeClr val="bg1"/>
              </a:solidFill>
              <a:latin typeface="BIZ UDゴシック" panose="020B0400000000000000" pitchFamily="49" charset="-128"/>
              <a:ea typeface="BIZ UDゴシック" panose="020B0400000000000000" pitchFamily="49" charset="-128"/>
              <a:cs typeface="Times New Roman" panose="02020603050405020304" pitchFamily="18" charset="0"/>
            </a:endParaRPr>
          </a:p>
        </p:txBody>
      </p:sp>
      <p:sp>
        <p:nvSpPr>
          <p:cNvPr id="7" name="コンテンツ プレースホルダー 2"/>
          <p:cNvSpPr txBox="1">
            <a:spLocks/>
          </p:cNvSpPr>
          <p:nvPr/>
        </p:nvSpPr>
        <p:spPr>
          <a:xfrm>
            <a:off x="9462383" y="6445154"/>
            <a:ext cx="510279" cy="409080"/>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a:latin typeface="BIZ UDゴシック" panose="020B0400000000000000" pitchFamily="49" charset="-128"/>
                <a:ea typeface="BIZ UDゴシック" panose="020B0400000000000000" pitchFamily="49" charset="-128"/>
              </a:rPr>
              <a:t>７</a:t>
            </a:r>
            <a:endParaRPr lang="en-US" altLang="ja-JP" sz="1600" dirty="0">
              <a:latin typeface="BIZ UDゴシック" panose="020B0400000000000000" pitchFamily="49" charset="-128"/>
              <a:ea typeface="BIZ UDゴシック" panose="020B0400000000000000" pitchFamily="49" charset="-128"/>
            </a:endParaRPr>
          </a:p>
          <a:p>
            <a:pPr marL="0" indent="0">
              <a:buFont typeface="Arial" panose="020B0604020202020204" pitchFamily="34" charset="0"/>
              <a:buNone/>
            </a:pPr>
            <a:endParaRPr lang="en-US" altLang="ja-JP" sz="160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2BA02D52-86A4-4CC7-9E38-1C73E0690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01" y="-30426"/>
            <a:ext cx="452600" cy="452600"/>
          </a:xfrm>
          <a:prstGeom prst="rect">
            <a:avLst/>
          </a:prstGeom>
        </p:spPr>
      </p:pic>
      <p:sp>
        <p:nvSpPr>
          <p:cNvPr id="6" name="正方形/長方形 5">
            <a:extLst>
              <a:ext uri="{FF2B5EF4-FFF2-40B4-BE49-F238E27FC236}">
                <a16:creationId xmlns:a16="http://schemas.microsoft.com/office/drawing/2014/main" id="{C8B2E366-C74E-4B80-A392-86A98E508E82}"/>
              </a:ext>
            </a:extLst>
          </p:cNvPr>
          <p:cNvSpPr/>
          <p:nvPr/>
        </p:nvSpPr>
        <p:spPr>
          <a:xfrm>
            <a:off x="281855" y="412210"/>
            <a:ext cx="9342289" cy="4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a:solidFill>
                  <a:schemeClr val="tx1"/>
                </a:solidFill>
                <a:latin typeface="BIZ UDゴシック" panose="020B0400000000000000" pitchFamily="49" charset="-128"/>
                <a:ea typeface="BIZ UDゴシック" panose="020B0400000000000000" pitchFamily="49" charset="-128"/>
              </a:rPr>
              <a:t>〇受任者調整とは？</a:t>
            </a:r>
          </a:p>
        </p:txBody>
      </p:sp>
      <p:pic>
        <p:nvPicPr>
          <p:cNvPr id="12" name="図 11">
            <a:extLst>
              <a:ext uri="{FF2B5EF4-FFF2-40B4-BE49-F238E27FC236}">
                <a16:creationId xmlns:a16="http://schemas.microsoft.com/office/drawing/2014/main" id="{7E8A2F7B-A9BA-4CEA-AD39-45FE8C73D2C7}"/>
              </a:ext>
            </a:extLst>
          </p:cNvPr>
          <p:cNvPicPr>
            <a:picLocks noChangeAspect="1"/>
          </p:cNvPicPr>
          <p:nvPr/>
        </p:nvPicPr>
        <p:blipFill rotWithShape="1">
          <a:blip r:embed="rId4"/>
          <a:srcRect t="1112"/>
          <a:stretch/>
        </p:blipFill>
        <p:spPr>
          <a:xfrm>
            <a:off x="528101" y="980412"/>
            <a:ext cx="8634096" cy="5398995"/>
          </a:xfrm>
          <a:prstGeom prst="rect">
            <a:avLst/>
          </a:prstGeom>
        </p:spPr>
      </p:pic>
      <p:sp>
        <p:nvSpPr>
          <p:cNvPr id="13" name="テキスト ボックス 12">
            <a:extLst>
              <a:ext uri="{FF2B5EF4-FFF2-40B4-BE49-F238E27FC236}">
                <a16:creationId xmlns:a16="http://schemas.microsoft.com/office/drawing/2014/main" id="{A9919E70-98D6-4BC0-840A-6E8E53364F7C}"/>
              </a:ext>
            </a:extLst>
          </p:cNvPr>
          <p:cNvSpPr txBox="1"/>
          <p:nvPr/>
        </p:nvSpPr>
        <p:spPr>
          <a:xfrm>
            <a:off x="872084" y="6445154"/>
            <a:ext cx="6569826" cy="261610"/>
          </a:xfrm>
          <a:prstGeom prst="rect">
            <a:avLst/>
          </a:prstGeom>
          <a:noFill/>
        </p:spPr>
        <p:txBody>
          <a:bodyPr wrap="square" rtlCol="0">
            <a:spAutoFit/>
          </a:bodyPr>
          <a:lstStyle/>
          <a:p>
            <a:pPr algn="l"/>
            <a:r>
              <a:rPr lang="ja-JP" altLang="en-US" sz="1100" i="0" dirty="0">
                <a:solidFill>
                  <a:srgbClr val="2E3136"/>
                </a:solidFill>
                <a:effectLst/>
                <a:latin typeface="BIZ UDゴシック" panose="020B0400000000000000" pitchFamily="49" charset="-128"/>
                <a:ea typeface="BIZ UDゴシック" panose="020B0400000000000000" pitchFamily="49" charset="-128"/>
              </a:rPr>
              <a:t>厚生労働省　令和６年度社会・援護局関係主管課長会議資料より抜粋　</a:t>
            </a:r>
          </a:p>
        </p:txBody>
      </p:sp>
    </p:spTree>
    <p:extLst>
      <p:ext uri="{BB962C8B-B14F-4D97-AF65-F5344CB8AC3E}">
        <p14:creationId xmlns:p14="http://schemas.microsoft.com/office/powerpoint/2010/main" val="2329654768"/>
      </p:ext>
    </p:extLst>
  </p:cSld>
  <p:clrMapOvr>
    <a:masterClrMapping/>
  </p:clrMapOvr>
</p:sld>
</file>

<file path=ppt/theme/theme1.xml><?xml version="1.0" encoding="utf-8"?>
<a:theme xmlns:a="http://schemas.openxmlformats.org/drawingml/2006/main" name="Office Theme">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13659</TotalTime>
  <Words>3012</Words>
  <Application>Microsoft Office PowerPoint</Application>
  <PresentationFormat>A4 210 x 297 mm</PresentationFormat>
  <Paragraphs>325</Paragraphs>
  <Slides>19</Slides>
  <Notes>19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19</vt:i4>
      </vt:variant>
    </vt:vector>
  </HeadingPairs>
  <TitlesOfParts>
    <vt:vector size="26" baseType="lpstr">
      <vt:lpstr>BIZ UDゴシック</vt:lpstr>
      <vt:lpstr>游ゴシック</vt:lpstr>
      <vt:lpstr>Arial</vt:lpstr>
      <vt:lpstr>Calibri</vt:lpstr>
      <vt:lpstr>Calibri Light</vt:lpstr>
      <vt:lpstr>Wingdings 2</vt:lpstr>
      <vt:lpstr>Office Theme</vt:lpstr>
      <vt:lpstr>令和７年度第１回 大阪府権利擁護支援体制推進分科会  参考資料</vt:lpstr>
      <vt:lpstr>PowerPoint プレゼンテーション</vt:lpstr>
      <vt:lpstr>　　参考１　全国の成年後見制度利用状況　</vt:lpstr>
      <vt:lpstr>　　参考１　全国の成年後見制度利用状況　</vt:lpstr>
      <vt:lpstr>　　参考２　大阪府の市民後見人</vt:lpstr>
      <vt:lpstr>　　参考２　大阪府の市民後見人</vt:lpstr>
      <vt:lpstr>　　参考２　大阪府の市民後見人</vt:lpstr>
      <vt:lpstr>　　参考３　富田林市成年後見制度利用促進協議会での受任者調整に係る検討について</vt:lpstr>
      <vt:lpstr>　　参考３　富田林市成年後見制度利用促進協議会での受任者調整に係る検討について</vt:lpstr>
      <vt:lpstr>　　参考３　富田林市成年後見制度利用促進協議会での受任者調整に係る検討について</vt:lpstr>
      <vt:lpstr>　　参考３　富田林市成年後見制度利用促進協議会での受任者調整に係る検討について</vt:lpstr>
      <vt:lpstr>　　参考３　富田林市成年後見制度利用促進協議会での受任者調整に係る検討について</vt:lpstr>
      <vt:lpstr>　　参考３　富田林市成年後見制度利用促進協議会での受任者調整に係る検討について</vt:lpstr>
      <vt:lpstr>　　参考４　府内市町村への調査結果（市民後見人養成支援事業を実施しない理由）</vt:lpstr>
      <vt:lpstr>　　参考５　府内市町村への調査（市民後見人の活躍支援策）</vt:lpstr>
      <vt:lpstr>　　参考５　府内市町村への調査（市民後見人の活躍支援策）</vt:lpstr>
      <vt:lpstr>　　参考６　大阪府法人後見支援事業</vt:lpstr>
      <vt:lpstr>　　参考６　大阪府法人後見支援事業</vt:lpstr>
      <vt:lpstr>　　参考６　大阪府法人後見支援事業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988</cp:revision>
  <cp:lastPrinted>2026-02-09T04:34:47Z</cp:lastPrinted>
  <dcterms:created xsi:type="dcterms:W3CDTF">2022-03-11T11:54:07Z</dcterms:created>
  <dcterms:modified xsi:type="dcterms:W3CDTF">2026-02-20T08:51:53Z</dcterms:modified>
</cp:coreProperties>
</file>