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26"/>
  </p:notesMasterIdLst>
  <p:sldIdLst>
    <p:sldId id="256" r:id="rId2"/>
    <p:sldId id="461" r:id="rId3"/>
    <p:sldId id="517" r:id="rId4"/>
    <p:sldId id="522" r:id="rId5"/>
    <p:sldId id="516" r:id="rId6"/>
    <p:sldId id="527" r:id="rId7"/>
    <p:sldId id="518" r:id="rId8"/>
    <p:sldId id="524" r:id="rId9"/>
    <p:sldId id="520" r:id="rId10"/>
    <p:sldId id="466" r:id="rId11"/>
    <p:sldId id="467" r:id="rId12"/>
    <p:sldId id="528" r:id="rId13"/>
    <p:sldId id="470" r:id="rId14"/>
    <p:sldId id="506" r:id="rId15"/>
    <p:sldId id="471" r:id="rId16"/>
    <p:sldId id="503" r:id="rId17"/>
    <p:sldId id="511" r:id="rId18"/>
    <p:sldId id="473" r:id="rId19"/>
    <p:sldId id="476" r:id="rId20"/>
    <p:sldId id="521" r:id="rId21"/>
    <p:sldId id="526" r:id="rId22"/>
    <p:sldId id="478" r:id="rId23"/>
    <p:sldId id="480" r:id="rId24"/>
    <p:sldId id="481" r:id="rId2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EA0"/>
    <a:srgbClr val="FC7878"/>
    <a:srgbClr val="FDA3A3"/>
    <a:srgbClr val="CC0000"/>
    <a:srgbClr val="FF6600"/>
    <a:srgbClr val="FF3300"/>
    <a:srgbClr val="FFAEBA"/>
    <a:srgbClr val="FFAE82"/>
    <a:srgbClr val="FAAE82"/>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89" autoAdjust="0"/>
    <p:restoredTop sz="93899" autoAdjust="0"/>
  </p:normalViewPr>
  <p:slideViewPr>
    <p:cSldViewPr snapToGrid="0">
      <p:cViewPr>
        <p:scale>
          <a:sx n="25" d="100"/>
          <a:sy n="25" d="100"/>
        </p:scale>
        <p:origin x="1769" y="603"/>
      </p:cViewPr>
      <p:guideLst/>
    </p:cSldViewPr>
  </p:slideViewPr>
  <p:notesTextViewPr>
    <p:cViewPr>
      <p:scale>
        <a:sx n="66" d="100"/>
        <a:sy n="66" d="100"/>
      </p:scale>
      <p:origin x="0" y="0"/>
    </p:cViewPr>
  </p:notesTextViewPr>
  <p:sorterViewPr>
    <p:cViewPr varScale="1">
      <p:scale>
        <a:sx n="1" d="1"/>
        <a:sy n="1" d="1"/>
      </p:scale>
      <p:origin x="0" y="-68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786" cy="498693"/>
          </a:xfrm>
          <a:prstGeom prst="rect">
            <a:avLst/>
          </a:prstGeom>
        </p:spPr>
        <p:txBody>
          <a:bodyPr vert="horz" lIns="91424" tIns="45712" rIns="91424"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1"/>
            <a:ext cx="2949786" cy="498693"/>
          </a:xfrm>
          <a:prstGeom prst="rect">
            <a:avLst/>
          </a:prstGeom>
        </p:spPr>
        <p:txBody>
          <a:bodyPr vert="horz" lIns="91424" tIns="45712" rIns="91424" bIns="45712" rtlCol="0"/>
          <a:lstStyle>
            <a:lvl1pPr algn="r">
              <a:defRPr sz="1200"/>
            </a:lvl1pPr>
          </a:lstStyle>
          <a:p>
            <a:fld id="{B5BB58FE-C50D-4FCC-9864-742372085D7B}" type="datetimeFigureOut">
              <a:rPr kumimoji="1" lang="ja-JP" altLang="en-US" smtClean="0"/>
              <a:t>2026/3/27</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7"/>
            <a:ext cx="2949786" cy="498692"/>
          </a:xfrm>
          <a:prstGeom prst="rect">
            <a:avLst/>
          </a:prstGeom>
        </p:spPr>
        <p:txBody>
          <a:bodyPr vert="horz" lIns="91424" tIns="45712" rIns="91424"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6" cy="498692"/>
          </a:xfrm>
          <a:prstGeom prst="rect">
            <a:avLst/>
          </a:prstGeom>
        </p:spPr>
        <p:txBody>
          <a:bodyPr vert="horz" lIns="91424" tIns="45712" rIns="91424" bIns="45712" rtlCol="0" anchor="b"/>
          <a:lstStyle>
            <a:lvl1pPr algn="r">
              <a:defRPr sz="1200"/>
            </a:lvl1pPr>
          </a:lstStyle>
          <a:p>
            <a:fld id="{1C31A743-B267-4F88-9F80-B852F463C00D}" type="slidenum">
              <a:rPr kumimoji="1" lang="ja-JP" altLang="en-US" smtClean="0"/>
              <a:t>‹#›</a:t>
            </a:fld>
            <a:endParaRPr kumimoji="1" lang="ja-JP" altLang="en-US"/>
          </a:p>
        </p:txBody>
      </p:sp>
    </p:spTree>
    <p:extLst>
      <p:ext uri="{BB962C8B-B14F-4D97-AF65-F5344CB8AC3E}">
        <p14:creationId xmlns:p14="http://schemas.microsoft.com/office/powerpoint/2010/main" val="27431748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C31A743-B267-4F88-9F80-B852F463C00D}" type="slidenum">
              <a:rPr kumimoji="1" lang="ja-JP" altLang="en-US" smtClean="0"/>
              <a:t>15</a:t>
            </a:fld>
            <a:endParaRPr kumimoji="1" lang="ja-JP" altLang="en-US"/>
          </a:p>
        </p:txBody>
      </p:sp>
    </p:spTree>
    <p:extLst>
      <p:ext uri="{BB962C8B-B14F-4D97-AF65-F5344CB8AC3E}">
        <p14:creationId xmlns:p14="http://schemas.microsoft.com/office/powerpoint/2010/main" val="3614702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4EFADB-3CEB-418C-A904-4A99933E2468}"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153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1275E3-4C93-4054-B235-E7EFB1502578}"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15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7929DD6-8ACF-48AE-A059-2750C9928A29}"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73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BEF7-A3ED-46A4-A4AB-49DBB277F7E0}"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8514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2A35C1E-6092-4629-94A6-93883CF7517C}" type="datetime1">
              <a:rPr kumimoji="1" lang="ja-JP" altLang="en-US" smtClean="0"/>
              <a:t>2026/3/27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68004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186E435-FE75-4DD1-9EBE-C4710D65A332}"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01295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27701DA-4E38-444F-8C18-2C0BF33B847C}" type="datetime1">
              <a:rPr kumimoji="1" lang="ja-JP" altLang="en-US" smtClean="0"/>
              <a:t>2026/3/27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07748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F5D35EF-BDCE-4496-AFEB-FBA214353044}" type="datetime1">
              <a:rPr kumimoji="1" lang="ja-JP" altLang="en-US" smtClean="0"/>
              <a:t>2026/3/27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79954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2ADD59-753B-429D-A0C8-EE60B7E2D719}" type="datetime1">
              <a:rPr kumimoji="1" lang="ja-JP" altLang="en-US" smtClean="0"/>
              <a:t>2026/3/27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195385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2E2A93-2584-420C-9B89-1DFC6B068984}"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54348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C0ED784-8E45-46CA-9E1D-ACD7B3EB707A}" type="datetime1">
              <a:rPr kumimoji="1" lang="ja-JP" altLang="en-US" smtClean="0"/>
              <a:t>2026/3/27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3979928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14FFE-CD32-4842-AD9B-7AECBCF9F002}" type="datetime1">
              <a:rPr kumimoji="1" lang="ja-JP" altLang="en-US" smtClean="0"/>
              <a:t>2026/3/27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CB8D1-E384-4ABF-9F79-4EB3205F8B48}" type="slidenum">
              <a:rPr kumimoji="1" lang="ja-JP" altLang="en-US" smtClean="0"/>
              <a:t>‹#›</a:t>
            </a:fld>
            <a:endParaRPr kumimoji="1" lang="ja-JP" altLang="en-US"/>
          </a:p>
        </p:txBody>
      </p:sp>
    </p:spTree>
    <p:extLst>
      <p:ext uri="{BB962C8B-B14F-4D97-AF65-F5344CB8AC3E}">
        <p14:creationId xmlns:p14="http://schemas.microsoft.com/office/powerpoint/2010/main" val="219493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991832" y="1986436"/>
            <a:ext cx="10003809" cy="1635681"/>
          </a:xfrm>
        </p:spPr>
        <p:txBody>
          <a:bodyPr anchor="ctr">
            <a:normAutofit/>
          </a:bodyPr>
          <a:lstStyle/>
          <a:p>
            <a:r>
              <a:rPr lang="ja-JP" altLang="en-US" sz="5400" dirty="0">
                <a:latin typeface="UD デジタル 教科書体 NK-R" panose="02020400000000000000" pitchFamily="18" charset="-128"/>
                <a:ea typeface="UD デジタル 教科書体 NK-R" panose="02020400000000000000" pitchFamily="18" charset="-128"/>
              </a:rPr>
              <a:t>国際金融都市</a:t>
            </a:r>
            <a:r>
              <a:rPr lang="en-US" altLang="ja-JP" sz="5400" dirty="0">
                <a:latin typeface="UD デジタル 教科書体 NK-R" panose="02020400000000000000" pitchFamily="18" charset="-128"/>
                <a:ea typeface="UD デジタル 教科書体 NK-R" panose="02020400000000000000" pitchFamily="18" charset="-128"/>
              </a:rPr>
              <a:t>OSAKA</a:t>
            </a:r>
            <a:r>
              <a:rPr lang="ja-JP" altLang="ja-JP" sz="5400" dirty="0">
                <a:latin typeface="UD デジタル 教科書体 NK-R" panose="02020400000000000000" pitchFamily="18" charset="-128"/>
                <a:ea typeface="UD デジタル 教科書体 NK-R" panose="02020400000000000000" pitchFamily="18" charset="-128"/>
              </a:rPr>
              <a:t>戦略</a:t>
            </a:r>
            <a:br>
              <a:rPr lang="en-US" altLang="ja-JP" sz="5400" dirty="0">
                <a:latin typeface="UD デジタル 教科書体 NK-R" panose="02020400000000000000" pitchFamily="18" charset="-128"/>
                <a:ea typeface="UD デジタル 教科書体 NK-R" panose="02020400000000000000" pitchFamily="18" charset="-128"/>
              </a:rPr>
            </a:br>
            <a:r>
              <a:rPr lang="ja-JP" altLang="en-US" sz="5400" dirty="0">
                <a:latin typeface="UD デジタル 教科書体 NK-R" panose="02020400000000000000" pitchFamily="18" charset="-128"/>
                <a:ea typeface="UD デジタル 教科書体 NK-R" panose="02020400000000000000" pitchFamily="18" charset="-128"/>
              </a:rPr>
              <a:t>アクションプラン進捗状況（案）</a:t>
            </a:r>
            <a:endParaRPr kumimoji="1" lang="ja-JP" altLang="en-US" sz="5400" dirty="0">
              <a:latin typeface="UD デジタル 教科書体 NK-R" panose="02020400000000000000" pitchFamily="18" charset="-128"/>
              <a:ea typeface="UD デジタル 教科書体 NK-R" panose="02020400000000000000" pitchFamily="18" charset="-128"/>
            </a:endParaRPr>
          </a:p>
        </p:txBody>
      </p:sp>
      <p:cxnSp>
        <p:nvCxnSpPr>
          <p:cNvPr id="4" name="直線コネクタ 3"/>
          <p:cNvCxnSpPr>
            <a:cxnSpLocks/>
          </p:cNvCxnSpPr>
          <p:nvPr/>
        </p:nvCxnSpPr>
        <p:spPr>
          <a:xfrm>
            <a:off x="1238712" y="3622118"/>
            <a:ext cx="9510050" cy="0"/>
          </a:xfrm>
          <a:prstGeom prst="line">
            <a:avLst/>
          </a:prstGeom>
          <a:ln w="76200">
            <a:solidFill>
              <a:srgbClr val="C00000">
                <a:alpha val="49000"/>
              </a:srgbClr>
            </a:solidFill>
          </a:ln>
        </p:spPr>
        <p:style>
          <a:lnRef idx="1">
            <a:schemeClr val="accent1"/>
          </a:lnRef>
          <a:fillRef idx="0">
            <a:schemeClr val="accent1"/>
          </a:fillRef>
          <a:effectRef idx="0">
            <a:schemeClr val="accent1"/>
          </a:effectRef>
          <a:fontRef idx="minor">
            <a:schemeClr val="tx1"/>
          </a:fontRef>
        </p:style>
      </p:cxnSp>
      <p:sp>
        <p:nvSpPr>
          <p:cNvPr id="5" name="サブタイトル 4"/>
          <p:cNvSpPr>
            <a:spLocks noGrp="1"/>
          </p:cNvSpPr>
          <p:nvPr>
            <p:ph type="subTitle" idx="1"/>
          </p:nvPr>
        </p:nvSpPr>
        <p:spPr/>
        <p:txBody>
          <a:bodyPr>
            <a:normAutofit/>
          </a:bodyPr>
          <a:lstStyle/>
          <a:p>
            <a:endParaRPr lang="en-US" altLang="ja-JP" dirty="0">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R" panose="02020400000000000000" pitchFamily="18" charset="-128"/>
                <a:ea typeface="UD デジタル 教科書体 NK-R" panose="02020400000000000000" pitchFamily="18" charset="-128"/>
              </a:rPr>
              <a:t>2026</a:t>
            </a:r>
            <a:r>
              <a:rPr lang="ja-JP" altLang="en-US" dirty="0">
                <a:latin typeface="UD デジタル 教科書体 NK-R" panose="02020400000000000000" pitchFamily="18" charset="-128"/>
                <a:ea typeface="UD デジタル 教科書体 NK-R" panose="02020400000000000000" pitchFamily="18" charset="-128"/>
              </a:rPr>
              <a:t>年３月３０日</a:t>
            </a:r>
            <a:endParaRPr lang="ja-JP" altLang="en-US" dirty="0"/>
          </a:p>
          <a:p>
            <a:r>
              <a:rPr lang="ja-JP" altLang="en-US" dirty="0">
                <a:latin typeface="UD デジタル 教科書体 NK-R" panose="02020400000000000000" pitchFamily="18" charset="-128"/>
                <a:ea typeface="UD デジタル 教科書体 NK-R" panose="02020400000000000000" pitchFamily="18" charset="-128"/>
              </a:rPr>
              <a:t>国際金融都市</a:t>
            </a:r>
            <a:r>
              <a:rPr lang="en-US" altLang="ja-JP" dirty="0">
                <a:latin typeface="UD デジタル 教科書体 NK-R" panose="02020400000000000000" pitchFamily="18" charset="-128"/>
                <a:ea typeface="UD デジタル 教科書体 NK-R" panose="02020400000000000000" pitchFamily="18" charset="-128"/>
              </a:rPr>
              <a:t>OSAKA </a:t>
            </a:r>
            <a:r>
              <a:rPr lang="ja-JP" altLang="en-US" dirty="0">
                <a:latin typeface="UD デジタル 教科書体 NK-R" panose="02020400000000000000" pitchFamily="18" charset="-128"/>
                <a:ea typeface="UD デジタル 教科書体 NK-R" panose="02020400000000000000" pitchFamily="18" charset="-128"/>
              </a:rPr>
              <a:t>推進委員会　総会</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p:cNvSpPr txBox="1"/>
          <p:nvPr/>
        </p:nvSpPr>
        <p:spPr>
          <a:xfrm>
            <a:off x="11109307" y="176505"/>
            <a:ext cx="877163" cy="369332"/>
          </a:xfrm>
          <a:prstGeom prst="rect">
            <a:avLst/>
          </a:prstGeom>
          <a:noFill/>
          <a:ln>
            <a:solidFill>
              <a:schemeClr val="tx1"/>
            </a:solidFill>
          </a:ln>
        </p:spPr>
        <p:txBody>
          <a:bodyPr wrap="none" rtlCol="0">
            <a:spAutoFit/>
          </a:bodyPr>
          <a:lstStyle/>
          <a:p>
            <a:r>
              <a:rPr lang="ja-JP" altLang="en-US" b="1" dirty="0"/>
              <a:t>資料６</a:t>
            </a:r>
            <a:endParaRPr kumimoji="1" lang="ja-JP" altLang="en-US" b="1" dirty="0"/>
          </a:p>
        </p:txBody>
      </p:sp>
    </p:spTree>
    <p:extLst>
      <p:ext uri="{BB962C8B-B14F-4D97-AF65-F5344CB8AC3E}">
        <p14:creationId xmlns:p14="http://schemas.microsoft.com/office/powerpoint/2010/main" val="1626203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0" name="コンテンツ プレースホルダー 6"/>
          <p:cNvGraphicFramePr>
            <a:graphicFrameLocks/>
          </p:cNvGraphicFramePr>
          <p:nvPr>
            <p:extLst>
              <p:ext uri="{D42A27DB-BD31-4B8C-83A1-F6EECF244321}">
                <p14:modId xmlns:p14="http://schemas.microsoft.com/office/powerpoint/2010/main" val="1111017531"/>
              </p:ext>
            </p:extLst>
          </p:nvPr>
        </p:nvGraphicFramePr>
        <p:xfrm>
          <a:off x="751114" y="907633"/>
          <a:ext cx="10989443" cy="3531644"/>
        </p:xfrm>
        <a:graphic>
          <a:graphicData uri="http://schemas.openxmlformats.org/drawingml/2006/table">
            <a:tbl>
              <a:tblPr firstRow="1" bandRow="1">
                <a:tableStyleId>{5C22544A-7EE6-4342-B048-85BDC9FD1C3A}</a:tableStyleId>
              </a:tblPr>
              <a:tblGrid>
                <a:gridCol w="4448683">
                  <a:extLst>
                    <a:ext uri="{9D8B030D-6E8A-4147-A177-3AD203B41FA5}">
                      <a16:colId xmlns:a16="http://schemas.microsoft.com/office/drawing/2014/main" val="1775291035"/>
                    </a:ext>
                  </a:extLst>
                </a:gridCol>
                <a:gridCol w="1501254">
                  <a:extLst>
                    <a:ext uri="{9D8B030D-6E8A-4147-A177-3AD203B41FA5}">
                      <a16:colId xmlns:a16="http://schemas.microsoft.com/office/drawing/2014/main" val="3213052032"/>
                    </a:ext>
                  </a:extLst>
                </a:gridCol>
                <a:gridCol w="5039506">
                  <a:extLst>
                    <a:ext uri="{9D8B030D-6E8A-4147-A177-3AD203B41FA5}">
                      <a16:colId xmlns:a16="http://schemas.microsoft.com/office/drawing/2014/main" val="3346788682"/>
                    </a:ext>
                  </a:extLst>
                </a:gridCol>
              </a:tblGrid>
              <a:tr h="529174">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060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金融機関のレジリエンス機能に係る実態調査等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金融機関等のデュアルオペレーション実施やデータセンター、ミドル・バックオフィス</a:t>
                      </a:r>
                      <a:r>
                        <a:rPr kumimoji="1" lang="en-US" altLang="ja-JP" sz="1100">
                          <a:solidFill>
                            <a:schemeClr val="tx1"/>
                          </a:solidFill>
                          <a:latin typeface="Meiryo UI" panose="020B0604030504040204" pitchFamily="50" charset="-128"/>
                          <a:ea typeface="Meiryo UI" panose="020B0604030504040204" pitchFamily="50" charset="-128"/>
                        </a:rPr>
                        <a:t>(※)</a:t>
                      </a:r>
                      <a:r>
                        <a:rPr kumimoji="1" lang="ja-JP" altLang="en-US" sz="1100">
                          <a:solidFill>
                            <a:schemeClr val="tx1"/>
                          </a:solidFill>
                          <a:latin typeface="Meiryo UI" panose="020B0604030504040204" pitchFamily="50" charset="-128"/>
                          <a:ea typeface="Meiryo UI" panose="020B0604030504040204" pitchFamily="50" charset="-128"/>
                        </a:rPr>
                        <a:t>の</a:t>
                      </a:r>
                      <a:r>
                        <a:rPr kumimoji="1" lang="ja-JP" altLang="en-US" sz="1100" dirty="0">
                          <a:solidFill>
                            <a:schemeClr val="tx1"/>
                          </a:solidFill>
                          <a:latin typeface="Meiryo UI" panose="020B0604030504040204" pitchFamily="50" charset="-128"/>
                          <a:ea typeface="Meiryo UI" panose="020B0604030504040204" pitchFamily="50" charset="-128"/>
                        </a:rPr>
                        <a:t>設置状況等の実態や容積率緩和など必要な支援策の調査を実施。また、デュアルオペレーション実施状況等の情報発信により金融機関等における取組みを促進</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●推進委員、データセンター事業者へのヒアリング調査等の実施（府市）</a:t>
                      </a:r>
                      <a:r>
                        <a:rPr kumimoji="1" lang="en-US" altLang="ja-JP" sz="1400" u="none" dirty="0">
                          <a:solidFill>
                            <a:schemeClr val="tx1"/>
                          </a:solidFill>
                          <a:latin typeface="Meiryo UI" panose="020B0604030504040204" pitchFamily="50" charset="-128"/>
                          <a:ea typeface="Meiryo UI" panose="020B0604030504040204" pitchFamily="50" charset="-128"/>
                        </a:rPr>
                        <a:t>【'22/6】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→推進委員</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dirty="0">
                          <a:solidFill>
                            <a:schemeClr val="tx1"/>
                          </a:solidFill>
                          <a:latin typeface="Meiryo UI" panose="020B0604030504040204" pitchFamily="50" charset="-128"/>
                          <a:ea typeface="Meiryo UI" panose="020B0604030504040204" pitchFamily="50" charset="-128"/>
                        </a:rPr>
                        <a:t>社に対し、デュアルオペレーション、データセンター設置の状況を確認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ja-JP" altLang="en-US" sz="1100" u="none" baseline="0" dirty="0">
                          <a:solidFill>
                            <a:schemeClr val="tx1"/>
                          </a:solidFill>
                          <a:latin typeface="Meiryo UI" panose="020B0604030504040204" pitchFamily="50" charset="-128"/>
                          <a:ea typeface="Meiryo UI" panose="020B0604030504040204" pitchFamily="50" charset="-128"/>
                        </a:rPr>
                        <a:t>世界最大手の事業用不動産サービス会社に、</a:t>
                      </a:r>
                      <a:r>
                        <a:rPr kumimoji="1" lang="en-US" altLang="ja-JP" sz="1100" u="none" baseline="0" dirty="0">
                          <a:solidFill>
                            <a:schemeClr val="tx1"/>
                          </a:solidFill>
                          <a:latin typeface="Meiryo UI" panose="020B0604030504040204" pitchFamily="50" charset="-128"/>
                          <a:ea typeface="Meiryo UI" panose="020B0604030504040204" pitchFamily="50" charset="-128"/>
                        </a:rPr>
                        <a:t>Fintech</a:t>
                      </a:r>
                      <a:r>
                        <a:rPr kumimoji="1" lang="ja-JP" altLang="en-US" sz="1100" u="none" baseline="0" dirty="0">
                          <a:solidFill>
                            <a:schemeClr val="tx1"/>
                          </a:solidFill>
                          <a:latin typeface="Meiryo UI" panose="020B0604030504040204" pitchFamily="50" charset="-128"/>
                          <a:ea typeface="Meiryo UI" panose="020B0604030504040204" pitchFamily="50" charset="-128"/>
                        </a:rPr>
                        <a:t>企業のオフィス需要や、</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　 金融業界のデータセンターの立地需要等についてヒアリングを実施</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　 取引所や取引参加者等との情報交換を継続して実施</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baseline="0" dirty="0">
                          <a:solidFill>
                            <a:schemeClr val="tx1"/>
                          </a:solidFill>
                          <a:latin typeface="Meiryo UI" panose="020B0604030504040204" pitchFamily="50" charset="-128"/>
                          <a:ea typeface="Meiryo UI" panose="020B0604030504040204" pitchFamily="50" charset="-128"/>
                        </a:rPr>
                        <a:t>●デュアルオペレーションの対応に係る調査の実施（府市）</a:t>
                      </a:r>
                      <a:r>
                        <a:rPr kumimoji="1" lang="en-US" altLang="ja-JP" sz="1400" u="none" baseline="0" dirty="0">
                          <a:solidFill>
                            <a:schemeClr val="tx1"/>
                          </a:solidFill>
                          <a:latin typeface="Meiryo UI" panose="020B0604030504040204" pitchFamily="50" charset="-128"/>
                          <a:ea typeface="Meiryo UI" panose="020B0604030504040204" pitchFamily="50" charset="-128"/>
                        </a:rPr>
                        <a:t>【'24/7】</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BCM</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Business Continuity Management</a:t>
                      </a:r>
                      <a:r>
                        <a:rPr kumimoji="1" lang="ja-JP" altLang="en-US" sz="1400" u="none" dirty="0">
                          <a:solidFill>
                            <a:schemeClr val="tx1"/>
                          </a:solidFill>
                          <a:latin typeface="Meiryo UI" panose="020B0604030504040204" pitchFamily="50" charset="-128"/>
                          <a:ea typeface="Meiryo UI" panose="020B0604030504040204" pitchFamily="50" charset="-128"/>
                        </a:rPr>
                        <a:t>）格付け等に応じた融資や割引等の実施（日本政策投資銀行）</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●大阪でのデータセンター、ミドル・バックオフィス、</a:t>
                      </a:r>
                      <a:r>
                        <a:rPr kumimoji="1" lang="en-US" altLang="ja-JP" sz="1400" u="none" dirty="0">
                          <a:solidFill>
                            <a:schemeClr val="tx1"/>
                          </a:solidFill>
                          <a:latin typeface="Meiryo UI" panose="020B0604030504040204" pitchFamily="50" charset="-128"/>
                          <a:ea typeface="Meiryo UI" panose="020B0604030504040204" pitchFamily="50" charset="-128"/>
                        </a:rPr>
                        <a:t>BCP</a:t>
                      </a:r>
                      <a:r>
                        <a:rPr kumimoji="1" lang="ja-JP" altLang="en-US" sz="1400" u="none" dirty="0">
                          <a:solidFill>
                            <a:schemeClr val="tx1"/>
                          </a:solidFill>
                          <a:latin typeface="Meiryo UI" panose="020B0604030504040204" pitchFamily="50" charset="-128"/>
                          <a:ea typeface="Meiryo UI" panose="020B0604030504040204" pitchFamily="50" charset="-128"/>
                        </a:rPr>
                        <a:t>拠点の設置等（大阪取引所、日本生命保険、ピクテ・ジャパン、</a:t>
                      </a:r>
                      <a:r>
                        <a:rPr kumimoji="1" lang="en-US" altLang="ja-JP" sz="1400" u="none" dirty="0">
                          <a:solidFill>
                            <a:schemeClr val="tx1"/>
                          </a:solidFill>
                          <a:latin typeface="Meiryo UI" panose="020B0604030504040204" pitchFamily="50" charset="-128"/>
                          <a:ea typeface="Meiryo UI" panose="020B0604030504040204" pitchFamily="50" charset="-128"/>
                        </a:rPr>
                        <a:t>BNP</a:t>
                      </a:r>
                      <a:r>
                        <a:rPr kumimoji="1" lang="ja-JP" altLang="en-US" sz="1400" u="none" dirty="0">
                          <a:solidFill>
                            <a:schemeClr val="tx1"/>
                          </a:solidFill>
                          <a:latin typeface="Meiryo UI" panose="020B0604030504040204" pitchFamily="50" charset="-128"/>
                          <a:ea typeface="Meiryo UI" panose="020B0604030504040204" pitchFamily="50" charset="-128"/>
                        </a:rPr>
                        <a:t>パリバ証券　他）</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●大阪に</a:t>
                      </a:r>
                      <a:r>
                        <a:rPr kumimoji="1" lang="en-US" altLang="ja-JP" sz="1400" u="none" dirty="0">
                          <a:solidFill>
                            <a:schemeClr val="tx1"/>
                          </a:solidFill>
                          <a:latin typeface="Meiryo UI" panose="020B0604030504040204" pitchFamily="50" charset="-128"/>
                          <a:ea typeface="Meiryo UI" panose="020B0604030504040204" pitchFamily="50" charset="-128"/>
                        </a:rPr>
                        <a:t>BCP</a:t>
                      </a:r>
                      <a:r>
                        <a:rPr kumimoji="1" lang="ja-JP" altLang="en-US" sz="1400" u="none" dirty="0">
                          <a:solidFill>
                            <a:schemeClr val="tx1"/>
                          </a:solidFill>
                          <a:latin typeface="Meiryo UI" panose="020B0604030504040204" pitchFamily="50" charset="-128"/>
                          <a:ea typeface="Meiryo UI" panose="020B0604030504040204" pitchFamily="50" charset="-128"/>
                        </a:rPr>
                        <a:t>オフィスを構える証券会社</a:t>
                      </a:r>
                      <a:r>
                        <a:rPr kumimoji="1" lang="en-US" altLang="ja-JP" sz="1400" u="none" dirty="0">
                          <a:solidFill>
                            <a:schemeClr val="tx1"/>
                          </a:solidFill>
                          <a:latin typeface="Meiryo UI" panose="020B0604030504040204" pitchFamily="50" charset="-128"/>
                          <a:ea typeface="Meiryo UI" panose="020B0604030504040204" pitchFamily="50" charset="-128"/>
                        </a:rPr>
                        <a:t>6</a:t>
                      </a:r>
                      <a:r>
                        <a:rPr kumimoji="1" lang="ja-JP" altLang="en-US" sz="1400" u="none" dirty="0">
                          <a:solidFill>
                            <a:schemeClr val="tx1"/>
                          </a:solidFill>
                          <a:latin typeface="Meiryo UI" panose="020B0604030504040204" pitchFamily="50" charset="-128"/>
                          <a:ea typeface="Meiryo UI" panose="020B0604030504040204" pitchFamily="50" charset="-128"/>
                        </a:rPr>
                        <a:t>社による会合のオンライン実施（野村證券）</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130034657"/>
                  </a:ext>
                </a:extLst>
              </a:tr>
              <a:tr h="812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デュアルオペレーション対応への融資・保険等における優遇内容の発信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デュアルオペレーションを含む企業の事業継続性を評価・認定して融資などにおいて優遇する取組みをホームページ等で発信</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経済界</a:t>
                      </a:r>
                      <a:endParaRPr kumimoji="1" lang="en-US" altLang="ja-JP" sz="1400" dirty="0">
                        <a:latin typeface="Meiryo UI" panose="020B0604030504040204" pitchFamily="50" charset="-128"/>
                        <a:ea typeface="Meiryo UI" panose="020B0604030504040204" pitchFamily="50" charset="-128"/>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r h="957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デュアルオペレーションの社会的評価の向上につながる取組み</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等の観点によるデュアルオペレーション導入メリットの検証など社会的評価の向上に有効なアプローチの検討や、金融当局や業界自主規制団体等によるデュアルオペレーション推奨に向けた働きかけを実施</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baseline="0" dirty="0">
                          <a:latin typeface="Meiryo UI" panose="020B0604030504040204" pitchFamily="50" charset="-128"/>
                          <a:ea typeface="Meiryo UI" panose="020B0604030504040204" pitchFamily="50" charset="-128"/>
                        </a:rPr>
                        <a:t>経済界</a:t>
                      </a:r>
                      <a:endParaRPr kumimoji="1" lang="en-US" altLang="ja-JP" sz="1400" baseline="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endParaRPr kumimoji="1" lang="en-US" altLang="ja-JP" sz="1400" baseline="0" dirty="0">
                        <a:latin typeface="Meiryo UI" panose="020B0604030504040204" pitchFamily="50" charset="-128"/>
                        <a:ea typeface="Meiryo UI" panose="020B0604030504040204" pitchFamily="50" charset="-128"/>
                      </a:endParaRPr>
                    </a:p>
                  </a:txBody>
                  <a:tcPr/>
                </a:tc>
                <a:tc vMerge="1">
                  <a:txBody>
                    <a:bodyPr/>
                    <a:lstStyle/>
                    <a:p>
                      <a:pPr algn="l"/>
                      <a:endParaRPr kumimoji="1" lang="en-US" altLang="ja-JP" sz="1400" baseline="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38624981"/>
                  </a:ext>
                </a:extLst>
              </a:tr>
            </a:tbl>
          </a:graphicData>
        </a:graphic>
      </p:graphicFrame>
      <p:sp>
        <p:nvSpPr>
          <p:cNvPr id="15" name="テキスト ボックス 14"/>
          <p:cNvSpPr txBox="1">
            <a:spLocks noChangeArrowheads="1"/>
          </p:cNvSpPr>
          <p:nvPr/>
        </p:nvSpPr>
        <p:spPr bwMode="auto">
          <a:xfrm>
            <a:off x="764460" y="546706"/>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金融機関による</a:t>
            </a:r>
            <a:r>
              <a:rPr lang="en-US" altLang="ja-JP" sz="1600" kern="0" dirty="0">
                <a:latin typeface="Meiryo UI" pitchFamily="50" charset="-128"/>
                <a:ea typeface="Meiryo UI" pitchFamily="50" charset="-128"/>
                <a:cs typeface="Meiryo UI" pitchFamily="50" charset="-128"/>
              </a:rPr>
              <a:t>BCP</a:t>
            </a:r>
            <a:r>
              <a:rPr lang="ja-JP" altLang="en-US" sz="1600" kern="0" dirty="0">
                <a:latin typeface="Meiryo UI" pitchFamily="50" charset="-128"/>
                <a:ea typeface="Meiryo UI" pitchFamily="50" charset="-128"/>
                <a:cs typeface="Meiryo UI" pitchFamily="50" charset="-128"/>
              </a:rPr>
              <a:t>・デュアルオペレーション拠点の設置・機能拡充及び支援</a:t>
            </a:r>
          </a:p>
        </p:txBody>
      </p:sp>
      <p:sp>
        <p:nvSpPr>
          <p:cNvPr id="16" name="正方形/長方形 15"/>
          <p:cNvSpPr/>
          <p:nvPr/>
        </p:nvSpPr>
        <p:spPr>
          <a:xfrm>
            <a:off x="492398" y="177595"/>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（３）レジリエンス向上の観点による拠点機能の強化</a:t>
            </a:r>
          </a:p>
        </p:txBody>
      </p:sp>
      <p:sp>
        <p:nvSpPr>
          <p:cNvPr id="17" name="角丸四角形 16"/>
          <p:cNvSpPr/>
          <p:nvPr/>
        </p:nvSpPr>
        <p:spPr>
          <a:xfrm>
            <a:off x="4076827" y="219766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8" name="角丸四角形 17"/>
          <p:cNvSpPr/>
          <p:nvPr/>
        </p:nvSpPr>
        <p:spPr>
          <a:xfrm>
            <a:off x="4089830" y="324269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9" name="角丸四角形 18"/>
          <p:cNvSpPr/>
          <p:nvPr/>
        </p:nvSpPr>
        <p:spPr>
          <a:xfrm>
            <a:off x="4089830" y="423456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 name="正方形/長方形 1"/>
          <p:cNvSpPr/>
          <p:nvPr/>
        </p:nvSpPr>
        <p:spPr>
          <a:xfrm>
            <a:off x="1006060" y="5019928"/>
            <a:ext cx="10178026" cy="310791"/>
          </a:xfrm>
          <a:prstGeom prst="rect">
            <a:avLst/>
          </a:prstGeom>
        </p:spPr>
        <p:txBody>
          <a:bodyPr wrap="square">
            <a:spAutoFit/>
          </a:bodyPr>
          <a:lstStyle/>
          <a:p>
            <a:pPr>
              <a:lnSpc>
                <a:spcPct val="150000"/>
              </a:lnSpc>
            </a:pP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　ミドルオフィスは営業部門などのフロントオフィスとバックオフィスの橋渡しを行う部門。バックオフィスは主には財務・法務・営業事務等の管理部門。</a:t>
            </a:r>
          </a:p>
        </p:txBody>
      </p:sp>
    </p:spTree>
    <p:extLst>
      <p:ext uri="{BB962C8B-B14F-4D97-AF65-F5344CB8AC3E}">
        <p14:creationId xmlns:p14="http://schemas.microsoft.com/office/powerpoint/2010/main" val="3661059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9"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35" name="コンテンツ プレースホルダー 6"/>
          <p:cNvGraphicFramePr>
            <a:graphicFrameLocks noGrp="1"/>
          </p:cNvGraphicFramePr>
          <p:nvPr>
            <p:ph idx="1"/>
            <p:extLst>
              <p:ext uri="{D42A27DB-BD31-4B8C-83A1-F6EECF244321}">
                <p14:modId xmlns:p14="http://schemas.microsoft.com/office/powerpoint/2010/main" val="1562976778"/>
              </p:ext>
            </p:extLst>
          </p:nvPr>
        </p:nvGraphicFramePr>
        <p:xfrm>
          <a:off x="765630" y="2749744"/>
          <a:ext cx="10971445" cy="1467257"/>
        </p:xfrm>
        <a:graphic>
          <a:graphicData uri="http://schemas.openxmlformats.org/drawingml/2006/table">
            <a:tbl>
              <a:tblPr firstRow="1" bandRow="1">
                <a:tableStyleId>{5C22544A-7EE6-4342-B048-85BDC9FD1C3A}</a:tableStyleId>
              </a:tblPr>
              <a:tblGrid>
                <a:gridCol w="4402718">
                  <a:extLst>
                    <a:ext uri="{9D8B030D-6E8A-4147-A177-3AD203B41FA5}">
                      <a16:colId xmlns:a16="http://schemas.microsoft.com/office/drawing/2014/main" val="1775291035"/>
                    </a:ext>
                  </a:extLst>
                </a:gridCol>
                <a:gridCol w="1518699">
                  <a:extLst>
                    <a:ext uri="{9D8B030D-6E8A-4147-A177-3AD203B41FA5}">
                      <a16:colId xmlns:a16="http://schemas.microsoft.com/office/drawing/2014/main" val="3213052032"/>
                    </a:ext>
                  </a:extLst>
                </a:gridCol>
                <a:gridCol w="5050028">
                  <a:extLst>
                    <a:ext uri="{9D8B030D-6E8A-4147-A177-3AD203B41FA5}">
                      <a16:colId xmlns:a16="http://schemas.microsoft.com/office/drawing/2014/main" val="3192314782"/>
                    </a:ext>
                  </a:extLst>
                </a:gridCol>
              </a:tblGrid>
              <a:tr h="34423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123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金融商品に係る所得課税の損益通算範囲の拡大等（デリバティブ取引追加）に向けた働きかけ</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金融商品に係る所得課税の損益通算範囲にデリバティブ取引を追加することについて民間団体等と連携し、国に要望</a:t>
                      </a:r>
                      <a:endParaRPr kumimoji="1" lang="en-US" altLang="ja-JP" sz="1100" dirty="0">
                        <a:latin typeface="Meiryo UI" panose="020B0604030504040204" pitchFamily="50" charset="-128"/>
                        <a:ea typeface="Meiryo UI" panose="020B0604030504040204" pitchFamily="50" charset="-128"/>
                      </a:endParaRPr>
                    </a:p>
                  </a:txBody>
                  <a:tcPr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損益通算範囲の拡大等を国に要望</a:t>
                      </a:r>
                      <a:r>
                        <a:rPr lang="ja-JP" altLang="en-US" sz="1350" u="none" dirty="0">
                          <a:solidFill>
                            <a:schemeClr val="tx1"/>
                          </a:solidFill>
                          <a:latin typeface="Meiryo UI" panose="020B0604030504040204" pitchFamily="50" charset="-128"/>
                          <a:ea typeface="Meiryo UI" panose="020B0604030504040204" pitchFamily="50" charset="-128"/>
                        </a:rPr>
                        <a:t>（府市）</a:t>
                      </a:r>
                      <a:r>
                        <a:rPr lang="en-US" altLang="ja-JP" sz="1350" u="none" dirty="0">
                          <a:solidFill>
                            <a:schemeClr val="tx1"/>
                          </a:solidFill>
                          <a:latin typeface="Meiryo UI" panose="020B0604030504040204" pitchFamily="50" charset="-128"/>
                          <a:ea typeface="Meiryo UI" panose="020B0604030504040204" pitchFamily="50" charset="-128"/>
                        </a:rPr>
                        <a:t>【</a:t>
                      </a:r>
                      <a:r>
                        <a:rPr kumimoji="1" lang="en-US" altLang="ja-JP" sz="1350" u="none" dirty="0">
                          <a:solidFill>
                            <a:schemeClr val="tx1"/>
                          </a:solidFill>
                          <a:latin typeface="Meiryo UI" panose="020B0604030504040204" pitchFamily="50" charset="-128"/>
                          <a:ea typeface="Meiryo UI" panose="020B0604030504040204" pitchFamily="50" charset="-128"/>
                        </a:rPr>
                        <a:t>’25/6】</a:t>
                      </a:r>
                      <a:r>
                        <a:rPr kumimoji="1" lang="ja-JP" altLang="en-US" sz="1350" u="none" dirty="0">
                          <a:solidFill>
                            <a:schemeClr val="tx1"/>
                          </a:solidFill>
                          <a:latin typeface="Meiryo UI" panose="020B0604030504040204" pitchFamily="50" charset="-128"/>
                          <a:ea typeface="Meiryo UI" panose="020B0604030504040204" pitchFamily="50" charset="-128"/>
                        </a:rPr>
                        <a:t>（関西経済連合会）</a:t>
                      </a:r>
                      <a:r>
                        <a:rPr kumimoji="1" lang="en-US" altLang="ja-JP" sz="1350" u="none" dirty="0">
                          <a:solidFill>
                            <a:schemeClr val="tx1"/>
                          </a:solidFill>
                          <a:latin typeface="Meiryo UI" panose="020B0604030504040204" pitchFamily="50" charset="-128"/>
                          <a:ea typeface="Meiryo UI" panose="020B0604030504040204" pitchFamily="50" charset="-128"/>
                        </a:rPr>
                        <a:t>【’25/10】</a:t>
                      </a:r>
                    </a:p>
                    <a:p>
                      <a:r>
                        <a:rPr kumimoji="1" lang="ja-JP" altLang="en-US" sz="1400" u="none" dirty="0">
                          <a:solidFill>
                            <a:schemeClr val="tx1"/>
                          </a:solidFill>
                          <a:latin typeface="Meiryo UI" panose="020B0604030504040204" pitchFamily="50" charset="-128"/>
                          <a:ea typeface="Meiryo UI" panose="020B0604030504040204" pitchFamily="50" charset="-128"/>
                        </a:rPr>
                        <a:t>●業界団体を通じ国に税制改正を要望</a:t>
                      </a:r>
                      <a:r>
                        <a:rPr kumimoji="1" lang="en-US" altLang="ja-JP" sz="1400" u="none" dirty="0">
                          <a:solidFill>
                            <a:schemeClr val="tx1"/>
                          </a:solidFill>
                          <a:latin typeface="Meiryo UI" panose="020B0604030504040204" pitchFamily="50" charset="-128"/>
                          <a:ea typeface="Meiryo UI" panose="020B0604030504040204" pitchFamily="50" charset="-128"/>
                        </a:rPr>
                        <a:t>【’25/9】</a:t>
                      </a:r>
                      <a:r>
                        <a:rPr kumimoji="1" lang="ja-JP" altLang="en-US" sz="1400" u="none" dirty="0">
                          <a:solidFill>
                            <a:schemeClr val="tx1"/>
                          </a:solidFill>
                          <a:latin typeface="Meiryo UI" panose="020B0604030504040204" pitchFamily="50" charset="-128"/>
                          <a:ea typeface="Meiryo UI" panose="020B0604030504040204" pitchFamily="50" charset="-128"/>
                        </a:rPr>
                        <a:t>（取引所・民間）</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49" name="テキスト ボックス 48"/>
          <p:cNvSpPr txBox="1">
            <a:spLocks noChangeArrowheads="1"/>
          </p:cNvSpPr>
          <p:nvPr/>
        </p:nvSpPr>
        <p:spPr bwMode="auto">
          <a:xfrm>
            <a:off x="764460" y="2467884"/>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金融商品に係る所得課税の損益通算範囲の拡大等（デリバティブ取引追加）に向けた働きかけ</a:t>
            </a:r>
          </a:p>
        </p:txBody>
      </p:sp>
      <p:sp>
        <p:nvSpPr>
          <p:cNvPr id="50" name="正方形/長方形 49"/>
          <p:cNvSpPr/>
          <p:nvPr/>
        </p:nvSpPr>
        <p:spPr>
          <a:xfrm>
            <a:off x="492398" y="2178988"/>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（４）国内の金融市場の活性化 </a:t>
            </a:r>
          </a:p>
        </p:txBody>
      </p:sp>
      <p:sp>
        <p:nvSpPr>
          <p:cNvPr id="54" name="角丸四角形 53"/>
          <p:cNvSpPr/>
          <p:nvPr/>
        </p:nvSpPr>
        <p:spPr>
          <a:xfrm>
            <a:off x="3727998" y="390811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12" name="コンテンツ プレースホルダー 6">
            <a:extLst>
              <a:ext uri="{FF2B5EF4-FFF2-40B4-BE49-F238E27FC236}">
                <a16:creationId xmlns:a16="http://schemas.microsoft.com/office/drawing/2014/main" id="{E1BA4579-D269-4346-8656-DD143059AF71}"/>
              </a:ext>
            </a:extLst>
          </p:cNvPr>
          <p:cNvGraphicFramePr>
            <a:graphicFrameLocks/>
          </p:cNvGraphicFramePr>
          <p:nvPr>
            <p:extLst>
              <p:ext uri="{D42A27DB-BD31-4B8C-83A1-F6EECF244321}">
                <p14:modId xmlns:p14="http://schemas.microsoft.com/office/powerpoint/2010/main" val="539915876"/>
              </p:ext>
            </p:extLst>
          </p:nvPr>
        </p:nvGraphicFramePr>
        <p:xfrm>
          <a:off x="746150" y="599592"/>
          <a:ext cx="10994408" cy="1602749"/>
        </p:xfrm>
        <a:graphic>
          <a:graphicData uri="http://schemas.openxmlformats.org/drawingml/2006/table">
            <a:tbl>
              <a:tblPr firstRow="1" bandRow="1">
                <a:tableStyleId>{5C22544A-7EE6-4342-B048-85BDC9FD1C3A}</a:tableStyleId>
              </a:tblPr>
              <a:tblGrid>
                <a:gridCol w="4412704">
                  <a:extLst>
                    <a:ext uri="{9D8B030D-6E8A-4147-A177-3AD203B41FA5}">
                      <a16:colId xmlns:a16="http://schemas.microsoft.com/office/drawing/2014/main" val="1775291035"/>
                    </a:ext>
                  </a:extLst>
                </a:gridCol>
                <a:gridCol w="1555845">
                  <a:extLst>
                    <a:ext uri="{9D8B030D-6E8A-4147-A177-3AD203B41FA5}">
                      <a16:colId xmlns:a16="http://schemas.microsoft.com/office/drawing/2014/main" val="3213052032"/>
                    </a:ext>
                  </a:extLst>
                </a:gridCol>
                <a:gridCol w="5025859">
                  <a:extLst>
                    <a:ext uri="{9D8B030D-6E8A-4147-A177-3AD203B41FA5}">
                      <a16:colId xmlns:a16="http://schemas.microsoft.com/office/drawing/2014/main" val="3192314782"/>
                    </a:ext>
                  </a:extLst>
                </a:gridCol>
              </a:tblGrid>
              <a:tr h="53093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718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金融機関のレジリエンス機能に係る実態調査等（再掲）</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金融機関等のデュアルオペレーション実施やデータセンター、ミドル・バックオフィスの設置状況等の実態や容積率緩和など必要な支援策の調査を実施。また、デュアルオペレーション実施状況等の情報発信により金融機関等における取組みを促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●推進委員、データセンター事業者へのヒアリング調査等の実施（府市）</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baseline="0" dirty="0">
                          <a:solidFill>
                            <a:schemeClr val="tx1"/>
                          </a:solidFill>
                          <a:latin typeface="Meiryo UI" panose="020B0604030504040204" pitchFamily="50" charset="-128"/>
                          <a:ea typeface="Meiryo UI" panose="020B0604030504040204" pitchFamily="50" charset="-128"/>
                        </a:rPr>
                        <a:t>●デュアルオペレーションの対応に係る調査の実施（府市）</a:t>
                      </a:r>
                      <a:r>
                        <a:rPr kumimoji="1" lang="en-US" altLang="ja-JP" sz="1400" u="none" baseline="0" dirty="0">
                          <a:solidFill>
                            <a:schemeClr val="tx1"/>
                          </a:solidFill>
                          <a:latin typeface="Meiryo UI" panose="020B0604030504040204" pitchFamily="50" charset="-128"/>
                          <a:ea typeface="Meiryo UI" panose="020B0604030504040204" pitchFamily="50" charset="-128"/>
                        </a:rPr>
                        <a:t>【'24/7】</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3" name="テキスト ボックス 12">
            <a:extLst>
              <a:ext uri="{FF2B5EF4-FFF2-40B4-BE49-F238E27FC236}">
                <a16:creationId xmlns:a16="http://schemas.microsoft.com/office/drawing/2014/main" id="{C8FDD630-E459-4B3F-A86D-62AB8AB4245A}"/>
              </a:ext>
            </a:extLst>
          </p:cNvPr>
          <p:cNvSpPr txBox="1">
            <a:spLocks noChangeArrowheads="1"/>
          </p:cNvSpPr>
          <p:nvPr/>
        </p:nvSpPr>
        <p:spPr bwMode="auto">
          <a:xfrm>
            <a:off x="703470" y="30354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データセンターやミドル・バックオフィス（</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）の集積に向けた取組み</a:t>
            </a:r>
          </a:p>
        </p:txBody>
      </p:sp>
      <p:sp>
        <p:nvSpPr>
          <p:cNvPr id="16" name="角丸四角形 36">
            <a:extLst>
              <a:ext uri="{FF2B5EF4-FFF2-40B4-BE49-F238E27FC236}">
                <a16:creationId xmlns:a16="http://schemas.microsoft.com/office/drawing/2014/main" id="{3B68E86B-268F-40B6-A55D-40C37087BBC1}"/>
              </a:ext>
            </a:extLst>
          </p:cNvPr>
          <p:cNvSpPr/>
          <p:nvPr/>
        </p:nvSpPr>
        <p:spPr>
          <a:xfrm>
            <a:off x="4186009" y="192081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792944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9"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51" name="コンテンツ プレースホルダー 6"/>
          <p:cNvGraphicFramePr>
            <a:graphicFrameLocks/>
          </p:cNvGraphicFramePr>
          <p:nvPr>
            <p:extLst>
              <p:ext uri="{D42A27DB-BD31-4B8C-83A1-F6EECF244321}">
                <p14:modId xmlns:p14="http://schemas.microsoft.com/office/powerpoint/2010/main" val="3345004790"/>
              </p:ext>
            </p:extLst>
          </p:nvPr>
        </p:nvGraphicFramePr>
        <p:xfrm>
          <a:off x="765630" y="883111"/>
          <a:ext cx="10971445" cy="5791200"/>
        </p:xfrm>
        <a:graphic>
          <a:graphicData uri="http://schemas.openxmlformats.org/drawingml/2006/table">
            <a:tbl>
              <a:tblPr firstRow="1" bandRow="1">
                <a:tableStyleId>{5C22544A-7EE6-4342-B048-85BDC9FD1C3A}</a:tableStyleId>
              </a:tblPr>
              <a:tblGrid>
                <a:gridCol w="3792722">
                  <a:extLst>
                    <a:ext uri="{9D8B030D-6E8A-4147-A177-3AD203B41FA5}">
                      <a16:colId xmlns:a16="http://schemas.microsoft.com/office/drawing/2014/main" val="1775291035"/>
                    </a:ext>
                  </a:extLst>
                </a:gridCol>
                <a:gridCol w="1187355">
                  <a:extLst>
                    <a:ext uri="{9D8B030D-6E8A-4147-A177-3AD203B41FA5}">
                      <a16:colId xmlns:a16="http://schemas.microsoft.com/office/drawing/2014/main" val="3213052032"/>
                    </a:ext>
                  </a:extLst>
                </a:gridCol>
                <a:gridCol w="5991368">
                  <a:extLst>
                    <a:ext uri="{9D8B030D-6E8A-4147-A177-3AD203B41FA5}">
                      <a16:colId xmlns:a16="http://schemas.microsoft.com/office/drawing/2014/main" val="3192314782"/>
                    </a:ext>
                  </a:extLst>
                </a:gridCol>
              </a:tblGrid>
              <a:tr h="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7059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大学等と企業をつなぐコンソーシアムの設置・運営による金融リテラシー教育の実施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大学等における金融リテラシー教育の実施状況について調査を実施し、コンソーシアムによる体系的・継続的な金融リテラシー教育実施の仕組みづくりを検討</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大学等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民間</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小中高大</a:t>
                      </a:r>
                      <a:r>
                        <a:rPr kumimoji="1" lang="ja-JP" altLang="en-US" sz="1400" u="none" strike="noStrike" baseline="0" dirty="0">
                          <a:solidFill>
                            <a:schemeClr val="tx1"/>
                          </a:solidFill>
                          <a:latin typeface="Meiryo UI" panose="020B0604030504040204" pitchFamily="50" charset="-128"/>
                          <a:ea typeface="Meiryo UI" panose="020B0604030504040204" pitchFamily="50" charset="-128"/>
                        </a:rPr>
                        <a:t>・一般府民向け</a:t>
                      </a:r>
                      <a:r>
                        <a:rPr kumimoji="1" lang="ja-JP" altLang="en-US" sz="1400" dirty="0">
                          <a:solidFill>
                            <a:schemeClr val="tx1"/>
                          </a:solidFill>
                          <a:latin typeface="Meiryo UI" panose="020B0604030504040204" pitchFamily="50" charset="-128"/>
                          <a:ea typeface="Meiryo UI" panose="020B0604030504040204" pitchFamily="50" charset="-128"/>
                        </a:rPr>
                        <a:t>金融・経済教育講座の提供など多数（府市・</a:t>
                      </a:r>
                      <a:r>
                        <a:rPr kumimoji="1" lang="ja-JP" altLang="en-US" sz="1400" u="none" dirty="0">
                          <a:solidFill>
                            <a:schemeClr val="tx1"/>
                          </a:solidFill>
                          <a:latin typeface="Meiryo UI" panose="020B0604030504040204" pitchFamily="50" charset="-128"/>
                          <a:ea typeface="Meiryo UI" panose="020B0604030504040204" pitchFamily="50" charset="-128"/>
                        </a:rPr>
                        <a:t>大学・</a:t>
                      </a:r>
                      <a:r>
                        <a:rPr kumimoji="1" lang="ja-JP" altLang="en-US" sz="1400" dirty="0">
                          <a:solidFill>
                            <a:schemeClr val="tx1"/>
                          </a:solidFill>
                          <a:latin typeface="Meiryo UI" panose="020B0604030504040204" pitchFamily="50" charset="-128"/>
                          <a:ea typeface="Meiryo UI" panose="020B0604030504040204" pitchFamily="50" charset="-128"/>
                        </a:rPr>
                        <a:t>民間多数・</a:t>
                      </a:r>
                      <a:r>
                        <a:rPr kumimoji="1" lang="ja-JP" altLang="en-US" sz="1400" u="none" dirty="0">
                          <a:solidFill>
                            <a:schemeClr val="tx1"/>
                          </a:solidFill>
                          <a:latin typeface="Meiryo UI" panose="020B0604030504040204" pitchFamily="50" charset="-128"/>
                          <a:ea typeface="Meiryo UI" panose="020B0604030504040204" pitchFamily="50" charset="-128"/>
                        </a:rPr>
                        <a:t>大阪取引所）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→「経済学部授業「財政学」において</a:t>
                      </a:r>
                      <a:r>
                        <a:rPr kumimoji="1" lang="zh-TW" altLang="en-US" sz="1200" dirty="0">
                          <a:solidFill>
                            <a:schemeClr val="tx1"/>
                          </a:solidFill>
                          <a:latin typeface="Meiryo UI" panose="020B0604030504040204" pitchFamily="50" charset="-128"/>
                          <a:ea typeface="Meiryo UI" panose="020B0604030504040204" pitchFamily="50" charset="-128"/>
                        </a:rPr>
                        <a:t>日本銀行理事</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大阪支店長</a:t>
                      </a:r>
                      <a:r>
                        <a:rPr kumimoji="1" lang="ja-JP" altLang="en-US" sz="1200" dirty="0">
                          <a:solidFill>
                            <a:schemeClr val="tx1"/>
                          </a:solidFill>
                          <a:latin typeface="Meiryo UI" panose="020B0604030504040204" pitchFamily="50" charset="-128"/>
                          <a:ea typeface="Meiryo UI" panose="020B0604030504040204" pitchFamily="50" charset="-128"/>
                        </a:rPr>
                        <a:t>による金融リテラシーから経済学部の専門教育へと続く特別講義（教職員も参加：経済データに基づく、客観的な考え方）」を開催（大阪公立大学）</a:t>
                      </a:r>
                      <a:r>
                        <a:rPr kumimoji="1" lang="en-US" altLang="ja-JP" sz="1200" dirty="0">
                          <a:solidFill>
                            <a:schemeClr val="tx1"/>
                          </a:solidFill>
                          <a:latin typeface="Meiryo UI" panose="020B0604030504040204" pitchFamily="50" charset="-128"/>
                          <a:ea typeface="Meiryo UI" panose="020B0604030504040204" pitchFamily="50" charset="-128"/>
                        </a:rPr>
                        <a:t>【'23/10】</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276</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→自治体職員・中小企業経営者を招いて講義を行う商学部の授業「地域経営論」において、国際金融都市に関する授業を実施（大阪公立大学）</a:t>
                      </a:r>
                      <a:r>
                        <a:rPr kumimoji="1" lang="en-US" altLang="ja-JP" sz="1200" dirty="0">
                          <a:solidFill>
                            <a:schemeClr val="tx1"/>
                          </a:solidFill>
                          <a:latin typeface="Meiryo UI" panose="020B0604030504040204" pitchFamily="50" charset="-128"/>
                          <a:ea typeface="Meiryo UI" panose="020B0604030504040204" pitchFamily="50" charset="-128"/>
                        </a:rPr>
                        <a:t>【’24/10</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149</a:t>
                      </a:r>
                      <a:r>
                        <a:rPr kumimoji="1" lang="ja-JP" altLang="en-US" sz="1200" dirty="0">
                          <a:solidFill>
                            <a:schemeClr val="tx1"/>
                          </a:solidFill>
                          <a:latin typeface="Meiryo UI" panose="020B0604030504040204" pitchFamily="50" charset="-128"/>
                          <a:ea typeface="Meiryo UI" panose="020B0604030504040204" pitchFamily="50" charset="-128"/>
                        </a:rPr>
                        <a:t>人</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→総合教養科目「国際地域経済と都市」において日本銀行理事・大阪支店長による特別講義「最近の金融経済情勢と今後の展望」を開催（</a:t>
                      </a:r>
                      <a:r>
                        <a:rPr kumimoji="1" lang="ja-JP" altLang="en-US" sz="1200" spc="-150" dirty="0">
                          <a:solidFill>
                            <a:schemeClr val="tx1"/>
                          </a:solidFill>
                          <a:latin typeface="Meiryo UI" panose="020B0604030504040204" pitchFamily="50" charset="-128"/>
                          <a:ea typeface="Meiryo UI" panose="020B0604030504040204" pitchFamily="50" charset="-128"/>
                        </a:rPr>
                        <a:t>大阪公立大学</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【’24/11】</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spc="-150" dirty="0">
                          <a:solidFill>
                            <a:schemeClr val="tx1"/>
                          </a:solidFill>
                          <a:latin typeface="Meiryo UI" panose="020B0604030504040204" pitchFamily="50" charset="-128"/>
                          <a:ea typeface="Meiryo UI" panose="020B0604030504040204" pitchFamily="50" charset="-128"/>
                        </a:rPr>
                        <a:t>127</a:t>
                      </a:r>
                      <a:r>
                        <a:rPr kumimoji="1" lang="ja-JP" altLang="en-US" sz="1200" spc="-150" dirty="0">
                          <a:solidFill>
                            <a:schemeClr val="tx1"/>
                          </a:solidFill>
                          <a:latin typeface="Meiryo UI" panose="020B0604030504040204" pitchFamily="50" charset="-128"/>
                          <a:ea typeface="Meiryo UI" panose="020B0604030504040204" pitchFamily="50" charset="-128"/>
                        </a:rPr>
                        <a:t>名</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→商学部の専門科目「地域金融論」において日本銀行理事・大阪支店長による特別講義を開催（大阪公立大学）</a:t>
                      </a:r>
                      <a:r>
                        <a:rPr kumimoji="1" lang="en-US" altLang="ja-JP" sz="1200" dirty="0">
                          <a:solidFill>
                            <a:schemeClr val="tx1"/>
                          </a:solidFill>
                          <a:latin typeface="Meiryo UI" panose="020B0604030504040204" pitchFamily="50" charset="-128"/>
                          <a:ea typeface="Meiryo UI" panose="020B0604030504040204" pitchFamily="50" charset="-128"/>
                        </a:rPr>
                        <a:t>【’25/11】</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196</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→総合教養科目「金融リテラシー」の新設（大阪公立大学）</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年度後期開始</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201</a:t>
                      </a:r>
                      <a:r>
                        <a:rPr kumimoji="1" lang="ja-JP" altLang="en-US" sz="1200" dirty="0">
                          <a:solidFill>
                            <a:schemeClr val="tx1"/>
                          </a:solidFill>
                          <a:latin typeface="Meiryo UI" panose="020B0604030504040204" pitchFamily="50" charset="-128"/>
                          <a:ea typeface="Meiryo UI" panose="020B0604030504040204" pitchFamily="50" charset="-128"/>
                        </a:rPr>
                        <a:t>名</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→文化交流センターにおける一般府民向け金融リテラシー講座を実施</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200" spc="-150" dirty="0">
                          <a:solidFill>
                            <a:schemeClr val="tx1"/>
                          </a:solidFill>
                          <a:latin typeface="Meiryo UI" panose="020B0604030504040204" pitchFamily="50" charset="-128"/>
                          <a:ea typeface="Meiryo UI" panose="020B0604030504040204" pitchFamily="50" charset="-128"/>
                        </a:rPr>
                        <a:t>’22~’25</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spc="-150" dirty="0">
                          <a:solidFill>
                            <a:schemeClr val="tx1"/>
                          </a:solidFill>
                          <a:latin typeface="Meiryo UI" panose="020B0604030504040204" pitchFamily="50" charset="-128"/>
                          <a:ea typeface="Meiryo UI" panose="020B0604030504040204" pitchFamily="50" charset="-128"/>
                        </a:rPr>
                        <a:t>大阪公立大学</a:t>
                      </a:r>
                      <a:r>
                        <a:rPr kumimoji="1" lang="en-US" altLang="ja-JP" sz="1200" spc="-15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→「大学生のための金融リテラシー入門」講座の開講（関西大学）</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’25/3</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27</a:t>
                      </a:r>
                      <a:r>
                        <a:rPr kumimoji="1" lang="ja-JP" altLang="en-US" sz="1200" dirty="0">
                          <a:solidFill>
                            <a:schemeClr val="tx1"/>
                          </a:solidFill>
                          <a:latin typeface="Meiryo UI" panose="020B0604030504040204" pitchFamily="50" charset="-128"/>
                          <a:ea typeface="Meiryo UI" panose="020B0604030504040204" pitchFamily="50" charset="-128"/>
                        </a:rPr>
                        <a:t>予定</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275</a:t>
                      </a:r>
                      <a:r>
                        <a:rPr kumimoji="1" lang="ja-JP" altLang="en-US" sz="1200" dirty="0">
                          <a:solidFill>
                            <a:schemeClr val="tx1"/>
                          </a:solidFill>
                          <a:latin typeface="Meiryo UI" panose="020B0604030504040204" pitchFamily="50" charset="-128"/>
                          <a:ea typeface="Meiryo UI" panose="020B0604030504040204" pitchFamily="50" charset="-128"/>
                        </a:rPr>
                        <a:t>名）</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→府市を通じた金融教育プログラムを提供</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大阪取引所・りそな銀行・三井住友海上火災保険 他</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し、 府内小中高への講師派遣（実施済</a:t>
                      </a:r>
                      <a:r>
                        <a:rPr kumimoji="1" lang="en-US" altLang="ja-JP" sz="1200" u="none" dirty="0">
                          <a:solidFill>
                            <a:schemeClr val="tx1"/>
                          </a:solidFill>
                          <a:latin typeface="Meiryo UI" panose="020B0604030504040204" pitchFamily="50" charset="-128"/>
                          <a:ea typeface="Meiryo UI" panose="020B0604030504040204" pitchFamily="50" charset="-128"/>
                        </a:rPr>
                        <a:t>:8</a:t>
                      </a:r>
                      <a:r>
                        <a:rPr kumimoji="1" lang="ja-JP" altLang="en-US" sz="1200" u="none" dirty="0">
                          <a:solidFill>
                            <a:schemeClr val="tx1"/>
                          </a:solidFill>
                          <a:latin typeface="Meiryo UI" panose="020B0604030504040204" pitchFamily="50" charset="-128"/>
                          <a:ea typeface="Meiryo UI" panose="020B0604030504040204" pitchFamily="50" charset="-128"/>
                        </a:rPr>
                        <a:t>講座）</a:t>
                      </a:r>
                      <a:r>
                        <a:rPr kumimoji="1" lang="en-US" altLang="ja-JP" sz="1200" u="none" dirty="0">
                          <a:solidFill>
                            <a:schemeClr val="tx1"/>
                          </a:solidFill>
                          <a:latin typeface="Meiryo UI" panose="020B0604030504040204" pitchFamily="50" charset="-128"/>
                          <a:ea typeface="Meiryo UI" panose="020B0604030504040204" pitchFamily="50" charset="-128"/>
                        </a:rPr>
                        <a:t>【’24/2~’25/3】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→「金融経済教育推進ネットワーク」の構築・運営（参画企業</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zh-TW" altLang="en-US" sz="1200" u="none" dirty="0">
                          <a:solidFill>
                            <a:schemeClr val="tx1"/>
                          </a:solidFill>
                          <a:latin typeface="Meiryo UI" panose="020B0604030504040204" pitchFamily="50" charset="-128"/>
                          <a:ea typeface="Meiryo UI" panose="020B0604030504040204" pitchFamily="50" charset="-128"/>
                        </a:rPr>
                        <a:t>池田泉州銀行</a:t>
                      </a:r>
                      <a:r>
                        <a:rPr kumimoji="1" lang="ja-JP" altLang="en-US" sz="1200" u="none" dirty="0">
                          <a:solidFill>
                            <a:schemeClr val="tx1"/>
                          </a:solidFill>
                          <a:latin typeface="Meiryo UI" panose="020B0604030504040204" pitchFamily="50" charset="-128"/>
                          <a:ea typeface="Meiryo UI" panose="020B0604030504040204" pitchFamily="50" charset="-128"/>
                        </a:rPr>
                        <a:t>、岩井コスモ証券、</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SMBC</a:t>
                      </a:r>
                      <a:r>
                        <a:rPr kumimoji="1" lang="ja-JP" altLang="en-US" sz="1200" u="none" dirty="0">
                          <a:solidFill>
                            <a:schemeClr val="tx1"/>
                          </a:solidFill>
                          <a:latin typeface="Meiryo UI" panose="020B0604030504040204" pitchFamily="50" charset="-128"/>
                          <a:ea typeface="Meiryo UI" panose="020B0604030504040204" pitchFamily="50" charset="-128"/>
                        </a:rPr>
                        <a:t>日興証券、</a:t>
                      </a:r>
                      <a:r>
                        <a:rPr kumimoji="1" lang="en-US" altLang="ja-JP" sz="1200" u="none" dirty="0">
                          <a:solidFill>
                            <a:schemeClr val="tx1"/>
                          </a:solidFill>
                          <a:latin typeface="Meiryo UI" panose="020B0604030504040204" pitchFamily="50" charset="-128"/>
                          <a:ea typeface="Meiryo UI" panose="020B0604030504040204" pitchFamily="50" charset="-128"/>
                        </a:rPr>
                        <a:t>SBI</a:t>
                      </a:r>
                      <a:r>
                        <a:rPr kumimoji="1" lang="ja-JP" altLang="en-US" sz="1200" u="none" dirty="0">
                          <a:solidFill>
                            <a:schemeClr val="tx1"/>
                          </a:solidFill>
                          <a:latin typeface="Meiryo UI" panose="020B0604030504040204" pitchFamily="50" charset="-128"/>
                          <a:ea typeface="Meiryo UI" panose="020B0604030504040204" pitchFamily="50" charset="-128"/>
                        </a:rPr>
                        <a:t>ホールディングス、大阪取引所、ジャパンネクスト証券、大和証券、日本生命保険、野村證券、</a:t>
                      </a:r>
                      <a:r>
                        <a:rPr kumimoji="1" lang="en-US" altLang="ja-JP" sz="1200" u="none" dirty="0">
                          <a:solidFill>
                            <a:schemeClr val="tx1"/>
                          </a:solidFill>
                          <a:latin typeface="Meiryo UI" panose="020B0604030504040204" pitchFamily="50" charset="-128"/>
                          <a:ea typeface="Meiryo UI" panose="020B0604030504040204" pitchFamily="50" charset="-128"/>
                        </a:rPr>
                        <a:t>BNP</a:t>
                      </a:r>
                      <a:r>
                        <a:rPr kumimoji="1" lang="ja-JP" altLang="en-US" sz="1200" u="none" dirty="0">
                          <a:solidFill>
                            <a:schemeClr val="tx1"/>
                          </a:solidFill>
                          <a:latin typeface="Meiryo UI" panose="020B0604030504040204" pitchFamily="50" charset="-128"/>
                          <a:ea typeface="Meiryo UI" panose="020B0604030504040204" pitchFamily="50" charset="-128"/>
                        </a:rPr>
                        <a:t>パリバ証券、みずほ銀行、</a:t>
                      </a:r>
                      <a:r>
                        <a:rPr kumimoji="1" lang="zh-TW" altLang="en-US" sz="1200" u="none" dirty="0">
                          <a:solidFill>
                            <a:schemeClr val="tx1"/>
                          </a:solidFill>
                          <a:latin typeface="Meiryo UI" panose="020B0604030504040204" pitchFamily="50" charset="-128"/>
                          <a:ea typeface="Meiryo UI" panose="020B0604030504040204" pitchFamily="50" charset="-128"/>
                        </a:rPr>
                        <a:t>三井住友海上火災保険</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zh-TW" altLang="en-US" sz="1200" u="none" dirty="0">
                          <a:solidFill>
                            <a:schemeClr val="tx1"/>
                          </a:solidFill>
                          <a:latin typeface="Meiryo UI" panose="020B0604030504040204" pitchFamily="50" charset="-128"/>
                          <a:ea typeface="Meiryo UI" panose="020B0604030504040204" pitchFamily="50" charset="-128"/>
                        </a:rPr>
                        <a:t>三井住友銀行</a:t>
                      </a:r>
                      <a:r>
                        <a:rPr kumimoji="1" lang="ja-JP" altLang="en-US" sz="1200" u="none" dirty="0">
                          <a:solidFill>
                            <a:schemeClr val="tx1"/>
                          </a:solidFill>
                          <a:latin typeface="Meiryo UI" panose="020B0604030504040204" pitchFamily="50" charset="-128"/>
                          <a:ea typeface="Meiryo UI" panose="020B0604030504040204" pitchFamily="50" charset="-128"/>
                        </a:rPr>
                        <a:t>、三菱</a:t>
                      </a:r>
                      <a:r>
                        <a:rPr kumimoji="1" lang="en-US" altLang="ja-JP" sz="1200" u="none" dirty="0">
                          <a:solidFill>
                            <a:schemeClr val="tx1"/>
                          </a:solidFill>
                          <a:latin typeface="Meiryo UI" panose="020B0604030504040204" pitchFamily="50" charset="-128"/>
                          <a:ea typeface="Meiryo UI" panose="020B0604030504040204" pitchFamily="50" charset="-128"/>
                        </a:rPr>
                        <a:t>UFJ</a:t>
                      </a:r>
                      <a:r>
                        <a:rPr kumimoji="1" lang="ja-JP" altLang="en-US" sz="1200" u="none" dirty="0">
                          <a:solidFill>
                            <a:schemeClr val="tx1"/>
                          </a:solidFill>
                          <a:latin typeface="Meiryo UI" panose="020B0604030504040204" pitchFamily="50" charset="-128"/>
                          <a:ea typeface="Meiryo UI" panose="020B0604030504040204" pitchFamily="50" charset="-128"/>
                        </a:rPr>
                        <a:t>銀行、りそな銀行 他）</a:t>
                      </a:r>
                      <a:r>
                        <a:rPr kumimoji="1" lang="en-US" altLang="ja-JP" sz="1200" u="none" dirty="0">
                          <a:solidFill>
                            <a:schemeClr val="tx1"/>
                          </a:solidFill>
                          <a:latin typeface="Meiryo UI" panose="020B0604030504040204" pitchFamily="50" charset="-128"/>
                          <a:ea typeface="Meiryo UI" panose="020B0604030504040204" pitchFamily="50" charset="-128"/>
                        </a:rPr>
                        <a:t>【’25/4</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~’26/3</a:t>
                      </a:r>
                      <a:r>
                        <a:rPr kumimoji="1" lang="ja-JP" altLang="en-US" sz="1200" u="none" dirty="0">
                          <a:solidFill>
                            <a:schemeClr val="tx1"/>
                          </a:solidFill>
                          <a:latin typeface="Meiryo UI" panose="020B0604030504040204" pitchFamily="50" charset="-128"/>
                          <a:ea typeface="Meiryo UI" panose="020B0604030504040204" pitchFamily="50" charset="-128"/>
                        </a:rPr>
                        <a:t>実施済</a:t>
                      </a:r>
                      <a:r>
                        <a:rPr kumimoji="1" lang="en-US" altLang="ja-JP" sz="1200" u="none" dirty="0">
                          <a:solidFill>
                            <a:schemeClr val="tx1"/>
                          </a:solidFill>
                          <a:latin typeface="Meiryo UI" panose="020B0604030504040204" pitchFamily="50" charset="-128"/>
                          <a:ea typeface="Meiryo UI" panose="020B0604030504040204" pitchFamily="50" charset="-128"/>
                        </a:rPr>
                        <a:t>:20</a:t>
                      </a:r>
                      <a:r>
                        <a:rPr kumimoji="1" lang="ja-JP" altLang="en-US" sz="1200" u="none" dirty="0">
                          <a:solidFill>
                            <a:schemeClr val="tx1"/>
                          </a:solidFill>
                          <a:latin typeface="Meiryo UI" panose="020B0604030504040204" pitchFamily="50" charset="-128"/>
                          <a:ea typeface="Meiryo UI" panose="020B0604030504040204" pitchFamily="50" charset="-128"/>
                        </a:rPr>
                        <a:t>講座）</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→上記ネットワーク運営等にあたり、</a:t>
                      </a:r>
                      <a:r>
                        <a:rPr kumimoji="1" lang="en-US" altLang="ja-JP" sz="1200" u="none" dirty="0">
                          <a:solidFill>
                            <a:schemeClr val="tx1"/>
                          </a:solidFill>
                          <a:latin typeface="Meiryo UI" panose="020B0604030504040204" pitchFamily="50" charset="-128"/>
                          <a:ea typeface="Meiryo UI" panose="020B0604030504040204" pitchFamily="50" charset="-128"/>
                        </a:rPr>
                        <a:t>SMBC</a:t>
                      </a:r>
                      <a:r>
                        <a:rPr kumimoji="1" lang="ja-JP" altLang="en-US" sz="1200" u="none" dirty="0">
                          <a:solidFill>
                            <a:schemeClr val="tx1"/>
                          </a:solidFill>
                          <a:latin typeface="Meiryo UI" panose="020B0604030504040204" pitchFamily="50" charset="-128"/>
                          <a:ea typeface="Meiryo UI" panose="020B0604030504040204" pitchFamily="50" charset="-128"/>
                        </a:rPr>
                        <a:t>コンシューマーファイナンスから府に人材を派遣（企業版ふるさと納税制度の活用）</a:t>
                      </a:r>
                      <a:r>
                        <a:rPr kumimoji="1" lang="en-US" altLang="ja-JP" sz="1200" u="none" dirty="0">
                          <a:solidFill>
                            <a:schemeClr val="tx1"/>
                          </a:solidFill>
                          <a:latin typeface="Meiryo UI" panose="020B0604030504040204" pitchFamily="50" charset="-128"/>
                          <a:ea typeface="Meiryo UI" panose="020B0604030504040204" pitchFamily="50" charset="-128"/>
                        </a:rPr>
                        <a:t>【‘25/4</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‘26/3】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→大学での講座の実施（野村證券</a:t>
                      </a:r>
                      <a:r>
                        <a:rPr kumimoji="1" lang="ja-JP" altLang="en-US" sz="1200" dirty="0">
                          <a:solidFill>
                            <a:schemeClr val="tx1"/>
                          </a:solidFill>
                          <a:latin typeface="Meiryo UI" panose="020B0604030504040204" pitchFamily="50" charset="-128"/>
                          <a:ea typeface="Meiryo UI" panose="020B0604030504040204" pitchFamily="50" charset="-128"/>
                        </a:rPr>
                        <a:t>、大和証券）</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→「春休み親子経済教室」の開催</a:t>
                      </a:r>
                      <a:r>
                        <a:rPr kumimoji="1" lang="ja-JP" altLang="en-US" sz="1200" u="none" spc="-150" dirty="0">
                          <a:solidFill>
                            <a:schemeClr val="tx1"/>
                          </a:solidFill>
                          <a:latin typeface="Meiryo UI" panose="020B0604030504040204" pitchFamily="50" charset="-128"/>
                          <a:ea typeface="Meiryo UI" panose="020B0604030504040204" pitchFamily="50" charset="-128"/>
                        </a:rPr>
                        <a:t>（府市・大阪取引所）</a:t>
                      </a:r>
                      <a:r>
                        <a:rPr kumimoji="1" lang="en-US" altLang="ja-JP" sz="1200" u="none" dirty="0">
                          <a:solidFill>
                            <a:schemeClr val="tx1"/>
                          </a:solidFill>
                          <a:latin typeface="Meiryo UI" panose="020B0604030504040204" pitchFamily="50" charset="-128"/>
                          <a:ea typeface="Meiryo UI" panose="020B0604030504040204" pitchFamily="50" charset="-128"/>
                        </a:rPr>
                        <a:t>【‘24/3</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’25/3</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26/3】</a:t>
                      </a:r>
                      <a:r>
                        <a:rPr kumimoji="1" lang="ja-JP" altLang="en-US" sz="1200" u="none" dirty="0">
                          <a:solidFill>
                            <a:schemeClr val="tx1"/>
                          </a:solidFill>
                          <a:latin typeface="Meiryo UI" panose="020B0604030504040204" pitchFamily="50" charset="-128"/>
                          <a:ea typeface="Meiryo UI" panose="020B0604030504040204" pitchFamily="50" charset="-128"/>
                        </a:rPr>
                        <a:t>、「夏休み小学生向けの金融経済教室」の開催</a:t>
                      </a:r>
                      <a:r>
                        <a:rPr kumimoji="1" lang="ja-JP" altLang="en-US" sz="1200" u="none" spc="-150" dirty="0">
                          <a:solidFill>
                            <a:schemeClr val="tx1"/>
                          </a:solidFill>
                          <a:latin typeface="Meiryo UI" panose="020B0604030504040204" pitchFamily="50" charset="-128"/>
                          <a:ea typeface="Meiryo UI" panose="020B0604030504040204" pitchFamily="50" charset="-128"/>
                        </a:rPr>
                        <a:t>（府市・りそな銀行）</a:t>
                      </a:r>
                      <a:r>
                        <a:rPr kumimoji="1" lang="en-US" altLang="ja-JP" sz="1200" u="none" dirty="0">
                          <a:solidFill>
                            <a:schemeClr val="tx1"/>
                          </a:solidFill>
                          <a:latin typeface="Meiryo UI" panose="020B0604030504040204" pitchFamily="50" charset="-128"/>
                          <a:ea typeface="Meiryo UI" panose="020B0604030504040204" pitchFamily="50" charset="-128"/>
                        </a:rPr>
                        <a:t>【‘24/8,</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25/8】</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→職場における金融リテラシー教育セミナーの開催（府市・金融経済教育推進機構）</a:t>
                      </a:r>
                      <a:r>
                        <a:rPr kumimoji="1" lang="en-US" altLang="ja-JP" sz="1200" u="none" dirty="0">
                          <a:solidFill>
                            <a:schemeClr val="tx1"/>
                          </a:solidFill>
                          <a:latin typeface="Meiryo UI" panose="020B0604030504040204" pitchFamily="50" charset="-128"/>
                          <a:ea typeface="Meiryo UI" panose="020B0604030504040204" pitchFamily="50" charset="-128"/>
                        </a:rPr>
                        <a:t>【'24/11】</a:t>
                      </a:r>
                      <a:r>
                        <a:rPr kumimoji="1" lang="ja-JP" altLang="en-US" sz="1200" u="none" dirty="0">
                          <a:solidFill>
                            <a:schemeClr val="tx1"/>
                          </a:solidFill>
                          <a:latin typeface="Meiryo UI" panose="020B0604030504040204" pitchFamily="50" charset="-128"/>
                          <a:ea typeface="Meiryo UI" panose="020B0604030504040204" pitchFamily="50" charset="-128"/>
                        </a:rPr>
                        <a:t>、子育て世代向け金融経済教育イベントの開催（府・金融経済教育推進機構・民間）</a:t>
                      </a:r>
                      <a:r>
                        <a:rPr kumimoji="1" lang="en-US" altLang="ja-JP" sz="1200" u="none" dirty="0">
                          <a:solidFill>
                            <a:schemeClr val="tx1"/>
                          </a:solidFill>
                          <a:latin typeface="Meiryo UI" panose="020B0604030504040204" pitchFamily="50" charset="-128"/>
                          <a:ea typeface="Meiryo UI" panose="020B0604030504040204" pitchFamily="50" charset="-128"/>
                        </a:rPr>
                        <a:t>【'25/1】</a:t>
                      </a:r>
                      <a:r>
                        <a:rPr kumimoji="1" lang="ja-JP" altLang="en-US" sz="1200" u="none" dirty="0">
                          <a:solidFill>
                            <a:schemeClr val="tx1"/>
                          </a:solidFill>
                          <a:latin typeface="Meiryo UI" panose="020B0604030504040204" pitchFamily="50" charset="-128"/>
                          <a:ea typeface="Meiryo UI" panose="020B0604030504040204" pitchFamily="50" charset="-128"/>
                        </a:rPr>
                        <a:t>（府・金融経済教育推進機構）</a:t>
                      </a:r>
                      <a:r>
                        <a:rPr kumimoji="1" lang="en-US" altLang="ja-JP" sz="1200" u="none" dirty="0">
                          <a:solidFill>
                            <a:schemeClr val="tx1"/>
                          </a:solidFill>
                          <a:latin typeface="Meiryo UI" panose="020B0604030504040204" pitchFamily="50" charset="-128"/>
                          <a:ea typeface="Meiryo UI" panose="020B0604030504040204" pitchFamily="50" charset="-128"/>
                        </a:rPr>
                        <a:t>【’26/2】</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bl>
          </a:graphicData>
        </a:graphic>
      </p:graphicFrame>
      <p:sp>
        <p:nvSpPr>
          <p:cNvPr id="52" name="テキスト ボックス 51"/>
          <p:cNvSpPr txBox="1">
            <a:spLocks noChangeArrowheads="1"/>
          </p:cNvSpPr>
          <p:nvPr/>
        </p:nvSpPr>
        <p:spPr bwMode="auto">
          <a:xfrm>
            <a:off x="764460" y="623261"/>
            <a:ext cx="10050685"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長期的視点で資産を育てる投資マインドの醸成・金融リテラシー向上につながる取組み</a:t>
            </a:r>
          </a:p>
        </p:txBody>
      </p:sp>
      <p:sp>
        <p:nvSpPr>
          <p:cNvPr id="53" name="角丸四角形 52"/>
          <p:cNvSpPr/>
          <p:nvPr/>
        </p:nvSpPr>
        <p:spPr>
          <a:xfrm>
            <a:off x="3567608" y="281843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053606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1952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先駆けた取組みで世界に挑戦する「金融のフロントランナー都市」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24" name="角丸四角形 23"/>
          <p:cNvSpPr/>
          <p:nvPr/>
        </p:nvSpPr>
        <p:spPr>
          <a:xfrm>
            <a:off x="423754" y="1041518"/>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25" name="テキスト ボックス 24"/>
          <p:cNvSpPr txBox="1"/>
          <p:nvPr/>
        </p:nvSpPr>
        <p:spPr bwMode="white">
          <a:xfrm>
            <a:off x="417402" y="1089062"/>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（１）エッジの効いた先駆的な金融商品・市場の形成 </a:t>
            </a:r>
          </a:p>
        </p:txBody>
      </p:sp>
      <p:sp>
        <p:nvSpPr>
          <p:cNvPr id="26" name="テキスト ボックス 25"/>
          <p:cNvSpPr txBox="1"/>
          <p:nvPr/>
        </p:nvSpPr>
        <p:spPr bwMode="white">
          <a:xfrm>
            <a:off x="702850" y="4320100"/>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27" name="テキスト ボックス 26"/>
          <p:cNvSpPr txBox="1">
            <a:spLocks noChangeArrowheads="1"/>
          </p:cNvSpPr>
          <p:nvPr/>
        </p:nvSpPr>
        <p:spPr bwMode="auto">
          <a:xfrm>
            <a:off x="423755" y="1503241"/>
            <a:ext cx="5500796"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①アジア随一のデリバティブ市場に向けた先駆的な商品群の展開</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8" name="フリーフォーム 27"/>
          <p:cNvSpPr/>
          <p:nvPr/>
        </p:nvSpPr>
        <p:spPr>
          <a:xfrm>
            <a:off x="423754" y="1845604"/>
            <a:ext cx="5672246" cy="41757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新たな商品先物の検討</a:t>
            </a:r>
          </a:p>
        </p:txBody>
      </p:sp>
      <p:sp>
        <p:nvSpPr>
          <p:cNvPr id="29" name="テキスト ボックス 28"/>
          <p:cNvSpPr txBox="1">
            <a:spLocks noChangeArrowheads="1"/>
          </p:cNvSpPr>
          <p:nvPr/>
        </p:nvSpPr>
        <p:spPr bwMode="auto">
          <a:xfrm>
            <a:off x="423755" y="2669627"/>
            <a:ext cx="546937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③将来的に有望なグリーン関連のデリバティブ商品・市場の形成に向けた取組み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0" name="フリーフォーム 29"/>
          <p:cNvSpPr/>
          <p:nvPr/>
        </p:nvSpPr>
        <p:spPr>
          <a:xfrm>
            <a:off x="423753" y="2946626"/>
            <a:ext cx="4959797"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金融商品取引法の対象となるデリバティブ商品の拡大についての働きかけ</a:t>
            </a:r>
          </a:p>
        </p:txBody>
      </p:sp>
      <p:sp>
        <p:nvSpPr>
          <p:cNvPr id="31" name="角丸四角形 30"/>
          <p:cNvSpPr/>
          <p:nvPr/>
        </p:nvSpPr>
        <p:spPr>
          <a:xfrm>
            <a:off x="414418" y="333908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14418" y="3386628"/>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（２）サステナブルファイナンス先進都市に向けた取組み </a:t>
            </a:r>
          </a:p>
        </p:txBody>
      </p:sp>
      <p:sp>
        <p:nvSpPr>
          <p:cNvPr id="33" name="テキスト ボックス 32"/>
          <p:cNvSpPr txBox="1">
            <a:spLocks noChangeArrowheads="1"/>
          </p:cNvSpPr>
          <p:nvPr/>
        </p:nvSpPr>
        <p:spPr bwMode="auto">
          <a:xfrm>
            <a:off x="414418" y="3772133"/>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①脱炭素に向けた金融の取組み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4" name="フリーフォーム 33"/>
          <p:cNvSpPr/>
          <p:nvPr/>
        </p:nvSpPr>
        <p:spPr>
          <a:xfrm>
            <a:off x="414418" y="4067090"/>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行政によるグリーンボンド等の発行</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脱炭素に取り組む企業への低利融資等</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金融による支援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等に取り組む企業への金利優遇等にかかる普及・啓発</a:t>
            </a:r>
          </a:p>
          <a:p>
            <a:pPr marL="0" lvl="1" defTabSz="533400">
              <a:spcBef>
                <a:spcPct val="0"/>
              </a:spcBef>
              <a:spcAft>
                <a:spcPct val="20000"/>
              </a:spcAft>
            </a:pPr>
            <a:endParaRPr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5" name="テキスト ボックス 34"/>
          <p:cNvSpPr txBox="1">
            <a:spLocks noChangeArrowheads="1"/>
          </p:cNvSpPr>
          <p:nvPr/>
        </p:nvSpPr>
        <p:spPr bwMode="auto">
          <a:xfrm>
            <a:off x="414418" y="4711321"/>
            <a:ext cx="5557183"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②企業における</a:t>
            </a:r>
            <a:r>
              <a:rPr lang="en-US" altLang="ja-JP" sz="1200" kern="0" dirty="0">
                <a:solidFill>
                  <a:schemeClr val="accent5">
                    <a:lumMod val="50000"/>
                  </a:schemeClr>
                </a:solidFill>
                <a:latin typeface="Meiryo UI" pitchFamily="50" charset="-128"/>
                <a:ea typeface="Meiryo UI" pitchFamily="50" charset="-128"/>
                <a:cs typeface="Meiryo UI" pitchFamily="50" charset="-128"/>
              </a:rPr>
              <a:t>SDGs</a:t>
            </a:r>
            <a:r>
              <a:rPr lang="ja-JP" altLang="en-US" sz="1200" kern="0" dirty="0">
                <a:solidFill>
                  <a:schemeClr val="accent5">
                    <a:lumMod val="50000"/>
                  </a:schemeClr>
                </a:solidFill>
                <a:latin typeface="Meiryo UI" pitchFamily="50" charset="-128"/>
                <a:ea typeface="Meiryo UI" pitchFamily="50" charset="-128"/>
                <a:cs typeface="Meiryo UI" pitchFamily="50" charset="-128"/>
              </a:rPr>
              <a:t>債（ソーシャルボンド・グリーンボンド等）の発行促進</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6" name="フリーフォーム 35"/>
          <p:cNvSpPr/>
          <p:nvPr/>
        </p:nvSpPr>
        <p:spPr>
          <a:xfrm>
            <a:off x="414418" y="5004195"/>
            <a:ext cx="5383149" cy="790347"/>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ワークショップの開催等を通じた</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a:t>
            </a:r>
            <a:r>
              <a:rPr lang="ja-JP" altLang="en-US" sz="1100" dirty="0" err="1">
                <a:solidFill>
                  <a:schemeClr val="tx1"/>
                </a:solidFill>
                <a:latin typeface="UD デジタル 教科書体 NK-R" panose="02020400000000000000" pitchFamily="18" charset="-128"/>
                <a:ea typeface="UD デジタル 教科書体 NK-R" panose="02020400000000000000" pitchFamily="18" charset="-128"/>
              </a:rPr>
              <a:t>ｓ</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債の発行支援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ESG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債の積極的引受や運用資産における</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a:t>
            </a:r>
            <a:r>
              <a:rPr lang="ja-JP" altLang="en-US" sz="1100" dirty="0" err="1">
                <a:solidFill>
                  <a:schemeClr val="tx1"/>
                </a:solidFill>
                <a:latin typeface="UD デジタル 教科書体 NK-R" panose="02020400000000000000" pitchFamily="18" charset="-128"/>
                <a:ea typeface="UD デジタル 教科書体 NK-R" panose="02020400000000000000" pitchFamily="18" charset="-128"/>
              </a:rPr>
              <a:t>ｓ</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重視を通じた発行支援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SDGs</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プロジェクトの海外への情報発信</a:t>
            </a:r>
          </a:p>
        </p:txBody>
      </p:sp>
      <p:sp>
        <p:nvSpPr>
          <p:cNvPr id="37" name="テキスト ボックス 36"/>
          <p:cNvSpPr txBox="1">
            <a:spLocks noChangeArrowheads="1"/>
          </p:cNvSpPr>
          <p:nvPr/>
        </p:nvSpPr>
        <p:spPr bwMode="auto">
          <a:xfrm>
            <a:off x="414418" y="5690375"/>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③国際基準に準拠した認証ラベリング制度等の検討</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8" name="フリーフォーム 37"/>
          <p:cNvSpPr/>
          <p:nvPr/>
        </p:nvSpPr>
        <p:spPr>
          <a:xfrm>
            <a:off x="414418" y="5969883"/>
            <a:ext cx="5729483" cy="23469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発行後のモニタリング強化など付加価値を伴った認証ラベリング制度化に向けた検討</a:t>
            </a:r>
          </a:p>
        </p:txBody>
      </p:sp>
      <p:sp>
        <p:nvSpPr>
          <p:cNvPr id="39" name="角丸四角形 38"/>
          <p:cNvSpPr/>
          <p:nvPr/>
        </p:nvSpPr>
        <p:spPr>
          <a:xfrm>
            <a:off x="6248727" y="103707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0" name="テキスト ボックス 39"/>
          <p:cNvSpPr txBox="1"/>
          <p:nvPr/>
        </p:nvSpPr>
        <p:spPr bwMode="white">
          <a:xfrm>
            <a:off x="6273801" y="1084617"/>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（３）金融サービスに関する規制の見直しに向けた働きかけ</a:t>
            </a:r>
          </a:p>
        </p:txBody>
      </p:sp>
      <p:sp>
        <p:nvSpPr>
          <p:cNvPr id="41" name="角丸四角形 40"/>
          <p:cNvSpPr/>
          <p:nvPr/>
        </p:nvSpPr>
        <p:spPr>
          <a:xfrm>
            <a:off x="6304444" y="3608124"/>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2" name="テキスト ボックス 41"/>
          <p:cNvSpPr txBox="1"/>
          <p:nvPr/>
        </p:nvSpPr>
        <p:spPr bwMode="white">
          <a:xfrm>
            <a:off x="6304444" y="3655668"/>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（４）金融分野における高度人材の育成 </a:t>
            </a:r>
          </a:p>
        </p:txBody>
      </p:sp>
      <p:sp>
        <p:nvSpPr>
          <p:cNvPr id="43" name="テキスト ボックス 42"/>
          <p:cNvSpPr txBox="1">
            <a:spLocks noChangeArrowheads="1"/>
          </p:cNvSpPr>
          <p:nvPr/>
        </p:nvSpPr>
        <p:spPr bwMode="auto">
          <a:xfrm>
            <a:off x="6273802" y="1500506"/>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①国家戦略特区や「規制のサンドボックス制度」等の活用を通じた規制の見直し　　</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p>
        </p:txBody>
      </p:sp>
      <p:sp>
        <p:nvSpPr>
          <p:cNvPr id="44" name="フリーフォーム 43"/>
          <p:cNvSpPr/>
          <p:nvPr/>
        </p:nvSpPr>
        <p:spPr>
          <a:xfrm>
            <a:off x="6292970" y="1902926"/>
            <a:ext cx="5681583" cy="616030"/>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在留資格等に関する国家戦略特区の活用</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「規制のサンドボックス制度」の活用促進（金融サービス等実証実験の支援）（再掲）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地方税におけるインセンティブの検討</a:t>
            </a:r>
          </a:p>
        </p:txBody>
      </p:sp>
      <p:sp>
        <p:nvSpPr>
          <p:cNvPr id="45" name="フリーフォーム 44"/>
          <p:cNvSpPr/>
          <p:nvPr/>
        </p:nvSpPr>
        <p:spPr>
          <a:xfrm>
            <a:off x="6304445" y="4158925"/>
            <a:ext cx="4554648"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大学等高等教育における金融・起業・テクノロジー教育の実施</a:t>
            </a:r>
          </a:p>
        </p:txBody>
      </p:sp>
      <p:sp>
        <p:nvSpPr>
          <p:cNvPr id="46" name="テキスト ボックス 45"/>
          <p:cNvSpPr txBox="1">
            <a:spLocks noChangeArrowheads="1"/>
          </p:cNvSpPr>
          <p:nvPr/>
        </p:nvSpPr>
        <p:spPr bwMode="auto">
          <a:xfrm>
            <a:off x="421462" y="6275501"/>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④将来的に有望なグリーン関連のデリバティブ商品・市場の形成に向けた取組み（再掲）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7" name="フリーフォーム 46"/>
          <p:cNvSpPr/>
          <p:nvPr/>
        </p:nvSpPr>
        <p:spPr>
          <a:xfrm>
            <a:off x="421462" y="6555009"/>
            <a:ext cx="5729483" cy="234698"/>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金融商品取引法の対象となるデリバティブ商品の拡大についての働きかけ（再掲）</a:t>
            </a:r>
          </a:p>
        </p:txBody>
      </p:sp>
      <p:sp>
        <p:nvSpPr>
          <p:cNvPr id="48" name="テキスト ボックス 47"/>
          <p:cNvSpPr txBox="1">
            <a:spLocks noChangeArrowheads="1"/>
          </p:cNvSpPr>
          <p:nvPr/>
        </p:nvSpPr>
        <p:spPr bwMode="auto">
          <a:xfrm>
            <a:off x="6239391" y="2716441"/>
            <a:ext cx="5681582"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②金融商品に係る所得課税の損益通算範囲の拡大等（デリバティブ取引の追加）</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に向けた働きかけ（再掲）</a:t>
            </a:r>
          </a:p>
        </p:txBody>
      </p:sp>
      <p:cxnSp>
        <p:nvCxnSpPr>
          <p:cNvPr id="49" name="直線コネクタ 48"/>
          <p:cNvCxnSpPr/>
          <p:nvPr/>
        </p:nvCxnSpPr>
        <p:spPr>
          <a:xfrm>
            <a:off x="6096000" y="884905"/>
            <a:ext cx="9833" cy="5914103"/>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a:spLocks noChangeArrowheads="1"/>
          </p:cNvSpPr>
          <p:nvPr/>
        </p:nvSpPr>
        <p:spPr bwMode="auto">
          <a:xfrm>
            <a:off x="414418" y="2096325"/>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a:t>
            </a:r>
            <a:r>
              <a:rPr lang="en-US" altLang="ja-JP" sz="1200" kern="0" dirty="0">
                <a:solidFill>
                  <a:schemeClr val="accent5">
                    <a:lumMod val="50000"/>
                  </a:schemeClr>
                </a:solidFill>
                <a:latin typeface="Meiryo UI" pitchFamily="50" charset="-128"/>
                <a:ea typeface="Meiryo UI" pitchFamily="50" charset="-128"/>
                <a:cs typeface="Meiryo UI" pitchFamily="50" charset="-128"/>
              </a:rPr>
              <a:t>STO</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など新たな手法を活用した資金調達の促進に向けた取組み（再掲）</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r>
              <a:rPr lang="ja-JP" altLang="en-US" sz="1000" kern="0" dirty="0">
                <a:solidFill>
                  <a:schemeClr val="accent5">
                    <a:lumMod val="50000"/>
                  </a:schemeClr>
                </a:solidFill>
                <a:latin typeface="Meiryo UI" pitchFamily="50" charset="-128"/>
                <a:ea typeface="Meiryo UI" pitchFamily="50" charset="-128"/>
                <a:cs typeface="Meiryo UI" pitchFamily="50" charset="-128"/>
              </a:rPr>
              <a:t>　</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1" name="フリーフォーム 50"/>
          <p:cNvSpPr/>
          <p:nvPr/>
        </p:nvSpPr>
        <p:spPr>
          <a:xfrm>
            <a:off x="425423" y="2421403"/>
            <a:ext cx="5729483" cy="1735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ST</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を活用した社債・商品の汎用化等（再掲）</a:t>
            </a:r>
          </a:p>
        </p:txBody>
      </p:sp>
    </p:spTree>
    <p:extLst>
      <p:ext uri="{BB962C8B-B14F-4D97-AF65-F5344CB8AC3E}">
        <p14:creationId xmlns:p14="http://schemas.microsoft.com/office/powerpoint/2010/main" val="89137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a:spLocks noChangeArrowheads="1"/>
          </p:cNvSpPr>
          <p:nvPr/>
        </p:nvSpPr>
        <p:spPr bwMode="auto">
          <a:xfrm>
            <a:off x="744980" y="328542"/>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アジア随一のデリバティブ市場に向けた先駆的な商品群の展開　　　　 　</a:t>
            </a:r>
          </a:p>
        </p:txBody>
      </p:sp>
      <p:sp>
        <p:nvSpPr>
          <p:cNvPr id="10" name="正方形/長方形 9"/>
          <p:cNvSpPr/>
          <p:nvPr/>
        </p:nvSpPr>
        <p:spPr>
          <a:xfrm>
            <a:off x="492398" y="-54642"/>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（１）エッジの効いた先駆的な金融商品・市場の形成 </a:t>
            </a: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1802234383"/>
              </p:ext>
            </p:extLst>
          </p:nvPr>
        </p:nvGraphicFramePr>
        <p:xfrm>
          <a:off x="759256" y="5170355"/>
          <a:ext cx="10991467" cy="1611072"/>
        </p:xfrm>
        <a:graphic>
          <a:graphicData uri="http://schemas.openxmlformats.org/drawingml/2006/table">
            <a:tbl>
              <a:tblPr firstRow="1" bandRow="1">
                <a:tableStyleId>{5C22544A-7EE6-4342-B048-85BDC9FD1C3A}</a:tableStyleId>
              </a:tblPr>
              <a:tblGrid>
                <a:gridCol w="3239538">
                  <a:extLst>
                    <a:ext uri="{9D8B030D-6E8A-4147-A177-3AD203B41FA5}">
                      <a16:colId xmlns:a16="http://schemas.microsoft.com/office/drawing/2014/main" val="1775291035"/>
                    </a:ext>
                  </a:extLst>
                </a:gridCol>
                <a:gridCol w="1228299">
                  <a:extLst>
                    <a:ext uri="{9D8B030D-6E8A-4147-A177-3AD203B41FA5}">
                      <a16:colId xmlns:a16="http://schemas.microsoft.com/office/drawing/2014/main" val="3213052032"/>
                    </a:ext>
                  </a:extLst>
                </a:gridCol>
                <a:gridCol w="6523630">
                  <a:extLst>
                    <a:ext uri="{9D8B030D-6E8A-4147-A177-3AD203B41FA5}">
                      <a16:colId xmlns:a16="http://schemas.microsoft.com/office/drawing/2014/main" val="3192314782"/>
                    </a:ext>
                  </a:extLst>
                </a:gridCol>
              </a:tblGrid>
              <a:tr h="426628">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184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金融商品取引法の対象となるデリバティブ商品の拡大についての働きかけ</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金融商品取引法の対象となるデリバティブ商品について、エネルギー関連商品等への拡大を国に要望</a:t>
                      </a:r>
                      <a:endParaRPr kumimoji="1" lang="ja-JP" altLang="en-US"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取引所</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latin typeface="Meiryo UI" panose="020B0604030504040204" pitchFamily="50" charset="-128"/>
                          <a:ea typeface="Meiryo UI" panose="020B0604030504040204" pitchFamily="50" charset="-128"/>
                        </a:rPr>
                        <a:t>●検討中</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034657"/>
                  </a:ext>
                </a:extLst>
              </a:tr>
            </a:tbl>
          </a:graphicData>
        </a:graphic>
      </p:graphicFrame>
      <p:sp>
        <p:nvSpPr>
          <p:cNvPr id="11" name="テキスト ボックス 10"/>
          <p:cNvSpPr txBox="1">
            <a:spLocks noChangeArrowheads="1"/>
          </p:cNvSpPr>
          <p:nvPr/>
        </p:nvSpPr>
        <p:spPr bwMode="auto">
          <a:xfrm>
            <a:off x="744980" y="484354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将来的に有望なグリーン関連のデリバティブ商品・市場の形成に向けた取組み　 　</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12" name="角丸四角形 11"/>
          <p:cNvSpPr/>
          <p:nvPr/>
        </p:nvSpPr>
        <p:spPr>
          <a:xfrm>
            <a:off x="3085634" y="647365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20" name="コンテンツ プレースホルダー 6"/>
          <p:cNvGraphicFramePr>
            <a:graphicFrameLocks/>
          </p:cNvGraphicFramePr>
          <p:nvPr>
            <p:extLst>
              <p:ext uri="{D42A27DB-BD31-4B8C-83A1-F6EECF244321}">
                <p14:modId xmlns:p14="http://schemas.microsoft.com/office/powerpoint/2010/main" val="1136720029"/>
              </p:ext>
            </p:extLst>
          </p:nvPr>
        </p:nvGraphicFramePr>
        <p:xfrm>
          <a:off x="759256" y="700980"/>
          <a:ext cx="10991467" cy="2667000"/>
        </p:xfrm>
        <a:graphic>
          <a:graphicData uri="http://schemas.openxmlformats.org/drawingml/2006/table">
            <a:tbl>
              <a:tblPr firstRow="1" bandRow="1">
                <a:tableStyleId>{5C22544A-7EE6-4342-B048-85BDC9FD1C3A}</a:tableStyleId>
              </a:tblPr>
              <a:tblGrid>
                <a:gridCol w="3198595">
                  <a:extLst>
                    <a:ext uri="{9D8B030D-6E8A-4147-A177-3AD203B41FA5}">
                      <a16:colId xmlns:a16="http://schemas.microsoft.com/office/drawing/2014/main" val="1775291035"/>
                    </a:ext>
                  </a:extLst>
                </a:gridCol>
                <a:gridCol w="1282889">
                  <a:extLst>
                    <a:ext uri="{9D8B030D-6E8A-4147-A177-3AD203B41FA5}">
                      <a16:colId xmlns:a16="http://schemas.microsoft.com/office/drawing/2014/main" val="3213052032"/>
                    </a:ext>
                  </a:extLst>
                </a:gridCol>
                <a:gridCol w="6509983">
                  <a:extLst>
                    <a:ext uri="{9D8B030D-6E8A-4147-A177-3AD203B41FA5}">
                      <a16:colId xmlns:a16="http://schemas.microsoft.com/office/drawing/2014/main" val="3192314782"/>
                    </a:ext>
                  </a:extLst>
                </a:gridCol>
              </a:tblGrid>
              <a:tr h="328749">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704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新たな商品先物の検討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企業のニーズ把握等を行い、新たな商品先物取引の可能性を検討</a:t>
                      </a:r>
                      <a:endParaRPr kumimoji="1" lang="ja-JP" altLang="en-US"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●貴金属市場開設（堂島取引所）</a:t>
                      </a:r>
                      <a:r>
                        <a:rPr kumimoji="1" lang="en-US" altLang="ja-JP" sz="1400" dirty="0">
                          <a:solidFill>
                            <a:schemeClr val="tx1"/>
                          </a:solidFill>
                          <a:latin typeface="Meiryo UI" panose="020B0604030504040204" pitchFamily="50" charset="-128"/>
                          <a:ea typeface="Meiryo UI" panose="020B0604030504040204" pitchFamily="50" charset="-128"/>
                        </a:rPr>
                        <a:t>【'23/3】</a:t>
                      </a:r>
                    </a:p>
                    <a:p>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米の先物取引の本上場に係る認可申請、取引開始</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spc="-150" dirty="0">
                          <a:solidFill>
                            <a:schemeClr val="tx1"/>
                          </a:solidFill>
                          <a:latin typeface="Meiryo UI" panose="020B0604030504040204" pitchFamily="50" charset="-128"/>
                          <a:ea typeface="Meiryo UI" panose="020B0604030504040204" pitchFamily="50" charset="-128"/>
                        </a:rPr>
                        <a:t>堂島取引所</a:t>
                      </a:r>
                      <a:r>
                        <a:rPr kumimoji="1" lang="en-US" altLang="ja-JP" sz="1400" dirty="0">
                          <a:solidFill>
                            <a:schemeClr val="tx1"/>
                          </a:solidFill>
                          <a:latin typeface="Meiryo UI" panose="020B0604030504040204" pitchFamily="50" charset="-128"/>
                          <a:ea typeface="Meiryo UI" panose="020B0604030504040204" pitchFamily="50" charset="-128"/>
                        </a:rPr>
                        <a:t>)【'24/2,'24/8】</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上海天然ゴム先物の上場</a:t>
                      </a:r>
                      <a:r>
                        <a:rPr kumimoji="1" lang="en-US" altLang="ja-JP" sz="1400" dirty="0">
                          <a:solidFill>
                            <a:schemeClr val="tx1"/>
                          </a:solidFill>
                          <a:latin typeface="Meiryo UI" panose="020B0604030504040204" pitchFamily="50" charset="-128"/>
                          <a:ea typeface="Meiryo UI" panose="020B0604030504040204" pitchFamily="50" charset="-128"/>
                        </a:rPr>
                        <a:t>【’25/5】</a:t>
                      </a:r>
                      <a:r>
                        <a:rPr kumimoji="1" lang="ja-JP" altLang="en-US" sz="1400" dirty="0">
                          <a:solidFill>
                            <a:schemeClr val="tx1"/>
                          </a:solidFill>
                          <a:latin typeface="Meiryo UI" panose="020B0604030504040204" pitchFamily="50" charset="-128"/>
                          <a:ea typeface="Meiryo UI" panose="020B0604030504040204" pitchFamily="50" charset="-128"/>
                        </a:rPr>
                        <a:t>（大阪取引所）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●通貨先物（米ドル</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日本円先物、中国オフショア人民元</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日本円先物、ユーロ</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日本円先物）の取扱い</a:t>
                      </a:r>
                      <a:r>
                        <a:rPr kumimoji="1" lang="en-US" altLang="ja-JP" sz="1400" dirty="0">
                          <a:solidFill>
                            <a:schemeClr val="tx1"/>
                          </a:solidFill>
                          <a:latin typeface="Meiryo UI" panose="020B0604030504040204" pitchFamily="50" charset="-128"/>
                          <a:ea typeface="Meiryo UI" panose="020B0604030504040204" pitchFamily="50" charset="-128"/>
                        </a:rPr>
                        <a:t>【’26/4</a:t>
                      </a:r>
                      <a:r>
                        <a:rPr kumimoji="1" lang="ja-JP" altLang="en-US" sz="1400" dirty="0">
                          <a:solidFill>
                            <a:schemeClr val="tx1"/>
                          </a:solidFill>
                          <a:latin typeface="Meiryo UI" panose="020B0604030504040204" pitchFamily="50" charset="-128"/>
                          <a:ea typeface="Meiryo UI" panose="020B0604030504040204" pitchFamily="50" charset="-128"/>
                        </a:rPr>
                        <a:t>予定</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ja-JP" altLang="en-US" sz="1400" dirty="0">
                        <a:solidFill>
                          <a:schemeClr val="tx1"/>
                        </a:solidFill>
                        <a:latin typeface="Meiryo UI" panose="020B0604030504040204" pitchFamily="50" charset="-128"/>
                        <a:ea typeface="Meiryo UI" panose="020B0604030504040204" pitchFamily="50" charset="-128"/>
                      </a:endParaRPr>
                    </a:p>
                    <a:p>
                      <a:endParaRPr kumimoji="1" lang="en-US" altLang="ja-JP" sz="5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（参考）</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・指数先物等を取扱開始</a:t>
                      </a:r>
                      <a:r>
                        <a:rPr kumimoji="1" lang="en-US" altLang="ja-JP" sz="1200" dirty="0">
                          <a:solidFill>
                            <a:schemeClr val="tx1"/>
                          </a:solidFill>
                          <a:latin typeface="Meiryo UI" panose="020B0604030504040204" pitchFamily="50" charset="-128"/>
                          <a:ea typeface="Meiryo UI" panose="020B0604030504040204" pitchFamily="50" charset="-128"/>
                        </a:rPr>
                        <a:t>【‘23/5</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JPX</a:t>
                      </a:r>
                      <a:r>
                        <a:rPr kumimoji="1" lang="ja-JP" altLang="en-US" sz="1200" dirty="0">
                          <a:solidFill>
                            <a:schemeClr val="tx1"/>
                          </a:solidFill>
                          <a:latin typeface="Meiryo UI" panose="020B0604030504040204" pitchFamily="50" charset="-128"/>
                          <a:ea typeface="Meiryo UI" panose="020B0604030504040204" pitchFamily="50" charset="-128"/>
                        </a:rPr>
                        <a:t>プライム</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指数先物のみ</a:t>
                      </a:r>
                      <a:r>
                        <a:rPr kumimoji="1" lang="en-US" altLang="ja-JP" sz="1200" dirty="0">
                          <a:solidFill>
                            <a:schemeClr val="tx1"/>
                          </a:solidFill>
                          <a:latin typeface="Meiryo UI" panose="020B0604030504040204" pitchFamily="50" charset="-128"/>
                          <a:ea typeface="Meiryo UI" panose="020B0604030504040204" pitchFamily="50" charset="-128"/>
                        </a:rPr>
                        <a:t>’24/3</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（大阪取引所）</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株価関連指数（日経</a:t>
                      </a:r>
                      <a:r>
                        <a:rPr kumimoji="1" lang="en-US" altLang="ja-JP" sz="1200" dirty="0">
                          <a:solidFill>
                            <a:schemeClr val="tx1"/>
                          </a:solidFill>
                          <a:latin typeface="Meiryo UI" panose="020B0604030504040204" pitchFamily="50" charset="-128"/>
                          <a:ea typeface="Meiryo UI" panose="020B0604030504040204" pitchFamily="50" charset="-128"/>
                        </a:rPr>
                        <a:t>225</a:t>
                      </a:r>
                      <a:r>
                        <a:rPr kumimoji="1" lang="ja-JP" altLang="en-US" sz="1200" dirty="0">
                          <a:solidFill>
                            <a:schemeClr val="tx1"/>
                          </a:solidFill>
                          <a:latin typeface="Meiryo UI" panose="020B0604030504040204" pitchFamily="50" charset="-128"/>
                          <a:ea typeface="Meiryo UI" panose="020B0604030504040204" pitchFamily="50" charset="-128"/>
                        </a:rPr>
                        <a:t>マイクロ先物、日経</a:t>
                      </a:r>
                      <a:r>
                        <a:rPr kumimoji="1" lang="en-US" altLang="ja-JP" sz="1200" dirty="0">
                          <a:solidFill>
                            <a:schemeClr val="tx1"/>
                          </a:solidFill>
                          <a:latin typeface="Meiryo UI" panose="020B0604030504040204" pitchFamily="50" charset="-128"/>
                          <a:ea typeface="Meiryo UI" panose="020B0604030504040204" pitchFamily="50" charset="-128"/>
                        </a:rPr>
                        <a:t>225</a:t>
                      </a:r>
                      <a:r>
                        <a:rPr kumimoji="1" lang="ja-JP" altLang="en-US" sz="1200" dirty="0">
                          <a:solidFill>
                            <a:schemeClr val="tx1"/>
                          </a:solidFill>
                          <a:latin typeface="Meiryo UI" panose="020B0604030504040204" pitchFamily="50" charset="-128"/>
                          <a:ea typeface="Meiryo UI" panose="020B0604030504040204" pitchFamily="50" charset="-128"/>
                        </a:rPr>
                        <a:t>ミニオプション、</a:t>
                      </a:r>
                      <a:r>
                        <a:rPr kumimoji="1" lang="en-US" altLang="ja-JP" sz="1200" dirty="0">
                          <a:solidFill>
                            <a:schemeClr val="tx1"/>
                          </a:solidFill>
                          <a:latin typeface="Meiryo UI" panose="020B0604030504040204" pitchFamily="50" charset="-128"/>
                          <a:ea typeface="Meiryo UI" panose="020B0604030504040204" pitchFamily="50" charset="-128"/>
                        </a:rPr>
                        <a:t>JPX</a:t>
                      </a:r>
                      <a:r>
                        <a:rPr kumimoji="1" lang="ja-JP" altLang="en-US" sz="1200" dirty="0">
                          <a:solidFill>
                            <a:schemeClr val="tx1"/>
                          </a:solidFill>
                          <a:latin typeface="Meiryo UI" panose="020B0604030504040204" pitchFamily="50" charset="-128"/>
                          <a:ea typeface="Meiryo UI" panose="020B0604030504040204" pitchFamily="50" charset="-128"/>
                        </a:rPr>
                        <a:t>プライム</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指数先物）</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ESG</a:t>
                      </a:r>
                      <a:r>
                        <a:rPr kumimoji="1" lang="ja-JP" altLang="en-US" sz="1200" dirty="0">
                          <a:solidFill>
                            <a:schemeClr val="tx1"/>
                          </a:solidFill>
                          <a:latin typeface="Meiryo UI" panose="020B0604030504040204" pitchFamily="50" charset="-128"/>
                          <a:ea typeface="Meiryo UI" panose="020B0604030504040204" pitchFamily="50" charset="-128"/>
                        </a:rPr>
                        <a:t>関連指数（</a:t>
                      </a:r>
                      <a:r>
                        <a:rPr kumimoji="1" lang="en-US" altLang="ja-JP" sz="1200" dirty="0">
                          <a:solidFill>
                            <a:schemeClr val="tx1"/>
                          </a:solidFill>
                          <a:latin typeface="Meiryo UI" panose="020B0604030504040204" pitchFamily="50" charset="-128"/>
                          <a:ea typeface="Meiryo UI" panose="020B0604030504040204" pitchFamily="50" charset="-128"/>
                        </a:rPr>
                        <a:t>S&amp;P/JPX 500 ESG</a:t>
                      </a:r>
                      <a:r>
                        <a:rPr kumimoji="1" lang="ja-JP" altLang="en-US" sz="1200" dirty="0">
                          <a:solidFill>
                            <a:schemeClr val="tx1"/>
                          </a:solidFill>
                          <a:latin typeface="Meiryo UI" panose="020B0604030504040204" pitchFamily="50" charset="-128"/>
                          <a:ea typeface="Meiryo UI" panose="020B0604030504040204" pitchFamily="50" charset="-128"/>
                        </a:rPr>
                        <a:t>スコア・ティルト指数先物、</a:t>
                      </a:r>
                      <a:r>
                        <a:rPr kumimoji="1" lang="en-US" altLang="ja-JP" sz="1200" dirty="0">
                          <a:solidFill>
                            <a:schemeClr val="tx1"/>
                          </a:solidFill>
                          <a:latin typeface="Meiryo UI" panose="020B0604030504040204" pitchFamily="50" charset="-128"/>
                          <a:ea typeface="Meiryo UI" panose="020B0604030504040204" pitchFamily="50" charset="-128"/>
                        </a:rPr>
                        <a:t>FTSE JPX</a:t>
                      </a:r>
                      <a:r>
                        <a:rPr kumimoji="1" lang="ja-JP" altLang="en-US" sz="1200" dirty="0">
                          <a:solidFill>
                            <a:schemeClr val="tx1"/>
                          </a:solidFill>
                          <a:latin typeface="Meiryo UI" panose="020B0604030504040204" pitchFamily="50" charset="-128"/>
                          <a:ea typeface="Meiryo UI" panose="020B0604030504040204" pitchFamily="50" charset="-128"/>
                        </a:rPr>
                        <a:t>ネットゼロ・ジャパン</a:t>
                      </a:r>
                      <a:r>
                        <a:rPr kumimoji="1" lang="en-US" altLang="ja-JP" sz="1200" dirty="0">
                          <a:solidFill>
                            <a:schemeClr val="tx1"/>
                          </a:solidFill>
                          <a:latin typeface="Meiryo UI" panose="020B0604030504040204" pitchFamily="50" charset="-128"/>
                          <a:ea typeface="Meiryo UI" panose="020B0604030504040204" pitchFamily="50" charset="-128"/>
                        </a:rPr>
                        <a:t>500</a:t>
                      </a:r>
                      <a:r>
                        <a:rPr kumimoji="1" lang="ja-JP" altLang="en-US" sz="1200" dirty="0">
                          <a:solidFill>
                            <a:schemeClr val="tx1"/>
                          </a:solidFill>
                          <a:latin typeface="Meiryo UI" panose="020B0604030504040204" pitchFamily="50" charset="-128"/>
                          <a:ea typeface="Meiryo UI" panose="020B0604030504040204" pitchFamily="50" charset="-128"/>
                        </a:rPr>
                        <a:t>指    </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数先物、日経平均気候変動</a:t>
                      </a: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目標指数先物）</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TONA3</a:t>
                      </a:r>
                      <a:r>
                        <a:rPr kumimoji="1" lang="ja-JP" altLang="en-US" sz="1200" dirty="0">
                          <a:solidFill>
                            <a:schemeClr val="tx1"/>
                          </a:solidFill>
                          <a:latin typeface="Meiryo UI" panose="020B0604030504040204" pitchFamily="50" charset="-128"/>
                          <a:ea typeface="Meiryo UI" panose="020B0604030504040204" pitchFamily="50" charset="-128"/>
                        </a:rPr>
                        <a:t>か月金利先物</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23" name="角丸四角形 22"/>
          <p:cNvSpPr/>
          <p:nvPr/>
        </p:nvSpPr>
        <p:spPr>
          <a:xfrm>
            <a:off x="3085634" y="171933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graphicFrame>
        <p:nvGraphicFramePr>
          <p:cNvPr id="35" name="コンテンツ プレースホルダー 6"/>
          <p:cNvGraphicFramePr>
            <a:graphicFrameLocks/>
          </p:cNvGraphicFramePr>
          <p:nvPr>
            <p:extLst>
              <p:ext uri="{D42A27DB-BD31-4B8C-83A1-F6EECF244321}">
                <p14:modId xmlns:p14="http://schemas.microsoft.com/office/powerpoint/2010/main" val="3022505474"/>
              </p:ext>
            </p:extLst>
          </p:nvPr>
        </p:nvGraphicFramePr>
        <p:xfrm>
          <a:off x="751115" y="3667940"/>
          <a:ext cx="10999607" cy="1220647"/>
        </p:xfrm>
        <a:graphic>
          <a:graphicData uri="http://schemas.openxmlformats.org/drawingml/2006/table">
            <a:tbl>
              <a:tblPr firstRow="1" bandRow="1">
                <a:tableStyleId>{5C22544A-7EE6-4342-B048-85BDC9FD1C3A}</a:tableStyleId>
              </a:tblPr>
              <a:tblGrid>
                <a:gridCol w="3193088">
                  <a:extLst>
                    <a:ext uri="{9D8B030D-6E8A-4147-A177-3AD203B41FA5}">
                      <a16:colId xmlns:a16="http://schemas.microsoft.com/office/drawing/2014/main" val="1775291035"/>
                    </a:ext>
                  </a:extLst>
                </a:gridCol>
                <a:gridCol w="1296537">
                  <a:extLst>
                    <a:ext uri="{9D8B030D-6E8A-4147-A177-3AD203B41FA5}">
                      <a16:colId xmlns:a16="http://schemas.microsoft.com/office/drawing/2014/main" val="3213052032"/>
                    </a:ext>
                  </a:extLst>
                </a:gridCol>
                <a:gridCol w="6509982">
                  <a:extLst>
                    <a:ext uri="{9D8B030D-6E8A-4147-A177-3AD203B41FA5}">
                      <a16:colId xmlns:a16="http://schemas.microsoft.com/office/drawing/2014/main" val="3192314782"/>
                    </a:ext>
                  </a:extLst>
                </a:gridCol>
              </a:tblGrid>
              <a:tr h="489127">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36000"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36000"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36000" anchor="ctr"/>
                </a:tc>
                <a:extLst>
                  <a:ext uri="{0D108BD9-81ED-4DB2-BD59-A6C34878D82A}">
                    <a16:rowId xmlns:a16="http://schemas.microsoft.com/office/drawing/2014/main" val="3977045840"/>
                  </a:ext>
                </a:extLst>
              </a:tr>
              <a:tr h="657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ST</a:t>
                      </a:r>
                      <a:r>
                        <a:rPr lang="ja-JP" altLang="en-US" sz="1400" dirty="0">
                          <a:solidFill>
                            <a:schemeClr val="tx1"/>
                          </a:solidFill>
                          <a:latin typeface="Meiryo UI" panose="020B0604030504040204" pitchFamily="50" charset="-128"/>
                          <a:ea typeface="Meiryo UI" panose="020B0604030504040204" pitchFamily="50" charset="-128"/>
                        </a:rPr>
                        <a:t>を活用した社債・商品の汎用化等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（再掲）　</a:t>
                      </a:r>
                    </a:p>
                  </a:txBody>
                  <a:tcPr marR="36000"/>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36000"/>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ST</a:t>
                      </a:r>
                      <a:r>
                        <a:rPr kumimoji="1" lang="ja-JP" altLang="en-US" sz="1400" dirty="0">
                          <a:solidFill>
                            <a:schemeClr val="tx1"/>
                          </a:solidFill>
                          <a:latin typeface="Meiryo UI" panose="020B0604030504040204" pitchFamily="50" charset="-128"/>
                          <a:ea typeface="Meiryo UI" panose="020B0604030504040204" pitchFamily="50" charset="-128"/>
                        </a:rPr>
                        <a:t>社債、不動産受益証券の発行等（野村證券、みずほ銀行、大和証券）（再掲）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ODX</a:t>
                      </a:r>
                      <a:r>
                        <a:rPr kumimoji="1" lang="ja-JP" altLang="en-US" sz="1400" dirty="0">
                          <a:solidFill>
                            <a:schemeClr val="tx1"/>
                          </a:solidFill>
                          <a:latin typeface="Meiryo UI" panose="020B0604030504040204" pitchFamily="50" charset="-128"/>
                          <a:ea typeface="Meiryo UI" panose="020B0604030504040204" pitchFamily="50" charset="-128"/>
                        </a:rPr>
                        <a:t>での日本株取引開始（民間）</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ODX</a:t>
                      </a:r>
                      <a:r>
                        <a:rPr kumimoji="1" lang="ja-JP" altLang="en-US" sz="1400" u="none" dirty="0">
                          <a:solidFill>
                            <a:schemeClr val="tx1"/>
                          </a:solidFill>
                          <a:latin typeface="Meiryo UI" panose="020B0604030504040204" pitchFamily="50" charset="-128"/>
                          <a:ea typeface="Meiryo UI" panose="020B0604030504040204" pitchFamily="50" charset="-128"/>
                        </a:rPr>
                        <a:t>での日本初の</a:t>
                      </a:r>
                      <a:r>
                        <a:rPr kumimoji="1" lang="en-US" altLang="ja-JP" sz="1400" u="none" dirty="0">
                          <a:solidFill>
                            <a:schemeClr val="tx1"/>
                          </a:solidFill>
                          <a:latin typeface="Meiryo UI" panose="020B0604030504040204" pitchFamily="50" charset="-128"/>
                          <a:ea typeface="Meiryo UI" panose="020B0604030504040204" pitchFamily="50" charset="-128"/>
                        </a:rPr>
                        <a:t>ST</a:t>
                      </a:r>
                      <a:r>
                        <a:rPr kumimoji="1" lang="ja-JP" altLang="en-US" sz="1400" u="none" dirty="0">
                          <a:solidFill>
                            <a:schemeClr val="tx1"/>
                          </a:solidFill>
                          <a:latin typeface="Meiryo UI" panose="020B0604030504040204" pitchFamily="50" charset="-128"/>
                          <a:ea typeface="Meiryo UI" panose="020B0604030504040204" pitchFamily="50" charset="-128"/>
                        </a:rPr>
                        <a:t>二次流通市場の開設（民間）</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marR="36000"/>
                </a:tc>
                <a:extLst>
                  <a:ext uri="{0D108BD9-81ED-4DB2-BD59-A6C34878D82A}">
                    <a16:rowId xmlns:a16="http://schemas.microsoft.com/office/drawing/2014/main" val="4243163378"/>
                  </a:ext>
                </a:extLst>
              </a:tr>
            </a:tbl>
          </a:graphicData>
        </a:graphic>
      </p:graphicFrame>
      <p:sp>
        <p:nvSpPr>
          <p:cNvPr id="36" name="テキスト ボックス 35"/>
          <p:cNvSpPr txBox="1">
            <a:spLocks noChangeArrowheads="1"/>
          </p:cNvSpPr>
          <p:nvPr/>
        </p:nvSpPr>
        <p:spPr bwMode="auto">
          <a:xfrm>
            <a:off x="744979" y="3370238"/>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a:t>
            </a:r>
            <a:r>
              <a:rPr lang="en-US" altLang="ja-JP" sz="1600" kern="0" dirty="0">
                <a:latin typeface="Meiryo UI" pitchFamily="50" charset="-128"/>
                <a:ea typeface="Meiryo UI" pitchFamily="50" charset="-128"/>
                <a:cs typeface="Meiryo UI" pitchFamily="50" charset="-128"/>
              </a:rPr>
              <a:t>STO</a:t>
            </a:r>
            <a:r>
              <a:rPr lang="ja-JP" altLang="en-US" sz="1600" kern="0" dirty="0">
                <a:latin typeface="Meiryo UI" pitchFamily="50" charset="-128"/>
                <a:ea typeface="Meiryo UI" pitchFamily="50" charset="-128"/>
                <a:cs typeface="Meiryo UI" pitchFamily="50" charset="-128"/>
              </a:rPr>
              <a:t>など新たな手法を活用した資金調達の促進に向けた取組み（再掲）</a:t>
            </a:r>
            <a:endParaRPr lang="ja-JP" altLang="en-US" sz="1200" kern="0" dirty="0">
              <a:latin typeface="Meiryo UI" pitchFamily="50" charset="-128"/>
              <a:ea typeface="Meiryo UI" pitchFamily="50" charset="-128"/>
              <a:cs typeface="Meiryo UI" pitchFamily="50" charset="-128"/>
            </a:endParaRPr>
          </a:p>
        </p:txBody>
      </p:sp>
      <p:sp>
        <p:nvSpPr>
          <p:cNvPr id="38" name="角丸四角形 37"/>
          <p:cNvSpPr/>
          <p:nvPr/>
        </p:nvSpPr>
        <p:spPr>
          <a:xfrm>
            <a:off x="3085634" y="448746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473576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コンテンツ プレースホルダー 6"/>
          <p:cNvGraphicFramePr>
            <a:graphicFrameLocks noGrp="1"/>
          </p:cNvGraphicFramePr>
          <p:nvPr>
            <p:ph idx="1"/>
            <p:extLst>
              <p:ext uri="{D42A27DB-BD31-4B8C-83A1-F6EECF244321}">
                <p14:modId xmlns:p14="http://schemas.microsoft.com/office/powerpoint/2010/main" val="186229424"/>
              </p:ext>
            </p:extLst>
          </p:nvPr>
        </p:nvGraphicFramePr>
        <p:xfrm>
          <a:off x="703469" y="532117"/>
          <a:ext cx="11007754" cy="4859563"/>
        </p:xfrm>
        <a:graphic>
          <a:graphicData uri="http://schemas.openxmlformats.org/drawingml/2006/table">
            <a:tbl>
              <a:tblPr firstRow="1" bandRow="1">
                <a:tableStyleId>{5C22544A-7EE6-4342-B048-85BDC9FD1C3A}</a:tableStyleId>
              </a:tblPr>
              <a:tblGrid>
                <a:gridCol w="3561579">
                  <a:extLst>
                    <a:ext uri="{9D8B030D-6E8A-4147-A177-3AD203B41FA5}">
                      <a16:colId xmlns:a16="http://schemas.microsoft.com/office/drawing/2014/main" val="1775291035"/>
                    </a:ext>
                  </a:extLst>
                </a:gridCol>
                <a:gridCol w="1255594">
                  <a:extLst>
                    <a:ext uri="{9D8B030D-6E8A-4147-A177-3AD203B41FA5}">
                      <a16:colId xmlns:a16="http://schemas.microsoft.com/office/drawing/2014/main" val="3213052032"/>
                    </a:ext>
                  </a:extLst>
                </a:gridCol>
                <a:gridCol w="6190581">
                  <a:extLst>
                    <a:ext uri="{9D8B030D-6E8A-4147-A177-3AD203B41FA5}">
                      <a16:colId xmlns:a16="http://schemas.microsoft.com/office/drawing/2014/main" val="3192314782"/>
                    </a:ext>
                  </a:extLst>
                </a:gridCol>
              </a:tblGrid>
              <a:tr h="203094">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8057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行政によるグリーンボンド等の発行</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大阪府・大阪市が</a:t>
                      </a:r>
                      <a:r>
                        <a:rPr kumimoji="1" lang="ja-JP" altLang="en-US" sz="1100" dirty="0">
                          <a:latin typeface="Meiryo UI" panose="020B0604030504040204" pitchFamily="50" charset="-128"/>
                          <a:ea typeface="Meiryo UI" panose="020B0604030504040204" pitchFamily="50" charset="-128"/>
                        </a:rPr>
                        <a:t>率先してグリーンボンドを発行することでノウハウを蓄積し、民間企業における発行を支援</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ja-JP" altLang="en-US" sz="1400" u="none" spc="-150" dirty="0">
                          <a:solidFill>
                            <a:schemeClr val="tx1"/>
                          </a:solidFill>
                          <a:latin typeface="Meiryo UI" panose="020B0604030504040204" pitchFamily="50" charset="-128"/>
                          <a:ea typeface="Meiryo UI" panose="020B0604030504040204" pitchFamily="50" charset="-128"/>
                        </a:rPr>
                        <a:t>グリーンボンド発行</a:t>
                      </a:r>
                      <a:r>
                        <a:rPr kumimoji="1" lang="ja-JP" altLang="en-US" sz="1400" u="none" spc="-300" dirty="0">
                          <a:solidFill>
                            <a:schemeClr val="tx1"/>
                          </a:solidFill>
                          <a:latin typeface="Meiryo UI" panose="020B0604030504040204" pitchFamily="50" charset="-128"/>
                          <a:ea typeface="Meiryo UI" panose="020B0604030504040204" pitchFamily="50" charset="-128"/>
                        </a:rPr>
                        <a:t>（府）</a:t>
                      </a:r>
                      <a:r>
                        <a:rPr kumimoji="1" lang="en-US" altLang="ja-JP" sz="1400" u="none" dirty="0">
                          <a:solidFill>
                            <a:schemeClr val="tx1"/>
                          </a:solidFill>
                          <a:latin typeface="Meiryo UI" panose="020B0604030504040204" pitchFamily="50" charset="-128"/>
                          <a:ea typeface="Meiryo UI" panose="020B0604030504040204" pitchFamily="50" charset="-128"/>
                        </a:rPr>
                        <a:t>【'23/12,'24/12,’25/12</a:t>
                      </a:r>
                      <a:r>
                        <a:rPr kumimoji="1" lang="en-US" altLang="ja-JP" sz="1400" u="none" spc="-300" dirty="0">
                          <a:solidFill>
                            <a:schemeClr val="tx1"/>
                          </a:solidFill>
                          <a:latin typeface="Meiryo UI" panose="020B0604030504040204" pitchFamily="50" charset="-128"/>
                          <a:ea typeface="Meiryo UI" panose="020B0604030504040204" pitchFamily="50" charset="-128"/>
                        </a:rPr>
                        <a:t>】</a:t>
                      </a:r>
                      <a:r>
                        <a:rPr kumimoji="1" lang="ja-JP" altLang="en-US" sz="1400" u="none" spc="-300" dirty="0">
                          <a:solidFill>
                            <a:schemeClr val="tx1"/>
                          </a:solidFill>
                          <a:latin typeface="Meiryo UI" panose="020B0604030504040204" pitchFamily="50" charset="-128"/>
                          <a:ea typeface="Meiryo UI" panose="020B0604030504040204" pitchFamily="50" charset="-128"/>
                        </a:rPr>
                        <a:t>（市）</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u="none" spc="-150" dirty="0">
                          <a:solidFill>
                            <a:schemeClr val="tx1"/>
                          </a:solidFill>
                          <a:latin typeface="Meiryo UI" panose="020B0604030504040204" pitchFamily="50" charset="-128"/>
                          <a:ea typeface="Meiryo UI" panose="020B0604030504040204" pitchFamily="50" charset="-128"/>
                        </a:rPr>
                        <a:t>'24/1,</a:t>
                      </a:r>
                      <a:r>
                        <a:rPr kumimoji="1" lang="en-US" altLang="ja-JP" sz="1400" u="none" dirty="0">
                          <a:solidFill>
                            <a:schemeClr val="tx1"/>
                          </a:solidFill>
                          <a:latin typeface="Meiryo UI" panose="020B0604030504040204" pitchFamily="50" charset="-128"/>
                          <a:ea typeface="Meiryo UI" panose="020B0604030504040204" pitchFamily="50" charset="-128"/>
                        </a:rPr>
                        <a:t>'25/1,’26/1】</a:t>
                      </a:r>
                    </a:p>
                    <a:p>
                      <a:r>
                        <a:rPr kumimoji="1" lang="ja-JP" altLang="en-US" sz="1400" u="none" dirty="0">
                          <a:solidFill>
                            <a:schemeClr val="tx1"/>
                          </a:solidFill>
                          <a:latin typeface="Meiryo UI" panose="020B0604030504040204" pitchFamily="50" charset="-128"/>
                          <a:ea typeface="Meiryo UI" panose="020B0604030504040204" pitchFamily="50" charset="-128"/>
                        </a:rPr>
                        <a:t>大阪府：発行額</a:t>
                      </a:r>
                      <a:r>
                        <a:rPr kumimoji="1" lang="en-US" altLang="ja-JP" sz="1400" u="none" dirty="0">
                          <a:solidFill>
                            <a:schemeClr val="tx1"/>
                          </a:solidFill>
                          <a:latin typeface="Meiryo UI" panose="020B0604030504040204" pitchFamily="50" charset="-128"/>
                          <a:ea typeface="Meiryo UI" panose="020B0604030504040204" pitchFamily="50" charset="-128"/>
                        </a:rPr>
                        <a:t>50 </a:t>
                      </a:r>
                      <a:r>
                        <a:rPr kumimoji="1" lang="ja-JP" altLang="en-US" sz="1400" u="none" dirty="0">
                          <a:solidFill>
                            <a:schemeClr val="tx1"/>
                          </a:solidFill>
                          <a:latin typeface="Meiryo UI" panose="020B0604030504040204" pitchFamily="50" charset="-128"/>
                          <a:ea typeface="Meiryo UI" panose="020B0604030504040204" pitchFamily="50" charset="-128"/>
                        </a:rPr>
                        <a:t>億円　年限</a:t>
                      </a:r>
                      <a:r>
                        <a:rPr kumimoji="1" lang="en-US" altLang="ja-JP" sz="1400" u="none" dirty="0">
                          <a:solidFill>
                            <a:schemeClr val="tx1"/>
                          </a:solidFill>
                          <a:latin typeface="Meiryo UI" panose="020B0604030504040204" pitchFamily="50" charset="-128"/>
                          <a:ea typeface="Meiryo UI" panose="020B0604030504040204" pitchFamily="50" charset="-128"/>
                        </a:rPr>
                        <a:t>15</a:t>
                      </a:r>
                      <a:r>
                        <a:rPr kumimoji="1" lang="ja-JP" altLang="en-US" sz="1400" u="none" dirty="0">
                          <a:solidFill>
                            <a:schemeClr val="tx1"/>
                          </a:solidFill>
                          <a:latin typeface="Meiryo UI" panose="020B0604030504040204" pitchFamily="50" charset="-128"/>
                          <a:ea typeface="Meiryo UI" panose="020B0604030504040204" pitchFamily="50" charset="-128"/>
                        </a:rPr>
                        <a:t>年　機関投資家向け</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大阪市：発行額</a:t>
                      </a:r>
                      <a:r>
                        <a:rPr kumimoji="1" lang="en-US" altLang="ja-JP" sz="1400" u="none" dirty="0">
                          <a:solidFill>
                            <a:schemeClr val="tx1"/>
                          </a:solidFill>
                          <a:latin typeface="Meiryo UI" panose="020B0604030504040204" pitchFamily="50" charset="-128"/>
                          <a:ea typeface="Meiryo UI" panose="020B0604030504040204" pitchFamily="50" charset="-128"/>
                        </a:rPr>
                        <a:t>50 </a:t>
                      </a:r>
                      <a:r>
                        <a:rPr kumimoji="1" lang="ja-JP" altLang="en-US" sz="1400" u="none" dirty="0">
                          <a:solidFill>
                            <a:schemeClr val="tx1"/>
                          </a:solidFill>
                          <a:latin typeface="Meiryo UI" panose="020B0604030504040204" pitchFamily="50" charset="-128"/>
                          <a:ea typeface="Meiryo UI" panose="020B0604030504040204" pitchFamily="50" charset="-128"/>
                        </a:rPr>
                        <a:t>億円</a:t>
                      </a:r>
                      <a:r>
                        <a:rPr kumimoji="1" lang="en-US" altLang="ja-JP" sz="1400" u="none" dirty="0">
                          <a:solidFill>
                            <a:schemeClr val="tx1"/>
                          </a:solidFill>
                          <a:latin typeface="Meiryo UI" panose="020B0604030504040204" pitchFamily="50" charset="-128"/>
                          <a:ea typeface="Meiryo UI" panose="020B0604030504040204" pitchFamily="50" charset="-128"/>
                        </a:rPr>
                        <a:t>(’24:80</a:t>
                      </a:r>
                      <a:r>
                        <a:rPr kumimoji="1" lang="ja-JP" altLang="en-US" sz="1400" u="none" dirty="0">
                          <a:solidFill>
                            <a:schemeClr val="tx1"/>
                          </a:solidFill>
                          <a:latin typeface="Meiryo UI" panose="020B0604030504040204" pitchFamily="50" charset="-128"/>
                          <a:ea typeface="Meiryo UI" panose="020B0604030504040204" pitchFamily="50" charset="-128"/>
                        </a:rPr>
                        <a:t>億円）　年限５年　機関投資家向け</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046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脱炭素に取り組む企業への低利融資等</a:t>
                      </a: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金融による支援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脱炭素経営を宣言した事業者に対し、地域の金融機関との連携により設備導入等の資金需要に対し</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金融商品・サービス情報を提供</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●脱炭素経営促進事業（府）</a:t>
                      </a:r>
                      <a:r>
                        <a:rPr kumimoji="1" lang="en-US" altLang="ja-JP" sz="1400" dirty="0">
                          <a:solidFill>
                            <a:schemeClr val="tx1"/>
                          </a:solidFill>
                          <a:latin typeface="Meiryo UI" panose="020B0604030504040204" pitchFamily="50" charset="-128"/>
                          <a:ea typeface="Meiryo UI" panose="020B0604030504040204" pitchFamily="50" charset="-128"/>
                        </a:rPr>
                        <a:t>【‘23/4</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、（市）</a:t>
                      </a:r>
                      <a:r>
                        <a:rPr kumimoji="1" lang="en-US" altLang="ja-JP" sz="1400" dirty="0">
                          <a:solidFill>
                            <a:schemeClr val="tx1"/>
                          </a:solidFill>
                          <a:latin typeface="Meiryo UI" panose="020B0604030504040204" pitchFamily="50" charset="-128"/>
                          <a:ea typeface="Meiryo UI" panose="020B0604030504040204" pitchFamily="50" charset="-128"/>
                        </a:rPr>
                        <a:t>【’25/3</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様々な事業者の脱炭素化の取組みを促進するために大阪府気候変動対策の推進に関する条例を改正し、府内の全ての事業者による届出を可能にするとともに、届出の促進に向けて、脱炭素経営宣言をした事業者に対し、府が地域の金融機関と連携し、</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融資情報提供等の支援を実施（府）</a:t>
                      </a:r>
                      <a:endParaRPr kumimoji="1" lang="en-US" altLang="ja-JP" sz="1400" strike="sngStrike" spc="-150"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サステナビリティ・リンク・ローンの認証にかかる外部レビューの取得コスト等の事業者の負担を軽減するため、府条例の届出・評価制度を外部レビューの代替とする枠組みを</a:t>
                      </a:r>
                      <a:r>
                        <a:rPr kumimoji="1" lang="en-US" altLang="ja-JP" sz="1100" strike="noStrike" baseline="0" dirty="0">
                          <a:solidFill>
                            <a:schemeClr val="tx1"/>
                          </a:solidFill>
                          <a:latin typeface="Meiryo UI" panose="020B0604030504040204" pitchFamily="50" charset="-128"/>
                          <a:ea typeface="Meiryo UI" panose="020B0604030504040204" pitchFamily="50" charset="-128"/>
                        </a:rPr>
                        <a:t>’26/3</a:t>
                      </a:r>
                      <a:r>
                        <a:rPr kumimoji="1" lang="ja-JP" altLang="en-US" sz="1100" dirty="0">
                          <a:solidFill>
                            <a:schemeClr val="tx1"/>
                          </a:solidFill>
                          <a:latin typeface="Meiryo UI" panose="020B0604030504040204" pitchFamily="50" charset="-128"/>
                          <a:ea typeface="Meiryo UI" panose="020B0604030504040204" pitchFamily="50" charset="-128"/>
                        </a:rPr>
                        <a:t>に構築（府）</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→「ゼロカーボン　おおさか」の実現に寄与することを目的に、金融機関と連携協定を締結し、市域の事業者に対して、脱炭素経営支援の取組を推進（市）</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●サステナビリティ・リンク・ローンなど商品の提供（</a:t>
                      </a:r>
                      <a:r>
                        <a:rPr kumimoji="1" lang="zh-TW" altLang="en-US" sz="1400" dirty="0">
                          <a:solidFill>
                            <a:schemeClr val="tx1"/>
                          </a:solidFill>
                          <a:latin typeface="Meiryo UI" panose="020B0604030504040204" pitchFamily="50" charset="-128"/>
                          <a:ea typeface="Meiryo UI" panose="020B0604030504040204" pitchFamily="50" charset="-128"/>
                        </a:rPr>
                        <a:t>日本政策投資銀行</a:t>
                      </a:r>
                      <a:r>
                        <a:rPr kumimoji="1" lang="ja-JP" altLang="en-US" sz="1400" dirty="0">
                          <a:solidFill>
                            <a:schemeClr val="tx1"/>
                          </a:solidFill>
                          <a:latin typeface="Meiryo UI" panose="020B0604030504040204" pitchFamily="50" charset="-128"/>
                          <a:ea typeface="Meiryo UI" panose="020B0604030504040204" pitchFamily="50" charset="-128"/>
                        </a:rPr>
                        <a:t>・民間）</a:t>
                      </a:r>
                      <a:br>
                        <a:rPr kumimoji="1" lang="en-US" altLang="ja-JP" sz="14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→「ポジティブ・インパクト・ファイナンス」（取引先企業の</a:t>
                      </a:r>
                      <a:r>
                        <a:rPr kumimoji="1" lang="en-US" altLang="ja-JP" sz="1100" dirty="0">
                          <a:solidFill>
                            <a:schemeClr val="tx1"/>
                          </a:solidFill>
                          <a:latin typeface="Meiryo UI" panose="020B0604030504040204" pitchFamily="50" charset="-128"/>
                          <a:ea typeface="Meiryo UI" panose="020B0604030504040204" pitchFamily="50" charset="-128"/>
                        </a:rPr>
                        <a:t>SDG</a:t>
                      </a:r>
                      <a:r>
                        <a:rPr kumimoji="1" lang="ja-JP" altLang="en-US" sz="1100" dirty="0">
                          <a:solidFill>
                            <a:schemeClr val="tx1"/>
                          </a:solidFill>
                          <a:latin typeface="Meiryo UI" panose="020B0604030504040204" pitchFamily="50" charset="-128"/>
                          <a:ea typeface="Meiryo UI" panose="020B0604030504040204" pitchFamily="50" charset="-128"/>
                        </a:rPr>
                        <a:t>ｓ経営に対するニーズに答える融資商品）の取扱い（池田泉州銀行）</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→脱炭素・省エネ等に取り組む企業への融資商品「サステナブル融資」の取扱い（大阪信用金庫）</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→大阪・関西の企業の</a:t>
                      </a:r>
                      <a:r>
                        <a:rPr kumimoji="1" lang="en-US" altLang="ja-JP" sz="1100" dirty="0">
                          <a:solidFill>
                            <a:schemeClr val="tx1"/>
                          </a:solidFill>
                          <a:latin typeface="Meiryo UI" panose="020B0604030504040204" pitchFamily="50" charset="-128"/>
                          <a:ea typeface="Meiryo UI" panose="020B0604030504040204" pitchFamily="50" charset="-128"/>
                        </a:rPr>
                        <a:t>SDG</a:t>
                      </a:r>
                      <a:r>
                        <a:rPr kumimoji="1" lang="ja-JP" altLang="en-US" sz="1100" dirty="0">
                          <a:solidFill>
                            <a:schemeClr val="tx1"/>
                          </a:solidFill>
                          <a:latin typeface="Meiryo UI" panose="020B0604030504040204" pitchFamily="50" charset="-128"/>
                          <a:ea typeface="Meiryo UI" panose="020B0604030504040204" pitchFamily="50" charset="-128"/>
                        </a:rPr>
                        <a:t>ｓ債発行（大和証券）</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→サステナブルファイナンス商品の提供（日本政策投資銀行）</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→サステナブルリンクローン、グリーンローンの発行（日本生命）</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→企業のグリーン転換社債等の発行（野村證券）</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r h="8350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等に取り組む企業への金利優遇等にかかる普及・啓発</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latin typeface="Meiryo UI" panose="020B0604030504040204" pitchFamily="50" charset="-128"/>
                          <a:ea typeface="Meiryo UI" panose="020B0604030504040204" pitchFamily="50" charset="-128"/>
                        </a:rPr>
                        <a:t>ESG</a:t>
                      </a:r>
                      <a:r>
                        <a:rPr kumimoji="1" lang="ja-JP" altLang="en-US" sz="1100" dirty="0">
                          <a:latin typeface="Meiryo UI" panose="020B0604030504040204" pitchFamily="50" charset="-128"/>
                          <a:ea typeface="Meiryo UI" panose="020B0604030504040204" pitchFamily="50" charset="-128"/>
                        </a:rPr>
                        <a:t>等への取組を融資などにおいて優遇する取組みを、ホームページ等で発信</a:t>
                      </a:r>
                    </a:p>
                  </a:txBody>
                  <a:tcPr>
                    <a:lnL w="28575"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baseline="0" dirty="0">
                          <a:latin typeface="Meiryo UI" panose="020B0604030504040204" pitchFamily="50" charset="-128"/>
                          <a:ea typeface="Meiryo UI" panose="020B0604030504040204" pitchFamily="50" charset="-128"/>
                        </a:rPr>
                        <a:t>経済界</a:t>
                      </a:r>
                      <a:endParaRPr kumimoji="1" lang="en-US" altLang="ja-JP" sz="1400" baseline="0" dirty="0">
                        <a:latin typeface="Meiryo UI" panose="020B0604030504040204" pitchFamily="50" charset="-128"/>
                        <a:ea typeface="Meiryo UI" panose="020B0604030504040204" pitchFamily="50" charset="-128"/>
                      </a:endParaRPr>
                    </a:p>
                  </a:txBody>
                  <a:tcP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●サステナビリティ・リンク・ローンなどの取組みの</a:t>
                      </a:r>
                      <a:r>
                        <a:rPr kumimoji="1" lang="en-US" altLang="ja-JP" sz="1400" dirty="0">
                          <a:latin typeface="Meiryo UI" panose="020B0604030504040204" pitchFamily="50" charset="-128"/>
                          <a:ea typeface="Meiryo UI" panose="020B0604030504040204" pitchFamily="50" charset="-128"/>
                        </a:rPr>
                        <a:t>HP</a:t>
                      </a:r>
                      <a:r>
                        <a:rPr kumimoji="1" lang="ja-JP" altLang="en-US" sz="1400" dirty="0">
                          <a:latin typeface="Meiryo UI" panose="020B0604030504040204" pitchFamily="50" charset="-128"/>
                          <a:ea typeface="Meiryo UI" panose="020B0604030504040204" pitchFamily="50" charset="-128"/>
                        </a:rPr>
                        <a:t>等での発信（民間）</a:t>
                      </a:r>
                      <a:endParaRPr kumimoji="1" lang="en-US" altLang="ja-JP" sz="1400" dirty="0">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538624981"/>
                  </a:ext>
                </a:extLst>
              </a:tr>
            </a:tbl>
          </a:graphicData>
        </a:graphic>
      </p:graphicFrame>
      <p:sp>
        <p:nvSpPr>
          <p:cNvPr id="43" name="テキスト ボックス 42"/>
          <p:cNvSpPr txBox="1">
            <a:spLocks noChangeArrowheads="1"/>
          </p:cNvSpPr>
          <p:nvPr/>
        </p:nvSpPr>
        <p:spPr bwMode="auto">
          <a:xfrm>
            <a:off x="642478" y="534891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企業における</a:t>
            </a:r>
            <a:r>
              <a:rPr lang="en-US" altLang="ja-JP" sz="1600" kern="0" dirty="0">
                <a:latin typeface="Meiryo UI" pitchFamily="50" charset="-128"/>
                <a:ea typeface="Meiryo UI" pitchFamily="50" charset="-128"/>
                <a:cs typeface="Meiryo UI" pitchFamily="50" charset="-128"/>
              </a:rPr>
              <a:t>SDGs</a:t>
            </a:r>
            <a:r>
              <a:rPr lang="ja-JP" altLang="en-US" sz="1600" kern="0" dirty="0">
                <a:latin typeface="Meiryo UI" pitchFamily="50" charset="-128"/>
                <a:ea typeface="Meiryo UI" pitchFamily="50" charset="-128"/>
                <a:cs typeface="Meiryo UI" pitchFamily="50" charset="-128"/>
              </a:rPr>
              <a:t>債（ソーシャルボンド・グリーンボンド等）の発行促進　 　</a:t>
            </a:r>
          </a:p>
        </p:txBody>
      </p:sp>
      <p:sp>
        <p:nvSpPr>
          <p:cNvPr id="8" name="テキスト ボックス 7"/>
          <p:cNvSpPr txBox="1">
            <a:spLocks noChangeArrowheads="1"/>
          </p:cNvSpPr>
          <p:nvPr/>
        </p:nvSpPr>
        <p:spPr bwMode="auto">
          <a:xfrm>
            <a:off x="703469" y="232891"/>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脱炭素に向けた金融の取組み</a:t>
            </a:r>
          </a:p>
        </p:txBody>
      </p:sp>
      <p:sp>
        <p:nvSpPr>
          <p:cNvPr id="10" name="正方形/長方形 9"/>
          <p:cNvSpPr/>
          <p:nvPr/>
        </p:nvSpPr>
        <p:spPr>
          <a:xfrm>
            <a:off x="445264" y="-4079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（２）サステナブルファイナンス先進都市に向けた取組み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2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15" name="角丸四角形 14"/>
          <p:cNvSpPr/>
          <p:nvPr/>
        </p:nvSpPr>
        <p:spPr>
          <a:xfrm>
            <a:off x="3270930" y="2762898"/>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nvGrpSpPr>
          <p:cNvPr id="16" name="グループ化 15"/>
          <p:cNvGrpSpPr/>
          <p:nvPr/>
        </p:nvGrpSpPr>
        <p:grpSpPr>
          <a:xfrm>
            <a:off x="2444420" y="1459183"/>
            <a:ext cx="1551677" cy="204718"/>
            <a:chOff x="1323836" y="3862315"/>
            <a:chExt cx="1567217" cy="204718"/>
          </a:xfrm>
        </p:grpSpPr>
        <p:sp>
          <p:nvSpPr>
            <p:cNvPr id="17" name="角丸四角形 16"/>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8" name="角丸四角形 17"/>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23" name="角丸四角形 22"/>
          <p:cNvSpPr/>
          <p:nvPr/>
        </p:nvSpPr>
        <p:spPr>
          <a:xfrm>
            <a:off x="3270929" y="5174626"/>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42" name="コンテンツ プレースホルダー 6"/>
          <p:cNvGraphicFramePr>
            <a:graphicFrameLocks/>
          </p:cNvGraphicFramePr>
          <p:nvPr>
            <p:extLst>
              <p:ext uri="{D42A27DB-BD31-4B8C-83A1-F6EECF244321}">
                <p14:modId xmlns:p14="http://schemas.microsoft.com/office/powerpoint/2010/main" val="558098700"/>
              </p:ext>
            </p:extLst>
          </p:nvPr>
        </p:nvGraphicFramePr>
        <p:xfrm>
          <a:off x="703469" y="5616156"/>
          <a:ext cx="10994408" cy="1239639"/>
        </p:xfrm>
        <a:graphic>
          <a:graphicData uri="http://schemas.openxmlformats.org/drawingml/2006/table">
            <a:tbl>
              <a:tblPr firstRow="1" bandRow="1">
                <a:tableStyleId>{5C22544A-7EE6-4342-B048-85BDC9FD1C3A}</a:tableStyleId>
              </a:tblPr>
              <a:tblGrid>
                <a:gridCol w="3589176">
                  <a:extLst>
                    <a:ext uri="{9D8B030D-6E8A-4147-A177-3AD203B41FA5}">
                      <a16:colId xmlns:a16="http://schemas.microsoft.com/office/drawing/2014/main" val="1775291035"/>
                    </a:ext>
                  </a:extLst>
                </a:gridCol>
                <a:gridCol w="1241946">
                  <a:extLst>
                    <a:ext uri="{9D8B030D-6E8A-4147-A177-3AD203B41FA5}">
                      <a16:colId xmlns:a16="http://schemas.microsoft.com/office/drawing/2014/main" val="3213052032"/>
                    </a:ext>
                  </a:extLst>
                </a:gridCol>
                <a:gridCol w="6163286">
                  <a:extLst>
                    <a:ext uri="{9D8B030D-6E8A-4147-A177-3AD203B41FA5}">
                      <a16:colId xmlns:a16="http://schemas.microsoft.com/office/drawing/2014/main" val="3192314782"/>
                    </a:ext>
                  </a:extLst>
                </a:gridCol>
              </a:tblGrid>
              <a:tr h="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904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ワークショップの開催等を通じた</a:t>
                      </a: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債の発行支援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認証取得のノウハウなど具体的方法等を学ぶワークショップの開催等により、民間企業の</a:t>
                      </a:r>
                      <a:r>
                        <a:rPr lang="en-US" altLang="ja-JP" sz="1100" dirty="0">
                          <a:solidFill>
                            <a:schemeClr val="tx1"/>
                          </a:solidFill>
                          <a:latin typeface="Meiryo UI" panose="020B0604030504040204" pitchFamily="50" charset="-128"/>
                          <a:ea typeface="Meiryo UI" panose="020B0604030504040204" pitchFamily="50" charset="-128"/>
                        </a:rPr>
                        <a:t>SDGs</a:t>
                      </a:r>
                      <a:r>
                        <a:rPr lang="ja-JP" altLang="en-US" sz="1100" dirty="0">
                          <a:solidFill>
                            <a:schemeClr val="tx1"/>
                          </a:solidFill>
                          <a:latin typeface="Meiryo UI" panose="020B0604030504040204" pitchFamily="50" charset="-128"/>
                          <a:ea typeface="Meiryo UI" panose="020B0604030504040204" pitchFamily="50" charset="-128"/>
                        </a:rPr>
                        <a:t>債発行を支援</a:t>
                      </a:r>
                      <a:endParaRPr lang="en-US" altLang="ja-JP" sz="11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SDGs</a:t>
                      </a:r>
                      <a:r>
                        <a:rPr kumimoji="1" lang="ja-JP" altLang="en-US" sz="1400" u="none" spc="-150" dirty="0">
                          <a:solidFill>
                            <a:schemeClr val="tx1"/>
                          </a:solidFill>
                          <a:latin typeface="Meiryo UI" panose="020B0604030504040204" pitchFamily="50" charset="-128"/>
                          <a:ea typeface="Meiryo UI" panose="020B0604030504040204" pitchFamily="50" charset="-128"/>
                        </a:rPr>
                        <a:t>セミナー</a:t>
                      </a:r>
                      <a:r>
                        <a:rPr kumimoji="1" lang="ja-JP" altLang="en-US" sz="1400" u="none" dirty="0">
                          <a:solidFill>
                            <a:schemeClr val="tx1"/>
                          </a:solidFill>
                          <a:latin typeface="Meiryo UI" panose="020B0604030504040204" pitchFamily="50" charset="-128"/>
                          <a:ea typeface="Meiryo UI" panose="020B0604030504040204" pitchFamily="50" charset="-128"/>
                        </a:rPr>
                        <a:t>の開催（府市・</a:t>
                      </a:r>
                      <a:r>
                        <a:rPr kumimoji="1" lang="ja-JP" altLang="en-US" sz="1400" u="none" spc="-150" dirty="0">
                          <a:solidFill>
                            <a:schemeClr val="tx1"/>
                          </a:solidFill>
                          <a:latin typeface="Meiryo UI" panose="020B0604030504040204" pitchFamily="50" charset="-128"/>
                          <a:ea typeface="Meiryo UI" panose="020B0604030504040204" pitchFamily="50" charset="-128"/>
                        </a:rPr>
                        <a:t>野村證券</a:t>
                      </a:r>
                      <a:r>
                        <a:rPr kumimoji="1" lang="ja-JP" altLang="en-US" sz="1400" u="none" dirty="0">
                          <a:solidFill>
                            <a:schemeClr val="tx1"/>
                          </a:solidFill>
                          <a:latin typeface="Meiryo UI" panose="020B0604030504040204" pitchFamily="50" charset="-128"/>
                          <a:ea typeface="Meiryo UI" panose="020B0604030504040204" pitchFamily="50" charset="-128"/>
                        </a:rPr>
                        <a:t>・大和証券他）</a:t>
                      </a:r>
                      <a:r>
                        <a:rPr kumimoji="1" lang="en-US" altLang="ja-JP" sz="1400" u="none" dirty="0">
                          <a:solidFill>
                            <a:schemeClr val="tx1"/>
                          </a:solidFill>
                          <a:latin typeface="Meiryo UI" panose="020B0604030504040204" pitchFamily="50" charset="-128"/>
                          <a:ea typeface="Meiryo UI" panose="020B0604030504040204" pitchFamily="50" charset="-128"/>
                        </a:rPr>
                        <a:t>【‘24/2,’25/1,’26/2】</a:t>
                      </a:r>
                    </a:p>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現地８社・オンライン</a:t>
                      </a:r>
                      <a:r>
                        <a:rPr kumimoji="1" lang="en-US" altLang="ja-JP" sz="1400" u="none" dirty="0">
                          <a:solidFill>
                            <a:schemeClr val="tx1"/>
                          </a:solidFill>
                          <a:latin typeface="Meiryo UI" panose="020B0604030504040204" pitchFamily="50" charset="-128"/>
                          <a:ea typeface="Meiryo UI" panose="020B0604030504040204" pitchFamily="50" charset="-128"/>
                        </a:rPr>
                        <a:t>22</a:t>
                      </a:r>
                      <a:r>
                        <a:rPr kumimoji="1" lang="ja-JP" altLang="en-US" sz="1400" u="none" dirty="0">
                          <a:solidFill>
                            <a:schemeClr val="tx1"/>
                          </a:solidFill>
                          <a:latin typeface="Meiryo UI" panose="020B0604030504040204" pitchFamily="50" charset="-128"/>
                          <a:ea typeface="Meiryo UI" panose="020B0604030504040204" pitchFamily="50" charset="-128"/>
                        </a:rPr>
                        <a:t>社参加、</a:t>
                      </a:r>
                      <a:r>
                        <a:rPr kumimoji="1" lang="en-US" altLang="ja-JP" sz="1400" u="none" dirty="0">
                          <a:solidFill>
                            <a:schemeClr val="tx1"/>
                          </a:solidFill>
                          <a:latin typeface="Meiryo UI" panose="020B0604030504040204" pitchFamily="50" charset="-128"/>
                          <a:ea typeface="Meiryo UI" panose="020B0604030504040204" pitchFamily="50" charset="-128"/>
                        </a:rPr>
                        <a:t>’25/1:</a:t>
                      </a:r>
                      <a:r>
                        <a:rPr kumimoji="1" lang="ja-JP" altLang="en-US" sz="1400" u="none" dirty="0">
                          <a:solidFill>
                            <a:schemeClr val="tx1"/>
                          </a:solidFill>
                          <a:latin typeface="Meiryo UI" panose="020B0604030504040204" pitchFamily="50" charset="-128"/>
                          <a:ea typeface="Meiryo UI" panose="020B0604030504040204" pitchFamily="50" charset="-128"/>
                        </a:rPr>
                        <a:t>現地</a:t>
                      </a:r>
                      <a:r>
                        <a:rPr kumimoji="1" lang="en-US" altLang="ja-JP" sz="1400" u="none" dirty="0">
                          <a:solidFill>
                            <a:schemeClr val="tx1"/>
                          </a:solidFill>
                          <a:latin typeface="Meiryo UI" panose="020B0604030504040204" pitchFamily="50" charset="-128"/>
                          <a:ea typeface="Meiryo UI" panose="020B0604030504040204" pitchFamily="50" charset="-128"/>
                        </a:rPr>
                        <a:t>26</a:t>
                      </a:r>
                      <a:r>
                        <a:rPr kumimoji="1" lang="ja-JP" altLang="en-US" sz="14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400" u="none" dirty="0">
                          <a:solidFill>
                            <a:schemeClr val="tx1"/>
                          </a:solidFill>
                          <a:latin typeface="Meiryo UI" panose="020B0604030504040204" pitchFamily="50" charset="-128"/>
                          <a:ea typeface="Meiryo UI" panose="020B0604030504040204" pitchFamily="50" charset="-128"/>
                        </a:rPr>
                        <a:t>14</a:t>
                      </a:r>
                      <a:r>
                        <a:rPr kumimoji="1" lang="ja-JP" altLang="en-US" sz="1400" u="none" dirty="0">
                          <a:solidFill>
                            <a:schemeClr val="tx1"/>
                          </a:solidFill>
                          <a:latin typeface="Meiryo UI" panose="020B0604030504040204" pitchFamily="50" charset="-128"/>
                          <a:ea typeface="Meiryo UI" panose="020B0604030504040204" pitchFamily="50" charset="-128"/>
                        </a:rPr>
                        <a:t>社参加</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 　’</a:t>
                      </a:r>
                      <a:r>
                        <a:rPr kumimoji="1" lang="en-US" altLang="ja-JP" sz="1400" u="none" dirty="0">
                          <a:solidFill>
                            <a:schemeClr val="tx1"/>
                          </a:solidFill>
                          <a:latin typeface="Meiryo UI" panose="020B0604030504040204" pitchFamily="50" charset="-128"/>
                          <a:ea typeface="Meiryo UI" panose="020B0604030504040204" pitchFamily="50" charset="-128"/>
                        </a:rPr>
                        <a:t>26/2:</a:t>
                      </a:r>
                      <a:r>
                        <a:rPr kumimoji="1" lang="ja-JP" altLang="en-US" sz="1400" u="none" dirty="0">
                          <a:solidFill>
                            <a:schemeClr val="tx1"/>
                          </a:solidFill>
                          <a:latin typeface="Meiryo UI" panose="020B0604030504040204" pitchFamily="50" charset="-128"/>
                          <a:ea typeface="Meiryo UI" panose="020B0604030504040204" pitchFamily="50" charset="-128"/>
                        </a:rPr>
                        <a:t>オンライン</a:t>
                      </a:r>
                      <a:r>
                        <a:rPr kumimoji="1" lang="en-US" altLang="ja-JP" sz="1400" u="none" dirty="0">
                          <a:solidFill>
                            <a:schemeClr val="tx1"/>
                          </a:solidFill>
                          <a:latin typeface="Meiryo UI" panose="020B0604030504040204" pitchFamily="50" charset="-128"/>
                          <a:ea typeface="Meiryo UI" panose="020B0604030504040204" pitchFamily="50" charset="-128"/>
                        </a:rPr>
                        <a:t>34</a:t>
                      </a:r>
                      <a:r>
                        <a:rPr kumimoji="1" lang="ja-JP" altLang="en-US" sz="1400" u="none" dirty="0">
                          <a:solidFill>
                            <a:schemeClr val="tx1"/>
                          </a:solidFill>
                          <a:latin typeface="Meiryo UI" panose="020B0604030504040204" pitchFamily="50" charset="-128"/>
                          <a:ea typeface="Meiryo UI" panose="020B0604030504040204" pitchFamily="50" charset="-128"/>
                        </a:rPr>
                        <a:t>社参加</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48" name="角丸四角形 47"/>
          <p:cNvSpPr/>
          <p:nvPr/>
        </p:nvSpPr>
        <p:spPr>
          <a:xfrm>
            <a:off x="3506902" y="663118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922332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1757650048"/>
              </p:ext>
            </p:extLst>
          </p:nvPr>
        </p:nvGraphicFramePr>
        <p:xfrm>
          <a:off x="766795" y="361162"/>
          <a:ext cx="10889559" cy="2870342"/>
        </p:xfrm>
        <a:graphic>
          <a:graphicData uri="http://schemas.openxmlformats.org/drawingml/2006/table">
            <a:tbl>
              <a:tblPr firstRow="1" bandRow="1">
                <a:tableStyleId>{5C22544A-7EE6-4342-B048-85BDC9FD1C3A}</a:tableStyleId>
              </a:tblPr>
              <a:tblGrid>
                <a:gridCol w="4535122">
                  <a:extLst>
                    <a:ext uri="{9D8B030D-6E8A-4147-A177-3AD203B41FA5}">
                      <a16:colId xmlns:a16="http://schemas.microsoft.com/office/drawing/2014/main" val="1775291035"/>
                    </a:ext>
                  </a:extLst>
                </a:gridCol>
                <a:gridCol w="1509483">
                  <a:extLst>
                    <a:ext uri="{9D8B030D-6E8A-4147-A177-3AD203B41FA5}">
                      <a16:colId xmlns:a16="http://schemas.microsoft.com/office/drawing/2014/main" val="3213052032"/>
                    </a:ext>
                  </a:extLst>
                </a:gridCol>
                <a:gridCol w="4844954">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765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ESG</a:t>
                      </a:r>
                      <a:r>
                        <a:rPr lang="ja-JP" altLang="en-US" sz="1400" dirty="0">
                          <a:solidFill>
                            <a:schemeClr val="tx1"/>
                          </a:solidFill>
                          <a:latin typeface="Meiryo UI" panose="020B0604030504040204" pitchFamily="50" charset="-128"/>
                          <a:ea typeface="Meiryo UI" panose="020B0604030504040204" pitchFamily="50" charset="-128"/>
                        </a:rPr>
                        <a:t>債の積極的引受や運用資産における</a:t>
                      </a: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重視を通じた発行支援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機関投資家・証券会社によるグリーンファイナンス・サステナビリティに資するファイナンス実行、</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ESG</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債の引受・販売等</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●グリーンファイナンス・サステナビリティに資するファイナンス実行、</a:t>
                      </a:r>
                      <a:r>
                        <a:rPr kumimoji="1" lang="en-US" altLang="ja-JP" sz="1400" dirty="0">
                          <a:solidFill>
                            <a:schemeClr val="tx1"/>
                          </a:solidFill>
                          <a:latin typeface="Meiryo UI" panose="020B0604030504040204" pitchFamily="50" charset="-128"/>
                          <a:ea typeface="Meiryo UI" panose="020B0604030504040204" pitchFamily="50" charset="-128"/>
                        </a:rPr>
                        <a:t>ESG</a:t>
                      </a:r>
                      <a:r>
                        <a:rPr kumimoji="1" lang="ja-JP" altLang="en-US" sz="1400" dirty="0">
                          <a:solidFill>
                            <a:schemeClr val="tx1"/>
                          </a:solidFill>
                          <a:latin typeface="Meiryo UI" panose="020B0604030504040204" pitchFamily="50" charset="-128"/>
                          <a:ea typeface="Meiryo UI" panose="020B0604030504040204" pitchFamily="50" charset="-128"/>
                        </a:rPr>
                        <a:t>債の引受・販売等（民間）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テーマ投融資の実施（日本生命保険）</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→国際機関、国内公的発行体による</a:t>
                      </a:r>
                      <a:r>
                        <a:rPr kumimoji="1" lang="en-US" altLang="ja-JP" sz="1100" dirty="0">
                          <a:solidFill>
                            <a:schemeClr val="tx1"/>
                          </a:solidFill>
                          <a:latin typeface="Meiryo UI" panose="020B0604030504040204" pitchFamily="50" charset="-128"/>
                          <a:ea typeface="Meiryo UI" panose="020B0604030504040204" pitchFamily="50" charset="-128"/>
                        </a:rPr>
                        <a:t>ESG</a:t>
                      </a:r>
                      <a:r>
                        <a:rPr kumimoji="1" lang="ja-JP" altLang="en-US" sz="1100" dirty="0">
                          <a:solidFill>
                            <a:schemeClr val="tx1"/>
                          </a:solidFill>
                          <a:latin typeface="Meiryo UI" panose="020B0604030504040204" pitchFamily="50" charset="-128"/>
                          <a:ea typeface="Meiryo UI" panose="020B0604030504040204" pitchFamily="50" charset="-128"/>
                        </a:rPr>
                        <a:t>債（レジリエンス債含む）の積極的な引受（バークレイズ証券）</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→サステナビリティボンド、ソーシャルボンドの発行支援・主幹事（野村證券）</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→大阪・関西の企業・団体による</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債発行に際し、地元投資家による投資表明サポート（大和証券）</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r h="444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SDGs</a:t>
                      </a:r>
                      <a:r>
                        <a:rPr lang="ja-JP" altLang="en-US" sz="1400" dirty="0">
                          <a:solidFill>
                            <a:schemeClr val="tx1"/>
                          </a:solidFill>
                          <a:latin typeface="Meiryo UI" panose="020B0604030504040204" pitchFamily="50" charset="-128"/>
                          <a:ea typeface="Meiryo UI" panose="020B0604030504040204" pitchFamily="50" charset="-128"/>
                        </a:rPr>
                        <a:t>プロジェクトの海外への情報発信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100" b="0" i="0" u="none" strike="noStrike" dirty="0">
                          <a:solidFill>
                            <a:srgbClr val="000000"/>
                          </a:solidFill>
                          <a:effectLst/>
                          <a:latin typeface="Meiryo UI" panose="020B0604030504040204" pitchFamily="50" charset="-128"/>
                          <a:ea typeface="Meiryo UI" panose="020B0604030504040204" pitchFamily="50" charset="-128"/>
                        </a:rPr>
                        <a:t>SDGs</a:t>
                      </a:r>
                      <a:r>
                        <a:rPr lang="zh-TW" altLang="en-US" sz="1100" b="0" i="0" u="none" strike="noStrike" dirty="0">
                          <a:solidFill>
                            <a:srgbClr val="000000"/>
                          </a:solidFill>
                          <a:effectLst/>
                          <a:latin typeface="Meiryo UI" panose="020B0604030504040204" pitchFamily="50" charset="-128"/>
                          <a:ea typeface="Meiryo UI" panose="020B0604030504040204" pitchFamily="50" charset="-128"/>
                        </a:rPr>
                        <a:t>行動憲章登録事業者</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等の取組みをホームページ等で海外に情報発信</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T w="12700" cap="flat" cmpd="sng" algn="ctr">
                      <a:solidFill>
                        <a:schemeClr val="bg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T w="12700" cap="flat" cmpd="sng" algn="ctr">
                      <a:solidFill>
                        <a:schemeClr val="bg1"/>
                      </a:solidFill>
                      <a:prstDash val="solid"/>
                      <a:round/>
                      <a:headEnd type="none" w="med" len="med"/>
                      <a:tailEnd type="none" w="med" len="med"/>
                    </a:lnT>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●「私の</a:t>
                      </a:r>
                      <a:r>
                        <a:rPr kumimoji="1" lang="en-US" altLang="ja-JP" sz="1400" dirty="0">
                          <a:solidFill>
                            <a:schemeClr val="tx1"/>
                          </a:solidFill>
                          <a:latin typeface="Meiryo UI" panose="020B0604030504040204" pitchFamily="50" charset="-128"/>
                          <a:ea typeface="Meiryo UI" panose="020B0604030504040204" pitchFamily="50" charset="-128"/>
                        </a:rPr>
                        <a:t>SDGs</a:t>
                      </a:r>
                      <a:r>
                        <a:rPr kumimoji="1" lang="ja-JP" altLang="en-US" sz="1400" dirty="0">
                          <a:solidFill>
                            <a:schemeClr val="tx1"/>
                          </a:solidFill>
                          <a:latin typeface="Meiryo UI" panose="020B0604030504040204" pitchFamily="50" charset="-128"/>
                          <a:ea typeface="Meiryo UI" panose="020B0604030504040204" pitchFamily="50" charset="-128"/>
                        </a:rPr>
                        <a:t>宣言プロジェクト」との連携による海外への情報発信支援（府市）</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→企業等が</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の達成に向けた行動を宣言する「私の</a:t>
                      </a:r>
                      <a:r>
                        <a:rPr kumimoji="1" lang="en-US" altLang="ja-JP" sz="1100" dirty="0">
                          <a:solidFill>
                            <a:schemeClr val="tx1"/>
                          </a:solidFill>
                          <a:latin typeface="Meiryo UI" panose="020B0604030504040204" pitchFamily="50" charset="-128"/>
                          <a:ea typeface="Meiryo UI" panose="020B0604030504040204" pitchFamily="50" charset="-128"/>
                        </a:rPr>
                        <a:t>SDGs</a:t>
                      </a:r>
                      <a:r>
                        <a:rPr kumimoji="1" lang="ja-JP" altLang="en-US" sz="1100" dirty="0">
                          <a:solidFill>
                            <a:schemeClr val="tx1"/>
                          </a:solidFill>
                          <a:latin typeface="Meiryo UI" panose="020B0604030504040204" pitchFamily="50" charset="-128"/>
                          <a:ea typeface="Meiryo UI" panose="020B0604030504040204" pitchFamily="50" charset="-128"/>
                        </a:rPr>
                        <a:t>宣言プロジェクト」参画企業の取組について海外への情報発信を実施</a:t>
                      </a:r>
                      <a:r>
                        <a:rPr kumimoji="1" lang="en-US" altLang="ja-JP" sz="1100" dirty="0">
                          <a:solidFill>
                            <a:schemeClr val="tx1"/>
                          </a:solidFill>
                          <a:latin typeface="Meiryo UI" panose="020B0604030504040204" pitchFamily="50" charset="-128"/>
                          <a:ea typeface="Meiryo UI" panose="020B0604030504040204" pitchFamily="50" charset="-128"/>
                        </a:rPr>
                        <a:t>【'24/5</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a:t>
                      </a:r>
                    </a:p>
                  </a:txBody>
                  <a:tcP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58326997"/>
                  </a:ext>
                </a:extLst>
              </a:tr>
            </a:tbl>
          </a:graphicData>
        </a:graphic>
      </p:graphicFrame>
      <p:sp>
        <p:nvSpPr>
          <p:cNvPr id="14" name="角丸四角形 13"/>
          <p:cNvSpPr/>
          <p:nvPr/>
        </p:nvSpPr>
        <p:spPr>
          <a:xfrm>
            <a:off x="4384478" y="16323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9" name="角丸四角形 18"/>
          <p:cNvSpPr/>
          <p:nvPr/>
        </p:nvSpPr>
        <p:spPr>
          <a:xfrm>
            <a:off x="4399004" y="2800956"/>
            <a:ext cx="732430" cy="20843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5" name="正方形/長方形 14"/>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6"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27" name="コンテンツ プレースホルダー 6"/>
          <p:cNvGraphicFramePr>
            <a:graphicFrameLocks/>
          </p:cNvGraphicFramePr>
          <p:nvPr>
            <p:extLst>
              <p:ext uri="{D42A27DB-BD31-4B8C-83A1-F6EECF244321}">
                <p14:modId xmlns:p14="http://schemas.microsoft.com/office/powerpoint/2010/main" val="1569744866"/>
              </p:ext>
            </p:extLst>
          </p:nvPr>
        </p:nvGraphicFramePr>
        <p:xfrm>
          <a:off x="766795" y="3476910"/>
          <a:ext cx="10890727" cy="1559702"/>
        </p:xfrm>
        <a:graphic>
          <a:graphicData uri="http://schemas.openxmlformats.org/drawingml/2006/table">
            <a:tbl>
              <a:tblPr firstRow="1" bandRow="1">
                <a:tableStyleId>{5C22544A-7EE6-4342-B048-85BDC9FD1C3A}</a:tableStyleId>
              </a:tblPr>
              <a:tblGrid>
                <a:gridCol w="4526095">
                  <a:extLst>
                    <a:ext uri="{9D8B030D-6E8A-4147-A177-3AD203B41FA5}">
                      <a16:colId xmlns:a16="http://schemas.microsoft.com/office/drawing/2014/main" val="1775291035"/>
                    </a:ext>
                  </a:extLst>
                </a:gridCol>
                <a:gridCol w="1560622">
                  <a:extLst>
                    <a:ext uri="{9D8B030D-6E8A-4147-A177-3AD203B41FA5}">
                      <a16:colId xmlns:a16="http://schemas.microsoft.com/office/drawing/2014/main" val="3213052032"/>
                    </a:ext>
                  </a:extLst>
                </a:gridCol>
                <a:gridCol w="4804010">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899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発行後のモニタリング強化など付加価値を伴った認証ラベリング制度化に向けた検討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国際基準に準拠しつつ、関西独自の付加価値を付けた認証ラベリング制度に向けた研究・検討を実施</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経済界</a:t>
                      </a:r>
                    </a:p>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tc>
                <a:tc>
                  <a:txBody>
                    <a:bodyPr/>
                    <a:lstStyle/>
                    <a:p>
                      <a:r>
                        <a:rPr kumimoji="1" lang="ja-JP" altLang="en-US" sz="1400" dirty="0">
                          <a:latin typeface="Meiryo UI" panose="020B0604030504040204" pitchFamily="50" charset="-128"/>
                          <a:ea typeface="Meiryo UI" panose="020B0604030504040204" pitchFamily="50" charset="-128"/>
                        </a:rPr>
                        <a:t>●検討中</a:t>
                      </a:r>
                    </a:p>
                  </a:txBody>
                  <a:tcPr/>
                </a:tc>
                <a:extLst>
                  <a:ext uri="{0D108BD9-81ED-4DB2-BD59-A6C34878D82A}">
                    <a16:rowId xmlns:a16="http://schemas.microsoft.com/office/drawing/2014/main" val="130034657"/>
                  </a:ext>
                </a:extLst>
              </a:tr>
            </a:tbl>
          </a:graphicData>
        </a:graphic>
      </p:graphicFrame>
      <p:sp>
        <p:nvSpPr>
          <p:cNvPr id="28" name="テキスト ボックス 27"/>
          <p:cNvSpPr txBox="1">
            <a:spLocks noChangeArrowheads="1"/>
          </p:cNvSpPr>
          <p:nvPr/>
        </p:nvSpPr>
        <p:spPr bwMode="auto">
          <a:xfrm>
            <a:off x="703468" y="3191206"/>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国際基準に準拠した認証ラベリング制度等の検討　 　</a:t>
            </a:r>
          </a:p>
        </p:txBody>
      </p:sp>
      <p:sp>
        <p:nvSpPr>
          <p:cNvPr id="10" name="角丸四角形 9"/>
          <p:cNvSpPr/>
          <p:nvPr/>
        </p:nvSpPr>
        <p:spPr>
          <a:xfrm>
            <a:off x="4399004" y="4673508"/>
            <a:ext cx="725167"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graphicFrame>
        <p:nvGraphicFramePr>
          <p:cNvPr id="13" name="コンテンツ プレースホルダー 6">
            <a:extLst>
              <a:ext uri="{FF2B5EF4-FFF2-40B4-BE49-F238E27FC236}">
                <a16:creationId xmlns:a16="http://schemas.microsoft.com/office/drawing/2014/main" id="{224D5880-E395-4B77-AFB4-1974A119466E}"/>
              </a:ext>
            </a:extLst>
          </p:cNvPr>
          <p:cNvGraphicFramePr>
            <a:graphicFrameLocks/>
          </p:cNvGraphicFramePr>
          <p:nvPr>
            <p:extLst>
              <p:ext uri="{D42A27DB-BD31-4B8C-83A1-F6EECF244321}">
                <p14:modId xmlns:p14="http://schemas.microsoft.com/office/powerpoint/2010/main" val="1955441541"/>
              </p:ext>
            </p:extLst>
          </p:nvPr>
        </p:nvGraphicFramePr>
        <p:xfrm>
          <a:off x="766795" y="5409095"/>
          <a:ext cx="10903589" cy="1260133"/>
        </p:xfrm>
        <a:graphic>
          <a:graphicData uri="http://schemas.openxmlformats.org/drawingml/2006/table">
            <a:tbl>
              <a:tblPr firstRow="1" bandRow="1">
                <a:tableStyleId>{5C22544A-7EE6-4342-B048-85BDC9FD1C3A}</a:tableStyleId>
              </a:tblPr>
              <a:tblGrid>
                <a:gridCol w="4521642">
                  <a:extLst>
                    <a:ext uri="{9D8B030D-6E8A-4147-A177-3AD203B41FA5}">
                      <a16:colId xmlns:a16="http://schemas.microsoft.com/office/drawing/2014/main" val="1775291035"/>
                    </a:ext>
                  </a:extLst>
                </a:gridCol>
                <a:gridCol w="1555423">
                  <a:extLst>
                    <a:ext uri="{9D8B030D-6E8A-4147-A177-3AD203B41FA5}">
                      <a16:colId xmlns:a16="http://schemas.microsoft.com/office/drawing/2014/main" val="3213052032"/>
                    </a:ext>
                  </a:extLst>
                </a:gridCol>
                <a:gridCol w="4826524">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67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金融商品取引法の対象となるデリバティブ商品の拡大についての働きかけ（再掲）</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取引所・他</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●検討中</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7" name="テキスト ボックス 16">
            <a:extLst>
              <a:ext uri="{FF2B5EF4-FFF2-40B4-BE49-F238E27FC236}">
                <a16:creationId xmlns:a16="http://schemas.microsoft.com/office/drawing/2014/main" id="{166BCD6F-C02D-4878-9CC6-E81EB7C19749}"/>
              </a:ext>
            </a:extLst>
          </p:cNvPr>
          <p:cNvSpPr txBox="1">
            <a:spLocks noChangeArrowheads="1"/>
          </p:cNvSpPr>
          <p:nvPr/>
        </p:nvSpPr>
        <p:spPr bwMode="auto">
          <a:xfrm>
            <a:off x="703468" y="5090091"/>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④　将来的に有望なグリーン関連のデリバティブ商品・市場の形成に向けた取組み（再掲）</a:t>
            </a:r>
          </a:p>
        </p:txBody>
      </p:sp>
      <p:sp>
        <p:nvSpPr>
          <p:cNvPr id="18" name="角丸四角形 36">
            <a:extLst>
              <a:ext uri="{FF2B5EF4-FFF2-40B4-BE49-F238E27FC236}">
                <a16:creationId xmlns:a16="http://schemas.microsoft.com/office/drawing/2014/main" id="{D4F3EB15-DD49-4096-AC84-DF9077C8256E}"/>
              </a:ext>
            </a:extLst>
          </p:cNvPr>
          <p:cNvSpPr/>
          <p:nvPr/>
        </p:nvSpPr>
        <p:spPr>
          <a:xfrm>
            <a:off x="4384478" y="629283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1773870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6"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7" name="コンテンツ プレースホルダー 6">
            <a:extLst>
              <a:ext uri="{FF2B5EF4-FFF2-40B4-BE49-F238E27FC236}">
                <a16:creationId xmlns:a16="http://schemas.microsoft.com/office/drawing/2014/main" id="{75BCF700-93C1-4D52-98A6-7F0848F72EC4}"/>
              </a:ext>
            </a:extLst>
          </p:cNvPr>
          <p:cNvGraphicFramePr>
            <a:graphicFrameLocks noGrp="1"/>
          </p:cNvGraphicFramePr>
          <p:nvPr>
            <p:ph idx="1"/>
            <p:extLst>
              <p:ext uri="{D42A27DB-BD31-4B8C-83A1-F6EECF244321}">
                <p14:modId xmlns:p14="http://schemas.microsoft.com/office/powerpoint/2010/main" val="487408034"/>
              </p:ext>
            </p:extLst>
          </p:nvPr>
        </p:nvGraphicFramePr>
        <p:xfrm>
          <a:off x="666687" y="875038"/>
          <a:ext cx="10993882" cy="3099561"/>
        </p:xfrm>
        <a:graphic>
          <a:graphicData uri="http://schemas.openxmlformats.org/drawingml/2006/table">
            <a:tbl>
              <a:tblPr firstRow="1" bandRow="1">
                <a:tableStyleId>{5C22544A-7EE6-4342-B048-85BDC9FD1C3A}</a:tableStyleId>
              </a:tblPr>
              <a:tblGrid>
                <a:gridCol w="4018965">
                  <a:extLst>
                    <a:ext uri="{9D8B030D-6E8A-4147-A177-3AD203B41FA5}">
                      <a16:colId xmlns:a16="http://schemas.microsoft.com/office/drawing/2014/main" val="1775291035"/>
                    </a:ext>
                  </a:extLst>
                </a:gridCol>
                <a:gridCol w="1583824">
                  <a:extLst>
                    <a:ext uri="{9D8B030D-6E8A-4147-A177-3AD203B41FA5}">
                      <a16:colId xmlns:a16="http://schemas.microsoft.com/office/drawing/2014/main" val="3213052032"/>
                    </a:ext>
                  </a:extLst>
                </a:gridCol>
                <a:gridCol w="5391093">
                  <a:extLst>
                    <a:ext uri="{9D8B030D-6E8A-4147-A177-3AD203B41FA5}">
                      <a16:colId xmlns:a16="http://schemas.microsoft.com/office/drawing/2014/main" val="3192314782"/>
                    </a:ext>
                  </a:extLst>
                </a:gridCol>
              </a:tblGrid>
              <a:tr h="331593">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28575" cap="flat" cmpd="sng" algn="ctr">
                      <a:noFill/>
                      <a:prstDash val="solid"/>
                      <a:round/>
                      <a:headEnd type="none" w="med" len="med"/>
                      <a:tailEnd type="none" w="med" len="med"/>
                    </a:lnB>
                  </a:tcPr>
                </a:tc>
                <a:extLst>
                  <a:ext uri="{0D108BD9-81ED-4DB2-BD59-A6C34878D82A}">
                    <a16:rowId xmlns:a16="http://schemas.microsoft.com/office/drawing/2014/main" val="3977045840"/>
                  </a:ext>
                </a:extLst>
              </a:tr>
              <a:tr h="9379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在留資格等に関する国家戦略特区の活用</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高度人材のポイント制等</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在留資格等に関する国家戦略特区を活用し金融分野の高度人材を呼び込み</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T w="28575" cap="flat" cmpd="sng" algn="ctr">
                      <a:noFill/>
                      <a:prstDash val="solid"/>
                      <a:round/>
                      <a:headEnd type="none" w="med" len="med"/>
                      <a:tailEnd type="none" w="med" len="med"/>
                    </a:lnT>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T w="28575" cap="flat" cmpd="sng" algn="ctr">
                      <a:noFill/>
                      <a:prstDash val="solid"/>
                      <a:round/>
                      <a:headEnd type="none" w="med" len="med"/>
                      <a:tailEnd type="none" w="med" len="med"/>
                    </a:lnT>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投資家ビザの創設、「高度専門職」ポイント特例、「特定活動</a:t>
                      </a:r>
                      <a:r>
                        <a:rPr kumimoji="1" lang="en-US" altLang="ja-JP" sz="1100" dirty="0">
                          <a:solidFill>
                            <a:schemeClr val="tx1"/>
                          </a:solidFill>
                          <a:latin typeface="Meiryo UI" panose="020B0604030504040204" pitchFamily="50" charset="-128"/>
                          <a:ea typeface="Meiryo UI" panose="020B0604030504040204" pitchFamily="50" charset="-128"/>
                        </a:rPr>
                        <a:t>(33</a:t>
                      </a:r>
                      <a:r>
                        <a:rPr kumimoji="1" lang="ja-JP" altLang="en-US" sz="1100" dirty="0">
                          <a:solidFill>
                            <a:schemeClr val="tx1"/>
                          </a:solidFill>
                          <a:latin typeface="Meiryo UI" panose="020B0604030504040204" pitchFamily="50" charset="-128"/>
                          <a:ea typeface="Meiryo UI" panose="020B0604030504040204" pitchFamily="50" charset="-128"/>
                        </a:rPr>
                        <a:t>号</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」の要件緩和を提案⇒スタートアップへ投資する外国人投資家向け在留資格の創設、高度人材ポイント制の特別加算の対象となるよう調整中。なお、「特定活動</a:t>
                      </a:r>
                      <a:r>
                        <a:rPr kumimoji="1" lang="en-US" altLang="ja-JP" sz="1100" dirty="0">
                          <a:solidFill>
                            <a:schemeClr val="tx1"/>
                          </a:solidFill>
                          <a:latin typeface="Meiryo UI" panose="020B0604030504040204" pitchFamily="50" charset="-128"/>
                          <a:ea typeface="Meiryo UI" panose="020B0604030504040204" pitchFamily="50" charset="-128"/>
                        </a:rPr>
                        <a:t>(33</a:t>
                      </a:r>
                      <a:r>
                        <a:rPr kumimoji="1" lang="ja-JP" altLang="en-US" sz="1100" dirty="0">
                          <a:solidFill>
                            <a:schemeClr val="tx1"/>
                          </a:solidFill>
                          <a:latin typeface="Meiryo UI" panose="020B0604030504040204" pitchFamily="50" charset="-128"/>
                          <a:ea typeface="Meiryo UI" panose="020B0604030504040204" pitchFamily="50" charset="-128"/>
                        </a:rPr>
                        <a:t>号</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」については継続協議</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T w="28575" cap="flat" cmpd="sng" algn="ctr">
                      <a:noFill/>
                      <a:prstDash val="solid"/>
                      <a:round/>
                      <a:headEnd type="none" w="med" len="med"/>
                      <a:tailEnd type="none" w="med" len="med"/>
                    </a:lnT>
                  </a:tcPr>
                </a:tc>
                <a:extLst>
                  <a:ext uri="{0D108BD9-81ED-4DB2-BD59-A6C34878D82A}">
                    <a16:rowId xmlns:a16="http://schemas.microsoft.com/office/drawing/2014/main" val="130034657"/>
                  </a:ext>
                </a:extLst>
              </a:tr>
              <a:tr h="1031874">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「規制のサンドボックス制度」の活用促進（金融サービス等実証実験の支援）</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（再掲）</a:t>
                      </a:r>
                    </a:p>
                  </a:txBody>
                  <a:tcPr>
                    <a:lnL w="28575" cap="flat" cmpd="sng" algn="ctr">
                      <a:noFill/>
                      <a:prstDash val="solid"/>
                      <a:round/>
                      <a:headEnd type="none" w="med" len="med"/>
                      <a:tailEnd type="none" w="med" len="med"/>
                    </a:lnL>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●規制のサンドボックス調査の実施・公表（府市）</a:t>
                      </a:r>
                      <a:r>
                        <a:rPr kumimoji="1" lang="en-US" altLang="ja-JP" sz="1400" dirty="0">
                          <a:solidFill>
                            <a:schemeClr val="tx1"/>
                          </a:solidFill>
                          <a:latin typeface="Meiryo UI" panose="020B0604030504040204" pitchFamily="50" charset="-128"/>
                          <a:ea typeface="Meiryo UI" panose="020B0604030504040204" pitchFamily="50" charset="-128"/>
                        </a:rPr>
                        <a:t>【'22/8</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a:t>
                      </a:r>
                      <a:r>
                        <a:rPr kumimoji="1" lang="ja-JP" altLang="en-US" sz="1400" dirty="0">
                          <a:solidFill>
                            <a:schemeClr val="tx1"/>
                          </a:solidFill>
                          <a:latin typeface="Meiryo UI" panose="020B0604030504040204" pitchFamily="50" charset="-128"/>
                          <a:ea typeface="Meiryo UI" panose="020B0604030504040204" pitchFamily="50" charset="-128"/>
                        </a:rPr>
                        <a:t>２</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tcPr>
                </a:tc>
                <a:extLst>
                  <a:ext uri="{0D108BD9-81ED-4DB2-BD59-A6C34878D82A}">
                    <a16:rowId xmlns:a16="http://schemas.microsoft.com/office/drawing/2014/main" val="4243163378"/>
                  </a:ext>
                </a:extLst>
              </a:tr>
              <a:tr h="794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地方税におけるインセンティブの検討</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国への大胆な税制優遇等の提案と合わせて、地方税</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（法人府民税等）における金融系外国企業等へのインセンティブを検討</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txBody>
                  <a:tcPr>
                    <a:lnB w="28575" cap="flat" cmpd="sng" algn="ctr">
                      <a:no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●金融系外国企業等に係る地方税の課税の特例の創設</a:t>
                      </a:r>
                      <a:r>
                        <a:rPr kumimoji="1" lang="en-US" altLang="ja-JP" sz="1400" u="none" dirty="0">
                          <a:solidFill>
                            <a:schemeClr val="tx1"/>
                          </a:solidFill>
                          <a:latin typeface="Meiryo UI" panose="020B0604030504040204" pitchFamily="50" charset="-128"/>
                          <a:ea typeface="Meiryo UI" panose="020B0604030504040204" pitchFamily="50" charset="-128"/>
                        </a:rPr>
                        <a:t>【'23/11</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lnR w="28575" cap="flat" cmpd="sng" algn="ctr">
                      <a:noFill/>
                      <a:prstDash val="solid"/>
                      <a:round/>
                      <a:headEnd type="none" w="med" len="med"/>
                      <a:tailEnd type="none" w="med" len="med"/>
                    </a:lnR>
                    <a:lnB w="28575" cap="flat" cmpd="sng" algn="ctr">
                      <a:noFill/>
                      <a:prstDash val="solid"/>
                      <a:round/>
                      <a:headEnd type="none" w="med" len="med"/>
                      <a:tailEnd type="none" w="med" len="med"/>
                    </a:lnB>
                  </a:tcPr>
                </a:tc>
                <a:extLst>
                  <a:ext uri="{0D108BD9-81ED-4DB2-BD59-A6C34878D82A}">
                    <a16:rowId xmlns:a16="http://schemas.microsoft.com/office/drawing/2014/main" val="1983351278"/>
                  </a:ext>
                </a:extLst>
              </a:tr>
            </a:tbl>
          </a:graphicData>
        </a:graphic>
      </p:graphicFrame>
      <p:sp>
        <p:nvSpPr>
          <p:cNvPr id="8" name="テキスト ボックス 7">
            <a:extLst>
              <a:ext uri="{FF2B5EF4-FFF2-40B4-BE49-F238E27FC236}">
                <a16:creationId xmlns:a16="http://schemas.microsoft.com/office/drawing/2014/main" id="{9073C380-BCE8-497B-B3E7-8374F2134CFB}"/>
              </a:ext>
            </a:extLst>
          </p:cNvPr>
          <p:cNvSpPr txBox="1">
            <a:spLocks noChangeArrowheads="1"/>
          </p:cNvSpPr>
          <p:nvPr/>
        </p:nvSpPr>
        <p:spPr bwMode="auto">
          <a:xfrm>
            <a:off x="531430" y="351818"/>
            <a:ext cx="11129139" cy="523220"/>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国家戦略特区や「規制のサンドボックス制度」（</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）等の活用を通じた規制の見直し　　</a:t>
            </a:r>
          </a:p>
          <a:p>
            <a:pPr eaLnBrk="1" hangingPunct="1">
              <a:spcBef>
                <a:spcPts val="0"/>
              </a:spcBef>
              <a:buNone/>
              <a:defRPr/>
            </a:pP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a:t>
            </a:r>
            <a:r>
              <a:rPr lang="ja-JP" altLang="en-US" sz="1200" kern="0" dirty="0">
                <a:latin typeface="Meiryo UI" pitchFamily="50" charset="-128"/>
                <a:ea typeface="Meiryo UI" pitchFamily="50" charset="-128"/>
                <a:cs typeface="Meiryo UI" pitchFamily="50" charset="-128"/>
              </a:rPr>
              <a:t>　規制のサンドボックス制度：新しい技術やビジネスモデルの社会実装に向け実証を行い、得られた情報やデータを用いて規制の見直しに繋げていく制度</a:t>
            </a:r>
          </a:p>
        </p:txBody>
      </p:sp>
      <p:sp>
        <p:nvSpPr>
          <p:cNvPr id="9" name="正方形/長方形 8">
            <a:extLst>
              <a:ext uri="{FF2B5EF4-FFF2-40B4-BE49-F238E27FC236}">
                <a16:creationId xmlns:a16="http://schemas.microsoft.com/office/drawing/2014/main" id="{9EE5D815-1C47-4FB8-8EA6-76E9524A6CE1}"/>
              </a:ext>
            </a:extLst>
          </p:cNvPr>
          <p:cNvSpPr/>
          <p:nvPr/>
        </p:nvSpPr>
        <p:spPr>
          <a:xfrm>
            <a:off x="264777" y="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（３）金融サービスに関する規制の見直しに向けた働きかけ</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角丸四角形 34">
            <a:extLst>
              <a:ext uri="{FF2B5EF4-FFF2-40B4-BE49-F238E27FC236}">
                <a16:creationId xmlns:a16="http://schemas.microsoft.com/office/drawing/2014/main" id="{86159923-2AC3-424A-8249-5C26E8702E36}"/>
              </a:ext>
            </a:extLst>
          </p:cNvPr>
          <p:cNvSpPr/>
          <p:nvPr/>
        </p:nvSpPr>
        <p:spPr>
          <a:xfrm>
            <a:off x="3792208" y="189206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1" name="角丸四角形 35">
            <a:extLst>
              <a:ext uri="{FF2B5EF4-FFF2-40B4-BE49-F238E27FC236}">
                <a16:creationId xmlns:a16="http://schemas.microsoft.com/office/drawing/2014/main" id="{8FF6E4A2-5920-4978-A1A4-CE6A1C611F4F}"/>
              </a:ext>
            </a:extLst>
          </p:cNvPr>
          <p:cNvSpPr/>
          <p:nvPr/>
        </p:nvSpPr>
        <p:spPr>
          <a:xfrm>
            <a:off x="2930664" y="189206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2" name="角丸四角形 36">
            <a:extLst>
              <a:ext uri="{FF2B5EF4-FFF2-40B4-BE49-F238E27FC236}">
                <a16:creationId xmlns:a16="http://schemas.microsoft.com/office/drawing/2014/main" id="{D7B15869-4F3D-4971-8978-9EED13B5E75F}"/>
              </a:ext>
            </a:extLst>
          </p:cNvPr>
          <p:cNvSpPr/>
          <p:nvPr/>
        </p:nvSpPr>
        <p:spPr>
          <a:xfrm>
            <a:off x="3792208" y="2876432"/>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3" name="角丸四角形 37">
            <a:extLst>
              <a:ext uri="{FF2B5EF4-FFF2-40B4-BE49-F238E27FC236}">
                <a16:creationId xmlns:a16="http://schemas.microsoft.com/office/drawing/2014/main" id="{EACA3291-05CC-479D-808C-978DA9E7B912}"/>
              </a:ext>
            </a:extLst>
          </p:cNvPr>
          <p:cNvSpPr/>
          <p:nvPr/>
        </p:nvSpPr>
        <p:spPr>
          <a:xfrm>
            <a:off x="3792208" y="384979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aphicFrame>
        <p:nvGraphicFramePr>
          <p:cNvPr id="14" name="コンテンツ プレースホルダー 6">
            <a:extLst>
              <a:ext uri="{FF2B5EF4-FFF2-40B4-BE49-F238E27FC236}">
                <a16:creationId xmlns:a16="http://schemas.microsoft.com/office/drawing/2014/main" id="{51EA6145-0F48-4F4F-95F9-39471354DCA8}"/>
              </a:ext>
            </a:extLst>
          </p:cNvPr>
          <p:cNvGraphicFramePr>
            <a:graphicFrameLocks/>
          </p:cNvGraphicFramePr>
          <p:nvPr>
            <p:extLst>
              <p:ext uri="{D42A27DB-BD31-4B8C-83A1-F6EECF244321}">
                <p14:modId xmlns:p14="http://schemas.microsoft.com/office/powerpoint/2010/main" val="2786967587"/>
              </p:ext>
            </p:extLst>
          </p:nvPr>
        </p:nvGraphicFramePr>
        <p:xfrm>
          <a:off x="666687" y="4912219"/>
          <a:ext cx="10994408" cy="1273653"/>
        </p:xfrm>
        <a:graphic>
          <a:graphicData uri="http://schemas.openxmlformats.org/drawingml/2006/table">
            <a:tbl>
              <a:tblPr firstRow="1" bandRow="1">
                <a:tableStyleId>{5C22544A-7EE6-4342-B048-85BDC9FD1C3A}</a:tableStyleId>
              </a:tblPr>
              <a:tblGrid>
                <a:gridCol w="4038909">
                  <a:extLst>
                    <a:ext uri="{9D8B030D-6E8A-4147-A177-3AD203B41FA5}">
                      <a16:colId xmlns:a16="http://schemas.microsoft.com/office/drawing/2014/main" val="1775291035"/>
                    </a:ext>
                  </a:extLst>
                </a:gridCol>
                <a:gridCol w="1555845">
                  <a:extLst>
                    <a:ext uri="{9D8B030D-6E8A-4147-A177-3AD203B41FA5}">
                      <a16:colId xmlns:a16="http://schemas.microsoft.com/office/drawing/2014/main" val="3213052032"/>
                    </a:ext>
                  </a:extLst>
                </a:gridCol>
                <a:gridCol w="5399654">
                  <a:extLst>
                    <a:ext uri="{9D8B030D-6E8A-4147-A177-3AD203B41FA5}">
                      <a16:colId xmlns:a16="http://schemas.microsoft.com/office/drawing/2014/main" val="3192314782"/>
                    </a:ext>
                  </a:extLst>
                </a:gridCol>
              </a:tblGrid>
              <a:tr h="40029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733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金融商品に係る所得課税の損益通算範囲の拡大等（デリバティブ取引の追加）に向けた働きかけ（再掲）</a:t>
                      </a: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損益通算範囲の拡大等を国に要望（府市）</a:t>
                      </a:r>
                      <a:r>
                        <a:rPr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’25/6】</a:t>
                      </a:r>
                      <a:r>
                        <a:rPr kumimoji="1" lang="ja-JP" altLang="en-US" sz="1400" u="none" dirty="0">
                          <a:solidFill>
                            <a:schemeClr val="tx1"/>
                          </a:solidFill>
                          <a:latin typeface="Meiryo UI" panose="020B0604030504040204" pitchFamily="50" charset="-128"/>
                          <a:ea typeface="Meiryo UI" panose="020B0604030504040204" pitchFamily="50" charset="-128"/>
                        </a:rPr>
                        <a:t>（関西経済連合会）</a:t>
                      </a:r>
                      <a:r>
                        <a:rPr kumimoji="1" lang="en-US" altLang="ja-JP" sz="1400" u="none" dirty="0">
                          <a:solidFill>
                            <a:schemeClr val="tx1"/>
                          </a:solidFill>
                          <a:latin typeface="Meiryo UI" panose="020B0604030504040204" pitchFamily="50" charset="-128"/>
                          <a:ea typeface="Meiryo UI" panose="020B0604030504040204" pitchFamily="50" charset="-128"/>
                        </a:rPr>
                        <a:t>【‘25/10】</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●業界団体を通じ国に税制改正を要望（取引所・民間）（再掲）</a:t>
                      </a:r>
                      <a:endParaRPr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7" name="テキスト ボックス 16">
            <a:extLst>
              <a:ext uri="{FF2B5EF4-FFF2-40B4-BE49-F238E27FC236}">
                <a16:creationId xmlns:a16="http://schemas.microsoft.com/office/drawing/2014/main" id="{0E2413AD-3921-4AAD-A035-EC767737FAC7}"/>
              </a:ext>
            </a:extLst>
          </p:cNvPr>
          <p:cNvSpPr txBox="1">
            <a:spLocks noChangeArrowheads="1"/>
          </p:cNvSpPr>
          <p:nvPr/>
        </p:nvSpPr>
        <p:spPr bwMode="auto">
          <a:xfrm>
            <a:off x="531430" y="4573665"/>
            <a:ext cx="995958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金融商品に係る所得課税の損益通算範囲の拡大等（デリバティブ取引の追加）に向けた働きかけ（再掲）</a:t>
            </a:r>
          </a:p>
        </p:txBody>
      </p:sp>
      <p:sp>
        <p:nvSpPr>
          <p:cNvPr id="18" name="角丸四角形 52">
            <a:extLst>
              <a:ext uri="{FF2B5EF4-FFF2-40B4-BE49-F238E27FC236}">
                <a16:creationId xmlns:a16="http://schemas.microsoft.com/office/drawing/2014/main" id="{EBE02DB7-E1D8-4E20-A3B9-F14076306C23}"/>
              </a:ext>
            </a:extLst>
          </p:cNvPr>
          <p:cNvSpPr/>
          <p:nvPr/>
        </p:nvSpPr>
        <p:spPr>
          <a:xfrm>
            <a:off x="3792208" y="59043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1015948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21"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6" name="コンテンツ プレースホルダー 6">
            <a:extLst>
              <a:ext uri="{FF2B5EF4-FFF2-40B4-BE49-F238E27FC236}">
                <a16:creationId xmlns:a16="http://schemas.microsoft.com/office/drawing/2014/main" id="{A31AAB73-985D-448E-95B3-B5B0517D0AC3}"/>
              </a:ext>
            </a:extLst>
          </p:cNvPr>
          <p:cNvGraphicFramePr>
            <a:graphicFrameLocks noGrp="1"/>
          </p:cNvGraphicFramePr>
          <p:nvPr>
            <p:ph idx="1"/>
            <p:extLst>
              <p:ext uri="{D42A27DB-BD31-4B8C-83A1-F6EECF244321}">
                <p14:modId xmlns:p14="http://schemas.microsoft.com/office/powerpoint/2010/main" val="1060925118"/>
              </p:ext>
            </p:extLst>
          </p:nvPr>
        </p:nvGraphicFramePr>
        <p:xfrm>
          <a:off x="598796" y="668913"/>
          <a:ext cx="11137575" cy="5125862"/>
        </p:xfrm>
        <a:graphic>
          <a:graphicData uri="http://schemas.openxmlformats.org/drawingml/2006/table">
            <a:tbl>
              <a:tblPr firstRow="1" bandRow="1">
                <a:tableStyleId>{5C22544A-7EE6-4342-B048-85BDC9FD1C3A}</a:tableStyleId>
              </a:tblPr>
              <a:tblGrid>
                <a:gridCol w="4033142">
                  <a:extLst>
                    <a:ext uri="{9D8B030D-6E8A-4147-A177-3AD203B41FA5}">
                      <a16:colId xmlns:a16="http://schemas.microsoft.com/office/drawing/2014/main" val="1775291035"/>
                    </a:ext>
                  </a:extLst>
                </a:gridCol>
                <a:gridCol w="1583704">
                  <a:extLst>
                    <a:ext uri="{9D8B030D-6E8A-4147-A177-3AD203B41FA5}">
                      <a16:colId xmlns:a16="http://schemas.microsoft.com/office/drawing/2014/main" val="3213052032"/>
                    </a:ext>
                  </a:extLst>
                </a:gridCol>
                <a:gridCol w="5520729">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027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大学等高等教育における金融・起業・テクノロジー教育の実施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学等において、経済・経営・金融をはじめとする業界関係者を招致した実践的な授業展開や関係業界へのインターンシップの実施など、幅広い分野で活躍できる金融・起業人材やデータ活用人材、プログラミング人材育成のための実践プログラムを検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大学等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●大学向け金融・経済教育講座の提供など多数（大学・民間）</a:t>
                      </a:r>
                    </a:p>
                    <a:p>
                      <a:r>
                        <a:rPr kumimoji="1" lang="ja-JP" altLang="en-US" sz="1200" dirty="0">
                          <a:solidFill>
                            <a:schemeClr val="tx1"/>
                          </a:solidFill>
                          <a:latin typeface="Meiryo UI" panose="020B0604030504040204" pitchFamily="50" charset="-128"/>
                          <a:ea typeface="Meiryo UI" panose="020B0604030504040204" pitchFamily="50" charset="-128"/>
                        </a:rPr>
                        <a:t>→全学部・学域対象授業として、「数理・データサイエンス・</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教育プログラム」を実施。</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の社会・経済・ビジネス現場での使用に係る講義の実施（大阪公立大学）</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年度～</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（「都市の経済とビジネスー</a:t>
                      </a:r>
                      <a:r>
                        <a:rPr kumimoji="1" lang="en-US" altLang="ja-JP" sz="1200" dirty="0">
                          <a:solidFill>
                            <a:schemeClr val="tx1"/>
                          </a:solidFill>
                          <a:latin typeface="Meiryo UI" panose="020B0604030504040204" pitchFamily="50" charset="-128"/>
                          <a:ea typeface="Meiryo UI" panose="020B0604030504040204" pitchFamily="50" charset="-128"/>
                        </a:rPr>
                        <a:t>AI</a:t>
                      </a:r>
                      <a:r>
                        <a:rPr kumimoji="1" lang="ja-JP" altLang="en-US" sz="1200" dirty="0">
                          <a:solidFill>
                            <a:schemeClr val="tx1"/>
                          </a:solidFill>
                          <a:latin typeface="Meiryo UI" panose="020B0604030504040204" pitchFamily="50" charset="-128"/>
                          <a:ea typeface="Meiryo UI" panose="020B0604030504040204" pitchFamily="50" charset="-128"/>
                        </a:rPr>
                        <a:t>入門」’</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502</a:t>
                      </a:r>
                      <a:r>
                        <a:rPr kumimoji="1" lang="ja-JP" altLang="en-US" sz="1200" dirty="0">
                          <a:solidFill>
                            <a:schemeClr val="tx1"/>
                          </a:solidFill>
                          <a:latin typeface="Meiryo UI" panose="020B0604030504040204" pitchFamily="50" charset="-128"/>
                          <a:ea typeface="Meiryo UI" panose="020B0604030504040204" pitchFamily="50" charset="-128"/>
                        </a:rPr>
                        <a:t>名（大阪府立大学・大阪市立大学の学生含む））</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→学生及び一般向けに、アントレプレナー育成のための</a:t>
                      </a:r>
                      <a:r>
                        <a:rPr kumimoji="1" lang="en-US" altLang="ja-JP" sz="1200" dirty="0">
                          <a:solidFill>
                            <a:schemeClr val="tx1"/>
                          </a:solidFill>
                          <a:latin typeface="Meiryo UI" panose="020B0604030504040204" pitchFamily="50" charset="-128"/>
                          <a:ea typeface="Meiryo UI" panose="020B0604030504040204" pitchFamily="50" charset="-128"/>
                        </a:rPr>
                        <a:t>Fledge</a:t>
                      </a:r>
                      <a:r>
                        <a:rPr kumimoji="1" lang="ja-JP" altLang="en-US" sz="1200" dirty="0">
                          <a:solidFill>
                            <a:schemeClr val="tx1"/>
                          </a:solidFill>
                          <a:latin typeface="Meiryo UI" panose="020B0604030504040204" pitchFamily="50" charset="-128"/>
                          <a:ea typeface="Meiryo UI" panose="020B0604030504040204" pitchFamily="50" charset="-128"/>
                        </a:rPr>
                        <a:t>プログラム（グローバルアントレプレナーシップの連携、探求、発展を促進するプログラム）を提供（大阪公立大学）</a:t>
                      </a: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年度～</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54</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→商学部でのファイナンス・リテラシー特別プログラムの開講（関西大学）</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　</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年度受講者数</a:t>
                      </a:r>
                      <a:r>
                        <a:rPr kumimoji="1" lang="en-US" altLang="ja-JP" sz="1200" dirty="0">
                          <a:solidFill>
                            <a:schemeClr val="tx1"/>
                          </a:solidFill>
                          <a:latin typeface="Meiryo UI" panose="020B0604030504040204" pitchFamily="50" charset="-128"/>
                          <a:ea typeface="Meiryo UI" panose="020B0604030504040204" pitchFamily="50" charset="-128"/>
                        </a:rPr>
                        <a:t>37</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→大阪大学大学院で</a:t>
                      </a:r>
                      <a:r>
                        <a:rPr kumimoji="1" lang="en-US" altLang="ja-JP" sz="1200" dirty="0">
                          <a:solidFill>
                            <a:schemeClr val="tx1"/>
                          </a:solidFill>
                          <a:latin typeface="Meiryo UI" panose="020B0604030504040204" pitchFamily="50" charset="-128"/>
                          <a:ea typeface="Meiryo UI" panose="020B0604030504040204" pitchFamily="50" charset="-128"/>
                        </a:rPr>
                        <a:t>ESG</a:t>
                      </a:r>
                      <a:r>
                        <a:rPr kumimoji="1" lang="ja-JP" altLang="en-US" sz="1200" dirty="0">
                          <a:solidFill>
                            <a:schemeClr val="tx1"/>
                          </a:solidFill>
                          <a:latin typeface="Meiryo UI" panose="020B0604030504040204" pitchFamily="50" charset="-128"/>
                          <a:ea typeface="Meiryo UI" panose="020B0604030504040204" pitchFamily="50" charset="-128"/>
                        </a:rPr>
                        <a:t>関連のファイナンスについて講義を実施（バークレイズ証券）</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→近畿大学経営学部商学科の希望学生向けに講義を実施</a:t>
                      </a:r>
                      <a:r>
                        <a:rPr kumimoji="1" lang="en-US" altLang="ja-JP" sz="1200" u="none" dirty="0">
                          <a:solidFill>
                            <a:schemeClr val="tx1"/>
                          </a:solidFill>
                          <a:latin typeface="Meiryo UI" panose="020B0604030504040204" pitchFamily="50" charset="-128"/>
                          <a:ea typeface="Meiryo UI" panose="020B0604030504040204" pitchFamily="50" charset="-128"/>
                        </a:rPr>
                        <a:t>【’24/4,12】</a:t>
                      </a:r>
                      <a:r>
                        <a:rPr kumimoji="1" lang="ja-JP" altLang="en-US" sz="1200" u="none" dirty="0">
                          <a:solidFill>
                            <a:schemeClr val="tx1"/>
                          </a:solidFill>
                          <a:latin typeface="Meiryo UI" panose="020B0604030504040204" pitchFamily="50" charset="-128"/>
                          <a:ea typeface="Meiryo UI" panose="020B0604030504040204" pitchFamily="50" charset="-128"/>
                        </a:rPr>
                        <a:t>（大阪信用金庫）</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→大阪大学での金融商品一般に関する寄附講座を実施</a:t>
                      </a:r>
                      <a:r>
                        <a:rPr kumimoji="1" lang="en-US" altLang="ja-JP" sz="1200" u="none" dirty="0">
                          <a:solidFill>
                            <a:schemeClr val="tx1"/>
                          </a:solidFill>
                          <a:latin typeface="Meiryo UI" panose="020B0604030504040204" pitchFamily="50" charset="-128"/>
                          <a:ea typeface="Meiryo UI" panose="020B0604030504040204" pitchFamily="50" charset="-128"/>
                        </a:rPr>
                        <a:t>【’25/4</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25</a:t>
                      </a:r>
                      <a:r>
                        <a:rPr kumimoji="1" lang="ja-JP" altLang="en-US" sz="1200" u="none" dirty="0">
                          <a:solidFill>
                            <a:schemeClr val="tx1"/>
                          </a:solidFill>
                          <a:latin typeface="Meiryo UI" panose="020B0604030504040204" pitchFamily="50" charset="-128"/>
                          <a:ea typeface="Meiryo UI" panose="020B0604030504040204" pitchFamily="50" charset="-128"/>
                        </a:rPr>
                        <a:t>年度受講者数</a:t>
                      </a:r>
                      <a:r>
                        <a:rPr kumimoji="1" lang="en-US" altLang="ja-JP" sz="1200" u="none" dirty="0">
                          <a:solidFill>
                            <a:schemeClr val="tx1"/>
                          </a:solidFill>
                          <a:latin typeface="Meiryo UI" panose="020B0604030504040204" pitchFamily="50" charset="-128"/>
                          <a:ea typeface="Meiryo UI" panose="020B0604030504040204" pitchFamily="50" charset="-128"/>
                        </a:rPr>
                        <a:t>108</a:t>
                      </a:r>
                      <a:r>
                        <a:rPr kumimoji="1" lang="ja-JP" altLang="en-US" sz="1200" u="none" dirty="0">
                          <a:solidFill>
                            <a:schemeClr val="tx1"/>
                          </a:solidFill>
                          <a:latin typeface="Meiryo UI" panose="020B0604030504040204" pitchFamily="50" charset="-128"/>
                          <a:ea typeface="Meiryo UI" panose="020B0604030504040204" pitchFamily="50" charset="-128"/>
                        </a:rPr>
                        <a:t>名）（大和証券）</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→金融機関と連携した関大生のインターンシップの受入れ（岩井コスモ証券、</a:t>
                      </a:r>
                      <a:r>
                        <a:rPr kumimoji="1" lang="en-US" altLang="ja-JP" sz="1200" dirty="0">
                          <a:solidFill>
                            <a:schemeClr val="tx1"/>
                          </a:solidFill>
                          <a:latin typeface="Meiryo UI" panose="020B0604030504040204" pitchFamily="50" charset="-128"/>
                          <a:ea typeface="Meiryo UI" panose="020B0604030504040204" pitchFamily="50" charset="-128"/>
                        </a:rPr>
                        <a:t>SMBC</a:t>
                      </a:r>
                      <a:r>
                        <a:rPr kumimoji="1" lang="ja-JP" altLang="en-US" sz="1200" dirty="0">
                          <a:solidFill>
                            <a:schemeClr val="tx1"/>
                          </a:solidFill>
                          <a:latin typeface="Meiryo UI" panose="020B0604030504040204" pitchFamily="50" charset="-128"/>
                          <a:ea typeface="Meiryo UI" panose="020B0604030504040204" pitchFamily="50" charset="-128"/>
                        </a:rPr>
                        <a:t>日興証券、大阪信用金庫、りそな銀行、野村證券、</a:t>
                      </a:r>
                      <a:r>
                        <a:rPr kumimoji="1" lang="en-US" altLang="ja-JP" sz="1200" dirty="0">
                          <a:solidFill>
                            <a:schemeClr val="tx1"/>
                          </a:solidFill>
                          <a:latin typeface="Meiryo UI" panose="020B0604030504040204" pitchFamily="50" charset="-128"/>
                          <a:ea typeface="Meiryo UI" panose="020B0604030504040204" pitchFamily="50" charset="-128"/>
                        </a:rPr>
                        <a:t>SBI</a:t>
                      </a:r>
                      <a:r>
                        <a:rPr kumimoji="1" lang="ja-JP" altLang="en-US" sz="1200" dirty="0">
                          <a:solidFill>
                            <a:schemeClr val="tx1"/>
                          </a:solidFill>
                          <a:latin typeface="Meiryo UI" panose="020B0604030504040204" pitchFamily="50" charset="-128"/>
                          <a:ea typeface="Meiryo UI" panose="020B0604030504040204" pitchFamily="50" charset="-128"/>
                        </a:rPr>
                        <a:t>ホールディングス 他）</a:t>
                      </a:r>
                      <a:r>
                        <a:rPr kumimoji="1" lang="en-US" altLang="ja-JP" sz="1200" dirty="0">
                          <a:solidFill>
                            <a:schemeClr val="tx1"/>
                          </a:solidFill>
                          <a:latin typeface="Meiryo UI" panose="020B0604030504040204" pitchFamily="50" charset="-128"/>
                          <a:ea typeface="Meiryo UI" panose="020B0604030504040204" pitchFamily="50" charset="-128"/>
                        </a:rPr>
                        <a:t>【'23/9</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p>
                    <a:p>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●高度金融人材の育成を目的とした大学・企業の連携促進イベントの実施（府市）</a:t>
                      </a:r>
                      <a:r>
                        <a:rPr kumimoji="1" lang="en-US" altLang="ja-JP" sz="1400" dirty="0">
                          <a:solidFill>
                            <a:schemeClr val="tx1"/>
                          </a:solidFill>
                          <a:latin typeface="Meiryo UI" panose="020B0604030504040204" pitchFamily="50" charset="-128"/>
                          <a:ea typeface="Meiryo UI" panose="020B0604030504040204" pitchFamily="50" charset="-128"/>
                        </a:rPr>
                        <a:t>【’25/3】</a:t>
                      </a:r>
                    </a:p>
                    <a:p>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≪上記以外の取引所の取組み≫</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→大学向けの金融・経済教育講座（大阪取引所）</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ja-JP" altLang="en-US" sz="1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17" name="正方形/長方形 16">
            <a:extLst>
              <a:ext uri="{FF2B5EF4-FFF2-40B4-BE49-F238E27FC236}">
                <a16:creationId xmlns:a16="http://schemas.microsoft.com/office/drawing/2014/main" id="{C021BE7F-88B9-4A06-8FC3-922E03170545}"/>
              </a:ext>
            </a:extLst>
          </p:cNvPr>
          <p:cNvSpPr/>
          <p:nvPr/>
        </p:nvSpPr>
        <p:spPr>
          <a:xfrm>
            <a:off x="416983" y="97093"/>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（４）金融分野における高度人材の育成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角丸四角形 51">
            <a:extLst>
              <a:ext uri="{FF2B5EF4-FFF2-40B4-BE49-F238E27FC236}">
                <a16:creationId xmlns:a16="http://schemas.microsoft.com/office/drawing/2014/main" id="{5D147F1C-8182-4E08-A6EA-185C0C80CE7B}"/>
              </a:ext>
            </a:extLst>
          </p:cNvPr>
          <p:cNvSpPr/>
          <p:nvPr/>
        </p:nvSpPr>
        <p:spPr>
          <a:xfrm>
            <a:off x="3763509" y="255775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cxnSp>
        <p:nvCxnSpPr>
          <p:cNvPr id="7" name="直線コネクタ 6">
            <a:extLst>
              <a:ext uri="{FF2B5EF4-FFF2-40B4-BE49-F238E27FC236}">
                <a16:creationId xmlns:a16="http://schemas.microsoft.com/office/drawing/2014/main" id="{92B35994-4E7E-448F-8966-68F5CF090E4D}"/>
              </a:ext>
            </a:extLst>
          </p:cNvPr>
          <p:cNvCxnSpPr>
            <a:cxnSpLocks/>
          </p:cNvCxnSpPr>
          <p:nvPr/>
        </p:nvCxnSpPr>
        <p:spPr>
          <a:xfrm>
            <a:off x="6325386" y="5058234"/>
            <a:ext cx="5316717"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8155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8653" y="195212"/>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２つのめざす都市像を実現するための共通する取組み</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2" name="正方形/長方形 11"/>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3"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31" name="角丸四角形 30"/>
          <p:cNvSpPr/>
          <p:nvPr/>
        </p:nvSpPr>
        <p:spPr>
          <a:xfrm>
            <a:off x="423754" y="1100510"/>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2" name="テキスト ボックス 31"/>
          <p:cNvSpPr txBox="1"/>
          <p:nvPr/>
        </p:nvSpPr>
        <p:spPr bwMode="white">
          <a:xfrm>
            <a:off x="417402" y="1148054"/>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（１）外国人にとっても魅力的な生活環境の整備 </a:t>
            </a:r>
          </a:p>
        </p:txBody>
      </p:sp>
      <p:sp>
        <p:nvSpPr>
          <p:cNvPr id="33" name="テキスト ボックス 32"/>
          <p:cNvSpPr txBox="1"/>
          <p:nvPr/>
        </p:nvSpPr>
        <p:spPr bwMode="white">
          <a:xfrm>
            <a:off x="705834" y="4650717"/>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34" name="テキスト ボックス 33"/>
          <p:cNvSpPr txBox="1">
            <a:spLocks noChangeArrowheads="1"/>
          </p:cNvSpPr>
          <p:nvPr/>
        </p:nvSpPr>
        <p:spPr bwMode="auto">
          <a:xfrm>
            <a:off x="417402" y="1562233"/>
            <a:ext cx="5500796"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①教育・医療等における環境整備</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5" name="フリーフォーム 34"/>
          <p:cNvSpPr/>
          <p:nvPr/>
        </p:nvSpPr>
        <p:spPr>
          <a:xfrm>
            <a:off x="423754" y="1846736"/>
            <a:ext cx="5672246" cy="518979"/>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インターナショナルスクールに係る実態調査、環境整備推進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外国人患者受入体制の整備</a:t>
            </a:r>
          </a:p>
        </p:txBody>
      </p:sp>
      <p:sp>
        <p:nvSpPr>
          <p:cNvPr id="36" name="テキスト ボックス 35"/>
          <p:cNvSpPr txBox="1">
            <a:spLocks noChangeArrowheads="1"/>
          </p:cNvSpPr>
          <p:nvPr/>
        </p:nvSpPr>
        <p:spPr bwMode="auto">
          <a:xfrm>
            <a:off x="417402" y="2407910"/>
            <a:ext cx="5469370" cy="446276"/>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②多言語対応ホームページ等による情報発信や英語対応ワンストップ窓口の設置</a:t>
            </a:r>
            <a:endParaRPr lang="ja-JP" altLang="en-US" sz="105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7" name="フリーフォーム 36"/>
          <p:cNvSpPr/>
          <p:nvPr/>
        </p:nvSpPr>
        <p:spPr>
          <a:xfrm>
            <a:off x="423753" y="2801019"/>
            <a:ext cx="5532227"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多言語対応ホームページ等による情報発信・英語対応ワンストップ窓口の設置</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国と連携した金融ライセンス登録等行政手続の支援</a:t>
            </a:r>
          </a:p>
        </p:txBody>
      </p:sp>
      <p:sp>
        <p:nvSpPr>
          <p:cNvPr id="38" name="角丸四角形 37"/>
          <p:cNvSpPr/>
          <p:nvPr/>
        </p:nvSpPr>
        <p:spPr>
          <a:xfrm>
            <a:off x="417402" y="364067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39" name="テキスト ボックス 38"/>
          <p:cNvSpPr txBox="1"/>
          <p:nvPr/>
        </p:nvSpPr>
        <p:spPr bwMode="white">
          <a:xfrm>
            <a:off x="417402" y="3688217"/>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（２）国内外から企業・人を惹きつけるビジネス環境の整備</a:t>
            </a:r>
          </a:p>
        </p:txBody>
      </p:sp>
      <p:sp>
        <p:nvSpPr>
          <p:cNvPr id="40" name="テキスト ボックス 39"/>
          <p:cNvSpPr txBox="1">
            <a:spLocks noChangeArrowheads="1"/>
          </p:cNvSpPr>
          <p:nvPr/>
        </p:nvSpPr>
        <p:spPr bwMode="auto">
          <a:xfrm>
            <a:off x="417402" y="4102750"/>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①高度外国人材などの受入の推進に向けた取組み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1" name="フリーフォーム 40"/>
          <p:cNvSpPr/>
          <p:nvPr/>
        </p:nvSpPr>
        <p:spPr>
          <a:xfrm>
            <a:off x="417402" y="4397707"/>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国家戦略特区を活用した外国人留学生の創業活動の促進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国と連携した金融ライセンス登録等行政手続の支援（再掲）</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在留資格等に関する国家戦略特区の活用（再掲）</a:t>
            </a:r>
          </a:p>
        </p:txBody>
      </p:sp>
      <p:sp>
        <p:nvSpPr>
          <p:cNvPr id="42" name="テキスト ボックス 41"/>
          <p:cNvSpPr txBox="1">
            <a:spLocks noChangeArrowheads="1"/>
          </p:cNvSpPr>
          <p:nvPr/>
        </p:nvSpPr>
        <p:spPr bwMode="auto">
          <a:xfrm>
            <a:off x="417402" y="5259653"/>
            <a:ext cx="5557183"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②日本国際紛争解決センター（大阪）と連携した国際紛争の仲裁地・審問地としての</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情報発信</a:t>
            </a:r>
          </a:p>
        </p:txBody>
      </p:sp>
      <p:sp>
        <p:nvSpPr>
          <p:cNvPr id="43" name="角丸四角形 42"/>
          <p:cNvSpPr/>
          <p:nvPr/>
        </p:nvSpPr>
        <p:spPr>
          <a:xfrm>
            <a:off x="6311578" y="1100510"/>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4" name="テキスト ボックス 43"/>
          <p:cNvSpPr txBox="1"/>
          <p:nvPr/>
        </p:nvSpPr>
        <p:spPr bwMode="white">
          <a:xfrm>
            <a:off x="6336652" y="1148054"/>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（３）情報発信・プロモーション </a:t>
            </a:r>
          </a:p>
        </p:txBody>
      </p:sp>
      <p:sp>
        <p:nvSpPr>
          <p:cNvPr id="45" name="角丸四角形 44"/>
          <p:cNvSpPr/>
          <p:nvPr/>
        </p:nvSpPr>
        <p:spPr>
          <a:xfrm>
            <a:off x="6304444" y="3031706"/>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46" name="テキスト ボックス 45"/>
          <p:cNvSpPr txBox="1"/>
          <p:nvPr/>
        </p:nvSpPr>
        <p:spPr bwMode="white">
          <a:xfrm>
            <a:off x="6304444" y="3079250"/>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（４）海外との連携 </a:t>
            </a:r>
          </a:p>
        </p:txBody>
      </p:sp>
      <p:sp>
        <p:nvSpPr>
          <p:cNvPr id="47" name="テキスト ボックス 46"/>
          <p:cNvSpPr txBox="1">
            <a:spLocks noChangeArrowheads="1"/>
          </p:cNvSpPr>
          <p:nvPr/>
        </p:nvSpPr>
        <p:spPr bwMode="auto">
          <a:xfrm>
            <a:off x="6336653" y="1563943"/>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①在外公館・政府系機関・自治体事務所や民間ネットワークなどを活用した</a:t>
            </a:r>
            <a:r>
              <a:rPr lang="en-US" altLang="ja-JP" sz="1200" kern="0" dirty="0">
                <a:solidFill>
                  <a:schemeClr val="accent5">
                    <a:lumMod val="50000"/>
                  </a:schemeClr>
                </a:solidFill>
                <a:latin typeface="Meiryo UI" pitchFamily="50" charset="-128"/>
                <a:ea typeface="Meiryo UI" pitchFamily="50" charset="-128"/>
                <a:cs typeface="Meiryo UI" pitchFamily="50" charset="-128"/>
              </a:rPr>
              <a:t>PR</a:t>
            </a:r>
            <a:r>
              <a:rPr lang="ja-JP" altLang="en-US" sz="1200" kern="0" dirty="0">
                <a:solidFill>
                  <a:schemeClr val="accent5">
                    <a:lumMod val="50000"/>
                  </a:schemeClr>
                </a:solidFill>
                <a:latin typeface="Meiryo UI" pitchFamily="50" charset="-128"/>
                <a:ea typeface="Meiryo UI" pitchFamily="50" charset="-128"/>
                <a:cs typeface="Meiryo UI" pitchFamily="50" charset="-128"/>
              </a:rPr>
              <a:t>活動 </a:t>
            </a:r>
          </a:p>
        </p:txBody>
      </p:sp>
      <p:sp>
        <p:nvSpPr>
          <p:cNvPr id="48" name="テキスト ボックス 47"/>
          <p:cNvSpPr txBox="1">
            <a:spLocks noChangeArrowheads="1"/>
          </p:cNvSpPr>
          <p:nvPr/>
        </p:nvSpPr>
        <p:spPr bwMode="auto">
          <a:xfrm>
            <a:off x="6343006" y="1953564"/>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②多言語対応ホームページ等による情報発信（再掲）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9" name="テキスト ボックス 48"/>
          <p:cNvSpPr txBox="1">
            <a:spLocks noChangeArrowheads="1"/>
          </p:cNvSpPr>
          <p:nvPr/>
        </p:nvSpPr>
        <p:spPr bwMode="auto">
          <a:xfrm>
            <a:off x="6343006" y="2341685"/>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③企業の英語による情報発信の支援</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0" name="角丸四角形 49"/>
          <p:cNvSpPr/>
          <p:nvPr/>
        </p:nvSpPr>
        <p:spPr>
          <a:xfrm>
            <a:off x="6304444" y="4295347"/>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a:p>
        </p:txBody>
      </p:sp>
      <p:sp>
        <p:nvSpPr>
          <p:cNvPr id="51" name="テキスト ボックス 50"/>
          <p:cNvSpPr txBox="1"/>
          <p:nvPr/>
        </p:nvSpPr>
        <p:spPr bwMode="white">
          <a:xfrm>
            <a:off x="6304444" y="4342891"/>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（５）大阪府市による先駆けたインパクトのある取組み </a:t>
            </a:r>
          </a:p>
        </p:txBody>
      </p:sp>
      <p:sp>
        <p:nvSpPr>
          <p:cNvPr id="52" name="フリーフォーム 51"/>
          <p:cNvSpPr/>
          <p:nvPr/>
        </p:nvSpPr>
        <p:spPr>
          <a:xfrm>
            <a:off x="6304444" y="3481313"/>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海外金融都市との</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MoU</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締結</a:t>
            </a:r>
          </a:p>
        </p:txBody>
      </p:sp>
      <p:sp>
        <p:nvSpPr>
          <p:cNvPr id="53" name="テキスト ボックス 52"/>
          <p:cNvSpPr txBox="1">
            <a:spLocks noChangeArrowheads="1"/>
          </p:cNvSpPr>
          <p:nvPr/>
        </p:nvSpPr>
        <p:spPr bwMode="auto">
          <a:xfrm>
            <a:off x="6304444" y="4846715"/>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①英語対応ワンストップ窓口の設置 （再掲）</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54" name="テキスト ボックス 53"/>
          <p:cNvSpPr txBox="1">
            <a:spLocks noChangeArrowheads="1"/>
          </p:cNvSpPr>
          <p:nvPr/>
        </p:nvSpPr>
        <p:spPr bwMode="auto">
          <a:xfrm>
            <a:off x="6310797" y="5236336"/>
            <a:ext cx="568158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②金融リテラシーや金融知識を有する職員の育成</a:t>
            </a:r>
          </a:p>
        </p:txBody>
      </p:sp>
    </p:spTree>
    <p:extLst>
      <p:ext uri="{BB962C8B-B14F-4D97-AF65-F5344CB8AC3E}">
        <p14:creationId xmlns:p14="http://schemas.microsoft.com/office/powerpoint/2010/main" val="4201089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p:cNvSpPr txBox="1">
            <a:spLocks/>
          </p:cNvSpPr>
          <p:nvPr/>
        </p:nvSpPr>
        <p:spPr>
          <a:xfrm>
            <a:off x="633735" y="586466"/>
            <a:ext cx="10914693" cy="500170"/>
          </a:xfrm>
          <a:prstGeom prst="rect">
            <a:avLst/>
          </a:prstGeom>
          <a:solidFill>
            <a:schemeClr val="accent2">
              <a:lumMod val="40000"/>
              <a:lumOff val="60000"/>
            </a:schemeClr>
          </a:solidFill>
          <a:ln>
            <a:solidFill>
              <a:schemeClr val="accent1">
                <a:lumMod val="50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vert="horz" lIns="36000" tIns="36000" rIns="3600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2000" b="1" dirty="0">
                <a:latin typeface="UD デジタル 教科書体 NK-R" panose="02020400000000000000" pitchFamily="18" charset="-128"/>
                <a:ea typeface="UD デジタル 教科書体 NK-R" panose="02020400000000000000" pitchFamily="18" charset="-128"/>
              </a:rPr>
              <a:t>アジア・世界の活力を呼び込み「金融をテコに発展するグローバル都市」</a:t>
            </a:r>
            <a:endParaRPr lang="en-US" altLang="ja-JP" sz="2000" b="1" dirty="0">
              <a:latin typeface="UD デジタル 教科書体 NK-R" panose="02020400000000000000" pitchFamily="18" charset="-128"/>
              <a:ea typeface="UD デジタル 教科書体 NK-R" panose="02020400000000000000" pitchFamily="18" charset="-128"/>
            </a:endParaRP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22" name="角丸四角形 21"/>
          <p:cNvSpPr/>
          <p:nvPr/>
        </p:nvSpPr>
        <p:spPr>
          <a:xfrm>
            <a:off x="423754" y="1224103"/>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24" name="テキスト ボックス 23"/>
          <p:cNvSpPr txBox="1"/>
          <p:nvPr/>
        </p:nvSpPr>
        <p:spPr bwMode="white">
          <a:xfrm>
            <a:off x="417402" y="1271647"/>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（１）魅力的なまちづくりに向けた金融面からの推進 </a:t>
            </a:r>
          </a:p>
        </p:txBody>
      </p:sp>
      <p:sp>
        <p:nvSpPr>
          <p:cNvPr id="25" name="テキスト ボックス 24"/>
          <p:cNvSpPr txBox="1"/>
          <p:nvPr/>
        </p:nvSpPr>
        <p:spPr bwMode="white">
          <a:xfrm>
            <a:off x="705834" y="4095192"/>
            <a:ext cx="3759949" cy="290208"/>
          </a:xfrm>
          <a:prstGeom prst="rect">
            <a:avLst/>
          </a:prstGeom>
          <a:noFill/>
        </p:spPr>
        <p:txBody>
          <a:bodyPr wrap="square" rtlCol="0">
            <a:spAutoFit/>
          </a:bodyPr>
          <a:lstStyle/>
          <a:p>
            <a:pPr algn="ctr"/>
            <a:r>
              <a:rPr lang="ja-JP" altLang="en-US" sz="1286" b="1" dirty="0">
                <a:solidFill>
                  <a:schemeClr val="bg1"/>
                </a:solidFill>
                <a:latin typeface="+mn-ea"/>
              </a:rPr>
              <a:t>②国内外の観光需要の取り込みの強化</a:t>
            </a:r>
          </a:p>
        </p:txBody>
      </p:sp>
      <p:sp>
        <p:nvSpPr>
          <p:cNvPr id="26" name="テキスト ボックス 25"/>
          <p:cNvSpPr txBox="1">
            <a:spLocks noChangeArrowheads="1"/>
          </p:cNvSpPr>
          <p:nvPr/>
        </p:nvSpPr>
        <p:spPr bwMode="auto">
          <a:xfrm>
            <a:off x="423754" y="1685826"/>
            <a:ext cx="5667329"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defTabSz="914400" eaLnBrk="1" fontAlgn="auto" hangingPunct="1">
              <a:spcBef>
                <a:spcPts val="0"/>
              </a:spcBef>
              <a:spcAft>
                <a:spcPts val="0"/>
              </a:spcAft>
              <a:buFontTx/>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①万博を契機とした社会実験・実装プロジェクトへ国内外から資金が流入する仕組みづくり</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27" name="フリーフォーム 26"/>
          <p:cNvSpPr/>
          <p:nvPr/>
        </p:nvSpPr>
        <p:spPr>
          <a:xfrm>
            <a:off x="423754" y="1926787"/>
            <a:ext cx="4959797" cy="518979"/>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「未来社会の実験場」としての実証実験支援</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万博のテーマに関連するファンドによる投資</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p:cNvSpPr txBox="1">
            <a:spLocks noChangeArrowheads="1"/>
          </p:cNvSpPr>
          <p:nvPr/>
        </p:nvSpPr>
        <p:spPr bwMode="auto">
          <a:xfrm>
            <a:off x="455182" y="2372752"/>
            <a:ext cx="546937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②万博後もみすえた地域の発展につながるデジタル地域通貨・デジタル</a:t>
            </a:r>
            <a:r>
              <a:rPr lang="en-US" altLang="ja-JP" sz="1200" kern="0" dirty="0">
                <a:solidFill>
                  <a:schemeClr val="accent5">
                    <a:lumMod val="50000"/>
                  </a:schemeClr>
                </a:solidFill>
                <a:latin typeface="Meiryo UI" pitchFamily="50" charset="-128"/>
                <a:ea typeface="Meiryo UI" pitchFamily="50" charset="-128"/>
                <a:cs typeface="Meiryo UI" pitchFamily="50" charset="-128"/>
              </a:rPr>
              <a:t>ID</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の発行・浸透</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2" name="フリーフォーム 31"/>
          <p:cNvSpPr/>
          <p:nvPr/>
        </p:nvSpPr>
        <p:spPr>
          <a:xfrm>
            <a:off x="423753" y="2649751"/>
            <a:ext cx="5376798" cy="380654"/>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万博のレガシーの一環としての大阪発デジタル地域通貨の発行や個人データ等の活用検討</a:t>
            </a:r>
          </a:p>
        </p:txBody>
      </p:sp>
      <p:sp>
        <p:nvSpPr>
          <p:cNvPr id="33" name="角丸四角形 32"/>
          <p:cNvSpPr/>
          <p:nvPr/>
        </p:nvSpPr>
        <p:spPr>
          <a:xfrm>
            <a:off x="417402" y="3085148"/>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34" name="テキスト ボックス 33"/>
          <p:cNvSpPr txBox="1"/>
          <p:nvPr/>
        </p:nvSpPr>
        <p:spPr bwMode="white">
          <a:xfrm>
            <a:off x="417402" y="3132692"/>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（２）スタートアップおよび地域活性化のための多様な資金調達の促進 </a:t>
            </a:r>
          </a:p>
        </p:txBody>
      </p:sp>
      <p:sp>
        <p:nvSpPr>
          <p:cNvPr id="35" name="テキスト ボックス 34"/>
          <p:cNvSpPr txBox="1">
            <a:spLocks noChangeArrowheads="1"/>
          </p:cNvSpPr>
          <p:nvPr/>
        </p:nvSpPr>
        <p:spPr bwMode="auto">
          <a:xfrm>
            <a:off x="460538" y="3498013"/>
            <a:ext cx="4631100"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①金融系企業・フィンテック企業誘致に向けた取組み</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6" name="フリーフォーム 35"/>
          <p:cNvSpPr/>
          <p:nvPr/>
        </p:nvSpPr>
        <p:spPr>
          <a:xfrm>
            <a:off x="417402" y="3842182"/>
            <a:ext cx="5118689" cy="401721"/>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トッププロモーションをはじめとする戦略的な誘致活動の実施</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誘致インセンティブの創設</a:t>
            </a:r>
          </a:p>
          <a:p>
            <a:pPr marL="0" lvl="1" defTabSz="533400">
              <a:spcBef>
                <a:spcPct val="0"/>
              </a:spcBef>
              <a:spcAft>
                <a:spcPct val="20000"/>
              </a:spcAft>
            </a:pPr>
            <a:endParaRPr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7" name="テキスト ボックス 36"/>
          <p:cNvSpPr txBox="1">
            <a:spLocks noChangeArrowheads="1"/>
          </p:cNvSpPr>
          <p:nvPr/>
        </p:nvSpPr>
        <p:spPr bwMode="auto">
          <a:xfrm>
            <a:off x="455182" y="4304560"/>
            <a:ext cx="5557183"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②スタートアップに対するさらなる投資促進に向けた支援</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38" name="フリーフォーム 37"/>
          <p:cNvSpPr/>
          <p:nvPr/>
        </p:nvSpPr>
        <p:spPr>
          <a:xfrm>
            <a:off x="417402" y="4579262"/>
            <a:ext cx="5383149" cy="1620542"/>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スタートアップと企業・ベンチャーキャピタル</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(VC)</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等との出会いの場の創出</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スタートアップや支援策等に関する情報プラットフォームの整備・拡充及び</a:t>
            </a:r>
            <a:b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b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イベント開催等による国内外へのプロモーション</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「規制のサンドボックス制度」の活用促進（金融サービス等実証実験の支援）</a:t>
            </a:r>
            <a:endParaRPr lang="ja-JP" altLang="en-US"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テーマを特化した官民連携によるベンチャーファンドの組成・運用</a:t>
            </a:r>
            <a:endParaRPr lang="ja-JP" altLang="en-US"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税制や規制緩和に関する国への働きかけ</a:t>
            </a:r>
          </a:p>
          <a:p>
            <a:pPr marL="0" lvl="1" defTabSz="533400">
              <a:spcBef>
                <a:spcPct val="0"/>
              </a:spcBef>
              <a:spcAft>
                <a:spcPct val="20000"/>
              </a:spcAft>
              <a:buClr>
                <a:schemeClr val="accent5">
                  <a:lumMod val="75000"/>
                </a:schemeClr>
              </a:buClr>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（オープンイノベーション促進税制やエンジェル税制における拡充等）</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IPO</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の支援</a:t>
            </a:r>
          </a:p>
        </p:txBody>
      </p:sp>
      <p:sp>
        <p:nvSpPr>
          <p:cNvPr id="39" name="テキスト ボックス 38"/>
          <p:cNvSpPr txBox="1">
            <a:spLocks noChangeArrowheads="1"/>
          </p:cNvSpPr>
          <p:nvPr/>
        </p:nvSpPr>
        <p:spPr bwMode="auto">
          <a:xfrm>
            <a:off x="6250344" y="1530212"/>
            <a:ext cx="5871508"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③</a:t>
            </a:r>
            <a:r>
              <a:rPr lang="en-US" altLang="ja-JP" sz="1200" kern="0" dirty="0">
                <a:solidFill>
                  <a:schemeClr val="accent5">
                    <a:lumMod val="50000"/>
                  </a:schemeClr>
                </a:solidFill>
                <a:latin typeface="Meiryo UI" pitchFamily="50" charset="-128"/>
                <a:ea typeface="Meiryo UI" pitchFamily="50" charset="-128"/>
                <a:cs typeface="Meiryo UI" pitchFamily="50" charset="-128"/>
              </a:rPr>
              <a:t>STO</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など新たな手法を活用した資金調達の促進に向けた取組み</a:t>
            </a:r>
            <a:r>
              <a:rPr lang="ja-JP" altLang="en-US" sz="800" kern="0" dirty="0">
                <a:solidFill>
                  <a:schemeClr val="accent5">
                    <a:lumMod val="50000"/>
                  </a:schemeClr>
                </a:solidFill>
                <a:latin typeface="Meiryo UI" pitchFamily="50" charset="-128"/>
                <a:ea typeface="Meiryo UI" pitchFamily="50" charset="-128"/>
                <a:cs typeface="Meiryo UI" pitchFamily="50" charset="-128"/>
              </a:rPr>
              <a:t>　　　</a:t>
            </a:r>
            <a:r>
              <a:rPr lang="ja-JP" altLang="en-US" sz="1000" kern="0" dirty="0">
                <a:solidFill>
                  <a:schemeClr val="accent5">
                    <a:lumMod val="50000"/>
                  </a:schemeClr>
                </a:solidFill>
                <a:latin typeface="Meiryo UI" pitchFamily="50" charset="-128"/>
                <a:ea typeface="Meiryo UI" pitchFamily="50" charset="-128"/>
                <a:cs typeface="Meiryo UI" pitchFamily="50" charset="-128"/>
              </a:rPr>
              <a:t>　</a:t>
            </a:r>
            <a:r>
              <a:rPr lang="ja-JP" altLang="en-US" sz="1100" kern="0" dirty="0">
                <a:solidFill>
                  <a:schemeClr val="accent5">
                    <a:lumMod val="50000"/>
                  </a:schemeClr>
                </a:solidFill>
                <a:latin typeface="Meiryo UI" pitchFamily="50" charset="-128"/>
                <a:ea typeface="Meiryo UI" pitchFamily="50" charset="-128"/>
                <a:cs typeface="Meiryo UI" pitchFamily="50" charset="-128"/>
              </a:rPr>
              <a:t>　　 　</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0" name="フリーフォーム 39"/>
          <p:cNvSpPr/>
          <p:nvPr/>
        </p:nvSpPr>
        <p:spPr>
          <a:xfrm>
            <a:off x="6290377" y="1855290"/>
            <a:ext cx="5729483" cy="518706"/>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ST</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を活用した社債・商品の汎用化等</a:t>
            </a:r>
          </a:p>
        </p:txBody>
      </p:sp>
      <p:sp>
        <p:nvSpPr>
          <p:cNvPr id="41" name="角丸四角形 40"/>
          <p:cNvSpPr/>
          <p:nvPr/>
        </p:nvSpPr>
        <p:spPr>
          <a:xfrm>
            <a:off x="6215085" y="2246102"/>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42" name="テキスト ボックス 41"/>
          <p:cNvSpPr txBox="1"/>
          <p:nvPr/>
        </p:nvSpPr>
        <p:spPr bwMode="white">
          <a:xfrm>
            <a:off x="6291626" y="2269362"/>
            <a:ext cx="5469371"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（３）レジリエンス向上の観点による拠点機能の強化</a:t>
            </a:r>
          </a:p>
        </p:txBody>
      </p:sp>
      <p:sp>
        <p:nvSpPr>
          <p:cNvPr id="43" name="角丸四角形 42"/>
          <p:cNvSpPr/>
          <p:nvPr/>
        </p:nvSpPr>
        <p:spPr>
          <a:xfrm>
            <a:off x="6260200" y="4412489"/>
            <a:ext cx="5500797" cy="35087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64" dirty="0"/>
          </a:p>
        </p:txBody>
      </p:sp>
      <p:sp>
        <p:nvSpPr>
          <p:cNvPr id="44" name="テキスト ボックス 43"/>
          <p:cNvSpPr txBox="1"/>
          <p:nvPr/>
        </p:nvSpPr>
        <p:spPr bwMode="white">
          <a:xfrm>
            <a:off x="6260200" y="4460033"/>
            <a:ext cx="5500797" cy="307777"/>
          </a:xfrm>
          <a:prstGeom prst="rect">
            <a:avLst/>
          </a:prstGeom>
          <a:noFill/>
        </p:spPr>
        <p:txBody>
          <a:bodyPr wrap="square" rtlCol="0">
            <a:spAutoFit/>
          </a:bodyPr>
          <a:lstStyle/>
          <a:p>
            <a:r>
              <a:rPr lang="ja-JP" altLang="en-US" sz="1400" b="1" dirty="0">
                <a:solidFill>
                  <a:schemeClr val="bg1"/>
                </a:solidFill>
                <a:latin typeface="UD デジタル 教科書体 NK-R" panose="02020400000000000000" pitchFamily="18" charset="-128"/>
                <a:ea typeface="UD デジタル 教科書体 NK-R" panose="02020400000000000000" pitchFamily="18" charset="-128"/>
              </a:rPr>
              <a:t>（４）国内の金融市場の活性化 </a:t>
            </a:r>
          </a:p>
        </p:txBody>
      </p:sp>
      <p:sp>
        <p:nvSpPr>
          <p:cNvPr id="45" name="テキスト ボックス 44"/>
          <p:cNvSpPr txBox="1">
            <a:spLocks noChangeArrowheads="1"/>
          </p:cNvSpPr>
          <p:nvPr/>
        </p:nvSpPr>
        <p:spPr bwMode="auto">
          <a:xfrm>
            <a:off x="6290377" y="2758371"/>
            <a:ext cx="5609072"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①金融機関による</a:t>
            </a:r>
            <a:r>
              <a:rPr lang="en-US" altLang="ja-JP" sz="1200" kern="0" dirty="0">
                <a:solidFill>
                  <a:schemeClr val="accent5">
                    <a:lumMod val="50000"/>
                  </a:schemeClr>
                </a:solidFill>
                <a:latin typeface="Meiryo UI" pitchFamily="50" charset="-128"/>
                <a:ea typeface="Meiryo UI" pitchFamily="50" charset="-128"/>
                <a:cs typeface="Meiryo UI" pitchFamily="50" charset="-128"/>
              </a:rPr>
              <a:t>BCP</a:t>
            </a:r>
            <a:r>
              <a:rPr lang="ja-JP" altLang="en-US" sz="1200" kern="0" dirty="0">
                <a:solidFill>
                  <a:schemeClr val="accent5">
                    <a:lumMod val="50000"/>
                  </a:schemeClr>
                </a:solidFill>
                <a:latin typeface="Meiryo UI" pitchFamily="50" charset="-128"/>
                <a:ea typeface="Meiryo UI" pitchFamily="50" charset="-128"/>
                <a:cs typeface="Meiryo UI" pitchFamily="50" charset="-128"/>
              </a:rPr>
              <a:t>・デュアルオペレーション拠点の設置・機能拡充及び支援</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6" name="フリーフォーム 45"/>
          <p:cNvSpPr/>
          <p:nvPr/>
        </p:nvSpPr>
        <p:spPr>
          <a:xfrm>
            <a:off x="6291626" y="3065793"/>
            <a:ext cx="5469371" cy="616030"/>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金融機関のレジリエンス機能に係る実態調査等</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デュアルオペレーション対応への融資・保険等における優遇内容の発信</a:t>
            </a:r>
          </a:p>
          <a:p>
            <a:pPr marL="285750" lvl="1" indent="-285750" defTabSz="533400">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デュアルオペレーションの社会的評価の向上につながる取組み</a:t>
            </a:r>
          </a:p>
        </p:txBody>
      </p:sp>
      <p:sp>
        <p:nvSpPr>
          <p:cNvPr id="47" name="テキスト ボックス 46"/>
          <p:cNvSpPr txBox="1">
            <a:spLocks noChangeArrowheads="1"/>
          </p:cNvSpPr>
          <p:nvPr/>
        </p:nvSpPr>
        <p:spPr bwMode="auto">
          <a:xfrm>
            <a:off x="6297977" y="3703522"/>
            <a:ext cx="5164571"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②データセンターやミドル・バックオフィスの集積に向けた取組み</a:t>
            </a:r>
            <a:endParaRPr lang="en-US" altLang="ja-JP" sz="1100" kern="0" dirty="0">
              <a:solidFill>
                <a:schemeClr val="accent5">
                  <a:lumMod val="50000"/>
                </a:schemeClr>
              </a:solidFill>
              <a:latin typeface="Meiryo UI" pitchFamily="50" charset="-128"/>
              <a:ea typeface="Meiryo UI" pitchFamily="50" charset="-128"/>
              <a:cs typeface="Meiryo UI" pitchFamily="50" charset="-128"/>
            </a:endParaRPr>
          </a:p>
        </p:txBody>
      </p:sp>
      <p:sp>
        <p:nvSpPr>
          <p:cNvPr id="48" name="フリーフォーム 47"/>
          <p:cNvSpPr/>
          <p:nvPr/>
        </p:nvSpPr>
        <p:spPr>
          <a:xfrm>
            <a:off x="6260201" y="3964398"/>
            <a:ext cx="4554648"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金融機関のレジリエンス機能に係る実態調査等（再掲）</a:t>
            </a:r>
          </a:p>
        </p:txBody>
      </p:sp>
      <p:sp>
        <p:nvSpPr>
          <p:cNvPr id="49" name="テキスト ボックス 48"/>
          <p:cNvSpPr txBox="1">
            <a:spLocks noChangeArrowheads="1"/>
          </p:cNvSpPr>
          <p:nvPr/>
        </p:nvSpPr>
        <p:spPr bwMode="auto">
          <a:xfrm>
            <a:off x="6328153" y="4840459"/>
            <a:ext cx="5803555" cy="461665"/>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①金融商品に係る所得課税の損益通算範囲の拡大等</a:t>
            </a:r>
            <a:r>
              <a:rPr lang="ja-JP" altLang="en-US" sz="1100" kern="0" dirty="0">
                <a:solidFill>
                  <a:schemeClr val="accent5">
                    <a:lumMod val="50000"/>
                  </a:schemeClr>
                </a:solidFill>
                <a:latin typeface="Meiryo UI" pitchFamily="50" charset="-128"/>
                <a:ea typeface="Meiryo UI" pitchFamily="50" charset="-128"/>
                <a:cs typeface="Meiryo UI" pitchFamily="50" charset="-128"/>
              </a:rPr>
              <a:t>（デリバティブ取引追加）</a:t>
            </a:r>
            <a:r>
              <a:rPr lang="ja-JP" altLang="en-US" sz="1200" kern="0" dirty="0">
                <a:solidFill>
                  <a:schemeClr val="accent5">
                    <a:lumMod val="50000"/>
                  </a:schemeClr>
                </a:solidFill>
                <a:latin typeface="Meiryo UI" pitchFamily="50" charset="-128"/>
                <a:ea typeface="Meiryo UI" pitchFamily="50" charset="-128"/>
                <a:cs typeface="Meiryo UI" pitchFamily="50" charset="-128"/>
              </a:rPr>
              <a:t>に向けた</a:t>
            </a:r>
            <a:endParaRPr lang="en-US" altLang="ja-JP" sz="1200" kern="0" dirty="0">
              <a:solidFill>
                <a:schemeClr val="accent5">
                  <a:lumMod val="50000"/>
                </a:schemeClr>
              </a:solidFill>
              <a:latin typeface="Meiryo UI" pitchFamily="50" charset="-128"/>
              <a:ea typeface="Meiryo UI" pitchFamily="50" charset="-128"/>
              <a:cs typeface="Meiryo UI" pitchFamily="50" charset="-128"/>
            </a:endParaRPr>
          </a:p>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　 働きかけ</a:t>
            </a:r>
          </a:p>
        </p:txBody>
      </p:sp>
      <p:sp>
        <p:nvSpPr>
          <p:cNvPr id="50" name="テキスト ボックス 49"/>
          <p:cNvSpPr txBox="1">
            <a:spLocks noChangeArrowheads="1"/>
          </p:cNvSpPr>
          <p:nvPr/>
        </p:nvSpPr>
        <p:spPr bwMode="auto">
          <a:xfrm>
            <a:off x="6328153" y="5324268"/>
            <a:ext cx="5819089" cy="276999"/>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200" kern="0" dirty="0">
                <a:solidFill>
                  <a:schemeClr val="accent5">
                    <a:lumMod val="50000"/>
                  </a:schemeClr>
                </a:solidFill>
                <a:latin typeface="Meiryo UI" pitchFamily="50" charset="-128"/>
                <a:ea typeface="Meiryo UI" pitchFamily="50" charset="-128"/>
                <a:cs typeface="Meiryo UI" pitchFamily="50" charset="-128"/>
              </a:rPr>
              <a:t>②長期的視点で資産を育てる投資マインドの醸成・金融リテラシー向上につながる取組み</a:t>
            </a:r>
          </a:p>
        </p:txBody>
      </p:sp>
      <p:sp>
        <p:nvSpPr>
          <p:cNvPr id="51" name="フリーフォーム 50"/>
          <p:cNvSpPr/>
          <p:nvPr/>
        </p:nvSpPr>
        <p:spPr>
          <a:xfrm>
            <a:off x="6290377" y="5596511"/>
            <a:ext cx="5934170" cy="351933"/>
          </a:xfrm>
          <a:custGeom>
            <a:avLst/>
            <a:gdLst>
              <a:gd name="connsiteX0" fmla="*/ 0 w 11007343"/>
              <a:gd name="connsiteY0" fmla="*/ 0 h 1504423"/>
              <a:gd name="connsiteX1" fmla="*/ 11007343 w 11007343"/>
              <a:gd name="connsiteY1" fmla="*/ 0 h 1504423"/>
              <a:gd name="connsiteX2" fmla="*/ 11007343 w 11007343"/>
              <a:gd name="connsiteY2" fmla="*/ 1504423 h 1504423"/>
              <a:gd name="connsiteX3" fmla="*/ 0 w 11007343"/>
              <a:gd name="connsiteY3" fmla="*/ 1504423 h 1504423"/>
              <a:gd name="connsiteX4" fmla="*/ 0 w 11007343"/>
              <a:gd name="connsiteY4" fmla="*/ 0 h 150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7343" h="1504423">
                <a:moveTo>
                  <a:pt x="0" y="0"/>
                </a:moveTo>
                <a:lnTo>
                  <a:pt x="11007343" y="0"/>
                </a:lnTo>
                <a:lnTo>
                  <a:pt x="11007343" y="1504423"/>
                </a:lnTo>
                <a:lnTo>
                  <a:pt x="0" y="15044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2112" tIns="15240" rIns="85344" bIns="15240" numCol="1" spcCol="1270" anchor="t" anchorCtr="0">
            <a:noAutofit/>
          </a:bodyPr>
          <a:lstStyle/>
          <a:p>
            <a:pPr marL="285750" lvl="1" indent="-285750" defTabSz="533400">
              <a:lnSpc>
                <a:spcPct val="150000"/>
              </a:lnSpc>
              <a:spcBef>
                <a:spcPct val="0"/>
              </a:spcBef>
              <a:spcAft>
                <a:spcPct val="20000"/>
              </a:spcAft>
              <a:buClr>
                <a:schemeClr val="accent5">
                  <a:lumMod val="75000"/>
                </a:schemeClr>
              </a:buClr>
              <a:buFont typeface="Wingdings" panose="05000000000000000000" pitchFamily="2" charset="2"/>
              <a:buChar char="n"/>
            </a:pP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大学等と企業をつなぐコンソーシアムの設置・運営による金融リテラシー教育の実施</a:t>
            </a:r>
          </a:p>
        </p:txBody>
      </p:sp>
      <p:cxnSp>
        <p:nvCxnSpPr>
          <p:cNvPr id="52" name="直線コネクタ 51"/>
          <p:cNvCxnSpPr/>
          <p:nvPr/>
        </p:nvCxnSpPr>
        <p:spPr>
          <a:xfrm>
            <a:off x="6091084" y="1061882"/>
            <a:ext cx="14749" cy="5353665"/>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タイトル 1"/>
          <p:cNvSpPr txBox="1">
            <a:spLocks/>
          </p:cNvSpPr>
          <p:nvPr/>
        </p:nvSpPr>
        <p:spPr>
          <a:xfrm>
            <a:off x="207111" y="120466"/>
            <a:ext cx="8517343" cy="538479"/>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b="1" dirty="0">
                <a:latin typeface="UD デジタル 教科書体 NK-R" panose="02020400000000000000" pitchFamily="18" charset="-128"/>
                <a:ea typeface="UD デジタル 教科書体 NK-R" panose="02020400000000000000" pitchFamily="18" charset="-128"/>
              </a:rPr>
              <a:t>現時点で実施・検討している具体的取組み（アクションプラン）</a:t>
            </a:r>
          </a:p>
        </p:txBody>
      </p:sp>
      <p:cxnSp>
        <p:nvCxnSpPr>
          <p:cNvPr id="54" name="直線コネクタ 53"/>
          <p:cNvCxnSpPr/>
          <p:nvPr/>
        </p:nvCxnSpPr>
        <p:spPr>
          <a:xfrm flipV="1">
            <a:off x="198851" y="477753"/>
            <a:ext cx="7129997" cy="11186"/>
          </a:xfrm>
          <a:prstGeom prst="line">
            <a:avLst/>
          </a:prstGeom>
          <a:ln w="381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401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3844368241"/>
              </p:ext>
            </p:extLst>
          </p:nvPr>
        </p:nvGraphicFramePr>
        <p:xfrm>
          <a:off x="801329" y="803471"/>
          <a:ext cx="10995579" cy="5623560"/>
        </p:xfrm>
        <a:graphic>
          <a:graphicData uri="http://schemas.openxmlformats.org/drawingml/2006/table">
            <a:tbl>
              <a:tblPr firstRow="1" bandRow="1">
                <a:tableStyleId>{5C22544A-7EE6-4342-B048-85BDC9FD1C3A}</a:tableStyleId>
              </a:tblPr>
              <a:tblGrid>
                <a:gridCol w="4529304">
                  <a:extLst>
                    <a:ext uri="{9D8B030D-6E8A-4147-A177-3AD203B41FA5}">
                      <a16:colId xmlns:a16="http://schemas.microsoft.com/office/drawing/2014/main" val="1775291035"/>
                    </a:ext>
                  </a:extLst>
                </a:gridCol>
                <a:gridCol w="1390093">
                  <a:extLst>
                    <a:ext uri="{9D8B030D-6E8A-4147-A177-3AD203B41FA5}">
                      <a16:colId xmlns:a16="http://schemas.microsoft.com/office/drawing/2014/main" val="3213052032"/>
                    </a:ext>
                  </a:extLst>
                </a:gridCol>
                <a:gridCol w="5076182">
                  <a:extLst>
                    <a:ext uri="{9D8B030D-6E8A-4147-A177-3AD203B41FA5}">
                      <a16:colId xmlns:a16="http://schemas.microsoft.com/office/drawing/2014/main" val="3192314782"/>
                    </a:ext>
                  </a:extLst>
                </a:gridCol>
              </a:tblGrid>
              <a:tr h="33034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27928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インターナショナルスクールに係る実態調査、環境整備推進</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インターナショナルスクールに係る実態調査とそれを踏まえた情報開示の促進等海外金融系企業等で働く人材の子どもへの教育環境整備を促進</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●インターナショナルスクール実態調査</a:t>
                      </a:r>
                      <a:r>
                        <a:rPr kumimoji="1" lang="en-US" altLang="ja-JP" sz="1400" dirty="0">
                          <a:solidFill>
                            <a:schemeClr val="tx1"/>
                          </a:solidFill>
                          <a:latin typeface="Meiryo UI" panose="020B0604030504040204" pitchFamily="50" charset="-128"/>
                          <a:ea typeface="Meiryo UI" panose="020B0604030504040204" pitchFamily="50" charset="-128"/>
                        </a:rPr>
                        <a:t>【'22/</a:t>
                      </a:r>
                      <a:r>
                        <a:rPr kumimoji="1" lang="en-US" altLang="ja-JP" sz="1400" u="none" dirty="0">
                          <a:solidFill>
                            <a:schemeClr val="tx1"/>
                          </a:solidFill>
                          <a:latin typeface="Meiryo UI" panose="020B0604030504040204" pitchFamily="50" charset="-128"/>
                          <a:ea typeface="Meiryo UI" panose="020B0604030504040204" pitchFamily="50" charset="-128"/>
                        </a:rPr>
                        <a:t>8</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100" dirty="0">
                          <a:solidFill>
                            <a:schemeClr val="tx1"/>
                          </a:solidFill>
                          <a:latin typeface="Meiryo UI" panose="020B0604030504040204" pitchFamily="50" charset="-128"/>
                          <a:ea typeface="Meiryo UI" panose="020B0604030504040204" pitchFamily="50" charset="-128"/>
                        </a:rPr>
                        <a:t>→大阪府・京都府・兵庫県のインターナショナルスクールについて、アンケート等により進学実績や提供カリキュラム等を調査　</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●高度外国人材のインターナショナルスクールに係るニーズ調査</a:t>
                      </a:r>
                      <a:r>
                        <a:rPr kumimoji="1" lang="en-US" altLang="ja-JP" sz="1400" dirty="0">
                          <a:solidFill>
                            <a:schemeClr val="tx1"/>
                          </a:solidFill>
                          <a:latin typeface="Meiryo UI" panose="020B0604030504040204" pitchFamily="50" charset="-128"/>
                          <a:ea typeface="Meiryo UI" panose="020B0604030504040204" pitchFamily="50" charset="-128"/>
                        </a:rPr>
                        <a:t>【'24/3】</a:t>
                      </a:r>
                    </a:p>
                    <a:p>
                      <a:r>
                        <a:rPr kumimoji="1" lang="ja-JP" altLang="en-US" sz="1100" dirty="0">
                          <a:solidFill>
                            <a:schemeClr val="tx1"/>
                          </a:solidFill>
                          <a:latin typeface="Meiryo UI" panose="020B0604030504040204" pitchFamily="50" charset="-128"/>
                          <a:ea typeface="Meiryo UI" panose="020B0604030504040204" pitchFamily="50" charset="-128"/>
                        </a:rPr>
                        <a:t>→高度外国人材がインターナショナルスクールに求めるスペック（通学</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全寮制の別、アクセス、国際認証、カリキュラム、授業料、大学進学レベル等）等のニーズを調査</a:t>
                      </a:r>
                      <a:endParaRPr kumimoji="1" lang="en-US" altLang="ja-JP" sz="1200" b="0" dirty="0">
                        <a:solidFill>
                          <a:schemeClr val="tx1"/>
                        </a:solidFill>
                        <a:latin typeface="Meiryo UI" panose="020B0604030504040204" pitchFamily="50" charset="-128"/>
                        <a:ea typeface="Meiryo UI" panose="020B0604030504040204" pitchFamily="50" charset="-128"/>
                      </a:endParaRPr>
                    </a:p>
                    <a:p>
                      <a:r>
                        <a:rPr kumimoji="1" lang="ja-JP" altLang="en-US" sz="1400" b="0" dirty="0">
                          <a:solidFill>
                            <a:schemeClr val="tx1"/>
                          </a:solidFill>
                          <a:latin typeface="Meiryo UI" panose="020B0604030504040204" pitchFamily="50" charset="-128"/>
                          <a:ea typeface="Meiryo UI" panose="020B0604030504040204" pitchFamily="50" charset="-128"/>
                        </a:rPr>
                        <a:t>●大阪・関西圏のインターナショナルスクール一覧の公表</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a:t>
                      </a:r>
                      <a:r>
                        <a:rPr kumimoji="1" lang="en-US" altLang="ja-JP" sz="1400" b="0" dirty="0">
                          <a:solidFill>
                            <a:schemeClr val="tx1"/>
                          </a:solidFill>
                          <a:latin typeface="Meiryo UI" panose="020B0604030504040204" pitchFamily="50" charset="-128"/>
                          <a:ea typeface="Meiryo UI" panose="020B0604030504040204" pitchFamily="50" charset="-128"/>
                        </a:rPr>
                        <a:t>24/6】</a:t>
                      </a:r>
                    </a:p>
                    <a:p>
                      <a:r>
                        <a:rPr kumimoji="1" lang="ja-JP" altLang="en-US" sz="1400" b="0" dirty="0">
                          <a:solidFill>
                            <a:schemeClr val="tx1"/>
                          </a:solidFill>
                          <a:latin typeface="Meiryo UI" panose="020B0604030504040204" pitchFamily="50" charset="-128"/>
                          <a:ea typeface="Meiryo UI" panose="020B0604030504040204" pitchFamily="50" charset="-128"/>
                        </a:rPr>
                        <a:t>●外国人材受入環境整備推進事業</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→同事業の</a:t>
                      </a:r>
                      <a:r>
                        <a:rPr kumimoji="1" lang="en-US" altLang="ja-JP" sz="1100" dirty="0">
                          <a:solidFill>
                            <a:schemeClr val="tx1"/>
                          </a:solidFill>
                          <a:latin typeface="Meiryo UI" panose="020B0604030504040204" pitchFamily="50" charset="-128"/>
                          <a:ea typeface="Meiryo UI" panose="020B0604030504040204" pitchFamily="50" charset="-128"/>
                        </a:rPr>
                        <a:t>OSAKA</a:t>
                      </a:r>
                      <a:r>
                        <a:rPr kumimoji="1" lang="ja-JP" altLang="en-US" sz="1100" dirty="0">
                          <a:solidFill>
                            <a:schemeClr val="tx1"/>
                          </a:solidFill>
                          <a:latin typeface="Meiryo UI" panose="020B0604030504040204" pitchFamily="50" charset="-128"/>
                          <a:ea typeface="Meiryo UI" panose="020B0604030504040204" pitchFamily="50" charset="-128"/>
                        </a:rPr>
                        <a:t>外国人材受入促進・共生推進協議会にて、国際金融都市の取組みも踏まえた、「取組みの方向性」を</a:t>
                      </a:r>
                      <a:r>
                        <a:rPr kumimoji="1" lang="ja-JP" altLang="en-US" sz="1100" u="none" dirty="0">
                          <a:solidFill>
                            <a:schemeClr val="tx1"/>
                          </a:solidFill>
                          <a:latin typeface="Meiryo UI" panose="020B0604030504040204" pitchFamily="50" charset="-128"/>
                          <a:ea typeface="Meiryo UI" panose="020B0604030504040204" pitchFamily="50" charset="-128"/>
                        </a:rPr>
                        <a:t>策定</a:t>
                      </a:r>
                      <a:r>
                        <a:rPr kumimoji="1" lang="en-US" altLang="ja-JP" sz="1100" u="none" dirty="0">
                          <a:solidFill>
                            <a:schemeClr val="tx1"/>
                          </a:solidFill>
                          <a:latin typeface="Meiryo UI" panose="020B0604030504040204" pitchFamily="50" charset="-128"/>
                          <a:ea typeface="Meiryo UI" panose="020B0604030504040204" pitchFamily="50" charset="-128"/>
                        </a:rPr>
                        <a:t>【'24/1】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インターナショナルスクールの授業料等に対する税制措置を提案⇒引き続き要望</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●インターナショナルスクールのニーズを踏まえた学校候補地（府立高校・市立小学校跡地等）の紹介等</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24</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教室・グラウンドのある学校跡地など、海外インターナショナルスクールに対する公有地の直接紹介　 等</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≪上記以外の民間等の取組み≫</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→インターナショナルスクールの日本への誘致支援（</a:t>
                      </a:r>
                      <a:r>
                        <a:rPr kumimoji="1" lang="en-US" altLang="ja-JP" sz="1100" kern="1200" dirty="0">
                          <a:solidFill>
                            <a:schemeClr val="tx1"/>
                          </a:solidFill>
                          <a:latin typeface="Meiryo UI" panose="020B0604030504040204" pitchFamily="50" charset="-128"/>
                          <a:ea typeface="Meiryo UI" panose="020B0604030504040204" pitchFamily="50" charset="-128"/>
                          <a:cs typeface="+mn-cs"/>
                        </a:rPr>
                        <a:t>JETRO</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→インターナショナルスクールの設置拡充等の生活環境整備を国に要望（大阪商工会議所）</a:t>
                      </a:r>
                      <a:r>
                        <a:rPr kumimoji="1" lang="en-US" altLang="ja-JP" sz="1100" kern="1200" dirty="0">
                          <a:solidFill>
                            <a:schemeClr val="tx1"/>
                          </a:solidFill>
                          <a:latin typeface="Meiryo UI" panose="020B0604030504040204" pitchFamily="50" charset="-128"/>
                          <a:ea typeface="Meiryo UI" panose="020B0604030504040204" pitchFamily="50" charset="-128"/>
                          <a:cs typeface="+mn-cs"/>
                        </a:rPr>
                        <a:t>【’25/6】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609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外国人患者受入体制の整備</a:t>
                      </a:r>
                      <a:endParaRPr lang="en-US" altLang="ja-JP" sz="140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多言語遠隔医療通訳コールセンター、外国人患者受入れワンストップ相談窓口の設置等、外国人患者受け入れ体制の整備</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zh-TW" altLang="en-US" sz="1400" dirty="0">
                          <a:solidFill>
                            <a:schemeClr val="tx1"/>
                          </a:solidFill>
                          <a:latin typeface="Meiryo UI" panose="020B0604030504040204" pitchFamily="50" charset="-128"/>
                          <a:ea typeface="Meiryo UI" panose="020B0604030504040204" pitchFamily="50" charset="-128"/>
                        </a:rPr>
                        <a:t>外国人医療体制整備事業</a:t>
                      </a:r>
                      <a:r>
                        <a:rPr kumimoji="1" lang="en-US" altLang="ja-JP" sz="1400" dirty="0">
                          <a:solidFill>
                            <a:schemeClr val="tx1"/>
                          </a:solidFill>
                          <a:latin typeface="Meiryo UI" panose="020B0604030504040204" pitchFamily="50" charset="-128"/>
                          <a:ea typeface="Meiryo UI" panose="020B0604030504040204" pitchFamily="50" charset="-128"/>
                        </a:rPr>
                        <a:t>【'19</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en-US" altLang="zh-TW"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→多言語遠隔医療通訳コールセンター、外国人患者受入れワンストップ相談窓口を継続運営</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→外国人向けの「医療のかかり方」に関する動画を作成し、外国人向け医療情報ポータルサイト「おおさかメディカルネット</a:t>
                      </a:r>
                      <a:r>
                        <a:rPr kumimoji="1" lang="en-US" altLang="ja-JP" sz="1100" u="none" dirty="0" err="1">
                          <a:solidFill>
                            <a:schemeClr val="tx1"/>
                          </a:solidFill>
                          <a:latin typeface="Meiryo UI" panose="020B0604030504040204" pitchFamily="50" charset="-128"/>
                          <a:ea typeface="Meiryo UI" panose="020B0604030504040204" pitchFamily="50" charset="-128"/>
                        </a:rPr>
                        <a:t>forForeigners</a:t>
                      </a:r>
                      <a:r>
                        <a:rPr kumimoji="1" lang="ja-JP" altLang="en-US" sz="1100" u="none" dirty="0">
                          <a:solidFill>
                            <a:schemeClr val="tx1"/>
                          </a:solidFill>
                          <a:latin typeface="Meiryo UI" panose="020B0604030504040204" pitchFamily="50" charset="-128"/>
                          <a:ea typeface="Meiryo UI" panose="020B0604030504040204" pitchFamily="50" charset="-128"/>
                        </a:rPr>
                        <a:t>」にて発信</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bl>
          </a:graphicData>
        </a:graphic>
      </p:graphicFrame>
      <p:sp>
        <p:nvSpPr>
          <p:cNvPr id="8" name="テキスト ボックス 7"/>
          <p:cNvSpPr txBox="1">
            <a:spLocks noChangeArrowheads="1"/>
          </p:cNvSpPr>
          <p:nvPr/>
        </p:nvSpPr>
        <p:spPr bwMode="auto">
          <a:xfrm>
            <a:off x="761109" y="46491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教育・医療等における環境整備　</a:t>
            </a:r>
          </a:p>
        </p:txBody>
      </p:sp>
      <p:sp>
        <p:nvSpPr>
          <p:cNvPr id="10" name="正方形/長方形 9"/>
          <p:cNvSpPr/>
          <p:nvPr/>
        </p:nvSpPr>
        <p:spPr>
          <a:xfrm>
            <a:off x="468399" y="179364"/>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（１）外国人にとっても魅力的な</a:t>
            </a:r>
            <a:r>
              <a:rPr kumimoji="0" lang="ja-JP" altLang="en-US" b="1" kern="0" dirty="0">
                <a:latin typeface="Meiryo UI" panose="020B0604030504040204" pitchFamily="50" charset="-128"/>
                <a:ea typeface="Meiryo UI" panose="020B0604030504040204" pitchFamily="50" charset="-128"/>
                <a:cs typeface="Meiryo UI" panose="020B0604030504040204" pitchFamily="50" charset="-128"/>
              </a:rPr>
              <a:t>生活</a:t>
            </a:r>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環境の整備 </a:t>
            </a:r>
            <a:endParaRPr kumimoji="0" lang="ja-JP" altLang="en-US" sz="14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角丸四角形 13"/>
          <p:cNvSpPr/>
          <p:nvPr/>
        </p:nvSpPr>
        <p:spPr>
          <a:xfrm>
            <a:off x="4287142" y="185725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9" name="角丸四角形 18"/>
          <p:cNvSpPr/>
          <p:nvPr/>
        </p:nvSpPr>
        <p:spPr>
          <a:xfrm>
            <a:off x="4287142" y="47962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1" name="正方形/長方形 10"/>
          <p:cNvSpPr/>
          <p:nvPr/>
        </p:nvSpPr>
        <p:spPr>
          <a:xfrm>
            <a:off x="11832608" y="1574627"/>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2" name="正方形/長方形 11"/>
          <p:cNvSpPr/>
          <p:nvPr/>
        </p:nvSpPr>
        <p:spPr>
          <a:xfrm>
            <a:off x="11832609" y="417088"/>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3" name="スライド番号プレースホルダー 1"/>
          <p:cNvSpPr>
            <a:spLocks noGrp="1"/>
          </p:cNvSpPr>
          <p:nvPr>
            <p:ph type="sldNum" sz="quarter" idx="12"/>
          </p:nvPr>
        </p:nvSpPr>
        <p:spPr>
          <a:xfrm>
            <a:off x="9448799" y="645422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cxnSp>
        <p:nvCxnSpPr>
          <p:cNvPr id="15" name="直線コネクタ 14">
            <a:extLst>
              <a:ext uri="{FF2B5EF4-FFF2-40B4-BE49-F238E27FC236}">
                <a16:creationId xmlns:a16="http://schemas.microsoft.com/office/drawing/2014/main" id="{EE1788A7-E140-42C1-AF97-E4B103B9AA45}"/>
              </a:ext>
            </a:extLst>
          </p:cNvPr>
          <p:cNvCxnSpPr>
            <a:cxnSpLocks/>
          </p:cNvCxnSpPr>
          <p:nvPr/>
        </p:nvCxnSpPr>
        <p:spPr>
          <a:xfrm>
            <a:off x="6843860" y="4483181"/>
            <a:ext cx="4854804"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7779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6">
            <a:extLst>
              <a:ext uri="{FF2B5EF4-FFF2-40B4-BE49-F238E27FC236}">
                <a16:creationId xmlns:a16="http://schemas.microsoft.com/office/drawing/2014/main" id="{87F70409-7512-476C-8B47-3A11FA04DF94}"/>
              </a:ext>
            </a:extLst>
          </p:cNvPr>
          <p:cNvGraphicFramePr>
            <a:graphicFrameLocks/>
          </p:cNvGraphicFramePr>
          <p:nvPr>
            <p:extLst>
              <p:ext uri="{D42A27DB-BD31-4B8C-83A1-F6EECF244321}">
                <p14:modId xmlns:p14="http://schemas.microsoft.com/office/powerpoint/2010/main" val="2627604286"/>
              </p:ext>
            </p:extLst>
          </p:nvPr>
        </p:nvGraphicFramePr>
        <p:xfrm>
          <a:off x="801329" y="657524"/>
          <a:ext cx="10994406" cy="5924874"/>
        </p:xfrm>
        <a:graphic>
          <a:graphicData uri="http://schemas.openxmlformats.org/drawingml/2006/table">
            <a:tbl>
              <a:tblPr firstRow="1" bandRow="1">
                <a:tableStyleId>{5C22544A-7EE6-4342-B048-85BDC9FD1C3A}</a:tableStyleId>
              </a:tblPr>
              <a:tblGrid>
                <a:gridCol w="4502406">
                  <a:extLst>
                    <a:ext uri="{9D8B030D-6E8A-4147-A177-3AD203B41FA5}">
                      <a16:colId xmlns:a16="http://schemas.microsoft.com/office/drawing/2014/main" val="1775291035"/>
                    </a:ext>
                  </a:extLst>
                </a:gridCol>
                <a:gridCol w="1410662">
                  <a:extLst>
                    <a:ext uri="{9D8B030D-6E8A-4147-A177-3AD203B41FA5}">
                      <a16:colId xmlns:a16="http://schemas.microsoft.com/office/drawing/2014/main" val="3213052032"/>
                    </a:ext>
                  </a:extLst>
                </a:gridCol>
                <a:gridCol w="5081338">
                  <a:extLst>
                    <a:ext uri="{9D8B030D-6E8A-4147-A177-3AD203B41FA5}">
                      <a16:colId xmlns:a16="http://schemas.microsoft.com/office/drawing/2014/main" val="3192314782"/>
                    </a:ext>
                  </a:extLst>
                </a:gridCol>
              </a:tblGrid>
              <a:tr h="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28575" cap="flat" cmpd="sng" algn="ctr">
                      <a:no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28575" cap="flat" cmpd="sng" algn="ctr">
                      <a:noFill/>
                      <a:prstDash val="solid"/>
                      <a:round/>
                      <a:headEnd type="none" w="med" len="med"/>
                      <a:tailEnd type="none" w="med" len="med"/>
                    </a:lnB>
                  </a:tcPr>
                </a:tc>
                <a:extLst>
                  <a:ext uri="{0D108BD9-81ED-4DB2-BD59-A6C34878D82A}">
                    <a16:rowId xmlns:a16="http://schemas.microsoft.com/office/drawing/2014/main" val="3977045840"/>
                  </a:ext>
                </a:extLst>
              </a:tr>
              <a:tr h="229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多言語対応ホームページ等による情報発信・英語対応ワンストップ窓口の設置</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Global financial city osaka</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」ホームページによる情報発信や「国際金融ワンストップサポートセンター大阪」の運営</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R="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Global Financial City Osaka</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HP</a:t>
                      </a:r>
                      <a:r>
                        <a:rPr kumimoji="1" lang="ja-JP" altLang="en-US" sz="1400" dirty="0">
                          <a:solidFill>
                            <a:schemeClr val="tx1"/>
                          </a:solidFill>
                          <a:latin typeface="Meiryo UI" panose="020B0604030504040204" pitchFamily="50" charset="-128"/>
                          <a:ea typeface="Meiryo UI" panose="020B0604030504040204" pitchFamily="50" charset="-128"/>
                        </a:rPr>
                        <a:t>）の運営</a:t>
                      </a:r>
                      <a:r>
                        <a:rPr kumimoji="1" lang="en-US" altLang="ja-JP" sz="1400" dirty="0">
                          <a:solidFill>
                            <a:schemeClr val="tx1"/>
                          </a:solidFill>
                          <a:latin typeface="Meiryo UI" panose="020B0604030504040204" pitchFamily="50" charset="-128"/>
                          <a:ea typeface="Meiryo UI" panose="020B0604030504040204" pitchFamily="50" charset="-128"/>
                        </a:rPr>
                        <a:t>【'21/10</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View</a:t>
                      </a:r>
                      <a:r>
                        <a:rPr kumimoji="1" lang="zh-TW" altLang="en-US" sz="1100" dirty="0">
                          <a:solidFill>
                            <a:schemeClr val="tx1"/>
                          </a:solidFill>
                          <a:latin typeface="Meiryo UI" panose="020B0604030504040204" pitchFamily="50" charset="-128"/>
                          <a:ea typeface="Meiryo UI" panose="020B0604030504040204" pitchFamily="50" charset="-128"/>
                        </a:rPr>
                        <a:t>数 ’</a:t>
                      </a:r>
                      <a:r>
                        <a:rPr kumimoji="1" lang="en-US" altLang="zh-TW" sz="1100" dirty="0">
                          <a:solidFill>
                            <a:schemeClr val="tx1"/>
                          </a:solidFill>
                          <a:latin typeface="Meiryo UI" panose="020B0604030504040204" pitchFamily="50" charset="-128"/>
                          <a:ea typeface="Meiryo UI" panose="020B0604030504040204" pitchFamily="50" charset="-128"/>
                        </a:rPr>
                        <a:t>22/4~3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1.5</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en-US" altLang="zh-TW" sz="1100" dirty="0">
                          <a:solidFill>
                            <a:schemeClr val="tx1"/>
                          </a:solidFill>
                          <a:latin typeface="Meiryo UI" panose="020B0604030504040204" pitchFamily="50" charset="-128"/>
                          <a:ea typeface="Meiryo UI" panose="020B0604030504040204" pitchFamily="50" charset="-128"/>
                        </a:rPr>
                        <a:t>23/4~3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2.3</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en-US" altLang="zh-TW" sz="1100" dirty="0">
                          <a:solidFill>
                            <a:schemeClr val="tx1"/>
                          </a:solidFill>
                          <a:latin typeface="Meiryo UI" panose="020B0604030504040204" pitchFamily="50" charset="-128"/>
                          <a:ea typeface="Meiryo UI" panose="020B0604030504040204" pitchFamily="50" charset="-128"/>
                        </a:rPr>
                        <a:t>24/4~’25/3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6</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25/4~’26/2 </a:t>
                      </a:r>
                      <a:r>
                        <a:rPr kumimoji="1" lang="zh-TW" altLang="en-US" sz="1100" dirty="0">
                          <a:solidFill>
                            <a:schemeClr val="tx1"/>
                          </a:solidFill>
                          <a:latin typeface="Meiryo UI" panose="020B0604030504040204" pitchFamily="50" charset="-128"/>
                          <a:ea typeface="Meiryo UI" panose="020B0604030504040204" pitchFamily="50" charset="-128"/>
                        </a:rPr>
                        <a:t>約</a:t>
                      </a:r>
                      <a:r>
                        <a:rPr kumimoji="1" lang="en-US" altLang="zh-TW" sz="1100" dirty="0">
                          <a:solidFill>
                            <a:schemeClr val="tx1"/>
                          </a:solidFill>
                          <a:latin typeface="Meiryo UI" panose="020B0604030504040204" pitchFamily="50" charset="-128"/>
                          <a:ea typeface="Meiryo UI" panose="020B0604030504040204" pitchFamily="50" charset="-128"/>
                        </a:rPr>
                        <a:t>5.2</a:t>
                      </a:r>
                      <a:r>
                        <a:rPr kumimoji="1" lang="zh-TW" altLang="en-US" sz="1100" dirty="0">
                          <a:solidFill>
                            <a:schemeClr val="tx1"/>
                          </a:solidFill>
                          <a:latin typeface="Meiryo UI" panose="020B0604030504040204" pitchFamily="50" charset="-128"/>
                          <a:ea typeface="Meiryo UI" panose="020B0604030504040204" pitchFamily="50" charset="-128"/>
                        </a:rPr>
                        <a:t>万回</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→大阪の魅力や大阪に進出する際に必要となる情報を国内外へ発信</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●国際金融ワンストップサポートセンター大阪の運営</a:t>
                      </a:r>
                      <a:r>
                        <a:rPr kumimoji="1" lang="en-US" altLang="ja-JP" sz="1400" dirty="0">
                          <a:solidFill>
                            <a:schemeClr val="tx1"/>
                          </a:solidFill>
                          <a:latin typeface="Meiryo UI" panose="020B0604030504040204" pitchFamily="50" charset="-128"/>
                          <a:ea typeface="Meiryo UI" panose="020B0604030504040204" pitchFamily="50" charset="-128"/>
                        </a:rPr>
                        <a:t>【'21/12</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zh-TW" altLang="en-US" sz="1100" dirty="0">
                          <a:solidFill>
                            <a:schemeClr val="tx1"/>
                          </a:solidFill>
                          <a:latin typeface="Meiryo UI" panose="020B0604030504040204" pitchFamily="50" charset="-128"/>
                          <a:ea typeface="Meiryo UI" panose="020B0604030504040204" pitchFamily="50" charset="-128"/>
                        </a:rPr>
                        <a:t>（相談件数 ’</a:t>
                      </a:r>
                      <a:r>
                        <a:rPr kumimoji="1" lang="en-US" altLang="zh-TW" sz="1100" dirty="0">
                          <a:solidFill>
                            <a:schemeClr val="tx1"/>
                          </a:solidFill>
                          <a:latin typeface="Meiryo UI" panose="020B0604030504040204" pitchFamily="50" charset="-128"/>
                          <a:ea typeface="Meiryo UI" panose="020B0604030504040204" pitchFamily="50" charset="-128"/>
                        </a:rPr>
                        <a:t>22/4~3 54</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23/4~3</a:t>
                      </a: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91</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en-US" altLang="zh-TW" sz="1100" dirty="0">
                          <a:solidFill>
                            <a:schemeClr val="tx1"/>
                          </a:solidFill>
                          <a:latin typeface="Meiryo UI" panose="020B0604030504040204" pitchFamily="50" charset="-128"/>
                          <a:ea typeface="Meiryo UI" panose="020B0604030504040204" pitchFamily="50" charset="-128"/>
                        </a:rPr>
                        <a:t>24/4~</a:t>
                      </a:r>
                      <a:r>
                        <a:rPr kumimoji="1" lang="en-US" altLang="ja-JP" sz="1100" dirty="0">
                          <a:solidFill>
                            <a:schemeClr val="tx1"/>
                          </a:solidFill>
                          <a:latin typeface="Meiryo UI" panose="020B0604030504040204" pitchFamily="50" charset="-128"/>
                          <a:ea typeface="Meiryo UI" panose="020B0604030504040204" pitchFamily="50" charset="-128"/>
                        </a:rPr>
                        <a:t>3</a:t>
                      </a: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106</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25/4~’26/</a:t>
                      </a:r>
                      <a:r>
                        <a:rPr kumimoji="1" lang="en-US" altLang="ja-JP" sz="1100" dirty="0">
                          <a:solidFill>
                            <a:schemeClr val="tx1"/>
                          </a:solidFill>
                          <a:latin typeface="Meiryo UI" panose="020B0604030504040204" pitchFamily="50" charset="-128"/>
                          <a:ea typeface="Meiryo UI" panose="020B0604030504040204" pitchFamily="50" charset="-128"/>
                        </a:rPr>
                        <a:t>3</a:t>
                      </a: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122</a:t>
                      </a:r>
                      <a:r>
                        <a:rPr kumimoji="1" lang="zh-TW" altLang="en-US" sz="1100" dirty="0">
                          <a:solidFill>
                            <a:schemeClr val="tx1"/>
                          </a:solidFill>
                          <a:latin typeface="Meiryo UI" panose="020B0604030504040204" pitchFamily="50" charset="-128"/>
                          <a:ea typeface="Meiryo UI" panose="020B0604030504040204" pitchFamily="50" charset="-128"/>
                        </a:rPr>
                        <a:t>社</a:t>
                      </a:r>
                      <a:r>
                        <a:rPr kumimoji="1" lang="ja-JP" altLang="en-US" sz="1100" dirty="0">
                          <a:solidFill>
                            <a:schemeClr val="tx1"/>
                          </a:solidFill>
                          <a:latin typeface="Meiryo UI" panose="020B0604030504040204" pitchFamily="50" charset="-128"/>
                          <a:ea typeface="Meiryo UI" panose="020B0604030504040204" pitchFamily="50" charset="-128"/>
                        </a:rPr>
                        <a:t>）</a:t>
                      </a:r>
                      <a:endParaRPr kumimoji="1" lang="en-US" altLang="zh-TW"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→金融に精通した専門のコンサルタントが進出に必要な相談にワンストップ対応</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LinkedIn</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X</a:t>
                      </a:r>
                      <a:r>
                        <a:rPr kumimoji="1" lang="ja-JP" altLang="en-US" sz="1400" u="none" dirty="0">
                          <a:solidFill>
                            <a:schemeClr val="tx1"/>
                          </a:solidFill>
                          <a:latin typeface="Meiryo UI" panose="020B0604030504040204" pitchFamily="50" charset="-128"/>
                          <a:ea typeface="Meiryo UI" panose="020B0604030504040204" pitchFamily="50" charset="-128"/>
                        </a:rPr>
                        <a:t>を活用した情報発信</a:t>
                      </a:r>
                      <a:r>
                        <a:rPr kumimoji="1" lang="en-US" altLang="ja-JP" sz="1400" u="none" dirty="0">
                          <a:solidFill>
                            <a:schemeClr val="tx1"/>
                          </a:solidFill>
                          <a:latin typeface="Meiryo UI" panose="020B0604030504040204" pitchFamily="50" charset="-128"/>
                          <a:ea typeface="Meiryo UI" panose="020B0604030504040204" pitchFamily="50" charset="-128"/>
                        </a:rPr>
                        <a:t>【‘23/8</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br>
                        <a:rPr kumimoji="1" lang="en-US" altLang="ja-JP" sz="1100" u="none" dirty="0">
                          <a:solidFill>
                            <a:schemeClr val="tx1"/>
                          </a:solidFill>
                          <a:latin typeface="Meiryo UI" panose="020B0604030504040204" pitchFamily="50" charset="-128"/>
                          <a:ea typeface="Meiryo UI" panose="020B0604030504040204" pitchFamily="50" charset="-128"/>
                        </a:rPr>
                      </a:b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23/8~3</a:t>
                      </a:r>
                      <a:r>
                        <a:rPr kumimoji="1" lang="ja-JP" altLang="en-US" sz="1100" u="none" dirty="0">
                          <a:solidFill>
                            <a:schemeClr val="tx1"/>
                          </a:solidFill>
                          <a:latin typeface="Meiryo UI" panose="020B0604030504040204" pitchFamily="50" charset="-128"/>
                          <a:ea typeface="Meiryo UI" panose="020B0604030504040204" pitchFamily="50" charset="-128"/>
                        </a:rPr>
                        <a:t>投稿</a:t>
                      </a:r>
                      <a:r>
                        <a:rPr kumimoji="1" lang="en-US" altLang="ja-JP" sz="1100" u="none" dirty="0">
                          <a:solidFill>
                            <a:schemeClr val="tx1"/>
                          </a:solidFill>
                          <a:latin typeface="Meiryo UI" panose="020B0604030504040204" pitchFamily="50" charset="-128"/>
                          <a:ea typeface="Meiryo UI" panose="020B0604030504040204" pitchFamily="50" charset="-128"/>
                        </a:rPr>
                        <a:t>51</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ja-JP" altLang="en-US" sz="1100" u="none" spc="-150" dirty="0">
                          <a:solidFill>
                            <a:schemeClr val="tx1"/>
                          </a:solidFill>
                          <a:latin typeface="Meiryo UI" panose="020B0604030504040204" pitchFamily="50" charset="-128"/>
                          <a:ea typeface="Meiryo UI" panose="020B0604030504040204" pitchFamily="50" charset="-128"/>
                        </a:rPr>
                        <a:t>フォロワー</a:t>
                      </a:r>
                      <a:r>
                        <a:rPr kumimoji="1" lang="en-US" altLang="ja-JP" sz="1100" u="none" dirty="0">
                          <a:solidFill>
                            <a:schemeClr val="tx1"/>
                          </a:solidFill>
                          <a:latin typeface="Meiryo UI" panose="020B0604030504040204" pitchFamily="50" charset="-128"/>
                          <a:ea typeface="Meiryo UI" panose="020B0604030504040204" pitchFamily="50" charset="-128"/>
                        </a:rPr>
                        <a:t>757</a:t>
                      </a:r>
                      <a:r>
                        <a:rPr kumimoji="1" lang="ja-JP" altLang="en-US" sz="1100" u="none" dirty="0">
                          <a:solidFill>
                            <a:schemeClr val="tx1"/>
                          </a:solidFill>
                          <a:latin typeface="Meiryo UI" panose="020B0604030504040204" pitchFamily="50" charset="-128"/>
                          <a:ea typeface="Meiryo UI" panose="020B0604030504040204" pitchFamily="50" charset="-128"/>
                        </a:rPr>
                        <a:t>名、’</a:t>
                      </a:r>
                      <a:r>
                        <a:rPr kumimoji="1" lang="en-US" altLang="ja-JP" sz="1100" u="none" dirty="0">
                          <a:solidFill>
                            <a:schemeClr val="tx1"/>
                          </a:solidFill>
                          <a:latin typeface="Meiryo UI" panose="020B0604030504040204" pitchFamily="50" charset="-128"/>
                          <a:ea typeface="Meiryo UI" panose="020B0604030504040204" pitchFamily="50" charset="-128"/>
                        </a:rPr>
                        <a:t>24/4~’25/3</a:t>
                      </a:r>
                      <a:r>
                        <a:rPr kumimoji="1" lang="ja-JP" altLang="en-US" sz="1100" u="none" dirty="0">
                          <a:solidFill>
                            <a:schemeClr val="tx1"/>
                          </a:solidFill>
                          <a:latin typeface="Meiryo UI" panose="020B0604030504040204" pitchFamily="50" charset="-128"/>
                          <a:ea typeface="Meiryo UI" panose="020B0604030504040204" pitchFamily="50" charset="-128"/>
                        </a:rPr>
                        <a:t>投稿</a:t>
                      </a:r>
                      <a:r>
                        <a:rPr kumimoji="1" lang="en-US" altLang="ja-JP" sz="1100" u="none" dirty="0">
                          <a:solidFill>
                            <a:schemeClr val="tx1"/>
                          </a:solidFill>
                          <a:latin typeface="Meiryo UI" panose="020B0604030504040204" pitchFamily="50" charset="-128"/>
                          <a:ea typeface="Meiryo UI" panose="020B0604030504040204" pitchFamily="50" charset="-128"/>
                        </a:rPr>
                        <a:t>95</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ja-JP" altLang="en-US" sz="1100" u="none" spc="-150" dirty="0">
                          <a:solidFill>
                            <a:schemeClr val="tx1"/>
                          </a:solidFill>
                          <a:latin typeface="Meiryo UI" panose="020B0604030504040204" pitchFamily="50" charset="-128"/>
                          <a:ea typeface="Meiryo UI" panose="020B0604030504040204" pitchFamily="50" charset="-128"/>
                        </a:rPr>
                        <a:t>フォロワー</a:t>
                      </a:r>
                      <a:r>
                        <a:rPr kumimoji="1" lang="en-US" altLang="ja-JP" sz="1100" u="none" dirty="0">
                          <a:solidFill>
                            <a:schemeClr val="tx1"/>
                          </a:solidFill>
                          <a:latin typeface="Meiryo UI" panose="020B0604030504040204" pitchFamily="50" charset="-128"/>
                          <a:ea typeface="Meiryo UI" panose="020B0604030504040204" pitchFamily="50" charset="-128"/>
                        </a:rPr>
                        <a:t>1,336</a:t>
                      </a:r>
                      <a:r>
                        <a:rPr kumimoji="1" lang="ja-JP" altLang="en-US" sz="1100" u="none" dirty="0">
                          <a:solidFill>
                            <a:schemeClr val="tx1"/>
                          </a:solidFill>
                          <a:latin typeface="Meiryo UI" panose="020B0604030504040204" pitchFamily="50" charset="-128"/>
                          <a:ea typeface="Meiryo UI" panose="020B0604030504040204" pitchFamily="50" charset="-128"/>
                        </a:rPr>
                        <a:t>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25/4~’26/2</a:t>
                      </a:r>
                      <a:r>
                        <a:rPr kumimoji="1" lang="ja-JP" altLang="en-US" sz="1100" u="none" dirty="0">
                          <a:solidFill>
                            <a:schemeClr val="tx1"/>
                          </a:solidFill>
                          <a:latin typeface="Meiryo UI" panose="020B0604030504040204" pitchFamily="50" charset="-128"/>
                          <a:ea typeface="Meiryo UI" panose="020B0604030504040204" pitchFamily="50" charset="-128"/>
                        </a:rPr>
                        <a:t>投稿</a:t>
                      </a:r>
                      <a:r>
                        <a:rPr kumimoji="1" lang="en-US" altLang="ja-JP" sz="1100" u="none" dirty="0">
                          <a:solidFill>
                            <a:schemeClr val="tx1"/>
                          </a:solidFill>
                          <a:latin typeface="Meiryo UI" panose="020B0604030504040204" pitchFamily="50" charset="-128"/>
                          <a:ea typeface="Meiryo UI" panose="020B0604030504040204" pitchFamily="50" charset="-128"/>
                        </a:rPr>
                        <a:t>83</a:t>
                      </a:r>
                      <a:r>
                        <a:rPr kumimoji="1" lang="ja-JP" altLang="en-US" sz="1100" u="none" dirty="0">
                          <a:solidFill>
                            <a:schemeClr val="tx1"/>
                          </a:solidFill>
                          <a:latin typeface="Meiryo UI" panose="020B0604030504040204" pitchFamily="50" charset="-128"/>
                          <a:ea typeface="Meiryo UI" panose="020B0604030504040204" pitchFamily="50" charset="-128"/>
                        </a:rPr>
                        <a:t>回・</a:t>
                      </a:r>
                      <a:r>
                        <a:rPr kumimoji="1" lang="ja-JP" altLang="en-US" sz="1100" u="none" spc="-150" dirty="0">
                          <a:solidFill>
                            <a:schemeClr val="tx1"/>
                          </a:solidFill>
                          <a:latin typeface="Meiryo UI" panose="020B0604030504040204" pitchFamily="50" charset="-128"/>
                          <a:ea typeface="Meiryo UI" panose="020B0604030504040204" pitchFamily="50" charset="-128"/>
                        </a:rPr>
                        <a:t>フォロワー</a:t>
                      </a:r>
                      <a:r>
                        <a:rPr kumimoji="1" lang="en-US" altLang="ja-JP" sz="1100" u="none" spc="-150" dirty="0">
                          <a:solidFill>
                            <a:schemeClr val="tx1"/>
                          </a:solidFill>
                          <a:latin typeface="Meiryo UI" panose="020B0604030504040204" pitchFamily="50" charset="-128"/>
                          <a:ea typeface="Meiryo UI" panose="020B0604030504040204" pitchFamily="50" charset="-128"/>
                        </a:rPr>
                        <a:t>2,043</a:t>
                      </a:r>
                      <a:r>
                        <a:rPr kumimoji="1" lang="ja-JP" altLang="en-US" sz="1100" u="none" dirty="0">
                          <a:solidFill>
                            <a:schemeClr val="tx1"/>
                          </a:solidFill>
                          <a:latin typeface="Meiryo UI" panose="020B0604030504040204" pitchFamily="50" charset="-128"/>
                          <a:ea typeface="Meiryo UI" panose="020B0604030504040204" pitchFamily="50" charset="-128"/>
                        </a:rPr>
                        <a:t>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100" u="none" dirty="0">
                          <a:solidFill>
                            <a:schemeClr val="tx1"/>
                          </a:solidFill>
                          <a:latin typeface="Meiryo UI" panose="020B0604030504040204" pitchFamily="50" charset="-128"/>
                          <a:ea typeface="Meiryo UI" panose="020B0604030504040204" pitchFamily="50" charset="-128"/>
                        </a:rPr>
                        <a:t>OSAKA</a:t>
                      </a:r>
                      <a:r>
                        <a:rPr kumimoji="1" lang="ja-JP" altLang="en-US" sz="1100" u="none" dirty="0">
                          <a:solidFill>
                            <a:schemeClr val="tx1"/>
                          </a:solidFill>
                          <a:latin typeface="Meiryo UI" panose="020B0604030504040204" pitchFamily="50" charset="-128"/>
                          <a:ea typeface="Meiryo UI" panose="020B0604030504040204" pitchFamily="50" charset="-128"/>
                        </a:rPr>
                        <a:t>の最新の取組みやトピックス等の情報を国内外へ発信</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「アンバサダー」制度の開始</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（アンバサダー数：</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dirty="0">
                          <a:solidFill>
                            <a:schemeClr val="tx1"/>
                          </a:solidFill>
                          <a:latin typeface="Meiryo UI" panose="020B0604030504040204" pitchFamily="50" charset="-128"/>
                          <a:ea typeface="Meiryo UI" panose="020B0604030504040204" pitchFamily="50" charset="-128"/>
                        </a:rPr>
                        <a:t>名）</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100" u="none" dirty="0">
                          <a:solidFill>
                            <a:schemeClr val="tx1"/>
                          </a:solidFill>
                          <a:latin typeface="Meiryo UI" panose="020B0604030504040204" pitchFamily="50" charset="-128"/>
                          <a:ea typeface="Meiryo UI" panose="020B0604030504040204" pitchFamily="50" charset="-128"/>
                        </a:rPr>
                        <a:t>OSAKA</a:t>
                      </a:r>
                      <a:r>
                        <a:rPr kumimoji="1" lang="ja-JP" altLang="en-US" sz="1100" u="none" dirty="0">
                          <a:solidFill>
                            <a:schemeClr val="tx1"/>
                          </a:solidFill>
                          <a:latin typeface="Meiryo UI" panose="020B0604030504040204" pitchFamily="50" charset="-128"/>
                          <a:ea typeface="Meiryo UI" panose="020B0604030504040204" pitchFamily="50" charset="-128"/>
                        </a:rPr>
                        <a:t>の最新の取組みやトピックス等の情報を国内外へ発信</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algn="l" defTabSz="914400" rtl="0" eaLnBrk="1" latinLnBrk="0" hangingPunct="1"/>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100" kern="1200" dirty="0">
                          <a:solidFill>
                            <a:schemeClr val="tx1"/>
                          </a:solidFill>
                          <a:latin typeface="Meiryo UI" panose="020B0604030504040204" pitchFamily="50" charset="-128"/>
                          <a:ea typeface="Meiryo UI" panose="020B0604030504040204" pitchFamily="50" charset="-128"/>
                          <a:cs typeface="+mn-cs"/>
                        </a:rPr>
                        <a:t>≪上記以外の民間等の取組み≫</a:t>
                      </a:r>
                      <a:endParaRPr kumimoji="1" lang="en-US" altLang="ja-JP" sz="11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→公式ホームページでの対日誘致支援内容の掲載（</a:t>
                      </a:r>
                      <a:r>
                        <a:rPr kumimoji="1" lang="en-US" altLang="ja-JP" sz="1100" u="none" dirty="0">
                          <a:solidFill>
                            <a:schemeClr val="tx1"/>
                          </a:solidFill>
                          <a:latin typeface="Meiryo UI" panose="020B0604030504040204" pitchFamily="50" charset="-128"/>
                          <a:ea typeface="Meiryo UI" panose="020B0604030504040204" pitchFamily="50" charset="-128"/>
                        </a:rPr>
                        <a:t>JETRO</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034657"/>
                  </a:ext>
                </a:extLst>
              </a:tr>
              <a:tr h="229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国と連携した金融ライセンス登録等行政手続の支援</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大阪の投資魅力の紹介等も含めた独自の金融ライセンス登録手引書の作成による海外金融企業の進出支援</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R="0" marT="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●投資ガイドブック（英語）の作成</a:t>
                      </a:r>
                      <a:r>
                        <a:rPr kumimoji="1" lang="en-US" altLang="ja-JP" sz="1400" strike="noStrike" dirty="0">
                          <a:solidFill>
                            <a:schemeClr val="tx1"/>
                          </a:solidFill>
                          <a:latin typeface="Meiryo UI" panose="020B0604030504040204" pitchFamily="50" charset="-128"/>
                          <a:ea typeface="Meiryo UI" panose="020B0604030504040204" pitchFamily="50" charset="-128"/>
                        </a:rPr>
                        <a:t>【’25/5】</a:t>
                      </a:r>
                    </a:p>
                    <a:p>
                      <a:r>
                        <a:rPr kumimoji="1" lang="ja-JP" altLang="en-US" sz="1100" dirty="0">
                          <a:solidFill>
                            <a:schemeClr val="tx1"/>
                          </a:solidFill>
                          <a:latin typeface="Meiryo UI" panose="020B0604030504040204" pitchFamily="50" charset="-128"/>
                          <a:ea typeface="Meiryo UI" panose="020B0604030504040204" pitchFamily="50" charset="-128"/>
                        </a:rPr>
                        <a:t>→大阪の投資魅力の紹介・金融ライセンス取得の手引き等を盛り込んだ内容</a:t>
                      </a:r>
                      <a:endParaRPr kumimoji="1" lang="en-US" altLang="ja-JP" sz="1100" strike="sngStrike"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国の「拠点開設サポートオフィス」の大阪設置等を提案</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⇒「拠点開設サポートオフィス」の大阪バーチャルオフィス設置</a:t>
                      </a:r>
                      <a:r>
                        <a:rPr kumimoji="1" lang="en-US" altLang="ja-JP" sz="1100" dirty="0">
                          <a:solidFill>
                            <a:schemeClr val="tx1"/>
                          </a:solidFill>
                          <a:latin typeface="Meiryo UI" panose="020B0604030504040204" pitchFamily="50" charset="-128"/>
                          <a:ea typeface="Meiryo UI" panose="020B0604030504040204" pitchFamily="50" charset="-128"/>
                        </a:rPr>
                        <a:t>【’25/4】</a:t>
                      </a:r>
                    </a:p>
                    <a:p>
                      <a:r>
                        <a:rPr kumimoji="1" lang="ja-JP" altLang="en-US" sz="1100" dirty="0">
                          <a:solidFill>
                            <a:schemeClr val="tx1"/>
                          </a:solidFill>
                          <a:latin typeface="Meiryo UI" panose="020B0604030504040204" pitchFamily="50" charset="-128"/>
                          <a:ea typeface="Meiryo UI" panose="020B0604030504040204" pitchFamily="50" charset="-128"/>
                        </a:rPr>
                        <a:t>⇒行政手続きの英語対応（各種保険関係）の開始</a:t>
                      </a:r>
                      <a:r>
                        <a:rPr kumimoji="1" lang="en-US" altLang="ja-JP" sz="1100" dirty="0">
                          <a:solidFill>
                            <a:schemeClr val="tx1"/>
                          </a:solidFill>
                          <a:latin typeface="Meiryo UI" panose="020B0604030504040204" pitchFamily="50" charset="-128"/>
                          <a:ea typeface="Meiryo UI" panose="020B0604030504040204" pitchFamily="50" charset="-128"/>
                        </a:rPr>
                        <a:t>【'24/10】</a:t>
                      </a:r>
                    </a:p>
                    <a:p>
                      <a:r>
                        <a:rPr kumimoji="1" lang="ja-JP" altLang="en-US" sz="1100" dirty="0">
                          <a:solidFill>
                            <a:schemeClr val="tx1"/>
                          </a:solidFill>
                          <a:latin typeface="Meiryo UI" panose="020B0604030504040204" pitchFamily="50" charset="-128"/>
                          <a:ea typeface="Meiryo UI" panose="020B0604030504040204" pitchFamily="50" charset="-128"/>
                        </a:rPr>
                        <a:t>⇒行政手続きの英語対応（会社設立関係）の開始</a:t>
                      </a:r>
                      <a:r>
                        <a:rPr kumimoji="1" lang="en-US" altLang="ja-JP" sz="1100" dirty="0">
                          <a:solidFill>
                            <a:schemeClr val="tx1"/>
                          </a:solidFill>
                          <a:latin typeface="Meiryo UI" panose="020B0604030504040204" pitchFamily="50" charset="-128"/>
                          <a:ea typeface="Meiryo UI" panose="020B0604030504040204" pitchFamily="50" charset="-128"/>
                        </a:rPr>
                        <a:t>【'25/2】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⇒外国人顧客の口座開設支援ネットワークの構築</a:t>
                      </a:r>
                      <a:r>
                        <a:rPr kumimoji="1" lang="en-US" altLang="ja-JP" sz="1100" dirty="0">
                          <a:solidFill>
                            <a:schemeClr val="tx1"/>
                          </a:solidFill>
                          <a:latin typeface="Meiryo UI" panose="020B0604030504040204" pitchFamily="50" charset="-128"/>
                          <a:ea typeface="Meiryo UI" panose="020B0604030504040204" pitchFamily="50" charset="-128"/>
                        </a:rPr>
                        <a:t>【’25/4】</a:t>
                      </a:r>
                      <a:r>
                        <a:rPr kumimoji="1" lang="ja-JP" altLang="en-US" sz="1100" dirty="0">
                          <a:solidFill>
                            <a:schemeClr val="tx1"/>
                          </a:solidFill>
                          <a:latin typeface="Meiryo UI" panose="020B0604030504040204" pitchFamily="50" charset="-128"/>
                          <a:ea typeface="Meiryo UI" panose="020B0604030504040204" pitchFamily="50" charset="-128"/>
                        </a:rPr>
                        <a:t>（登録金融機関 りそな銀行、三菱</a:t>
                      </a:r>
                      <a:r>
                        <a:rPr kumimoji="1" lang="en-US" altLang="ja-JP" sz="1100" dirty="0">
                          <a:solidFill>
                            <a:schemeClr val="tx1"/>
                          </a:solidFill>
                          <a:latin typeface="Meiryo UI" panose="020B0604030504040204" pitchFamily="50" charset="-128"/>
                          <a:ea typeface="Meiryo UI" panose="020B0604030504040204" pitchFamily="50" charset="-128"/>
                        </a:rPr>
                        <a:t>UFJ</a:t>
                      </a:r>
                      <a:r>
                        <a:rPr kumimoji="1" lang="ja-JP" altLang="en-US" sz="1100" dirty="0">
                          <a:solidFill>
                            <a:schemeClr val="tx1"/>
                          </a:solidFill>
                          <a:latin typeface="Meiryo UI" panose="020B0604030504040204" pitchFamily="50" charset="-128"/>
                          <a:ea typeface="Meiryo UI" panose="020B0604030504040204" pitchFamily="50" charset="-128"/>
                        </a:rPr>
                        <a:t>銀行、三井住友銀行、みずほ銀行、</a:t>
                      </a:r>
                      <a:r>
                        <a:rPr kumimoji="1" lang="en-US" altLang="ja-JP" sz="1100" dirty="0">
                          <a:solidFill>
                            <a:schemeClr val="tx1"/>
                          </a:solidFill>
                          <a:latin typeface="Meiryo UI" panose="020B0604030504040204" pitchFamily="50" charset="-128"/>
                          <a:ea typeface="Meiryo UI" panose="020B0604030504040204" pitchFamily="50" charset="-128"/>
                        </a:rPr>
                        <a:t>SBI</a:t>
                      </a:r>
                      <a:r>
                        <a:rPr kumimoji="1" lang="ja-JP" altLang="en-US" sz="1100" dirty="0">
                          <a:solidFill>
                            <a:schemeClr val="tx1"/>
                          </a:solidFill>
                          <a:latin typeface="Meiryo UI" panose="020B0604030504040204" pitchFamily="50" charset="-128"/>
                          <a:ea typeface="Meiryo UI" panose="020B0604030504040204" pitchFamily="50" charset="-128"/>
                        </a:rPr>
                        <a:t>新生銀行）</a:t>
                      </a:r>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R="0" marT="0" marB="0">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8378006"/>
                  </a:ext>
                </a:extLst>
              </a:tr>
            </a:tbl>
          </a:graphicData>
        </a:graphic>
      </p:graphicFrame>
      <p:sp>
        <p:nvSpPr>
          <p:cNvPr id="6" name="テキスト ボックス 5">
            <a:extLst>
              <a:ext uri="{FF2B5EF4-FFF2-40B4-BE49-F238E27FC236}">
                <a16:creationId xmlns:a16="http://schemas.microsoft.com/office/drawing/2014/main" id="{D6A653D3-82ED-4A8C-AC03-BD99D65FB90B}"/>
              </a:ext>
            </a:extLst>
          </p:cNvPr>
          <p:cNvSpPr txBox="1">
            <a:spLocks noChangeArrowheads="1"/>
          </p:cNvSpPr>
          <p:nvPr/>
        </p:nvSpPr>
        <p:spPr bwMode="auto">
          <a:xfrm>
            <a:off x="761109" y="26137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多言語対応ホームページ等による情報発信や英語対応ワンストップ窓口の設置</a:t>
            </a:r>
          </a:p>
        </p:txBody>
      </p:sp>
      <p:sp>
        <p:nvSpPr>
          <p:cNvPr id="7" name="角丸四角形 26">
            <a:extLst>
              <a:ext uri="{FF2B5EF4-FFF2-40B4-BE49-F238E27FC236}">
                <a16:creationId xmlns:a16="http://schemas.microsoft.com/office/drawing/2014/main" id="{617DEA9A-D7A9-4DF2-ACF0-27575F091E06}"/>
              </a:ext>
            </a:extLst>
          </p:cNvPr>
          <p:cNvSpPr/>
          <p:nvPr/>
        </p:nvSpPr>
        <p:spPr>
          <a:xfrm>
            <a:off x="4298028" y="168018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pic>
        <p:nvPicPr>
          <p:cNvPr id="10" name="図 9">
            <a:extLst>
              <a:ext uri="{FF2B5EF4-FFF2-40B4-BE49-F238E27FC236}">
                <a16:creationId xmlns:a16="http://schemas.microsoft.com/office/drawing/2014/main" id="{51240B8E-B138-463D-8D3A-369BC8FC93B2}"/>
              </a:ext>
            </a:extLst>
          </p:cNvPr>
          <p:cNvPicPr>
            <a:picLocks noChangeAspect="1"/>
          </p:cNvPicPr>
          <p:nvPr/>
        </p:nvPicPr>
        <p:blipFill>
          <a:blip r:embed="rId2"/>
          <a:stretch>
            <a:fillRect/>
          </a:stretch>
        </p:blipFill>
        <p:spPr>
          <a:xfrm>
            <a:off x="4298875" y="4756636"/>
            <a:ext cx="731583" cy="268247"/>
          </a:xfrm>
          <a:prstGeom prst="rect">
            <a:avLst/>
          </a:prstGeom>
        </p:spPr>
      </p:pic>
      <p:cxnSp>
        <p:nvCxnSpPr>
          <p:cNvPr id="8" name="直線コネクタ 7">
            <a:extLst>
              <a:ext uri="{FF2B5EF4-FFF2-40B4-BE49-F238E27FC236}">
                <a16:creationId xmlns:a16="http://schemas.microsoft.com/office/drawing/2014/main" id="{C5FB44A7-A6B1-4CC9-80DD-0A00A1EF8F98}"/>
              </a:ext>
            </a:extLst>
          </p:cNvPr>
          <p:cNvCxnSpPr>
            <a:cxnSpLocks/>
          </p:cNvCxnSpPr>
          <p:nvPr/>
        </p:nvCxnSpPr>
        <p:spPr>
          <a:xfrm>
            <a:off x="6796726" y="3838077"/>
            <a:ext cx="490193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1">
            <a:extLst>
              <a:ext uri="{FF2B5EF4-FFF2-40B4-BE49-F238E27FC236}">
                <a16:creationId xmlns:a16="http://schemas.microsoft.com/office/drawing/2014/main" id="{BCAF5A1E-6132-42F9-994D-7657EECABEC8}"/>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21</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217506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902848691"/>
              </p:ext>
            </p:extLst>
          </p:nvPr>
        </p:nvGraphicFramePr>
        <p:xfrm>
          <a:off x="765630" y="941014"/>
          <a:ext cx="10916854" cy="3003034"/>
        </p:xfrm>
        <a:graphic>
          <a:graphicData uri="http://schemas.openxmlformats.org/drawingml/2006/table">
            <a:tbl>
              <a:tblPr firstRow="1" bandRow="1">
                <a:tableStyleId>{5C22544A-7EE6-4342-B048-85BDC9FD1C3A}</a:tableStyleId>
              </a:tblPr>
              <a:tblGrid>
                <a:gridCol w="3710836">
                  <a:extLst>
                    <a:ext uri="{9D8B030D-6E8A-4147-A177-3AD203B41FA5}">
                      <a16:colId xmlns:a16="http://schemas.microsoft.com/office/drawing/2014/main" val="1775291035"/>
                    </a:ext>
                  </a:extLst>
                </a:gridCol>
                <a:gridCol w="1583140">
                  <a:extLst>
                    <a:ext uri="{9D8B030D-6E8A-4147-A177-3AD203B41FA5}">
                      <a16:colId xmlns:a16="http://schemas.microsoft.com/office/drawing/2014/main" val="3213052032"/>
                    </a:ext>
                  </a:extLst>
                </a:gridCol>
                <a:gridCol w="5622878">
                  <a:extLst>
                    <a:ext uri="{9D8B030D-6E8A-4147-A177-3AD203B41FA5}">
                      <a16:colId xmlns:a16="http://schemas.microsoft.com/office/drawing/2014/main" val="3192314782"/>
                    </a:ext>
                  </a:extLst>
                </a:gridCol>
              </a:tblGrid>
              <a:tr h="33104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42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国家戦略特区を活用した外国人留学生の創業活動の促進</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在留資格の特例にかかる国家戦略特区を活用し、外国人留学生の関西での創業活動を促進</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在留資格等に関する国家戦略特区の活用等は、認定を受けた金融資産運用特区の中でニーズを踏まえて今後検討</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T="0" marB="0"/>
                </a:tc>
                <a:extLst>
                  <a:ext uri="{0D108BD9-81ED-4DB2-BD59-A6C34878D82A}">
                    <a16:rowId xmlns:a16="http://schemas.microsoft.com/office/drawing/2014/main" val="130034657"/>
                  </a:ext>
                </a:extLst>
              </a:tr>
              <a:tr h="955908">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国と連携した金融ライセンス登録等行政手続の支援（再掲）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●投資ガイドブック（英語）の作成</a:t>
                      </a:r>
                      <a:r>
                        <a:rPr kumimoji="1" lang="en-US" altLang="ja-JP" sz="1400" strike="noStrike" dirty="0">
                          <a:solidFill>
                            <a:schemeClr val="tx1"/>
                          </a:solidFill>
                          <a:latin typeface="Meiryo UI" panose="020B0604030504040204" pitchFamily="50" charset="-128"/>
                          <a:ea typeface="Meiryo UI" panose="020B0604030504040204" pitchFamily="50" charset="-128"/>
                        </a:rPr>
                        <a:t>【’25/5】</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43163378"/>
                  </a:ext>
                </a:extLst>
              </a:tr>
              <a:tr h="8584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在留資格等に関する国家戦略特区の活用（再掲）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36834199"/>
                  </a:ext>
                </a:extLst>
              </a:tr>
            </a:tbl>
          </a:graphicData>
        </a:graphic>
      </p:graphicFrame>
      <p:sp>
        <p:nvSpPr>
          <p:cNvPr id="8" name="テキスト ボックス 7"/>
          <p:cNvSpPr txBox="1">
            <a:spLocks noChangeArrowheads="1"/>
          </p:cNvSpPr>
          <p:nvPr/>
        </p:nvSpPr>
        <p:spPr bwMode="auto">
          <a:xfrm>
            <a:off x="765630" y="61224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高度外国人材などの受入の推進に向けた取組み</a:t>
            </a:r>
          </a:p>
        </p:txBody>
      </p:sp>
      <p:sp>
        <p:nvSpPr>
          <p:cNvPr id="10" name="正方形/長方形 9"/>
          <p:cNvSpPr/>
          <p:nvPr/>
        </p:nvSpPr>
        <p:spPr>
          <a:xfrm>
            <a:off x="468399" y="29897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（２）国内外から企業・人を惹きつけるビジネス環境の整備</a:t>
            </a:r>
          </a:p>
        </p:txBody>
      </p:sp>
      <p:sp>
        <p:nvSpPr>
          <p:cNvPr id="29" name="角丸四角形 28"/>
          <p:cNvSpPr/>
          <p:nvPr/>
        </p:nvSpPr>
        <p:spPr>
          <a:xfrm>
            <a:off x="3666106" y="282524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30" name="角丸四角形 29"/>
          <p:cNvSpPr/>
          <p:nvPr/>
        </p:nvSpPr>
        <p:spPr>
          <a:xfrm>
            <a:off x="3666106" y="19153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31" name="角丸四角形 30"/>
          <p:cNvSpPr/>
          <p:nvPr/>
        </p:nvSpPr>
        <p:spPr>
          <a:xfrm>
            <a:off x="3666106" y="363676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9" name="コンテンツ プレースホルダー 6"/>
          <p:cNvGraphicFramePr>
            <a:graphicFrameLocks/>
          </p:cNvGraphicFramePr>
          <p:nvPr>
            <p:extLst>
              <p:ext uri="{D42A27DB-BD31-4B8C-83A1-F6EECF244321}">
                <p14:modId xmlns:p14="http://schemas.microsoft.com/office/powerpoint/2010/main" val="1879715506"/>
              </p:ext>
            </p:extLst>
          </p:nvPr>
        </p:nvGraphicFramePr>
        <p:xfrm>
          <a:off x="765630" y="4422068"/>
          <a:ext cx="10916854" cy="1575840"/>
        </p:xfrm>
        <a:graphic>
          <a:graphicData uri="http://schemas.openxmlformats.org/drawingml/2006/table">
            <a:tbl>
              <a:tblPr firstRow="1" bandRow="1">
                <a:tableStyleId>{5C22544A-7EE6-4342-B048-85BDC9FD1C3A}</a:tableStyleId>
              </a:tblPr>
              <a:tblGrid>
                <a:gridCol w="3710708">
                  <a:extLst>
                    <a:ext uri="{9D8B030D-6E8A-4147-A177-3AD203B41FA5}">
                      <a16:colId xmlns:a16="http://schemas.microsoft.com/office/drawing/2014/main" val="1775291035"/>
                    </a:ext>
                  </a:extLst>
                </a:gridCol>
                <a:gridCol w="1575370">
                  <a:extLst>
                    <a:ext uri="{9D8B030D-6E8A-4147-A177-3AD203B41FA5}">
                      <a16:colId xmlns:a16="http://schemas.microsoft.com/office/drawing/2014/main" val="3213052032"/>
                    </a:ext>
                  </a:extLst>
                </a:gridCol>
                <a:gridCol w="5630776">
                  <a:extLst>
                    <a:ext uri="{9D8B030D-6E8A-4147-A177-3AD203B41FA5}">
                      <a16:colId xmlns:a16="http://schemas.microsoft.com/office/drawing/2014/main" val="3192314782"/>
                    </a:ext>
                  </a:extLst>
                </a:gridCol>
              </a:tblGrid>
              <a:tr h="157307">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36000"/>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36000"/>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36000"/>
                </a:tc>
                <a:extLst>
                  <a:ext uri="{0D108BD9-81ED-4DB2-BD59-A6C34878D82A}">
                    <a16:rowId xmlns:a16="http://schemas.microsoft.com/office/drawing/2014/main" val="3977045840"/>
                  </a:ext>
                </a:extLst>
              </a:tr>
              <a:tr h="129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日本国際紛争解決センター（大阪）と連携した国際紛争の仲裁地・審問地としての情報発信</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イベント等において</a:t>
                      </a:r>
                      <a:r>
                        <a:rPr lang="ja-JP" altLang="en-US" sz="1100" dirty="0">
                          <a:solidFill>
                            <a:schemeClr val="tx1"/>
                          </a:solidFill>
                          <a:latin typeface="Meiryo UI" panose="020B0604030504040204" pitchFamily="50" charset="-128"/>
                          <a:ea typeface="Meiryo UI" panose="020B0604030504040204" pitchFamily="50" charset="-128"/>
                        </a:rPr>
                        <a:t>日本国際紛争解決センター（大阪）を国際紛争の仲裁地・審問地として活用できるビジネス環境</a:t>
                      </a:r>
                      <a:r>
                        <a:rPr kumimoji="1" lang="ja-JP" altLang="en-US" sz="1100" dirty="0">
                          <a:solidFill>
                            <a:schemeClr val="dk1"/>
                          </a:solidFill>
                          <a:latin typeface="Meiryo UI" panose="020B0604030504040204" pitchFamily="50" charset="-128"/>
                          <a:ea typeface="Meiryo UI" panose="020B0604030504040204" pitchFamily="50" charset="-128"/>
                        </a:rPr>
                        <a:t>を</a:t>
                      </a:r>
                      <a:r>
                        <a:rPr kumimoji="1" lang="ja-JP" altLang="en-US" sz="1100" dirty="0">
                          <a:latin typeface="Meiryo UI" panose="020B0604030504040204" pitchFamily="50" charset="-128"/>
                          <a:ea typeface="Meiryo UI" panose="020B0604030504040204" pitchFamily="50" charset="-128"/>
                        </a:rPr>
                        <a:t>情報発信</a:t>
                      </a:r>
                      <a:endParaRPr kumimoji="1" lang="en-US" altLang="ja-JP" sz="1100" dirty="0">
                        <a:latin typeface="Meiryo UI" panose="020B0604030504040204" pitchFamily="50" charset="-128"/>
                        <a:ea typeface="Meiryo UI" panose="020B0604030504040204" pitchFamily="50" charset="-128"/>
                      </a:endParaRPr>
                    </a:p>
                  </a:txBody>
                  <a:tcPr marT="0" marB="36000"/>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marT="0" marB="36000"/>
                </a:tc>
                <a:tc>
                  <a:txBody>
                    <a:bodyPr/>
                    <a:lstStyle/>
                    <a:p>
                      <a:r>
                        <a:rPr kumimoji="1" lang="ja-JP" altLang="en-US" sz="1400" dirty="0">
                          <a:latin typeface="Meiryo UI" panose="020B0604030504040204" pitchFamily="50" charset="-128"/>
                          <a:ea typeface="Meiryo UI" panose="020B0604030504040204" pitchFamily="50" charset="-128"/>
                        </a:rPr>
                        <a:t>●日本国際紛争解決センター（大阪）について、</a:t>
                      </a:r>
                      <a:r>
                        <a:rPr kumimoji="1" lang="en-US" altLang="ja-JP" sz="1400" dirty="0">
                          <a:latin typeface="Meiryo UI" panose="020B0604030504040204" pitchFamily="50" charset="-128"/>
                          <a:ea typeface="Meiryo UI" panose="020B0604030504040204" pitchFamily="50" charset="-128"/>
                        </a:rPr>
                        <a:t>Global </a:t>
                      </a:r>
                      <a:r>
                        <a:rPr kumimoji="1" lang="en-US" altLang="ja-JP" sz="1400" dirty="0">
                          <a:solidFill>
                            <a:schemeClr val="tx1"/>
                          </a:solidFill>
                          <a:latin typeface="Meiryo UI" panose="020B0604030504040204" pitchFamily="50" charset="-128"/>
                          <a:ea typeface="Meiryo UI" panose="020B0604030504040204" pitchFamily="50" charset="-128"/>
                        </a:rPr>
                        <a:t>Financial City Osaka HP</a:t>
                      </a:r>
                      <a:r>
                        <a:rPr kumimoji="1" lang="ja-JP" altLang="en-US" sz="1400" dirty="0">
                          <a:solidFill>
                            <a:schemeClr val="tx1"/>
                          </a:solidFill>
                          <a:latin typeface="Meiryo UI" panose="020B0604030504040204" pitchFamily="50" charset="-128"/>
                          <a:ea typeface="Meiryo UI" panose="020B0604030504040204" pitchFamily="50" charset="-128"/>
                        </a:rPr>
                        <a:t>やワンストップサポートセンター</a:t>
                      </a:r>
                      <a:r>
                        <a:rPr kumimoji="1" lang="ja-JP" altLang="en-US" sz="1400" dirty="0">
                          <a:latin typeface="Meiryo UI" panose="020B0604030504040204" pitchFamily="50" charset="-128"/>
                          <a:ea typeface="Meiryo UI" panose="020B0604030504040204" pitchFamily="50" charset="-128"/>
                        </a:rPr>
                        <a:t>窓口、イベント等で情報発信</a:t>
                      </a:r>
                      <a:endParaRPr kumimoji="1" lang="en-US" altLang="ja-JP" sz="1400" dirty="0">
                        <a:latin typeface="Meiryo UI" panose="020B0604030504040204" pitchFamily="50" charset="-128"/>
                        <a:ea typeface="Meiryo UI" panose="020B0604030504040204" pitchFamily="50" charset="-128"/>
                      </a:endParaRPr>
                    </a:p>
                    <a:p>
                      <a:endParaRPr kumimoji="1" lang="ja-JP" altLang="en-US" sz="1400" dirty="0">
                        <a:solidFill>
                          <a:schemeClr val="tx1"/>
                        </a:solidFill>
                        <a:latin typeface="Meiryo UI" panose="020B0604030504040204" pitchFamily="50" charset="-128"/>
                        <a:ea typeface="Meiryo UI" panose="020B0604030504040204" pitchFamily="50" charset="-128"/>
                      </a:endParaRPr>
                    </a:p>
                  </a:txBody>
                  <a:tcPr marT="0" marB="0"/>
                </a:tc>
                <a:extLst>
                  <a:ext uri="{0D108BD9-81ED-4DB2-BD59-A6C34878D82A}">
                    <a16:rowId xmlns:a16="http://schemas.microsoft.com/office/drawing/2014/main" val="130034657"/>
                  </a:ext>
                </a:extLst>
              </a:tr>
            </a:tbl>
          </a:graphicData>
        </a:graphic>
      </p:graphicFrame>
      <p:sp>
        <p:nvSpPr>
          <p:cNvPr id="20" name="テキスト ボックス 19"/>
          <p:cNvSpPr txBox="1">
            <a:spLocks noChangeArrowheads="1"/>
          </p:cNvSpPr>
          <p:nvPr/>
        </p:nvSpPr>
        <p:spPr bwMode="auto">
          <a:xfrm>
            <a:off x="765630" y="4136058"/>
            <a:ext cx="8429741"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日本国際紛争解決センター（大阪）と連携した国際紛争の仲裁地・審問地としての情報発信</a:t>
            </a:r>
          </a:p>
        </p:txBody>
      </p:sp>
      <p:sp>
        <p:nvSpPr>
          <p:cNvPr id="22" name="角丸四角形 21"/>
          <p:cNvSpPr/>
          <p:nvPr/>
        </p:nvSpPr>
        <p:spPr>
          <a:xfrm>
            <a:off x="3666106" y="5540216"/>
            <a:ext cx="732430" cy="25466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827610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3291841903"/>
              </p:ext>
            </p:extLst>
          </p:nvPr>
        </p:nvGraphicFramePr>
        <p:xfrm>
          <a:off x="765628" y="726924"/>
          <a:ext cx="10930499" cy="2535062"/>
        </p:xfrm>
        <a:graphic>
          <a:graphicData uri="http://schemas.openxmlformats.org/drawingml/2006/table">
            <a:tbl>
              <a:tblPr firstRow="1" bandRow="1">
                <a:tableStyleId>{5C22544A-7EE6-4342-B048-85BDC9FD1C3A}</a:tableStyleId>
              </a:tblPr>
              <a:tblGrid>
                <a:gridCol w="4109412">
                  <a:extLst>
                    <a:ext uri="{9D8B030D-6E8A-4147-A177-3AD203B41FA5}">
                      <a16:colId xmlns:a16="http://schemas.microsoft.com/office/drawing/2014/main" val="1775291035"/>
                    </a:ext>
                  </a:extLst>
                </a:gridCol>
                <a:gridCol w="1568242">
                  <a:extLst>
                    <a:ext uri="{9D8B030D-6E8A-4147-A177-3AD203B41FA5}">
                      <a16:colId xmlns:a16="http://schemas.microsoft.com/office/drawing/2014/main" val="3213052032"/>
                    </a:ext>
                  </a:extLst>
                </a:gridCol>
                <a:gridCol w="5252845">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922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在外公館・政府系機関・自治体事務所や民間ネットワークなどを活用した</a:t>
                      </a:r>
                      <a:r>
                        <a:rPr lang="en-US" altLang="ja-JP" sz="1400" dirty="0">
                          <a:solidFill>
                            <a:schemeClr val="tx1"/>
                          </a:solidFill>
                          <a:latin typeface="Meiryo UI" panose="020B0604030504040204" pitchFamily="50" charset="-128"/>
                          <a:ea typeface="Meiryo UI" panose="020B0604030504040204" pitchFamily="50" charset="-128"/>
                        </a:rPr>
                        <a:t>PR</a:t>
                      </a:r>
                      <a:r>
                        <a:rPr lang="ja-JP" altLang="en-US" sz="1400" dirty="0">
                          <a:solidFill>
                            <a:schemeClr val="tx1"/>
                          </a:solidFill>
                          <a:latin typeface="Meiryo UI" panose="020B0604030504040204" pitchFamily="50" charset="-128"/>
                          <a:ea typeface="Meiryo UI" panose="020B0604030504040204" pitchFamily="50" charset="-128"/>
                        </a:rPr>
                        <a:t>活動 </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在関西総領事館等の在外公館や大阪市のビジネスパートナー都市のつながり、民間ネットワークなどを活用した</a:t>
                      </a:r>
                      <a:r>
                        <a:rPr kumimoji="1" lang="en-US" altLang="ja-JP" sz="1100" dirty="0">
                          <a:latin typeface="Meiryo UI" panose="020B0604030504040204" pitchFamily="50" charset="-128"/>
                          <a:ea typeface="Meiryo UI" panose="020B0604030504040204" pitchFamily="50" charset="-128"/>
                        </a:rPr>
                        <a:t>PR</a:t>
                      </a:r>
                      <a:r>
                        <a:rPr kumimoji="1" lang="ja-JP" altLang="en-US" sz="1100" dirty="0">
                          <a:latin typeface="Meiryo UI" panose="020B0604030504040204" pitchFamily="50" charset="-128"/>
                          <a:ea typeface="Meiryo UI" panose="020B0604030504040204" pitchFamily="50" charset="-128"/>
                        </a:rPr>
                        <a:t>活動 </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●シンガポール、香港、韓国、中東でのプロモーション活動（府市）</a:t>
                      </a:r>
                      <a:r>
                        <a:rPr kumimoji="1" lang="en-US" altLang="ja-JP" sz="1400" u="none" dirty="0">
                          <a:solidFill>
                            <a:schemeClr val="tx1"/>
                          </a:solidFill>
                          <a:latin typeface="Meiryo UI" panose="020B0604030504040204" pitchFamily="50" charset="-128"/>
                          <a:ea typeface="Meiryo UI" panose="020B0604030504040204" pitchFamily="50" charset="-128"/>
                        </a:rPr>
                        <a:t>【‘23/11,’24/1,8,11,</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25/11,12】</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400" u="none" dirty="0">
                          <a:solidFill>
                            <a:schemeClr val="tx1"/>
                          </a:solidFill>
                          <a:latin typeface="Meiryo UI" panose="020B0604030504040204" pitchFamily="50" charset="-128"/>
                          <a:ea typeface="Meiryo UI" panose="020B0604030504040204" pitchFamily="50" charset="-128"/>
                        </a:rPr>
                        <a:t>●大使館・領事館とのネットワーキング（府市）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r>
                        <a:rPr kumimoji="1" lang="ja-JP" altLang="en-US" sz="1100" u="none" dirty="0">
                          <a:solidFill>
                            <a:schemeClr val="tx1"/>
                          </a:solidFill>
                          <a:latin typeface="Meiryo UI" panose="020B0604030504040204" pitchFamily="50" charset="-128"/>
                          <a:ea typeface="Meiryo UI" panose="020B0604030504040204" pitchFamily="50" charset="-128"/>
                        </a:rPr>
                        <a:t>→公使との面談や、ワンストップサポートセンターから各国大使館・領事館への情報発信など</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●在大阪スイス領事館主催のフィンテックセミナーへの協力（府市）</a:t>
                      </a:r>
                      <a:r>
                        <a:rPr kumimoji="1" lang="en-US" altLang="ja-JP" sz="1400" u="none" dirty="0">
                          <a:solidFill>
                            <a:schemeClr val="tx1"/>
                          </a:solidFill>
                          <a:latin typeface="Meiryo UI" panose="020B0604030504040204" pitchFamily="50" charset="-128"/>
                          <a:ea typeface="Meiryo UI" panose="020B0604030504040204" pitchFamily="50" charset="-128"/>
                        </a:rPr>
                        <a:t>【'23/11】</a:t>
                      </a:r>
                    </a:p>
                    <a:p>
                      <a:r>
                        <a:rPr kumimoji="1" lang="ja-JP" altLang="en-US" sz="1400" dirty="0">
                          <a:solidFill>
                            <a:schemeClr val="tx1"/>
                          </a:solidFill>
                          <a:latin typeface="Meiryo UI" panose="020B0604030504040204" pitchFamily="50" charset="-128"/>
                          <a:ea typeface="Meiryo UI" panose="020B0604030504040204" pitchFamily="50" charset="-128"/>
                        </a:rPr>
                        <a:t>●海外拠点や海外イベント出展等を通じた情報発信</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経済界・民間</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100" dirty="0">
                          <a:solidFill>
                            <a:schemeClr val="tx1"/>
                          </a:solidFill>
                          <a:latin typeface="Meiryo UI" panose="020B0604030504040204" pitchFamily="50" charset="-128"/>
                          <a:ea typeface="Meiryo UI" panose="020B0604030504040204" pitchFamily="50" charset="-128"/>
                        </a:rPr>
                        <a:t>→アイルランドにおける国際金融に関する取組みの視察及び金融系企業への進出要件ヒアリ</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　ングを実施</a:t>
                      </a:r>
                      <a:r>
                        <a:rPr kumimoji="1" lang="en-US" altLang="ja-JP" sz="1100" dirty="0">
                          <a:solidFill>
                            <a:schemeClr val="tx1"/>
                          </a:solidFill>
                          <a:latin typeface="Meiryo UI" panose="020B0604030504040204" pitchFamily="50" charset="-128"/>
                          <a:ea typeface="Meiryo UI" panose="020B0604030504040204" pitchFamily="50" charset="-128"/>
                        </a:rPr>
                        <a:t>【’24/9,10】</a:t>
                      </a:r>
                      <a:r>
                        <a:rPr kumimoji="1" lang="ja-JP" altLang="en-US" sz="1100" dirty="0">
                          <a:solidFill>
                            <a:schemeClr val="tx1"/>
                          </a:solidFill>
                          <a:latin typeface="Meiryo UI" panose="020B0604030504040204" pitchFamily="50" charset="-128"/>
                          <a:ea typeface="Meiryo UI" panose="020B0604030504040204" pitchFamily="50" charset="-128"/>
                        </a:rPr>
                        <a:t>（関西経済連合会）</a:t>
                      </a:r>
                      <a:endParaRPr kumimoji="1" lang="en-US" altLang="ja-JP" sz="11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→海外拠点での大阪の取組周知協力（</a:t>
                      </a:r>
                      <a:r>
                        <a:rPr kumimoji="1" lang="en-US" altLang="ja-JP" sz="1100" dirty="0">
                          <a:solidFill>
                            <a:schemeClr val="tx1"/>
                          </a:solidFill>
                          <a:latin typeface="Meiryo UI" panose="020B0604030504040204" pitchFamily="50" charset="-128"/>
                          <a:ea typeface="Meiryo UI" panose="020B0604030504040204" pitchFamily="50" charset="-128"/>
                        </a:rPr>
                        <a:t>SBI</a:t>
                      </a:r>
                      <a:r>
                        <a:rPr kumimoji="1" lang="ja-JP" altLang="en-US" sz="1100" dirty="0">
                          <a:solidFill>
                            <a:schemeClr val="tx1"/>
                          </a:solidFill>
                          <a:latin typeface="Meiryo UI" panose="020B0604030504040204" pitchFamily="50" charset="-128"/>
                          <a:ea typeface="Meiryo UI" panose="020B0604030504040204" pitchFamily="50" charset="-128"/>
                        </a:rPr>
                        <a:t>ホールディングス）</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bl>
          </a:graphicData>
        </a:graphic>
      </p:graphicFrame>
      <p:sp>
        <p:nvSpPr>
          <p:cNvPr id="8" name="テキスト ボックス 7"/>
          <p:cNvSpPr txBox="1">
            <a:spLocks noChangeArrowheads="1"/>
          </p:cNvSpPr>
          <p:nvPr/>
        </p:nvSpPr>
        <p:spPr bwMode="auto">
          <a:xfrm>
            <a:off x="756320" y="340994"/>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在外公館・政府系機関・自治体事務所や民間ネットワークなどを活用した</a:t>
            </a:r>
            <a:r>
              <a:rPr lang="en-US" altLang="ja-JP" sz="1600" kern="0" dirty="0">
                <a:latin typeface="Meiryo UI" pitchFamily="50" charset="-128"/>
                <a:ea typeface="Meiryo UI" pitchFamily="50" charset="-128"/>
                <a:cs typeface="Meiryo UI" pitchFamily="50" charset="-128"/>
              </a:rPr>
              <a:t>PR</a:t>
            </a:r>
            <a:r>
              <a:rPr lang="ja-JP" altLang="en-US" sz="1600" kern="0" dirty="0">
                <a:latin typeface="Meiryo UI" pitchFamily="50" charset="-128"/>
                <a:ea typeface="Meiryo UI" pitchFamily="50" charset="-128"/>
                <a:cs typeface="Meiryo UI" pitchFamily="50" charset="-128"/>
              </a:rPr>
              <a:t>活動 </a:t>
            </a:r>
          </a:p>
        </p:txBody>
      </p:sp>
      <p:sp>
        <p:nvSpPr>
          <p:cNvPr id="10" name="正方形/長方形 9"/>
          <p:cNvSpPr/>
          <p:nvPr/>
        </p:nvSpPr>
        <p:spPr>
          <a:xfrm>
            <a:off x="492398" y="-10640"/>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lang="ja-JP" altLang="en-US" b="1" kern="0" dirty="0">
                <a:latin typeface="Meiryo UI" pitchFamily="50" charset="-128"/>
                <a:ea typeface="Meiryo UI" pitchFamily="50" charset="-128"/>
                <a:cs typeface="Meiryo UI" pitchFamily="50" charset="-128"/>
              </a:rPr>
              <a:t>情報発信・プロモーション</a:t>
            </a:r>
            <a:r>
              <a:rPr lang="ja-JP" altLang="en-US" b="1" kern="0" spc="-40" dirty="0">
                <a:latin typeface="Meiryo UI" pitchFamily="50" charset="-128"/>
                <a:ea typeface="Meiryo UI" pitchFamily="50" charset="-128"/>
                <a:cs typeface="Meiryo UI" pitchFamily="50" charset="-128"/>
              </a:rPr>
              <a:t>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 name="コンテンツ プレースホルダー 6"/>
          <p:cNvGraphicFramePr>
            <a:graphicFrameLocks/>
          </p:cNvGraphicFramePr>
          <p:nvPr>
            <p:extLst>
              <p:ext uri="{D42A27DB-BD31-4B8C-83A1-F6EECF244321}">
                <p14:modId xmlns:p14="http://schemas.microsoft.com/office/powerpoint/2010/main" val="3608547653"/>
              </p:ext>
            </p:extLst>
          </p:nvPr>
        </p:nvGraphicFramePr>
        <p:xfrm>
          <a:off x="776607" y="3745377"/>
          <a:ext cx="10930499" cy="1462826"/>
        </p:xfrm>
        <a:graphic>
          <a:graphicData uri="http://schemas.openxmlformats.org/drawingml/2006/table">
            <a:tbl>
              <a:tblPr firstRow="1" bandRow="1">
                <a:tableStyleId>{5C22544A-7EE6-4342-B048-85BDC9FD1C3A}</a:tableStyleId>
              </a:tblPr>
              <a:tblGrid>
                <a:gridCol w="4147564">
                  <a:extLst>
                    <a:ext uri="{9D8B030D-6E8A-4147-A177-3AD203B41FA5}">
                      <a16:colId xmlns:a16="http://schemas.microsoft.com/office/drawing/2014/main" val="1775291035"/>
                    </a:ext>
                  </a:extLst>
                </a:gridCol>
                <a:gridCol w="1514902">
                  <a:extLst>
                    <a:ext uri="{9D8B030D-6E8A-4147-A177-3AD203B41FA5}">
                      <a16:colId xmlns:a16="http://schemas.microsoft.com/office/drawing/2014/main" val="3213052032"/>
                    </a:ext>
                  </a:extLst>
                </a:gridCol>
                <a:gridCol w="5268033">
                  <a:extLst>
                    <a:ext uri="{9D8B030D-6E8A-4147-A177-3AD203B41FA5}">
                      <a16:colId xmlns:a16="http://schemas.microsoft.com/office/drawing/2014/main" val="3192314782"/>
                    </a:ext>
                  </a:extLst>
                </a:gridCol>
              </a:tblGrid>
              <a:tr h="436686">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026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多言語対応ホームページ等による情報発信（再掲）</a:t>
                      </a: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Global Financial City Osaka(HP)</a:t>
                      </a:r>
                      <a:r>
                        <a:rPr kumimoji="1" lang="ja-JP" altLang="en-US" sz="1400" dirty="0">
                          <a:solidFill>
                            <a:schemeClr val="tx1"/>
                          </a:solidFill>
                          <a:latin typeface="Meiryo UI" panose="020B0604030504040204" pitchFamily="50" charset="-128"/>
                          <a:ea typeface="Meiryo UI" panose="020B0604030504040204" pitchFamily="50" charset="-128"/>
                        </a:rPr>
                        <a:t>の運営</a:t>
                      </a:r>
                      <a:r>
                        <a:rPr kumimoji="1" lang="en-US" altLang="ja-JP" sz="1400" dirty="0">
                          <a:solidFill>
                            <a:schemeClr val="tx1"/>
                          </a:solidFill>
                          <a:latin typeface="Meiryo UI" panose="020B0604030504040204" pitchFamily="50" charset="-128"/>
                          <a:ea typeface="Meiryo UI" panose="020B0604030504040204" pitchFamily="50" charset="-128"/>
                        </a:rPr>
                        <a:t>【'21/10</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LinkedIn</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X</a:t>
                      </a:r>
                      <a:r>
                        <a:rPr kumimoji="1" lang="ja-JP" altLang="en-US" sz="1400" u="none" dirty="0">
                          <a:solidFill>
                            <a:schemeClr val="tx1"/>
                          </a:solidFill>
                          <a:latin typeface="Meiryo UI" panose="020B0604030504040204" pitchFamily="50" charset="-128"/>
                          <a:ea typeface="Meiryo UI" panose="020B0604030504040204" pitchFamily="50" charset="-128"/>
                        </a:rPr>
                        <a:t>を活用した情報発信</a:t>
                      </a:r>
                      <a:r>
                        <a:rPr kumimoji="1" lang="en-US" altLang="ja-JP" sz="1400" u="none" dirty="0">
                          <a:solidFill>
                            <a:schemeClr val="tx1"/>
                          </a:solidFill>
                          <a:latin typeface="Meiryo UI" panose="020B0604030504040204" pitchFamily="50" charset="-128"/>
                          <a:ea typeface="Meiryo UI" panose="020B0604030504040204" pitchFamily="50" charset="-128"/>
                        </a:rPr>
                        <a:t>【'23/8</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「アンバサダー」制度の開始</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r>
                        <a:rPr kumimoji="1" lang="en-US" altLang="ja-JP" sz="1400" dirty="0">
                          <a:solidFill>
                            <a:schemeClr val="tx1"/>
                          </a:solidFill>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130034657"/>
                  </a:ext>
                </a:extLst>
              </a:tr>
            </a:tbl>
          </a:graphicData>
        </a:graphic>
      </p:graphicFrame>
      <p:sp>
        <p:nvSpPr>
          <p:cNvPr id="11" name="テキスト ボックス 10"/>
          <p:cNvSpPr txBox="1">
            <a:spLocks noChangeArrowheads="1"/>
          </p:cNvSpPr>
          <p:nvPr/>
        </p:nvSpPr>
        <p:spPr bwMode="auto">
          <a:xfrm>
            <a:off x="756319" y="341305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多言語対応ホームページ等による情報発信（再掲）</a:t>
            </a:r>
          </a:p>
        </p:txBody>
      </p:sp>
      <p:sp>
        <p:nvSpPr>
          <p:cNvPr id="21" name="角丸四角形 20"/>
          <p:cNvSpPr/>
          <p:nvPr/>
        </p:nvSpPr>
        <p:spPr>
          <a:xfrm>
            <a:off x="3892386" y="242282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22" name="角丸四角形 21"/>
          <p:cNvSpPr/>
          <p:nvPr/>
        </p:nvSpPr>
        <p:spPr>
          <a:xfrm>
            <a:off x="3892386" y="460404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13" name="正方形/長方形 12"/>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4" name="正方形/長方形 13"/>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5"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8" name="コンテンツ プレースホルダー 6"/>
          <p:cNvGraphicFramePr>
            <a:graphicFrameLocks/>
          </p:cNvGraphicFramePr>
          <p:nvPr>
            <p:extLst>
              <p:ext uri="{D42A27DB-BD31-4B8C-83A1-F6EECF244321}">
                <p14:modId xmlns:p14="http://schemas.microsoft.com/office/powerpoint/2010/main" val="3514888854"/>
              </p:ext>
            </p:extLst>
          </p:nvPr>
        </p:nvGraphicFramePr>
        <p:xfrm>
          <a:off x="756320" y="5523506"/>
          <a:ext cx="10929331" cy="1269425"/>
        </p:xfrm>
        <a:graphic>
          <a:graphicData uri="http://schemas.openxmlformats.org/drawingml/2006/table">
            <a:tbl>
              <a:tblPr firstRow="1" bandRow="1">
                <a:tableStyleId>{5C22544A-7EE6-4342-B048-85BDC9FD1C3A}</a:tableStyleId>
              </a:tblPr>
              <a:tblGrid>
                <a:gridCol w="4160045">
                  <a:extLst>
                    <a:ext uri="{9D8B030D-6E8A-4147-A177-3AD203B41FA5}">
                      <a16:colId xmlns:a16="http://schemas.microsoft.com/office/drawing/2014/main" val="1775291035"/>
                    </a:ext>
                  </a:extLst>
                </a:gridCol>
                <a:gridCol w="1487606">
                  <a:extLst>
                    <a:ext uri="{9D8B030D-6E8A-4147-A177-3AD203B41FA5}">
                      <a16:colId xmlns:a16="http://schemas.microsoft.com/office/drawing/2014/main" val="3213052032"/>
                    </a:ext>
                  </a:extLst>
                </a:gridCol>
                <a:gridCol w="5281680">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76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企業の英語による情報発信の支援</a:t>
                      </a:r>
                      <a:endParaRPr lang="en-US" altLang="ja-JP" sz="1400" kern="0" dirty="0">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海外の投資等を呼び込むため、民間企業の英語による情報発信を支援</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●ビジネスマッチングイベント等の実施</a:t>
                      </a:r>
                      <a:r>
                        <a:rPr kumimoji="1" lang="en-US" altLang="ja-JP" sz="1400" u="none" dirty="0">
                          <a:solidFill>
                            <a:schemeClr val="tx1"/>
                          </a:solidFill>
                          <a:latin typeface="Meiryo UI" panose="020B0604030504040204" pitchFamily="50" charset="-128"/>
                          <a:ea typeface="Meiryo UI" panose="020B0604030504040204" pitchFamily="50" charset="-128"/>
                        </a:rPr>
                        <a:t>【'23/11,'24/7,10,11,’25/5,’26/3】</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19" name="テキスト ボックス 18"/>
          <p:cNvSpPr txBox="1">
            <a:spLocks noChangeArrowheads="1"/>
          </p:cNvSpPr>
          <p:nvPr/>
        </p:nvSpPr>
        <p:spPr bwMode="auto">
          <a:xfrm>
            <a:off x="756320" y="5196025"/>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a:latin typeface="Meiryo UI" pitchFamily="50" charset="-128"/>
                <a:ea typeface="Meiryo UI" pitchFamily="50" charset="-128"/>
                <a:cs typeface="Meiryo UI" pitchFamily="50" charset="-128"/>
              </a:rPr>
              <a:t>③　企業の英語による情報発信の支援</a:t>
            </a:r>
            <a:endParaRPr lang="ja-JP" altLang="en-US" sz="1600" kern="0" dirty="0">
              <a:latin typeface="Meiryo UI" pitchFamily="50" charset="-128"/>
              <a:ea typeface="Meiryo UI" pitchFamily="50" charset="-128"/>
              <a:cs typeface="Meiryo UI" pitchFamily="50" charset="-128"/>
            </a:endParaRPr>
          </a:p>
        </p:txBody>
      </p:sp>
      <p:sp>
        <p:nvSpPr>
          <p:cNvPr id="20" name="角丸四角形 19"/>
          <p:cNvSpPr/>
          <p:nvPr/>
        </p:nvSpPr>
        <p:spPr>
          <a:xfrm>
            <a:off x="3883078" y="651223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913076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11832608" y="1852921"/>
            <a:ext cx="359391" cy="115753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dirty="0">
                <a:latin typeface="Meiryo UI" panose="020B0604030504040204" pitchFamily="50" charset="-128"/>
                <a:ea typeface="Meiryo UI" panose="020B0604030504040204" pitchFamily="50" charset="-128"/>
              </a:rPr>
              <a:t>金融のフロント</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ランナー都市</a:t>
            </a: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2" name="スライド番号プレースホルダー 1"/>
          <p:cNvSpPr>
            <a:spLocks noGrp="1"/>
          </p:cNvSpPr>
          <p:nvPr>
            <p:ph type="sldNum" sz="quarter" idx="12"/>
          </p:nvPr>
        </p:nvSpPr>
        <p:spPr>
          <a:xfrm>
            <a:off x="9434849" y="648878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FCB8D1-E384-4ABF-9F79-4EB3205F8B48}"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dirty="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graphicFrame>
        <p:nvGraphicFramePr>
          <p:cNvPr id="19" name="コンテンツ プレースホルダー 6"/>
          <p:cNvGraphicFramePr>
            <a:graphicFrameLocks/>
          </p:cNvGraphicFramePr>
          <p:nvPr>
            <p:extLst>
              <p:ext uri="{D42A27DB-BD31-4B8C-83A1-F6EECF244321}">
                <p14:modId xmlns:p14="http://schemas.microsoft.com/office/powerpoint/2010/main" val="1082243810"/>
              </p:ext>
            </p:extLst>
          </p:nvPr>
        </p:nvGraphicFramePr>
        <p:xfrm>
          <a:off x="765629" y="397696"/>
          <a:ext cx="10944150" cy="1651142"/>
        </p:xfrm>
        <a:graphic>
          <a:graphicData uri="http://schemas.openxmlformats.org/drawingml/2006/table">
            <a:tbl>
              <a:tblPr firstRow="1" bandRow="1">
                <a:tableStyleId>{5C22544A-7EE6-4342-B048-85BDC9FD1C3A}</a:tableStyleId>
              </a:tblPr>
              <a:tblGrid>
                <a:gridCol w="4352396">
                  <a:extLst>
                    <a:ext uri="{9D8B030D-6E8A-4147-A177-3AD203B41FA5}">
                      <a16:colId xmlns:a16="http://schemas.microsoft.com/office/drawing/2014/main" val="1775291035"/>
                    </a:ext>
                  </a:extLst>
                </a:gridCol>
                <a:gridCol w="1613686">
                  <a:extLst>
                    <a:ext uri="{9D8B030D-6E8A-4147-A177-3AD203B41FA5}">
                      <a16:colId xmlns:a16="http://schemas.microsoft.com/office/drawing/2014/main" val="3213052032"/>
                    </a:ext>
                  </a:extLst>
                </a:gridCol>
                <a:gridCol w="4978068">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7669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0" dirty="0">
                          <a:latin typeface="Meiryo UI" pitchFamily="50" charset="-128"/>
                          <a:ea typeface="Meiryo UI" pitchFamily="50" charset="-128"/>
                          <a:cs typeface="Meiryo UI" pitchFamily="50" charset="-128"/>
                        </a:rPr>
                        <a:t>海外金融都市との</a:t>
                      </a:r>
                      <a:r>
                        <a:rPr lang="en-US" altLang="ja-JP" sz="1400" kern="0" dirty="0">
                          <a:latin typeface="Meiryo UI" pitchFamily="50" charset="-128"/>
                          <a:ea typeface="Meiryo UI" pitchFamily="50" charset="-128"/>
                          <a:cs typeface="Meiryo UI" pitchFamily="50" charset="-128"/>
                        </a:rPr>
                        <a:t>MoU</a:t>
                      </a:r>
                      <a:r>
                        <a:rPr lang="ja-JP" altLang="en-US" sz="1400" kern="0" dirty="0">
                          <a:latin typeface="Meiryo UI" pitchFamily="50" charset="-128"/>
                          <a:ea typeface="Meiryo UI" pitchFamily="50" charset="-128"/>
                          <a:cs typeface="Meiryo UI" pitchFamily="50" charset="-128"/>
                        </a:rPr>
                        <a:t>締結</a:t>
                      </a:r>
                      <a:endParaRPr lang="en-US" altLang="ja-JP" sz="1400" kern="0" dirty="0">
                        <a:latin typeface="Meiryo UI" pitchFamily="50" charset="-128"/>
                        <a:ea typeface="Meiryo UI" pitchFamily="50" charset="-128"/>
                        <a:cs typeface="Meiryo UI"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効果的な連携が可能な都市との国際金融都市の取組みに係る連携協定（</a:t>
                      </a:r>
                      <a:r>
                        <a:rPr kumimoji="1" lang="en-US" altLang="ja-JP" sz="1100" dirty="0">
                          <a:solidFill>
                            <a:schemeClr val="tx1"/>
                          </a:solidFill>
                          <a:latin typeface="Meiryo UI" panose="020B0604030504040204" pitchFamily="50" charset="-128"/>
                          <a:ea typeface="Meiryo UI" panose="020B0604030504040204" pitchFamily="50" charset="-128"/>
                        </a:rPr>
                        <a:t>MoU</a:t>
                      </a:r>
                      <a:r>
                        <a:rPr kumimoji="1" lang="ja-JP" altLang="en-US" sz="1100" dirty="0">
                          <a:solidFill>
                            <a:schemeClr val="tx1"/>
                          </a:solidFill>
                          <a:latin typeface="Meiryo UI" panose="020B0604030504040204" pitchFamily="50" charset="-128"/>
                          <a:ea typeface="Meiryo UI" panose="020B0604030504040204" pitchFamily="50" charset="-128"/>
                        </a:rPr>
                        <a:t>）の検討</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kern="0" dirty="0">
                        <a:latin typeface="Meiryo UI" pitchFamily="50" charset="-128"/>
                        <a:ea typeface="Meiryo UI" pitchFamily="50" charset="-128"/>
                        <a:cs typeface="Meiryo UI" pitchFamily="50" charset="-128"/>
                      </a:endParaRP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tc>
                <a:tc>
                  <a:txBody>
                    <a:bodyPr/>
                    <a:lstStyle/>
                    <a:p>
                      <a:r>
                        <a:rPr kumimoji="1" lang="ja-JP" altLang="en-US" sz="1400" dirty="0">
                          <a:latin typeface="Meiryo UI" panose="020B0604030504040204" pitchFamily="50" charset="-128"/>
                          <a:ea typeface="Meiryo UI" panose="020B0604030504040204" pitchFamily="50" charset="-128"/>
                        </a:rPr>
                        <a:t>●英国</a:t>
                      </a:r>
                      <a:r>
                        <a:rPr kumimoji="1" lang="ja-JP" altLang="en-US" sz="1400" dirty="0">
                          <a:solidFill>
                            <a:schemeClr val="tx1"/>
                          </a:solidFill>
                          <a:latin typeface="Meiryo UI" panose="020B0604030504040204" pitchFamily="50" charset="-128"/>
                          <a:ea typeface="Meiryo UI" panose="020B0604030504040204" pitchFamily="50" charset="-128"/>
                        </a:rPr>
                        <a:t>、シンガポール、インド、ドイツなどプロモーションや表敬等で交流した都市と意見交換を実施（府市）</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ハンブルク商工会議所及びファイナンスプラッツ・ハンブルク（ドイ</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ツ）との</a:t>
                      </a:r>
                      <a:r>
                        <a:rPr kumimoji="1" lang="en-US" altLang="ja-JP" sz="1400" dirty="0">
                          <a:solidFill>
                            <a:schemeClr val="tx1"/>
                          </a:solidFill>
                          <a:latin typeface="Meiryo UI" panose="020B0604030504040204" pitchFamily="50" charset="-128"/>
                          <a:ea typeface="Meiryo UI" panose="020B0604030504040204" pitchFamily="50" charset="-128"/>
                        </a:rPr>
                        <a:t>MoU</a:t>
                      </a:r>
                      <a:r>
                        <a:rPr kumimoji="1" lang="ja-JP" altLang="en-US" sz="1400" dirty="0">
                          <a:solidFill>
                            <a:schemeClr val="tx1"/>
                          </a:solidFill>
                          <a:latin typeface="Meiryo UI" panose="020B0604030504040204" pitchFamily="50" charset="-128"/>
                          <a:ea typeface="Meiryo UI" panose="020B0604030504040204" pitchFamily="50" charset="-128"/>
                        </a:rPr>
                        <a:t>締結</a:t>
                      </a:r>
                      <a:r>
                        <a:rPr kumimoji="1" lang="en-US" altLang="ja-JP" sz="1400" dirty="0">
                          <a:solidFill>
                            <a:schemeClr val="tx1"/>
                          </a:solidFill>
                          <a:latin typeface="Meiryo UI" panose="020B0604030504040204" pitchFamily="50" charset="-128"/>
                          <a:ea typeface="Meiryo UI" panose="020B0604030504040204" pitchFamily="50" charset="-128"/>
                        </a:rPr>
                        <a:t>【’25/6】(</a:t>
                      </a:r>
                      <a:r>
                        <a:rPr kumimoji="1" lang="ja-JP" altLang="en-US" sz="1400" dirty="0">
                          <a:solidFill>
                            <a:schemeClr val="tx1"/>
                          </a:solidFill>
                          <a:latin typeface="Meiryo UI" panose="020B0604030504040204" pitchFamily="50" charset="-128"/>
                          <a:ea typeface="Meiryo UI" panose="020B0604030504040204" pitchFamily="50" charset="-128"/>
                        </a:rPr>
                        <a:t>市</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 </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●ケベック州政府との</a:t>
                      </a:r>
                      <a:r>
                        <a:rPr kumimoji="1" lang="en-US" altLang="ja-JP" sz="1400" dirty="0">
                          <a:solidFill>
                            <a:schemeClr val="tx1"/>
                          </a:solidFill>
                          <a:latin typeface="Meiryo UI" panose="020B0604030504040204" pitchFamily="50" charset="-128"/>
                          <a:ea typeface="Meiryo UI" panose="020B0604030504040204" pitchFamily="50" charset="-128"/>
                        </a:rPr>
                        <a:t>MoU</a:t>
                      </a:r>
                      <a:r>
                        <a:rPr kumimoji="1" lang="ja-JP" altLang="en-US" sz="1400" dirty="0">
                          <a:solidFill>
                            <a:schemeClr val="tx1"/>
                          </a:solidFill>
                          <a:latin typeface="Meiryo UI" panose="020B0604030504040204" pitchFamily="50" charset="-128"/>
                          <a:ea typeface="Meiryo UI" panose="020B0604030504040204" pitchFamily="50" charset="-128"/>
                        </a:rPr>
                        <a:t>締結</a:t>
                      </a:r>
                      <a:r>
                        <a:rPr kumimoji="1" lang="en-US" altLang="ja-JP" sz="1400" dirty="0">
                          <a:solidFill>
                            <a:schemeClr val="tx1"/>
                          </a:solidFill>
                          <a:latin typeface="Meiryo UI" panose="020B0604030504040204" pitchFamily="50" charset="-128"/>
                          <a:ea typeface="Meiryo UI" panose="020B0604030504040204" pitchFamily="50" charset="-128"/>
                        </a:rPr>
                        <a:t>【’25/6】</a:t>
                      </a:r>
                      <a:r>
                        <a:rPr kumimoji="1" lang="ja-JP" altLang="en-US" sz="1400" dirty="0">
                          <a:solidFill>
                            <a:schemeClr val="tx1"/>
                          </a:solidFill>
                          <a:latin typeface="Meiryo UI" panose="020B0604030504040204" pitchFamily="50" charset="-128"/>
                          <a:ea typeface="Meiryo UI" panose="020B0604030504040204" pitchFamily="50" charset="-128"/>
                        </a:rPr>
                        <a:t>（市）</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20" name="正方形/長方形 19"/>
          <p:cNvSpPr/>
          <p:nvPr/>
        </p:nvSpPr>
        <p:spPr>
          <a:xfrm>
            <a:off x="492398" y="-42526"/>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a:t>
            </a:r>
            <a:r>
              <a:rPr lang="ja-JP" altLang="en-US" b="1" kern="0" dirty="0">
                <a:latin typeface="Meiryo UI" pitchFamily="50" charset="-128"/>
                <a:ea typeface="Meiryo UI" pitchFamily="50" charset="-128"/>
                <a:cs typeface="Meiryo UI" pitchFamily="50" charset="-128"/>
              </a:rPr>
              <a:t>海外との連携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1" name="グループ化 20"/>
          <p:cNvGrpSpPr/>
          <p:nvPr/>
        </p:nvGrpSpPr>
        <p:grpSpPr>
          <a:xfrm>
            <a:off x="3389836" y="1709059"/>
            <a:ext cx="1662330" cy="204716"/>
            <a:chOff x="2063510" y="3862316"/>
            <a:chExt cx="1662330" cy="204716"/>
          </a:xfrm>
        </p:grpSpPr>
        <p:sp>
          <p:nvSpPr>
            <p:cNvPr id="22" name="角丸四角形 21"/>
            <p:cNvSpPr/>
            <p:nvPr/>
          </p:nvSpPr>
          <p:spPr>
            <a:xfrm>
              <a:off x="2063510" y="386231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23" name="角丸四角形 22"/>
            <p:cNvSpPr/>
            <p:nvPr/>
          </p:nvSpPr>
          <p:spPr>
            <a:xfrm>
              <a:off x="2993410" y="386231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grpSp>
      <p:graphicFrame>
        <p:nvGraphicFramePr>
          <p:cNvPr id="29" name="コンテンツ プレースホルダー 6"/>
          <p:cNvGraphicFramePr>
            <a:graphicFrameLocks noGrp="1"/>
          </p:cNvGraphicFramePr>
          <p:nvPr>
            <p:ph idx="1"/>
            <p:extLst>
              <p:ext uri="{D42A27DB-BD31-4B8C-83A1-F6EECF244321}">
                <p14:modId xmlns:p14="http://schemas.microsoft.com/office/powerpoint/2010/main" val="2449535337"/>
              </p:ext>
            </p:extLst>
          </p:nvPr>
        </p:nvGraphicFramePr>
        <p:xfrm>
          <a:off x="765630" y="2743815"/>
          <a:ext cx="10944149" cy="1437782"/>
        </p:xfrm>
        <a:graphic>
          <a:graphicData uri="http://schemas.openxmlformats.org/drawingml/2006/table">
            <a:tbl>
              <a:tblPr firstRow="1" bandRow="1">
                <a:tableStyleId>{5C22544A-7EE6-4342-B048-85BDC9FD1C3A}</a:tableStyleId>
              </a:tblPr>
              <a:tblGrid>
                <a:gridCol w="4352280">
                  <a:extLst>
                    <a:ext uri="{9D8B030D-6E8A-4147-A177-3AD203B41FA5}">
                      <a16:colId xmlns:a16="http://schemas.microsoft.com/office/drawing/2014/main" val="1775291035"/>
                    </a:ext>
                  </a:extLst>
                </a:gridCol>
                <a:gridCol w="1569493">
                  <a:extLst>
                    <a:ext uri="{9D8B030D-6E8A-4147-A177-3AD203B41FA5}">
                      <a16:colId xmlns:a16="http://schemas.microsoft.com/office/drawing/2014/main" val="3213052032"/>
                    </a:ext>
                  </a:extLst>
                </a:gridCol>
                <a:gridCol w="5022376">
                  <a:extLst>
                    <a:ext uri="{9D8B030D-6E8A-4147-A177-3AD203B41FA5}">
                      <a16:colId xmlns:a16="http://schemas.microsoft.com/office/drawing/2014/main" val="3192314782"/>
                    </a:ext>
                  </a:extLst>
                </a:gridCol>
              </a:tblGrid>
              <a:tr h="49290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8735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金融庁と連携した各種手続支援のための英語対応ワンストップ窓口の設置 </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（再掲）</a:t>
                      </a:r>
                      <a:endParaRPr lang="en-US" altLang="ja-JP" sz="1400" dirty="0">
                        <a:solidFill>
                          <a:schemeClr val="tx1"/>
                        </a:solidFill>
                        <a:latin typeface="Meiryo UI" panose="020B0604030504040204" pitchFamily="50" charset="-128"/>
                        <a:ea typeface="Meiryo UI" panose="020B0604030504040204" pitchFamily="50" charset="-128"/>
                      </a:endParaRPr>
                    </a:p>
                  </a:txBody>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●国際金融ワンストップサポートセンター大阪の運営</a:t>
                      </a:r>
                      <a:r>
                        <a:rPr kumimoji="1" lang="en-US" altLang="ja-JP" sz="1400" dirty="0">
                          <a:solidFill>
                            <a:schemeClr val="tx1"/>
                          </a:solidFill>
                          <a:latin typeface="Meiryo UI" panose="020B0604030504040204" pitchFamily="50" charset="-128"/>
                          <a:ea typeface="Meiryo UI" panose="020B0604030504040204" pitchFamily="50" charset="-128"/>
                        </a:rPr>
                        <a:t>【'21/12</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r>
                        <a:rPr kumimoji="1" lang="ja-JP" altLang="en-US" sz="1400" u="none" dirty="0">
                          <a:solidFill>
                            <a:schemeClr val="tx1"/>
                          </a:solidFill>
                          <a:latin typeface="Meiryo UI" panose="020B0604030504040204" pitchFamily="50" charset="-128"/>
                          <a:ea typeface="Meiryo UI" panose="020B0604030504040204" pitchFamily="50" charset="-128"/>
                        </a:rPr>
                        <a:t>（再掲）</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30" name="テキスト ボックス 29"/>
          <p:cNvSpPr txBox="1">
            <a:spLocks noChangeArrowheads="1"/>
          </p:cNvSpPr>
          <p:nvPr/>
        </p:nvSpPr>
        <p:spPr bwMode="auto">
          <a:xfrm>
            <a:off x="764460" y="2384290"/>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英語対応ワンストップ窓口の設置 （再掲）</a:t>
            </a:r>
          </a:p>
        </p:txBody>
      </p:sp>
      <p:sp>
        <p:nvSpPr>
          <p:cNvPr id="31" name="正方形/長方形 30"/>
          <p:cNvSpPr/>
          <p:nvPr/>
        </p:nvSpPr>
        <p:spPr>
          <a:xfrm>
            <a:off x="492398" y="2062418"/>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a:t>
            </a:r>
            <a:r>
              <a:rPr lang="ja-JP" altLang="en-US" b="1" kern="0" spc="-40" dirty="0">
                <a:latin typeface="Meiryo UI" pitchFamily="50" charset="-128"/>
                <a:ea typeface="Meiryo UI" pitchFamily="50" charset="-128"/>
                <a:cs typeface="Meiryo UI" pitchFamily="50" charset="-128"/>
              </a:rPr>
              <a:t>大阪府市による先駆けたインパクトのある取組み</a:t>
            </a:r>
            <a:r>
              <a:rPr lang="ja-JP" altLang="en-US" b="1" kern="0" dirty="0">
                <a:latin typeface="Meiryo UI" pitchFamily="50" charset="-128"/>
                <a:ea typeface="Meiryo UI" pitchFamily="50" charset="-128"/>
                <a:cs typeface="Meiryo UI" pitchFamily="50" charset="-128"/>
              </a:rPr>
              <a:t> </a:t>
            </a:r>
            <a:endPar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3" name="コンテンツ プレースホルダー 6"/>
          <p:cNvGraphicFramePr>
            <a:graphicFrameLocks/>
          </p:cNvGraphicFramePr>
          <p:nvPr>
            <p:extLst>
              <p:ext uri="{D42A27DB-BD31-4B8C-83A1-F6EECF244321}">
                <p14:modId xmlns:p14="http://schemas.microsoft.com/office/powerpoint/2010/main" val="3064154860"/>
              </p:ext>
            </p:extLst>
          </p:nvPr>
        </p:nvGraphicFramePr>
        <p:xfrm>
          <a:off x="765630" y="4475659"/>
          <a:ext cx="10944149" cy="1822399"/>
        </p:xfrm>
        <a:graphic>
          <a:graphicData uri="http://schemas.openxmlformats.org/drawingml/2006/table">
            <a:tbl>
              <a:tblPr firstRow="1" bandRow="1">
                <a:tableStyleId>{5C22544A-7EE6-4342-B048-85BDC9FD1C3A}</a:tableStyleId>
              </a:tblPr>
              <a:tblGrid>
                <a:gridCol w="4324985">
                  <a:extLst>
                    <a:ext uri="{9D8B030D-6E8A-4147-A177-3AD203B41FA5}">
                      <a16:colId xmlns:a16="http://schemas.microsoft.com/office/drawing/2014/main" val="1775291035"/>
                    </a:ext>
                  </a:extLst>
                </a:gridCol>
                <a:gridCol w="1596788">
                  <a:extLst>
                    <a:ext uri="{9D8B030D-6E8A-4147-A177-3AD203B41FA5}">
                      <a16:colId xmlns:a16="http://schemas.microsoft.com/office/drawing/2014/main" val="3213052032"/>
                    </a:ext>
                  </a:extLst>
                </a:gridCol>
                <a:gridCol w="5022376">
                  <a:extLst>
                    <a:ext uri="{9D8B030D-6E8A-4147-A177-3AD203B41FA5}">
                      <a16:colId xmlns:a16="http://schemas.microsoft.com/office/drawing/2014/main" val="3192314782"/>
                    </a:ext>
                  </a:extLst>
                </a:gridCol>
              </a:tblGrid>
              <a:tr h="433239">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1389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金融リテラシーや金融知識を有する職員の育成</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研修の実施等による府市職員への金融リテラシーや金融知識の向上</a:t>
                      </a:r>
                    </a:p>
                  </a:txBody>
                  <a:tcPr/>
                </a:tc>
                <a:tc>
                  <a:txBody>
                    <a:bodyPr/>
                    <a:lstStyle/>
                    <a:p>
                      <a:pPr algn="l"/>
                      <a:r>
                        <a:rPr kumimoji="1" lang="ja-JP" altLang="en-US" sz="1400" dirty="0">
                          <a:latin typeface="Meiryo UI" panose="020B0604030504040204" pitchFamily="50" charset="-128"/>
                          <a:ea typeface="Meiryo UI" panose="020B0604030504040204" pitchFamily="50" charset="-128"/>
                        </a:rPr>
                        <a:t>大阪府・市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●事業連携協定に基づく研修等</a:t>
                      </a:r>
                      <a:r>
                        <a:rPr kumimoji="1" lang="en-US" altLang="ja-JP" sz="1400" u="none" dirty="0">
                          <a:solidFill>
                            <a:schemeClr val="tx1"/>
                          </a:solidFill>
                          <a:latin typeface="Meiryo UI" panose="020B0604030504040204" pitchFamily="50" charset="-128"/>
                          <a:ea typeface="Meiryo UI" panose="020B0604030504040204" pitchFamily="50" charset="-128"/>
                        </a:rPr>
                        <a:t>【'21/12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→金融の基礎知識や、ブロックチェーン、デジタルマーケティング等について、府市職員向けの動画研修、勉強会を実施（事業連携協定締結企業等</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岩井コスモ証券、</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ホールディングス、野村證券）</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●近畿財務局による職員向け勉強会</a:t>
                      </a:r>
                      <a:r>
                        <a:rPr kumimoji="1" lang="en-US" altLang="ja-JP" sz="1400" u="none" dirty="0">
                          <a:solidFill>
                            <a:schemeClr val="tx1"/>
                          </a:solidFill>
                          <a:latin typeface="Meiryo UI" panose="020B0604030504040204" pitchFamily="50" charset="-128"/>
                          <a:ea typeface="Meiryo UI" panose="020B0604030504040204" pitchFamily="50" charset="-128"/>
                        </a:rPr>
                        <a:t>【'23/8,'24/5】</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→近畿財務局による、金融商品取引法、資金決済法等の法令についての府市職員向けの実務勉強会を実施</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0034657"/>
                  </a:ext>
                </a:extLst>
              </a:tr>
            </a:tbl>
          </a:graphicData>
        </a:graphic>
      </p:graphicFrame>
      <p:sp>
        <p:nvSpPr>
          <p:cNvPr id="34" name="テキスト ボックス 33"/>
          <p:cNvSpPr txBox="1">
            <a:spLocks noChangeArrowheads="1"/>
          </p:cNvSpPr>
          <p:nvPr/>
        </p:nvSpPr>
        <p:spPr bwMode="auto">
          <a:xfrm>
            <a:off x="751934" y="4178633"/>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金融リテラシーや金融知識を有する職員の育成</a:t>
            </a:r>
          </a:p>
        </p:txBody>
      </p:sp>
      <p:sp>
        <p:nvSpPr>
          <p:cNvPr id="35" name="角丸四角形 34"/>
          <p:cNvSpPr/>
          <p:nvPr/>
        </p:nvSpPr>
        <p:spPr>
          <a:xfrm>
            <a:off x="4319736" y="567382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36" name="角丸四角形 35"/>
          <p:cNvSpPr/>
          <p:nvPr/>
        </p:nvSpPr>
        <p:spPr>
          <a:xfrm>
            <a:off x="4319736" y="3715144"/>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360684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2186580039"/>
              </p:ext>
            </p:extLst>
          </p:nvPr>
        </p:nvGraphicFramePr>
        <p:xfrm>
          <a:off x="570443" y="1151492"/>
          <a:ext cx="11051114" cy="5629457"/>
        </p:xfrm>
        <a:graphic>
          <a:graphicData uri="http://schemas.openxmlformats.org/drawingml/2006/table">
            <a:tbl>
              <a:tblPr firstRow="1" bandRow="1">
                <a:tableStyleId>{5C22544A-7EE6-4342-B048-85BDC9FD1C3A}</a:tableStyleId>
              </a:tblPr>
              <a:tblGrid>
                <a:gridCol w="3380120">
                  <a:extLst>
                    <a:ext uri="{9D8B030D-6E8A-4147-A177-3AD203B41FA5}">
                      <a16:colId xmlns:a16="http://schemas.microsoft.com/office/drawing/2014/main" val="1775291035"/>
                    </a:ext>
                  </a:extLst>
                </a:gridCol>
                <a:gridCol w="1091821">
                  <a:extLst>
                    <a:ext uri="{9D8B030D-6E8A-4147-A177-3AD203B41FA5}">
                      <a16:colId xmlns:a16="http://schemas.microsoft.com/office/drawing/2014/main" val="3213052032"/>
                    </a:ext>
                  </a:extLst>
                </a:gridCol>
                <a:gridCol w="6579173">
                  <a:extLst>
                    <a:ext uri="{9D8B030D-6E8A-4147-A177-3AD203B41FA5}">
                      <a16:colId xmlns:a16="http://schemas.microsoft.com/office/drawing/2014/main" val="3192314782"/>
                    </a:ext>
                  </a:extLst>
                </a:gridCol>
              </a:tblGrid>
              <a:tr h="33457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77045840"/>
                  </a:ext>
                </a:extLst>
              </a:tr>
              <a:tr h="2827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「未来社会の実験場」としての実証実験</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万博を「未来社会の実験場」として「規制のサンドボックス制度」を活用した実証実験を行う企業等について、助成金や</a:t>
                      </a:r>
                      <a:r>
                        <a:rPr kumimoji="1" lang="ja-JP" altLang="en-US" sz="1100" dirty="0">
                          <a:solidFill>
                            <a:schemeClr val="tx1"/>
                          </a:solidFill>
                          <a:latin typeface="Meiryo UI" panose="020B0604030504040204" pitchFamily="50" charset="-128"/>
                          <a:ea typeface="Meiryo UI" panose="020B0604030504040204" pitchFamily="50" charset="-128"/>
                        </a:rPr>
                        <a:t>ホームページ等での国内外への情報発信等により支援</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dirty="0">
                        <a:solidFill>
                          <a:schemeClr val="tx1"/>
                        </a:solidFill>
                        <a:latin typeface="Meiryo UI" panose="020B0604030504040204" pitchFamily="50" charset="-128"/>
                        <a:ea typeface="Meiryo UI" panose="020B0604030504040204" pitchFamily="50" charset="-128"/>
                      </a:endParaRPr>
                    </a:p>
                  </a:txBody>
                  <a:tcPr>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●「実証事業推進チーム大阪」の設置（府市・商工会議所）</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100" dirty="0">
                          <a:solidFill>
                            <a:schemeClr val="tx1"/>
                          </a:solidFill>
                          <a:latin typeface="Meiryo UI" panose="020B0604030504040204" pitchFamily="50" charset="-128"/>
                          <a:ea typeface="Meiryo UI" panose="020B0604030504040204" pitchFamily="50" charset="-128"/>
                        </a:rPr>
                        <a:t>→先端技術を活用した実証実験を検討している企業に対し、フィールドの提供等の支援を実施</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●万博に係る取組み等についての補助金の創設</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000" u="none" dirty="0">
                          <a:solidFill>
                            <a:schemeClr val="tx1"/>
                          </a:solidFill>
                          <a:latin typeface="Meiryo UI" panose="020B0604030504040204" pitchFamily="50" charset="-128"/>
                          <a:ea typeface="Meiryo UI" panose="020B0604030504040204" pitchFamily="50" charset="-128"/>
                        </a:rPr>
                        <a:t>　</a:t>
                      </a:r>
                      <a:r>
                        <a:rPr kumimoji="1" lang="ja-JP" altLang="en-US" sz="1400" u="none" dirty="0">
                          <a:solidFill>
                            <a:schemeClr val="tx1"/>
                          </a:solidFill>
                          <a:latin typeface="Meiryo UI" panose="020B0604030504040204" pitchFamily="50" charset="-128"/>
                          <a:ea typeface="Meiryo UI" panose="020B0604030504040204" pitchFamily="50" charset="-128"/>
                        </a:rPr>
                        <a:t>・「デジタル技術関連ビジネスの実証実験」補助金（府）</a:t>
                      </a:r>
                      <a:r>
                        <a:rPr kumimoji="1" lang="en-US" altLang="ja-JP" sz="1400" u="none" dirty="0">
                          <a:solidFill>
                            <a:schemeClr val="tx1"/>
                          </a:solidFill>
                          <a:latin typeface="Meiryo UI" panose="020B0604030504040204" pitchFamily="50" charset="-128"/>
                          <a:ea typeface="Meiryo UI" panose="020B0604030504040204" pitchFamily="50" charset="-128"/>
                        </a:rPr>
                        <a:t>【'22/6</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′25/3】</a:t>
                      </a:r>
                    </a:p>
                    <a:p>
                      <a:r>
                        <a:rPr kumimoji="1" lang="zh-TW" altLang="en-US" sz="1100" u="none" dirty="0">
                          <a:solidFill>
                            <a:schemeClr val="tx1"/>
                          </a:solidFill>
                          <a:latin typeface="Meiryo UI" panose="020B0604030504040204" pitchFamily="50" charset="-128"/>
                          <a:ea typeface="Meiryo UI" panose="020B0604030504040204" pitchFamily="50" charset="-128"/>
                        </a:rPr>
                        <a:t>　（</a:t>
                      </a:r>
                      <a:r>
                        <a:rPr kumimoji="1" lang="en-US" altLang="zh-TW" sz="1100" u="none" dirty="0">
                          <a:solidFill>
                            <a:schemeClr val="tx1"/>
                          </a:solidFill>
                          <a:latin typeface="Meiryo UI" panose="020B0604030504040204" pitchFamily="50" charset="-128"/>
                          <a:ea typeface="Meiryo UI" panose="020B0604030504040204" pitchFamily="50" charset="-128"/>
                        </a:rPr>
                        <a:t>‘24</a:t>
                      </a:r>
                      <a:r>
                        <a:rPr kumimoji="1" lang="zh-TW" altLang="en-US" sz="1100" u="none" dirty="0">
                          <a:solidFill>
                            <a:schemeClr val="tx1"/>
                          </a:solidFill>
                          <a:latin typeface="Meiryo UI" panose="020B0604030504040204" pitchFamily="50" charset="-128"/>
                          <a:ea typeface="Meiryo UI" panose="020B0604030504040204" pitchFamily="50" charset="-128"/>
                        </a:rPr>
                        <a:t>年度実績：交付決定件数</a:t>
                      </a:r>
                      <a:r>
                        <a:rPr kumimoji="1" lang="en-US" altLang="zh-TW" sz="1100" u="none" dirty="0">
                          <a:solidFill>
                            <a:schemeClr val="tx1"/>
                          </a:solidFill>
                          <a:latin typeface="Meiryo UI" panose="020B0604030504040204" pitchFamily="50" charset="-128"/>
                          <a:ea typeface="Meiryo UI" panose="020B0604030504040204" pitchFamily="50" charset="-128"/>
                        </a:rPr>
                        <a:t>3</a:t>
                      </a:r>
                      <a:r>
                        <a:rPr kumimoji="1" lang="zh-TW" altLang="en-US" sz="1100" u="none" dirty="0">
                          <a:solidFill>
                            <a:schemeClr val="tx1"/>
                          </a:solidFill>
                          <a:latin typeface="Meiryo UI" panose="020B0604030504040204" pitchFamily="50" charset="-128"/>
                          <a:ea typeface="Meiryo UI" panose="020B0604030504040204" pitchFamily="50" charset="-128"/>
                        </a:rPr>
                        <a:t>件、交付決定金額</a:t>
                      </a:r>
                      <a:r>
                        <a:rPr kumimoji="1" lang="ja-JP" altLang="en-US" sz="1100" u="none" dirty="0">
                          <a:solidFill>
                            <a:schemeClr val="tx1"/>
                          </a:solidFill>
                          <a:latin typeface="Meiryo UI" panose="020B0604030504040204" pitchFamily="50" charset="-128"/>
                          <a:ea typeface="Meiryo UI" panose="020B0604030504040204" pitchFamily="50" charset="-128"/>
                        </a:rPr>
                        <a:t>約</a:t>
                      </a:r>
                      <a:r>
                        <a:rPr kumimoji="1" lang="en-US" altLang="ja-JP" sz="1100" u="none" dirty="0">
                          <a:solidFill>
                            <a:schemeClr val="tx1"/>
                          </a:solidFill>
                          <a:latin typeface="Meiryo UI" panose="020B0604030504040204" pitchFamily="50" charset="-128"/>
                          <a:ea typeface="Meiryo UI" panose="020B0604030504040204" pitchFamily="50" charset="-128"/>
                        </a:rPr>
                        <a:t>3</a:t>
                      </a:r>
                      <a:r>
                        <a:rPr kumimoji="1" lang="zh-TW" altLang="en-US" sz="1100" u="none" dirty="0">
                          <a:solidFill>
                            <a:schemeClr val="tx1"/>
                          </a:solidFill>
                          <a:latin typeface="Meiryo UI" panose="020B0604030504040204" pitchFamily="50" charset="-128"/>
                          <a:ea typeface="Meiryo UI" panose="020B0604030504040204" pitchFamily="50" charset="-128"/>
                        </a:rPr>
                        <a:t>百万円）</a:t>
                      </a:r>
                    </a:p>
                    <a:p>
                      <a:r>
                        <a:rPr kumimoji="1" lang="ja-JP" altLang="en-US" sz="1100" u="none" dirty="0">
                          <a:solidFill>
                            <a:schemeClr val="tx1"/>
                          </a:solidFill>
                          <a:latin typeface="Meiryo UI" panose="020B0604030504040204" pitchFamily="50" charset="-128"/>
                          <a:ea typeface="Meiryo UI" panose="020B0604030504040204" pitchFamily="50" charset="-128"/>
                        </a:rPr>
                        <a:t>　　府内で行う</a:t>
                      </a:r>
                      <a:r>
                        <a:rPr kumimoji="1" lang="en-US" altLang="ja-JP" sz="1100" u="none" dirty="0">
                          <a:solidFill>
                            <a:schemeClr val="tx1"/>
                          </a:solidFill>
                          <a:latin typeface="Meiryo UI" panose="020B0604030504040204" pitchFamily="50" charset="-128"/>
                          <a:ea typeface="Meiryo UI" panose="020B0604030504040204" pitchFamily="50" charset="-128"/>
                        </a:rPr>
                        <a:t>AI</a:t>
                      </a:r>
                      <a:r>
                        <a:rPr kumimoji="1" lang="ja-JP" altLang="en-US" sz="1100" u="none" dirty="0">
                          <a:solidFill>
                            <a:schemeClr val="tx1"/>
                          </a:solidFill>
                          <a:latin typeface="Meiryo UI" panose="020B0604030504040204" pitchFamily="50" charset="-128"/>
                          <a:ea typeface="Meiryo UI" panose="020B0604030504040204" pitchFamily="50" charset="-128"/>
                        </a:rPr>
                        <a:t>や</a:t>
                      </a:r>
                      <a:r>
                        <a:rPr kumimoji="1" lang="en-US" altLang="ja-JP" sz="1100" u="none" dirty="0">
                          <a:solidFill>
                            <a:schemeClr val="tx1"/>
                          </a:solidFill>
                          <a:latin typeface="Meiryo UI" panose="020B0604030504040204" pitchFamily="50" charset="-128"/>
                          <a:ea typeface="Meiryo UI" panose="020B0604030504040204" pitchFamily="50" charset="-128"/>
                        </a:rPr>
                        <a:t>IoT</a:t>
                      </a:r>
                      <a:r>
                        <a:rPr kumimoji="1" lang="ja-JP" altLang="en-US" sz="1100" u="none" dirty="0">
                          <a:solidFill>
                            <a:schemeClr val="tx1"/>
                          </a:solidFill>
                          <a:latin typeface="Meiryo UI" panose="020B0604030504040204" pitchFamily="50" charset="-128"/>
                          <a:ea typeface="Meiryo UI" panose="020B0604030504040204" pitchFamily="50" charset="-128"/>
                        </a:rPr>
                        <a:t>等の先端技術等を活用した実証実験に係る経費を補助</a:t>
                      </a:r>
                      <a:br>
                        <a:rPr kumimoji="1" lang="en-US" altLang="ja-JP" sz="1100" u="none" dirty="0">
                          <a:solidFill>
                            <a:schemeClr val="tx1"/>
                          </a:solidFill>
                          <a:latin typeface="Meiryo UI" panose="020B0604030504040204" pitchFamily="50" charset="-128"/>
                          <a:ea typeface="Meiryo UI" panose="020B0604030504040204" pitchFamily="50" charset="-128"/>
                        </a:rPr>
                      </a:b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dirty="0">
                          <a:solidFill>
                            <a:schemeClr val="tx1"/>
                          </a:solidFill>
                          <a:latin typeface="Meiryo UI" panose="020B0604030504040204" pitchFamily="50" charset="-128"/>
                          <a:ea typeface="Meiryo UI" panose="020B0604030504040204" pitchFamily="50" charset="-128"/>
                        </a:rPr>
                        <a:t>３より</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「技術革新に関連する先端技術等の実証実験」補助金</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から改称</a:t>
                      </a:r>
                      <a:endParaRPr kumimoji="1" lang="ja-JP" altLang="en-US"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・空飛ぶクルマ都市型ビジネス創造都市推進事業補助金（府）</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’25</a:t>
                      </a:r>
                      <a:r>
                        <a:rPr kumimoji="1" lang="zh-TW"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ja-JP" altLang="en-US" sz="1100" dirty="0">
                          <a:solidFill>
                            <a:schemeClr val="tx1"/>
                          </a:solidFill>
                          <a:latin typeface="Meiryo UI" panose="020B0604030504040204" pitchFamily="50" charset="-128"/>
                          <a:ea typeface="Meiryo UI" panose="020B0604030504040204" pitchFamily="50" charset="-128"/>
                        </a:rPr>
                        <a:t>７</a:t>
                      </a:r>
                      <a:r>
                        <a:rPr kumimoji="1" lang="zh-TW" altLang="en-US" sz="1100" dirty="0">
                          <a:solidFill>
                            <a:schemeClr val="tx1"/>
                          </a:solidFill>
                          <a:latin typeface="Meiryo UI" panose="020B0604030504040204" pitchFamily="50" charset="-128"/>
                          <a:ea typeface="Meiryo UI" panose="020B0604030504040204" pitchFamily="50" charset="-128"/>
                        </a:rPr>
                        <a:t>件、交付決定金額約</a:t>
                      </a:r>
                      <a:r>
                        <a:rPr kumimoji="1" lang="en-US" altLang="zh-TW" sz="1100" dirty="0">
                          <a:solidFill>
                            <a:schemeClr val="tx1"/>
                          </a:solidFill>
                          <a:latin typeface="Meiryo UI" panose="020B0604030504040204" pitchFamily="50" charset="-128"/>
                          <a:ea typeface="Meiryo UI" panose="020B0604030504040204" pitchFamily="50" charset="-128"/>
                        </a:rPr>
                        <a:t>121</a:t>
                      </a:r>
                      <a:r>
                        <a:rPr kumimoji="1" lang="zh-TW" altLang="en-US" sz="1100" dirty="0">
                          <a:solidFill>
                            <a:schemeClr val="tx1"/>
                          </a:solidFill>
                          <a:latin typeface="Meiryo UI" panose="020B0604030504040204" pitchFamily="50" charset="-128"/>
                          <a:ea typeface="Meiryo UI" panose="020B0604030504040204" pitchFamily="50" charset="-128"/>
                        </a:rPr>
                        <a:t>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　 空飛ぶクルマ社会実装促進事業補助金（市）</a:t>
                      </a:r>
                      <a:r>
                        <a:rPr kumimoji="1" lang="en-US" altLang="ja-JP" sz="1400" dirty="0">
                          <a:solidFill>
                            <a:schemeClr val="tx1"/>
                          </a:solidFill>
                          <a:latin typeface="Meiryo UI" panose="020B0604030504040204" pitchFamily="50" charset="-128"/>
                          <a:ea typeface="Meiryo UI" panose="020B0604030504040204" pitchFamily="50" charset="-128"/>
                        </a:rPr>
                        <a:t>【'23/6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大阪において空飛ぶクルマを活用した事業展開をめざしている事業者の各種取組みに係る経費を補助</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zh-TW" altLang="en-US" sz="1100" dirty="0">
                          <a:solidFill>
                            <a:schemeClr val="tx1"/>
                          </a:solidFill>
                          <a:latin typeface="Meiryo UI" panose="020B0604030504040204" pitchFamily="50" charset="-128"/>
                          <a:ea typeface="Meiryo UI" panose="020B0604030504040204" pitchFamily="50" charset="-128"/>
                        </a:rPr>
                        <a:t>（</a:t>
                      </a:r>
                      <a:r>
                        <a:rPr kumimoji="1" lang="en-US" altLang="zh-TW" sz="1100" dirty="0">
                          <a:solidFill>
                            <a:schemeClr val="tx1"/>
                          </a:solidFill>
                          <a:latin typeface="Meiryo UI" panose="020B0604030504040204" pitchFamily="50" charset="-128"/>
                          <a:ea typeface="Meiryo UI" panose="020B0604030504040204" pitchFamily="50" charset="-128"/>
                        </a:rPr>
                        <a:t>’25</a:t>
                      </a:r>
                      <a:r>
                        <a:rPr kumimoji="1" lang="ja-JP"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en-US" altLang="ja-JP" sz="1100" dirty="0">
                          <a:solidFill>
                            <a:schemeClr val="tx1"/>
                          </a:solidFill>
                          <a:latin typeface="Meiryo UI" panose="020B0604030504040204" pitchFamily="50" charset="-128"/>
                          <a:ea typeface="Meiryo UI" panose="020B0604030504040204" pitchFamily="50" charset="-128"/>
                        </a:rPr>
                        <a:t>6</a:t>
                      </a:r>
                      <a:r>
                        <a:rPr kumimoji="1" lang="ja-JP" altLang="en-US" sz="1100" dirty="0">
                          <a:solidFill>
                            <a:schemeClr val="tx1"/>
                          </a:solidFill>
                          <a:latin typeface="Meiryo UI" panose="020B0604030504040204" pitchFamily="50" charset="-128"/>
                          <a:ea typeface="Meiryo UI" panose="020B0604030504040204" pitchFamily="50" charset="-128"/>
                        </a:rPr>
                        <a:t>件、交付決定金額約</a:t>
                      </a:r>
                      <a:r>
                        <a:rPr kumimoji="1" lang="en-US" altLang="ja-JP" sz="1100" dirty="0">
                          <a:solidFill>
                            <a:schemeClr val="tx1"/>
                          </a:solidFill>
                          <a:latin typeface="Meiryo UI" panose="020B0604030504040204" pitchFamily="50" charset="-128"/>
                          <a:ea typeface="Meiryo UI" panose="020B0604030504040204" pitchFamily="50" charset="-128"/>
                        </a:rPr>
                        <a:t>67</a:t>
                      </a:r>
                      <a:r>
                        <a:rPr kumimoji="1" lang="ja-JP" altLang="en-US" sz="1100" dirty="0">
                          <a:solidFill>
                            <a:schemeClr val="tx1"/>
                          </a:solidFill>
                          <a:latin typeface="Meiryo UI" panose="020B0604030504040204" pitchFamily="50" charset="-128"/>
                          <a:ea typeface="Meiryo UI" panose="020B0604030504040204" pitchFamily="50" charset="-128"/>
                        </a:rPr>
                        <a:t>百万円</a:t>
                      </a:r>
                      <a:r>
                        <a:rPr kumimoji="1" lang="zh-TW" altLang="en-US" sz="1100" dirty="0">
                          <a:solidFill>
                            <a:schemeClr val="tx1"/>
                          </a:solidFill>
                          <a:latin typeface="Meiryo UI" panose="020B0604030504040204" pitchFamily="50" charset="-128"/>
                          <a:ea typeface="Meiryo UI" panose="020B0604030504040204" pitchFamily="50" charset="-128"/>
                        </a:rPr>
                        <a:t>）</a:t>
                      </a:r>
                      <a:endParaRPr kumimoji="1" lang="en-US" altLang="zh-TW"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 ・カーボンニュートラル技術開発・実証事業補助金（府・三菱</a:t>
                      </a:r>
                      <a:r>
                        <a:rPr kumimoji="1" lang="en-US" altLang="ja-JP" sz="1400" dirty="0">
                          <a:solidFill>
                            <a:schemeClr val="tx1"/>
                          </a:solidFill>
                          <a:latin typeface="Meiryo UI" panose="020B0604030504040204" pitchFamily="50" charset="-128"/>
                          <a:ea typeface="Meiryo UI" panose="020B0604030504040204" pitchFamily="50" charset="-128"/>
                        </a:rPr>
                        <a:t>UFJ</a:t>
                      </a:r>
                      <a:r>
                        <a:rPr kumimoji="1" lang="ja-JP" altLang="en-US" sz="1400" dirty="0">
                          <a:solidFill>
                            <a:schemeClr val="tx1"/>
                          </a:solidFill>
                          <a:latin typeface="Meiryo UI" panose="020B0604030504040204" pitchFamily="50" charset="-128"/>
                          <a:ea typeface="Meiryo UI" panose="020B0604030504040204" pitchFamily="50" charset="-128"/>
                        </a:rPr>
                        <a:t>銀行 他）</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　 </a:t>
                      </a:r>
                      <a:r>
                        <a:rPr kumimoji="1" lang="en-US" altLang="ja-JP" sz="1400" dirty="0">
                          <a:solidFill>
                            <a:schemeClr val="tx1"/>
                          </a:solidFill>
                          <a:latin typeface="Meiryo UI" panose="020B0604030504040204" pitchFamily="50" charset="-128"/>
                          <a:ea typeface="Meiryo UI" panose="020B0604030504040204" pitchFamily="50" charset="-128"/>
                        </a:rPr>
                        <a:t>【'23/3</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’25/3】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dirty="0">
                          <a:solidFill>
                            <a:schemeClr val="tx1"/>
                          </a:solidFill>
                          <a:latin typeface="Meiryo UI" panose="020B0604030504040204" pitchFamily="50" charset="-128"/>
                          <a:ea typeface="Meiryo UI" panose="020B0604030504040204" pitchFamily="50" charset="-128"/>
                        </a:rPr>
                        <a:t>　（</a:t>
                      </a:r>
                      <a:r>
                        <a:rPr kumimoji="1" lang="en-US" altLang="zh-TW" sz="1100" dirty="0">
                          <a:solidFill>
                            <a:schemeClr val="tx1"/>
                          </a:solidFill>
                          <a:latin typeface="Meiryo UI" panose="020B0604030504040204" pitchFamily="50" charset="-128"/>
                          <a:ea typeface="Meiryo UI" panose="020B0604030504040204" pitchFamily="50" charset="-128"/>
                        </a:rPr>
                        <a:t>'24</a:t>
                      </a:r>
                      <a:r>
                        <a:rPr kumimoji="1" lang="zh-TW" altLang="en-US" sz="1100" dirty="0">
                          <a:solidFill>
                            <a:schemeClr val="tx1"/>
                          </a:solidFill>
                          <a:latin typeface="Meiryo UI" panose="020B0604030504040204" pitchFamily="50" charset="-128"/>
                          <a:ea typeface="Meiryo UI" panose="020B0604030504040204" pitchFamily="50" charset="-128"/>
                        </a:rPr>
                        <a:t>年度実績：交付決定件数</a:t>
                      </a:r>
                      <a:r>
                        <a:rPr kumimoji="1" lang="en-US" altLang="zh-TW" sz="1100" dirty="0">
                          <a:solidFill>
                            <a:schemeClr val="tx1"/>
                          </a:solidFill>
                          <a:latin typeface="Meiryo UI" panose="020B0604030504040204" pitchFamily="50" charset="-128"/>
                          <a:ea typeface="Meiryo UI" panose="020B0604030504040204" pitchFamily="50" charset="-128"/>
                        </a:rPr>
                        <a:t>12</a:t>
                      </a:r>
                      <a:r>
                        <a:rPr kumimoji="1" lang="zh-TW" altLang="en-US" sz="1100" dirty="0">
                          <a:solidFill>
                            <a:schemeClr val="tx1"/>
                          </a:solidFill>
                          <a:latin typeface="Meiryo UI" panose="020B0604030504040204" pitchFamily="50" charset="-128"/>
                          <a:ea typeface="Meiryo UI" panose="020B0604030504040204" pitchFamily="50" charset="-128"/>
                        </a:rPr>
                        <a:t>件、交付決定金額</a:t>
                      </a:r>
                      <a:r>
                        <a:rPr kumimoji="1" lang="en-US" altLang="zh-TW" sz="1100" dirty="0">
                          <a:solidFill>
                            <a:schemeClr val="tx1"/>
                          </a:solidFill>
                          <a:latin typeface="Meiryo UI" panose="020B0604030504040204" pitchFamily="50" charset="-128"/>
                          <a:ea typeface="Meiryo UI" panose="020B0604030504040204" pitchFamily="50" charset="-128"/>
                        </a:rPr>
                        <a:t>780</a:t>
                      </a:r>
                      <a:r>
                        <a:rPr kumimoji="1" lang="zh-TW" altLang="en-US" sz="1100" dirty="0">
                          <a:solidFill>
                            <a:schemeClr val="tx1"/>
                          </a:solidFill>
                          <a:latin typeface="Meiryo UI" panose="020B0604030504040204" pitchFamily="50" charset="-128"/>
                          <a:ea typeface="Meiryo UI" panose="020B0604030504040204" pitchFamily="50" charset="-128"/>
                        </a:rPr>
                        <a:t>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万博での披露をめざして、府内で行うカーボンニュートラルに資する最先端技術を用いた最終製品・サービスの</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開発及び実証に係る経費を補助</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 ・新技術社会実装支援補助金（府）</a:t>
                      </a:r>
                      <a:r>
                        <a:rPr kumimoji="1" lang="en-US" altLang="ja-JP" sz="1400" dirty="0">
                          <a:solidFill>
                            <a:schemeClr val="tx1"/>
                          </a:solidFill>
                          <a:latin typeface="Meiryo UI" panose="020B0604030504040204" pitchFamily="50" charset="-128"/>
                          <a:ea typeface="Meiryo UI" panose="020B0604030504040204" pitchFamily="50" charset="-128"/>
                        </a:rPr>
                        <a:t>【’25/4</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実証実験への補助、実装化に向けての伴走支援等を通じてスタートアップ等を支援する支援機関の取組みに係る　</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　　経費を補助</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●万博に係る実証実験に関する国内外への情報発信</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府市・日本政策投資銀行・民</a:t>
                      </a:r>
                      <a:r>
                        <a:rPr kumimoji="1" lang="ja-JP" altLang="en-US" sz="1400" spc="-150" dirty="0">
                          <a:solidFill>
                            <a:schemeClr val="tx1"/>
                          </a:solidFill>
                          <a:latin typeface="Meiryo UI" panose="020B0604030504040204" pitchFamily="50" charset="-128"/>
                          <a:ea typeface="Meiryo UI" panose="020B0604030504040204" pitchFamily="50" charset="-128"/>
                        </a:rPr>
                        <a:t>間</a:t>
                      </a:r>
                      <a:r>
                        <a:rPr kumimoji="1" lang="en-US" altLang="ja-JP" sz="1400" spc="-15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→空飛ぶクルマの社会実装に向けた情報発信（日本政策投資銀行）、大学生向けオープン・カンパニー</a:t>
                      </a:r>
                      <a:r>
                        <a:rPr kumimoji="1" lang="ja-JP" altLang="en-US" sz="1050" dirty="0">
                          <a:solidFill>
                            <a:schemeClr val="tx1"/>
                          </a:solidFill>
                          <a:latin typeface="Meiryo UI" panose="020B0604030504040204" pitchFamily="50" charset="-128"/>
                          <a:ea typeface="Meiryo UI" panose="020B0604030504040204" pitchFamily="50" charset="-128"/>
                        </a:rPr>
                        <a:t>（インターンシップ）</a:t>
                      </a:r>
                      <a:r>
                        <a:rPr kumimoji="1" lang="ja-JP" altLang="en-US" sz="1100" dirty="0">
                          <a:solidFill>
                            <a:schemeClr val="tx1"/>
                          </a:solidFill>
                          <a:latin typeface="Meiryo UI" panose="020B0604030504040204" pitchFamily="50" charset="-128"/>
                          <a:ea typeface="Meiryo UI" panose="020B0604030504040204" pitchFamily="50" charset="-128"/>
                        </a:rPr>
                        <a:t>において、府職員による万博関連講演の実施（野村</a:t>
                      </a:r>
                      <a:r>
                        <a:rPr kumimoji="1" lang="ja-JP" altLang="en-US" sz="1100" u="none" dirty="0">
                          <a:solidFill>
                            <a:schemeClr val="tx1"/>
                          </a:solidFill>
                          <a:latin typeface="Meiryo UI" panose="020B0604030504040204" pitchFamily="50" charset="-128"/>
                          <a:ea typeface="Meiryo UI" panose="020B0604030504040204" pitchFamily="50" charset="-128"/>
                        </a:rPr>
                        <a:t>證券</a:t>
                      </a:r>
                      <a:r>
                        <a:rPr kumimoji="1" lang="ja-JP" altLang="en-US" sz="1100" dirty="0">
                          <a:solidFill>
                            <a:schemeClr val="tx1"/>
                          </a:solidFill>
                          <a:latin typeface="Meiryo UI" panose="020B0604030504040204" pitchFamily="50" charset="-128"/>
                          <a:ea typeface="Meiryo UI" panose="020B0604030504040204" pitchFamily="50" charset="-128"/>
                        </a:rPr>
                        <a:t>）他</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34657"/>
                  </a:ext>
                </a:extLst>
              </a:tr>
              <a:tr h="935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万博のテーマに関連するファンドによる投資</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新たな万博ファンドの組成や、民間ファンドの活用により、万博を契機としたイノベーションや新たなビジネスモデルを生み出す企業への資金調達を円滑化</a:t>
                      </a:r>
                      <a:endParaRPr kumimoji="1" lang="en-US" altLang="ja-JP" sz="11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大阪府・市</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●万博</a:t>
                      </a:r>
                      <a:r>
                        <a:rPr lang="ja-JP" altLang="en-US" sz="1400" dirty="0">
                          <a:solidFill>
                            <a:schemeClr val="tx1"/>
                          </a:solidFill>
                          <a:latin typeface="Meiryo UI" panose="020B0604030504040204" pitchFamily="50" charset="-128"/>
                          <a:ea typeface="Meiryo UI" panose="020B0604030504040204" pitchFamily="50" charset="-128"/>
                        </a:rPr>
                        <a:t>のテーマに関連するファンドの</a:t>
                      </a:r>
                      <a:r>
                        <a:rPr kumimoji="1" lang="ja-JP" altLang="en-US" sz="1400" dirty="0">
                          <a:solidFill>
                            <a:schemeClr val="tx1"/>
                          </a:solidFill>
                          <a:latin typeface="Meiryo UI" panose="020B0604030504040204" pitchFamily="50" charset="-128"/>
                          <a:ea typeface="Meiryo UI" panose="020B0604030504040204" pitchFamily="50" charset="-128"/>
                        </a:rPr>
                        <a:t>組成・出資（民間）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・「大阪・関西万博活性化ファンド」の創設</a:t>
                      </a:r>
                      <a:r>
                        <a:rPr kumimoji="1" lang="en-US" altLang="ja-JP" sz="1200" dirty="0">
                          <a:solidFill>
                            <a:schemeClr val="tx1"/>
                          </a:solidFill>
                          <a:latin typeface="Meiryo UI" panose="020B0604030504040204" pitchFamily="50" charset="-128"/>
                          <a:ea typeface="Meiryo UI" panose="020B0604030504040204" pitchFamily="50" charset="-128"/>
                        </a:rPr>
                        <a:t>【'21/12】</a:t>
                      </a:r>
                    </a:p>
                    <a:p>
                      <a:r>
                        <a:rPr kumimoji="1" lang="ja-JP" altLang="en-US" sz="1200" dirty="0">
                          <a:solidFill>
                            <a:schemeClr val="tx1"/>
                          </a:solidFill>
                          <a:latin typeface="Meiryo UI" panose="020B0604030504040204" pitchFamily="50" charset="-128"/>
                          <a:ea typeface="Meiryo UI" panose="020B0604030504040204" pitchFamily="50" charset="-128"/>
                        </a:rPr>
                        <a:t> 大阪・関西万博のテーマ「いのち輝く未来」に適合する国内のベンチャー企業等に対し</a:t>
                      </a:r>
                      <a:r>
                        <a:rPr kumimoji="1" lang="en-US" altLang="ja-JP" sz="1200" dirty="0">
                          <a:solidFill>
                            <a:schemeClr val="tx1"/>
                          </a:solidFill>
                          <a:latin typeface="Meiryo UI" panose="020B0604030504040204" pitchFamily="50" charset="-128"/>
                          <a:ea typeface="Meiryo UI" panose="020B0604030504040204" pitchFamily="50" charset="-128"/>
                        </a:rPr>
                        <a:t>10</a:t>
                      </a:r>
                      <a:r>
                        <a:rPr kumimoji="1" lang="ja-JP" altLang="en-US" sz="1200" dirty="0">
                          <a:solidFill>
                            <a:schemeClr val="tx1"/>
                          </a:solidFill>
                          <a:latin typeface="Meiryo UI" panose="020B0604030504040204" pitchFamily="50" charset="-128"/>
                          <a:ea typeface="Meiryo UI" panose="020B0604030504040204" pitchFamily="50" charset="-128"/>
                        </a:rPr>
                        <a:t>年間投資</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163378"/>
                  </a:ext>
                </a:extLst>
              </a:tr>
            </a:tbl>
          </a:graphicData>
        </a:graphic>
      </p:graphicFrame>
      <p:sp>
        <p:nvSpPr>
          <p:cNvPr id="8" name="テキスト ボックス 7"/>
          <p:cNvSpPr txBox="1">
            <a:spLocks noChangeArrowheads="1"/>
          </p:cNvSpPr>
          <p:nvPr/>
        </p:nvSpPr>
        <p:spPr bwMode="auto">
          <a:xfrm>
            <a:off x="592939" y="769778"/>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defTabSz="914400" eaLnBrk="1" fontAlgn="auto" hangingPunct="1">
              <a:spcBef>
                <a:spcPts val="0"/>
              </a:spcBef>
              <a:spcAft>
                <a:spcPts val="0"/>
              </a:spcAft>
              <a:buFontTx/>
              <a:buNone/>
              <a:defRPr/>
            </a:pPr>
            <a:r>
              <a:rPr lang="ja-JP" altLang="en-US" sz="1600" kern="0" dirty="0">
                <a:latin typeface="Meiryo UI" pitchFamily="50" charset="-128"/>
                <a:ea typeface="Meiryo UI" pitchFamily="50" charset="-128"/>
                <a:cs typeface="Meiryo UI" pitchFamily="50" charset="-128"/>
              </a:rPr>
              <a:t>①　万博を契機とした社会実験・実装プロジェクトへ国内外から資金が流入する仕組みづくり</a:t>
            </a:r>
            <a:r>
              <a:rPr lang="ja-JP" altLang="en-US" sz="1400" kern="0" dirty="0">
                <a:latin typeface="Meiryo UI" pitchFamily="50" charset="-128"/>
                <a:ea typeface="Meiryo UI" pitchFamily="50" charset="-128"/>
                <a:cs typeface="Meiryo UI" pitchFamily="50" charset="-128"/>
              </a:rPr>
              <a:t>　　　　　　 　</a:t>
            </a:r>
            <a:endParaRPr lang="en-US" altLang="ja-JP" sz="1400" kern="0" dirty="0">
              <a:latin typeface="Meiryo UI" pitchFamily="50" charset="-128"/>
              <a:ea typeface="Meiryo UI" pitchFamily="50" charset="-128"/>
              <a:cs typeface="Meiryo UI" pitchFamily="50" charset="-128"/>
            </a:endParaRPr>
          </a:p>
        </p:txBody>
      </p:sp>
      <p:sp>
        <p:nvSpPr>
          <p:cNvPr id="10" name="正方形/長方形 9"/>
          <p:cNvSpPr/>
          <p:nvPr/>
        </p:nvSpPr>
        <p:spPr>
          <a:xfrm>
            <a:off x="317604" y="306660"/>
            <a:ext cx="10124323" cy="451714"/>
          </a:xfrm>
          <a:prstGeom prst="rect">
            <a:avLst/>
          </a:prstGeom>
          <a:noFill/>
          <a:ln w="12700" cap="flat" cmpd="sng" algn="ctr">
            <a:noFill/>
            <a:prstDash val="solid"/>
          </a:ln>
          <a:effectLst/>
        </p:spPr>
        <p:txBody>
          <a:bodyPr rtlCol="0" anchor="ctr"/>
          <a:lstStyle/>
          <a:p>
            <a:pPr lvl="0"/>
            <a:r>
              <a:rPr kumimoji="0" lang="ja-JP" altLang="en-US" sz="18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lang="ja-JP" altLang="en-US" sz="2000" b="1" kern="0" dirty="0">
                <a:solidFill>
                  <a:srgbClr val="000000"/>
                </a:solidFill>
                <a:latin typeface="Meiryo UI" pitchFamily="50" charset="-128"/>
                <a:ea typeface="Meiryo UI" pitchFamily="50" charset="-128"/>
                <a:cs typeface="Meiryo UI" pitchFamily="50" charset="-128"/>
              </a:rPr>
              <a:t>魅力的なまちづくりに向けた</a:t>
            </a:r>
            <a:r>
              <a:rPr lang="ja-JP" altLang="en-US" sz="2000" b="1" kern="0" dirty="0">
                <a:latin typeface="Meiryo UI" pitchFamily="50" charset="-128"/>
                <a:ea typeface="Meiryo UI" pitchFamily="50" charset="-128"/>
                <a:cs typeface="Meiryo UI" pitchFamily="50" charset="-128"/>
              </a:rPr>
              <a:t>金融面からの推進 </a:t>
            </a:r>
            <a:r>
              <a:rPr lang="ja-JP" altLang="en-US" sz="1400" b="1" kern="0" dirty="0">
                <a:latin typeface="Meiryo UI" pitchFamily="50" charset="-128"/>
                <a:ea typeface="Meiryo UI" pitchFamily="50" charset="-128"/>
                <a:cs typeface="Meiryo UI" pitchFamily="50" charset="-128"/>
              </a:rPr>
              <a:t> </a:t>
            </a:r>
            <a:endParaRPr kumimoji="0" lang="ja-JP" altLang="en-US" sz="14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4" name="グループ化 3"/>
          <p:cNvGrpSpPr/>
          <p:nvPr/>
        </p:nvGrpSpPr>
        <p:grpSpPr>
          <a:xfrm>
            <a:off x="2194859" y="2679956"/>
            <a:ext cx="1567217" cy="204718"/>
            <a:chOff x="1323836" y="3862315"/>
            <a:chExt cx="1567217" cy="204718"/>
          </a:xfrm>
        </p:grpSpPr>
        <p:sp>
          <p:nvSpPr>
            <p:cNvPr id="3" name="角丸四角形 2"/>
            <p:cNvSpPr/>
            <p:nvPr/>
          </p:nvSpPr>
          <p:spPr>
            <a:xfrm>
              <a:off x="1323836" y="386231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9" name="角丸四角形 8"/>
            <p:cNvSpPr/>
            <p:nvPr/>
          </p:nvSpPr>
          <p:spPr>
            <a:xfrm>
              <a:off x="2158623" y="3862315"/>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14" name="角丸四角形 13"/>
          <p:cNvSpPr/>
          <p:nvPr/>
        </p:nvSpPr>
        <p:spPr>
          <a:xfrm>
            <a:off x="3029646" y="652252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3</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6" name="正方形/長方形 5"/>
          <p:cNvSpPr/>
          <p:nvPr/>
        </p:nvSpPr>
        <p:spPr>
          <a:xfrm>
            <a:off x="8114596" y="274505"/>
            <a:ext cx="3662748" cy="7463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sz="850" dirty="0"/>
              <a:t>具体的取組みについては、</a:t>
            </a:r>
            <a:br>
              <a:rPr lang="ja-JP" altLang="en-US" sz="850" dirty="0"/>
            </a:br>
            <a:r>
              <a:rPr lang="ja-JP" altLang="en-US" sz="850" dirty="0"/>
              <a:t>・国内外から大阪に資金・人材・企業を「呼び込む」取組み</a:t>
            </a:r>
            <a:br>
              <a:rPr lang="ja-JP" altLang="en-US" sz="850" dirty="0"/>
            </a:br>
            <a:r>
              <a:rPr lang="ja-JP" altLang="en-US" sz="850" dirty="0"/>
              <a:t>・自らの魅力を高めていく「育む」取組み</a:t>
            </a:r>
            <a:br>
              <a:rPr lang="ja-JP" altLang="en-US" sz="850" dirty="0"/>
            </a:br>
            <a:r>
              <a:rPr lang="ja-JP" altLang="en-US" sz="850" dirty="0"/>
              <a:t>・「呼び込む」 「育む」ための基盤整備としての「支える」取組みの</a:t>
            </a:r>
            <a:endParaRPr lang="en-US" altLang="ja-JP" sz="850" dirty="0"/>
          </a:p>
          <a:p>
            <a:r>
              <a:rPr lang="ja-JP" altLang="en-US" sz="850" dirty="0"/>
              <a:t>３つのアプローチ軸に整理</a:t>
            </a:r>
          </a:p>
        </p:txBody>
      </p:sp>
    </p:spTree>
    <p:extLst>
      <p:ext uri="{BB962C8B-B14F-4D97-AF65-F5344CB8AC3E}">
        <p14:creationId xmlns:p14="http://schemas.microsoft.com/office/powerpoint/2010/main" val="274986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5C61B108-B03B-409A-8C59-D43D219CF866}"/>
              </a:ext>
            </a:extLst>
          </p:cNvPr>
          <p:cNvGraphicFramePr>
            <a:graphicFrameLocks noGrp="1"/>
          </p:cNvGraphicFramePr>
          <p:nvPr>
            <p:extLst>
              <p:ext uri="{D42A27DB-BD31-4B8C-83A1-F6EECF244321}">
                <p14:modId xmlns:p14="http://schemas.microsoft.com/office/powerpoint/2010/main" val="1471975149"/>
              </p:ext>
            </p:extLst>
          </p:nvPr>
        </p:nvGraphicFramePr>
        <p:xfrm>
          <a:off x="570443" y="603554"/>
          <a:ext cx="11051114" cy="2133600"/>
        </p:xfrm>
        <a:graphic>
          <a:graphicData uri="http://schemas.openxmlformats.org/drawingml/2006/table">
            <a:tbl>
              <a:tblPr firstRow="1" bandRow="1">
                <a:tableStyleId>{5C22544A-7EE6-4342-B048-85BDC9FD1C3A}</a:tableStyleId>
              </a:tblPr>
              <a:tblGrid>
                <a:gridCol w="3380120">
                  <a:extLst>
                    <a:ext uri="{9D8B030D-6E8A-4147-A177-3AD203B41FA5}">
                      <a16:colId xmlns:a16="http://schemas.microsoft.com/office/drawing/2014/main" val="1535730442"/>
                    </a:ext>
                  </a:extLst>
                </a:gridCol>
                <a:gridCol w="1091821">
                  <a:extLst>
                    <a:ext uri="{9D8B030D-6E8A-4147-A177-3AD203B41FA5}">
                      <a16:colId xmlns:a16="http://schemas.microsoft.com/office/drawing/2014/main" val="83877086"/>
                    </a:ext>
                  </a:extLst>
                </a:gridCol>
                <a:gridCol w="6579173">
                  <a:extLst>
                    <a:ext uri="{9D8B030D-6E8A-4147-A177-3AD203B41FA5}">
                      <a16:colId xmlns:a16="http://schemas.microsoft.com/office/drawing/2014/main" val="1857784375"/>
                    </a:ext>
                  </a:extLst>
                </a:gridCol>
              </a:tblGrid>
              <a:tr h="304672">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0027933"/>
                  </a:ext>
                </a:extLst>
              </a:tr>
              <a:tr h="11217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万博のレガシーの一環としての大阪発</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デジタル地域通貨の発行や個人データ等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の活用検討</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万博後も活用できるデジタル地域通貨やデジタル</a:t>
                      </a:r>
                      <a:r>
                        <a:rPr kumimoji="1" lang="en-US" altLang="ja-JP" sz="1100" dirty="0">
                          <a:latin typeface="Meiryo UI" panose="020B0604030504040204" pitchFamily="50" charset="-128"/>
                          <a:ea typeface="Meiryo UI" panose="020B0604030504040204" pitchFamily="50" charset="-128"/>
                        </a:rPr>
                        <a:t>ID</a:t>
                      </a:r>
                      <a:r>
                        <a:rPr kumimoji="1" lang="ja-JP" altLang="en-US" sz="1100" dirty="0">
                          <a:latin typeface="Meiryo UI" panose="020B0604030504040204" pitchFamily="50" charset="-128"/>
                          <a:ea typeface="Meiryo UI" panose="020B0604030504040204" pitchFamily="50" charset="-128"/>
                        </a:rPr>
                        <a:t>によるデータ活用の仕組みを検討</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latin typeface="Meiryo UI" panose="020B0604030504040204" pitchFamily="50" charset="-128"/>
                          <a:ea typeface="Meiryo UI" panose="020B0604030504040204" pitchFamily="50" charset="-128"/>
                        </a:rPr>
                        <a:t>民間</a:t>
                      </a:r>
                      <a:endParaRPr kumimoji="1" lang="en-US" altLang="ja-JP" sz="1400" dirty="0">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万博会場内のキャッシュレス決済の運営に向けたコンソーシアムの組成</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【'22/9</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’25/10】</a:t>
                      </a: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SBI</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ホールディングス、三井住友銀行、三菱</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UFJ</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銀行、りそな銀行）</a:t>
                      </a:r>
                    </a:p>
                    <a:p>
                      <a:pPr marL="0" algn="l" defTabSz="914400" rtl="0" eaLnBrk="1" latinLnBrk="0" hangingPunct="1"/>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≪上記以外の府市の取組み≫</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EXPO2025</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デジタルウォレット」の利用拡大、プロモーション（府市）</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algn="l" defTabSz="914400" rtl="0" eaLnBrk="1" latinLnBrk="0" hangingPunct="1"/>
                      <a:r>
                        <a:rPr kumimoji="1" lang="ja-JP" altLang="en-US" sz="1400" kern="1200" dirty="0">
                          <a:solidFill>
                            <a:schemeClr val="tx1"/>
                          </a:solidFill>
                          <a:latin typeface="Meiryo UI" panose="020B0604030504040204" pitchFamily="50" charset="-128"/>
                          <a:ea typeface="Meiryo UI" panose="020B0604030504040204" pitchFamily="50" charset="-128"/>
                          <a:cs typeface="+mn-cs"/>
                        </a:rPr>
                        <a:t>　</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【'24/3</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 </a:t>
                      </a:r>
                      <a:r>
                        <a:rPr kumimoji="1" lang="en-US" altLang="ja-JP" sz="1100" kern="1200" dirty="0">
                          <a:solidFill>
                            <a:schemeClr val="tx1"/>
                          </a:solidFill>
                          <a:latin typeface="Meiryo UI" panose="020B0604030504040204" pitchFamily="50" charset="-128"/>
                          <a:ea typeface="Meiryo UI" panose="020B0604030504040204" pitchFamily="50" charset="-128"/>
                          <a:cs typeface="+mn-cs"/>
                        </a:rPr>
                        <a:t>FIN/SUM</a:t>
                      </a:r>
                      <a:r>
                        <a:rPr kumimoji="1" lang="ja-JP" altLang="en-US" sz="1100" kern="1200" dirty="0">
                          <a:solidFill>
                            <a:schemeClr val="tx1"/>
                          </a:solidFill>
                          <a:latin typeface="Meiryo UI" panose="020B0604030504040204" pitchFamily="50" charset="-128"/>
                          <a:ea typeface="Meiryo UI" panose="020B0604030504040204" pitchFamily="50" charset="-128"/>
                          <a:cs typeface="+mn-cs"/>
                        </a:rPr>
                        <a:t>における連携など</a:t>
                      </a:r>
                      <a:r>
                        <a:rPr kumimoji="1" lang="en-US" altLang="ja-JP" sz="1400" kern="1200" dirty="0">
                          <a:solidFill>
                            <a:schemeClr val="tx1"/>
                          </a:solidFill>
                          <a:latin typeface="Meiryo UI" panose="020B0604030504040204" pitchFamily="50" charset="-128"/>
                          <a:ea typeface="Meiryo UI" panose="020B0604030504040204" pitchFamily="50" charset="-128"/>
                          <a:cs typeface="+mn-cs"/>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608054"/>
                  </a:ext>
                </a:extLst>
              </a:tr>
            </a:tbl>
          </a:graphicData>
        </a:graphic>
      </p:graphicFrame>
      <p:sp>
        <p:nvSpPr>
          <p:cNvPr id="6" name="テキスト ボックス 5">
            <a:extLst>
              <a:ext uri="{FF2B5EF4-FFF2-40B4-BE49-F238E27FC236}">
                <a16:creationId xmlns:a16="http://schemas.microsoft.com/office/drawing/2014/main" id="{64897FB6-2699-4973-A869-B0C22FE26862}"/>
              </a:ext>
            </a:extLst>
          </p:cNvPr>
          <p:cNvSpPr txBox="1">
            <a:spLocks noChangeArrowheads="1"/>
          </p:cNvSpPr>
          <p:nvPr/>
        </p:nvSpPr>
        <p:spPr bwMode="auto">
          <a:xfrm>
            <a:off x="592939" y="322517"/>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万博後もみすえた地域の発展につながるデジタル地域通貨・デジタル</a:t>
            </a:r>
            <a:r>
              <a:rPr lang="en-US" altLang="ja-JP" sz="1600" kern="0" dirty="0">
                <a:latin typeface="Meiryo UI" pitchFamily="50" charset="-128"/>
                <a:ea typeface="Meiryo UI" pitchFamily="50" charset="-128"/>
                <a:cs typeface="Meiryo UI" pitchFamily="50" charset="-128"/>
              </a:rPr>
              <a:t>ID</a:t>
            </a:r>
            <a:r>
              <a:rPr lang="ja-JP" altLang="en-US" sz="1600" kern="0" dirty="0">
                <a:latin typeface="Meiryo UI" pitchFamily="50" charset="-128"/>
                <a:ea typeface="Meiryo UI" pitchFamily="50" charset="-128"/>
                <a:cs typeface="Meiryo UI" pitchFamily="50" charset="-128"/>
              </a:rPr>
              <a:t>の発行・浸透</a:t>
            </a:r>
            <a:endParaRPr lang="en-US" altLang="ja-JP" sz="1400" kern="0" dirty="0">
              <a:latin typeface="Meiryo UI" pitchFamily="50" charset="-128"/>
              <a:ea typeface="Meiryo UI" pitchFamily="50" charset="-128"/>
              <a:cs typeface="Meiryo UI" pitchFamily="50" charset="-128"/>
            </a:endParaRPr>
          </a:p>
        </p:txBody>
      </p:sp>
      <p:sp>
        <p:nvSpPr>
          <p:cNvPr id="7" name="角丸四角形 16">
            <a:extLst>
              <a:ext uri="{FF2B5EF4-FFF2-40B4-BE49-F238E27FC236}">
                <a16:creationId xmlns:a16="http://schemas.microsoft.com/office/drawing/2014/main" id="{7FA531B1-4003-4330-A4AF-FC047281440F}"/>
              </a:ext>
            </a:extLst>
          </p:cNvPr>
          <p:cNvSpPr/>
          <p:nvPr/>
        </p:nvSpPr>
        <p:spPr>
          <a:xfrm>
            <a:off x="3068975" y="1825719"/>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cxnSp>
        <p:nvCxnSpPr>
          <p:cNvPr id="8" name="直線コネクタ 7">
            <a:extLst>
              <a:ext uri="{FF2B5EF4-FFF2-40B4-BE49-F238E27FC236}">
                <a16:creationId xmlns:a16="http://schemas.microsoft.com/office/drawing/2014/main" id="{A0173891-8395-4583-BC85-464B744D2E48}"/>
              </a:ext>
            </a:extLst>
          </p:cNvPr>
          <p:cNvCxnSpPr>
            <a:cxnSpLocks/>
          </p:cNvCxnSpPr>
          <p:nvPr/>
        </p:nvCxnSpPr>
        <p:spPr>
          <a:xfrm>
            <a:off x="5077693" y="1846048"/>
            <a:ext cx="623111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1">
            <a:extLst>
              <a:ext uri="{FF2B5EF4-FFF2-40B4-BE49-F238E27FC236}">
                <a16:creationId xmlns:a16="http://schemas.microsoft.com/office/drawing/2014/main" id="{421A8B72-941D-43B7-ABF2-154BE356A19D}"/>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4</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7588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5</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
        <p:nvSpPr>
          <p:cNvPr id="9" name="テキスト ボックス 8">
            <a:extLst>
              <a:ext uri="{FF2B5EF4-FFF2-40B4-BE49-F238E27FC236}">
                <a16:creationId xmlns:a16="http://schemas.microsoft.com/office/drawing/2014/main" id="{A7F4BAB5-F3DD-48F6-AED1-64E46D9C4676}"/>
              </a:ext>
            </a:extLst>
          </p:cNvPr>
          <p:cNvSpPr txBox="1">
            <a:spLocks noChangeArrowheads="1"/>
          </p:cNvSpPr>
          <p:nvPr/>
        </p:nvSpPr>
        <p:spPr bwMode="auto">
          <a:xfrm>
            <a:off x="570443" y="170485"/>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①　金融系企業・フィンテック企業誘致に向けた取組み　　　　　　 　</a:t>
            </a:r>
          </a:p>
        </p:txBody>
      </p:sp>
      <p:sp>
        <p:nvSpPr>
          <p:cNvPr id="12" name="正方形/長方形 11">
            <a:extLst>
              <a:ext uri="{FF2B5EF4-FFF2-40B4-BE49-F238E27FC236}">
                <a16:creationId xmlns:a16="http://schemas.microsoft.com/office/drawing/2014/main" id="{58FFDFBA-2C6B-4DB7-B4B3-1F62A211C0FE}"/>
              </a:ext>
            </a:extLst>
          </p:cNvPr>
          <p:cNvSpPr/>
          <p:nvPr/>
        </p:nvSpPr>
        <p:spPr>
          <a:xfrm>
            <a:off x="341628" y="-87211"/>
            <a:ext cx="10124323" cy="451714"/>
          </a:xfrm>
          <a:prstGeom prst="rect">
            <a:avLst/>
          </a:prstGeom>
          <a:noFill/>
          <a:ln w="12700" cap="flat" cmpd="sng" algn="ctr">
            <a:noFill/>
            <a:prstDash val="solid"/>
          </a:ln>
          <a:effectLst/>
        </p:spPr>
        <p:txBody>
          <a:bodyPr rtlCol="0" anchor="ctr"/>
          <a:lstStyle/>
          <a:p>
            <a:pPr lvl="0"/>
            <a:r>
              <a:rPr kumimoji="0" lang="ja-JP" altLang="en-US"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（２）スタートアップおよび地域活性化のための多様な資金調達の促進 </a:t>
            </a:r>
          </a:p>
        </p:txBody>
      </p:sp>
      <p:graphicFrame>
        <p:nvGraphicFramePr>
          <p:cNvPr id="13" name="コンテンツ プレースホルダー 6">
            <a:extLst>
              <a:ext uri="{FF2B5EF4-FFF2-40B4-BE49-F238E27FC236}">
                <a16:creationId xmlns:a16="http://schemas.microsoft.com/office/drawing/2014/main" id="{4A2AD928-4C57-478C-90CB-6FBFA428BBEC}"/>
              </a:ext>
            </a:extLst>
          </p:cNvPr>
          <p:cNvGraphicFramePr>
            <a:graphicFrameLocks noGrp="1"/>
          </p:cNvGraphicFramePr>
          <p:nvPr>
            <p:ph idx="1"/>
            <p:extLst>
              <p:ext uri="{D42A27DB-BD31-4B8C-83A1-F6EECF244321}">
                <p14:modId xmlns:p14="http://schemas.microsoft.com/office/powerpoint/2010/main" val="4161081551"/>
              </p:ext>
            </p:extLst>
          </p:nvPr>
        </p:nvGraphicFramePr>
        <p:xfrm>
          <a:off x="570443" y="437880"/>
          <a:ext cx="11042044" cy="6418580"/>
        </p:xfrm>
        <a:graphic>
          <a:graphicData uri="http://schemas.openxmlformats.org/drawingml/2006/table">
            <a:tbl>
              <a:tblPr firstRow="1" bandRow="1">
                <a:tableStyleId>{5C22544A-7EE6-4342-B048-85BDC9FD1C3A}</a:tableStyleId>
              </a:tblPr>
              <a:tblGrid>
                <a:gridCol w="3341681">
                  <a:extLst>
                    <a:ext uri="{9D8B030D-6E8A-4147-A177-3AD203B41FA5}">
                      <a16:colId xmlns:a16="http://schemas.microsoft.com/office/drawing/2014/main" val="1775291035"/>
                    </a:ext>
                  </a:extLst>
                </a:gridCol>
                <a:gridCol w="1112363">
                  <a:extLst>
                    <a:ext uri="{9D8B030D-6E8A-4147-A177-3AD203B41FA5}">
                      <a16:colId xmlns:a16="http://schemas.microsoft.com/office/drawing/2014/main" val="3213052032"/>
                    </a:ext>
                  </a:extLst>
                </a:gridCol>
                <a:gridCol w="6588000">
                  <a:extLst>
                    <a:ext uri="{9D8B030D-6E8A-4147-A177-3AD203B41FA5}">
                      <a16:colId xmlns:a16="http://schemas.microsoft.com/office/drawing/2014/main" val="3192314782"/>
                    </a:ext>
                  </a:extLst>
                </a:gridCol>
              </a:tblGrid>
              <a:tr h="57585">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90000"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90000" marT="0" marB="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90000"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42910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トッププロモーションをはじめとする戦略的な誘致活動の実施</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海外投資家向けイベントでのトッププロモーションや、進出意向調査等による企業の発掘から個別コンタクト、伴走支援まで一貫した誘致活動の実施</a:t>
                      </a:r>
                      <a:endParaRPr kumimoji="1" lang="en-US" altLang="ja-JP" sz="11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endParaRPr>
                    </a:p>
                  </a:txBody>
                  <a:tcPr marR="9000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R="9000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●金融系外国企業誘致事業の開始</a:t>
                      </a:r>
                      <a:r>
                        <a:rPr kumimoji="1" lang="en-US" altLang="ja-JP" sz="1400" u="none" dirty="0">
                          <a:solidFill>
                            <a:schemeClr val="tx1"/>
                          </a:solidFill>
                          <a:latin typeface="Meiryo UI" panose="020B0604030504040204" pitchFamily="50" charset="-128"/>
                          <a:ea typeface="Meiryo UI" panose="020B0604030504040204" pitchFamily="50" charset="-128"/>
                        </a:rPr>
                        <a:t>【'22/7</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→進出意向調査等による企業の発掘から個別コンタクト、伴走支援まで一貫した誘致活動</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→士業コンソーシアムの設置</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【’25/4</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●知事・副知事・市長による海外</a:t>
                      </a:r>
                      <a:r>
                        <a:rPr kumimoji="1" lang="ja-JP" altLang="en-US" sz="1400" u="none" spc="-150" dirty="0">
                          <a:solidFill>
                            <a:schemeClr val="tx1"/>
                          </a:solidFill>
                          <a:latin typeface="Meiryo UI" panose="020B0604030504040204" pitchFamily="50" charset="-128"/>
                          <a:ea typeface="Meiryo UI" panose="020B0604030504040204" pitchFamily="50" charset="-128"/>
                        </a:rPr>
                        <a:t>トッププロモーション</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‘22/12:</a:t>
                      </a:r>
                      <a:r>
                        <a:rPr kumimoji="1" lang="ja-JP" altLang="en-US" sz="1100" u="none" dirty="0">
                          <a:solidFill>
                            <a:schemeClr val="tx1"/>
                          </a:solidFill>
                          <a:latin typeface="Meiryo UI" panose="020B0604030504040204" pitchFamily="50" charset="-128"/>
                          <a:ea typeface="Meiryo UI" panose="020B0604030504040204" pitchFamily="50" charset="-128"/>
                        </a:rPr>
                        <a:t>英国、</a:t>
                      </a:r>
                      <a:r>
                        <a:rPr kumimoji="1" lang="en-US" altLang="ja-JP" sz="1100" u="none" dirty="0">
                          <a:solidFill>
                            <a:schemeClr val="tx1"/>
                          </a:solidFill>
                          <a:latin typeface="Meiryo UI" panose="020B0604030504040204" pitchFamily="50" charset="-128"/>
                          <a:ea typeface="Meiryo UI" panose="020B0604030504040204" pitchFamily="50" charset="-128"/>
                        </a:rPr>
                        <a:t>’23/7</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8:</a:t>
                      </a:r>
                      <a:r>
                        <a:rPr kumimoji="1" lang="ja-JP" altLang="en-US" sz="1100" u="none" dirty="0">
                          <a:solidFill>
                            <a:schemeClr val="tx1"/>
                          </a:solidFill>
                          <a:latin typeface="Meiryo UI" panose="020B0604030504040204" pitchFamily="50" charset="-128"/>
                          <a:ea typeface="Meiryo UI" panose="020B0604030504040204" pitchFamily="50" charset="-128"/>
                        </a:rPr>
                        <a:t>米国、</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豪州、</a:t>
                      </a:r>
                      <a:r>
                        <a:rPr kumimoji="1" lang="en-US" altLang="ja-JP" sz="1100" u="none" dirty="0">
                          <a:solidFill>
                            <a:schemeClr val="tx1"/>
                          </a:solidFill>
                          <a:latin typeface="Meiryo UI" panose="020B0604030504040204" pitchFamily="50" charset="-128"/>
                          <a:ea typeface="Meiryo UI" panose="020B0604030504040204" pitchFamily="50" charset="-128"/>
                        </a:rPr>
                        <a:t>‘24/6:</a:t>
                      </a:r>
                      <a:r>
                        <a:rPr kumimoji="1" lang="ja-JP" altLang="en-US" sz="1100" u="none" dirty="0">
                          <a:solidFill>
                            <a:schemeClr val="tx1"/>
                          </a:solidFill>
                          <a:latin typeface="Meiryo UI" panose="020B0604030504040204" pitchFamily="50" charset="-128"/>
                          <a:ea typeface="Meiryo UI" panose="020B0604030504040204" pitchFamily="50" charset="-128"/>
                        </a:rPr>
                        <a:t>ドイツ・英国、</a:t>
                      </a:r>
                      <a:r>
                        <a:rPr kumimoji="1" lang="en-US" altLang="ja-JP" sz="1100" u="none" dirty="0">
                          <a:solidFill>
                            <a:schemeClr val="tx1"/>
                          </a:solidFill>
                          <a:latin typeface="Meiryo UI" panose="020B0604030504040204" pitchFamily="50" charset="-128"/>
                          <a:ea typeface="Meiryo UI" panose="020B0604030504040204" pitchFamily="50" charset="-128"/>
                        </a:rPr>
                        <a:t>12:</a:t>
                      </a:r>
                      <a:r>
                        <a:rPr kumimoji="1" lang="ja-JP" altLang="en-US" sz="1100" u="none" dirty="0">
                          <a:solidFill>
                            <a:schemeClr val="tx1"/>
                          </a:solidFill>
                          <a:latin typeface="Meiryo UI" panose="020B0604030504040204" pitchFamily="50" charset="-128"/>
                          <a:ea typeface="Meiryo UI" panose="020B0604030504040204" pitchFamily="50" charset="-128"/>
                        </a:rPr>
                        <a:t>中国、</a:t>
                      </a:r>
                      <a:r>
                        <a:rPr kumimoji="1" lang="en-US" altLang="ja-JP" sz="1100" u="none" dirty="0">
                          <a:solidFill>
                            <a:schemeClr val="tx1"/>
                          </a:solidFill>
                          <a:latin typeface="Meiryo UI" panose="020B0604030504040204" pitchFamily="50" charset="-128"/>
                          <a:ea typeface="Meiryo UI" panose="020B0604030504040204" pitchFamily="50" charset="-128"/>
                        </a:rPr>
                        <a:t>’25/12</a:t>
                      </a:r>
                      <a:r>
                        <a:rPr kumimoji="1" lang="ja-JP" altLang="en-US" sz="1100" u="none" dirty="0">
                          <a:solidFill>
                            <a:schemeClr val="tx1"/>
                          </a:solidFill>
                          <a:latin typeface="Meiryo UI" panose="020B0604030504040204" pitchFamily="50" charset="-128"/>
                          <a:ea typeface="Meiryo UI" panose="020B0604030504040204" pitchFamily="50" charset="-128"/>
                        </a:rPr>
                        <a:t>：中東</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アラブ首長国連邦・サウジアラビア王国</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●国内金融イベントへの知事・市長の基調講演・メッセージ等</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spc="-40" baseline="0" dirty="0">
                          <a:solidFill>
                            <a:schemeClr val="tx1"/>
                          </a:solidFill>
                          <a:latin typeface="Meiryo UI" panose="020B0604030504040204" pitchFamily="50" charset="-128"/>
                          <a:ea typeface="Meiryo UI" panose="020B0604030504040204" pitchFamily="50" charset="-128"/>
                        </a:rPr>
                        <a:t>(’22/5,’23/5:CLSA Japan Forum</a:t>
                      </a:r>
                      <a:r>
                        <a:rPr kumimoji="1" lang="ja-JP" altLang="en-US" sz="1100" u="none" spc="-40" baseline="0" dirty="0">
                          <a:solidFill>
                            <a:schemeClr val="tx1"/>
                          </a:solidFill>
                          <a:latin typeface="Meiryo UI" panose="020B0604030504040204" pitchFamily="50" charset="-128"/>
                          <a:ea typeface="Meiryo UI" panose="020B0604030504040204" pitchFamily="50" charset="-128"/>
                        </a:rPr>
                        <a:t>、</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’23/7,’24/8:WebX,’24/3:FIN/SUM</a:t>
                      </a:r>
                      <a:r>
                        <a:rPr kumimoji="1" lang="ja-JP" altLang="en-US" sz="1100" u="none" spc="-40" baseline="0" dirty="0">
                          <a:solidFill>
                            <a:schemeClr val="tx1"/>
                          </a:solidFill>
                          <a:latin typeface="Meiryo UI" panose="020B0604030504040204" pitchFamily="50" charset="-128"/>
                          <a:ea typeface="Meiryo UI" panose="020B0604030504040204" pitchFamily="50" charset="-128"/>
                        </a:rPr>
                        <a:t>、</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’24/4:</a:t>
                      </a:r>
                      <a:r>
                        <a:rPr kumimoji="1" lang="ja-JP" altLang="en-US" sz="1100" u="none" spc="-40" baseline="0" dirty="0">
                          <a:solidFill>
                            <a:schemeClr val="tx1"/>
                          </a:solidFill>
                          <a:latin typeface="Meiryo UI" panose="020B0604030504040204" pitchFamily="50" charset="-128"/>
                          <a:ea typeface="Meiryo UI" panose="020B0604030504040204" pitchFamily="50" charset="-128"/>
                        </a:rPr>
                        <a:t>スタートアップ関西、</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’24/10: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spc="-40" baseline="0" dirty="0">
                          <a:solidFill>
                            <a:schemeClr val="tx1"/>
                          </a:solidFill>
                          <a:latin typeface="Meiryo UI" panose="020B0604030504040204" pitchFamily="50" charset="-128"/>
                          <a:ea typeface="Meiryo UI" panose="020B0604030504040204" pitchFamily="50" charset="-128"/>
                        </a:rPr>
                        <a:t>WAIFC</a:t>
                      </a:r>
                      <a:r>
                        <a:rPr kumimoji="1" lang="ja-JP" altLang="en-US" sz="1100" u="none" spc="-40" baseline="0" dirty="0">
                          <a:solidFill>
                            <a:schemeClr val="tx1"/>
                          </a:solidFill>
                          <a:latin typeface="Meiryo UI" panose="020B0604030504040204" pitchFamily="50" charset="-128"/>
                          <a:ea typeface="Meiryo UI" panose="020B0604030504040204" pitchFamily="50" charset="-128"/>
                        </a:rPr>
                        <a:t>　</a:t>
                      </a:r>
                      <a:r>
                        <a:rPr kumimoji="1" lang="en-US" altLang="ja-JP" sz="1100" u="none" spc="-40" baseline="0" dirty="0">
                          <a:solidFill>
                            <a:schemeClr val="tx1"/>
                          </a:solidFill>
                          <a:latin typeface="Meiryo UI" panose="020B0604030504040204" pitchFamily="50" charset="-128"/>
                          <a:ea typeface="Meiryo UI" panose="020B0604030504040204" pitchFamily="50" charset="-128"/>
                        </a:rPr>
                        <a:t>Meeting</a:t>
                      </a:r>
                      <a:r>
                        <a:rPr kumimoji="1" lang="ja-JP" altLang="en-US" sz="1100" u="none" spc="-40" baseline="0" dirty="0">
                          <a:solidFill>
                            <a:schemeClr val="tx1"/>
                          </a:solidFill>
                          <a:latin typeface="Meiryo UI" panose="020B0604030504040204" pitchFamily="50" charset="-128"/>
                          <a:ea typeface="Meiryo UI" panose="020B0604030504040204" pitchFamily="50" charset="-128"/>
                        </a:rPr>
                        <a:t>、</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’24/10:IOD</a:t>
                      </a:r>
                      <a:r>
                        <a:rPr kumimoji="1" lang="ja-JP" altLang="en-US" sz="1100" u="none" spc="-40" baseline="0" dirty="0">
                          <a:solidFill>
                            <a:schemeClr val="tx1"/>
                          </a:solidFill>
                          <a:latin typeface="Meiryo UI" panose="020B0604030504040204" pitchFamily="50" charset="-128"/>
                          <a:ea typeface="Meiryo UI" panose="020B0604030504040204" pitchFamily="50" charset="-128"/>
                        </a:rPr>
                        <a:t>フォーラム、</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’25/6:JapanSummit 2025</a:t>
                      </a:r>
                      <a:r>
                        <a:rPr kumimoji="1" lang="ja-JP" altLang="en-US" sz="1100" u="none" spc="-40" baseline="0" dirty="0">
                          <a:solidFill>
                            <a:schemeClr val="tx1"/>
                          </a:solidFill>
                          <a:latin typeface="Meiryo UI" panose="020B0604030504040204" pitchFamily="50" charset="-128"/>
                          <a:ea typeface="Meiryo UI" panose="020B0604030504040204" pitchFamily="50" charset="-128"/>
                        </a:rPr>
                        <a:t>、</a:t>
                      </a:r>
                      <a:r>
                        <a:rPr kumimoji="1" lang="en-US" altLang="ja-JP" sz="1100" u="none" spc="-40" baseline="0" dirty="0">
                          <a:solidFill>
                            <a:schemeClr val="tx1"/>
                          </a:solidFill>
                          <a:latin typeface="Meiryo UI" panose="020B0604030504040204" pitchFamily="50" charset="-128"/>
                          <a:ea typeface="Meiryo UI" panose="020B0604030504040204" pitchFamily="50" charset="-128"/>
                        </a:rPr>
                        <a:t>’25/8:WebX FinTech EXPO)</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●海外での金融イベントへの参加・出展</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’22-’25/11:Singapore Fintech Festival</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a:t>
                      </a:r>
                      <a:r>
                        <a:rPr kumimoji="1" lang="ja-JP" altLang="en-US" sz="1100" u="none" dirty="0">
                          <a:solidFill>
                            <a:schemeClr val="tx1"/>
                          </a:solidFill>
                          <a:latin typeface="Meiryo UI" panose="020B0604030504040204" pitchFamily="50" charset="-128"/>
                          <a:ea typeface="Meiryo UI" panose="020B0604030504040204" pitchFamily="50" charset="-128"/>
                        </a:rPr>
                        <a:t>１</a:t>
                      </a:r>
                      <a:r>
                        <a:rPr kumimoji="1" lang="en-US" altLang="ja-JP" sz="1100" u="none" dirty="0">
                          <a:solidFill>
                            <a:schemeClr val="tx1"/>
                          </a:solidFill>
                          <a:latin typeface="Meiryo UI" panose="020B0604030504040204" pitchFamily="50" charset="-128"/>
                          <a:ea typeface="Meiryo UI" panose="020B0604030504040204" pitchFamily="50" charset="-128"/>
                        </a:rPr>
                        <a:t>:Asian Financial Forum</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‘24/8:Korea Fintech Week</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’25/6:Nomura Advisory Business Forum</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’25/12:Abu Dhabi Finance Week</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●府市主催ビジネスマッチングイベント等の開催</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‘23/11:</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90</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件超、</a:t>
                      </a:r>
                      <a:r>
                        <a:rPr kumimoji="1" lang="en-US" altLang="ja-JP" sz="1100" u="none" dirty="0">
                          <a:solidFill>
                            <a:schemeClr val="tx1"/>
                          </a:solidFill>
                          <a:latin typeface="Meiryo UI" panose="020B0604030504040204" pitchFamily="50" charset="-128"/>
                          <a:ea typeface="Meiryo UI" panose="020B0604030504040204" pitchFamily="50" charset="-128"/>
                        </a:rPr>
                        <a:t>’24/7</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オンライン</a:t>
                      </a:r>
                      <a:r>
                        <a:rPr kumimoji="1" lang="en-US" altLang="ja-JP" sz="1100" u="none" dirty="0">
                          <a:solidFill>
                            <a:schemeClr val="tx1"/>
                          </a:solidFill>
                          <a:latin typeface="Meiryo UI" panose="020B0604030504040204" pitchFamily="50" charset="-128"/>
                          <a:ea typeface="Meiryo UI" panose="020B0604030504040204" pitchFamily="50" charset="-128"/>
                        </a:rPr>
                        <a:t>127</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7</a:t>
                      </a:r>
                      <a:r>
                        <a:rPr kumimoji="1" lang="ja-JP" altLang="en-US" sz="1100" u="none" dirty="0">
                          <a:solidFill>
                            <a:schemeClr val="tx1"/>
                          </a:solidFill>
                          <a:latin typeface="Meiryo UI" panose="020B0604030504040204" pitchFamily="50" charset="-128"/>
                          <a:ea typeface="Meiryo UI" panose="020B0604030504040204" pitchFamily="50" charset="-128"/>
                        </a:rPr>
                        <a:t>件、</a:t>
                      </a:r>
                      <a:r>
                        <a:rPr kumimoji="1" lang="en-US" altLang="ja-JP" sz="1100" u="none" dirty="0">
                          <a:solidFill>
                            <a:schemeClr val="tx1"/>
                          </a:solidFill>
                          <a:latin typeface="Meiryo UI" panose="020B0604030504040204" pitchFamily="50" charset="-128"/>
                          <a:ea typeface="Meiryo UI" panose="020B0604030504040204" pitchFamily="50" charset="-128"/>
                        </a:rPr>
                        <a:t>‘24/10</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41</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46</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100</a:t>
                      </a:r>
                      <a:r>
                        <a:rPr kumimoji="1" lang="ja-JP" altLang="en-US" sz="1100" u="none" dirty="0">
                          <a:solidFill>
                            <a:schemeClr val="tx1"/>
                          </a:solidFill>
                          <a:latin typeface="Meiryo UI" panose="020B0604030504040204" pitchFamily="50" charset="-128"/>
                          <a:ea typeface="Meiryo UI" panose="020B0604030504040204" pitchFamily="50" charset="-128"/>
                        </a:rPr>
                        <a:t>件超、</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社登壇）</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46</a:t>
                      </a:r>
                      <a:r>
                        <a:rPr kumimoji="1" lang="ja-JP" altLang="en-US" sz="1100" u="none" dirty="0">
                          <a:solidFill>
                            <a:schemeClr val="tx1"/>
                          </a:solidFill>
                          <a:latin typeface="Meiryo UI" panose="020B0604030504040204" pitchFamily="50" charset="-128"/>
                          <a:ea typeface="Meiryo UI" panose="020B0604030504040204" pitchFamily="50" charset="-128"/>
                        </a:rPr>
                        <a:t>社・オンライン</a:t>
                      </a:r>
                      <a:r>
                        <a:rPr kumimoji="1" lang="en-US" altLang="ja-JP" sz="1100" u="none" dirty="0">
                          <a:solidFill>
                            <a:schemeClr val="tx1"/>
                          </a:solidFill>
                          <a:latin typeface="Meiryo UI" panose="020B0604030504040204" pitchFamily="50" charset="-128"/>
                          <a:ea typeface="Meiryo UI" panose="020B0604030504040204" pitchFamily="50" charset="-128"/>
                        </a:rPr>
                        <a:t>35</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150</a:t>
                      </a:r>
                      <a:r>
                        <a:rPr kumimoji="1" lang="ja-JP" altLang="en-US" sz="1100" u="none" dirty="0">
                          <a:solidFill>
                            <a:schemeClr val="tx1"/>
                          </a:solidFill>
                          <a:latin typeface="Meiryo UI" panose="020B0604030504040204" pitchFamily="50" charset="-128"/>
                          <a:ea typeface="Meiryo UI" panose="020B0604030504040204" pitchFamily="50" charset="-128"/>
                        </a:rPr>
                        <a:t>件超</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’25/5:</a:t>
                      </a:r>
                      <a:r>
                        <a:rPr kumimoji="1" lang="ja-JP" altLang="en-US" sz="1100" u="none" dirty="0">
                          <a:solidFill>
                            <a:schemeClr val="tx1"/>
                          </a:solidFill>
                          <a:latin typeface="Meiryo UI" panose="020B0604030504040204" pitchFamily="50" charset="-128"/>
                          <a:ea typeface="Meiryo UI" panose="020B0604030504040204" pitchFamily="50" charset="-128"/>
                        </a:rPr>
                        <a:t>海外企業</a:t>
                      </a:r>
                      <a:r>
                        <a:rPr kumimoji="1" lang="en-US" altLang="ja-JP" sz="1100" u="none" dirty="0">
                          <a:solidFill>
                            <a:schemeClr val="tx1"/>
                          </a:solidFill>
                          <a:latin typeface="Meiryo UI" panose="020B0604030504040204" pitchFamily="50" charset="-128"/>
                          <a:ea typeface="Meiryo UI" panose="020B0604030504040204" pitchFamily="50" charset="-128"/>
                        </a:rPr>
                        <a:t>27</a:t>
                      </a:r>
                      <a:r>
                        <a:rPr kumimoji="1" lang="ja-JP" altLang="en-US" sz="1100" u="none" dirty="0">
                          <a:solidFill>
                            <a:schemeClr val="tx1"/>
                          </a:solidFill>
                          <a:latin typeface="Meiryo UI" panose="020B0604030504040204" pitchFamily="50" charset="-128"/>
                          <a:ea typeface="Meiryo UI" panose="020B0604030504040204" pitchFamily="50" charset="-128"/>
                        </a:rPr>
                        <a:t>社、国内（在阪）企業</a:t>
                      </a:r>
                      <a:r>
                        <a:rPr kumimoji="1" lang="en-US" altLang="ja-JP" sz="1100" u="none" dirty="0">
                          <a:solidFill>
                            <a:schemeClr val="tx1"/>
                          </a:solidFill>
                          <a:latin typeface="Meiryo UI" panose="020B0604030504040204" pitchFamily="50" charset="-128"/>
                          <a:ea typeface="Meiryo UI" panose="020B0604030504040204" pitchFamily="50" charset="-128"/>
                        </a:rPr>
                        <a:t>27</a:t>
                      </a:r>
                      <a:r>
                        <a:rPr kumimoji="1" lang="ja-JP" altLang="en-US" sz="1100" u="none" dirty="0">
                          <a:solidFill>
                            <a:schemeClr val="tx1"/>
                          </a:solidFill>
                          <a:latin typeface="Meiryo UI" panose="020B0604030504040204" pitchFamily="50" charset="-128"/>
                          <a:ea typeface="Meiryo UI" panose="020B0604030504040204" pitchFamily="50" charset="-128"/>
                        </a:rPr>
                        <a:t>社参加、</a:t>
                      </a:r>
                      <a:r>
                        <a:rPr kumimoji="1" lang="en-US" altLang="ja-JP" sz="1100" u="none" dirty="0">
                          <a:solidFill>
                            <a:schemeClr val="tx1"/>
                          </a:solidFill>
                          <a:latin typeface="Meiryo UI" panose="020B0604030504040204" pitchFamily="50" charset="-128"/>
                          <a:ea typeface="Meiryo UI" panose="020B0604030504040204" pitchFamily="50" charset="-128"/>
                        </a:rPr>
                        <a:t>’26/3:</a:t>
                      </a:r>
                      <a:r>
                        <a:rPr kumimoji="1" lang="ja-JP" altLang="en-US" sz="1100" u="none" dirty="0">
                          <a:solidFill>
                            <a:schemeClr val="tx1"/>
                          </a:solidFill>
                          <a:latin typeface="Meiryo UI" panose="020B0604030504040204" pitchFamily="50" charset="-128"/>
                          <a:ea typeface="Meiryo UI" panose="020B0604030504040204" pitchFamily="50" charset="-128"/>
                        </a:rPr>
                        <a:t>海外企業</a:t>
                      </a:r>
                      <a:r>
                        <a:rPr kumimoji="1" lang="en-US" altLang="ja-JP" sz="1100" u="none" dirty="0">
                          <a:solidFill>
                            <a:schemeClr val="tx1"/>
                          </a:solidFill>
                          <a:latin typeface="Meiryo UI" panose="020B0604030504040204" pitchFamily="50" charset="-128"/>
                          <a:ea typeface="Meiryo UI" panose="020B0604030504040204" pitchFamily="50" charset="-128"/>
                        </a:rPr>
                        <a:t>5</a:t>
                      </a:r>
                      <a:r>
                        <a:rPr kumimoji="1" lang="ja-JP" altLang="en-US" sz="1100" u="none" dirty="0">
                          <a:solidFill>
                            <a:schemeClr val="tx1"/>
                          </a:solidFill>
                          <a:latin typeface="Meiryo UI" panose="020B0604030504040204" pitchFamily="50" charset="-128"/>
                          <a:ea typeface="Meiryo UI" panose="020B0604030504040204" pitchFamily="50" charset="-128"/>
                        </a:rPr>
                        <a:t>社、国内企業</a:t>
                      </a:r>
                      <a:r>
                        <a:rPr kumimoji="1" lang="en-US" altLang="ja-JP" sz="1100" u="none" dirty="0">
                          <a:solidFill>
                            <a:schemeClr val="tx1"/>
                          </a:solidFill>
                          <a:latin typeface="Meiryo UI" panose="020B0604030504040204" pitchFamily="50" charset="-128"/>
                          <a:ea typeface="Meiryo UI" panose="020B0604030504040204" pitchFamily="50" charset="-128"/>
                        </a:rPr>
                        <a:t>43</a:t>
                      </a:r>
                      <a:r>
                        <a:rPr kumimoji="1" lang="ja-JP" altLang="en-US" sz="1100" u="none" dirty="0">
                          <a:solidFill>
                            <a:schemeClr val="tx1"/>
                          </a:solidFill>
                          <a:latin typeface="Meiryo UI" panose="020B0604030504040204" pitchFamily="50" charset="-128"/>
                          <a:ea typeface="Meiryo UI" panose="020B0604030504040204" pitchFamily="50" charset="-128"/>
                        </a:rPr>
                        <a:t>社参加、個別商談</a:t>
                      </a:r>
                      <a:r>
                        <a:rPr kumimoji="1" lang="en-US" altLang="ja-JP" sz="1100" u="none" dirty="0">
                          <a:solidFill>
                            <a:schemeClr val="tx1"/>
                          </a:solidFill>
                          <a:latin typeface="Meiryo UI" panose="020B0604030504040204" pitchFamily="50" charset="-128"/>
                          <a:ea typeface="Meiryo UI" panose="020B0604030504040204" pitchFamily="50" charset="-128"/>
                        </a:rPr>
                        <a:t>220</a:t>
                      </a:r>
                      <a:r>
                        <a:rPr kumimoji="1" lang="ja-JP" altLang="en-US" sz="1100" u="none" dirty="0">
                          <a:solidFill>
                            <a:schemeClr val="tx1"/>
                          </a:solidFill>
                          <a:latin typeface="Meiryo UI" panose="020B0604030504040204" pitchFamily="50" charset="-128"/>
                          <a:ea typeface="Meiryo UI" panose="020B0604030504040204" pitchFamily="50" charset="-128"/>
                        </a:rPr>
                        <a:t>件超）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Japan Fintech Week</a:t>
                      </a:r>
                      <a:r>
                        <a:rPr kumimoji="1" lang="ja-JP" altLang="en-US" sz="1400" u="none" dirty="0">
                          <a:solidFill>
                            <a:schemeClr val="tx1"/>
                          </a:solidFill>
                          <a:latin typeface="Meiryo UI" panose="020B0604030504040204" pitchFamily="50" charset="-128"/>
                          <a:ea typeface="Meiryo UI" panose="020B0604030504040204" pitchFamily="50" charset="-128"/>
                        </a:rPr>
                        <a:t>サイドイベントの開催</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'24/3:</a:t>
                      </a:r>
                      <a:r>
                        <a:rPr kumimoji="1" lang="ja-JP" altLang="en-US" sz="1100" u="none" dirty="0">
                          <a:solidFill>
                            <a:schemeClr val="tx1"/>
                          </a:solidFill>
                          <a:latin typeface="Meiryo UI" panose="020B0604030504040204" pitchFamily="50" charset="-128"/>
                          <a:ea typeface="Meiryo UI" panose="020B0604030504040204" pitchFamily="50" charset="-128"/>
                        </a:rPr>
                        <a:t>現地</a:t>
                      </a:r>
                      <a:r>
                        <a:rPr kumimoji="1" lang="en-US" altLang="ja-JP" sz="1100" u="none" dirty="0">
                          <a:solidFill>
                            <a:schemeClr val="tx1"/>
                          </a:solidFill>
                          <a:latin typeface="Meiryo UI" panose="020B0604030504040204" pitchFamily="50" charset="-128"/>
                          <a:ea typeface="Meiryo UI" panose="020B0604030504040204" pitchFamily="50" charset="-128"/>
                        </a:rPr>
                        <a:t>52</a:t>
                      </a:r>
                      <a:r>
                        <a:rPr kumimoji="1" lang="ja-JP" altLang="en-US" sz="1100" u="none" dirty="0">
                          <a:solidFill>
                            <a:schemeClr val="tx1"/>
                          </a:solidFill>
                          <a:latin typeface="Meiryo UI" panose="020B0604030504040204" pitchFamily="50" charset="-128"/>
                          <a:ea typeface="Meiryo UI" panose="020B0604030504040204" pitchFamily="50" charset="-128"/>
                        </a:rPr>
                        <a:t>社・現地開催のみ）</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●国内各種イベントでの</a:t>
                      </a:r>
                      <a:r>
                        <a:rPr kumimoji="1" lang="en-US" altLang="ja-JP" sz="1400" u="none" dirty="0">
                          <a:solidFill>
                            <a:schemeClr val="tx1"/>
                          </a:solidFill>
                          <a:latin typeface="Meiryo UI" panose="020B0604030504040204" pitchFamily="50" charset="-128"/>
                          <a:ea typeface="Meiryo UI" panose="020B0604030504040204" pitchFamily="50" charset="-128"/>
                        </a:rPr>
                        <a:t>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‘22/11,’23/11,‘24/7:</a:t>
                      </a:r>
                      <a:r>
                        <a:rPr kumimoji="1" lang="ja-JP" altLang="en-US" sz="1100" u="none" dirty="0">
                          <a:solidFill>
                            <a:schemeClr val="tx1"/>
                          </a:solidFill>
                          <a:latin typeface="Meiryo UI" panose="020B0604030504040204" pitchFamily="50" charset="-128"/>
                          <a:ea typeface="Meiryo UI" panose="020B0604030504040204" pitchFamily="50" charset="-128"/>
                        </a:rPr>
                        <a:t>スイス領事館主催フィンテック・</a:t>
                      </a:r>
                      <a:r>
                        <a:rPr kumimoji="1" lang="en-US" altLang="ja-JP" sz="1100" u="none" dirty="0">
                          <a:solidFill>
                            <a:schemeClr val="tx1"/>
                          </a:solidFill>
                          <a:latin typeface="Meiryo UI" panose="020B0604030504040204" pitchFamily="50" charset="-128"/>
                          <a:ea typeface="Meiryo UI" panose="020B0604030504040204" pitchFamily="50" charset="-128"/>
                        </a:rPr>
                        <a:t>WEB3</a:t>
                      </a:r>
                      <a:r>
                        <a:rPr kumimoji="1" lang="ja-JP" altLang="en-US" sz="1100" u="none" dirty="0">
                          <a:solidFill>
                            <a:schemeClr val="tx1"/>
                          </a:solidFill>
                          <a:latin typeface="Meiryo UI" panose="020B0604030504040204" pitchFamily="50" charset="-128"/>
                          <a:ea typeface="Meiryo UI" panose="020B0604030504040204" pitchFamily="50" charset="-128"/>
                        </a:rPr>
                        <a:t>セミナー、</a:t>
                      </a:r>
                      <a:r>
                        <a:rPr kumimoji="1" lang="en-US" altLang="ja-JP" sz="1100" u="none" dirty="0">
                          <a:solidFill>
                            <a:schemeClr val="tx1"/>
                          </a:solidFill>
                          <a:latin typeface="Meiryo UI" panose="020B0604030504040204" pitchFamily="50" charset="-128"/>
                          <a:ea typeface="Meiryo UI" panose="020B0604030504040204" pitchFamily="50" charset="-128"/>
                        </a:rPr>
                        <a:t>’23/6:</a:t>
                      </a: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暗号資産カンファレンス「</a:t>
                      </a:r>
                      <a:r>
                        <a:rPr kumimoji="1" lang="en-US" altLang="ja-JP" sz="1100" u="none" dirty="0">
                          <a:solidFill>
                            <a:schemeClr val="tx1"/>
                          </a:solidFill>
                          <a:latin typeface="Meiryo UI" panose="020B0604030504040204" pitchFamily="50" charset="-128"/>
                          <a:ea typeface="Meiryo UI" panose="020B0604030504040204" pitchFamily="50" charset="-128"/>
                        </a:rPr>
                        <a:t>IVS</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‘23/7,’24/7:</a:t>
                      </a:r>
                      <a:r>
                        <a:rPr kumimoji="1" lang="ja-JP" altLang="en-US" sz="1100" u="none" dirty="0">
                          <a:solidFill>
                            <a:schemeClr val="tx1"/>
                          </a:solidFill>
                          <a:latin typeface="Meiryo UI" panose="020B0604030504040204" pitchFamily="50" charset="-128"/>
                          <a:ea typeface="Meiryo UI" panose="020B0604030504040204" pitchFamily="50" charset="-128"/>
                        </a:rPr>
                        <a:t>台湾スタートアップイベント、</a:t>
                      </a:r>
                      <a:r>
                        <a:rPr kumimoji="1" lang="en-US" altLang="ja-JP" sz="1100" u="none" dirty="0">
                          <a:solidFill>
                            <a:schemeClr val="tx1"/>
                          </a:solidFill>
                          <a:latin typeface="Meiryo UI" panose="020B0604030504040204" pitchFamily="50" charset="-128"/>
                          <a:ea typeface="Meiryo UI" panose="020B0604030504040204" pitchFamily="50" charset="-128"/>
                        </a:rPr>
                        <a:t>‘23/5,’23/9,‘24/9:</a:t>
                      </a:r>
                      <a:r>
                        <a:rPr kumimoji="1" lang="ja-JP" altLang="en-US" sz="1100" u="none" dirty="0">
                          <a:solidFill>
                            <a:schemeClr val="tx1"/>
                          </a:solidFill>
                          <a:latin typeface="Meiryo UI" panose="020B0604030504040204" pitchFamily="50" charset="-128"/>
                          <a:ea typeface="Meiryo UI" panose="020B0604030504040204" pitchFamily="50" charset="-128"/>
                        </a:rPr>
                        <a:t>国際資産運用センター推進機構</a:t>
                      </a:r>
                      <a:r>
                        <a:rPr kumimoji="1" lang="en-US" altLang="ja-JP" sz="1100" u="none" dirty="0">
                          <a:solidFill>
                            <a:schemeClr val="tx1"/>
                          </a:solidFill>
                          <a:latin typeface="Meiryo UI" panose="020B0604030504040204" pitchFamily="50" charset="-128"/>
                          <a:ea typeface="Meiryo UI" panose="020B0604030504040204" pitchFamily="50" charset="-128"/>
                        </a:rPr>
                        <a:t>(JIAM)</a:t>
                      </a:r>
                      <a:r>
                        <a:rPr kumimoji="1" lang="ja-JP" altLang="en-US" sz="1100" u="none" dirty="0">
                          <a:solidFill>
                            <a:schemeClr val="tx1"/>
                          </a:solidFill>
                          <a:latin typeface="Meiryo UI" panose="020B0604030504040204" pitchFamily="50" charset="-128"/>
                          <a:ea typeface="Meiryo UI" panose="020B0604030504040204" pitchFamily="50" charset="-128"/>
                        </a:rPr>
                        <a:t>主催イベント、 </a:t>
                      </a:r>
                      <a:r>
                        <a:rPr kumimoji="1" lang="en-US" altLang="ja-JP" sz="1100" u="none" dirty="0">
                          <a:solidFill>
                            <a:schemeClr val="tx1"/>
                          </a:solidFill>
                          <a:latin typeface="Meiryo UI" panose="020B0604030504040204" pitchFamily="50" charset="-128"/>
                          <a:ea typeface="Meiryo UI" panose="020B0604030504040204" pitchFamily="50" charset="-128"/>
                        </a:rPr>
                        <a:t>’23/12,</a:t>
                      </a:r>
                      <a:r>
                        <a:rPr lang="en-US" altLang="ja-JP" sz="1100" dirty="0">
                          <a:solidFill>
                            <a:schemeClr val="tx1"/>
                          </a:solidFill>
                          <a:latin typeface="Meiryo UI" panose="020B0604030504040204" pitchFamily="50" charset="-128"/>
                          <a:ea typeface="Meiryo UI" panose="020B0604030504040204" pitchFamily="50" charset="-128"/>
                        </a:rPr>
                        <a:t>‘24/11</a:t>
                      </a:r>
                      <a:r>
                        <a:rPr kumimoji="1" lang="en-US" altLang="ja-JP" sz="1100" u="none" dirty="0">
                          <a:solidFill>
                            <a:schemeClr val="tx1"/>
                          </a:solidFill>
                          <a:latin typeface="Meiryo UI" panose="020B0604030504040204" pitchFamily="50" charset="-128"/>
                          <a:ea typeface="Meiryo UI" panose="020B0604030504040204" pitchFamily="50" charset="-128"/>
                        </a:rPr>
                        <a:t>:Hack Osaka</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’24/10:MUSUBU! JAPAN DAY</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‘24/10: </a:t>
                      </a:r>
                      <a:r>
                        <a:rPr kumimoji="1" lang="ja-JP" altLang="en-US" sz="1100" u="none" dirty="0">
                          <a:solidFill>
                            <a:schemeClr val="tx1"/>
                          </a:solidFill>
                          <a:latin typeface="Meiryo UI" panose="020B0604030504040204" pitchFamily="50" charset="-128"/>
                          <a:ea typeface="Meiryo UI" panose="020B0604030504040204" pitchFamily="50" charset="-128"/>
                        </a:rPr>
                        <a:t>日経フォーラム・国際金融フロンティア、</a:t>
                      </a:r>
                      <a:r>
                        <a:rPr kumimoji="1" lang="en-US" altLang="ja-JP" sz="1100" u="none" dirty="0">
                          <a:solidFill>
                            <a:schemeClr val="tx1"/>
                          </a:solidFill>
                          <a:latin typeface="Meiryo UI" panose="020B0604030504040204" pitchFamily="50" charset="-128"/>
                          <a:ea typeface="Meiryo UI" panose="020B0604030504040204" pitchFamily="50" charset="-128"/>
                        </a:rPr>
                        <a:t>24’11:Startup Horizon</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26’2:Digital Space Conference 2026</a:t>
                      </a:r>
                      <a:r>
                        <a:rPr kumimoji="1" lang="ja-JP" altLang="en-US" sz="1100" u="none" dirty="0">
                          <a:solidFill>
                            <a:schemeClr val="tx1"/>
                          </a:solidFill>
                          <a:latin typeface="Meiryo UI" panose="020B0604030504040204" pitchFamily="50" charset="-128"/>
                          <a:ea typeface="Meiryo UI" panose="020B0604030504040204" pitchFamily="50" charset="-128"/>
                        </a:rPr>
                        <a:t>　など）</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●万博を契機とした海外デリゲーション等の受け入れ</a:t>
                      </a:r>
                      <a:endParaRPr kumimoji="1" lang="en-US" altLang="ja-JP" sz="1100" u="none" spc="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’25/5:</a:t>
                      </a:r>
                      <a:r>
                        <a:rPr kumimoji="1" lang="ja-JP" altLang="en-US" sz="1100" u="none" dirty="0">
                          <a:solidFill>
                            <a:schemeClr val="tx1"/>
                          </a:solidFill>
                          <a:latin typeface="Meiryo UI" panose="020B0604030504040204" pitchFamily="50" charset="-128"/>
                          <a:ea typeface="Meiryo UI" panose="020B0604030504040204" pitchFamily="50" charset="-128"/>
                        </a:rPr>
                        <a:t>アブダビグローバルマーケット会長、</a:t>
                      </a:r>
                      <a:r>
                        <a:rPr kumimoji="1" lang="en-US" altLang="ja-JP" sz="1100" u="none" dirty="0">
                          <a:solidFill>
                            <a:schemeClr val="tx1"/>
                          </a:solidFill>
                          <a:latin typeface="Meiryo UI" panose="020B0604030504040204" pitchFamily="50" charset="-128"/>
                          <a:ea typeface="Meiryo UI" panose="020B0604030504040204" pitchFamily="50" charset="-128"/>
                        </a:rPr>
                        <a:t>’25/6:</a:t>
                      </a:r>
                      <a:r>
                        <a:rPr kumimoji="1" lang="ja-JP" altLang="en-US" sz="1100" u="none" dirty="0">
                          <a:solidFill>
                            <a:schemeClr val="tx1"/>
                          </a:solidFill>
                          <a:latin typeface="Meiryo UI" panose="020B0604030504040204" pitchFamily="50" charset="-128"/>
                          <a:ea typeface="Meiryo UI" panose="020B0604030504040204" pitchFamily="50" charset="-128"/>
                        </a:rPr>
                        <a:t>ルクセンブルグ財務大臣、</a:t>
                      </a:r>
                      <a:r>
                        <a:rPr kumimoji="1" lang="en-US" altLang="ja-JP" sz="1100" u="none" dirty="0">
                          <a:solidFill>
                            <a:schemeClr val="tx1"/>
                          </a:solidFill>
                          <a:latin typeface="Meiryo UI" panose="020B0604030504040204" pitchFamily="50" charset="-128"/>
                          <a:ea typeface="Meiryo UI" panose="020B0604030504040204" pitchFamily="50" charset="-128"/>
                        </a:rPr>
                        <a:t>‘25/6</a:t>
                      </a:r>
                      <a:r>
                        <a:rPr kumimoji="1" lang="ja-JP" altLang="en-US" sz="1100" u="none" dirty="0">
                          <a:solidFill>
                            <a:schemeClr val="tx1"/>
                          </a:solidFill>
                          <a:latin typeface="Meiryo UI" panose="020B0604030504040204" pitchFamily="50" charset="-128"/>
                          <a:ea typeface="Meiryo UI" panose="020B0604030504040204" pitchFamily="50" charset="-128"/>
                        </a:rPr>
                        <a:t>ハンブルク市代表団、</a:t>
                      </a:r>
                      <a:r>
                        <a:rPr kumimoji="1" lang="en-US" altLang="ja-JP" sz="1100" u="none" dirty="0">
                          <a:solidFill>
                            <a:schemeClr val="tx1"/>
                          </a:solidFill>
                          <a:latin typeface="Meiryo UI" panose="020B0604030504040204" pitchFamily="50" charset="-128"/>
                          <a:ea typeface="Meiryo UI" panose="020B0604030504040204" pitchFamily="50" charset="-128"/>
                        </a:rPr>
                        <a:t>’25/7</a:t>
                      </a:r>
                      <a:r>
                        <a:rPr kumimoji="1" lang="ja-JP" altLang="en-US" sz="1100" u="none" dirty="0">
                          <a:solidFill>
                            <a:schemeClr val="tx1"/>
                          </a:solidFill>
                          <a:latin typeface="Meiryo UI" panose="020B0604030504040204" pitchFamily="50" charset="-128"/>
                          <a:ea typeface="Meiryo UI" panose="020B0604030504040204" pitchFamily="50" charset="-128"/>
                        </a:rPr>
                        <a:t>英国経営者協会訪問団、</a:t>
                      </a:r>
                      <a:r>
                        <a:rPr kumimoji="1" lang="en-US" altLang="ja-JP" sz="1100" u="none" dirty="0">
                          <a:solidFill>
                            <a:schemeClr val="tx1"/>
                          </a:solidFill>
                          <a:latin typeface="Meiryo UI" panose="020B0604030504040204" pitchFamily="50" charset="-128"/>
                          <a:ea typeface="Meiryo UI" panose="020B0604030504040204" pitchFamily="50" charset="-128"/>
                        </a:rPr>
                        <a:t>‘25/9</a:t>
                      </a:r>
                      <a:r>
                        <a:rPr kumimoji="1" lang="ja-JP" altLang="en-US" sz="1100" u="none" dirty="0">
                          <a:solidFill>
                            <a:schemeClr val="tx1"/>
                          </a:solidFill>
                          <a:latin typeface="Meiryo UI" panose="020B0604030504040204" pitchFamily="50" charset="-128"/>
                          <a:ea typeface="Meiryo UI" panose="020B0604030504040204" pitchFamily="50" charset="-128"/>
                        </a:rPr>
                        <a:t>　欧州委員による表敬訪問、</a:t>
                      </a:r>
                      <a:r>
                        <a:rPr kumimoji="1" lang="en-US" altLang="ja-JP" sz="1100" u="none" dirty="0">
                          <a:solidFill>
                            <a:schemeClr val="tx1"/>
                          </a:solidFill>
                          <a:latin typeface="Meiryo UI" panose="020B0604030504040204" pitchFamily="50" charset="-128"/>
                          <a:ea typeface="Meiryo UI" panose="020B0604030504040204" pitchFamily="50" charset="-128"/>
                        </a:rPr>
                        <a:t>’26/3 City of London</a:t>
                      </a:r>
                      <a:r>
                        <a:rPr kumimoji="1" lang="ja-JP" altLang="en-US" sz="1100" u="none" dirty="0">
                          <a:solidFill>
                            <a:schemeClr val="tx1"/>
                          </a:solidFill>
                          <a:latin typeface="Meiryo UI" panose="020B0604030504040204" pitchFamily="50" charset="-128"/>
                          <a:ea typeface="Meiryo UI" panose="020B0604030504040204" pitchFamily="50" charset="-128"/>
                        </a:rPr>
                        <a:t>との意見交換 など）</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JETRO</a:t>
                      </a:r>
                      <a:r>
                        <a:rPr kumimoji="1" lang="ja-JP" altLang="en-US" sz="1400" u="none" dirty="0">
                          <a:solidFill>
                            <a:schemeClr val="tx1"/>
                          </a:solidFill>
                          <a:latin typeface="Meiryo UI" panose="020B0604030504040204" pitchFamily="50" charset="-128"/>
                          <a:ea typeface="Meiryo UI" panose="020B0604030504040204" pitchFamily="50" charset="-128"/>
                        </a:rPr>
                        <a:t>との連携</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‘23/11~12:</a:t>
                      </a:r>
                      <a:r>
                        <a:rPr kumimoji="1" lang="ja-JP" altLang="en-US" sz="1100" u="none" dirty="0">
                          <a:solidFill>
                            <a:schemeClr val="tx1"/>
                          </a:solidFill>
                          <a:latin typeface="Meiryo UI" panose="020B0604030504040204" pitchFamily="50" charset="-128"/>
                          <a:ea typeface="Meiryo UI" panose="020B0604030504040204" pitchFamily="50" charset="-128"/>
                        </a:rPr>
                        <a:t>金融系外国企業とのオンライン面談、</a:t>
                      </a:r>
                      <a:r>
                        <a:rPr kumimoji="1" lang="en-US" altLang="ja-JP" sz="1100" u="none" dirty="0">
                          <a:solidFill>
                            <a:schemeClr val="tx1"/>
                          </a:solidFill>
                          <a:latin typeface="Meiryo UI" panose="020B0604030504040204" pitchFamily="50" charset="-128"/>
                          <a:ea typeface="Meiryo UI" panose="020B0604030504040204" pitchFamily="50" charset="-128"/>
                        </a:rPr>
                        <a:t>’24.2:</a:t>
                      </a:r>
                      <a:r>
                        <a:rPr kumimoji="1" lang="ja-JP" altLang="en-US" sz="1100" u="none" dirty="0">
                          <a:solidFill>
                            <a:schemeClr val="tx1"/>
                          </a:solidFill>
                          <a:latin typeface="Meiryo UI" panose="020B0604030504040204" pitchFamily="50" charset="-128"/>
                          <a:ea typeface="Meiryo UI" panose="020B0604030504040204" pitchFamily="50" charset="-128"/>
                        </a:rPr>
                        <a:t>個別招へい）</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≪上記以外の経済界・民間の取組み≫</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●シンガポール関係者との意見交換（関西経済連合会）</a:t>
                      </a:r>
                      <a:r>
                        <a:rPr kumimoji="1" lang="en-US" altLang="ja-JP" sz="1100" u="none" dirty="0">
                          <a:solidFill>
                            <a:schemeClr val="tx1"/>
                          </a:solidFill>
                          <a:latin typeface="Meiryo UI" panose="020B0604030504040204" pitchFamily="50" charset="-128"/>
                          <a:ea typeface="Meiryo UI" panose="020B0604030504040204" pitchFamily="50" charset="-128"/>
                        </a:rPr>
                        <a:t>【'22</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endParaRPr kumimoji="1" lang="ja-JP" altLang="en-US"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●日本アセアンビジネス促進プラットフォームを設置</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→アセアン企業の来阪・大阪進出に向けた現地経済界へのプロモーション活動（大阪商工会議所）</a:t>
                      </a:r>
                      <a:r>
                        <a:rPr kumimoji="1" lang="en-US" altLang="ja-JP" sz="1100" u="none" dirty="0">
                          <a:solidFill>
                            <a:schemeClr val="tx1"/>
                          </a:solidFill>
                          <a:latin typeface="Meiryo UI" panose="020B0604030504040204" pitchFamily="50" charset="-128"/>
                          <a:ea typeface="Meiryo UI" panose="020B0604030504040204" pitchFamily="50" charset="-128"/>
                        </a:rPr>
                        <a:t>【'23/4</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●国際金融都市特任顧問の派遣（岩井コスモ証券）</a:t>
                      </a:r>
                      <a:r>
                        <a:rPr kumimoji="1" lang="en-US" altLang="ja-JP" sz="1100" u="none" dirty="0">
                          <a:solidFill>
                            <a:schemeClr val="tx1"/>
                          </a:solidFill>
                          <a:latin typeface="Meiryo UI" panose="020B0604030504040204" pitchFamily="50" charset="-128"/>
                          <a:ea typeface="Meiryo UI" panose="020B0604030504040204" pitchFamily="50" charset="-128"/>
                        </a:rPr>
                        <a:t>【‘21/10</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’25/3】</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a:t>
                      </a:r>
                      <a:r>
                        <a:rPr kumimoji="1" lang="en-US" altLang="ja-JP" sz="1100" u="none" dirty="0">
                          <a:solidFill>
                            <a:schemeClr val="tx1"/>
                          </a:solidFill>
                          <a:latin typeface="Meiryo UI" panose="020B0604030504040204" pitchFamily="50" charset="-128"/>
                          <a:ea typeface="Meiryo UI" panose="020B0604030504040204" pitchFamily="50" charset="-128"/>
                        </a:rPr>
                        <a:t>【'21/10</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●海外でのフィンテックイベントへの出展協力（</a:t>
                      </a:r>
                      <a:r>
                        <a:rPr kumimoji="1" lang="en-US" altLang="ja-JP" sz="1100" u="none" dirty="0">
                          <a:solidFill>
                            <a:schemeClr val="tx1"/>
                          </a:solidFill>
                          <a:latin typeface="Meiryo UI" panose="020B0604030504040204" pitchFamily="50" charset="-128"/>
                          <a:ea typeface="Meiryo UI" panose="020B0604030504040204" pitchFamily="50" charset="-128"/>
                        </a:rPr>
                        <a:t>Fintech</a:t>
                      </a:r>
                      <a:r>
                        <a:rPr kumimoji="1" lang="ja-JP" altLang="en-US" sz="1100" u="none" dirty="0">
                          <a:solidFill>
                            <a:schemeClr val="tx1"/>
                          </a:solidFill>
                          <a:latin typeface="Meiryo UI" panose="020B0604030504040204" pitchFamily="50" charset="-128"/>
                          <a:ea typeface="Meiryo UI" panose="020B0604030504040204" pitchFamily="50" charset="-128"/>
                        </a:rPr>
                        <a:t>協会）（</a:t>
                      </a:r>
                      <a:r>
                        <a:rPr kumimoji="1" lang="en-US" altLang="ja-JP" sz="1100" u="none" dirty="0">
                          <a:solidFill>
                            <a:schemeClr val="tx1"/>
                          </a:solidFill>
                          <a:latin typeface="Meiryo UI" panose="020B0604030504040204" pitchFamily="50" charset="-128"/>
                          <a:ea typeface="Meiryo UI" panose="020B0604030504040204" pitchFamily="50" charset="-128"/>
                        </a:rPr>
                        <a:t>‘22/11,’23/11,‘24/11:Singapore Fintech Festival ‘24/8:Korea Fintech Week</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R="9000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08385637"/>
                  </a:ext>
                </a:extLst>
              </a:tr>
            </a:tbl>
          </a:graphicData>
        </a:graphic>
      </p:graphicFrame>
      <p:sp>
        <p:nvSpPr>
          <p:cNvPr id="14" name="角丸四角形 10">
            <a:extLst>
              <a:ext uri="{FF2B5EF4-FFF2-40B4-BE49-F238E27FC236}">
                <a16:creationId xmlns:a16="http://schemas.microsoft.com/office/drawing/2014/main" id="{5FB7583B-4979-49CD-A623-9A18E02B5F30}"/>
              </a:ext>
            </a:extLst>
          </p:cNvPr>
          <p:cNvSpPr/>
          <p:nvPr/>
        </p:nvSpPr>
        <p:spPr>
          <a:xfrm>
            <a:off x="2951417" y="162175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cxnSp>
        <p:nvCxnSpPr>
          <p:cNvPr id="4" name="直線コネクタ 3">
            <a:extLst>
              <a:ext uri="{FF2B5EF4-FFF2-40B4-BE49-F238E27FC236}">
                <a16:creationId xmlns:a16="http://schemas.microsoft.com/office/drawing/2014/main" id="{44C60137-FC97-4988-A705-5384CB4D3E35}"/>
              </a:ext>
            </a:extLst>
          </p:cNvPr>
          <p:cNvCxnSpPr>
            <a:cxnSpLocks/>
          </p:cNvCxnSpPr>
          <p:nvPr/>
        </p:nvCxnSpPr>
        <p:spPr>
          <a:xfrm>
            <a:off x="5165888" y="5650099"/>
            <a:ext cx="6231118"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59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21" name="スライド番号プレースホルダー 1"/>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6</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13" name="コンテンツ プレースホルダー 6">
            <a:extLst>
              <a:ext uri="{FF2B5EF4-FFF2-40B4-BE49-F238E27FC236}">
                <a16:creationId xmlns:a16="http://schemas.microsoft.com/office/drawing/2014/main" id="{4A2AD928-4C57-478C-90CB-6FBFA428BBEC}"/>
              </a:ext>
            </a:extLst>
          </p:cNvPr>
          <p:cNvGraphicFramePr>
            <a:graphicFrameLocks noGrp="1"/>
          </p:cNvGraphicFramePr>
          <p:nvPr>
            <p:ph idx="1"/>
            <p:extLst>
              <p:ext uri="{D42A27DB-BD31-4B8C-83A1-F6EECF244321}">
                <p14:modId xmlns:p14="http://schemas.microsoft.com/office/powerpoint/2010/main" val="1082378287"/>
              </p:ext>
            </p:extLst>
          </p:nvPr>
        </p:nvGraphicFramePr>
        <p:xfrm>
          <a:off x="570443" y="527530"/>
          <a:ext cx="11042044" cy="1458840"/>
        </p:xfrm>
        <a:graphic>
          <a:graphicData uri="http://schemas.openxmlformats.org/drawingml/2006/table">
            <a:tbl>
              <a:tblPr firstRow="1" bandRow="1">
                <a:tableStyleId>{5C22544A-7EE6-4342-B048-85BDC9FD1C3A}</a:tableStyleId>
              </a:tblPr>
              <a:tblGrid>
                <a:gridCol w="3341681">
                  <a:extLst>
                    <a:ext uri="{9D8B030D-6E8A-4147-A177-3AD203B41FA5}">
                      <a16:colId xmlns:a16="http://schemas.microsoft.com/office/drawing/2014/main" val="1775291035"/>
                    </a:ext>
                  </a:extLst>
                </a:gridCol>
                <a:gridCol w="1112363">
                  <a:extLst>
                    <a:ext uri="{9D8B030D-6E8A-4147-A177-3AD203B41FA5}">
                      <a16:colId xmlns:a16="http://schemas.microsoft.com/office/drawing/2014/main" val="3213052032"/>
                    </a:ext>
                  </a:extLst>
                </a:gridCol>
                <a:gridCol w="6588000">
                  <a:extLst>
                    <a:ext uri="{9D8B030D-6E8A-4147-A177-3AD203B41FA5}">
                      <a16:colId xmlns:a16="http://schemas.microsoft.com/office/drawing/2014/main" val="3192314782"/>
                    </a:ext>
                  </a:extLst>
                </a:gridCol>
              </a:tblGrid>
              <a:tr h="241041">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T="0" marB="3600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T="0" marB="3600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0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誘致インセンティブの創設</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金融系外国企業等の拠点設立に向けた事前調査のためのオフィス賃料や、事業開始直後の必要な初期費用等の補助制度を創設</a:t>
                      </a:r>
                      <a:endParaRPr kumimoji="1" lang="en-US" altLang="ja-JP" sz="1100" dirty="0">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●金融系外国企業等拠点設立等に係る補助制度の創設</a:t>
                      </a:r>
                      <a:r>
                        <a:rPr kumimoji="1" lang="en-US" altLang="ja-JP" sz="1400" u="none" dirty="0">
                          <a:solidFill>
                            <a:schemeClr val="tx1"/>
                          </a:solidFill>
                          <a:latin typeface="Meiryo UI" panose="020B0604030504040204" pitchFamily="50" charset="-128"/>
                          <a:ea typeface="Meiryo UI" panose="020B0604030504040204" pitchFamily="50" charset="-128"/>
                        </a:rPr>
                        <a:t>【'23/4</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→大阪進出企業に対し、進出にかかる初期費用等を補助（</a:t>
                      </a:r>
                      <a:r>
                        <a:rPr kumimoji="1" lang="ja-JP" altLang="en-US" sz="1100" u="none" strike="noStrike" dirty="0">
                          <a:solidFill>
                            <a:schemeClr val="tx1"/>
                          </a:solidFill>
                          <a:latin typeface="Meiryo UI" panose="020B0604030504040204" pitchFamily="50" charset="-128"/>
                          <a:ea typeface="Meiryo UI" panose="020B0604030504040204" pitchFamily="50" charset="-128"/>
                        </a:rPr>
                        <a:t>内示済</a:t>
                      </a:r>
                      <a:r>
                        <a:rPr kumimoji="1" lang="en-US" altLang="ja-JP" sz="1100" u="none" strike="noStrike" dirty="0">
                          <a:solidFill>
                            <a:schemeClr val="tx1"/>
                          </a:solidFill>
                          <a:latin typeface="Meiryo UI" panose="020B0604030504040204" pitchFamily="50" charset="-128"/>
                          <a:ea typeface="Meiryo UI" panose="020B0604030504040204" pitchFamily="50" charset="-128"/>
                        </a:rPr>
                        <a:t>10</a:t>
                      </a:r>
                      <a:r>
                        <a:rPr kumimoji="1" lang="ja-JP" altLang="en-US" sz="1100" u="none" strike="noStrike" dirty="0">
                          <a:solidFill>
                            <a:schemeClr val="tx1"/>
                          </a:solidFill>
                          <a:latin typeface="Meiryo UI" panose="020B0604030504040204" pitchFamily="50" charset="-128"/>
                          <a:ea typeface="Meiryo UI" panose="020B0604030504040204" pitchFamily="50" charset="-128"/>
                        </a:rPr>
                        <a:t>社、うち執行済</a:t>
                      </a:r>
                      <a:r>
                        <a:rPr kumimoji="1" lang="en-US" altLang="ja-JP" sz="1100" u="none" strike="noStrike" dirty="0">
                          <a:solidFill>
                            <a:schemeClr val="tx1"/>
                          </a:solidFill>
                          <a:latin typeface="Meiryo UI" panose="020B0604030504040204" pitchFamily="50" charset="-128"/>
                          <a:ea typeface="Meiryo UI" panose="020B0604030504040204" pitchFamily="50" charset="-128"/>
                        </a:rPr>
                        <a:t>6</a:t>
                      </a:r>
                      <a:r>
                        <a:rPr kumimoji="1" lang="ja-JP" altLang="en-US" sz="1100" u="none" strike="noStrike" dirty="0">
                          <a:solidFill>
                            <a:schemeClr val="tx1"/>
                          </a:solidFill>
                          <a:latin typeface="Meiryo UI" panose="020B0604030504040204" pitchFamily="50" charset="-128"/>
                          <a:ea typeface="Meiryo UI" panose="020B0604030504040204" pitchFamily="50" charset="-128"/>
                        </a:rPr>
                        <a:t>社）</a:t>
                      </a:r>
                      <a:endParaRPr kumimoji="1" lang="en-US" altLang="ja-JP" sz="1100" u="none" strike="noStrik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●金融系外国企業等に係る地方税の課税の特例の創設</a:t>
                      </a:r>
                      <a:r>
                        <a:rPr kumimoji="1" lang="en-US" altLang="ja-JP" sz="1400" u="none" dirty="0">
                          <a:solidFill>
                            <a:schemeClr val="tx1"/>
                          </a:solidFill>
                          <a:latin typeface="Meiryo UI" panose="020B0604030504040204" pitchFamily="50" charset="-128"/>
                          <a:ea typeface="Meiryo UI" panose="020B0604030504040204" pitchFamily="50" charset="-128"/>
                        </a:rPr>
                        <a:t>【'23/11</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→大阪進出企業（外国企業に限る）に対し、地方税を最大</a:t>
                      </a:r>
                      <a:r>
                        <a:rPr kumimoji="1" lang="en-US" altLang="ja-JP" sz="1100" u="none" dirty="0">
                          <a:solidFill>
                            <a:schemeClr val="tx1"/>
                          </a:solidFill>
                          <a:latin typeface="Meiryo UI" panose="020B0604030504040204" pitchFamily="50" charset="-128"/>
                          <a:ea typeface="Meiryo UI" panose="020B0604030504040204" pitchFamily="50" charset="-128"/>
                        </a:rPr>
                        <a:t>10</a:t>
                      </a:r>
                      <a:r>
                        <a:rPr kumimoji="1" lang="ja-JP" altLang="en-US" sz="1100" u="none" dirty="0">
                          <a:solidFill>
                            <a:schemeClr val="tx1"/>
                          </a:solidFill>
                          <a:latin typeface="Meiryo UI" panose="020B0604030504040204" pitchFamily="50" charset="-128"/>
                          <a:ea typeface="Meiryo UI" panose="020B0604030504040204" pitchFamily="50" charset="-128"/>
                        </a:rPr>
                        <a:t>年間軽減</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u="none"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金融系外国企業等に係る法人税（国税）の軽減措置等を提案⇒引き続き要望</a:t>
                      </a:r>
                      <a:endParaRPr kumimoji="1" lang="en-US" altLang="ja-JP" sz="1100" u="none" dirty="0">
                        <a:solidFill>
                          <a:schemeClr val="tx1"/>
                        </a:solidFill>
                        <a:latin typeface="Meiryo UI" panose="020B0604030504040204" pitchFamily="50" charset="-128"/>
                        <a:ea typeface="Meiryo UI" panose="020B0604030504040204" pitchFamily="50" charset="-128"/>
                      </a:endParaRPr>
                    </a:p>
                  </a:txBody>
                  <a:tcPr marT="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47051867"/>
                  </a:ext>
                </a:extLst>
              </a:tr>
            </a:tbl>
          </a:graphicData>
        </a:graphic>
      </p:graphicFrame>
      <p:sp>
        <p:nvSpPr>
          <p:cNvPr id="15" name="角丸四角形 14">
            <a:extLst>
              <a:ext uri="{FF2B5EF4-FFF2-40B4-BE49-F238E27FC236}">
                <a16:creationId xmlns:a16="http://schemas.microsoft.com/office/drawing/2014/main" id="{D9559C5E-8933-433B-B7BD-9DA6D6DC6706}"/>
              </a:ext>
            </a:extLst>
          </p:cNvPr>
          <p:cNvSpPr/>
          <p:nvPr/>
        </p:nvSpPr>
        <p:spPr>
          <a:xfrm>
            <a:off x="2951417" y="164820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Tree>
    <p:extLst>
      <p:ext uri="{BB962C8B-B14F-4D97-AF65-F5344CB8AC3E}">
        <p14:creationId xmlns:p14="http://schemas.microsoft.com/office/powerpoint/2010/main" val="33979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スライド番号プレースホルダー 1">
            <a:extLst>
              <a:ext uri="{FF2B5EF4-FFF2-40B4-BE49-F238E27FC236}">
                <a16:creationId xmlns:a16="http://schemas.microsoft.com/office/drawing/2014/main" id="{8CD8C55F-4E36-4E10-AF9C-C9F5B773DA96}"/>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7</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3" name="コンテンツ プレースホルダー 6">
            <a:extLst>
              <a:ext uri="{FF2B5EF4-FFF2-40B4-BE49-F238E27FC236}">
                <a16:creationId xmlns:a16="http://schemas.microsoft.com/office/drawing/2014/main" id="{4DC68531-32A6-4DBD-8D26-E64F789B6863}"/>
              </a:ext>
            </a:extLst>
          </p:cNvPr>
          <p:cNvGraphicFramePr>
            <a:graphicFrameLocks/>
          </p:cNvGraphicFramePr>
          <p:nvPr>
            <p:extLst>
              <p:ext uri="{D42A27DB-BD31-4B8C-83A1-F6EECF244321}">
                <p14:modId xmlns:p14="http://schemas.microsoft.com/office/powerpoint/2010/main" val="3222908786"/>
              </p:ext>
            </p:extLst>
          </p:nvPr>
        </p:nvGraphicFramePr>
        <p:xfrm>
          <a:off x="447662" y="282608"/>
          <a:ext cx="10952592" cy="6559160"/>
        </p:xfrm>
        <a:graphic>
          <a:graphicData uri="http://schemas.openxmlformats.org/drawingml/2006/table">
            <a:tbl>
              <a:tblPr firstRow="1" bandRow="1">
                <a:tableStyleId>{5C22544A-7EE6-4342-B048-85BDC9FD1C3A}</a:tableStyleId>
              </a:tblPr>
              <a:tblGrid>
                <a:gridCol w="3214311">
                  <a:extLst>
                    <a:ext uri="{9D8B030D-6E8A-4147-A177-3AD203B41FA5}">
                      <a16:colId xmlns:a16="http://schemas.microsoft.com/office/drawing/2014/main" val="1775291035"/>
                    </a:ext>
                  </a:extLst>
                </a:gridCol>
                <a:gridCol w="1119117">
                  <a:extLst>
                    <a:ext uri="{9D8B030D-6E8A-4147-A177-3AD203B41FA5}">
                      <a16:colId xmlns:a16="http://schemas.microsoft.com/office/drawing/2014/main" val="3213052032"/>
                    </a:ext>
                  </a:extLst>
                </a:gridCol>
                <a:gridCol w="6619164">
                  <a:extLst>
                    <a:ext uri="{9D8B030D-6E8A-4147-A177-3AD203B41FA5}">
                      <a16:colId xmlns:a16="http://schemas.microsoft.com/office/drawing/2014/main" val="3192314782"/>
                    </a:ext>
                  </a:extLst>
                </a:gridCol>
              </a:tblGrid>
              <a:tr h="0">
                <a:tc>
                  <a:txBody>
                    <a:bodyPr/>
                    <a:lstStyle/>
                    <a:p>
                      <a:pPr algn="ctr">
                        <a:lnSpc>
                          <a:spcPts val="1400"/>
                        </a:lnSpc>
                      </a:pPr>
                      <a:r>
                        <a:rPr kumimoji="1" lang="ja-JP" altLang="en-US" sz="1600" dirty="0">
                          <a:latin typeface="Meiryo UI" panose="020B0604030504040204" pitchFamily="50" charset="-128"/>
                          <a:ea typeface="Meiryo UI" panose="020B0604030504040204" pitchFamily="50" charset="-128"/>
                        </a:rPr>
                        <a:t>施策名・概要</a:t>
                      </a:r>
                    </a:p>
                  </a:txBody>
                  <a:tcPr marL="72000" marR="36000" marT="36000" marB="0" anchor="ctr">
                    <a:lnB w="12700" cap="flat" cmpd="sng" algn="ctr">
                      <a:solidFill>
                        <a:schemeClr val="bg1"/>
                      </a:solidFill>
                      <a:prstDash val="solid"/>
                      <a:round/>
                      <a:headEnd type="none" w="med" len="med"/>
                      <a:tailEnd type="none" w="med" len="med"/>
                    </a:lnB>
                  </a:tcPr>
                </a:tc>
                <a:tc>
                  <a:txBody>
                    <a:bodyPr/>
                    <a:lstStyle/>
                    <a:p>
                      <a:pPr algn="ctr">
                        <a:lnSpc>
                          <a:spcPts val="1400"/>
                        </a:lnSpc>
                      </a:pPr>
                      <a:r>
                        <a:rPr kumimoji="1" lang="ja-JP" altLang="en-US" sz="1600" dirty="0">
                          <a:latin typeface="Meiryo UI" panose="020B0604030504040204" pitchFamily="50" charset="-128"/>
                          <a:ea typeface="Meiryo UI" panose="020B0604030504040204" pitchFamily="50" charset="-128"/>
                        </a:rPr>
                        <a:t>主体</a:t>
                      </a:r>
                    </a:p>
                  </a:txBody>
                  <a:tcPr marL="72000" marR="36000" marT="36000" marB="0" anchor="ctr">
                    <a:lnB w="12700" cap="flat" cmpd="sng" algn="ctr">
                      <a:solidFill>
                        <a:schemeClr val="bg1"/>
                      </a:solidFill>
                      <a:prstDash val="solid"/>
                      <a:round/>
                      <a:headEnd type="none" w="med" len="med"/>
                      <a:tailEnd type="none" w="med" len="med"/>
                    </a:lnB>
                  </a:tcPr>
                </a:tc>
                <a:tc>
                  <a:txBody>
                    <a:bodyPr/>
                    <a:lstStyle/>
                    <a:p>
                      <a:pPr algn="ctr">
                        <a:lnSpc>
                          <a:spcPts val="1400"/>
                        </a:lnSpc>
                      </a:pP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L="72000" marR="36000" marT="3600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6230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noProof="0" dirty="0">
                          <a:solidFill>
                            <a:schemeClr val="dk1"/>
                          </a:solidFill>
                          <a:latin typeface="Meiryo UI" panose="020B0604030504040204" pitchFamily="50" charset="-128"/>
                          <a:ea typeface="Meiryo UI" panose="020B0604030504040204" pitchFamily="50" charset="-128"/>
                          <a:cs typeface="+mn-cs"/>
                        </a:rPr>
                        <a:t>スタートアップと企業・ベンチャーキャピタル</a:t>
                      </a:r>
                      <a:r>
                        <a:rPr kumimoji="1" lang="en-US" altLang="ja-JP" sz="14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400" kern="1200" noProof="0" dirty="0">
                          <a:solidFill>
                            <a:schemeClr val="dk1"/>
                          </a:solidFill>
                          <a:latin typeface="Meiryo UI" panose="020B0604030504040204" pitchFamily="50" charset="-128"/>
                          <a:ea typeface="Meiryo UI" panose="020B0604030504040204" pitchFamily="50" charset="-128"/>
                          <a:cs typeface="+mn-cs"/>
                        </a:rPr>
                        <a:t>等との出会いの場の創出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国内外の</a:t>
                      </a:r>
                      <a:r>
                        <a:rPr kumimoji="1" lang="en-US" altLang="ja-JP" sz="11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100" kern="1200" noProof="0" dirty="0" err="1">
                          <a:solidFill>
                            <a:schemeClr val="dk1"/>
                          </a:solidFill>
                          <a:latin typeface="Meiryo UI" panose="020B0604030504040204" pitchFamily="50" charset="-128"/>
                          <a:ea typeface="Meiryo UI" panose="020B0604030504040204" pitchFamily="50" charset="-128"/>
                          <a:cs typeface="+mn-cs"/>
                        </a:rPr>
                        <a:t>を招へい</a:t>
                      </a: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したアクセラレーションプログラムやピッチイベントの開催等により、スタートアップ企業と</a:t>
                      </a:r>
                      <a:r>
                        <a:rPr kumimoji="1" lang="en-US" altLang="ja-JP" sz="1100" kern="1200" noProof="0" dirty="0">
                          <a:solidFill>
                            <a:schemeClr val="dk1"/>
                          </a:solidFill>
                          <a:latin typeface="Meiryo UI" panose="020B0604030504040204" pitchFamily="50" charset="-128"/>
                          <a:ea typeface="Meiryo UI" panose="020B0604030504040204" pitchFamily="50" charset="-128"/>
                          <a:cs typeface="+mn-cs"/>
                        </a:rPr>
                        <a:t>VC</a:t>
                      </a:r>
                      <a:r>
                        <a:rPr kumimoji="1" lang="ja-JP" altLang="en-US" sz="1100" kern="1200" noProof="0" dirty="0">
                          <a:solidFill>
                            <a:schemeClr val="dk1"/>
                          </a:solidFill>
                          <a:latin typeface="Meiryo UI" panose="020B0604030504040204" pitchFamily="50" charset="-128"/>
                          <a:ea typeface="Meiryo UI" panose="020B0604030504040204" pitchFamily="50" charset="-128"/>
                          <a:cs typeface="+mn-cs"/>
                        </a:rPr>
                        <a:t>の出会いの場を創出</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kern="1200" noProof="0" dirty="0">
                        <a:solidFill>
                          <a:schemeClr val="dk1"/>
                        </a:solidFill>
                        <a:latin typeface="Meiryo UI" panose="020B0604030504040204" pitchFamily="50" charset="-128"/>
                        <a:ea typeface="Meiryo UI" panose="020B0604030504040204" pitchFamily="50" charset="-128"/>
                        <a:cs typeface="+mn-cs"/>
                      </a:endParaRPr>
                    </a:p>
                  </a:txBody>
                  <a:tcPr marL="72000" marR="36000" marT="3600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大阪府・市</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民間</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経済界</a:t>
                      </a:r>
                    </a:p>
                  </a:txBody>
                  <a:tcPr marL="72000" marR="36000" marT="3600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kern="1200" dirty="0">
                          <a:solidFill>
                            <a:schemeClr val="tx1"/>
                          </a:solidFill>
                          <a:latin typeface="Meiryo UI" panose="020B0604030504040204" pitchFamily="50" charset="-128"/>
                          <a:ea typeface="Meiryo UI" panose="020B0604030504040204" pitchFamily="50" charset="-128"/>
                          <a:cs typeface="+mn-cs"/>
                        </a:rPr>
                        <a:t>●スタートアップイベントの開催・参加、アクセラレーションプログラムの提供、スタートアップと投資家等のマッチング、インキュベーション施設の運営など多数（府市・民間・経済界）</a:t>
                      </a:r>
                      <a:endParaRPr kumimoji="1" lang="en-US" altLang="ja-JP" sz="1400" u="none"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MEET UP CHUBU</a:t>
                      </a:r>
                      <a:r>
                        <a:rPr kumimoji="1" lang="ja-JP" altLang="en-US" sz="1100" u="none" dirty="0">
                          <a:solidFill>
                            <a:schemeClr val="tx1"/>
                          </a:solidFill>
                          <a:latin typeface="Meiryo UI" panose="020B0604030504040204" pitchFamily="50" charset="-128"/>
                          <a:ea typeface="Meiryo UI" panose="020B0604030504040204" pitchFamily="50" charset="-128"/>
                        </a:rPr>
                        <a:t>」 ＆ 関西・共創の森「</a:t>
                      </a:r>
                      <a:r>
                        <a:rPr kumimoji="1" lang="en-US" altLang="ja-JP" sz="1100" u="none" dirty="0">
                          <a:solidFill>
                            <a:schemeClr val="tx1"/>
                          </a:solidFill>
                          <a:latin typeface="Meiryo UI" panose="020B0604030504040204" pitchFamily="50" charset="-128"/>
                          <a:ea typeface="Meiryo UI" panose="020B0604030504040204" pitchFamily="50" charset="-128"/>
                        </a:rPr>
                        <a:t>DAYS</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dirty="0">
                          <a:solidFill>
                            <a:schemeClr val="tx1"/>
                          </a:solidFill>
                          <a:latin typeface="Meiryo UI" panose="020B0604030504040204" pitchFamily="50" charset="-128"/>
                          <a:ea typeface="Meiryo UI" panose="020B0604030504040204" pitchFamily="50" charset="-128"/>
                        </a:rPr>
                        <a:t>（関西経済連合会）</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err="1">
                          <a:solidFill>
                            <a:schemeClr val="tx1"/>
                          </a:solidFill>
                          <a:latin typeface="Meiryo UI" panose="020B0604030504040204" pitchFamily="50" charset="-128"/>
                          <a:ea typeface="Meiryo UI" panose="020B0604030504040204" pitchFamily="50" charset="-128"/>
                        </a:rPr>
                        <a:t>Daisho</a:t>
                      </a:r>
                      <a:r>
                        <a:rPr kumimoji="1" lang="en-US" altLang="ja-JP" sz="1100" u="none" dirty="0">
                          <a:solidFill>
                            <a:schemeClr val="tx1"/>
                          </a:solidFill>
                          <a:latin typeface="Meiryo UI" panose="020B0604030504040204" pitchFamily="50" charset="-128"/>
                          <a:ea typeface="Meiryo UI" panose="020B0604030504040204" pitchFamily="50" charset="-128"/>
                        </a:rPr>
                        <a:t> Start-up</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Operation</a:t>
                      </a:r>
                      <a:r>
                        <a:rPr kumimoji="1" lang="ja-JP" altLang="en-US" sz="1100" u="none" dirty="0">
                          <a:solidFill>
                            <a:schemeClr val="tx1"/>
                          </a:solidFill>
                          <a:latin typeface="Meiryo UI" panose="020B0604030504040204" pitchFamily="50" charset="-128"/>
                          <a:ea typeface="Meiryo UI" panose="020B0604030504040204" pitchFamily="50" charset="-128"/>
                        </a:rPr>
                        <a:t>の展開（全国</a:t>
                      </a:r>
                      <a:r>
                        <a:rPr kumimoji="1" lang="en-US" altLang="ja-JP" sz="1100" u="none" dirty="0">
                          <a:solidFill>
                            <a:schemeClr val="tx1"/>
                          </a:solidFill>
                          <a:latin typeface="Meiryo UI" panose="020B0604030504040204" pitchFamily="50" charset="-128"/>
                          <a:ea typeface="Meiryo UI" panose="020B0604030504040204" pitchFamily="50" charset="-128"/>
                        </a:rPr>
                        <a:t>9</a:t>
                      </a:r>
                      <a:r>
                        <a:rPr kumimoji="1" lang="ja-JP" altLang="en-US" sz="1100" u="none" dirty="0">
                          <a:solidFill>
                            <a:schemeClr val="tx1"/>
                          </a:solidFill>
                          <a:latin typeface="Meiryo UI" panose="020B0604030504040204" pitchFamily="50" charset="-128"/>
                          <a:ea typeface="Meiryo UI" panose="020B0604030504040204" pitchFamily="50" charset="-128"/>
                        </a:rPr>
                        <a:t>都市の商工会議所等と連携したスタートアップと地域企業の販路　</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　 開拓支援、大学発スタートアップと企業・</a:t>
                      </a:r>
                      <a:r>
                        <a:rPr kumimoji="1" lang="en-US" altLang="ja-JP" sz="1100" u="none" dirty="0">
                          <a:solidFill>
                            <a:schemeClr val="tx1"/>
                          </a:solidFill>
                          <a:latin typeface="Meiryo UI" panose="020B0604030504040204" pitchFamily="50" charset="-128"/>
                          <a:ea typeface="Meiryo UI" panose="020B0604030504040204" pitchFamily="50" charset="-128"/>
                        </a:rPr>
                        <a:t>VC</a:t>
                      </a:r>
                      <a:r>
                        <a:rPr kumimoji="1" lang="ja-JP" altLang="en-US" sz="1100" u="none" dirty="0">
                          <a:solidFill>
                            <a:schemeClr val="tx1"/>
                          </a:solidFill>
                          <a:latin typeface="Meiryo UI" panose="020B0604030504040204" pitchFamily="50" charset="-128"/>
                          <a:ea typeface="Meiryo UI" panose="020B0604030504040204" pitchFamily="50" charset="-128"/>
                        </a:rPr>
                        <a:t>とのマッチング支援等を実施）</a:t>
                      </a:r>
                      <a:r>
                        <a:rPr kumimoji="1" lang="en-US" altLang="ja-JP" sz="1100" u="none" dirty="0">
                          <a:solidFill>
                            <a:schemeClr val="tx1"/>
                          </a:solidFill>
                          <a:latin typeface="Meiryo UI" panose="020B0604030504040204" pitchFamily="50" charset="-128"/>
                          <a:ea typeface="Meiryo UI" panose="020B0604030504040204" pitchFamily="50" charset="-128"/>
                        </a:rPr>
                        <a:t>【‘21/9</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（大阪商工会議所）</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→スタートアップと上場企業のビジネスマッチング「関西オープンイノベーションマッチング」を実施（大阪商工会議所他）</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Hack Osaka</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'23</a:t>
                      </a:r>
                      <a:r>
                        <a:rPr kumimoji="1" lang="ja-JP" altLang="en-US" sz="1100" u="none" baseline="0" dirty="0">
                          <a:solidFill>
                            <a:schemeClr val="tx1"/>
                          </a:solidFill>
                          <a:latin typeface="Meiryo UI" panose="020B0604030504040204" pitchFamily="50" charset="-128"/>
                          <a:ea typeface="Meiryo UI" panose="020B0604030504040204" pitchFamily="50" charset="-128"/>
                        </a:rPr>
                        <a:t>において国際金融都市</a:t>
                      </a:r>
                      <a:r>
                        <a:rPr kumimoji="1" lang="en-US" altLang="ja-JP" sz="1100" u="none" baseline="0" dirty="0">
                          <a:solidFill>
                            <a:schemeClr val="tx1"/>
                          </a:solidFill>
                          <a:latin typeface="Meiryo UI" panose="020B0604030504040204" pitchFamily="50" charset="-128"/>
                          <a:ea typeface="Meiryo UI" panose="020B0604030504040204" pitchFamily="50" charset="-128"/>
                        </a:rPr>
                        <a:t>OSAKA</a:t>
                      </a:r>
                      <a:r>
                        <a:rPr kumimoji="1" lang="ja-JP" altLang="en-US" sz="1100" u="none" baseline="0" dirty="0">
                          <a:solidFill>
                            <a:schemeClr val="tx1"/>
                          </a:solidFill>
                          <a:latin typeface="Meiryo UI" panose="020B0604030504040204" pitchFamily="50" charset="-128"/>
                          <a:ea typeface="Meiryo UI" panose="020B0604030504040204" pitchFamily="50" charset="-128"/>
                        </a:rPr>
                        <a:t>をテーマとした講演を実施</a:t>
                      </a:r>
                      <a:r>
                        <a:rPr kumimoji="1" lang="en-US" altLang="ja-JP" sz="1100" u="none" baseline="0" dirty="0">
                          <a:solidFill>
                            <a:schemeClr val="tx1"/>
                          </a:solidFill>
                          <a:latin typeface="Meiryo UI" panose="020B0604030504040204" pitchFamily="50" charset="-128"/>
                          <a:ea typeface="Meiryo UI" panose="020B0604030504040204" pitchFamily="50" charset="-128"/>
                        </a:rPr>
                        <a:t>【'23/12】</a:t>
                      </a:r>
                      <a:r>
                        <a:rPr kumimoji="1" lang="ja-JP" altLang="en-US" sz="1100" u="none" baseline="0" dirty="0">
                          <a:solidFill>
                            <a:schemeClr val="tx1"/>
                          </a:solidFill>
                          <a:latin typeface="Meiryo UI" panose="020B0604030504040204" pitchFamily="50" charset="-128"/>
                          <a:ea typeface="Meiryo UI" panose="020B0604030504040204" pitchFamily="50" charset="-128"/>
                        </a:rPr>
                        <a:t>（府）</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→海外資本活用セミナーの開催</a:t>
                      </a:r>
                      <a:r>
                        <a:rPr kumimoji="1" lang="en-US" altLang="ja-JP" sz="1100" u="none" baseline="0" dirty="0">
                          <a:solidFill>
                            <a:schemeClr val="tx1"/>
                          </a:solidFill>
                          <a:latin typeface="Meiryo UI" panose="020B0604030504040204" pitchFamily="50" charset="-128"/>
                          <a:ea typeface="Meiryo UI" panose="020B0604030504040204" pitchFamily="50" charset="-128"/>
                        </a:rPr>
                        <a:t>【'23/10,'24/11】</a:t>
                      </a:r>
                      <a:r>
                        <a:rPr kumimoji="1" lang="ja-JP" altLang="en-US" sz="1050" u="none" baseline="0" dirty="0">
                          <a:solidFill>
                            <a:schemeClr val="tx1"/>
                          </a:solidFill>
                          <a:latin typeface="Meiryo UI" panose="020B0604030504040204" pitchFamily="50" charset="-128"/>
                          <a:ea typeface="Meiryo UI" panose="020B0604030504040204" pitchFamily="50" charset="-128"/>
                        </a:rPr>
                        <a:t>（国内外投資ファンド等が登壇）</a:t>
                      </a:r>
                      <a:r>
                        <a:rPr kumimoji="1" lang="en-US" altLang="ja-JP" sz="1050" u="none" baseline="0" dirty="0">
                          <a:solidFill>
                            <a:schemeClr val="tx1"/>
                          </a:solidFill>
                          <a:latin typeface="Meiryo UI" panose="020B0604030504040204" pitchFamily="50" charset="-128"/>
                          <a:ea typeface="Meiryo UI" panose="020B0604030504040204" pitchFamily="50" charset="-128"/>
                        </a:rPr>
                        <a:t>(</a:t>
                      </a:r>
                      <a:r>
                        <a:rPr kumimoji="1" lang="ja-JP" altLang="en-US" sz="1050" u="none" baseline="0" dirty="0">
                          <a:solidFill>
                            <a:schemeClr val="tx1"/>
                          </a:solidFill>
                          <a:latin typeface="Meiryo UI" panose="020B0604030504040204" pitchFamily="50" charset="-128"/>
                          <a:ea typeface="Meiryo UI" panose="020B0604030504040204" pitchFamily="50" charset="-128"/>
                        </a:rPr>
                        <a:t>府市・大阪商工会議所</a:t>
                      </a:r>
                      <a:r>
                        <a:rPr kumimoji="1" lang="en-US" altLang="ja-JP" sz="1050" u="none" baseline="0" dirty="0">
                          <a:solidFill>
                            <a:schemeClr val="tx1"/>
                          </a:solidFill>
                          <a:latin typeface="Meiryo UI" panose="020B0604030504040204" pitchFamily="50" charset="-128"/>
                          <a:ea typeface="Meiryo UI" panose="020B0604030504040204" pitchFamily="50" charset="-128"/>
                        </a:rPr>
                        <a:t>)</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府市主催ビジネスマッチングイベント等の実施</a:t>
                      </a:r>
                      <a:r>
                        <a:rPr kumimoji="1" lang="en-US" altLang="ja-JP" sz="1100" u="none" dirty="0">
                          <a:solidFill>
                            <a:schemeClr val="tx1"/>
                          </a:solidFill>
                          <a:latin typeface="Meiryo UI" panose="020B0604030504040204" pitchFamily="50" charset="-128"/>
                          <a:ea typeface="Meiryo UI" panose="020B0604030504040204" pitchFamily="50" charset="-128"/>
                        </a:rPr>
                        <a:t>【'23/11,'24/7,10,11,’25/5】</a:t>
                      </a:r>
                      <a:r>
                        <a:rPr kumimoji="1" lang="ja-JP" altLang="en-US" sz="1100" u="none" dirty="0">
                          <a:solidFill>
                            <a:schemeClr val="tx1"/>
                          </a:solidFill>
                          <a:latin typeface="Meiryo UI" panose="020B0604030504040204" pitchFamily="50" charset="-128"/>
                          <a:ea typeface="Meiryo UI" panose="020B0604030504040204" pitchFamily="50" charset="-128"/>
                        </a:rPr>
                        <a:t>（再掲）</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→スーパーえこひいき（特に有望なスタートアップを選出し支援）</a:t>
                      </a:r>
                      <a:r>
                        <a:rPr kumimoji="1" lang="en-US" altLang="ja-JP" sz="1100" u="none" dirty="0">
                          <a:solidFill>
                            <a:schemeClr val="tx1"/>
                          </a:solidFill>
                          <a:latin typeface="Meiryo UI" panose="020B0604030504040204" pitchFamily="50" charset="-128"/>
                          <a:ea typeface="Meiryo UI" panose="020B0604030504040204" pitchFamily="50" charset="-128"/>
                        </a:rPr>
                        <a:t>【'22</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’24】</a:t>
                      </a:r>
                      <a:r>
                        <a:rPr kumimoji="1" lang="ja-JP" altLang="en-US" sz="1100" u="none" dirty="0">
                          <a:solidFill>
                            <a:schemeClr val="tx1"/>
                          </a:solidFill>
                          <a:latin typeface="Meiryo UI" panose="020B0604030504040204" pitchFamily="50" charset="-128"/>
                          <a:ea typeface="Meiryo UI" panose="020B0604030504040204" pitchFamily="50" charset="-128"/>
                        </a:rPr>
                        <a:t>（関西経済同友会）</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→オープンイノベーション交流会（取引先企業と大学発スタートアップとのマッチング）の実施</a:t>
                      </a:r>
                      <a:r>
                        <a:rPr kumimoji="1" lang="en-US" altLang="ja-JP" sz="1100" u="none" dirty="0">
                          <a:solidFill>
                            <a:schemeClr val="tx1"/>
                          </a:solidFill>
                          <a:latin typeface="Meiryo UI" panose="020B0604030504040204" pitchFamily="50" charset="-128"/>
                          <a:ea typeface="Meiryo UI" panose="020B0604030504040204" pitchFamily="50" charset="-128"/>
                        </a:rPr>
                        <a:t>【‘21/6~</a:t>
                      </a:r>
                      <a:r>
                        <a:rPr kumimoji="1" lang="ja-JP" altLang="en-US" sz="1100" u="none" dirty="0">
                          <a:solidFill>
                            <a:schemeClr val="tx1"/>
                          </a:solidFill>
                          <a:latin typeface="Meiryo UI" panose="020B0604030504040204" pitchFamily="50" charset="-128"/>
                          <a:ea typeface="Meiryo UI" panose="020B0604030504040204" pitchFamily="50" charset="-128"/>
                        </a:rPr>
                        <a:t>累計８回</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（池田泉州銀行）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ja-JP" altLang="en-US" sz="1100" u="none" spc="-50" baseline="0" dirty="0">
                          <a:solidFill>
                            <a:schemeClr val="tx1"/>
                          </a:solidFill>
                          <a:latin typeface="Meiryo UI" panose="020B0604030504040204" pitchFamily="50" charset="-128"/>
                          <a:ea typeface="Meiryo UI" panose="020B0604030504040204" pitchFamily="50" charset="-128"/>
                        </a:rPr>
                        <a:t>「ビジネスプランコンテスト</a:t>
                      </a:r>
                      <a:r>
                        <a:rPr kumimoji="1" lang="en-US" altLang="ja-JP" sz="1100" u="none" spc="-50" baseline="0" dirty="0">
                          <a:solidFill>
                            <a:schemeClr val="tx1"/>
                          </a:solidFill>
                          <a:latin typeface="Meiryo UI" panose="020B0604030504040204" pitchFamily="50" charset="-128"/>
                          <a:ea typeface="Meiryo UI" panose="020B0604030504040204" pitchFamily="50" charset="-128"/>
                        </a:rPr>
                        <a:t>‘24</a:t>
                      </a:r>
                      <a:r>
                        <a:rPr kumimoji="1" lang="ja-JP" altLang="en-US" sz="1100" u="none" spc="-50" baseline="0" dirty="0">
                          <a:solidFill>
                            <a:schemeClr val="tx1"/>
                          </a:solidFill>
                          <a:latin typeface="Meiryo UI" panose="020B0604030504040204" pitchFamily="50" charset="-128"/>
                          <a:ea typeface="Meiryo UI" panose="020B0604030504040204" pitchFamily="50" charset="-128"/>
                        </a:rPr>
                        <a:t>」の開催</a:t>
                      </a:r>
                      <a:r>
                        <a:rPr kumimoji="1" lang="en-US" altLang="ja-JP" sz="1100" u="none" spc="-50" baseline="0" dirty="0">
                          <a:solidFill>
                            <a:schemeClr val="tx1"/>
                          </a:solidFill>
                          <a:latin typeface="Meiryo UI" panose="020B0604030504040204" pitchFamily="50" charset="-128"/>
                          <a:ea typeface="Meiryo UI" panose="020B0604030504040204" pitchFamily="50" charset="-128"/>
                        </a:rPr>
                        <a:t>【’25/2】</a:t>
                      </a:r>
                      <a:r>
                        <a:rPr kumimoji="1" lang="ja-JP" altLang="en-US" sz="1100" u="none" spc="-50" baseline="0" dirty="0">
                          <a:solidFill>
                            <a:schemeClr val="tx1"/>
                          </a:solidFill>
                          <a:latin typeface="Meiryo UI" panose="020B0604030504040204" pitchFamily="50" charset="-128"/>
                          <a:ea typeface="Meiryo UI" panose="020B0604030504040204" pitchFamily="50" charset="-128"/>
                        </a:rPr>
                        <a:t>、「企業家セミナー＆交流会」の開催</a:t>
                      </a:r>
                      <a:r>
                        <a:rPr kumimoji="1" lang="en-US" altLang="ja-JP" sz="1100" u="none" spc="-50" baseline="0" dirty="0">
                          <a:solidFill>
                            <a:schemeClr val="tx1"/>
                          </a:solidFill>
                          <a:latin typeface="Meiryo UI" panose="020B0604030504040204" pitchFamily="50" charset="-128"/>
                          <a:ea typeface="Meiryo UI" panose="020B0604030504040204" pitchFamily="50" charset="-128"/>
                        </a:rPr>
                        <a:t>【</a:t>
                      </a:r>
                      <a:r>
                        <a:rPr kumimoji="1" lang="ja-JP" altLang="en-US" sz="1100" u="none" spc="-50" baseline="0" dirty="0">
                          <a:solidFill>
                            <a:schemeClr val="tx1"/>
                          </a:solidFill>
                          <a:latin typeface="Meiryo UI" panose="020B0604030504040204" pitchFamily="50" charset="-128"/>
                          <a:ea typeface="Meiryo UI" panose="020B0604030504040204" pitchFamily="50" charset="-128"/>
                        </a:rPr>
                        <a:t>’</a:t>
                      </a:r>
                      <a:r>
                        <a:rPr kumimoji="1" lang="en-US" altLang="ja-JP" sz="1100" u="none" spc="-50" baseline="0" dirty="0">
                          <a:solidFill>
                            <a:schemeClr val="tx1"/>
                          </a:solidFill>
                          <a:latin typeface="Meiryo UI" panose="020B0604030504040204" pitchFamily="50" charset="-128"/>
                          <a:ea typeface="Meiryo UI" panose="020B0604030504040204" pitchFamily="50" charset="-128"/>
                        </a:rPr>
                        <a:t>25/9,10,11】(</a:t>
                      </a:r>
                      <a:r>
                        <a:rPr kumimoji="1" lang="ja-JP" altLang="en-US" sz="1100" u="none" spc="-50" baseline="0" dirty="0">
                          <a:solidFill>
                            <a:schemeClr val="tx1"/>
                          </a:solidFill>
                          <a:latin typeface="Meiryo UI" panose="020B0604030504040204" pitchFamily="50" charset="-128"/>
                          <a:ea typeface="Meiryo UI" panose="020B0604030504040204" pitchFamily="50" charset="-128"/>
                        </a:rPr>
                        <a:t>大阪信用金庫</a:t>
                      </a:r>
                      <a:r>
                        <a:rPr kumimoji="1" lang="en-US" altLang="ja-JP" sz="1100" u="none" spc="-50" baseline="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spc="-150" dirty="0">
                          <a:solidFill>
                            <a:schemeClr val="tx1"/>
                          </a:solidFill>
                          <a:latin typeface="Meiryo UI" panose="020B0604030504040204" pitchFamily="50" charset="-128"/>
                          <a:ea typeface="Meiryo UI" panose="020B0604030504040204" pitchFamily="50" charset="-128"/>
                        </a:rPr>
                        <a:t>DEEPTECH</a:t>
                      </a:r>
                      <a:r>
                        <a:rPr kumimoji="1" lang="ja-JP" altLang="en-US" sz="1100" u="none" spc="-150" dirty="0">
                          <a:solidFill>
                            <a:schemeClr val="tx1"/>
                          </a:solidFill>
                          <a:latin typeface="Meiryo UI" panose="020B0604030504040204" pitchFamily="50" charset="-128"/>
                          <a:ea typeface="Meiryo UI" panose="020B0604030504040204" pitchFamily="50" charset="-128"/>
                        </a:rPr>
                        <a:t>　</a:t>
                      </a:r>
                      <a:r>
                        <a:rPr kumimoji="1" lang="en-US" altLang="ja-JP" sz="1100" u="none" spc="-150" dirty="0">
                          <a:solidFill>
                            <a:schemeClr val="tx1"/>
                          </a:solidFill>
                          <a:latin typeface="Meiryo UI" panose="020B0604030504040204" pitchFamily="50" charset="-128"/>
                          <a:ea typeface="Meiryo UI" panose="020B0604030504040204" pitchFamily="50" charset="-128"/>
                        </a:rPr>
                        <a:t>KANSAI</a:t>
                      </a:r>
                      <a:r>
                        <a:rPr kumimoji="1" lang="en-US" altLang="ja-JP" sz="1100" u="none" dirty="0">
                          <a:solidFill>
                            <a:schemeClr val="tx1"/>
                          </a:solidFill>
                          <a:latin typeface="Meiryo UI" panose="020B0604030504040204" pitchFamily="50" charset="-128"/>
                          <a:ea typeface="Meiryo UI" panose="020B0604030504040204" pitchFamily="50" charset="-128"/>
                        </a:rPr>
                        <a:t>-Countdown to Global Startup </a:t>
                      </a:r>
                      <a:r>
                        <a:rPr kumimoji="1" lang="en-US" altLang="ja-JP" sz="1100" u="none" spc="-150" dirty="0">
                          <a:solidFill>
                            <a:schemeClr val="tx1"/>
                          </a:solidFill>
                          <a:latin typeface="Meiryo UI" panose="020B0604030504040204" pitchFamily="50" charset="-128"/>
                          <a:ea typeface="Meiryo UI" panose="020B0604030504040204" pitchFamily="50" charset="-128"/>
                        </a:rPr>
                        <a:t>EXPO '25 </a:t>
                      </a:r>
                      <a:r>
                        <a:rPr kumimoji="1" lang="en-US" altLang="ja-JP" sz="1100" u="none" dirty="0">
                          <a:solidFill>
                            <a:schemeClr val="tx1"/>
                          </a:solidFill>
                          <a:latin typeface="Meiryo UI" panose="020B0604030504040204" pitchFamily="50" charset="-128"/>
                          <a:ea typeface="Meiryo UI" panose="020B0604030504040204" pitchFamily="50" charset="-128"/>
                        </a:rPr>
                        <a:t>Event</a:t>
                      </a:r>
                      <a:r>
                        <a:rPr kumimoji="1" lang="ja-JP" altLang="en-US" sz="1100" u="none" dirty="0">
                          <a:solidFill>
                            <a:schemeClr val="tx1"/>
                          </a:solidFill>
                          <a:latin typeface="Meiryo UI" panose="020B0604030504040204" pitchFamily="50" charset="-128"/>
                          <a:ea typeface="Meiryo UI" panose="020B0604030504040204" pitchFamily="50" charset="-128"/>
                        </a:rPr>
                        <a:t>」開催</a:t>
                      </a:r>
                      <a:r>
                        <a:rPr kumimoji="1" lang="en-US" altLang="ja-JP" sz="1100" u="none" dirty="0">
                          <a:solidFill>
                            <a:schemeClr val="tx1"/>
                          </a:solidFill>
                          <a:latin typeface="Meiryo UI" panose="020B0604030504040204" pitchFamily="50" charset="-128"/>
                          <a:ea typeface="Meiryo UI" panose="020B0604030504040204" pitchFamily="50" charset="-128"/>
                        </a:rPr>
                        <a:t>【'24.11】</a:t>
                      </a:r>
                      <a:r>
                        <a:rPr kumimoji="1" lang="ja-JP" altLang="en-US" sz="1100" u="none" spc="-150" dirty="0">
                          <a:solidFill>
                            <a:schemeClr val="tx1"/>
                          </a:solidFill>
                          <a:latin typeface="Meiryo UI" panose="020B0604030504040204" pitchFamily="50" charset="-128"/>
                          <a:ea typeface="Meiryo UI" panose="020B0604030504040204" pitchFamily="50" charset="-128"/>
                        </a:rPr>
                        <a:t>他多数</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ja-JP" altLang="en-US" sz="1100" u="none" dirty="0">
                          <a:solidFill>
                            <a:schemeClr val="tx1"/>
                          </a:solidFill>
                          <a:latin typeface="Meiryo UI" panose="020B0604030504040204" pitchFamily="50" charset="-128"/>
                          <a:ea typeface="Meiryo UI" panose="020B0604030504040204" pitchFamily="50" charset="-128"/>
                        </a:rPr>
                        <a:t>大阪産業局</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ja-JP" altLang="en-US" sz="1100" u="none" spc="-150" dirty="0">
                          <a:solidFill>
                            <a:schemeClr val="tx1"/>
                          </a:solidFill>
                          <a:latin typeface="Meiryo UI" panose="020B0604030504040204" pitchFamily="50" charset="-128"/>
                          <a:ea typeface="Meiryo UI" panose="020B0604030504040204" pitchFamily="50" charset="-128"/>
                        </a:rPr>
                        <a:t>スタートアップサーベイ</a:t>
                      </a:r>
                      <a:r>
                        <a:rPr kumimoji="1" lang="ja-JP" altLang="en-US" sz="1100" u="none" dirty="0">
                          <a:solidFill>
                            <a:schemeClr val="tx1"/>
                          </a:solidFill>
                          <a:latin typeface="Meiryo UI" panose="020B0604030504040204" pitchFamily="50" charset="-128"/>
                          <a:ea typeface="Meiryo UI" panose="020B0604030504040204" pitchFamily="50" charset="-128"/>
                        </a:rPr>
                        <a:t>をもとにした</a:t>
                      </a:r>
                      <a:r>
                        <a:rPr kumimoji="1" lang="ja-JP" altLang="en-US" sz="1100" u="none" spc="-150" dirty="0">
                          <a:solidFill>
                            <a:schemeClr val="tx1"/>
                          </a:solidFill>
                          <a:latin typeface="Meiryo UI" panose="020B0604030504040204" pitchFamily="50" charset="-128"/>
                          <a:ea typeface="Meiryo UI" panose="020B0604030504040204" pitchFamily="50" charset="-128"/>
                        </a:rPr>
                        <a:t>スタートアップ</a:t>
                      </a:r>
                      <a:r>
                        <a:rPr kumimoji="1" lang="ja-JP" altLang="en-US" sz="1100" u="none" dirty="0">
                          <a:solidFill>
                            <a:schemeClr val="tx1"/>
                          </a:solidFill>
                          <a:latin typeface="Meiryo UI" panose="020B0604030504040204" pitchFamily="50" charset="-128"/>
                          <a:ea typeface="Meiryo UI" panose="020B0604030504040204" pitchFamily="50" charset="-128"/>
                        </a:rPr>
                        <a:t>支援</a:t>
                      </a:r>
                      <a:r>
                        <a:rPr kumimoji="1" lang="ja-JP" altLang="en-US" sz="1100" u="none" spc="-150" dirty="0">
                          <a:solidFill>
                            <a:schemeClr val="tx1"/>
                          </a:solidFill>
                          <a:latin typeface="Meiryo UI" panose="020B0604030504040204" pitchFamily="50" charset="-128"/>
                          <a:ea typeface="Meiryo UI" panose="020B0604030504040204" pitchFamily="50" charset="-128"/>
                        </a:rPr>
                        <a:t>セミナー</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【’24/10,’25/10】 (</a:t>
                      </a:r>
                      <a:r>
                        <a:rPr kumimoji="1" lang="ja-JP" altLang="en-US" sz="1100" u="none" dirty="0">
                          <a:solidFill>
                            <a:schemeClr val="tx1"/>
                          </a:solidFill>
                          <a:latin typeface="Meiryo UI" panose="020B0604030504040204" pitchFamily="50" charset="-128"/>
                          <a:ea typeface="Meiryo UI" panose="020B0604030504040204" pitchFamily="50" charset="-128"/>
                        </a:rPr>
                        <a:t>大阪産業局、三井住友信託銀行</a:t>
                      </a:r>
                      <a:r>
                        <a:rPr kumimoji="1" lang="en-US" altLang="ja-JP"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→スタートアップと大企業のマッチングピッチイベント「関西共創フェス」の開催</a:t>
                      </a:r>
                      <a:r>
                        <a:rPr kumimoji="1" lang="en-US" altLang="ja-JP" sz="1100" u="none" dirty="0">
                          <a:solidFill>
                            <a:schemeClr val="tx1"/>
                          </a:solidFill>
                          <a:latin typeface="Meiryo UI" panose="020B0604030504040204" pitchFamily="50" charset="-128"/>
                          <a:ea typeface="Meiryo UI" panose="020B0604030504040204" pitchFamily="50" charset="-128"/>
                        </a:rPr>
                        <a:t>【'24/10】</a:t>
                      </a:r>
                      <a:r>
                        <a:rPr kumimoji="1" lang="ja-JP" altLang="en-US" sz="1100" u="none" dirty="0">
                          <a:solidFill>
                            <a:schemeClr val="tx1"/>
                          </a:solidFill>
                          <a:latin typeface="Meiryo UI" panose="020B0604030504040204" pitchFamily="50" charset="-128"/>
                          <a:ea typeface="Meiryo UI" panose="020B0604030504040204" pitchFamily="50" charset="-128"/>
                        </a:rPr>
                        <a:t>（みずほ銀行）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MUFG Startup</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Summit in Osaka</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【'24/11,'25/9】</a:t>
                      </a:r>
                      <a:r>
                        <a:rPr kumimoji="1" lang="ja-JP" altLang="en-US" sz="1100" u="none" dirty="0">
                          <a:solidFill>
                            <a:schemeClr val="tx1"/>
                          </a:solidFill>
                          <a:latin typeface="Meiryo UI" panose="020B0604030504040204" pitchFamily="50" charset="-128"/>
                          <a:ea typeface="Meiryo UI" panose="020B0604030504040204" pitchFamily="50" charset="-128"/>
                        </a:rPr>
                        <a:t>（三菱</a:t>
                      </a:r>
                      <a:r>
                        <a:rPr kumimoji="1" lang="en-US" altLang="ja-JP" sz="1100" u="none" dirty="0">
                          <a:solidFill>
                            <a:schemeClr val="tx1"/>
                          </a:solidFill>
                          <a:latin typeface="Meiryo UI" panose="020B0604030504040204" pitchFamily="50" charset="-128"/>
                          <a:ea typeface="Meiryo UI" panose="020B0604030504040204" pitchFamily="50" charset="-128"/>
                        </a:rPr>
                        <a:t>UFJ</a:t>
                      </a:r>
                      <a:r>
                        <a:rPr kumimoji="1" lang="ja-JP" altLang="en-US" sz="1100" u="none" dirty="0">
                          <a:solidFill>
                            <a:schemeClr val="tx1"/>
                          </a:solidFill>
                          <a:latin typeface="Meiryo UI" panose="020B0604030504040204" pitchFamily="50" charset="-128"/>
                          <a:ea typeface="Meiryo UI" panose="020B0604030504040204" pitchFamily="50" charset="-128"/>
                        </a:rPr>
                        <a:t>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→投資家向けイベント「</a:t>
                      </a:r>
                      <a:r>
                        <a:rPr kumimoji="1" lang="en-US" altLang="ja-JP" sz="1100" u="none" dirty="0">
                          <a:solidFill>
                            <a:schemeClr val="tx1"/>
                          </a:solidFill>
                          <a:latin typeface="Meiryo UI" panose="020B0604030504040204" pitchFamily="50" charset="-128"/>
                          <a:ea typeface="Meiryo UI" panose="020B0604030504040204" pitchFamily="50" charset="-128"/>
                        </a:rPr>
                        <a:t>IPO Meetup for Capitalists in</a:t>
                      </a:r>
                      <a:r>
                        <a:rPr kumimoji="1" lang="ja-JP" altLang="en-US" sz="1100" u="none" dirty="0">
                          <a:solidFill>
                            <a:schemeClr val="tx1"/>
                          </a:solidFill>
                          <a:latin typeface="Meiryo UI" panose="020B0604030504040204" pitchFamily="50" charset="-128"/>
                          <a:ea typeface="Meiryo UI" panose="020B0604030504040204" pitchFamily="50" charset="-128"/>
                        </a:rPr>
                        <a:t>関西 」の実施</a:t>
                      </a:r>
                      <a:r>
                        <a:rPr kumimoji="1" lang="en-US" altLang="ja-JP" sz="1100" u="none" dirty="0">
                          <a:solidFill>
                            <a:schemeClr val="tx1"/>
                          </a:solidFill>
                          <a:latin typeface="Meiryo UI" panose="020B0604030504040204" pitchFamily="50" charset="-128"/>
                          <a:ea typeface="Meiryo UI" panose="020B0604030504040204" pitchFamily="50" charset="-128"/>
                        </a:rPr>
                        <a:t>【'24/1,’25/5】</a:t>
                      </a:r>
                      <a:r>
                        <a:rPr kumimoji="1" lang="ja-JP" altLang="en-US" sz="1100" u="none" dirty="0">
                          <a:solidFill>
                            <a:schemeClr val="tx1"/>
                          </a:solidFill>
                          <a:latin typeface="Meiryo UI" panose="020B0604030504040204" pitchFamily="50" charset="-128"/>
                          <a:ea typeface="Meiryo UI" panose="020B0604030504040204" pitchFamily="50" charset="-128"/>
                        </a:rPr>
                        <a:t>（野村證券）</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ja-JP" altLang="en-US" sz="1100" u="none" spc="-50" baseline="0" dirty="0">
                          <a:solidFill>
                            <a:schemeClr val="tx1"/>
                          </a:solidFill>
                          <a:latin typeface="Meiryo UI" panose="020B0604030504040204" pitchFamily="50" charset="-128"/>
                          <a:ea typeface="Meiryo UI" panose="020B0604030504040204" pitchFamily="50" charset="-128"/>
                        </a:rPr>
                        <a:t>「</a:t>
                      </a:r>
                      <a:r>
                        <a:rPr kumimoji="1" lang="en-US" altLang="ja-JP" sz="1100" u="none" spc="-50" baseline="0" dirty="0" err="1">
                          <a:solidFill>
                            <a:schemeClr val="tx1"/>
                          </a:solidFill>
                          <a:latin typeface="Meiryo UI" panose="020B0604030504040204" pitchFamily="50" charset="-128"/>
                          <a:ea typeface="Meiryo UI" panose="020B0604030504040204" pitchFamily="50" charset="-128"/>
                        </a:rPr>
                        <a:t>Resona</a:t>
                      </a:r>
                      <a:r>
                        <a:rPr kumimoji="1" lang="en-US" altLang="ja-JP" sz="1100" u="none" spc="-50" baseline="0" dirty="0">
                          <a:solidFill>
                            <a:schemeClr val="tx1"/>
                          </a:solidFill>
                          <a:latin typeface="Meiryo UI" panose="020B0604030504040204" pitchFamily="50" charset="-128"/>
                          <a:ea typeface="Meiryo UI" panose="020B0604030504040204" pitchFamily="50" charset="-128"/>
                        </a:rPr>
                        <a:t> </a:t>
                      </a:r>
                      <a:r>
                        <a:rPr kumimoji="1" lang="en-US" altLang="ja-JP" sz="1100" u="none" spc="-50" baseline="0" dirty="0" err="1">
                          <a:solidFill>
                            <a:schemeClr val="tx1"/>
                          </a:solidFill>
                          <a:latin typeface="Meiryo UI" panose="020B0604030504040204" pitchFamily="50" charset="-128"/>
                          <a:ea typeface="Meiryo UI" panose="020B0604030504040204" pitchFamily="50" charset="-128"/>
                        </a:rPr>
                        <a:t>Mirai</a:t>
                      </a:r>
                      <a:r>
                        <a:rPr kumimoji="1" lang="en-US" altLang="ja-JP" sz="1100" u="none" spc="-50" baseline="0" dirty="0">
                          <a:solidFill>
                            <a:schemeClr val="tx1"/>
                          </a:solidFill>
                          <a:latin typeface="Meiryo UI" panose="020B0604030504040204" pitchFamily="50" charset="-128"/>
                          <a:ea typeface="Meiryo UI" panose="020B0604030504040204" pitchFamily="50" charset="-128"/>
                        </a:rPr>
                        <a:t> Color</a:t>
                      </a:r>
                      <a:r>
                        <a:rPr kumimoji="1" lang="ja-JP" altLang="en-US" sz="1100" u="none" spc="-50" baseline="0" dirty="0">
                          <a:solidFill>
                            <a:schemeClr val="tx1"/>
                          </a:solidFill>
                          <a:latin typeface="Meiryo UI" panose="020B0604030504040204" pitchFamily="50" charset="-128"/>
                          <a:ea typeface="Meiryo UI" panose="020B0604030504040204" pitchFamily="50" charset="-128"/>
                        </a:rPr>
                        <a:t>　ピッチイベント」の開催</a:t>
                      </a:r>
                      <a:r>
                        <a:rPr kumimoji="1" lang="en-US" altLang="ja-JP" sz="1100" u="none" spc="-50" baseline="0" dirty="0">
                          <a:solidFill>
                            <a:schemeClr val="tx1"/>
                          </a:solidFill>
                          <a:latin typeface="Meiryo UI" panose="020B0604030504040204" pitchFamily="50" charset="-128"/>
                          <a:ea typeface="Meiryo UI" panose="020B0604030504040204" pitchFamily="50" charset="-128"/>
                        </a:rPr>
                        <a:t>【‘24/8~9】</a:t>
                      </a:r>
                      <a:r>
                        <a:rPr kumimoji="1" lang="ja-JP" altLang="en-US" sz="1100" u="none" spc="-50" baseline="0" dirty="0">
                          <a:solidFill>
                            <a:schemeClr val="tx1"/>
                          </a:solidFill>
                          <a:latin typeface="Meiryo UI" panose="020B0604030504040204" pitchFamily="50" charset="-128"/>
                          <a:ea typeface="Meiryo UI" panose="020B0604030504040204" pitchFamily="50" charset="-128"/>
                        </a:rPr>
                        <a:t>、「</a:t>
                      </a:r>
                      <a:r>
                        <a:rPr kumimoji="1" lang="en-US" altLang="ja-JP" sz="1100" u="none" spc="-50" baseline="0" dirty="0" err="1">
                          <a:solidFill>
                            <a:schemeClr val="tx1"/>
                          </a:solidFill>
                          <a:latin typeface="Meiryo UI" panose="020B0604030504040204" pitchFamily="50" charset="-128"/>
                          <a:ea typeface="Meiryo UI" panose="020B0604030504040204" pitchFamily="50" charset="-128"/>
                        </a:rPr>
                        <a:t>Resona</a:t>
                      </a:r>
                      <a:r>
                        <a:rPr kumimoji="1" lang="en-US" altLang="ja-JP" sz="1100" u="none" spc="-50" baseline="0" dirty="0">
                          <a:solidFill>
                            <a:schemeClr val="tx1"/>
                          </a:solidFill>
                          <a:latin typeface="Meiryo UI" panose="020B0604030504040204" pitchFamily="50" charset="-128"/>
                          <a:ea typeface="Meiryo UI" panose="020B0604030504040204" pitchFamily="50" charset="-128"/>
                        </a:rPr>
                        <a:t> Future Summit</a:t>
                      </a:r>
                      <a:r>
                        <a:rPr kumimoji="1" lang="ja-JP" altLang="en-US" sz="1100" u="none" spc="-50" baseline="0" dirty="0">
                          <a:solidFill>
                            <a:schemeClr val="tx1"/>
                          </a:solidFill>
                          <a:latin typeface="Meiryo UI" panose="020B0604030504040204" pitchFamily="50" charset="-128"/>
                          <a:ea typeface="Meiryo UI" panose="020B0604030504040204" pitchFamily="50" charset="-128"/>
                        </a:rPr>
                        <a:t>」開催</a:t>
                      </a:r>
                      <a:r>
                        <a:rPr kumimoji="1" lang="en-US" altLang="ja-JP" sz="1100" u="none" spc="-50" baseline="0" dirty="0">
                          <a:solidFill>
                            <a:schemeClr val="tx1"/>
                          </a:solidFill>
                          <a:latin typeface="Meiryo UI" panose="020B0604030504040204" pitchFamily="50" charset="-128"/>
                          <a:ea typeface="Meiryo UI" panose="020B0604030504040204" pitchFamily="50" charset="-128"/>
                        </a:rPr>
                        <a:t>【’25/12】(</a:t>
                      </a:r>
                      <a:r>
                        <a:rPr kumimoji="1" lang="ja-JP" altLang="en-US" sz="1100" u="none" spc="-50" baseline="0" dirty="0">
                          <a:solidFill>
                            <a:schemeClr val="tx1"/>
                          </a:solidFill>
                          <a:latin typeface="Meiryo UI" panose="020B0604030504040204" pitchFamily="50" charset="-128"/>
                          <a:ea typeface="Meiryo UI" panose="020B0604030504040204" pitchFamily="50" charset="-128"/>
                        </a:rPr>
                        <a:t>りそな銀行</a:t>
                      </a:r>
                      <a:r>
                        <a:rPr kumimoji="1" lang="en-US" altLang="ja-JP" sz="1100" u="none" spc="-50" baseline="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OSAP</a:t>
                      </a:r>
                      <a:r>
                        <a:rPr kumimoji="1" lang="ja-JP" altLang="en-US" sz="1100" u="none" dirty="0" err="1">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SIO</a:t>
                      </a:r>
                      <a:r>
                        <a:rPr kumimoji="1" lang="ja-JP" altLang="en-US" sz="1100" u="none" dirty="0" err="1">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Rising!</a:t>
                      </a:r>
                      <a:r>
                        <a:rPr kumimoji="1" lang="ja-JP" altLang="en-US" sz="1100" u="none" dirty="0">
                          <a:solidFill>
                            <a:schemeClr val="tx1"/>
                          </a:solidFill>
                          <a:latin typeface="Meiryo UI" panose="020B0604030504040204" pitchFamily="50" charset="-128"/>
                          <a:ea typeface="Meiryo UI" panose="020B0604030504040204" pitchFamily="50" charset="-128"/>
                        </a:rPr>
                        <a:t>等のアクセラレーションプログラム等を実施（府市）</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→プレシード～アーリー期のスタートアップを中心としたアクセラレーションプログラム「未来</a:t>
                      </a:r>
                      <a:r>
                        <a:rPr kumimoji="1" lang="en-US" altLang="ja-JP" sz="1100" u="none" dirty="0">
                          <a:solidFill>
                            <a:schemeClr val="tx1"/>
                          </a:solidFill>
                          <a:latin typeface="Meiryo UI" panose="020B0604030504040204" pitchFamily="50" charset="-128"/>
                          <a:ea typeface="Meiryo UI" panose="020B0604030504040204" pitchFamily="50" charset="-128"/>
                        </a:rPr>
                        <a:t>X'24</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【'24/7~'25/2】</a:t>
                      </a:r>
                      <a:r>
                        <a:rPr kumimoji="1" lang="ja-JP" altLang="en-US" sz="1100" u="none" dirty="0">
                          <a:solidFill>
                            <a:schemeClr val="tx1"/>
                          </a:solidFill>
                          <a:latin typeface="Meiryo UI" panose="020B0604030504040204" pitchFamily="50" charset="-128"/>
                          <a:ea typeface="Meiryo UI" panose="020B0604030504040204" pitchFamily="50" charset="-128"/>
                        </a:rPr>
                        <a:t>（三井住友銀行）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J-</a:t>
                      </a:r>
                      <a:r>
                        <a:rPr kumimoji="1" lang="en-US" altLang="ja-JP" sz="1100" u="none" dirty="0" err="1">
                          <a:solidFill>
                            <a:schemeClr val="tx1"/>
                          </a:solidFill>
                          <a:latin typeface="Meiryo UI" panose="020B0604030504040204" pitchFamily="50" charset="-128"/>
                          <a:ea typeface="Meiryo UI" panose="020B0604030504040204" pitchFamily="50" charset="-128"/>
                        </a:rPr>
                        <a:t>StarX</a:t>
                      </a:r>
                      <a:r>
                        <a:rPr kumimoji="1" lang="en-US" altLang="ja-JP"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err="1">
                          <a:solidFill>
                            <a:schemeClr val="tx1"/>
                          </a:solidFill>
                          <a:latin typeface="Meiryo UI" panose="020B0604030504040204" pitchFamily="50" charset="-128"/>
                          <a:ea typeface="Meiryo UI" panose="020B0604030504040204" pitchFamily="50" charset="-128"/>
                        </a:rPr>
                        <a:t>HealthTech</a:t>
                      </a:r>
                      <a:r>
                        <a:rPr kumimoji="1" lang="en-US" altLang="ja-JP" sz="1100" u="none" dirty="0">
                          <a:solidFill>
                            <a:schemeClr val="tx1"/>
                          </a:solidFill>
                          <a:latin typeface="Meiryo UI" panose="020B0604030504040204" pitchFamily="50" charset="-128"/>
                          <a:ea typeface="Meiryo UI" panose="020B0604030504040204" pitchFamily="50" charset="-128"/>
                        </a:rPr>
                        <a:t> Gateway Demo Day</a:t>
                      </a:r>
                      <a:r>
                        <a:rPr kumimoji="1" lang="ja-JP" altLang="en-US" sz="1100" u="none" dirty="0">
                          <a:solidFill>
                            <a:schemeClr val="tx1"/>
                          </a:solidFill>
                          <a:latin typeface="Meiryo UI" panose="020B0604030504040204" pitchFamily="50" charset="-128"/>
                          <a:ea typeface="Meiryo UI" panose="020B0604030504040204" pitchFamily="50" charset="-128"/>
                        </a:rPr>
                        <a:t>」の開催</a:t>
                      </a:r>
                      <a:r>
                        <a:rPr kumimoji="1" lang="en-US" altLang="ja-JP" sz="1100" u="none" dirty="0">
                          <a:solidFill>
                            <a:schemeClr val="tx1"/>
                          </a:solidFill>
                          <a:latin typeface="Meiryo UI" panose="020B0604030504040204" pitchFamily="50" charset="-128"/>
                          <a:ea typeface="Meiryo UI" panose="020B0604030504040204" pitchFamily="50" charset="-128"/>
                        </a:rPr>
                        <a:t>【’25/6】</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JETRO</a:t>
                      </a:r>
                      <a:r>
                        <a:rPr kumimoji="1" lang="ja-JP" altLang="en-US" sz="1100" u="none" dirty="0">
                          <a:solidFill>
                            <a:schemeClr val="tx1"/>
                          </a:solidFill>
                          <a:latin typeface="Meiryo UI" panose="020B0604030504040204" pitchFamily="50" charset="-128"/>
                          <a:ea typeface="Meiryo UI" panose="020B0604030504040204" pitchFamily="50" charset="-128"/>
                        </a:rPr>
                        <a:t>）</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→「ブロックチェーンビジネスコンテスト」の開催</a:t>
                      </a:r>
                      <a:r>
                        <a:rPr kumimoji="1" lang="en-US" altLang="ja-JP" sz="1100" u="none" dirty="0">
                          <a:solidFill>
                            <a:schemeClr val="tx1"/>
                          </a:solidFill>
                          <a:latin typeface="Meiryo UI" panose="020B0604030504040204" pitchFamily="50" charset="-128"/>
                          <a:ea typeface="Meiryo UI" panose="020B0604030504040204" pitchFamily="50" charset="-128"/>
                        </a:rPr>
                        <a:t>【’25/7】</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ホールディングス、三井住友銀行）</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err="1">
                          <a:solidFill>
                            <a:schemeClr val="tx1"/>
                          </a:solidFill>
                          <a:latin typeface="Meiryo UI" panose="020B0604030504040204" pitchFamily="50" charset="-128"/>
                          <a:ea typeface="Meiryo UI" panose="020B0604030504040204" pitchFamily="50" charset="-128"/>
                        </a:rPr>
                        <a:t>WebX</a:t>
                      </a:r>
                      <a:r>
                        <a:rPr kumimoji="1" lang="en-US" altLang="ja-JP" sz="1100" u="none" dirty="0">
                          <a:solidFill>
                            <a:schemeClr val="tx1"/>
                          </a:solidFill>
                          <a:latin typeface="Meiryo UI" panose="020B0604030504040204" pitchFamily="50" charset="-128"/>
                          <a:ea typeface="Meiryo UI" panose="020B0604030504040204" pitchFamily="50" charset="-128"/>
                        </a:rPr>
                        <a:t> Fintech EXPO</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【’25/8】</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→だいしんシェアオフィス、</a:t>
                      </a:r>
                      <a:r>
                        <a:rPr kumimoji="1" lang="en-US" altLang="ja-JP" sz="1100" u="none" dirty="0">
                          <a:solidFill>
                            <a:schemeClr val="tx1"/>
                          </a:solidFill>
                          <a:latin typeface="Meiryo UI" panose="020B0604030504040204" pitchFamily="50" charset="-128"/>
                          <a:ea typeface="Meiryo UI" panose="020B0604030504040204" pitchFamily="50" charset="-128"/>
                        </a:rPr>
                        <a:t>MUIC Kansai</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GROWTH</a:t>
                      </a:r>
                      <a:r>
                        <a:rPr kumimoji="1" lang="ja-JP" altLang="en-US" sz="1100" u="none" dirty="0">
                          <a:solidFill>
                            <a:schemeClr val="tx1"/>
                          </a:solidFill>
                          <a:latin typeface="Meiryo UI" panose="020B0604030504040204" pitchFamily="50" charset="-128"/>
                          <a:ea typeface="Meiryo UI" panose="020B0604030504040204" pitchFamily="50" charset="-128"/>
                        </a:rPr>
                        <a:t>大阪中之島、</a:t>
                      </a:r>
                      <a:r>
                        <a:rPr kumimoji="1" lang="en-US" altLang="ja-JP" sz="1100" u="none" dirty="0">
                          <a:solidFill>
                            <a:schemeClr val="tx1"/>
                          </a:solidFill>
                          <a:latin typeface="Meiryo UI" panose="020B0604030504040204" pitchFamily="50" charset="-128"/>
                          <a:ea typeface="Meiryo UI" panose="020B0604030504040204" pitchFamily="50" charset="-128"/>
                        </a:rPr>
                        <a:t>JAMBASE</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SBI FinTech Center OSAKA</a:t>
                      </a: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HOOPSLINK KANSAI</a:t>
                      </a:r>
                      <a:r>
                        <a:rPr kumimoji="1" lang="ja-JP" altLang="en-US" sz="1100" u="none" dirty="0">
                          <a:solidFill>
                            <a:schemeClr val="tx1"/>
                          </a:solidFill>
                          <a:latin typeface="Meiryo UI" panose="020B0604030504040204" pitchFamily="50" charset="-128"/>
                          <a:ea typeface="Meiryo UI" panose="020B0604030504040204" pitchFamily="50" charset="-128"/>
                        </a:rPr>
                        <a:t>、イノベーションキャンパス（予定）の設置・運営（大阪信用金庫、三菱</a:t>
                      </a:r>
                      <a:r>
                        <a:rPr kumimoji="1" lang="en-US" altLang="ja-JP" sz="1100" u="none" dirty="0">
                          <a:solidFill>
                            <a:schemeClr val="tx1"/>
                          </a:solidFill>
                          <a:latin typeface="Meiryo UI" panose="020B0604030504040204" pitchFamily="50" charset="-128"/>
                          <a:ea typeface="Meiryo UI" panose="020B0604030504040204" pitchFamily="50" charset="-128"/>
                        </a:rPr>
                        <a:t>UFJ</a:t>
                      </a:r>
                      <a:r>
                        <a:rPr kumimoji="1" lang="ja-JP" altLang="en-US" sz="1100" u="none" dirty="0">
                          <a:solidFill>
                            <a:schemeClr val="tx1"/>
                          </a:solidFill>
                          <a:latin typeface="Meiryo UI" panose="020B0604030504040204" pitchFamily="50" charset="-128"/>
                          <a:ea typeface="Meiryo UI" panose="020B0604030504040204" pitchFamily="50" charset="-128"/>
                        </a:rPr>
                        <a:t>銀行、</a:t>
                      </a:r>
                      <a:r>
                        <a:rPr kumimoji="1" lang="en-US" altLang="ja-JP" sz="1100" u="none" dirty="0">
                          <a:solidFill>
                            <a:schemeClr val="tx1"/>
                          </a:solidFill>
                          <a:latin typeface="Meiryo UI" panose="020B0604030504040204" pitchFamily="50" charset="-128"/>
                          <a:ea typeface="Meiryo UI" panose="020B0604030504040204" pitchFamily="50" charset="-128"/>
                        </a:rPr>
                        <a:t>SBI</a:t>
                      </a:r>
                      <a:r>
                        <a:rPr kumimoji="1" lang="ja-JP" altLang="en-US" sz="1100" u="none" dirty="0">
                          <a:solidFill>
                            <a:schemeClr val="tx1"/>
                          </a:solidFill>
                          <a:latin typeface="Meiryo UI" panose="020B0604030504040204" pitchFamily="50" charset="-128"/>
                          <a:ea typeface="Meiryo UI" panose="020B0604030504040204" pitchFamily="50" charset="-128"/>
                        </a:rPr>
                        <a:t>ホールディングス、オリックス、三井住友銀行、日本生命）</a:t>
                      </a:r>
                      <a:endParaRPr kumimoji="1" lang="en-US" altLang="ja-JP" sz="11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en-US" altLang="ja-JP" sz="1100" u="none" baseline="0" dirty="0">
                          <a:solidFill>
                            <a:schemeClr val="tx1"/>
                          </a:solidFill>
                          <a:latin typeface="Meiryo UI" panose="020B0604030504040204" pitchFamily="50" charset="-128"/>
                          <a:ea typeface="Meiryo UI" panose="020B0604030504040204" pitchFamily="50" charset="-128"/>
                        </a:rPr>
                        <a:t>LP</a:t>
                      </a:r>
                      <a:r>
                        <a:rPr kumimoji="1" lang="ja-JP" altLang="en-US" sz="1100" u="none" baseline="0" dirty="0">
                          <a:solidFill>
                            <a:schemeClr val="tx1"/>
                          </a:solidFill>
                          <a:latin typeface="Meiryo UI" panose="020B0604030504040204" pitchFamily="50" charset="-128"/>
                          <a:ea typeface="Meiryo UI" panose="020B0604030504040204" pitchFamily="50" charset="-128"/>
                        </a:rPr>
                        <a:t>投資家（企業年金・大学基金・保険会社）とのコミュニティ形成等に向けた「</a:t>
                      </a:r>
                      <a:r>
                        <a:rPr kumimoji="1" lang="en-US" altLang="ja-JP" sz="1100" u="none" baseline="0" dirty="0">
                          <a:solidFill>
                            <a:schemeClr val="tx1"/>
                          </a:solidFill>
                          <a:latin typeface="Meiryo UI" panose="020B0604030504040204" pitchFamily="50" charset="-128"/>
                          <a:ea typeface="Meiryo UI" panose="020B0604030504040204" pitchFamily="50" charset="-128"/>
                        </a:rPr>
                        <a:t>LP investor roundtable</a:t>
                      </a:r>
                      <a:r>
                        <a:rPr kumimoji="1" lang="ja-JP" altLang="en-US" sz="1100" u="none" baseline="0" dirty="0">
                          <a:solidFill>
                            <a:schemeClr val="tx1"/>
                          </a:solidFill>
                          <a:latin typeface="Meiryo UI" panose="020B0604030504040204" pitchFamily="50" charset="-128"/>
                          <a:ea typeface="Meiryo UI" panose="020B0604030504040204" pitchFamily="50" charset="-128"/>
                        </a:rPr>
                        <a:t>」の開催</a:t>
                      </a:r>
                      <a:r>
                        <a:rPr kumimoji="1" lang="en-US" altLang="ja-JP" sz="1100" u="none" baseline="0" dirty="0">
                          <a:solidFill>
                            <a:schemeClr val="tx1"/>
                          </a:solidFill>
                          <a:latin typeface="Meiryo UI" panose="020B0604030504040204" pitchFamily="50" charset="-128"/>
                          <a:ea typeface="Meiryo UI" panose="020B0604030504040204" pitchFamily="50" charset="-128"/>
                        </a:rPr>
                        <a:t>【’24/8</a:t>
                      </a: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en-US" altLang="ja-JP" sz="1100" u="none" baseline="0" dirty="0">
                          <a:solidFill>
                            <a:schemeClr val="tx1"/>
                          </a:solidFill>
                          <a:latin typeface="Meiryo UI" panose="020B0604030504040204" pitchFamily="50" charset="-128"/>
                          <a:ea typeface="Meiryo UI" panose="020B0604030504040204" pitchFamily="50" charset="-128"/>
                        </a:rPr>
                        <a:t>’26/1】</a:t>
                      </a:r>
                      <a:r>
                        <a:rPr kumimoji="1" lang="ja-JP" altLang="en-US" sz="1100" u="none" baseline="0" dirty="0">
                          <a:solidFill>
                            <a:schemeClr val="tx1"/>
                          </a:solidFill>
                          <a:latin typeface="Meiryo UI" panose="020B0604030504040204" pitchFamily="50" charset="-128"/>
                          <a:ea typeface="Meiryo UI" panose="020B0604030504040204" pitchFamily="50" charset="-128"/>
                        </a:rPr>
                        <a:t>（府市、民間）</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baseline="0" dirty="0">
                          <a:solidFill>
                            <a:schemeClr val="tx1"/>
                          </a:solidFill>
                          <a:latin typeface="Meiryo UI" panose="020B0604030504040204" pitchFamily="50" charset="-128"/>
                          <a:ea typeface="Meiryo UI" panose="020B0604030504040204" pitchFamily="50" charset="-128"/>
                        </a:rPr>
                        <a:t>→在阪企業へのコネクションを有するスタートアップ支援機関やシステム開発を請け負う企業等を「ハブ企業」（協力先）として確保（</a:t>
                      </a:r>
                      <a:r>
                        <a:rPr kumimoji="1" lang="en-US" altLang="ja-JP" sz="1100" u="none" baseline="0" dirty="0">
                          <a:solidFill>
                            <a:schemeClr val="tx1"/>
                          </a:solidFill>
                          <a:latin typeface="Meiryo UI" panose="020B0604030504040204" pitchFamily="50" charset="-128"/>
                          <a:ea typeface="Meiryo UI" panose="020B0604030504040204" pitchFamily="50" charset="-128"/>
                        </a:rPr>
                        <a:t>12</a:t>
                      </a:r>
                      <a:r>
                        <a:rPr kumimoji="1" lang="ja-JP" altLang="en-US" sz="1100" u="none" baseline="0" dirty="0">
                          <a:solidFill>
                            <a:schemeClr val="tx1"/>
                          </a:solidFill>
                          <a:latin typeface="Meiryo UI" panose="020B0604030504040204" pitchFamily="50" charset="-128"/>
                          <a:ea typeface="Meiryo UI" panose="020B0604030504040204" pitchFamily="50" charset="-128"/>
                        </a:rPr>
                        <a:t>社）</a:t>
                      </a:r>
                      <a:r>
                        <a:rPr kumimoji="1" lang="en-US" altLang="ja-JP" sz="1100" u="none" baseline="0" dirty="0">
                          <a:solidFill>
                            <a:schemeClr val="tx1"/>
                          </a:solidFill>
                          <a:latin typeface="Meiryo UI" panose="020B0604030504040204" pitchFamily="50" charset="-128"/>
                          <a:ea typeface="Meiryo UI" panose="020B0604030504040204" pitchFamily="50" charset="-128"/>
                        </a:rPr>
                        <a:t>【’24/9</a:t>
                      </a:r>
                      <a:r>
                        <a:rPr kumimoji="1" lang="ja-JP" altLang="en-US" sz="1100" u="none" baseline="0" dirty="0">
                          <a:solidFill>
                            <a:schemeClr val="tx1"/>
                          </a:solidFill>
                          <a:latin typeface="Meiryo UI" panose="020B0604030504040204" pitchFamily="50" charset="-128"/>
                          <a:ea typeface="Meiryo UI" panose="020B0604030504040204" pitchFamily="50" charset="-128"/>
                        </a:rPr>
                        <a:t>～</a:t>
                      </a:r>
                      <a:r>
                        <a:rPr kumimoji="1" lang="en-US" altLang="ja-JP" sz="1100" u="none" baseline="0" dirty="0">
                          <a:solidFill>
                            <a:schemeClr val="tx1"/>
                          </a:solidFill>
                          <a:latin typeface="Meiryo UI" panose="020B0604030504040204" pitchFamily="50" charset="-128"/>
                          <a:ea typeface="Meiryo UI" panose="020B0604030504040204" pitchFamily="50" charset="-128"/>
                        </a:rPr>
                        <a:t>’25/7】</a:t>
                      </a:r>
                      <a:r>
                        <a:rPr kumimoji="1" lang="ja-JP" altLang="en-US" sz="1100" u="none" baseline="0" dirty="0">
                          <a:solidFill>
                            <a:schemeClr val="tx1"/>
                          </a:solidFill>
                          <a:latin typeface="Meiryo UI" panose="020B0604030504040204" pitchFamily="50" charset="-128"/>
                          <a:ea typeface="Meiryo UI" panose="020B0604030504040204" pitchFamily="50" charset="-128"/>
                        </a:rPr>
                        <a:t>（府市）</a:t>
                      </a:r>
                      <a:endParaRPr kumimoji="1" lang="en-US" altLang="ja-JP" sz="1100" u="none" baseline="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●大阪ウィーク「国際金融都市</a:t>
                      </a:r>
                      <a:r>
                        <a:rPr kumimoji="1" lang="en-US" altLang="ja-JP" sz="1400" u="none" dirty="0">
                          <a:solidFill>
                            <a:schemeClr val="tx1"/>
                          </a:solidFill>
                          <a:latin typeface="Meiryo UI" panose="020B0604030504040204" pitchFamily="50" charset="-128"/>
                          <a:ea typeface="Meiryo UI" panose="020B0604030504040204" pitchFamily="50" charset="-128"/>
                        </a:rPr>
                        <a:t>OSAKA</a:t>
                      </a:r>
                      <a:r>
                        <a:rPr kumimoji="1" lang="ja-JP" altLang="en-US" sz="1400" u="none" dirty="0">
                          <a:solidFill>
                            <a:schemeClr val="tx1"/>
                          </a:solidFill>
                          <a:latin typeface="Meiryo UI" panose="020B0604030504040204" pitchFamily="50" charset="-128"/>
                          <a:ea typeface="Meiryo UI" panose="020B0604030504040204" pitchFamily="50" charset="-128"/>
                        </a:rPr>
                        <a:t>フェスティバル」の開催</a:t>
                      </a:r>
                      <a:r>
                        <a:rPr kumimoji="1" lang="en-US" altLang="ja-JP" sz="1400" u="none" strike="noStrike" dirty="0">
                          <a:solidFill>
                            <a:schemeClr val="tx1"/>
                          </a:solidFill>
                          <a:latin typeface="Meiryo UI" panose="020B0604030504040204" pitchFamily="50" charset="-128"/>
                          <a:ea typeface="Meiryo UI" panose="020B0604030504040204" pitchFamily="50" charset="-128"/>
                        </a:rPr>
                        <a:t>【’25/9】</a:t>
                      </a:r>
                      <a:r>
                        <a:rPr kumimoji="1" lang="ja-JP" altLang="en-US" sz="1400" u="none" dirty="0">
                          <a:solidFill>
                            <a:schemeClr val="tx1"/>
                          </a:solidFill>
                          <a:latin typeface="Meiryo UI" panose="020B0604030504040204" pitchFamily="50" charset="-128"/>
                          <a:ea typeface="Meiryo UI" panose="020B0604030504040204" pitchFamily="50" charset="-128"/>
                        </a:rPr>
                        <a:t>（府市）</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●プレシード・シード期のディープテック・スタートアップ支援、創薬シーズ研究開発に係る府への寄附</a:t>
                      </a:r>
                      <a:r>
                        <a:rPr kumimoji="1" lang="en-US" altLang="ja-JP" sz="1400" u="none" dirty="0">
                          <a:solidFill>
                            <a:schemeClr val="tx1"/>
                          </a:solidFill>
                          <a:latin typeface="Meiryo UI" panose="020B0604030504040204" pitchFamily="50" charset="-128"/>
                          <a:ea typeface="Meiryo UI" panose="020B0604030504040204" pitchFamily="50" charset="-128"/>
                        </a:rPr>
                        <a:t>【’23/5】</a:t>
                      </a:r>
                      <a:r>
                        <a:rPr kumimoji="1" lang="ja-JP" altLang="en-US" sz="1400" u="none" dirty="0">
                          <a:solidFill>
                            <a:schemeClr val="tx1"/>
                          </a:solidFill>
                          <a:latin typeface="Meiryo UI" panose="020B0604030504040204" pitchFamily="50" charset="-128"/>
                          <a:ea typeface="Meiryo UI" panose="020B0604030504040204" pitchFamily="50" charset="-128"/>
                        </a:rPr>
                        <a:t>（三井住友信託銀行）</a:t>
                      </a:r>
                      <a:endParaRPr kumimoji="1" lang="en-US" altLang="ja-JP" sz="14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ja-JP" altLang="en-US" sz="1400" u="none" spc="-150" dirty="0">
                          <a:solidFill>
                            <a:schemeClr val="tx1"/>
                          </a:solidFill>
                          <a:latin typeface="Meiryo UI" panose="020B0604030504040204" pitchFamily="50" charset="-128"/>
                          <a:ea typeface="Meiryo UI" panose="020B0604030504040204" pitchFamily="50" charset="-128"/>
                        </a:rPr>
                        <a:t>スタートアップ</a:t>
                      </a:r>
                      <a:r>
                        <a:rPr kumimoji="1" lang="ja-JP" altLang="en-US" sz="1400" u="none" dirty="0">
                          <a:solidFill>
                            <a:schemeClr val="tx1"/>
                          </a:solidFill>
                          <a:latin typeface="Meiryo UI" panose="020B0604030504040204" pitchFamily="50" charset="-128"/>
                          <a:ea typeface="Meiryo UI" panose="020B0604030504040204" pitchFamily="50" charset="-128"/>
                        </a:rPr>
                        <a:t>企業のイノベーション創出支援</a:t>
                      </a:r>
                      <a:r>
                        <a:rPr kumimoji="1" lang="ja-JP" altLang="en-US" sz="1400" u="none" strike="noStrike" dirty="0">
                          <a:solidFill>
                            <a:schemeClr val="tx1"/>
                          </a:solidFill>
                          <a:latin typeface="Meiryo UI" panose="020B0604030504040204" pitchFamily="50" charset="-128"/>
                          <a:ea typeface="Meiryo UI" panose="020B0604030504040204" pitchFamily="50" charset="-128"/>
                        </a:rPr>
                        <a:t>等</a:t>
                      </a:r>
                      <a:r>
                        <a:rPr kumimoji="1" lang="ja-JP" altLang="en-US" sz="1400" u="none" dirty="0">
                          <a:solidFill>
                            <a:schemeClr val="tx1"/>
                          </a:solidFill>
                          <a:latin typeface="Meiryo UI" panose="020B0604030504040204" pitchFamily="50" charset="-128"/>
                          <a:ea typeface="Meiryo UI" panose="020B0604030504040204" pitchFamily="50" charset="-128"/>
                        </a:rPr>
                        <a:t>に係る府への寄附</a:t>
                      </a:r>
                      <a:r>
                        <a:rPr kumimoji="1" lang="en-US" altLang="ja-JP" sz="1400" u="none" dirty="0">
                          <a:solidFill>
                            <a:schemeClr val="tx1"/>
                          </a:solidFill>
                          <a:latin typeface="Meiryo UI" panose="020B0604030504040204" pitchFamily="50" charset="-128"/>
                          <a:ea typeface="Meiryo UI" panose="020B0604030504040204" pitchFamily="50" charset="-128"/>
                        </a:rPr>
                        <a:t>【’25/3</a:t>
                      </a:r>
                      <a:r>
                        <a:rPr kumimoji="1" lang="en-US" altLang="ja-JP" sz="1400" u="none" spc="-150" dirty="0">
                          <a:solidFill>
                            <a:schemeClr val="tx1"/>
                          </a:solidFill>
                          <a:latin typeface="Meiryo UI" panose="020B0604030504040204" pitchFamily="50" charset="-128"/>
                          <a:ea typeface="Meiryo UI" panose="020B0604030504040204" pitchFamily="50" charset="-128"/>
                        </a:rPr>
                        <a:t>】</a:t>
                      </a:r>
                      <a:r>
                        <a:rPr kumimoji="1" lang="ja-JP" altLang="en-US" sz="1400" u="none" spc="-150" dirty="0">
                          <a:solidFill>
                            <a:schemeClr val="tx1"/>
                          </a:solidFill>
                          <a:latin typeface="Meiryo UI" panose="020B0604030504040204" pitchFamily="50" charset="-128"/>
                          <a:ea typeface="Meiryo UI" panose="020B0604030504040204" pitchFamily="50" charset="-128"/>
                        </a:rPr>
                        <a:t>（三菱</a:t>
                      </a:r>
                      <a:r>
                        <a:rPr kumimoji="1" lang="en-US" altLang="ja-JP" sz="1400" u="none" spc="-150" dirty="0">
                          <a:solidFill>
                            <a:schemeClr val="tx1"/>
                          </a:solidFill>
                          <a:latin typeface="Meiryo UI" panose="020B0604030504040204" pitchFamily="50" charset="-128"/>
                          <a:ea typeface="Meiryo UI" panose="020B0604030504040204" pitchFamily="50" charset="-128"/>
                        </a:rPr>
                        <a:t>UFJ</a:t>
                      </a:r>
                      <a:r>
                        <a:rPr kumimoji="1" lang="ja-JP" altLang="en-US" sz="1400" u="none" spc="-150" dirty="0">
                          <a:solidFill>
                            <a:schemeClr val="tx1"/>
                          </a:solidFill>
                          <a:latin typeface="Meiryo UI" panose="020B0604030504040204" pitchFamily="50" charset="-128"/>
                          <a:ea typeface="Meiryo UI" panose="020B0604030504040204" pitchFamily="50" charset="-128"/>
                        </a:rPr>
                        <a:t>銀行</a:t>
                      </a:r>
                      <a:r>
                        <a:rPr kumimoji="1" lang="en-US" altLang="ja-JP" sz="1400" u="none" spc="-150" dirty="0">
                          <a:solidFill>
                            <a:schemeClr val="tx1"/>
                          </a:solidFill>
                          <a:latin typeface="Meiryo UI" panose="020B0604030504040204" pitchFamily="50" charset="-128"/>
                          <a:ea typeface="Meiryo UI" panose="020B0604030504040204" pitchFamily="50" charset="-128"/>
                        </a:rPr>
                        <a:t>)</a:t>
                      </a:r>
                      <a:endParaRPr kumimoji="1" lang="ja-JP" altLang="en-US" sz="1400" u="none" spc="-150" dirty="0">
                        <a:solidFill>
                          <a:schemeClr val="tx1"/>
                        </a:solidFill>
                        <a:latin typeface="Meiryo UI" panose="020B0604030504040204" pitchFamily="50" charset="-128"/>
                        <a:ea typeface="Meiryo UI" panose="020B0604030504040204" pitchFamily="50" charset="-128"/>
                      </a:endParaRPr>
                    </a:p>
                  </a:txBody>
                  <a:tcPr marL="72000" marR="36000" marT="3600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2308226"/>
                  </a:ext>
                </a:extLst>
              </a:tr>
            </a:tbl>
          </a:graphicData>
        </a:graphic>
      </p:graphicFrame>
      <p:sp>
        <p:nvSpPr>
          <p:cNvPr id="4" name="テキスト ボックス 3">
            <a:extLst>
              <a:ext uri="{FF2B5EF4-FFF2-40B4-BE49-F238E27FC236}">
                <a16:creationId xmlns:a16="http://schemas.microsoft.com/office/drawing/2014/main" id="{8B224ACC-A31D-4B60-BC99-70F831F63837}"/>
              </a:ext>
            </a:extLst>
          </p:cNvPr>
          <p:cNvSpPr txBox="1">
            <a:spLocks noChangeArrowheads="1"/>
          </p:cNvSpPr>
          <p:nvPr/>
        </p:nvSpPr>
        <p:spPr bwMode="auto">
          <a:xfrm>
            <a:off x="447662" y="7829"/>
            <a:ext cx="11129139" cy="338554"/>
          </a:xfrm>
          <a:prstGeom prst="rect">
            <a:avLst/>
          </a:prstGeom>
          <a:noFill/>
          <a:ln>
            <a:noFill/>
          </a:ln>
        </p:spPr>
        <p:txBody>
          <a:bodyPr wrap="square">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②　スタートアップに対するさらなる投資促進に向けた支援　　　　　　 　</a:t>
            </a:r>
          </a:p>
        </p:txBody>
      </p:sp>
      <p:grpSp>
        <p:nvGrpSpPr>
          <p:cNvPr id="5" name="グループ化 4">
            <a:extLst>
              <a:ext uri="{FF2B5EF4-FFF2-40B4-BE49-F238E27FC236}">
                <a16:creationId xmlns:a16="http://schemas.microsoft.com/office/drawing/2014/main" id="{C6060E1E-BD1B-449A-BEF8-EC501C99ED61}"/>
              </a:ext>
            </a:extLst>
          </p:cNvPr>
          <p:cNvGrpSpPr/>
          <p:nvPr/>
        </p:nvGrpSpPr>
        <p:grpSpPr>
          <a:xfrm>
            <a:off x="1876081" y="1815837"/>
            <a:ext cx="1612664" cy="214451"/>
            <a:chOff x="1294159" y="3234760"/>
            <a:chExt cx="1612664" cy="214451"/>
          </a:xfrm>
        </p:grpSpPr>
        <p:sp>
          <p:nvSpPr>
            <p:cNvPr id="6" name="角丸四角形 16">
              <a:extLst>
                <a:ext uri="{FF2B5EF4-FFF2-40B4-BE49-F238E27FC236}">
                  <a16:creationId xmlns:a16="http://schemas.microsoft.com/office/drawing/2014/main" id="{569C19C3-2BF7-47B8-B7E8-0167485B3460}"/>
                </a:ext>
              </a:extLst>
            </p:cNvPr>
            <p:cNvSpPr/>
            <p:nvPr/>
          </p:nvSpPr>
          <p:spPr>
            <a:xfrm>
              <a:off x="1294159" y="323476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7" name="角丸四角形 17">
              <a:extLst>
                <a:ext uri="{FF2B5EF4-FFF2-40B4-BE49-F238E27FC236}">
                  <a16:creationId xmlns:a16="http://schemas.microsoft.com/office/drawing/2014/main" id="{1C759BD0-1D51-40C6-BE2E-D76FBD47D466}"/>
                </a:ext>
              </a:extLst>
            </p:cNvPr>
            <p:cNvSpPr/>
            <p:nvPr/>
          </p:nvSpPr>
          <p:spPr>
            <a:xfrm>
              <a:off x="2174393" y="3244496"/>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13" name="正方形/長方形 12">
            <a:extLst>
              <a:ext uri="{FF2B5EF4-FFF2-40B4-BE49-F238E27FC236}">
                <a16:creationId xmlns:a16="http://schemas.microsoft.com/office/drawing/2014/main" id="{26AB5309-D478-4991-9E98-CEB4F355ADD2}"/>
              </a:ext>
            </a:extLst>
          </p:cNvPr>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Tree>
    <p:extLst>
      <p:ext uri="{BB962C8B-B14F-4D97-AF65-F5344CB8AC3E}">
        <p14:creationId xmlns:p14="http://schemas.microsoft.com/office/powerpoint/2010/main" val="376661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6">
            <a:extLst>
              <a:ext uri="{FF2B5EF4-FFF2-40B4-BE49-F238E27FC236}">
                <a16:creationId xmlns:a16="http://schemas.microsoft.com/office/drawing/2014/main" id="{51E99BBA-870E-4F6C-8321-85C2DEA2FFFE}"/>
              </a:ext>
            </a:extLst>
          </p:cNvPr>
          <p:cNvGraphicFramePr>
            <a:graphicFrameLocks/>
          </p:cNvGraphicFramePr>
          <p:nvPr>
            <p:extLst>
              <p:ext uri="{D42A27DB-BD31-4B8C-83A1-F6EECF244321}">
                <p14:modId xmlns:p14="http://schemas.microsoft.com/office/powerpoint/2010/main" val="1706349749"/>
              </p:ext>
            </p:extLst>
          </p:nvPr>
        </p:nvGraphicFramePr>
        <p:xfrm>
          <a:off x="447662" y="498338"/>
          <a:ext cx="10952592" cy="6052045"/>
        </p:xfrm>
        <a:graphic>
          <a:graphicData uri="http://schemas.openxmlformats.org/drawingml/2006/table">
            <a:tbl>
              <a:tblPr firstRow="1" bandRow="1">
                <a:tableStyleId>{5C22544A-7EE6-4342-B048-85BDC9FD1C3A}</a:tableStyleId>
              </a:tblPr>
              <a:tblGrid>
                <a:gridCol w="3214311">
                  <a:extLst>
                    <a:ext uri="{9D8B030D-6E8A-4147-A177-3AD203B41FA5}">
                      <a16:colId xmlns:a16="http://schemas.microsoft.com/office/drawing/2014/main" val="1775291035"/>
                    </a:ext>
                  </a:extLst>
                </a:gridCol>
                <a:gridCol w="1119117">
                  <a:extLst>
                    <a:ext uri="{9D8B030D-6E8A-4147-A177-3AD203B41FA5}">
                      <a16:colId xmlns:a16="http://schemas.microsoft.com/office/drawing/2014/main" val="3213052032"/>
                    </a:ext>
                  </a:extLst>
                </a:gridCol>
                <a:gridCol w="6619164">
                  <a:extLst>
                    <a:ext uri="{9D8B030D-6E8A-4147-A177-3AD203B41FA5}">
                      <a16:colId xmlns:a16="http://schemas.microsoft.com/office/drawing/2014/main" val="3192314782"/>
                    </a:ext>
                  </a:extLst>
                </a:gridCol>
              </a:tblGrid>
              <a:tr h="306450">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4602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スタートアップや支援策等に関する情報プラットフォームの整備・拡充及びイベント開催等による国内外へのプロモーション</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在阪スタートアップや支援策を網羅した情報プラットフォームの整備・拡充を進めるとともに、イベントの開催等により投資魅力としての在阪スタートアップを国内外へプロモーション</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●関西広域連合ポータルサイト「関西スタートアップエコシステム」において情報プラットフォームを整備</a:t>
                      </a:r>
                      <a:r>
                        <a:rPr kumimoji="1" lang="zh-TW" altLang="en-US" sz="1400" dirty="0">
                          <a:solidFill>
                            <a:schemeClr val="tx1"/>
                          </a:solidFill>
                          <a:latin typeface="Meiryo UI" panose="020B0604030504040204" pitchFamily="50" charset="-128"/>
                          <a:ea typeface="Meiryo UI" panose="020B0604030504040204" pitchFamily="50" charset="-128"/>
                        </a:rPr>
                        <a:t>（関西広域連合）</a:t>
                      </a:r>
                      <a:r>
                        <a:rPr kumimoji="1" lang="en-US" altLang="ja-JP" sz="1400" dirty="0">
                          <a:solidFill>
                            <a:schemeClr val="tx1"/>
                          </a:solidFill>
                          <a:latin typeface="Meiryo UI" panose="020B0604030504040204" pitchFamily="50" charset="-128"/>
                          <a:ea typeface="Meiryo UI" panose="020B0604030504040204" pitchFamily="50" charset="-128"/>
                        </a:rPr>
                        <a:t>【'21/11</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●スタートアップイベントの開催・参加、アクセラレーションプログラムの提供、スタートアップと投資家等のマッチング、インキュベーション施設の運営など（府市・民間・経済界）（再掲）</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555473"/>
                  </a:ext>
                </a:extLst>
              </a:tr>
              <a:tr h="1574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「規制のサンドボックス制度」の活用促進（金融サービス等実証実験の支援）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「規制のサンドボックス制度」活用企業を掘り起こし、実証実験に必要な予備調査やコンサルティング費用等を補助</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●規制のサンドボックス調査の実施・公表（府市）</a:t>
                      </a:r>
                      <a:r>
                        <a:rPr kumimoji="1" lang="en-US" altLang="ja-JP" sz="1400" dirty="0">
                          <a:solidFill>
                            <a:schemeClr val="tx1"/>
                          </a:solidFill>
                          <a:latin typeface="Meiryo UI" panose="020B0604030504040204" pitchFamily="50" charset="-128"/>
                          <a:ea typeface="Meiryo UI" panose="020B0604030504040204" pitchFamily="50" charset="-128"/>
                        </a:rPr>
                        <a:t>【'22/8</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→諸外国におけるレギュラトリー・サンドボックスの制度についての比較調査、スタートアップ等海外企業のニーズ調査、国際金融都市大阪におけるレギュラトリー・サンドボックス（考察）</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en-US" altLang="ja-JP" sz="1400" dirty="0">
                          <a:solidFill>
                            <a:schemeClr val="tx1"/>
                          </a:solidFill>
                          <a:latin typeface="Meiryo UI" panose="020B0604030504040204" pitchFamily="50" charset="-128"/>
                          <a:ea typeface="Meiryo UI" panose="020B0604030504040204" pitchFamily="50" charset="-128"/>
                        </a:rPr>
                        <a:t>【‘24/2】</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→暫定ライセンスの付与等によって、一定の地域内で一定の期間内であれば、新たな金融サービスを実際の市場において、実証実験が可能となるよう提案⇒継続協議</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4489418"/>
                  </a:ext>
                </a:extLst>
              </a:tr>
              <a:tr h="1574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テーマを特化した官民連携によるベンチャーファンドの組成・運用</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大阪に強みのある産業分野に特化したベンチャーファンドの組成に向けた検討や官民による既存ファンドの運用による資金調達の円滑化</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●各種官民ファンドの組成・運用（府・市・民間）</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→「デジタルヘルスファンド大阪」の設置</a:t>
                      </a:r>
                      <a:r>
                        <a:rPr kumimoji="1" lang="en-US" altLang="ja-JP" sz="1200" dirty="0">
                          <a:solidFill>
                            <a:schemeClr val="tx1"/>
                          </a:solidFill>
                          <a:latin typeface="Meiryo UI" panose="020B0604030504040204" pitchFamily="50" charset="-128"/>
                          <a:ea typeface="Meiryo UI" panose="020B0604030504040204" pitchFamily="50" charset="-128"/>
                        </a:rPr>
                        <a:t>【‘23/4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（池田泉州銀行・三井住友海上</a:t>
                      </a:r>
                      <a:r>
                        <a:rPr kumimoji="1" lang="zh-TW" altLang="en-US" sz="1200" dirty="0">
                          <a:solidFill>
                            <a:schemeClr val="tx1"/>
                          </a:solidFill>
                          <a:latin typeface="Meiryo UI" panose="020B0604030504040204" pitchFamily="50" charset="-128"/>
                          <a:ea typeface="Meiryo UI" panose="020B0604030504040204" pitchFamily="50" charset="-128"/>
                        </a:rPr>
                        <a:t>火災保険</a:t>
                      </a:r>
                      <a:r>
                        <a:rPr kumimoji="1" lang="ja-JP" altLang="en-US" sz="1200" dirty="0">
                          <a:solidFill>
                            <a:schemeClr val="tx1"/>
                          </a:solidFill>
                          <a:latin typeface="Meiryo UI" panose="020B0604030504040204" pitchFamily="50" charset="-128"/>
                          <a:ea typeface="Meiryo UI" panose="020B0604030504040204" pitchFamily="50" charset="-128"/>
                        </a:rPr>
                        <a:t>・三井住友信託銀行　他）</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大阪で事業展開予定のある、次世代スマートヘルス分野に取組む創業間もないスタートアップ企業に</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年</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間投資。併せて、ファンドを核とした当該分野のスタートアップ支援環境づくりを行う「次世代スマートヘルス・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ラウンドテーブル大阪」を府が設置運営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→「おおさか社会課題解決２号ファンド」の活用促進に関する連携</a:t>
                      </a:r>
                      <a:r>
                        <a:rPr kumimoji="1" lang="en-US" altLang="ja-JP" sz="1200" dirty="0">
                          <a:solidFill>
                            <a:schemeClr val="tx1"/>
                          </a:solidFill>
                          <a:latin typeface="Meiryo UI" panose="020B0604030504040204" pitchFamily="50" charset="-128"/>
                          <a:ea typeface="Meiryo UI" panose="020B0604030504040204" pitchFamily="50" charset="-128"/>
                        </a:rPr>
                        <a:t>【'22/2</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（大阪信用金庫）</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官・民の相互連携により、社会課題の解決につながるビジネスの成長を支援</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「おおさか地域活性化ファンド」の活用促進に関する連携</a:t>
                      </a:r>
                      <a:r>
                        <a:rPr kumimoji="1" lang="en-US" altLang="ja-JP" sz="1200" dirty="0">
                          <a:solidFill>
                            <a:schemeClr val="tx1"/>
                          </a:solidFill>
                          <a:latin typeface="Meiryo UI" panose="020B0604030504040204" pitchFamily="50" charset="-128"/>
                          <a:ea typeface="Meiryo UI" panose="020B0604030504040204" pitchFamily="50" charset="-128"/>
                        </a:rPr>
                        <a:t>【’25/4</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（大阪信用金庫）</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官・民の相互連携により、地域活性化に繋がるビジネスの成長や創業者の育成を支援</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→「イノベーションファンド</a:t>
                      </a:r>
                      <a:r>
                        <a:rPr kumimoji="1" lang="en-US" altLang="ja-JP" sz="1200" dirty="0">
                          <a:solidFill>
                            <a:schemeClr val="tx1"/>
                          </a:solidFill>
                          <a:latin typeface="Meiryo UI" panose="020B0604030504040204" pitchFamily="50" charset="-128"/>
                          <a:ea typeface="Meiryo UI" panose="020B0604030504040204" pitchFamily="50" charset="-128"/>
                        </a:rPr>
                        <a:t>25Next</a:t>
                      </a:r>
                      <a:r>
                        <a:rPr kumimoji="1" lang="ja-JP" altLang="en-US" sz="1200" dirty="0">
                          <a:solidFill>
                            <a:schemeClr val="tx1"/>
                          </a:solidFill>
                          <a:latin typeface="Meiryo UI" panose="020B0604030504040204" pitchFamily="50" charset="-128"/>
                          <a:ea typeface="Meiryo UI" panose="020B0604030504040204" pitchFamily="50" charset="-128"/>
                        </a:rPr>
                        <a:t>」を通じた連携</a:t>
                      </a:r>
                      <a:r>
                        <a:rPr kumimoji="1" lang="en-US" altLang="ja-JP" sz="1200" dirty="0">
                          <a:solidFill>
                            <a:schemeClr val="tx1"/>
                          </a:solidFill>
                          <a:latin typeface="Meiryo UI" panose="020B0604030504040204" pitchFamily="50" charset="-128"/>
                          <a:ea typeface="Meiryo UI" panose="020B0604030504040204" pitchFamily="50" charset="-128"/>
                        </a:rPr>
                        <a:t>【'23/5</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（池田泉州銀行）</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官・民・経済界の相互連携により、万博を契機として、イノベーション・エコシステムの活性化を図り、</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SDGs</a:t>
                      </a:r>
                      <a:r>
                        <a:rPr kumimoji="1" lang="ja-JP" altLang="en-US" sz="1200" dirty="0">
                          <a:solidFill>
                            <a:schemeClr val="tx1"/>
                          </a:solidFill>
                          <a:latin typeface="Meiryo UI" panose="020B0604030504040204" pitchFamily="50" charset="-128"/>
                          <a:ea typeface="Meiryo UI" panose="020B0604030504040204" pitchFamily="50" charset="-128"/>
                        </a:rPr>
                        <a:t>が達成される社会」「</a:t>
                      </a:r>
                      <a:r>
                        <a:rPr kumimoji="1" lang="en-US" altLang="ja-JP" sz="1200" dirty="0">
                          <a:solidFill>
                            <a:schemeClr val="tx1"/>
                          </a:solidFill>
                          <a:latin typeface="Meiryo UI" panose="020B0604030504040204" pitchFamily="50" charset="-128"/>
                          <a:ea typeface="Meiryo UI" panose="020B0604030504040204" pitchFamily="50" charset="-128"/>
                        </a:rPr>
                        <a:t>Society5.0</a:t>
                      </a:r>
                      <a:r>
                        <a:rPr kumimoji="1" lang="ja-JP" altLang="en-US" sz="1200" dirty="0">
                          <a:solidFill>
                            <a:schemeClr val="tx1"/>
                          </a:solidFill>
                          <a:latin typeface="Meiryo UI" panose="020B0604030504040204" pitchFamily="50" charset="-128"/>
                          <a:ea typeface="Meiryo UI" panose="020B0604030504040204" pitchFamily="50" charset="-128"/>
                        </a:rPr>
                        <a:t>の実現」を目指す</a:t>
                      </a:r>
                    </a:p>
                    <a:p>
                      <a:r>
                        <a:rPr kumimoji="1" lang="ja-JP" altLang="en-US" sz="1200" dirty="0">
                          <a:solidFill>
                            <a:schemeClr val="tx1"/>
                          </a:solidFill>
                          <a:latin typeface="Meiryo UI" panose="020B0604030504040204" pitchFamily="50" charset="-128"/>
                          <a:ea typeface="Meiryo UI" panose="020B0604030504040204" pitchFamily="50" charset="-128"/>
                        </a:rPr>
                        <a:t>→レイターステージ向けベンチャー投資ファンドへの出資</a:t>
                      </a:r>
                      <a:r>
                        <a:rPr kumimoji="1" lang="en-US" altLang="ja-JP" sz="1200" dirty="0">
                          <a:solidFill>
                            <a:schemeClr val="tx1"/>
                          </a:solidFill>
                          <a:latin typeface="Meiryo UI" panose="020B0604030504040204" pitchFamily="50" charset="-128"/>
                          <a:ea typeface="Meiryo UI" panose="020B0604030504040204" pitchFamily="50" charset="-128"/>
                        </a:rPr>
                        <a:t>【'24/11</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（りそな銀行）</a:t>
                      </a:r>
                      <a:endParaRPr kumimoji="1" lang="en-US" altLang="ja-JP" sz="1200" dirty="0">
                        <a:solidFill>
                          <a:srgbClr val="FF0000"/>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9036351"/>
                  </a:ext>
                </a:extLst>
              </a:tr>
            </a:tbl>
          </a:graphicData>
        </a:graphic>
      </p:graphicFrame>
      <p:grpSp>
        <p:nvGrpSpPr>
          <p:cNvPr id="4" name="グループ化 3">
            <a:extLst>
              <a:ext uri="{FF2B5EF4-FFF2-40B4-BE49-F238E27FC236}">
                <a16:creationId xmlns:a16="http://schemas.microsoft.com/office/drawing/2014/main" id="{C1C9978E-5F02-45ED-9F98-C806FFAD4AFF}"/>
              </a:ext>
            </a:extLst>
          </p:cNvPr>
          <p:cNvGrpSpPr/>
          <p:nvPr/>
        </p:nvGrpSpPr>
        <p:grpSpPr>
          <a:xfrm>
            <a:off x="1876081" y="2043379"/>
            <a:ext cx="1612664" cy="204716"/>
            <a:chOff x="2252064" y="4434677"/>
            <a:chExt cx="1612664" cy="204716"/>
          </a:xfrm>
        </p:grpSpPr>
        <p:sp>
          <p:nvSpPr>
            <p:cNvPr id="5" name="角丸四角形 50">
              <a:extLst>
                <a:ext uri="{FF2B5EF4-FFF2-40B4-BE49-F238E27FC236}">
                  <a16:creationId xmlns:a16="http://schemas.microsoft.com/office/drawing/2014/main" id="{61AB0255-706A-484E-BC28-AF1A950063BC}"/>
                </a:ext>
              </a:extLst>
            </p:cNvPr>
            <p:cNvSpPr/>
            <p:nvPr/>
          </p:nvSpPr>
          <p:spPr>
            <a:xfrm>
              <a:off x="2252064" y="4434678"/>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6" name="角丸四角形 51">
              <a:extLst>
                <a:ext uri="{FF2B5EF4-FFF2-40B4-BE49-F238E27FC236}">
                  <a16:creationId xmlns:a16="http://schemas.microsoft.com/office/drawing/2014/main" id="{9FC21B6A-26CF-4A48-83FF-5BA6D11F914C}"/>
                </a:ext>
              </a:extLst>
            </p:cNvPr>
            <p:cNvSpPr/>
            <p:nvPr/>
          </p:nvSpPr>
          <p:spPr>
            <a:xfrm>
              <a:off x="3132298" y="443467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grpSp>
      <p:sp>
        <p:nvSpPr>
          <p:cNvPr id="7" name="角丸四角形 10">
            <a:extLst>
              <a:ext uri="{FF2B5EF4-FFF2-40B4-BE49-F238E27FC236}">
                <a16:creationId xmlns:a16="http://schemas.microsoft.com/office/drawing/2014/main" id="{184D5641-617A-4B84-8265-A9F967D709C9}"/>
              </a:ext>
            </a:extLst>
          </p:cNvPr>
          <p:cNvSpPr/>
          <p:nvPr/>
        </p:nvSpPr>
        <p:spPr>
          <a:xfrm>
            <a:off x="2756315" y="357907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呼び込む</a:t>
            </a:r>
          </a:p>
        </p:txBody>
      </p:sp>
      <p:sp>
        <p:nvSpPr>
          <p:cNvPr id="9" name="角丸四角形 11">
            <a:extLst>
              <a:ext uri="{FF2B5EF4-FFF2-40B4-BE49-F238E27FC236}">
                <a16:creationId xmlns:a16="http://schemas.microsoft.com/office/drawing/2014/main" id="{6272A4BC-BC9B-4A92-B59C-9A3127121986}"/>
              </a:ext>
            </a:extLst>
          </p:cNvPr>
          <p:cNvSpPr/>
          <p:nvPr/>
        </p:nvSpPr>
        <p:spPr>
          <a:xfrm>
            <a:off x="2756315" y="4881847"/>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0" name="スライド番号プレースホルダー 1">
            <a:extLst>
              <a:ext uri="{FF2B5EF4-FFF2-40B4-BE49-F238E27FC236}">
                <a16:creationId xmlns:a16="http://schemas.microsoft.com/office/drawing/2014/main" id="{E77DFD05-14C6-42DA-A274-7A1EC4B80484}"/>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8</a:t>
            </a:fld>
            <a:endParaRPr lang="ja-JP" altLang="en-US" dirty="0">
              <a:solidFill>
                <a:prstClr val="black">
                  <a:tint val="75000"/>
                </a:prstClr>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306391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6">
            <a:extLst>
              <a:ext uri="{FF2B5EF4-FFF2-40B4-BE49-F238E27FC236}">
                <a16:creationId xmlns:a16="http://schemas.microsoft.com/office/drawing/2014/main" id="{8DE58232-7647-4AE7-A923-C68068CB3B83}"/>
              </a:ext>
            </a:extLst>
          </p:cNvPr>
          <p:cNvGraphicFramePr>
            <a:graphicFrameLocks/>
          </p:cNvGraphicFramePr>
          <p:nvPr>
            <p:extLst>
              <p:ext uri="{D42A27DB-BD31-4B8C-83A1-F6EECF244321}">
                <p14:modId xmlns:p14="http://schemas.microsoft.com/office/powerpoint/2010/main" val="1446329907"/>
              </p:ext>
            </p:extLst>
          </p:nvPr>
        </p:nvGraphicFramePr>
        <p:xfrm>
          <a:off x="610277" y="507765"/>
          <a:ext cx="11078960" cy="3368401"/>
        </p:xfrm>
        <a:graphic>
          <a:graphicData uri="http://schemas.openxmlformats.org/drawingml/2006/table">
            <a:tbl>
              <a:tblPr firstRow="1" bandRow="1">
                <a:tableStyleId>{5C22544A-7EE6-4342-B048-85BDC9FD1C3A}</a:tableStyleId>
              </a:tblPr>
              <a:tblGrid>
                <a:gridCol w="3192222">
                  <a:extLst>
                    <a:ext uri="{9D8B030D-6E8A-4147-A177-3AD203B41FA5}">
                      <a16:colId xmlns:a16="http://schemas.microsoft.com/office/drawing/2014/main" val="1775291035"/>
                    </a:ext>
                  </a:extLst>
                </a:gridCol>
                <a:gridCol w="1203134">
                  <a:extLst>
                    <a:ext uri="{9D8B030D-6E8A-4147-A177-3AD203B41FA5}">
                      <a16:colId xmlns:a16="http://schemas.microsoft.com/office/drawing/2014/main" val="3213052032"/>
                    </a:ext>
                  </a:extLst>
                </a:gridCol>
                <a:gridCol w="6683604">
                  <a:extLst>
                    <a:ext uri="{9D8B030D-6E8A-4147-A177-3AD203B41FA5}">
                      <a16:colId xmlns:a16="http://schemas.microsoft.com/office/drawing/2014/main" val="3192314782"/>
                    </a:ext>
                  </a:extLst>
                </a:gridCol>
              </a:tblGrid>
              <a:tr h="171509">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13816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税制や規制緩和に関する国への働きかけ</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（オープンイノベーション促進税制やエンジェル税制における拡充等）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オープンイノベーション促進税制やエンジェル税制の対象拡大など制度拡充について国に働きかけ</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大阪府・市</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経済界</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u="none" dirty="0">
                          <a:solidFill>
                            <a:schemeClr val="tx1"/>
                          </a:solidFill>
                          <a:latin typeface="Meiryo UI" panose="020B0604030504040204" pitchFamily="50" charset="-128"/>
                          <a:ea typeface="Meiryo UI" panose="020B0604030504040204" pitchFamily="50" charset="-128"/>
                        </a:rPr>
                        <a:t>●</a:t>
                      </a:r>
                      <a:r>
                        <a:rPr lang="ja-JP" altLang="en-US" sz="1400" u="none" dirty="0">
                          <a:solidFill>
                            <a:schemeClr val="tx1"/>
                          </a:solidFill>
                          <a:latin typeface="Meiryo UI" panose="020B0604030504040204" pitchFamily="50" charset="-128"/>
                          <a:ea typeface="Meiryo UI" panose="020B0604030504040204" pitchFamily="50" charset="-128"/>
                        </a:rPr>
                        <a:t>スタートアップの資金調達の多様化の促進に向けた税制措置や規制緩和等を国に要望（府市）</a:t>
                      </a:r>
                      <a:r>
                        <a:rPr lang="en-US" altLang="ja-JP"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’25/6】</a:t>
                      </a:r>
                      <a:r>
                        <a:rPr kumimoji="1" lang="ja-JP" altLang="en-US" sz="1400" u="none" dirty="0">
                          <a:solidFill>
                            <a:schemeClr val="tx1"/>
                          </a:solidFill>
                          <a:latin typeface="Meiryo UI" panose="020B0604030504040204" pitchFamily="50" charset="-128"/>
                          <a:ea typeface="Meiryo UI" panose="020B0604030504040204" pitchFamily="50" charset="-128"/>
                        </a:rPr>
                        <a:t>（関西経済連合会、大阪商工会議所）</a:t>
                      </a:r>
                      <a:r>
                        <a:rPr kumimoji="1" lang="en-US" altLang="ja-JP" sz="1400" u="none" dirty="0">
                          <a:solidFill>
                            <a:schemeClr val="tx1"/>
                          </a:solidFill>
                          <a:latin typeface="Meiryo UI" panose="020B0604030504040204" pitchFamily="50" charset="-128"/>
                          <a:ea typeface="Meiryo UI" panose="020B0604030504040204" pitchFamily="50" charset="-128"/>
                        </a:rPr>
                        <a:t>【’25/9,10】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●金融・資産運用特区提案</a:t>
                      </a:r>
                      <a:r>
                        <a:rPr kumimoji="1" lang="ja-JP" altLang="en-US" sz="1400" u="none" dirty="0">
                          <a:solidFill>
                            <a:schemeClr val="tx1"/>
                          </a:solidFill>
                          <a:latin typeface="Meiryo UI" panose="020B0604030504040204" pitchFamily="50" charset="-128"/>
                          <a:ea typeface="Meiryo UI" panose="020B0604030504040204" pitchFamily="50" charset="-128"/>
                        </a:rPr>
                        <a:t>⇒区域認定</a:t>
                      </a:r>
                      <a:r>
                        <a:rPr kumimoji="1" lang="en-US" altLang="ja-JP" sz="1400" u="none" dirty="0">
                          <a:solidFill>
                            <a:schemeClr val="tx1"/>
                          </a:solidFill>
                          <a:latin typeface="Meiryo UI" panose="020B0604030504040204" pitchFamily="50" charset="-128"/>
                          <a:ea typeface="Meiryo UI" panose="020B0604030504040204" pitchFamily="50" charset="-128"/>
                        </a:rPr>
                        <a:t>【'24/6】</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→オープンイノベーション促進税制やエンジェル税制の対象拡大など制度拡充について国に働きかけ</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府市</a:t>
                      </a: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⇒引き続き</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要望</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4797642"/>
                  </a:ext>
                </a:extLst>
              </a:tr>
              <a:tr h="5709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IPO</a:t>
                      </a:r>
                      <a:r>
                        <a:rPr lang="ja-JP" altLang="en-US" sz="1400" dirty="0">
                          <a:solidFill>
                            <a:schemeClr val="tx1"/>
                          </a:solidFill>
                          <a:latin typeface="Meiryo UI" panose="020B0604030504040204" pitchFamily="50" charset="-128"/>
                          <a:ea typeface="Meiryo UI" panose="020B0604030504040204" pitchFamily="50" charset="-128"/>
                        </a:rPr>
                        <a:t>の支援</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相談窓口の設置や、官民連携したセミナーの開催、個別支援などによりスタートアップの</a:t>
                      </a:r>
                      <a:r>
                        <a:rPr kumimoji="1" lang="en-US" altLang="ja-JP" sz="1100" dirty="0">
                          <a:solidFill>
                            <a:schemeClr val="tx1"/>
                          </a:solidFill>
                          <a:latin typeface="Meiryo UI" panose="020B0604030504040204" pitchFamily="50" charset="-128"/>
                          <a:ea typeface="Meiryo UI" panose="020B0604030504040204" pitchFamily="50" charset="-128"/>
                        </a:rPr>
                        <a:t>IPO</a:t>
                      </a:r>
                      <a:r>
                        <a:rPr kumimoji="1" lang="ja-JP" altLang="en-US" sz="1100" dirty="0">
                          <a:solidFill>
                            <a:schemeClr val="tx1"/>
                          </a:solidFill>
                          <a:latin typeface="Meiryo UI" panose="020B0604030504040204" pitchFamily="50" charset="-128"/>
                          <a:ea typeface="Meiryo UI" panose="020B0604030504040204" pitchFamily="50" charset="-128"/>
                        </a:rPr>
                        <a:t>を促進</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a:t>
                      </a:r>
                      <a:r>
                        <a:rPr kumimoji="1" lang="en-US" altLang="ja-JP" sz="1400" dirty="0">
                          <a:solidFill>
                            <a:schemeClr val="tx1"/>
                          </a:solidFill>
                          <a:latin typeface="Meiryo UI" panose="020B0604030504040204" pitchFamily="50" charset="-128"/>
                          <a:ea typeface="Meiryo UI" panose="020B0604030504040204" pitchFamily="50" charset="-128"/>
                        </a:rPr>
                        <a:t>IPO</a:t>
                      </a:r>
                      <a:r>
                        <a:rPr kumimoji="1" lang="ja-JP" altLang="en-US" sz="1400" dirty="0">
                          <a:solidFill>
                            <a:schemeClr val="tx1"/>
                          </a:solidFill>
                          <a:latin typeface="Meiryo UI" panose="020B0604030504040204" pitchFamily="50" charset="-128"/>
                          <a:ea typeface="Meiryo UI" panose="020B0604030504040204" pitchFamily="50" charset="-128"/>
                        </a:rPr>
                        <a:t>センターの設置（大阪取引所）</a:t>
                      </a:r>
                      <a:r>
                        <a:rPr kumimoji="1" lang="en-US" altLang="ja-JP" sz="1400" dirty="0">
                          <a:solidFill>
                            <a:schemeClr val="tx1"/>
                          </a:solidFill>
                          <a:latin typeface="Meiryo UI" panose="020B0604030504040204" pitchFamily="50" charset="-128"/>
                          <a:ea typeface="Meiryo UI" panose="020B0604030504040204" pitchFamily="50" charset="-128"/>
                        </a:rPr>
                        <a:t>【'22/4</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関西の</a:t>
                      </a:r>
                      <a:r>
                        <a:rPr kumimoji="1" lang="en-US" altLang="ja-JP" sz="1200" dirty="0">
                          <a:solidFill>
                            <a:schemeClr val="tx1"/>
                          </a:solidFill>
                          <a:latin typeface="Meiryo UI" panose="020B0604030504040204" pitchFamily="50" charset="-128"/>
                          <a:ea typeface="Meiryo UI" panose="020B0604030504040204" pitchFamily="50" charset="-128"/>
                        </a:rPr>
                        <a:t>IPO</a:t>
                      </a:r>
                      <a:r>
                        <a:rPr kumimoji="1" lang="ja-JP" altLang="en-US" sz="1200" dirty="0">
                          <a:solidFill>
                            <a:schemeClr val="tx1"/>
                          </a:solidFill>
                          <a:latin typeface="Meiryo UI" panose="020B0604030504040204" pitchFamily="50" charset="-128"/>
                          <a:ea typeface="Meiryo UI" panose="020B0604030504040204" pitchFamily="50" charset="-128"/>
                        </a:rPr>
                        <a:t>件数は、</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11</a:t>
                      </a:r>
                      <a:r>
                        <a:rPr kumimoji="1" lang="ja-JP" altLang="en-US" sz="1200" dirty="0">
                          <a:solidFill>
                            <a:schemeClr val="tx1"/>
                          </a:solidFill>
                          <a:latin typeface="Meiryo UI" panose="020B0604030504040204" pitchFamily="50" charset="-128"/>
                          <a:ea typeface="Meiryo UI" panose="020B0604030504040204" pitchFamily="50" charset="-128"/>
                        </a:rPr>
                        <a:t>社、</a:t>
                      </a:r>
                      <a:r>
                        <a:rPr kumimoji="1" lang="en-US" altLang="ja-JP" sz="1200" dirty="0">
                          <a:solidFill>
                            <a:schemeClr val="tx1"/>
                          </a:solidFill>
                          <a:latin typeface="Meiryo UI" panose="020B0604030504040204" pitchFamily="50" charset="-128"/>
                          <a:ea typeface="Meiryo UI" panose="020B0604030504040204" pitchFamily="50" charset="-128"/>
                        </a:rPr>
                        <a:t>’23</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19</a:t>
                      </a:r>
                      <a:r>
                        <a:rPr kumimoji="1" lang="ja-JP" altLang="en-US" sz="1200" dirty="0">
                          <a:solidFill>
                            <a:schemeClr val="tx1"/>
                          </a:solidFill>
                          <a:latin typeface="Meiryo UI" panose="020B0604030504040204" pitchFamily="50" charset="-128"/>
                          <a:ea typeface="Meiryo UI" panose="020B0604030504040204" pitchFamily="50" charset="-128"/>
                        </a:rPr>
                        <a:t>社、</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社 </a:t>
                      </a:r>
                      <a:r>
                        <a:rPr kumimoji="1" lang="en-US" altLang="ja-JP" sz="1200" dirty="0">
                          <a:solidFill>
                            <a:schemeClr val="tx1"/>
                          </a:solidFill>
                          <a:latin typeface="Meiryo UI" panose="020B0604030504040204" pitchFamily="50" charset="-128"/>
                          <a:ea typeface="Meiryo UI" panose="020B0604030504040204" pitchFamily="50" charset="-128"/>
                        </a:rPr>
                        <a:t>’25</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19</a:t>
                      </a:r>
                      <a:r>
                        <a:rPr kumimoji="1" lang="ja-JP" altLang="en-US" sz="1200" dirty="0">
                          <a:solidFill>
                            <a:schemeClr val="tx1"/>
                          </a:solidFill>
                          <a:latin typeface="Meiryo UI" panose="020B0604030504040204" pitchFamily="50" charset="-128"/>
                          <a:ea typeface="Meiryo UI" panose="020B0604030504040204" pitchFamily="50" charset="-128"/>
                        </a:rPr>
                        <a:t>社</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●大阪スタートアップ成長支援塾の開催（大阪取引所・府市）</a:t>
                      </a:r>
                      <a:r>
                        <a:rPr kumimoji="1" lang="en-US" altLang="ja-JP" sz="1400" dirty="0">
                          <a:solidFill>
                            <a:schemeClr val="tx1"/>
                          </a:solidFill>
                          <a:latin typeface="Meiryo UI" panose="020B0604030504040204" pitchFamily="50" charset="-128"/>
                          <a:ea typeface="Meiryo UI" panose="020B0604030504040204" pitchFamily="50" charset="-128"/>
                        </a:rPr>
                        <a:t>【'23/1</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Meiryo UI" panose="020B0604030504040204" pitchFamily="50" charset="-128"/>
                          <a:ea typeface="Meiryo UI" panose="020B0604030504040204" pitchFamily="50" charset="-128"/>
                        </a:rPr>
                        <a:t>→スタートアップ企業に対し、資金調達から企業の成長戦略（</a:t>
                      </a:r>
                      <a:r>
                        <a:rPr kumimoji="1" lang="en-US" altLang="ja-JP" sz="1100" dirty="0">
                          <a:solidFill>
                            <a:schemeClr val="tx1"/>
                          </a:solidFill>
                          <a:latin typeface="Meiryo UI" panose="020B0604030504040204" pitchFamily="50" charset="-128"/>
                          <a:ea typeface="Meiryo UI" panose="020B0604030504040204" pitchFamily="50" charset="-128"/>
                        </a:rPr>
                        <a:t>IPO</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M</a:t>
                      </a:r>
                      <a:r>
                        <a:rPr kumimoji="1" lang="ja-JP" altLang="en-US" sz="1100" dirty="0">
                          <a:solidFill>
                            <a:schemeClr val="tx1"/>
                          </a:solidFill>
                          <a:latin typeface="Meiryo UI" panose="020B0604030504040204" pitchFamily="50" charset="-128"/>
                          <a:ea typeface="Meiryo UI" panose="020B0604030504040204" pitchFamily="50" charset="-128"/>
                        </a:rPr>
                        <a:t>＆</a:t>
                      </a:r>
                      <a:r>
                        <a:rPr kumimoji="1" lang="en-US" altLang="ja-JP" sz="1100" dirty="0">
                          <a:solidFill>
                            <a:schemeClr val="tx1"/>
                          </a:solidFill>
                          <a:latin typeface="Meiryo UI" panose="020B0604030504040204" pitchFamily="50" charset="-128"/>
                          <a:ea typeface="Meiryo UI" panose="020B0604030504040204" pitchFamily="50" charset="-128"/>
                        </a:rPr>
                        <a:t>A</a:t>
                      </a:r>
                      <a:r>
                        <a:rPr kumimoji="1" lang="ja-JP" altLang="en-US" sz="1100" dirty="0">
                          <a:solidFill>
                            <a:schemeClr val="tx1"/>
                          </a:solidFill>
                          <a:latin typeface="Meiryo UI" panose="020B0604030504040204" pitchFamily="50" charset="-128"/>
                          <a:ea typeface="Meiryo UI" panose="020B0604030504040204" pitchFamily="50" charset="-128"/>
                        </a:rPr>
                        <a:t>）まで企業価値向上などを</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chemeClr val="tx1"/>
                          </a:solidFill>
                          <a:latin typeface="Meiryo UI" panose="020B0604030504040204" pitchFamily="50" charset="-128"/>
                          <a:ea typeface="Meiryo UI" panose="020B0604030504040204" pitchFamily="50" charset="-128"/>
                        </a:rPr>
                        <a:t>   </a:t>
                      </a:r>
                      <a:r>
                        <a:rPr kumimoji="1" lang="ja-JP" altLang="en-US" sz="1100" dirty="0">
                          <a:solidFill>
                            <a:schemeClr val="tx1"/>
                          </a:solidFill>
                          <a:latin typeface="Meiryo UI" panose="020B0604030504040204" pitchFamily="50" charset="-128"/>
                          <a:ea typeface="Meiryo UI" panose="020B0604030504040204" pitchFamily="50" charset="-128"/>
                        </a:rPr>
                        <a:t>テーマに体系的に学ぶことができるプログラムを提供</a:t>
                      </a:r>
                      <a:br>
                        <a:rPr kumimoji="1" lang="en-US" altLang="ja-JP" sz="1100" dirty="0">
                          <a:solidFill>
                            <a:schemeClr val="tx1"/>
                          </a:solidFill>
                          <a:latin typeface="Meiryo UI" panose="020B0604030504040204" pitchFamily="50" charset="-128"/>
                          <a:ea typeface="Meiryo UI" panose="020B0604030504040204" pitchFamily="50" charset="-128"/>
                        </a:rPr>
                      </a:br>
                      <a:r>
                        <a:rPr kumimoji="1" lang="ja-JP" altLang="en-US" sz="1100" dirty="0">
                          <a:solidFill>
                            <a:schemeClr val="tx1"/>
                          </a:solidFill>
                          <a:latin typeface="Meiryo UI" panose="020B0604030504040204" pitchFamily="50" charset="-128"/>
                          <a:ea typeface="Meiryo UI" panose="020B0604030504040204" pitchFamily="50" charset="-128"/>
                        </a:rPr>
                        <a:t>　 </a:t>
                      </a:r>
                      <a:r>
                        <a:rPr kumimoji="1" lang="en-US" altLang="ja-JP" sz="1100" dirty="0">
                          <a:solidFill>
                            <a:schemeClr val="tx1"/>
                          </a:solidFill>
                          <a:latin typeface="Meiryo UI" panose="020B0604030504040204" pitchFamily="50" charset="-128"/>
                          <a:ea typeface="Meiryo UI" panose="020B0604030504040204" pitchFamily="50" charset="-128"/>
                        </a:rPr>
                        <a:t>‘25/1</a:t>
                      </a:r>
                      <a:r>
                        <a:rPr kumimoji="1" lang="ja-JP" altLang="en-US" sz="1100" dirty="0">
                          <a:solidFill>
                            <a:schemeClr val="tx1"/>
                          </a:solidFill>
                          <a:latin typeface="Meiryo UI" panose="020B0604030504040204" pitchFamily="50" charset="-128"/>
                          <a:ea typeface="Meiryo UI" panose="020B0604030504040204" pitchFamily="50" charset="-128"/>
                        </a:rPr>
                        <a:t>より第三期を開始（参加スタートアップ企業数：</a:t>
                      </a:r>
                      <a:r>
                        <a:rPr kumimoji="1" lang="en-US" altLang="ja-JP" sz="1100" dirty="0">
                          <a:solidFill>
                            <a:schemeClr val="tx1"/>
                          </a:solidFill>
                          <a:latin typeface="Meiryo UI" panose="020B0604030504040204" pitchFamily="50" charset="-128"/>
                          <a:ea typeface="Meiryo UI" panose="020B0604030504040204" pitchFamily="50" charset="-128"/>
                        </a:rPr>
                        <a:t>12</a:t>
                      </a:r>
                      <a:r>
                        <a:rPr kumimoji="1" lang="ja-JP" altLang="en-US" sz="1100" dirty="0">
                          <a:solidFill>
                            <a:schemeClr val="tx1"/>
                          </a:solidFill>
                          <a:latin typeface="Meiryo UI" panose="020B0604030504040204" pitchFamily="50" charset="-128"/>
                          <a:ea typeface="Meiryo UI" panose="020B0604030504040204" pitchFamily="50" charset="-128"/>
                        </a:rPr>
                        <a:t>社）（第一期及び第二期 累計参加企業数</a:t>
                      </a:r>
                      <a:r>
                        <a:rPr kumimoji="1" lang="en-US" altLang="ja-JP" sz="1100" dirty="0">
                          <a:solidFill>
                            <a:schemeClr val="tx1"/>
                          </a:solidFill>
                          <a:latin typeface="Meiryo UI" panose="020B0604030504040204" pitchFamily="50" charset="-128"/>
                          <a:ea typeface="Meiryo UI" panose="020B0604030504040204" pitchFamily="50" charset="-128"/>
                        </a:rPr>
                        <a:t>30</a:t>
                      </a:r>
                      <a:r>
                        <a:rPr kumimoji="1" lang="ja-JP" altLang="en-US" sz="1100" dirty="0">
                          <a:solidFill>
                            <a:schemeClr val="tx1"/>
                          </a:solidFill>
                          <a:latin typeface="Meiryo UI" panose="020B0604030504040204" pitchFamily="50" charset="-128"/>
                          <a:ea typeface="Meiryo UI" panose="020B0604030504040204" pitchFamily="50" charset="-128"/>
                        </a:rPr>
                        <a:t>社）</a:t>
                      </a:r>
                      <a:endParaRPr kumimoji="1" lang="en-US" altLang="ja-JP" sz="1100" dirty="0">
                        <a:solidFill>
                          <a:srgbClr val="FF0000"/>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J-Startup KANSAI</a:t>
                      </a:r>
                      <a:r>
                        <a:rPr kumimoji="1" lang="ja-JP" altLang="en-US" sz="1400" dirty="0">
                          <a:solidFill>
                            <a:schemeClr val="tx1"/>
                          </a:solidFill>
                          <a:latin typeface="Meiryo UI" panose="020B0604030504040204" pitchFamily="50" charset="-128"/>
                          <a:ea typeface="Meiryo UI" panose="020B0604030504040204" pitchFamily="50" charset="-128"/>
                        </a:rPr>
                        <a:t>、大阪スタートアップ・エコシステムコンソーシアムへの参画</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（経済界・民間）</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R="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3221611"/>
                  </a:ext>
                </a:extLst>
              </a:tr>
            </a:tbl>
          </a:graphicData>
        </a:graphic>
      </p:graphicFrame>
      <p:sp>
        <p:nvSpPr>
          <p:cNvPr id="5" name="角丸四角形 14">
            <a:extLst>
              <a:ext uri="{FF2B5EF4-FFF2-40B4-BE49-F238E27FC236}">
                <a16:creationId xmlns:a16="http://schemas.microsoft.com/office/drawing/2014/main" id="{3B0834A2-8470-4CF7-B4D3-844D2FF2D33F}"/>
              </a:ext>
            </a:extLst>
          </p:cNvPr>
          <p:cNvSpPr/>
          <p:nvPr/>
        </p:nvSpPr>
        <p:spPr>
          <a:xfrm>
            <a:off x="3012518" y="1852921"/>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支える</a:t>
            </a:r>
          </a:p>
        </p:txBody>
      </p:sp>
      <p:sp>
        <p:nvSpPr>
          <p:cNvPr id="6" name="角丸四角形 7">
            <a:extLst>
              <a:ext uri="{FF2B5EF4-FFF2-40B4-BE49-F238E27FC236}">
                <a16:creationId xmlns:a16="http://schemas.microsoft.com/office/drawing/2014/main" id="{32C885B8-261D-4A37-85D3-0EA200EA6CB1}"/>
              </a:ext>
            </a:extLst>
          </p:cNvPr>
          <p:cNvSpPr/>
          <p:nvPr/>
        </p:nvSpPr>
        <p:spPr>
          <a:xfrm>
            <a:off x="3012518" y="2959210"/>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
        <p:nvSpPr>
          <p:cNvPr id="10" name="正方形/長方形 9">
            <a:extLst>
              <a:ext uri="{FF2B5EF4-FFF2-40B4-BE49-F238E27FC236}">
                <a16:creationId xmlns:a16="http://schemas.microsoft.com/office/drawing/2014/main" id="{7CF02BFF-4F1A-4404-AB69-BADAC174C5BD}"/>
              </a:ext>
            </a:extLst>
          </p:cNvPr>
          <p:cNvSpPr/>
          <p:nvPr/>
        </p:nvSpPr>
        <p:spPr>
          <a:xfrm>
            <a:off x="11832609" y="695382"/>
            <a:ext cx="359391" cy="11575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800" dirty="0">
                <a:latin typeface="Meiryo UI" panose="020B0604030504040204" pitchFamily="50" charset="-128"/>
                <a:ea typeface="Meiryo UI" panose="020B0604030504040204" pitchFamily="50" charset="-128"/>
              </a:rPr>
              <a:t>金融をテコに発展する</a:t>
            </a:r>
            <a:endParaRPr kumimoji="1" lang="en-US" altLang="ja-JP" sz="800" dirty="0">
              <a:latin typeface="Meiryo UI" panose="020B0604030504040204" pitchFamily="50" charset="-128"/>
              <a:ea typeface="Meiryo UI" panose="020B0604030504040204" pitchFamily="50" charset="-128"/>
            </a:endParaRPr>
          </a:p>
          <a:p>
            <a:pPr algn="ctr"/>
            <a:r>
              <a:rPr kumimoji="1" lang="ja-JP" altLang="en-US" sz="800" dirty="0">
                <a:latin typeface="Meiryo UI" panose="020B0604030504040204" pitchFamily="50" charset="-128"/>
                <a:ea typeface="Meiryo UI" panose="020B0604030504040204" pitchFamily="50" charset="-128"/>
              </a:rPr>
              <a:t>グローバル都市</a:t>
            </a:r>
          </a:p>
        </p:txBody>
      </p:sp>
      <p:sp>
        <p:nvSpPr>
          <p:cNvPr id="11" name="スライド番号プレースホルダー 1">
            <a:extLst>
              <a:ext uri="{FF2B5EF4-FFF2-40B4-BE49-F238E27FC236}">
                <a16:creationId xmlns:a16="http://schemas.microsoft.com/office/drawing/2014/main" id="{74ED06DD-896D-4AF8-AF44-CA123D0BAE18}"/>
              </a:ext>
            </a:extLst>
          </p:cNvPr>
          <p:cNvSpPr txBox="1">
            <a:spLocks/>
          </p:cNvSpPr>
          <p:nvPr/>
        </p:nvSpPr>
        <p:spPr>
          <a:xfrm>
            <a:off x="9434849" y="648878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4CFCB8D1-E384-4ABF-9F79-4EB3205F8B48}" type="slidenum">
              <a:rPr lang="ja-JP" altLang="en-US" smtClean="0">
                <a:solidFill>
                  <a:prstClr val="black">
                    <a:tint val="75000"/>
                  </a:prstClr>
                </a:solidFill>
                <a:latin typeface="游ゴシック" panose="020F0502020204030204"/>
                <a:ea typeface="游ゴシック" panose="020B0400000000000000" pitchFamily="50" charset="-128"/>
              </a:rPr>
              <a:pPr>
                <a:defRPr/>
              </a:pPr>
              <a:t>9</a:t>
            </a:fld>
            <a:endParaRPr lang="ja-JP" altLang="en-US" dirty="0">
              <a:solidFill>
                <a:prstClr val="black">
                  <a:tint val="75000"/>
                </a:prstClr>
              </a:solidFill>
              <a:latin typeface="游ゴシック" panose="020F0502020204030204"/>
              <a:ea typeface="游ゴシック" panose="020B0400000000000000" pitchFamily="50" charset="-128"/>
            </a:endParaRPr>
          </a:p>
        </p:txBody>
      </p:sp>
      <p:graphicFrame>
        <p:nvGraphicFramePr>
          <p:cNvPr id="8" name="コンテンツ プレースホルダー 6">
            <a:extLst>
              <a:ext uri="{FF2B5EF4-FFF2-40B4-BE49-F238E27FC236}">
                <a16:creationId xmlns:a16="http://schemas.microsoft.com/office/drawing/2014/main" id="{7DF0CDAA-77CE-4797-93EC-87890FFDF7EC}"/>
              </a:ext>
            </a:extLst>
          </p:cNvPr>
          <p:cNvGraphicFramePr>
            <a:graphicFrameLocks/>
          </p:cNvGraphicFramePr>
          <p:nvPr>
            <p:extLst>
              <p:ext uri="{D42A27DB-BD31-4B8C-83A1-F6EECF244321}">
                <p14:modId xmlns:p14="http://schemas.microsoft.com/office/powerpoint/2010/main" val="391356718"/>
              </p:ext>
            </p:extLst>
          </p:nvPr>
        </p:nvGraphicFramePr>
        <p:xfrm>
          <a:off x="610277" y="4840637"/>
          <a:ext cx="11107241" cy="1402080"/>
        </p:xfrm>
        <a:graphic>
          <a:graphicData uri="http://schemas.openxmlformats.org/drawingml/2006/table">
            <a:tbl>
              <a:tblPr firstRow="1" bandRow="1">
                <a:tableStyleId>{5C22544A-7EE6-4342-B048-85BDC9FD1C3A}</a:tableStyleId>
              </a:tblPr>
              <a:tblGrid>
                <a:gridCol w="3171870">
                  <a:extLst>
                    <a:ext uri="{9D8B030D-6E8A-4147-A177-3AD203B41FA5}">
                      <a16:colId xmlns:a16="http://schemas.microsoft.com/office/drawing/2014/main" val="1775291035"/>
                    </a:ext>
                  </a:extLst>
                </a:gridCol>
                <a:gridCol w="1270620">
                  <a:extLst>
                    <a:ext uri="{9D8B030D-6E8A-4147-A177-3AD203B41FA5}">
                      <a16:colId xmlns:a16="http://schemas.microsoft.com/office/drawing/2014/main" val="3213052032"/>
                    </a:ext>
                  </a:extLst>
                </a:gridCol>
                <a:gridCol w="6664751">
                  <a:extLst>
                    <a:ext uri="{9D8B030D-6E8A-4147-A177-3AD203B41FA5}">
                      <a16:colId xmlns:a16="http://schemas.microsoft.com/office/drawing/2014/main" val="3192314782"/>
                    </a:ext>
                  </a:extLst>
                </a:gridCol>
              </a:tblGrid>
              <a:tr h="327993">
                <a:tc>
                  <a:txBody>
                    <a:bodyPr/>
                    <a:lstStyle/>
                    <a:p>
                      <a:pPr algn="ctr"/>
                      <a:r>
                        <a:rPr kumimoji="1" lang="ja-JP" altLang="en-US" sz="1600" dirty="0">
                          <a:latin typeface="Meiryo UI" panose="020B0604030504040204" pitchFamily="50" charset="-128"/>
                          <a:ea typeface="Meiryo UI" panose="020B0604030504040204" pitchFamily="50" charset="-128"/>
                        </a:rPr>
                        <a:t>施策名・概要</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主体</a:t>
                      </a:r>
                    </a:p>
                  </a:txBody>
                  <a:tcPr marR="0" anchor="ctr">
                    <a:lnB w="12700" cap="flat" cmpd="sng" algn="ctr">
                      <a:solidFill>
                        <a:schemeClr val="bg1"/>
                      </a:solidFill>
                      <a:prstDash val="solid"/>
                      <a:round/>
                      <a:headEnd type="none" w="med" len="med"/>
                      <a:tailEnd type="none" w="med" len="med"/>
                    </a:lnB>
                  </a:tcPr>
                </a:tc>
                <a:tc>
                  <a:txBody>
                    <a:bodyPr/>
                    <a:lstStyle/>
                    <a:p>
                      <a:pPr algn="ctr"/>
                      <a:r>
                        <a:rPr kumimoji="1" lang="ja-JP" altLang="en-US" sz="1600" dirty="0">
                          <a:latin typeface="Meiryo UI" panose="020B0604030504040204" pitchFamily="50" charset="-128"/>
                          <a:ea typeface="Meiryo UI" panose="020B0604030504040204" pitchFamily="50" charset="-128"/>
                        </a:rPr>
                        <a:t>これまでの主な取組み</a:t>
                      </a:r>
                      <a:endParaRPr kumimoji="1" lang="en-US" altLang="ja-JP" sz="1600" dirty="0">
                        <a:latin typeface="Meiryo UI" panose="020B0604030504040204" pitchFamily="50" charset="-128"/>
                        <a:ea typeface="Meiryo UI" panose="020B0604030504040204" pitchFamily="50" charset="-128"/>
                      </a:endParaRPr>
                    </a:p>
                  </a:txBody>
                  <a:tcPr marR="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7045840"/>
                  </a:ext>
                </a:extLst>
              </a:tr>
              <a:tr h="672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schemeClr val="tx1"/>
                          </a:solidFill>
                          <a:latin typeface="Meiryo UI" panose="020B0604030504040204" pitchFamily="50" charset="-128"/>
                          <a:ea typeface="Meiryo UI" panose="020B0604030504040204" pitchFamily="50" charset="-128"/>
                        </a:rPr>
                        <a:t>ST</a:t>
                      </a:r>
                      <a:r>
                        <a:rPr lang="ja-JP" altLang="en-US" sz="1400" dirty="0">
                          <a:solidFill>
                            <a:schemeClr val="tx1"/>
                          </a:solidFill>
                          <a:latin typeface="Meiryo UI" panose="020B0604030504040204" pitchFamily="50" charset="-128"/>
                          <a:ea typeface="Meiryo UI" panose="020B0604030504040204" pitchFamily="50" charset="-128"/>
                        </a:rPr>
                        <a:t>を活用した社債・商品の汎用化等</a:t>
                      </a:r>
                      <a:endParaRPr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solidFill>
                            <a:schemeClr val="tx1"/>
                          </a:solidFill>
                          <a:latin typeface="Meiryo UI" panose="020B0604030504040204" pitchFamily="50" charset="-128"/>
                          <a:ea typeface="Meiryo UI" panose="020B0604030504040204" pitchFamily="50" charset="-128"/>
                        </a:rPr>
                        <a:t>ST</a:t>
                      </a:r>
                      <a:r>
                        <a:rPr lang="ja-JP" altLang="en-US" sz="1100" dirty="0">
                          <a:solidFill>
                            <a:schemeClr val="tx1"/>
                          </a:solidFill>
                          <a:latin typeface="Meiryo UI" panose="020B0604030504040204" pitchFamily="50" charset="-128"/>
                          <a:ea typeface="Meiryo UI" panose="020B0604030504040204" pitchFamily="50" charset="-128"/>
                        </a:rPr>
                        <a:t>を活用した公募社債・商品を多数発行・流通させることで、汎用化し、資金調達手法を多様化</a:t>
                      </a:r>
                      <a:endParaRPr lang="en-US" altLang="ja-JP" sz="1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大阪デジタルエクスチェンジ（</a:t>
                      </a:r>
                      <a:r>
                        <a:rPr lang="en-US" altLang="ja-JP" sz="1100" dirty="0">
                          <a:solidFill>
                            <a:schemeClr val="tx1"/>
                          </a:solidFill>
                          <a:latin typeface="Meiryo UI" panose="020B0604030504040204" pitchFamily="50" charset="-128"/>
                          <a:ea typeface="Meiryo UI" panose="020B0604030504040204" pitchFamily="50" charset="-128"/>
                        </a:rPr>
                        <a:t>ODX</a:t>
                      </a:r>
                      <a:r>
                        <a:rPr lang="ja-JP" altLang="en-US" sz="1100" dirty="0">
                          <a:solidFill>
                            <a:schemeClr val="tx1"/>
                          </a:solidFill>
                          <a:latin typeface="Meiryo UI" panose="020B0604030504040204" pitchFamily="50" charset="-128"/>
                          <a:ea typeface="Meiryo UI" panose="020B0604030504040204" pitchFamily="50" charset="-128"/>
                        </a:rPr>
                        <a:t>）における</a:t>
                      </a:r>
                      <a:r>
                        <a:rPr lang="en-US" altLang="ja-JP" sz="1100" dirty="0">
                          <a:solidFill>
                            <a:schemeClr val="tx1"/>
                          </a:solidFill>
                          <a:latin typeface="Meiryo UI" panose="020B0604030504040204" pitchFamily="50" charset="-128"/>
                          <a:ea typeface="Meiryo UI" panose="020B0604030504040204" pitchFamily="50" charset="-128"/>
                        </a:rPr>
                        <a:t>ST</a:t>
                      </a:r>
                      <a:r>
                        <a:rPr lang="ja-JP" altLang="en-US" sz="1100" dirty="0">
                          <a:solidFill>
                            <a:schemeClr val="tx1"/>
                          </a:solidFill>
                          <a:latin typeface="Meiryo UI" panose="020B0604030504040204" pitchFamily="50" charset="-128"/>
                          <a:ea typeface="Meiryo UI" panose="020B0604030504040204" pitchFamily="50" charset="-128"/>
                        </a:rPr>
                        <a:t>を活用した商品取扱いの検討</a:t>
                      </a:r>
                      <a:endParaRPr kumimoji="1" lang="en-US" altLang="ja-JP" sz="1100" dirty="0">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民間</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l"/>
                      <a:r>
                        <a:rPr kumimoji="1" lang="ja-JP" altLang="en-US" sz="1400" dirty="0">
                          <a:solidFill>
                            <a:schemeClr val="tx1"/>
                          </a:solidFill>
                          <a:latin typeface="Meiryo UI" panose="020B0604030504040204" pitchFamily="50" charset="-128"/>
                          <a:ea typeface="Meiryo UI" panose="020B0604030504040204" pitchFamily="50" charset="-128"/>
                        </a:rPr>
                        <a:t>取引所</a:t>
                      </a: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ST</a:t>
                      </a:r>
                      <a:r>
                        <a:rPr kumimoji="1" lang="ja-JP" altLang="en-US" sz="1400" dirty="0">
                          <a:solidFill>
                            <a:schemeClr val="tx1"/>
                          </a:solidFill>
                          <a:latin typeface="Meiryo UI" panose="020B0604030504040204" pitchFamily="50" charset="-128"/>
                          <a:ea typeface="Meiryo UI" panose="020B0604030504040204" pitchFamily="50" charset="-128"/>
                        </a:rPr>
                        <a:t>社債、不動産受益証券の発行等（野村證券・みずほ銀行・大和証券）</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ODX</a:t>
                      </a:r>
                      <a:r>
                        <a:rPr kumimoji="1" lang="ja-JP" altLang="en-US" sz="1400" dirty="0">
                          <a:solidFill>
                            <a:schemeClr val="tx1"/>
                          </a:solidFill>
                          <a:latin typeface="Meiryo UI" panose="020B0604030504040204" pitchFamily="50" charset="-128"/>
                          <a:ea typeface="Meiryo UI" panose="020B0604030504040204" pitchFamily="50" charset="-128"/>
                        </a:rPr>
                        <a:t>での日本株取引開始（民間）</a:t>
                      </a:r>
                      <a:r>
                        <a:rPr kumimoji="1" lang="en-US" altLang="ja-JP" sz="1400" dirty="0">
                          <a:solidFill>
                            <a:schemeClr val="tx1"/>
                          </a:solidFill>
                          <a:latin typeface="Meiryo UI" panose="020B0604030504040204" pitchFamily="50" charset="-128"/>
                          <a:ea typeface="Meiryo UI" panose="020B0604030504040204" pitchFamily="50" charset="-128"/>
                        </a:rPr>
                        <a:t>【'22/6</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ODX</a:t>
                      </a:r>
                      <a:r>
                        <a:rPr kumimoji="1" lang="ja-JP" altLang="en-US" sz="1400" u="none" dirty="0">
                          <a:solidFill>
                            <a:schemeClr val="tx1"/>
                          </a:solidFill>
                          <a:latin typeface="Meiryo UI" panose="020B0604030504040204" pitchFamily="50" charset="-128"/>
                          <a:ea typeface="Meiryo UI" panose="020B0604030504040204" pitchFamily="50" charset="-128"/>
                        </a:rPr>
                        <a:t>での日本初の</a:t>
                      </a:r>
                      <a:r>
                        <a:rPr kumimoji="1" lang="en-US" altLang="ja-JP" sz="1400" u="none" dirty="0">
                          <a:solidFill>
                            <a:schemeClr val="tx1"/>
                          </a:solidFill>
                          <a:latin typeface="Meiryo UI" panose="020B0604030504040204" pitchFamily="50" charset="-128"/>
                          <a:ea typeface="Meiryo UI" panose="020B0604030504040204" pitchFamily="50" charset="-128"/>
                        </a:rPr>
                        <a:t>ST</a:t>
                      </a:r>
                      <a:r>
                        <a:rPr kumimoji="1" lang="ja-JP" altLang="en-US" sz="1400" u="none" dirty="0">
                          <a:solidFill>
                            <a:schemeClr val="tx1"/>
                          </a:solidFill>
                          <a:latin typeface="Meiryo UI" panose="020B0604030504040204" pitchFamily="50" charset="-128"/>
                          <a:ea typeface="Meiryo UI" panose="020B0604030504040204" pitchFamily="50" charset="-128"/>
                        </a:rPr>
                        <a:t>二次流通市場の開設（民間）</a:t>
                      </a:r>
                      <a:r>
                        <a:rPr kumimoji="1" lang="en-US" altLang="ja-JP" sz="1400" u="none" dirty="0">
                          <a:solidFill>
                            <a:schemeClr val="tx1"/>
                          </a:solidFill>
                          <a:latin typeface="Meiryo UI" panose="020B0604030504040204" pitchFamily="50" charset="-128"/>
                          <a:ea typeface="Meiryo UI" panose="020B0604030504040204" pitchFamily="50" charset="-128"/>
                        </a:rPr>
                        <a:t>【'23/12</a:t>
                      </a:r>
                      <a:r>
                        <a:rPr kumimoji="1" lang="ja-JP" altLang="en-US" sz="1400" u="none" dirty="0">
                          <a:solidFill>
                            <a:schemeClr val="tx1"/>
                          </a:solidFill>
                          <a:latin typeface="Meiryo UI" panose="020B0604030504040204" pitchFamily="50" charset="-128"/>
                          <a:ea typeface="Meiryo UI" panose="020B0604030504040204" pitchFamily="50" charset="-128"/>
                        </a:rPr>
                        <a:t>～</a:t>
                      </a:r>
                      <a:r>
                        <a:rPr kumimoji="1" lang="en-US" altLang="ja-JP" sz="14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Meiryo UI" panose="020B0604030504040204" pitchFamily="50" charset="-128"/>
                          <a:ea typeface="Meiryo UI" panose="020B0604030504040204" pitchFamily="50" charset="-128"/>
                        </a:rPr>
                        <a:t>→</a:t>
                      </a:r>
                      <a:r>
                        <a:rPr kumimoji="1" lang="zh-TW" altLang="en-US" sz="1100" u="none" dirty="0">
                          <a:solidFill>
                            <a:schemeClr val="tx1"/>
                          </a:solidFill>
                          <a:latin typeface="Meiryo UI" panose="020B0604030504040204" pitchFamily="50" charset="-128"/>
                          <a:ea typeface="Meiryo UI" panose="020B0604030504040204" pitchFamily="50" charset="-128"/>
                        </a:rPr>
                        <a:t>株式１日平均</a:t>
                      </a:r>
                      <a:r>
                        <a:rPr kumimoji="1" lang="en-US" altLang="zh-TW" sz="1100" u="none" dirty="0">
                          <a:solidFill>
                            <a:schemeClr val="tx1"/>
                          </a:solidFill>
                          <a:latin typeface="Meiryo UI" panose="020B0604030504040204" pitchFamily="50" charset="-128"/>
                          <a:ea typeface="Meiryo UI" panose="020B0604030504040204" pitchFamily="50" charset="-128"/>
                        </a:rPr>
                        <a:t>855</a:t>
                      </a:r>
                      <a:r>
                        <a:rPr kumimoji="1" lang="zh-TW" altLang="en-US" sz="1100" u="none" dirty="0">
                          <a:solidFill>
                            <a:schemeClr val="tx1"/>
                          </a:solidFill>
                          <a:latin typeface="Meiryo UI" panose="020B0604030504040204" pitchFamily="50" charset="-128"/>
                          <a:ea typeface="Meiryo UI" panose="020B0604030504040204" pitchFamily="50" charset="-128"/>
                        </a:rPr>
                        <a:t>億円（</a:t>
                      </a:r>
                      <a:r>
                        <a:rPr kumimoji="1" lang="en-US" altLang="zh-TW" sz="1100" u="none" dirty="0">
                          <a:solidFill>
                            <a:schemeClr val="tx1"/>
                          </a:solidFill>
                          <a:latin typeface="Meiryo UI" panose="020B0604030504040204" pitchFamily="50" charset="-128"/>
                          <a:ea typeface="Meiryo UI" panose="020B0604030504040204" pitchFamily="50" charset="-128"/>
                        </a:rPr>
                        <a:t>‘22.6</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’2</a:t>
                      </a:r>
                      <a:r>
                        <a:rPr kumimoji="1" lang="en-US" altLang="ja-JP" sz="1100" u="none" dirty="0">
                          <a:solidFill>
                            <a:schemeClr val="tx1"/>
                          </a:solidFill>
                          <a:latin typeface="Meiryo UI" panose="020B0604030504040204" pitchFamily="50" charset="-128"/>
                          <a:ea typeface="Meiryo UI" panose="020B0604030504040204" pitchFamily="50" charset="-128"/>
                        </a:rPr>
                        <a:t>6</a:t>
                      </a:r>
                      <a:r>
                        <a:rPr kumimoji="1" lang="en-US" altLang="zh-TW" sz="1100" u="none" dirty="0">
                          <a:solidFill>
                            <a:schemeClr val="tx1"/>
                          </a:solidFill>
                          <a:latin typeface="Meiryo UI" panose="020B0604030504040204" pitchFamily="50" charset="-128"/>
                          <a:ea typeface="Meiryo UI" panose="020B0604030504040204" pitchFamily="50" charset="-128"/>
                        </a:rPr>
                        <a:t>.2</a:t>
                      </a:r>
                      <a:r>
                        <a:rPr kumimoji="1" lang="zh-TW" altLang="en-US" sz="110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100" u="none" dirty="0">
                          <a:solidFill>
                            <a:schemeClr val="tx1"/>
                          </a:solidFill>
                          <a:latin typeface="Meiryo UI" panose="020B0604030504040204" pitchFamily="50" charset="-128"/>
                          <a:ea typeface="Meiryo UI" panose="020B0604030504040204" pitchFamily="50" charset="-128"/>
                        </a:rPr>
                        <a:t>   </a:t>
                      </a:r>
                      <a:r>
                        <a:rPr kumimoji="1" lang="en-US" altLang="zh-TW" sz="1100" u="none" dirty="0">
                          <a:solidFill>
                            <a:schemeClr val="tx1"/>
                          </a:solidFill>
                          <a:latin typeface="Meiryo UI" panose="020B0604030504040204" pitchFamily="50" charset="-128"/>
                          <a:ea typeface="Meiryo UI" panose="020B0604030504040204" pitchFamily="50" charset="-128"/>
                        </a:rPr>
                        <a:t>ST  </a:t>
                      </a:r>
                      <a:r>
                        <a:rPr kumimoji="1" lang="zh-TW" altLang="en-US" sz="1100" u="none" dirty="0">
                          <a:solidFill>
                            <a:schemeClr val="tx1"/>
                          </a:solidFill>
                          <a:latin typeface="Meiryo UI" panose="020B0604030504040204" pitchFamily="50" charset="-128"/>
                          <a:ea typeface="Meiryo UI" panose="020B0604030504040204" pitchFamily="50" charset="-128"/>
                        </a:rPr>
                        <a:t>１日平均</a:t>
                      </a:r>
                      <a:r>
                        <a:rPr kumimoji="1" lang="en-US" altLang="zh-TW" sz="1100" u="none" dirty="0">
                          <a:solidFill>
                            <a:schemeClr val="tx1"/>
                          </a:solidFill>
                          <a:latin typeface="Meiryo UI" panose="020B0604030504040204" pitchFamily="50" charset="-128"/>
                          <a:ea typeface="Meiryo UI" panose="020B0604030504040204" pitchFamily="50" charset="-128"/>
                        </a:rPr>
                        <a:t>124</a:t>
                      </a:r>
                      <a:r>
                        <a:rPr kumimoji="1" lang="zh-TW" altLang="en-US" sz="1100" u="none" dirty="0">
                          <a:solidFill>
                            <a:schemeClr val="tx1"/>
                          </a:solidFill>
                          <a:latin typeface="Meiryo UI" panose="020B0604030504040204" pitchFamily="50" charset="-128"/>
                          <a:ea typeface="Meiryo UI" panose="020B0604030504040204" pitchFamily="50" charset="-128"/>
                        </a:rPr>
                        <a:t>万円</a:t>
                      </a:r>
                      <a:r>
                        <a:rPr kumimoji="1" lang="en-US" altLang="zh-TW" sz="1100" u="none" dirty="0">
                          <a:solidFill>
                            <a:schemeClr val="tx1"/>
                          </a:solidFill>
                          <a:latin typeface="Meiryo UI" panose="020B0604030504040204" pitchFamily="50" charset="-128"/>
                          <a:ea typeface="Meiryo UI" panose="020B0604030504040204" pitchFamily="50" charset="-128"/>
                        </a:rPr>
                        <a:t>(’24.3</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’25.2)</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196</a:t>
                      </a:r>
                      <a:r>
                        <a:rPr kumimoji="1" lang="zh-TW" altLang="en-US" sz="1100" u="none" dirty="0">
                          <a:solidFill>
                            <a:schemeClr val="tx1"/>
                          </a:solidFill>
                          <a:latin typeface="Meiryo UI" panose="020B0604030504040204" pitchFamily="50" charset="-128"/>
                          <a:ea typeface="Meiryo UI" panose="020B0604030504040204" pitchFamily="50" charset="-128"/>
                        </a:rPr>
                        <a:t>万円</a:t>
                      </a:r>
                      <a:r>
                        <a:rPr kumimoji="1" lang="ja-JP" altLang="en-US" sz="1100" u="none" dirty="0">
                          <a:solidFill>
                            <a:schemeClr val="tx1"/>
                          </a:solidFill>
                          <a:latin typeface="Meiryo UI" panose="020B0604030504040204" pitchFamily="50" charset="-128"/>
                          <a:ea typeface="Meiryo UI" panose="020B0604030504040204" pitchFamily="50" charset="-128"/>
                        </a:rPr>
                        <a:t> </a:t>
                      </a:r>
                      <a:r>
                        <a:rPr kumimoji="1" lang="en-US" altLang="ja-JP" sz="1100" u="none" dirty="0">
                          <a:solidFill>
                            <a:schemeClr val="tx1"/>
                          </a:solidFill>
                          <a:latin typeface="Meiryo UI" panose="020B0604030504040204" pitchFamily="50" charset="-128"/>
                          <a:ea typeface="Meiryo UI" panose="020B0604030504040204" pitchFamily="50" charset="-128"/>
                        </a:rPr>
                        <a:t>(</a:t>
                      </a:r>
                      <a:r>
                        <a:rPr kumimoji="1" lang="en-US" altLang="zh-TW" sz="1100" u="none" dirty="0">
                          <a:solidFill>
                            <a:schemeClr val="tx1"/>
                          </a:solidFill>
                          <a:latin typeface="Meiryo UI" panose="020B0604030504040204" pitchFamily="50" charset="-128"/>
                          <a:ea typeface="Meiryo UI" panose="020B0604030504040204" pitchFamily="50" charset="-128"/>
                        </a:rPr>
                        <a:t>‘25.3</a:t>
                      </a:r>
                      <a:r>
                        <a:rPr kumimoji="1" lang="zh-TW" altLang="en-US" sz="1100" u="none" dirty="0">
                          <a:solidFill>
                            <a:schemeClr val="tx1"/>
                          </a:solidFill>
                          <a:latin typeface="Meiryo UI" panose="020B0604030504040204" pitchFamily="50" charset="-128"/>
                          <a:ea typeface="Meiryo UI" panose="020B0604030504040204" pitchFamily="50" charset="-128"/>
                        </a:rPr>
                        <a:t>～</a:t>
                      </a:r>
                      <a:r>
                        <a:rPr kumimoji="1" lang="en-US" altLang="ja-JP" sz="1100" u="none" dirty="0">
                          <a:solidFill>
                            <a:schemeClr val="tx1"/>
                          </a:solidFill>
                          <a:latin typeface="Meiryo UI" panose="020B0604030504040204" pitchFamily="50" charset="-128"/>
                          <a:ea typeface="Meiryo UI" panose="020B0604030504040204" pitchFamily="50" charset="-128"/>
                        </a:rPr>
                        <a:t>’26.2</a:t>
                      </a:r>
                      <a:r>
                        <a:rPr kumimoji="1" lang="en-US" altLang="zh-TW" sz="1100" u="none" dirty="0">
                          <a:solidFill>
                            <a:schemeClr val="tx1"/>
                          </a:solidFill>
                          <a:latin typeface="Meiryo UI" panose="020B0604030504040204" pitchFamily="50" charset="-128"/>
                          <a:ea typeface="Meiryo UI" panose="020B0604030504040204" pitchFamily="50" charset="-128"/>
                        </a:rPr>
                        <a:t>)(‘23/12 2</a:t>
                      </a:r>
                      <a:r>
                        <a:rPr kumimoji="1" lang="zh-TW" altLang="en-US" sz="1100" u="none" dirty="0">
                          <a:solidFill>
                            <a:schemeClr val="tx1"/>
                          </a:solidFill>
                          <a:latin typeface="Meiryo UI" panose="020B0604030504040204" pitchFamily="50" charset="-128"/>
                          <a:ea typeface="Meiryo UI" panose="020B0604030504040204" pitchFamily="50" charset="-128"/>
                        </a:rPr>
                        <a:t>銘柄、</a:t>
                      </a:r>
                      <a:r>
                        <a:rPr kumimoji="1" lang="en-US" altLang="zh-TW" sz="1100" u="none" dirty="0">
                          <a:solidFill>
                            <a:schemeClr val="tx1"/>
                          </a:solidFill>
                          <a:latin typeface="Meiryo UI" panose="020B0604030504040204" pitchFamily="50" charset="-128"/>
                          <a:ea typeface="Meiryo UI" panose="020B0604030504040204" pitchFamily="50" charset="-128"/>
                        </a:rPr>
                        <a:t>’26/3 7</a:t>
                      </a:r>
                      <a:r>
                        <a:rPr kumimoji="1" lang="zh-TW" altLang="en-US" sz="1100" u="none" dirty="0">
                          <a:solidFill>
                            <a:schemeClr val="tx1"/>
                          </a:solidFill>
                          <a:latin typeface="Meiryo UI" panose="020B0604030504040204" pitchFamily="50" charset="-128"/>
                          <a:ea typeface="Meiryo UI" panose="020B0604030504040204" pitchFamily="50" charset="-128"/>
                        </a:rPr>
                        <a:t>銘柄</a:t>
                      </a:r>
                      <a:r>
                        <a:rPr kumimoji="1" lang="en-US" altLang="zh-TW" sz="1100" u="none" dirty="0">
                          <a:solidFill>
                            <a:schemeClr val="tx1"/>
                          </a:solidFill>
                          <a:latin typeface="Meiryo UI" panose="020B0604030504040204" pitchFamily="50" charset="-128"/>
                          <a:ea typeface="Meiryo UI" panose="020B0604030504040204" pitchFamily="50" charset="-128"/>
                        </a:rPr>
                        <a:t>)</a:t>
                      </a:r>
                      <a:endParaRPr kumimoji="1" lang="zh-TW" altLang="en-US" sz="1100" u="none" dirty="0">
                        <a:solidFill>
                          <a:schemeClr val="tx1"/>
                        </a:solidFill>
                        <a:latin typeface="Meiryo UI" panose="020B0604030504040204" pitchFamily="50" charset="-128"/>
                        <a:ea typeface="Meiryo UI" panose="020B0604030504040204" pitchFamily="50" charset="-128"/>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3163378"/>
                  </a:ext>
                </a:extLst>
              </a:tr>
            </a:tbl>
          </a:graphicData>
        </a:graphic>
      </p:graphicFrame>
      <p:sp>
        <p:nvSpPr>
          <p:cNvPr id="9" name="テキスト ボックス 8">
            <a:extLst>
              <a:ext uri="{FF2B5EF4-FFF2-40B4-BE49-F238E27FC236}">
                <a16:creationId xmlns:a16="http://schemas.microsoft.com/office/drawing/2014/main" id="{B55A7B5D-B78F-464F-A99B-8ED156FA59E2}"/>
              </a:ext>
            </a:extLst>
          </p:cNvPr>
          <p:cNvSpPr txBox="1">
            <a:spLocks noChangeArrowheads="1"/>
          </p:cNvSpPr>
          <p:nvPr/>
        </p:nvSpPr>
        <p:spPr bwMode="auto">
          <a:xfrm>
            <a:off x="610277" y="4338512"/>
            <a:ext cx="11129139" cy="430887"/>
          </a:xfrm>
          <a:prstGeom prst="rect">
            <a:avLst/>
          </a:prstGeom>
          <a:noFill/>
          <a:ln>
            <a:noFill/>
          </a:ln>
        </p:spPr>
        <p:txBody>
          <a:bodyPr wrap="square" t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ts val="0"/>
              </a:spcBef>
              <a:buNone/>
              <a:defRPr/>
            </a:pPr>
            <a:r>
              <a:rPr lang="ja-JP" altLang="en-US" sz="1600" kern="0" dirty="0">
                <a:latin typeface="Meiryo UI" pitchFamily="50" charset="-128"/>
                <a:ea typeface="Meiryo UI" pitchFamily="50" charset="-128"/>
                <a:cs typeface="Meiryo UI" pitchFamily="50" charset="-128"/>
              </a:rPr>
              <a:t>③　</a:t>
            </a:r>
            <a:r>
              <a:rPr lang="en-US" altLang="ja-JP" sz="1600" kern="0" dirty="0">
                <a:latin typeface="Meiryo UI" pitchFamily="50" charset="-128"/>
                <a:ea typeface="Meiryo UI" pitchFamily="50" charset="-128"/>
                <a:cs typeface="Meiryo UI" pitchFamily="50" charset="-128"/>
              </a:rPr>
              <a:t>STO</a:t>
            </a:r>
            <a:r>
              <a:rPr lang="ja-JP" altLang="en-US" sz="1600" kern="0" dirty="0">
                <a:latin typeface="Meiryo UI" pitchFamily="50" charset="-128"/>
                <a:ea typeface="Meiryo UI" pitchFamily="50" charset="-128"/>
                <a:cs typeface="Meiryo UI" pitchFamily="50" charset="-128"/>
              </a:rPr>
              <a:t>（</a:t>
            </a:r>
            <a:r>
              <a:rPr lang="en-US" altLang="ja-JP" sz="1600" kern="0" dirty="0">
                <a:latin typeface="Meiryo UI" pitchFamily="50" charset="-128"/>
                <a:ea typeface="Meiryo UI" pitchFamily="50" charset="-128"/>
                <a:cs typeface="Meiryo UI" pitchFamily="50" charset="-128"/>
              </a:rPr>
              <a:t>※</a:t>
            </a:r>
            <a:r>
              <a:rPr lang="ja-JP" altLang="en-US" sz="1600" kern="0" dirty="0">
                <a:latin typeface="Meiryo UI" pitchFamily="50" charset="-128"/>
                <a:ea typeface="Meiryo UI" pitchFamily="50" charset="-128"/>
                <a:cs typeface="Meiryo UI" pitchFamily="50" charset="-128"/>
              </a:rPr>
              <a:t>）など新たな手法を活用した資金調達の促進に向けた取組み</a:t>
            </a:r>
            <a:br>
              <a:rPr lang="ja-JP" altLang="en-US" sz="1600" kern="0" dirty="0">
                <a:latin typeface="Meiryo UI" pitchFamily="50" charset="-128"/>
                <a:ea typeface="Meiryo UI" pitchFamily="50" charset="-128"/>
                <a:cs typeface="Meiryo UI" pitchFamily="50" charset="-128"/>
              </a:rPr>
            </a:b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a:t>
            </a:r>
            <a:r>
              <a:rPr lang="ja-JP" altLang="en-US" sz="1200" kern="0" dirty="0">
                <a:latin typeface="Meiryo UI" pitchFamily="50" charset="-128"/>
                <a:ea typeface="Meiryo UI" pitchFamily="50" charset="-128"/>
                <a:cs typeface="Meiryo UI" pitchFamily="50" charset="-128"/>
              </a:rPr>
              <a:t>　</a:t>
            </a:r>
            <a:r>
              <a:rPr lang="en-US" altLang="ja-JP" sz="1200" kern="0" dirty="0">
                <a:latin typeface="Meiryo UI" pitchFamily="50" charset="-128"/>
                <a:ea typeface="Meiryo UI" pitchFamily="50" charset="-128"/>
                <a:cs typeface="Meiryo UI" pitchFamily="50" charset="-128"/>
              </a:rPr>
              <a:t>STO</a:t>
            </a:r>
            <a:r>
              <a:rPr lang="ja-JP" altLang="en-US" sz="1200" kern="0" dirty="0">
                <a:latin typeface="Meiryo UI" pitchFamily="50" charset="-128"/>
                <a:ea typeface="Meiryo UI" pitchFamily="50" charset="-128"/>
                <a:cs typeface="Meiryo UI" pitchFamily="50" charset="-128"/>
              </a:rPr>
              <a:t>：ブロックチェーン等の電子的手段を用いて発行する有価証券等である「セキュリティトークン（</a:t>
            </a:r>
            <a:r>
              <a:rPr lang="en-US" altLang="ja-JP" sz="1200" kern="0" dirty="0">
                <a:latin typeface="Meiryo UI" pitchFamily="50" charset="-128"/>
                <a:ea typeface="Meiryo UI" pitchFamily="50" charset="-128"/>
                <a:cs typeface="Meiryo UI" pitchFamily="50" charset="-128"/>
              </a:rPr>
              <a:t>ST</a:t>
            </a:r>
            <a:r>
              <a:rPr lang="ja-JP" altLang="en-US" sz="1200" kern="0" dirty="0">
                <a:latin typeface="Meiryo UI" pitchFamily="50" charset="-128"/>
                <a:ea typeface="Meiryo UI" pitchFamily="50" charset="-128"/>
                <a:cs typeface="Meiryo UI" pitchFamily="50" charset="-128"/>
              </a:rPr>
              <a:t>）」により資金調達するスキーム</a:t>
            </a:r>
          </a:p>
        </p:txBody>
      </p:sp>
      <p:sp>
        <p:nvSpPr>
          <p:cNvPr id="12" name="角丸四角形 10">
            <a:extLst>
              <a:ext uri="{FF2B5EF4-FFF2-40B4-BE49-F238E27FC236}">
                <a16:creationId xmlns:a16="http://schemas.microsoft.com/office/drawing/2014/main" id="{8D12F6B3-20A3-4036-BC38-0A6A386E2541}"/>
              </a:ext>
            </a:extLst>
          </p:cNvPr>
          <p:cNvSpPr/>
          <p:nvPr/>
        </p:nvSpPr>
        <p:spPr>
          <a:xfrm>
            <a:off x="2989290" y="5960123"/>
            <a:ext cx="732430" cy="20471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t>育む</a:t>
            </a:r>
          </a:p>
        </p:txBody>
      </p:sp>
    </p:spTree>
    <p:extLst>
      <p:ext uri="{BB962C8B-B14F-4D97-AF65-F5344CB8AC3E}">
        <p14:creationId xmlns:p14="http://schemas.microsoft.com/office/powerpoint/2010/main" val="286086844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10583</Words>
  <Application>Microsoft Office PowerPoint</Application>
  <PresentationFormat>ワイド画面</PresentationFormat>
  <Paragraphs>841</Paragraphs>
  <Slides>24</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24</vt:i4>
      </vt:variant>
    </vt:vector>
  </HeadingPairs>
  <TitlesOfParts>
    <vt:vector size="31" baseType="lpstr">
      <vt:lpstr>Meiryo UI</vt:lpstr>
      <vt:lpstr>UD デジタル 教科書体 NK-R</vt:lpstr>
      <vt:lpstr>游ゴシック</vt:lpstr>
      <vt:lpstr>游ゴシック Light</vt:lpstr>
      <vt:lpstr>Arial</vt:lpstr>
      <vt:lpstr>Wingdings</vt:lpstr>
      <vt:lpstr>Office テーマ</vt:lpstr>
      <vt:lpstr>国際金融都市OSAKA戦略 アクションプラン進捗状況（案）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2026-03-27T01:07:01Z</dcterms:modified>
</cp:coreProperties>
</file>