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77" r:id="rId4"/>
    <p:sldId id="298"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1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5BB58FE-C50D-4FCC-9864-742372085D7B}" type="datetimeFigureOut">
              <a:rPr kumimoji="1" lang="ja-JP" altLang="en-US" smtClean="0"/>
              <a:t>2021/6/14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2021/6/14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2021/6/14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2021/6/14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2021/6/14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2021/6/14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2021/6/14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2021/6/14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2021/6/14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2021/6/14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2021/6/14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2021/6/14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2021/6/14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7082" y="1742472"/>
            <a:ext cx="10003809" cy="2387600"/>
          </a:xfrm>
        </p:spPr>
        <p:txBody>
          <a:bodyPr>
            <a:normAutofit fontScale="90000"/>
          </a:bodyPr>
          <a:lstStyle/>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a:latin typeface="UD デジタル 教科書体 NK-R" panose="02020400000000000000" pitchFamily="18" charset="-128"/>
                <a:ea typeface="UD デジタル 教科書体 NK-R" panose="02020400000000000000" pitchFamily="18" charset="-128"/>
              </a:rPr>
              <a:t>OSAKA</a:t>
            </a:r>
            <a:br>
              <a:rPr lang="en-US" altLang="ja-JP" dirty="0">
                <a:latin typeface="UD デジタル 教科書体 NK-R" panose="02020400000000000000" pitchFamily="18" charset="-128"/>
                <a:ea typeface="UD デジタル 教科書体 NK-R" panose="02020400000000000000" pitchFamily="18" charset="-128"/>
              </a:rPr>
            </a:br>
            <a:r>
              <a:rPr lang="ja-JP" altLang="ja-JP" dirty="0">
                <a:latin typeface="UD デジタル 教科書体 NK-R" panose="02020400000000000000" pitchFamily="18" charset="-128"/>
                <a:ea typeface="UD デジタル 教科書体 NK-R" panose="02020400000000000000" pitchFamily="18" charset="-128"/>
              </a:rPr>
              <a:t>戦略</a:t>
            </a:r>
            <a:r>
              <a:rPr lang="ja-JP" altLang="en-US" dirty="0">
                <a:latin typeface="UD デジタル 教科書体 NK-R" panose="02020400000000000000" pitchFamily="18" charset="-128"/>
                <a:ea typeface="UD デジタル 教科書体 NK-R" panose="02020400000000000000" pitchFamily="18" charset="-128"/>
              </a:rPr>
              <a:t>（</a:t>
            </a:r>
            <a:r>
              <a:rPr lang="ja-JP" altLang="ja-JP" dirty="0">
                <a:latin typeface="UD デジタル 教科書体 NK-R" panose="02020400000000000000" pitchFamily="18" charset="-128"/>
                <a:ea typeface="UD デジタル 教科書体 NK-R" panose="02020400000000000000" pitchFamily="18" charset="-128"/>
              </a:rPr>
              <a:t>骨子</a:t>
            </a:r>
            <a:r>
              <a:rPr lang="ja-JP" altLang="en-US" dirty="0">
                <a:latin typeface="UD デジタル 教科書体 NK-R" panose="02020400000000000000" pitchFamily="18" charset="-128"/>
                <a:ea typeface="UD デジタル 教科書体 NK-R" panose="02020400000000000000" pitchFamily="18" charset="-128"/>
              </a:rPr>
              <a:t>）についての論点整理　　　　　</a:t>
            </a:r>
            <a:r>
              <a:rPr lang="ja-JP" altLang="en-US" sz="4900" dirty="0">
                <a:latin typeface="UD デジタル 教科書体 NK-R" panose="02020400000000000000" pitchFamily="18" charset="-128"/>
                <a:ea typeface="UD デジタル 教科書体 NK-R" panose="02020400000000000000" pitchFamily="18" charset="-128"/>
              </a:rPr>
              <a:t>（事務局作成）</a:t>
            </a:r>
            <a:r>
              <a:rPr lang="en-US" altLang="ja-JP" dirty="0">
                <a:latin typeface="UD デジタル 教科書体 NK-R" panose="02020400000000000000" pitchFamily="18" charset="-128"/>
                <a:ea typeface="UD デジタル 教科書体 NK-R" panose="02020400000000000000" pitchFamily="18" charset="-128"/>
              </a:rPr>
              <a:t/>
            </a:r>
            <a:br>
              <a:rPr lang="en-US" altLang="ja-JP" dirty="0">
                <a:latin typeface="UD デジタル 教科書体 NK-R" panose="02020400000000000000" pitchFamily="18" charset="-128"/>
                <a:ea typeface="UD デジタル 教科書体 NK-R" panose="02020400000000000000" pitchFamily="18" charset="-128"/>
              </a:rPr>
            </a:br>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3" name="サブタイトル 2"/>
          <p:cNvSpPr>
            <a:spLocks noGrp="1"/>
          </p:cNvSpPr>
          <p:nvPr>
            <p:ph type="subTitle" idx="1"/>
          </p:nvPr>
        </p:nvSpPr>
        <p:spPr>
          <a:xfrm>
            <a:off x="1516987" y="4130072"/>
            <a:ext cx="9144000" cy="416170"/>
          </a:xfrm>
        </p:spPr>
        <p:txBody>
          <a:bodyPr>
            <a:normAutofit lnSpcReduction="10000"/>
          </a:bodyPr>
          <a:lstStyle/>
          <a:p>
            <a:r>
              <a:rPr kumimoji="1" lang="en-US" altLang="ja-JP" dirty="0">
                <a:latin typeface="UD デジタル 教科書体 NK-R" panose="02020400000000000000" pitchFamily="18" charset="-128"/>
                <a:ea typeface="UD デジタル 教科書体 NK-R" panose="02020400000000000000" pitchFamily="18" charset="-128"/>
              </a:rPr>
              <a:t>2021</a:t>
            </a:r>
            <a:r>
              <a:rPr kumimoji="1" lang="ja-JP" altLang="en-US" dirty="0">
                <a:latin typeface="UD デジタル 教科書体 NK-R" panose="02020400000000000000" pitchFamily="18" charset="-128"/>
                <a:ea typeface="UD デジタル 教科書体 NK-R" panose="02020400000000000000" pitchFamily="18" charset="-128"/>
              </a:rPr>
              <a:t>年６月８、９日　第１回幹事会</a:t>
            </a:r>
          </a:p>
        </p:txBody>
      </p:sp>
      <p:cxnSp>
        <p:nvCxnSpPr>
          <p:cNvPr id="4" name="直線コネクタ 3"/>
          <p:cNvCxnSpPr>
            <a:cxnSpLocks/>
          </p:cNvCxnSpPr>
          <p:nvPr/>
        </p:nvCxnSpPr>
        <p:spPr>
          <a:xfrm>
            <a:off x="1333962" y="3509963"/>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10968558" y="322044"/>
            <a:ext cx="862852" cy="407893"/>
          </a:xfrm>
          <a:prstGeom prst="rect">
            <a:avLst/>
          </a:prstGeom>
          <a:solidFill>
            <a:sysClr val="window" lastClr="FFFFFF"/>
          </a:solidFill>
          <a:ln>
            <a:solidFill>
              <a:sysClr val="windowText" lastClr="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ja-JP" altLang="en-US" sz="1600" b="1" smtClean="0">
                <a:solidFill>
                  <a:sysClr val="windowText" lastClr="000000"/>
                </a:solidFill>
              </a:rPr>
              <a:t>資料５</a:t>
            </a:r>
            <a:endParaRPr kumimoji="1" lang="ja-JP" altLang="en-US" sz="1600" b="1" dirty="0">
              <a:solidFill>
                <a:sysClr val="windowText" lastClr="000000"/>
              </a:solidFill>
            </a:endParaRPr>
          </a:p>
        </p:txBody>
      </p:sp>
    </p:spTree>
    <p:extLst>
      <p:ext uri="{BB962C8B-B14F-4D97-AF65-F5344CB8AC3E}">
        <p14:creationId xmlns:p14="http://schemas.microsoft.com/office/powerpoint/2010/main" val="162620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UD デジタル 教科書体 NK-R" panose="02020400000000000000" pitchFamily="18" charset="-128"/>
                <a:ea typeface="UD デジタル 教科書体 NK-R" panose="02020400000000000000" pitchFamily="18" charset="-128"/>
              </a:rPr>
              <a:t>論点整理</a:t>
            </a:r>
            <a:r>
              <a:rPr kumimoji="1" lang="ja-JP" altLang="en-US" dirty="0">
                <a:latin typeface="UD デジタル 教科書体 NK-R" panose="02020400000000000000" pitchFamily="18" charset="-128"/>
                <a:ea typeface="UD デジタル 教科書体 NK-R" panose="02020400000000000000" pitchFamily="18" charset="-128"/>
              </a:rPr>
              <a:t>にあたって</a:t>
            </a:r>
          </a:p>
        </p:txBody>
      </p:sp>
      <p:sp>
        <p:nvSpPr>
          <p:cNvPr id="3" name="コンテンツ プレースホルダー 2"/>
          <p:cNvSpPr>
            <a:spLocks noGrp="1"/>
          </p:cNvSpPr>
          <p:nvPr>
            <p:ph idx="1"/>
          </p:nvPr>
        </p:nvSpPr>
        <p:spPr>
          <a:xfrm>
            <a:off x="838199" y="1825625"/>
            <a:ext cx="10765665" cy="3132741"/>
          </a:xfrm>
        </p:spPr>
        <p:txBody>
          <a:bodyPr/>
          <a:lstStyle/>
          <a:p>
            <a:r>
              <a:rPr kumimoji="1" lang="en-US" altLang="ja-JP" dirty="0"/>
              <a:t>2021</a:t>
            </a:r>
            <a:r>
              <a:rPr kumimoji="1" lang="ja-JP" altLang="en-US" dirty="0"/>
              <a:t>年４月</a:t>
            </a:r>
            <a:r>
              <a:rPr kumimoji="1" lang="en-US" altLang="ja-JP" dirty="0"/>
              <a:t>19</a:t>
            </a:r>
            <a:r>
              <a:rPr kumimoji="1" lang="ja-JP" altLang="en-US" dirty="0"/>
              <a:t>日～</a:t>
            </a:r>
            <a:r>
              <a:rPr kumimoji="1" lang="en-US" altLang="ja-JP" dirty="0"/>
              <a:t>5</a:t>
            </a:r>
            <a:r>
              <a:rPr kumimoji="1" lang="ja-JP" altLang="en-US" dirty="0"/>
              <a:t>月</a:t>
            </a:r>
            <a:r>
              <a:rPr kumimoji="1" lang="en-US" altLang="ja-JP" dirty="0"/>
              <a:t>13</a:t>
            </a:r>
            <a:r>
              <a:rPr kumimoji="1" lang="ja-JP" altLang="en-US" dirty="0"/>
              <a:t>日　推進委員会委員企業、オブザーバー団体からヒアリングを実施</a:t>
            </a:r>
            <a:endParaRPr kumimoji="1" lang="en-US" altLang="ja-JP" dirty="0"/>
          </a:p>
          <a:p>
            <a:r>
              <a:rPr lang="ja-JP" altLang="en-US" dirty="0"/>
              <a:t>ヒアリングの意見等を踏まえ、大阪の強み・課題等の分析、大阪がめざすべき国際金融都市像とそこから導かれる戦略の柱などを事務局として論点整理</a:t>
            </a:r>
            <a:endParaRPr lang="en-US" altLang="ja-JP" dirty="0"/>
          </a:p>
          <a:p>
            <a:r>
              <a:rPr lang="en-US" altLang="ja-JP" dirty="0"/>
              <a:t>2021</a:t>
            </a:r>
            <a:r>
              <a:rPr lang="ja-JP" altLang="en-US" dirty="0"/>
              <a:t>年</a:t>
            </a:r>
            <a:r>
              <a:rPr lang="en-US" altLang="ja-JP" dirty="0"/>
              <a:t>5</a:t>
            </a:r>
            <a:r>
              <a:rPr lang="ja-JP" altLang="en-US" dirty="0"/>
              <a:t>月</a:t>
            </a:r>
            <a:r>
              <a:rPr lang="en-US" altLang="ja-JP" dirty="0"/>
              <a:t>26</a:t>
            </a:r>
            <a:r>
              <a:rPr lang="ja-JP" altLang="en-US" dirty="0"/>
              <a:t>日～</a:t>
            </a:r>
            <a:r>
              <a:rPr lang="en-US" altLang="ja-JP" dirty="0"/>
              <a:t>6</a:t>
            </a:r>
            <a:r>
              <a:rPr lang="ja-JP" altLang="en-US" dirty="0"/>
              <a:t>月</a:t>
            </a:r>
            <a:r>
              <a:rPr lang="en-US" altLang="ja-JP" dirty="0"/>
              <a:t>4</a:t>
            </a:r>
            <a:r>
              <a:rPr lang="ja-JP" altLang="en-US" dirty="0"/>
              <a:t>日 有識者アドバイザー</a:t>
            </a:r>
            <a:r>
              <a:rPr lang="en-US" altLang="ja-JP" dirty="0"/>
              <a:t>10</a:t>
            </a:r>
            <a:r>
              <a:rPr lang="ja-JP" altLang="en-US" dirty="0"/>
              <a:t>名に、意見聴取（メール）を実施</a:t>
            </a:r>
            <a:endParaRPr lang="en-US" altLang="ja-JP" dirty="0"/>
          </a:p>
        </p:txBody>
      </p:sp>
      <p:cxnSp>
        <p:nvCxnSpPr>
          <p:cNvPr id="4" name="直線コネクタ 3"/>
          <p:cNvCxnSpPr>
            <a:cxnSpLocks/>
          </p:cNvCxnSpPr>
          <p:nvPr/>
        </p:nvCxnSpPr>
        <p:spPr>
          <a:xfrm>
            <a:off x="838200" y="1346066"/>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スライド番号プレースホルダー 4"/>
          <p:cNvSpPr>
            <a:spLocks noGrp="1"/>
          </p:cNvSpPr>
          <p:nvPr>
            <p:ph type="sldNum" sz="quarter" idx="12"/>
          </p:nvPr>
        </p:nvSpPr>
        <p:spPr>
          <a:xfrm>
            <a:off x="9421971" y="6479327"/>
            <a:ext cx="2743200" cy="365125"/>
          </a:xfrm>
        </p:spPr>
        <p:txBody>
          <a:bodyPr/>
          <a:lstStyle/>
          <a:p>
            <a:fld id="{4CFCB8D1-E384-4ABF-9F79-4EB3205F8B48}" type="slidenum">
              <a:rPr kumimoji="1" lang="ja-JP" altLang="en-US" smtClean="0"/>
              <a:t>2</a:t>
            </a:fld>
            <a:endParaRPr kumimoji="1" lang="ja-JP" altLang="en-US"/>
          </a:p>
        </p:txBody>
      </p:sp>
    </p:spTree>
    <p:extLst>
      <p:ext uri="{BB962C8B-B14F-4D97-AF65-F5344CB8AC3E}">
        <p14:creationId xmlns:p14="http://schemas.microsoft.com/office/powerpoint/2010/main" val="335549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5858277" y="1176664"/>
            <a:ext cx="5140280" cy="2426346"/>
          </a:xfrm>
          <a:prstGeom prst="rect">
            <a:avLst/>
          </a:prstGeom>
          <a:ln w="38100">
            <a:solidFill>
              <a:schemeClr val="accent6"/>
            </a:solid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838200" y="120424"/>
            <a:ext cx="10515600" cy="834501"/>
          </a:xfrm>
        </p:spPr>
        <p:txBody>
          <a:bodyPr/>
          <a:lstStyle/>
          <a:p>
            <a:r>
              <a:rPr lang="ja-JP" altLang="en-US" dirty="0">
                <a:latin typeface="UD デジタル 教科書体 NK-R" panose="02020400000000000000" pitchFamily="18" charset="-128"/>
                <a:ea typeface="UD デジタル 教科書体 NK-R" panose="02020400000000000000" pitchFamily="18" charset="-128"/>
              </a:rPr>
              <a:t>戦略（骨子）の構成イメージ</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779394"/>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57578" y="1363389"/>
            <a:ext cx="5335648" cy="2508379"/>
          </a:xfrm>
          <a:prstGeom prst="rect">
            <a:avLst/>
          </a:prstGeom>
          <a:noFill/>
        </p:spPr>
        <p:txBody>
          <a:bodyPr wrap="square" rtlCol="0">
            <a:spAutoFit/>
          </a:bodyPr>
          <a:lstStyle/>
          <a:p>
            <a:r>
              <a:rPr lang="ja-JP" altLang="ja-JP" sz="2000" b="1" dirty="0">
                <a:latin typeface="+mn-ea"/>
              </a:rPr>
              <a:t>１．</a:t>
            </a:r>
            <a:r>
              <a:rPr lang="ja-JP" altLang="en-US" sz="2000" b="1" dirty="0">
                <a:latin typeface="+mn-ea"/>
              </a:rPr>
              <a:t>戦略策定の趣旨</a:t>
            </a:r>
            <a:r>
              <a:rPr lang="ja-JP" altLang="en-US" dirty="0">
                <a:latin typeface="+mn-ea"/>
              </a:rPr>
              <a:t>　</a:t>
            </a:r>
            <a:endParaRPr lang="en-US" altLang="ja-JP" dirty="0">
              <a:latin typeface="+mn-ea"/>
            </a:endParaRPr>
          </a:p>
          <a:p>
            <a:r>
              <a:rPr lang="ja-JP" altLang="en-US" dirty="0">
                <a:latin typeface="+mn-ea"/>
              </a:rPr>
              <a:t>　</a:t>
            </a:r>
            <a:endParaRPr lang="en-US" altLang="ja-JP" dirty="0" smtClean="0">
              <a:latin typeface="+mn-ea"/>
            </a:endParaRPr>
          </a:p>
          <a:p>
            <a:endParaRPr lang="en-US" altLang="ja-JP" sz="1400" dirty="0">
              <a:latin typeface="+mn-ea"/>
            </a:endParaRPr>
          </a:p>
          <a:p>
            <a:endParaRPr lang="en-US" altLang="ja-JP" sz="1400" dirty="0" smtClean="0">
              <a:latin typeface="+mn-ea"/>
            </a:endParaRPr>
          </a:p>
          <a:p>
            <a:endParaRPr lang="en-US" altLang="ja-JP" sz="1400" dirty="0">
              <a:latin typeface="+mn-ea"/>
            </a:endParaRPr>
          </a:p>
          <a:p>
            <a:endParaRPr lang="en-US" altLang="ja-JP" sz="1400" dirty="0" smtClean="0">
              <a:latin typeface="+mn-ea"/>
            </a:endParaRPr>
          </a:p>
          <a:p>
            <a:endParaRPr lang="en-US" altLang="ja-JP" sz="1400" dirty="0">
              <a:latin typeface="+mn-ea"/>
            </a:endParaRPr>
          </a:p>
          <a:p>
            <a:pPr>
              <a:spcBef>
                <a:spcPts val="1800"/>
              </a:spcBef>
            </a:pPr>
            <a:r>
              <a:rPr lang="ja-JP" altLang="en-US" sz="2000" b="1" dirty="0">
                <a:latin typeface="+mn-ea"/>
              </a:rPr>
              <a:t>２．世界の潮流と日本（関西・大阪）の状況</a:t>
            </a:r>
            <a:endParaRPr lang="en-US" altLang="ja-JP" sz="2000" b="1" dirty="0">
              <a:latin typeface="+mn-ea"/>
            </a:endParaRPr>
          </a:p>
          <a:p>
            <a:endParaRPr lang="en-US" altLang="ja-JP" sz="1400" dirty="0">
              <a:latin typeface="+mn-ea"/>
            </a:endParaRPr>
          </a:p>
        </p:txBody>
      </p: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3</a:t>
            </a:fld>
            <a:endParaRPr kumimoji="1" lang="ja-JP" altLang="en-US" dirty="0"/>
          </a:p>
        </p:txBody>
      </p:sp>
      <p:sp>
        <p:nvSpPr>
          <p:cNvPr id="8" name="テキスト ボックス 7"/>
          <p:cNvSpPr txBox="1"/>
          <p:nvPr/>
        </p:nvSpPr>
        <p:spPr>
          <a:xfrm>
            <a:off x="5832520" y="931802"/>
            <a:ext cx="2408350"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ja-JP" altLang="en-US" dirty="0">
                <a:latin typeface="UD デジタル 教科書体 NK-B" panose="02020700000000000000" pitchFamily="18" charset="-128"/>
                <a:ea typeface="UD デジタル 教科書体 NK-B" panose="02020700000000000000" pitchFamily="18" charset="-128"/>
              </a:rPr>
              <a:t>第１回検討事項</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9" name="テキスト ボックス 8"/>
          <p:cNvSpPr txBox="1"/>
          <p:nvPr/>
        </p:nvSpPr>
        <p:spPr>
          <a:xfrm>
            <a:off x="5832520" y="1363389"/>
            <a:ext cx="5140280" cy="4293483"/>
          </a:xfrm>
          <a:prstGeom prst="rect">
            <a:avLst/>
          </a:prstGeom>
          <a:noFill/>
        </p:spPr>
        <p:txBody>
          <a:bodyPr wrap="square" rtlCol="0">
            <a:spAutoFit/>
          </a:bodyPr>
          <a:lstStyle/>
          <a:p>
            <a:pPr>
              <a:spcBef>
                <a:spcPts val="1800"/>
              </a:spcBef>
            </a:pPr>
            <a:r>
              <a:rPr lang="ja-JP" altLang="en-US" sz="2000" b="1" dirty="0">
                <a:latin typeface="+mn-ea"/>
              </a:rPr>
              <a:t>３．大阪・関西の現状分析</a:t>
            </a:r>
            <a:r>
              <a:rPr lang="ja-JP" altLang="en-US" dirty="0">
                <a:latin typeface="+mn-ea"/>
              </a:rPr>
              <a:t>　</a:t>
            </a:r>
            <a:endParaRPr lang="en-US" altLang="ja-JP" dirty="0">
              <a:latin typeface="+mn-ea"/>
            </a:endParaRPr>
          </a:p>
          <a:p>
            <a:pPr>
              <a:spcBef>
                <a:spcPts val="1800"/>
              </a:spcBef>
            </a:pPr>
            <a:r>
              <a:rPr lang="ja-JP" altLang="en-US" sz="2000" b="1" dirty="0">
                <a:latin typeface="+mn-ea"/>
              </a:rPr>
              <a:t>４．大阪のめざす国際金融都市像</a:t>
            </a:r>
            <a:endParaRPr lang="en-US" altLang="ja-JP" sz="2000" b="1" dirty="0">
              <a:latin typeface="+mn-ea"/>
            </a:endParaRPr>
          </a:p>
          <a:p>
            <a:pPr>
              <a:spcBef>
                <a:spcPts val="1800"/>
              </a:spcBef>
            </a:pPr>
            <a:r>
              <a:rPr lang="ja-JP" altLang="en-US" sz="2000" b="1" dirty="0">
                <a:latin typeface="+mn-ea"/>
              </a:rPr>
              <a:t>５．戦略目標、戦略の取組期間</a:t>
            </a:r>
            <a:endParaRPr lang="en-US" altLang="ja-JP" sz="2000" b="1" dirty="0">
              <a:latin typeface="+mn-ea"/>
            </a:endParaRPr>
          </a:p>
          <a:p>
            <a:pPr>
              <a:spcBef>
                <a:spcPts val="1800"/>
              </a:spcBef>
            </a:pPr>
            <a:r>
              <a:rPr lang="ja-JP" altLang="en-US" sz="2000" b="1" dirty="0">
                <a:latin typeface="+mn-ea"/>
              </a:rPr>
              <a:t>６．戦略の柱（重点取組）</a:t>
            </a:r>
            <a:endParaRPr lang="en-US" altLang="ja-JP" sz="2000" b="1" dirty="0">
              <a:latin typeface="+mn-ea"/>
            </a:endParaRPr>
          </a:p>
          <a:p>
            <a:r>
              <a:rPr lang="ja-JP" altLang="en-US" dirty="0">
                <a:latin typeface="+mn-ea"/>
              </a:rPr>
              <a:t>　</a:t>
            </a:r>
            <a:endParaRPr lang="en-US" altLang="ja-JP" sz="1400" dirty="0">
              <a:latin typeface="+mn-ea"/>
            </a:endParaRPr>
          </a:p>
          <a:p>
            <a:endParaRPr lang="en-US" altLang="ja-JP" sz="2000" b="1" dirty="0">
              <a:latin typeface="+mn-ea"/>
            </a:endParaRPr>
          </a:p>
          <a:p>
            <a:r>
              <a:rPr lang="ja-JP" altLang="en-US" sz="2000" b="1" dirty="0">
                <a:latin typeface="+mn-ea"/>
              </a:rPr>
              <a:t>７．国際金融都市実現の効果</a:t>
            </a:r>
            <a:r>
              <a:rPr lang="ja-JP" altLang="en-US" dirty="0">
                <a:latin typeface="+mn-ea"/>
              </a:rPr>
              <a:t>　</a:t>
            </a:r>
            <a:endParaRPr lang="en-US" altLang="ja-JP" dirty="0">
              <a:latin typeface="+mn-ea"/>
            </a:endParaRPr>
          </a:p>
          <a:p>
            <a:endParaRPr lang="en-US" altLang="ja-JP" dirty="0">
              <a:latin typeface="+mn-ea"/>
            </a:endParaRPr>
          </a:p>
          <a:p>
            <a:r>
              <a:rPr lang="ja-JP" altLang="en-US" sz="2000" b="1" dirty="0">
                <a:latin typeface="+mn-ea"/>
              </a:rPr>
              <a:t>８</a:t>
            </a:r>
            <a:r>
              <a:rPr lang="ja-JP" altLang="ja-JP" sz="2000" b="1" dirty="0">
                <a:latin typeface="+mn-ea"/>
              </a:rPr>
              <a:t>．</a:t>
            </a:r>
            <a:r>
              <a:rPr lang="ja-JP" altLang="en-US" sz="2000" b="1" dirty="0">
                <a:latin typeface="+mn-ea"/>
              </a:rPr>
              <a:t>戦略の推進体制</a:t>
            </a:r>
            <a:r>
              <a:rPr lang="ja-JP" altLang="en-US" dirty="0">
                <a:latin typeface="+mn-ea"/>
              </a:rPr>
              <a:t>　</a:t>
            </a:r>
            <a:endParaRPr lang="en-US" altLang="ja-JP" dirty="0">
              <a:latin typeface="+mn-ea"/>
            </a:endParaRPr>
          </a:p>
          <a:p>
            <a:endParaRPr lang="en-US" altLang="ja-JP" dirty="0">
              <a:latin typeface="+mn-ea"/>
            </a:endParaRPr>
          </a:p>
          <a:p>
            <a:r>
              <a:rPr lang="ja-JP" altLang="en-US" sz="2000" b="1" dirty="0">
                <a:latin typeface="+mn-ea"/>
              </a:rPr>
              <a:t>９．結び・今後の展望</a:t>
            </a:r>
            <a:r>
              <a:rPr lang="ja-JP" altLang="en-US" sz="2000" dirty="0">
                <a:latin typeface="+mn-ea"/>
              </a:rPr>
              <a:t>　</a:t>
            </a:r>
            <a:endParaRPr lang="en-US" altLang="ja-JP" sz="2000" dirty="0">
              <a:latin typeface="+mn-ea"/>
            </a:endParaRPr>
          </a:p>
          <a:p>
            <a:endParaRPr lang="en-US" altLang="ja-JP" sz="1400" dirty="0">
              <a:latin typeface="+mn-ea"/>
            </a:endParaRPr>
          </a:p>
        </p:txBody>
      </p:sp>
      <p:cxnSp>
        <p:nvCxnSpPr>
          <p:cNvPr id="10" name="直線コネクタ 9"/>
          <p:cNvCxnSpPr/>
          <p:nvPr/>
        </p:nvCxnSpPr>
        <p:spPr>
          <a:xfrm>
            <a:off x="5609898" y="1076690"/>
            <a:ext cx="0" cy="5236363"/>
          </a:xfrm>
          <a:prstGeom prst="line">
            <a:avLst/>
          </a:prstGeom>
          <a:ln w="57150">
            <a:solidFill>
              <a:srgbClr val="F13F3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34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14754" y="25194"/>
            <a:ext cx="10515600" cy="1325563"/>
          </a:xfrm>
        </p:spPr>
        <p:txBody>
          <a:bodyPr/>
          <a:lstStyle/>
          <a:p>
            <a:r>
              <a:rPr lang="ja-JP" altLang="en-US" dirty="0">
                <a:latin typeface="UD デジタル 教科書体 NK-R" panose="02020400000000000000" pitchFamily="18" charset="-128"/>
                <a:ea typeface="UD デジタル 教科書体 NK-R" panose="02020400000000000000" pitchFamily="18" charset="-128"/>
              </a:rPr>
              <a:t>第１回幹事会の検討事項について</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980302"/>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281964" y="2390273"/>
            <a:ext cx="9462868" cy="1911602"/>
          </a:xfrm>
          <a:prstGeom prst="rect">
            <a:avLst/>
          </a:prstGeom>
          <a:noFill/>
          <a:ln w="25400">
            <a:solidFill>
              <a:schemeClr val="accent1"/>
            </a:solidFill>
            <a:prstDash val="sysDash"/>
          </a:ln>
        </p:spPr>
        <p:txBody>
          <a:bodyPr wrap="square" rtlCol="0">
            <a:noAutofit/>
          </a:bodyPr>
          <a:lstStyle/>
          <a:p>
            <a:endParaRPr kumimoji="1" lang="ja-JP" altLang="en-US" dirty="0"/>
          </a:p>
        </p:txBody>
      </p:sp>
      <p:sp>
        <p:nvSpPr>
          <p:cNvPr id="7" name="テキスト ボックス 6"/>
          <p:cNvSpPr txBox="1"/>
          <p:nvPr/>
        </p:nvSpPr>
        <p:spPr>
          <a:xfrm>
            <a:off x="838200" y="1081126"/>
            <a:ext cx="10641037" cy="5663089"/>
          </a:xfrm>
          <a:prstGeom prst="rect">
            <a:avLst/>
          </a:prstGeom>
          <a:effectLst>
            <a:outerShdw blurRad="50800" dist="38100" dir="8100000" algn="tr"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2000" b="1" dirty="0">
                <a:latin typeface="+mn-ea"/>
              </a:rPr>
              <a:t>　</a:t>
            </a:r>
            <a:r>
              <a:rPr lang="ja-JP" altLang="ja-JP" sz="2000" b="1" dirty="0">
                <a:latin typeface="+mn-ea"/>
              </a:rPr>
              <a:t>１．</a:t>
            </a:r>
            <a:r>
              <a:rPr lang="ja-JP" altLang="en-US" sz="2400" b="1" dirty="0">
                <a:latin typeface="+mn-ea"/>
              </a:rPr>
              <a:t>「大阪・関西の現状分析」を踏まえた「戦略の方向性」の検討</a:t>
            </a:r>
            <a:endParaRPr lang="en-US" altLang="ja-JP" sz="2400" b="1" dirty="0">
              <a:latin typeface="+mn-ea"/>
            </a:endParaRPr>
          </a:p>
          <a:p>
            <a:r>
              <a:rPr lang="ja-JP" altLang="en-US" sz="2000" dirty="0">
                <a:latin typeface="+mn-ea"/>
              </a:rPr>
              <a:t>　　　</a:t>
            </a:r>
            <a:r>
              <a:rPr lang="ja-JP" altLang="en-US" dirty="0">
                <a:solidFill>
                  <a:schemeClr val="tx1"/>
                </a:solidFill>
              </a:rPr>
              <a:t>めざすべき都市像を導き出すため、ヒアリング内容等を基に環境分析（クロス</a:t>
            </a:r>
            <a:r>
              <a:rPr lang="en-US" altLang="ja-JP" dirty="0">
                <a:solidFill>
                  <a:schemeClr val="tx1"/>
                </a:solidFill>
              </a:rPr>
              <a:t>SWOT</a:t>
            </a:r>
            <a:r>
              <a:rPr lang="ja-JP" altLang="en-US" dirty="0">
                <a:solidFill>
                  <a:schemeClr val="tx1"/>
                </a:solidFill>
              </a:rPr>
              <a:t>分析）　</a:t>
            </a:r>
            <a:endParaRPr lang="en-US" altLang="ja-JP" dirty="0">
              <a:solidFill>
                <a:schemeClr val="tx1"/>
              </a:solidFill>
            </a:endParaRPr>
          </a:p>
          <a:p>
            <a:r>
              <a:rPr lang="ja-JP" altLang="en-US" dirty="0">
                <a:solidFill>
                  <a:schemeClr val="tx1"/>
                </a:solidFill>
              </a:rPr>
              <a:t>　　　を行い、戦略の方向性について</a:t>
            </a:r>
            <a:r>
              <a:rPr lang="ja-JP" altLang="en-US" dirty="0"/>
              <a:t>検討</a:t>
            </a:r>
            <a:endParaRPr lang="en-US" altLang="ja-JP" dirty="0"/>
          </a:p>
          <a:p>
            <a:r>
              <a:rPr lang="ja-JP" altLang="en-US" sz="1400" dirty="0"/>
              <a:t>　　　　</a:t>
            </a:r>
            <a:r>
              <a:rPr lang="ja-JP" altLang="en-US" dirty="0"/>
              <a:t>（検討の視点）</a:t>
            </a:r>
            <a:endParaRPr lang="en-US" altLang="ja-JP" dirty="0"/>
          </a:p>
          <a:p>
            <a:pPr lvl="1"/>
            <a:r>
              <a:rPr lang="ja-JP" altLang="en-US" dirty="0"/>
              <a:t>　　①　他に検討すべき視点はないか</a:t>
            </a:r>
            <a:endParaRPr lang="en-US" altLang="ja-JP" dirty="0"/>
          </a:p>
          <a:p>
            <a:pPr lvl="1"/>
            <a:r>
              <a:rPr lang="ja-JP" altLang="en-US" dirty="0"/>
              <a:t>　　②　分析を踏まえ、どのような戦略をとるべきか</a:t>
            </a:r>
            <a:endParaRPr lang="en-US" altLang="ja-JP" dirty="0"/>
          </a:p>
          <a:p>
            <a:pPr lvl="1"/>
            <a:r>
              <a:rPr lang="ja-JP" altLang="en-US" dirty="0"/>
              <a:t>　　</a:t>
            </a:r>
            <a:endParaRPr lang="en-US" altLang="ja-JP" dirty="0"/>
          </a:p>
          <a:p>
            <a:r>
              <a:rPr lang="ja-JP" altLang="en-US" dirty="0"/>
              <a:t>　</a:t>
            </a:r>
            <a:r>
              <a:rPr lang="ja-JP" altLang="en-US" sz="2000" b="1" dirty="0">
                <a:latin typeface="+mn-ea"/>
              </a:rPr>
              <a:t>２．</a:t>
            </a:r>
            <a:r>
              <a:rPr lang="ja-JP" altLang="ja-JP" sz="2400" b="1" dirty="0">
                <a:latin typeface="+mn-ea"/>
              </a:rPr>
              <a:t>「大阪</a:t>
            </a:r>
            <a:r>
              <a:rPr lang="ja-JP" altLang="en-US" sz="2400" b="1" dirty="0">
                <a:latin typeface="+mn-ea"/>
              </a:rPr>
              <a:t>のめざ</a:t>
            </a:r>
            <a:r>
              <a:rPr lang="ja-JP" altLang="ja-JP" sz="2400" b="1" dirty="0">
                <a:latin typeface="+mn-ea"/>
              </a:rPr>
              <a:t>す国際金融都市像」</a:t>
            </a:r>
            <a:r>
              <a:rPr lang="ja-JP" altLang="en-US" sz="2400" b="1" dirty="0">
                <a:latin typeface="+mn-ea"/>
              </a:rPr>
              <a:t>と「戦略目標」等</a:t>
            </a:r>
            <a:r>
              <a:rPr lang="ja-JP" altLang="ja-JP" sz="2400" b="1" dirty="0">
                <a:latin typeface="+mn-ea"/>
              </a:rPr>
              <a:t>の</a:t>
            </a:r>
            <a:r>
              <a:rPr lang="ja-JP" altLang="en-US" sz="2400" b="1" dirty="0">
                <a:latin typeface="+mn-ea"/>
              </a:rPr>
              <a:t>検討</a:t>
            </a:r>
            <a:endParaRPr lang="en-US" altLang="ja-JP" sz="2400" b="1" dirty="0">
              <a:latin typeface="+mn-ea"/>
            </a:endParaRPr>
          </a:p>
          <a:p>
            <a:r>
              <a:rPr lang="ja-JP" altLang="en-US" dirty="0">
                <a:latin typeface="+mn-ea"/>
              </a:rPr>
              <a:t>　　　１．を踏まえ、大阪のめざす都市像及び戦略目標、戦略の取組期間について検討</a:t>
            </a:r>
            <a:endParaRPr lang="en-US" altLang="ja-JP" dirty="0">
              <a:latin typeface="+mn-ea"/>
            </a:endParaRPr>
          </a:p>
          <a:p>
            <a:r>
              <a:rPr lang="ja-JP" altLang="en-US" sz="1400" dirty="0">
                <a:latin typeface="+mn-ea"/>
              </a:rPr>
              <a:t>　　　　</a:t>
            </a:r>
            <a:r>
              <a:rPr lang="ja-JP" altLang="en-US" dirty="0"/>
              <a:t>（検討の視点）</a:t>
            </a:r>
            <a:endParaRPr lang="en-US" altLang="ja-JP" dirty="0"/>
          </a:p>
          <a:p>
            <a:pPr lvl="1"/>
            <a:r>
              <a:rPr lang="ja-JP" altLang="en-US" dirty="0"/>
              <a:t>　　①　とるべき戦略を踏まえ、どういった都市像を掲げるべきか</a:t>
            </a:r>
            <a:endParaRPr lang="en-US" altLang="ja-JP" dirty="0"/>
          </a:p>
          <a:p>
            <a:pPr lvl="1"/>
            <a:r>
              <a:rPr lang="ja-JP" altLang="en-US" dirty="0">
                <a:latin typeface="+mn-ea"/>
              </a:rPr>
              <a:t>　　②　めざす都市像の実現状況を測る戦略目標はなにか</a:t>
            </a:r>
            <a:endParaRPr lang="en-US" altLang="ja-JP" dirty="0">
              <a:latin typeface="+mn-ea"/>
            </a:endParaRPr>
          </a:p>
          <a:p>
            <a:pPr lvl="1"/>
            <a:r>
              <a:rPr lang="ja-JP" altLang="en-US" dirty="0">
                <a:latin typeface="+mn-ea"/>
              </a:rPr>
              <a:t>　　③　戦略の期間をどう考えるか</a:t>
            </a:r>
            <a:endParaRPr lang="en-US" altLang="ja-JP" dirty="0">
              <a:latin typeface="+mn-ea"/>
            </a:endParaRPr>
          </a:p>
          <a:p>
            <a:pPr lvl="1"/>
            <a:endParaRPr lang="en-US" altLang="ja-JP" dirty="0"/>
          </a:p>
          <a:p>
            <a:r>
              <a:rPr lang="ja-JP" altLang="en-US" sz="2000" b="1" dirty="0">
                <a:latin typeface="+mn-ea"/>
              </a:rPr>
              <a:t>　３．</a:t>
            </a:r>
            <a:r>
              <a:rPr lang="ja-JP" altLang="ja-JP" sz="2400" b="1" dirty="0">
                <a:latin typeface="+mn-ea"/>
              </a:rPr>
              <a:t>「</a:t>
            </a:r>
            <a:r>
              <a:rPr lang="ja-JP" altLang="en-US" sz="2400" b="1" dirty="0">
                <a:latin typeface="+mn-ea"/>
              </a:rPr>
              <a:t>戦略の柱（重点取組）</a:t>
            </a:r>
            <a:r>
              <a:rPr lang="ja-JP" altLang="ja-JP" sz="2400" b="1" dirty="0">
                <a:latin typeface="+mn-ea"/>
              </a:rPr>
              <a:t>」の</a:t>
            </a:r>
            <a:r>
              <a:rPr lang="ja-JP" altLang="en-US" sz="2400" b="1" dirty="0">
                <a:latin typeface="+mn-ea"/>
              </a:rPr>
              <a:t>検討</a:t>
            </a:r>
            <a:endParaRPr lang="en-US" altLang="ja-JP" sz="2400" b="1" dirty="0">
              <a:latin typeface="+mn-ea"/>
            </a:endParaRPr>
          </a:p>
          <a:p>
            <a:r>
              <a:rPr lang="ja-JP" altLang="en-US" dirty="0">
                <a:latin typeface="+mn-ea"/>
              </a:rPr>
              <a:t>　　　２．を踏まえ、何を戦略の柱にするべきかについて検討</a:t>
            </a:r>
            <a:endParaRPr lang="en-US" altLang="ja-JP" dirty="0">
              <a:latin typeface="+mn-ea"/>
            </a:endParaRPr>
          </a:p>
          <a:p>
            <a:r>
              <a:rPr lang="ja-JP" altLang="en-US" dirty="0"/>
              <a:t>　　　　（検討の視点）</a:t>
            </a:r>
            <a:endParaRPr lang="en-US" altLang="ja-JP" dirty="0"/>
          </a:p>
          <a:p>
            <a:r>
              <a:rPr lang="ja-JP" altLang="en-US" dirty="0"/>
              <a:t>　　　　①　戦略の優先順位についてどう考えるか</a:t>
            </a:r>
            <a:endParaRPr lang="en-US" altLang="ja-JP" dirty="0"/>
          </a:p>
          <a:p>
            <a:endParaRPr lang="en-US" altLang="ja-JP" dirty="0">
              <a:latin typeface="+mn-ea"/>
            </a:endParaRPr>
          </a:p>
        </p:txBody>
      </p: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4</a:t>
            </a:fld>
            <a:endParaRPr kumimoji="1" lang="ja-JP" altLang="en-US"/>
          </a:p>
        </p:txBody>
      </p:sp>
      <p:sp>
        <p:nvSpPr>
          <p:cNvPr id="9" name="正方形/長方形 8"/>
          <p:cNvSpPr/>
          <p:nvPr/>
        </p:nvSpPr>
        <p:spPr>
          <a:xfrm>
            <a:off x="1637667" y="3820088"/>
            <a:ext cx="8751462" cy="1151157"/>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596788" y="2059263"/>
            <a:ext cx="8751462" cy="889999"/>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696823" y="5812603"/>
            <a:ext cx="8751462" cy="639711"/>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232173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3581</TotalTime>
  <Words>470</Words>
  <Application>Microsoft Office PowerPoint</Application>
  <PresentationFormat>ワイド画面</PresentationFormat>
  <Paragraphs>50</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UD デジタル 教科書体 NK-B</vt:lpstr>
      <vt:lpstr>UD デジタル 教科書体 NK-R</vt:lpstr>
      <vt:lpstr>游ゴシック</vt:lpstr>
      <vt:lpstr>游ゴシック Light</vt:lpstr>
      <vt:lpstr>Arial</vt:lpstr>
      <vt:lpstr>Office テーマ</vt:lpstr>
      <vt:lpstr>国際金融都市OSAKA 戦略（骨子）についての論点整理　　　　　（事務局作成） </vt:lpstr>
      <vt:lpstr>論点整理にあたって</vt:lpstr>
      <vt:lpstr>戦略（骨子）の構成イメージ</vt:lpstr>
      <vt:lpstr>第１回幹事会の検討事項について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国際金融都市OSAKA 戦略骨子事務局たたき台</dc:title>
  <cp:revision>309</cp:revision>
  <cp:lastPrinted>2021-06-01T01:51:31Z</cp:lastPrinted>
  <dcterms:created xsi:type="dcterms:W3CDTF">2021-05-11T02:53:21Z</dcterms:created>
  <dcterms:modified xsi:type="dcterms:W3CDTF">2021-06-14T09:26:41Z</dcterms:modified>
</cp:coreProperties>
</file>