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6" r:id="rId1"/>
  </p:sldMasterIdLst>
  <p:notesMasterIdLst>
    <p:notesMasterId r:id="rId3"/>
  </p:notesMasterIdLst>
  <p:sldIdLst>
    <p:sldId id="1996" r:id="rId2"/>
  </p:sldIdLst>
  <p:sldSz cx="12192000" cy="7920038"/>
  <p:notesSz cx="9939338" cy="143684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94BA"/>
    <a:srgbClr val="3658AE"/>
    <a:srgbClr val="C0ECC6"/>
    <a:srgbClr val="CCFFCC"/>
    <a:srgbClr val="4A66AC"/>
    <a:srgbClr val="5C64B7"/>
    <a:srgbClr val="6666FF"/>
    <a:srgbClr val="B4AEEA"/>
    <a:srgbClr val="9999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8B1032C-EA38-4F05-BA0D-38AFFFC7BED3}" styleName="淡色スタイル 3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中間スタイル 1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42" autoAdjust="0"/>
    <p:restoredTop sz="94381" autoAdjust="0"/>
  </p:normalViewPr>
  <p:slideViewPr>
    <p:cSldViewPr snapToGrid="0">
      <p:cViewPr varScale="1">
        <p:scale>
          <a:sx n="35" d="100"/>
          <a:sy n="35" d="100"/>
        </p:scale>
        <p:origin x="1529" y="51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4307047" cy="720918"/>
          </a:xfrm>
          <a:prstGeom prst="rect">
            <a:avLst/>
          </a:prstGeom>
        </p:spPr>
        <p:txBody>
          <a:bodyPr vert="horz" lIns="132703" tIns="66354" rIns="132703" bIns="66354" rtlCol="0"/>
          <a:lstStyle>
            <a:lvl1pPr algn="l">
              <a:defRPr sz="17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9995" y="4"/>
            <a:ext cx="4307047" cy="720918"/>
          </a:xfrm>
          <a:prstGeom prst="rect">
            <a:avLst/>
          </a:prstGeom>
        </p:spPr>
        <p:txBody>
          <a:bodyPr vert="horz" lIns="132703" tIns="66354" rIns="132703" bIns="66354" rtlCol="0"/>
          <a:lstStyle>
            <a:lvl1pPr algn="r">
              <a:defRPr sz="1700"/>
            </a:lvl1pPr>
          </a:lstStyle>
          <a:p>
            <a:fld id="{062CD0DB-1C42-44FE-9F83-35C64ABE977B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36663" y="1797050"/>
            <a:ext cx="7466012" cy="4849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03" tIns="66354" rIns="132703" bIns="6635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3935" y="6914824"/>
            <a:ext cx="7951470" cy="5657582"/>
          </a:xfrm>
          <a:prstGeom prst="rect">
            <a:avLst/>
          </a:prstGeom>
        </p:spPr>
        <p:txBody>
          <a:bodyPr vert="horz" lIns="132703" tIns="66354" rIns="132703" bIns="6635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13647547"/>
            <a:ext cx="4307047" cy="720917"/>
          </a:xfrm>
          <a:prstGeom prst="rect">
            <a:avLst/>
          </a:prstGeom>
        </p:spPr>
        <p:txBody>
          <a:bodyPr vert="horz" lIns="132703" tIns="66354" rIns="132703" bIns="66354" rtlCol="0" anchor="b"/>
          <a:lstStyle>
            <a:lvl1pPr algn="l">
              <a:defRPr sz="17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9995" y="13647547"/>
            <a:ext cx="4307047" cy="720917"/>
          </a:xfrm>
          <a:prstGeom prst="rect">
            <a:avLst/>
          </a:prstGeom>
        </p:spPr>
        <p:txBody>
          <a:bodyPr vert="horz" lIns="132703" tIns="66354" rIns="132703" bIns="66354" rtlCol="0" anchor="b"/>
          <a:lstStyle>
            <a:lvl1pPr algn="r">
              <a:defRPr sz="1700"/>
            </a:lvl1pPr>
          </a:lstStyle>
          <a:p>
            <a:fld id="{E5350FC5-3549-4A86-A2E4-DEB7459DE1C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2651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263650" y="1558925"/>
            <a:ext cx="11987213" cy="77866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54AD5B-4E08-44F9-A660-7B92ED9DC52F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83820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296174"/>
            <a:ext cx="10363200" cy="2757347"/>
          </a:xfrm>
        </p:spPr>
        <p:txBody>
          <a:bodyPr anchor="b"/>
          <a:lstStyle>
            <a:lvl1pPr algn="ctr">
              <a:defRPr sz="692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59855"/>
            <a:ext cx="9144000" cy="1912175"/>
          </a:xfrm>
        </p:spPr>
        <p:txBody>
          <a:bodyPr/>
          <a:lstStyle>
            <a:lvl1pPr marL="0" indent="0" algn="ctr">
              <a:buNone/>
              <a:defRPr sz="2772"/>
            </a:lvl1pPr>
            <a:lvl2pPr marL="528020" indent="0" algn="ctr">
              <a:buNone/>
              <a:defRPr sz="2310"/>
            </a:lvl2pPr>
            <a:lvl3pPr marL="1056041" indent="0" algn="ctr">
              <a:buNone/>
              <a:defRPr sz="2079"/>
            </a:lvl3pPr>
            <a:lvl4pPr marL="1584061" indent="0" algn="ctr">
              <a:buNone/>
              <a:defRPr sz="1848"/>
            </a:lvl4pPr>
            <a:lvl5pPr marL="2112081" indent="0" algn="ctr">
              <a:buNone/>
              <a:defRPr sz="1848"/>
            </a:lvl5pPr>
            <a:lvl6pPr marL="2640101" indent="0" algn="ctr">
              <a:buNone/>
              <a:defRPr sz="1848"/>
            </a:lvl6pPr>
            <a:lvl7pPr marL="3168122" indent="0" algn="ctr">
              <a:buNone/>
              <a:defRPr sz="1848"/>
            </a:lvl7pPr>
            <a:lvl8pPr marL="3696142" indent="0" algn="ctr">
              <a:buNone/>
              <a:defRPr sz="1848"/>
            </a:lvl8pPr>
            <a:lvl9pPr marL="4224162" indent="0" algn="ctr">
              <a:buNone/>
              <a:defRPr sz="1848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EAA8-F8B7-4D31-9DF1-64B052E94DE6}" type="datetime1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2717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2C423-E1CA-40E6-B192-FC5650FEE864}" type="datetime1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787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21669"/>
            <a:ext cx="2628900" cy="671186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21669"/>
            <a:ext cx="7734300" cy="671186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C1D1-DAC7-4706-87EF-317170B8CDD0}" type="datetime1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4408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7F54C-FD43-4B85-87BC-5756A06E57A2}" type="datetime1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6896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974513"/>
            <a:ext cx="10515600" cy="3294515"/>
          </a:xfrm>
        </p:spPr>
        <p:txBody>
          <a:bodyPr anchor="b"/>
          <a:lstStyle>
            <a:lvl1pPr>
              <a:defRPr sz="692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5300194"/>
            <a:ext cx="10515600" cy="1732508"/>
          </a:xfrm>
        </p:spPr>
        <p:txBody>
          <a:bodyPr/>
          <a:lstStyle>
            <a:lvl1pPr marL="0" indent="0">
              <a:buNone/>
              <a:defRPr sz="2772">
                <a:solidFill>
                  <a:schemeClr val="tx1"/>
                </a:solidFill>
              </a:defRPr>
            </a:lvl1pPr>
            <a:lvl2pPr marL="528020" indent="0">
              <a:buNone/>
              <a:defRPr sz="2310">
                <a:solidFill>
                  <a:schemeClr val="tx1">
                    <a:tint val="75000"/>
                  </a:schemeClr>
                </a:solidFill>
              </a:defRPr>
            </a:lvl2pPr>
            <a:lvl3pPr marL="1056041" indent="0">
              <a:buNone/>
              <a:defRPr sz="2079">
                <a:solidFill>
                  <a:schemeClr val="tx1">
                    <a:tint val="75000"/>
                  </a:schemeClr>
                </a:solidFill>
              </a:defRPr>
            </a:lvl3pPr>
            <a:lvl4pPr marL="1584061" indent="0">
              <a:buNone/>
              <a:defRPr sz="1848">
                <a:solidFill>
                  <a:schemeClr val="tx1">
                    <a:tint val="75000"/>
                  </a:schemeClr>
                </a:solidFill>
              </a:defRPr>
            </a:lvl4pPr>
            <a:lvl5pPr marL="2112081" indent="0">
              <a:buNone/>
              <a:defRPr sz="1848">
                <a:solidFill>
                  <a:schemeClr val="tx1">
                    <a:tint val="75000"/>
                  </a:schemeClr>
                </a:solidFill>
              </a:defRPr>
            </a:lvl5pPr>
            <a:lvl6pPr marL="2640101" indent="0">
              <a:buNone/>
              <a:defRPr sz="1848">
                <a:solidFill>
                  <a:schemeClr val="tx1">
                    <a:tint val="75000"/>
                  </a:schemeClr>
                </a:solidFill>
              </a:defRPr>
            </a:lvl6pPr>
            <a:lvl7pPr marL="3168122" indent="0">
              <a:buNone/>
              <a:defRPr sz="1848">
                <a:solidFill>
                  <a:schemeClr val="tx1">
                    <a:tint val="75000"/>
                  </a:schemeClr>
                </a:solidFill>
              </a:defRPr>
            </a:lvl7pPr>
            <a:lvl8pPr marL="3696142" indent="0">
              <a:buNone/>
              <a:defRPr sz="1848">
                <a:solidFill>
                  <a:schemeClr val="tx1">
                    <a:tint val="75000"/>
                  </a:schemeClr>
                </a:solidFill>
              </a:defRPr>
            </a:lvl8pPr>
            <a:lvl9pPr marL="4224162" indent="0">
              <a:buNone/>
              <a:defRPr sz="184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2295C-8546-41FF-ABB1-A224FEAEF242}" type="datetime1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7063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108345"/>
            <a:ext cx="5181600" cy="502519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08345"/>
            <a:ext cx="5181600" cy="502519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17D0-110C-4C43-84AE-6A5CB9328D3C}" type="datetime1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759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21672"/>
            <a:ext cx="10515600" cy="153084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1" y="1941510"/>
            <a:ext cx="5157787" cy="951504"/>
          </a:xfrm>
        </p:spPr>
        <p:txBody>
          <a:bodyPr anchor="b"/>
          <a:lstStyle>
            <a:lvl1pPr marL="0" indent="0">
              <a:buNone/>
              <a:defRPr sz="2772" b="1"/>
            </a:lvl1pPr>
            <a:lvl2pPr marL="528020" indent="0">
              <a:buNone/>
              <a:defRPr sz="2310" b="1"/>
            </a:lvl2pPr>
            <a:lvl3pPr marL="1056041" indent="0">
              <a:buNone/>
              <a:defRPr sz="2079" b="1"/>
            </a:lvl3pPr>
            <a:lvl4pPr marL="1584061" indent="0">
              <a:buNone/>
              <a:defRPr sz="1848" b="1"/>
            </a:lvl4pPr>
            <a:lvl5pPr marL="2112081" indent="0">
              <a:buNone/>
              <a:defRPr sz="1848" b="1"/>
            </a:lvl5pPr>
            <a:lvl6pPr marL="2640101" indent="0">
              <a:buNone/>
              <a:defRPr sz="1848" b="1"/>
            </a:lvl6pPr>
            <a:lvl7pPr marL="3168122" indent="0">
              <a:buNone/>
              <a:defRPr sz="1848" b="1"/>
            </a:lvl7pPr>
            <a:lvl8pPr marL="3696142" indent="0">
              <a:buNone/>
              <a:defRPr sz="1848" b="1"/>
            </a:lvl8pPr>
            <a:lvl9pPr marL="4224162" indent="0">
              <a:buNone/>
              <a:defRPr sz="1848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1" y="2893014"/>
            <a:ext cx="5157787" cy="42551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941510"/>
            <a:ext cx="5183188" cy="951504"/>
          </a:xfrm>
        </p:spPr>
        <p:txBody>
          <a:bodyPr anchor="b"/>
          <a:lstStyle>
            <a:lvl1pPr marL="0" indent="0">
              <a:buNone/>
              <a:defRPr sz="2772" b="1"/>
            </a:lvl1pPr>
            <a:lvl2pPr marL="528020" indent="0">
              <a:buNone/>
              <a:defRPr sz="2310" b="1"/>
            </a:lvl2pPr>
            <a:lvl3pPr marL="1056041" indent="0">
              <a:buNone/>
              <a:defRPr sz="2079" b="1"/>
            </a:lvl3pPr>
            <a:lvl4pPr marL="1584061" indent="0">
              <a:buNone/>
              <a:defRPr sz="1848" b="1"/>
            </a:lvl4pPr>
            <a:lvl5pPr marL="2112081" indent="0">
              <a:buNone/>
              <a:defRPr sz="1848" b="1"/>
            </a:lvl5pPr>
            <a:lvl6pPr marL="2640101" indent="0">
              <a:buNone/>
              <a:defRPr sz="1848" b="1"/>
            </a:lvl6pPr>
            <a:lvl7pPr marL="3168122" indent="0">
              <a:buNone/>
              <a:defRPr sz="1848" b="1"/>
            </a:lvl7pPr>
            <a:lvl8pPr marL="3696142" indent="0">
              <a:buNone/>
              <a:defRPr sz="1848" b="1"/>
            </a:lvl8pPr>
            <a:lvl9pPr marL="4224162" indent="0">
              <a:buNone/>
              <a:defRPr sz="1848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893014"/>
            <a:ext cx="5183188" cy="42551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FA7EE-8295-4C90-BA9E-E1D3293F574B}" type="datetime1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7287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6E2AD-029E-43A6-845D-6EE4BE85D465}" type="datetime1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295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47094-D717-41C0-B334-5A8EB472AF8F}" type="datetime1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6100" y="7493104"/>
            <a:ext cx="2743200" cy="421669"/>
          </a:xfrm>
        </p:spPr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8550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528003"/>
            <a:ext cx="3932237" cy="1848009"/>
          </a:xfrm>
        </p:spPr>
        <p:txBody>
          <a:bodyPr anchor="b"/>
          <a:lstStyle>
            <a:lvl1pPr>
              <a:defRPr sz="369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140341"/>
            <a:ext cx="6172200" cy="5628360"/>
          </a:xfrm>
        </p:spPr>
        <p:txBody>
          <a:bodyPr/>
          <a:lstStyle>
            <a:lvl1pPr>
              <a:defRPr sz="3696"/>
            </a:lvl1pPr>
            <a:lvl2pPr>
              <a:defRPr sz="3234"/>
            </a:lvl2pPr>
            <a:lvl3pPr>
              <a:defRPr sz="2772"/>
            </a:lvl3pPr>
            <a:lvl4pPr>
              <a:defRPr sz="2310"/>
            </a:lvl4pPr>
            <a:lvl5pPr>
              <a:defRPr sz="2310"/>
            </a:lvl5pPr>
            <a:lvl6pPr>
              <a:defRPr sz="2310"/>
            </a:lvl6pPr>
            <a:lvl7pPr>
              <a:defRPr sz="2310"/>
            </a:lvl7pPr>
            <a:lvl8pPr>
              <a:defRPr sz="2310"/>
            </a:lvl8pPr>
            <a:lvl9pPr>
              <a:defRPr sz="231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376012"/>
            <a:ext cx="3932237" cy="4401855"/>
          </a:xfrm>
        </p:spPr>
        <p:txBody>
          <a:bodyPr/>
          <a:lstStyle>
            <a:lvl1pPr marL="0" indent="0">
              <a:buNone/>
              <a:defRPr sz="1848"/>
            </a:lvl1pPr>
            <a:lvl2pPr marL="528020" indent="0">
              <a:buNone/>
              <a:defRPr sz="1617"/>
            </a:lvl2pPr>
            <a:lvl3pPr marL="1056041" indent="0">
              <a:buNone/>
              <a:defRPr sz="1386"/>
            </a:lvl3pPr>
            <a:lvl4pPr marL="1584061" indent="0">
              <a:buNone/>
              <a:defRPr sz="1155"/>
            </a:lvl4pPr>
            <a:lvl5pPr marL="2112081" indent="0">
              <a:buNone/>
              <a:defRPr sz="1155"/>
            </a:lvl5pPr>
            <a:lvl6pPr marL="2640101" indent="0">
              <a:buNone/>
              <a:defRPr sz="1155"/>
            </a:lvl6pPr>
            <a:lvl7pPr marL="3168122" indent="0">
              <a:buNone/>
              <a:defRPr sz="1155"/>
            </a:lvl7pPr>
            <a:lvl8pPr marL="3696142" indent="0">
              <a:buNone/>
              <a:defRPr sz="1155"/>
            </a:lvl8pPr>
            <a:lvl9pPr marL="4224162" indent="0">
              <a:buNone/>
              <a:defRPr sz="115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84A77-A7CA-4AF3-AF71-88104C1EAD95}" type="datetime1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6237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528003"/>
            <a:ext cx="3932237" cy="1848009"/>
          </a:xfrm>
        </p:spPr>
        <p:txBody>
          <a:bodyPr anchor="b"/>
          <a:lstStyle>
            <a:lvl1pPr>
              <a:defRPr sz="369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140341"/>
            <a:ext cx="6172200" cy="5628360"/>
          </a:xfrm>
        </p:spPr>
        <p:txBody>
          <a:bodyPr anchor="t"/>
          <a:lstStyle>
            <a:lvl1pPr marL="0" indent="0">
              <a:buNone/>
              <a:defRPr sz="3696"/>
            </a:lvl1pPr>
            <a:lvl2pPr marL="528020" indent="0">
              <a:buNone/>
              <a:defRPr sz="3234"/>
            </a:lvl2pPr>
            <a:lvl3pPr marL="1056041" indent="0">
              <a:buNone/>
              <a:defRPr sz="2772"/>
            </a:lvl3pPr>
            <a:lvl4pPr marL="1584061" indent="0">
              <a:buNone/>
              <a:defRPr sz="2310"/>
            </a:lvl4pPr>
            <a:lvl5pPr marL="2112081" indent="0">
              <a:buNone/>
              <a:defRPr sz="2310"/>
            </a:lvl5pPr>
            <a:lvl6pPr marL="2640101" indent="0">
              <a:buNone/>
              <a:defRPr sz="2310"/>
            </a:lvl6pPr>
            <a:lvl7pPr marL="3168122" indent="0">
              <a:buNone/>
              <a:defRPr sz="2310"/>
            </a:lvl7pPr>
            <a:lvl8pPr marL="3696142" indent="0">
              <a:buNone/>
              <a:defRPr sz="2310"/>
            </a:lvl8pPr>
            <a:lvl9pPr marL="4224162" indent="0">
              <a:buNone/>
              <a:defRPr sz="231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376012"/>
            <a:ext cx="3932237" cy="4401855"/>
          </a:xfrm>
        </p:spPr>
        <p:txBody>
          <a:bodyPr/>
          <a:lstStyle>
            <a:lvl1pPr marL="0" indent="0">
              <a:buNone/>
              <a:defRPr sz="1848"/>
            </a:lvl1pPr>
            <a:lvl2pPr marL="528020" indent="0">
              <a:buNone/>
              <a:defRPr sz="1617"/>
            </a:lvl2pPr>
            <a:lvl3pPr marL="1056041" indent="0">
              <a:buNone/>
              <a:defRPr sz="1386"/>
            </a:lvl3pPr>
            <a:lvl4pPr marL="1584061" indent="0">
              <a:buNone/>
              <a:defRPr sz="1155"/>
            </a:lvl4pPr>
            <a:lvl5pPr marL="2112081" indent="0">
              <a:buNone/>
              <a:defRPr sz="1155"/>
            </a:lvl5pPr>
            <a:lvl6pPr marL="2640101" indent="0">
              <a:buNone/>
              <a:defRPr sz="1155"/>
            </a:lvl6pPr>
            <a:lvl7pPr marL="3168122" indent="0">
              <a:buNone/>
              <a:defRPr sz="1155"/>
            </a:lvl7pPr>
            <a:lvl8pPr marL="3696142" indent="0">
              <a:buNone/>
              <a:defRPr sz="1155"/>
            </a:lvl8pPr>
            <a:lvl9pPr marL="4224162" indent="0">
              <a:buNone/>
              <a:defRPr sz="115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59C2-BFAD-435F-B8EE-26668ED76C47}" type="datetime1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7038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21672"/>
            <a:ext cx="10515600" cy="15308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08345"/>
            <a:ext cx="10515600" cy="5025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7340704"/>
            <a:ext cx="2743200" cy="421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C9AA4-2807-4B70-A40C-726CD8EB0452}" type="datetime1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7340704"/>
            <a:ext cx="4114800" cy="421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7340704"/>
            <a:ext cx="2743200" cy="421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7096B-8CC7-4070-9FE2-69144C70F0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585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1056041" rtl="0" eaLnBrk="1" latinLnBrk="0" hangingPunct="1">
        <a:lnSpc>
          <a:spcPct val="90000"/>
        </a:lnSpc>
        <a:spcBef>
          <a:spcPct val="0"/>
        </a:spcBef>
        <a:buNone/>
        <a:defRPr kumimoji="1" sz="50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4010" indent="-264010" algn="l" defTabSz="1056041" rtl="0" eaLnBrk="1" latinLnBrk="0" hangingPunct="1">
        <a:lnSpc>
          <a:spcPct val="90000"/>
        </a:lnSpc>
        <a:spcBef>
          <a:spcPts val="1155"/>
        </a:spcBef>
        <a:buFont typeface="Arial" panose="020B0604020202020204" pitchFamily="34" charset="0"/>
        <a:buChar char="•"/>
        <a:defRPr kumimoji="1" sz="3234" kern="1200">
          <a:solidFill>
            <a:schemeClr val="tx1"/>
          </a:solidFill>
          <a:latin typeface="+mn-lt"/>
          <a:ea typeface="+mn-ea"/>
          <a:cs typeface="+mn-cs"/>
        </a:defRPr>
      </a:lvl1pPr>
      <a:lvl2pPr marL="792030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772" kern="1200">
          <a:solidFill>
            <a:schemeClr val="tx1"/>
          </a:solidFill>
          <a:latin typeface="+mn-lt"/>
          <a:ea typeface="+mn-ea"/>
          <a:cs typeface="+mn-cs"/>
        </a:defRPr>
      </a:lvl2pPr>
      <a:lvl3pPr marL="1320051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310" kern="1200">
          <a:solidFill>
            <a:schemeClr val="tx1"/>
          </a:solidFill>
          <a:latin typeface="+mn-lt"/>
          <a:ea typeface="+mn-ea"/>
          <a:cs typeface="+mn-cs"/>
        </a:defRPr>
      </a:lvl3pPr>
      <a:lvl4pPr marL="1848071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4pPr>
      <a:lvl5pPr marL="2376091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5pPr>
      <a:lvl6pPr marL="2904112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6pPr>
      <a:lvl7pPr marL="3432132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7pPr>
      <a:lvl8pPr marL="3960152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8pPr>
      <a:lvl9pPr marL="4488172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56041" rtl="0" eaLnBrk="1" latinLnBrk="0" hangingPunct="1"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1pPr>
      <a:lvl2pPr marL="528020" algn="l" defTabSz="1056041" rtl="0" eaLnBrk="1" latinLnBrk="0" hangingPunct="1"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2pPr>
      <a:lvl3pPr marL="1056041" algn="l" defTabSz="1056041" rtl="0" eaLnBrk="1" latinLnBrk="0" hangingPunct="1"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3pPr>
      <a:lvl4pPr marL="1584061" algn="l" defTabSz="1056041" rtl="0" eaLnBrk="1" latinLnBrk="0" hangingPunct="1"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4pPr>
      <a:lvl5pPr marL="2112081" algn="l" defTabSz="1056041" rtl="0" eaLnBrk="1" latinLnBrk="0" hangingPunct="1"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5pPr>
      <a:lvl6pPr marL="2640101" algn="l" defTabSz="1056041" rtl="0" eaLnBrk="1" latinLnBrk="0" hangingPunct="1"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6pPr>
      <a:lvl7pPr marL="3168122" algn="l" defTabSz="1056041" rtl="0" eaLnBrk="1" latinLnBrk="0" hangingPunct="1"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7pPr>
      <a:lvl8pPr marL="3696142" algn="l" defTabSz="1056041" rtl="0" eaLnBrk="1" latinLnBrk="0" hangingPunct="1"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8pPr>
      <a:lvl9pPr marL="4224162" algn="l" defTabSz="1056041" rtl="0" eaLnBrk="1" latinLnBrk="0" hangingPunct="1">
        <a:defRPr kumimoji="1" sz="20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楕円 62">
            <a:extLst>
              <a:ext uri="{FF2B5EF4-FFF2-40B4-BE49-F238E27FC236}">
                <a16:creationId xmlns:a16="http://schemas.microsoft.com/office/drawing/2014/main" id="{D09569A0-0802-45A5-80E0-FB62FFD2166C}"/>
              </a:ext>
            </a:extLst>
          </p:cNvPr>
          <p:cNvSpPr/>
          <p:nvPr/>
        </p:nvSpPr>
        <p:spPr>
          <a:xfrm>
            <a:off x="1907052" y="1775130"/>
            <a:ext cx="9836949" cy="451027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1965" y="3469"/>
            <a:ext cx="12204000" cy="360137"/>
          </a:xfrm>
          <a:prstGeom prst="rect">
            <a:avLst/>
          </a:prstGeom>
          <a:solidFill>
            <a:srgbClr val="002060"/>
          </a:solidFill>
        </p:spPr>
        <p:txBody>
          <a:bodyPr wrap="square" tIns="0" bIns="0" rtlCol="0" anchor="ctr">
            <a:noAutofit/>
          </a:bodyPr>
          <a:lstStyle/>
          <a:p>
            <a:pPr algn="ctr"/>
            <a:r>
              <a:rPr lang="en-US" altLang="ja-JP" sz="2000" b="1" dirty="0">
                <a:solidFill>
                  <a:prstClr val="white"/>
                </a:solidFill>
                <a:latin typeface="Arial" panose="020B0604020202020204" pitchFamily="34" charset="0"/>
                <a:ea typeface="UD デジタル 教科書体 NK-B" panose="02020700000000000000" pitchFamily="18" charset="-128"/>
                <a:cs typeface="Arial" panose="020B0604020202020204" pitchFamily="34" charset="0"/>
              </a:rPr>
              <a:t>Summary of Global Financial City OSAKA Strategy (Phase 2)</a:t>
            </a:r>
          </a:p>
        </p:txBody>
      </p:sp>
      <p:sp>
        <p:nvSpPr>
          <p:cNvPr id="161" name="タイトル 1"/>
          <p:cNvSpPr txBox="1">
            <a:spLocks/>
          </p:cNvSpPr>
          <p:nvPr/>
        </p:nvSpPr>
        <p:spPr>
          <a:xfrm>
            <a:off x="173467" y="982059"/>
            <a:ext cx="2160000" cy="4392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13598">
              <a:defRPr/>
            </a:pPr>
            <a:r>
              <a:rPr lang="en-US" altLang="ja-JP" sz="1200" b="1" u="sng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Osaka’s Vision as a Global Financial City</a:t>
            </a:r>
          </a:p>
        </p:txBody>
      </p:sp>
      <p:sp>
        <p:nvSpPr>
          <p:cNvPr id="162" name="正方形/長方形 161"/>
          <p:cNvSpPr/>
          <p:nvPr/>
        </p:nvSpPr>
        <p:spPr>
          <a:xfrm>
            <a:off x="2481425" y="942957"/>
            <a:ext cx="4466387" cy="601391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3775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Global city that develops by leveraging finance, </a:t>
            </a:r>
            <a:b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</a:b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 attracting the energy of Asia and the world</a:t>
            </a:r>
          </a:p>
        </p:txBody>
      </p:sp>
      <p:sp>
        <p:nvSpPr>
          <p:cNvPr id="164" name="正方形/長方形 163"/>
          <p:cNvSpPr/>
          <p:nvPr/>
        </p:nvSpPr>
        <p:spPr>
          <a:xfrm>
            <a:off x="7003994" y="952158"/>
            <a:ext cx="4466387" cy="601391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1400" b="1" dirty="0">
                <a:solidFill>
                  <a:schemeClr val="bg1"/>
                </a:solidFill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Frontrunner City in Finance: Challenging the World with Pioneering Initiatives</a:t>
            </a:r>
            <a:endParaRPr lang="en-US" altLang="ja-JP" sz="1300" b="1" dirty="0">
              <a:solidFill>
                <a:schemeClr val="bg1"/>
              </a:solidFill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165" name="正方形/長方形 164"/>
          <p:cNvSpPr/>
          <p:nvPr/>
        </p:nvSpPr>
        <p:spPr>
          <a:xfrm>
            <a:off x="4209258" y="2564666"/>
            <a:ext cx="3664519" cy="36202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en-US" altLang="ja-JP" sz="1400" dirty="0">
                <a:solidFill>
                  <a:schemeClr val="bg1"/>
                </a:solidFill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2. Frontrunner city in finance</a:t>
            </a:r>
          </a:p>
        </p:txBody>
      </p:sp>
      <p:sp>
        <p:nvSpPr>
          <p:cNvPr id="167" name="テキスト ボックス 166">
            <a:extLst>
              <a:ext uri="{FF2B5EF4-FFF2-40B4-BE49-F238E27FC236}">
                <a16:creationId xmlns:a16="http://schemas.microsoft.com/office/drawing/2014/main" id="{CF33E91A-D645-4F28-ACDE-0A3E99091C7E}"/>
              </a:ext>
            </a:extLst>
          </p:cNvPr>
          <p:cNvSpPr txBox="1"/>
          <p:nvPr/>
        </p:nvSpPr>
        <p:spPr>
          <a:xfrm>
            <a:off x="189623" y="2266388"/>
            <a:ext cx="5508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1400" b="1" u="sng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Pillars of the Initiatives and Specific Initiatives (Action Plan)</a:t>
            </a:r>
          </a:p>
        </p:txBody>
      </p:sp>
      <p:sp>
        <p:nvSpPr>
          <p:cNvPr id="168" name="正方形/長方形 167"/>
          <p:cNvSpPr/>
          <p:nvPr/>
        </p:nvSpPr>
        <p:spPr>
          <a:xfrm>
            <a:off x="325269" y="2558434"/>
            <a:ext cx="3804005" cy="36261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en-US" altLang="ja-JP" sz="1400" spc="-4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1. Global city that develops by leveraging finance</a:t>
            </a:r>
            <a:endParaRPr kumimoji="1" lang="ja-JP" altLang="en-US" sz="1400" spc="-40" dirty="0"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171" name="テキスト ボックス 170"/>
          <p:cNvSpPr txBox="1"/>
          <p:nvPr/>
        </p:nvSpPr>
        <p:spPr>
          <a:xfrm>
            <a:off x="409936" y="2832233"/>
            <a:ext cx="3629942" cy="329903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56188" tIns="84282" rIns="56188" rtlCol="0">
            <a:noAutofit/>
          </a:bodyPr>
          <a:lstStyle/>
          <a:p>
            <a:endParaRPr lang="ja-JP" altLang="en-US" sz="936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73" name="テキスト ボックス 172"/>
          <p:cNvSpPr txBox="1"/>
          <p:nvPr/>
        </p:nvSpPr>
        <p:spPr>
          <a:xfrm>
            <a:off x="4286487" y="2845681"/>
            <a:ext cx="3512144" cy="328635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56188" tIns="84282" rIns="56188" rtlCol="0">
            <a:noAutofit/>
          </a:bodyPr>
          <a:lstStyle/>
          <a:p>
            <a:pPr>
              <a:defRPr/>
            </a:pPr>
            <a:r>
              <a:rPr lang="ja-JP" altLang="en-US" sz="936" spc="-36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itchFamily="50" charset="-128"/>
              </a:rPr>
              <a:t>　　　　　　　　　　　　　　　　　　　　　　　　　　　　　　　　　　　　　　　　　　　　　　　　　　　　　 </a:t>
            </a:r>
            <a:endParaRPr lang="en-US" altLang="ja-JP" sz="936" kern="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CF33E91A-D645-4F28-ACDE-0A3E99091C7E}"/>
              </a:ext>
            </a:extLst>
          </p:cNvPr>
          <p:cNvSpPr txBox="1"/>
          <p:nvPr/>
        </p:nvSpPr>
        <p:spPr>
          <a:xfrm>
            <a:off x="189623" y="6339153"/>
            <a:ext cx="138448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200" b="1" u="sng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Implementation Period </a:t>
            </a: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1546179" y="6363940"/>
            <a:ext cx="10017922" cy="247841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56189" indent="-356799">
              <a:lnSpc>
                <a:spcPts val="1171"/>
              </a:lnSpc>
            </a:pPr>
            <a:r>
              <a:rPr lang="en-US" altLang="ja-JP" sz="900" b="1" kern="11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Phase 2</a:t>
            </a:r>
            <a:r>
              <a:rPr lang="en-US" altLang="ja-JP" sz="900" b="1" kern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Arial" panose="020B0604020202020204" pitchFamily="34" charset="0"/>
              </a:rPr>
              <a:t>:</a:t>
            </a:r>
            <a:r>
              <a:rPr lang="ja-JP" altLang="en-US" sz="900" b="1" kern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Arial" panose="020B0604020202020204" pitchFamily="34" charset="0"/>
              </a:rPr>
              <a:t> </a:t>
            </a:r>
            <a:r>
              <a:rPr lang="en-US" altLang="ja-JP" sz="900" b="1" kern="11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FY2026-FY2030</a:t>
            </a:r>
            <a:r>
              <a:rPr lang="ja-JP" altLang="en-US" sz="900" b="1" kern="11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（</a:t>
            </a:r>
            <a:r>
              <a:rPr lang="en-US" altLang="ja-JP" sz="900" b="1" kern="11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Target Period for Achieving the SDGs )</a:t>
            </a:r>
            <a:r>
              <a:rPr lang="ja-JP" altLang="en-US" sz="900" kern="11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　</a:t>
            </a:r>
            <a:r>
              <a:rPr lang="ja-JP" altLang="en-US" sz="900" kern="11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Meiryo UI" panose="020B0604030504040204" pitchFamily="50" charset="-128"/>
              </a:rPr>
              <a:t>　</a:t>
            </a:r>
            <a:r>
              <a:rPr lang="en-US" altLang="ja-JP" sz="900" kern="11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Target Year for Realizing the Vision for the City: Fiscal Year 2050 (Global Carbon Neutrality Target Year)</a:t>
            </a:r>
          </a:p>
        </p:txBody>
      </p:sp>
      <p:sp>
        <p:nvSpPr>
          <p:cNvPr id="42" name="正方形/長方形 41"/>
          <p:cNvSpPr/>
          <p:nvPr/>
        </p:nvSpPr>
        <p:spPr>
          <a:xfrm>
            <a:off x="168817" y="1684867"/>
            <a:ext cx="11820294" cy="4580466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5"/>
          </a:p>
        </p:txBody>
      </p:sp>
      <p:sp>
        <p:nvSpPr>
          <p:cNvPr id="43" name="正方形/長方形 42"/>
          <p:cNvSpPr/>
          <p:nvPr/>
        </p:nvSpPr>
        <p:spPr>
          <a:xfrm>
            <a:off x="165023" y="6353618"/>
            <a:ext cx="11830210" cy="1531161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5"/>
          </a:p>
        </p:txBody>
      </p:sp>
      <p:sp>
        <p:nvSpPr>
          <p:cNvPr id="22" name="タイトル 1"/>
          <p:cNvSpPr txBox="1">
            <a:spLocks/>
          </p:cNvSpPr>
          <p:nvPr/>
        </p:nvSpPr>
        <p:spPr>
          <a:xfrm>
            <a:off x="189623" y="502381"/>
            <a:ext cx="2160000" cy="2247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13598">
              <a:defRPr/>
            </a:pPr>
            <a:r>
              <a:rPr lang="en-US" altLang="ja-JP" sz="1200" b="1" u="sng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Strategic Objectives</a:t>
            </a:r>
            <a:endParaRPr lang="ja-JP" altLang="en-US" sz="1200" b="1" u="sng" dirty="0"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1908942" y="455244"/>
            <a:ext cx="10190104" cy="470209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93663"/>
            <a:r>
              <a:rPr lang="en-US" altLang="ja-JP" sz="12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To strengthen Japan’s financial resilience and enhance financial functions — often referred to as “the lifeblood of the economy” — we seek to establish a unique and functional global financial city that will serve as a key pillar for the growth and development of the Osaka-Kansai economy.</a:t>
            </a:r>
            <a:endParaRPr lang="ja-JP" altLang="en-US" sz="1200" dirty="0"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173467" y="447818"/>
            <a:ext cx="11820294" cy="1150340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5">
              <a:solidFill>
                <a:schemeClr val="tx1"/>
              </a:solidFill>
            </a:endParaRPr>
          </a:p>
        </p:txBody>
      </p:sp>
      <p:sp>
        <p:nvSpPr>
          <p:cNvPr id="50" name="正方形/長方形 49"/>
          <p:cNvSpPr/>
          <p:nvPr/>
        </p:nvSpPr>
        <p:spPr>
          <a:xfrm>
            <a:off x="7939773" y="2564711"/>
            <a:ext cx="3937603" cy="3620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Shared Initiatives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004478" y="2828547"/>
            <a:ext cx="3785498" cy="3286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tIns="84282" rtlCol="0">
            <a:noAutofit/>
          </a:bodyPr>
          <a:lstStyle/>
          <a:p>
            <a:pPr lvl="0"/>
            <a:endParaRPr lang="ja-JP" altLang="en-US" sz="936" spc="-36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Meiryo UI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CF33E91A-D645-4F28-ACDE-0A3E99091C7E}"/>
              </a:ext>
            </a:extLst>
          </p:cNvPr>
          <p:cNvSpPr txBox="1"/>
          <p:nvPr/>
        </p:nvSpPr>
        <p:spPr>
          <a:xfrm>
            <a:off x="325269" y="6844316"/>
            <a:ext cx="966158" cy="4701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200" b="1" u="sng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Strategy Goals</a:t>
            </a:r>
          </a:p>
        </p:txBody>
      </p:sp>
      <p:sp>
        <p:nvSpPr>
          <p:cNvPr id="62" name="正方形/長方形 61"/>
          <p:cNvSpPr/>
          <p:nvPr/>
        </p:nvSpPr>
        <p:spPr>
          <a:xfrm>
            <a:off x="1437709" y="6611212"/>
            <a:ext cx="3222326" cy="122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2999" indent="-222999">
              <a:buFont typeface="Wingdings" panose="05000000000000000000" pitchFamily="2" charset="2"/>
              <a:buChar char="Ø"/>
            </a:pPr>
            <a:endParaRPr lang="ja-JP" altLang="en-US" sz="1249" dirty="0">
              <a:solidFill>
                <a:schemeClr val="tx1"/>
              </a:solidFill>
            </a:endParaRPr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1443479" y="6632915"/>
            <a:ext cx="327114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b="1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【Promote Investment and Collaboration with Startups】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ja-JP" sz="8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Number of participants in business matching events, etc.  (including identified figures for investors and fintech companies)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ja-JP" sz="8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Number of English-language business matching events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ja-JP" sz="8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Number of business matches facilitated through Osaka Prefecture and City initiatives</a:t>
            </a:r>
            <a:endParaRPr lang="en-US" altLang="ja-JP" sz="4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en-US" altLang="ja-JP" sz="900" b="1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【Financial and Economic Literacy】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ja-JP" sz="800" dirty="0">
                <a:solidFill>
                  <a:schemeClr val="tx1"/>
                </a:solidFill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Number of courses and events organized through the Financial and Economic Literacy Promotion Network</a:t>
            </a:r>
            <a:endParaRPr lang="ja-JP" altLang="en-US" sz="800" dirty="0"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71" name="テキスト ボックス 70"/>
          <p:cNvSpPr txBox="1"/>
          <p:nvPr/>
        </p:nvSpPr>
        <p:spPr>
          <a:xfrm rot="10800000">
            <a:off x="1270345" y="6595161"/>
            <a:ext cx="170259" cy="1231107"/>
          </a:xfrm>
          <a:prstGeom prst="roundRect">
            <a:avLst/>
          </a:prstGeom>
          <a:solidFill>
            <a:schemeClr val="accent1"/>
          </a:solidFill>
        </p:spPr>
        <p:txBody>
          <a:bodyPr vert="eaVert" wrap="square" lIns="0" tIns="0" rIns="0" bIns="0" rtlCol="0" anchor="ctr" anchorCtr="1">
            <a:spAutoFit/>
          </a:bodyPr>
          <a:lstStyle/>
          <a:p>
            <a:r>
              <a:rPr kumimoji="1" lang="en-US" altLang="ja-JP" sz="1000" b="1" dirty="0">
                <a:solidFill>
                  <a:schemeClr val="bg1"/>
                </a:solidFill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Activity Indicators</a:t>
            </a:r>
            <a:endParaRPr kumimoji="1" lang="ja-JP" altLang="en-US" sz="1000" b="1" dirty="0">
              <a:solidFill>
                <a:schemeClr val="bg1"/>
              </a:solidFill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91A0CE0-CD8A-436A-A6CF-F92DAE85A320}"/>
              </a:ext>
            </a:extLst>
          </p:cNvPr>
          <p:cNvSpPr/>
          <p:nvPr/>
        </p:nvSpPr>
        <p:spPr>
          <a:xfrm>
            <a:off x="592787" y="3019225"/>
            <a:ext cx="3037599" cy="855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DBD51224-CBDD-4916-B378-8B19221A3E91}"/>
              </a:ext>
            </a:extLst>
          </p:cNvPr>
          <p:cNvSpPr txBox="1"/>
          <p:nvPr/>
        </p:nvSpPr>
        <p:spPr>
          <a:xfrm>
            <a:off x="410596" y="3057784"/>
            <a:ext cx="3696182" cy="1947537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spc="-2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Implement strategic promotional activities targeting domestic and international financial institutions to attract companies and promote investment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spc="-2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Create opportunities for startups and small to medium-sized enterprises (SMEs) to connect with venture capital and private equity firms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spc="-2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Invite investors from both domestic and international markets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spc="-2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Support the implementation of advanced technologies showcased at the Expo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spc="-2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Promote collaboration between financial institutions that have expanded into Osaka and local Osaka-based companies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spc="-2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Encourage and attract investment from asset owners to Osaka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spc="-2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Explore diverse financing methods, including venture capital funds with specialized themes, through public-private partnerships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spc="-2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Advocate for tax reforms and regulatory easing (e.g., enhanced tax incentives to promote open innovation and angel investment) to the national government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spc="-2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Support startup exits through IPOs, M&amp;A, secondary offerings, and other means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CFB9B476-156D-417F-B77D-4197BB2EE828}"/>
              </a:ext>
            </a:extLst>
          </p:cNvPr>
          <p:cNvSpPr txBox="1"/>
          <p:nvPr/>
        </p:nvSpPr>
        <p:spPr>
          <a:xfrm>
            <a:off x="410596" y="5412946"/>
            <a:ext cx="3609155" cy="716431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Support foreign financial institutions and related companies in establishing business bases in Osaka through incentive programs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Promote the establishment of Osaka-based facilities (including data centers and middle/back-office functions) that enable dual operations by financial institutions</a:t>
            </a:r>
            <a:endParaRPr lang="ja-JP" altLang="en-US" sz="800" dirty="0"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E472EE46-A486-4B6D-88D0-CF9C24BF40F6}"/>
              </a:ext>
            </a:extLst>
          </p:cNvPr>
          <p:cNvSpPr/>
          <p:nvPr/>
        </p:nvSpPr>
        <p:spPr>
          <a:xfrm>
            <a:off x="476440" y="5048286"/>
            <a:ext cx="3563438" cy="824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32E1C8A2-953F-43A1-B096-86FCE1AFD3EB}"/>
              </a:ext>
            </a:extLst>
          </p:cNvPr>
          <p:cNvSpPr txBox="1"/>
          <p:nvPr/>
        </p:nvSpPr>
        <p:spPr>
          <a:xfrm>
            <a:off x="4336991" y="3123794"/>
            <a:ext cx="3356686" cy="1947537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Explore the development of new derivative products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Advocate for tax reforms to expand the scope of offsetting gains and losses on income taxation for financial products, including derivative transactions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Promote the expansion of corporate bonds and financial products utilizing security tokens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Facilitate market transactions by enhancing trading through the utilization of new financial infrastructure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The issuance of ESG bonds, including green bonds, by government entities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Support companies engaging in decarbonization through sustainable finance, such as low-interest loans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Encourage the issuance of ESG bonds through active underwriting, hosting workshops, and emphasizing SDGs in asset management</a:t>
            </a:r>
            <a:endParaRPr lang="ja-JP" altLang="en-US" sz="800" kern="0" dirty="0"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6C608D8E-7C14-451B-8332-1D86DF8D607F}"/>
              </a:ext>
            </a:extLst>
          </p:cNvPr>
          <p:cNvSpPr txBox="1"/>
          <p:nvPr/>
        </p:nvSpPr>
        <p:spPr>
          <a:xfrm>
            <a:off x="4336991" y="5267174"/>
            <a:ext cx="3527161" cy="839541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60338" indent="-160338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Support proof-of-concept trials for financial services and identify regulatory reform needs </a:t>
            </a:r>
          </a:p>
          <a:p>
            <a:pPr marL="160338" indent="-160338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Advocate for licenses</a:t>
            </a:r>
          </a:p>
          <a:p>
            <a:pPr marL="160338" indent="-160338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Promote the sharing regulatory reforms related to proof-of-concept trials for financial and dissemination of knowledge about fintech and Web3 businesses</a:t>
            </a:r>
            <a:endParaRPr lang="ja-JP" altLang="en-US" sz="800" kern="0" dirty="0"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6E57917-F1DB-4072-95D0-D23B1A578801}"/>
              </a:ext>
            </a:extLst>
          </p:cNvPr>
          <p:cNvSpPr txBox="1"/>
          <p:nvPr/>
        </p:nvSpPr>
        <p:spPr>
          <a:xfrm>
            <a:off x="8007490" y="3089179"/>
            <a:ext cx="3527161" cy="593320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Implement financial and economic education through a consortium that connects schools, businesses, and financial institutions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Provide education in finance, entrepreneurship, and technology at universities and other higher education institutions</a:t>
            </a:r>
            <a:endParaRPr lang="ja-JP" altLang="en-US" sz="800" kern="0" dirty="0"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48247503-DFEB-42A5-95FA-3F8EB457140E}"/>
              </a:ext>
            </a:extLst>
          </p:cNvPr>
          <p:cNvSpPr txBox="1"/>
          <p:nvPr/>
        </p:nvSpPr>
        <p:spPr>
          <a:xfrm>
            <a:off x="8016413" y="3864019"/>
            <a:ext cx="3860717" cy="1331984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Attract international schools that meet the needs of highly skilled foreign professionals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Operate English-language one-stop service centers and professional service consortiums, and dispatch personnel to support offices for business establishment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Utilize Special Zones for Financial and Asset Management Businesses to support resident status and related matters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Advocate for national corporate tax incentives to the central government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Disseminate disaster prevention information to ensure the safety and security of foreign residents</a:t>
            </a:r>
            <a:endParaRPr lang="ja-JP" altLang="en-US" sz="800" kern="0" dirty="0"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BE9C8049-8CA4-44E7-9EC2-C460D66151B1}"/>
              </a:ext>
            </a:extLst>
          </p:cNvPr>
          <p:cNvSpPr txBox="1"/>
          <p:nvPr/>
        </p:nvSpPr>
        <p:spPr>
          <a:xfrm>
            <a:off x="8007490" y="5340019"/>
            <a:ext cx="3813117" cy="839541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Conduct PR activities via diplomatic missions, government agencies, local government offices, private sector networks, etc.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Disseminate information via multilingual websites and social media platforms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it-IT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Disseminate information via international media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ja-JP" sz="800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Strengthen partnerships through initiatives such as signing MOUs with international financial centers</a:t>
            </a:r>
            <a:endParaRPr lang="ja-JP" altLang="en-US" sz="800" kern="0" dirty="0"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16B9454E-6AF6-4A52-B2CD-DAB2E50D921A}"/>
              </a:ext>
            </a:extLst>
          </p:cNvPr>
          <p:cNvSpPr/>
          <p:nvPr/>
        </p:nvSpPr>
        <p:spPr>
          <a:xfrm>
            <a:off x="8072002" y="3679470"/>
            <a:ext cx="3398379" cy="990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0620FDC7-2FFA-4EF3-AFFF-F3F83C480B29}"/>
              </a:ext>
            </a:extLst>
          </p:cNvPr>
          <p:cNvSpPr/>
          <p:nvPr/>
        </p:nvSpPr>
        <p:spPr>
          <a:xfrm>
            <a:off x="8190524" y="5282711"/>
            <a:ext cx="2851945" cy="948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51C3E9D-E361-491F-8612-B92826E2D069}"/>
              </a:ext>
            </a:extLst>
          </p:cNvPr>
          <p:cNvSpPr/>
          <p:nvPr/>
        </p:nvSpPr>
        <p:spPr>
          <a:xfrm>
            <a:off x="4327913" y="2992615"/>
            <a:ext cx="3420000" cy="902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A0518D8C-AABB-453A-B198-13DB4371951F}"/>
              </a:ext>
            </a:extLst>
          </p:cNvPr>
          <p:cNvSpPr/>
          <p:nvPr/>
        </p:nvSpPr>
        <p:spPr>
          <a:xfrm>
            <a:off x="8081891" y="3023807"/>
            <a:ext cx="2960578" cy="873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BDD8D8C6-9CBB-4A96-8967-77B6C7ED0C0E}"/>
              </a:ext>
            </a:extLst>
          </p:cNvPr>
          <p:cNvSpPr/>
          <p:nvPr/>
        </p:nvSpPr>
        <p:spPr>
          <a:xfrm>
            <a:off x="4327913" y="5202510"/>
            <a:ext cx="1908000" cy="902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24D9922C-B606-4C91-A713-EB8F6584DF1C}"/>
              </a:ext>
            </a:extLst>
          </p:cNvPr>
          <p:cNvSpPr txBox="1"/>
          <p:nvPr/>
        </p:nvSpPr>
        <p:spPr>
          <a:xfrm>
            <a:off x="4255334" y="2872088"/>
            <a:ext cx="3872095" cy="239377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68566" indent="-356799"/>
            <a:r>
              <a:rPr lang="en-US" altLang="ja-JP" sz="900" b="1" spc="-4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(1) Create cutting-edge, innovative financial products and markets </a:t>
            </a:r>
            <a:endParaRPr lang="ja-JP" altLang="en-US" sz="900" b="1" spc="-40" dirty="0"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E005DADC-BC03-4BAA-A54A-9B47FFE13268}"/>
              </a:ext>
            </a:extLst>
          </p:cNvPr>
          <p:cNvSpPr txBox="1"/>
          <p:nvPr/>
        </p:nvSpPr>
        <p:spPr>
          <a:xfrm>
            <a:off x="4255515" y="5054659"/>
            <a:ext cx="2652026" cy="239377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68566" indent="-356799"/>
            <a:r>
              <a:rPr lang="en-US" altLang="ja-JP" sz="900" b="1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(2) Promote Financial Innovation</a:t>
            </a:r>
            <a:endParaRPr lang="ja-JP" altLang="en-US" sz="900" b="1" dirty="0"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66A42E17-E2D0-45B3-B69D-4B755271A2D8}"/>
              </a:ext>
            </a:extLst>
          </p:cNvPr>
          <p:cNvSpPr/>
          <p:nvPr/>
        </p:nvSpPr>
        <p:spPr>
          <a:xfrm>
            <a:off x="4942272" y="6611212"/>
            <a:ext cx="6982606" cy="1224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2999" indent="-222999">
              <a:buFont typeface="Wingdings" panose="05000000000000000000" pitchFamily="2" charset="2"/>
              <a:buChar char="Ø"/>
            </a:pPr>
            <a:endParaRPr lang="ja-JP" altLang="en-US" sz="1249" dirty="0">
              <a:solidFill>
                <a:schemeClr val="tx1"/>
              </a:solidFill>
            </a:endParaRP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1CDE77A5-192C-482D-96D7-74780146CCD7}"/>
              </a:ext>
            </a:extLst>
          </p:cNvPr>
          <p:cNvSpPr txBox="1"/>
          <p:nvPr/>
        </p:nvSpPr>
        <p:spPr>
          <a:xfrm>
            <a:off x="9561159" y="6630223"/>
            <a:ext cx="24542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b="1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【Environmental Development】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ja-JP" sz="8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Attraction of international schools to meet the needs of highly skilled foreign professionals:  Full curriculum covering elementary, junior high, and high school levels</a:t>
            </a:r>
          </a:p>
          <a:p>
            <a:endParaRPr lang="ja-JP" altLang="en-US" sz="4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en-US" altLang="ja-JP" sz="900" b="1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【Public Relations】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ja-JP" sz="8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Number of international media features: 10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ja-JP" sz="8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Number of social media followers: 5,000</a:t>
            </a: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B055973B-D719-4801-9100-2905964C15EF}"/>
              </a:ext>
            </a:extLst>
          </p:cNvPr>
          <p:cNvSpPr txBox="1"/>
          <p:nvPr/>
        </p:nvSpPr>
        <p:spPr>
          <a:xfrm>
            <a:off x="5011418" y="6623210"/>
            <a:ext cx="4807401" cy="1254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b="1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【Promotion of Investment and Collaboration / Attraction of Financial Companies】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ja-JP" sz="8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Number of foreign financial and related companies attracted: 50</a:t>
            </a:r>
          </a:p>
          <a:p>
            <a:r>
              <a:rPr lang="en-US" altLang="ja-JP" sz="8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	(Cumulative total: 80 companies since Phase 1)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ja-JP" sz="8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Total startup funding raised: ¥160 billion, number of fundraising cases from overseas: 10</a:t>
            </a:r>
          </a:p>
          <a:p>
            <a:r>
              <a:rPr lang="en-US" altLang="ja-JP" sz="8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      Number of startups created: 1,200*</a:t>
            </a:r>
          </a:p>
          <a:p>
            <a:r>
              <a:rPr lang="en-US" altLang="ja-JP" sz="8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      *Based on Osaka Prefecture’s KPI from the Phase 2 Plan of the Osaka–Kyoto–Hyogo Kobe </a:t>
            </a:r>
            <a:br>
              <a:rPr lang="en-US" altLang="ja-JP" sz="8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</a:br>
            <a:r>
              <a:rPr lang="en-US" altLang="ja-JP" sz="8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       Consortium, cumulative total for FY2025–FY2029</a:t>
            </a:r>
            <a:endParaRPr lang="ja-JP" altLang="en-US" sz="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en-US" altLang="ja-JP" sz="900" b="1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【Promotion of Financial Innovation】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ja-JP" sz="8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Number of proof-of-concept trials for new financial services: 10</a:t>
            </a:r>
            <a:endParaRPr lang="ja-JP" altLang="en-US" sz="800" dirty="0"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EF1578C0-DF77-4E0E-B42C-B8E2E144FB55}"/>
              </a:ext>
            </a:extLst>
          </p:cNvPr>
          <p:cNvSpPr txBox="1"/>
          <p:nvPr/>
        </p:nvSpPr>
        <p:spPr>
          <a:xfrm rot="10800000">
            <a:off x="4878491" y="6611212"/>
            <a:ext cx="187285" cy="1224000"/>
          </a:xfrm>
          <a:prstGeom prst="roundRect">
            <a:avLst/>
          </a:prstGeom>
          <a:solidFill>
            <a:schemeClr val="accent1"/>
          </a:solidFill>
        </p:spPr>
        <p:txBody>
          <a:bodyPr vert="eaVert" wrap="square" lIns="0" tIns="0" rIns="0" bIns="0" rtlCol="0" anchor="ctr" anchorCtr="1">
            <a:spAutoFit/>
          </a:bodyPr>
          <a:lstStyle/>
          <a:p>
            <a:r>
              <a:rPr kumimoji="1" lang="en-US" altLang="ja-JP" sz="1100" b="1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Goals</a:t>
            </a:r>
            <a:endParaRPr kumimoji="1" lang="ja-JP" altLang="en-US" sz="1100" b="1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97F04871-8A41-4A3D-8C50-DD3529CB880E}"/>
              </a:ext>
            </a:extLst>
          </p:cNvPr>
          <p:cNvSpPr txBox="1"/>
          <p:nvPr/>
        </p:nvSpPr>
        <p:spPr>
          <a:xfrm>
            <a:off x="267122" y="7273574"/>
            <a:ext cx="842357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Phase </a:t>
            </a:r>
            <a:r>
              <a:rPr kumimoji="1" lang="en-US" altLang="ja-JP" sz="8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2</a:t>
            </a:r>
          </a:p>
          <a:p>
            <a:pPr algn="ctr"/>
            <a:r>
              <a:rPr kumimoji="1" lang="en-US" altLang="ja-JP" sz="7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FY2026-FY2030</a:t>
            </a:r>
            <a:endParaRPr lang="ja-JP" altLang="ja-JP" sz="700" dirty="0"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3" name="大かっこ 2">
            <a:extLst>
              <a:ext uri="{FF2B5EF4-FFF2-40B4-BE49-F238E27FC236}">
                <a16:creationId xmlns:a16="http://schemas.microsoft.com/office/drawing/2014/main" id="{1194DC20-FA52-4C35-84B6-A4B34007E50B}"/>
              </a:ext>
            </a:extLst>
          </p:cNvPr>
          <p:cNvSpPr/>
          <p:nvPr/>
        </p:nvSpPr>
        <p:spPr>
          <a:xfrm>
            <a:off x="303205" y="7330683"/>
            <a:ext cx="787461" cy="210807"/>
          </a:xfrm>
          <a:prstGeom prst="bracketPair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24A7C977-E207-43D1-AEFB-A470E364E73A}"/>
              </a:ext>
            </a:extLst>
          </p:cNvPr>
          <p:cNvCxnSpPr/>
          <p:nvPr/>
        </p:nvCxnSpPr>
        <p:spPr>
          <a:xfrm>
            <a:off x="9574781" y="6693830"/>
            <a:ext cx="0" cy="108000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AAFE99DE-69AE-4899-8BB6-452CE8171C96}"/>
              </a:ext>
            </a:extLst>
          </p:cNvPr>
          <p:cNvSpPr txBox="1"/>
          <p:nvPr/>
        </p:nvSpPr>
        <p:spPr>
          <a:xfrm>
            <a:off x="1735075" y="1704230"/>
            <a:ext cx="102561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Building on the initiatives of the first phase (FY2022–2025), Osaka will further enhance its efforts through an all-Osaka approach, taking into account the legacy of the Expo — such as international exchange, demonstrations of advanced technologies and financial services — and the advancement of digital finance.</a:t>
            </a:r>
            <a:r>
              <a:rPr kumimoji="1" lang="ja-JP" altLang="en-US" sz="10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　</a:t>
            </a:r>
            <a:r>
              <a:rPr kumimoji="1" lang="en-US" altLang="ja-JP" sz="100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We will promote distinctive financial initiatives, including attracting more financial institutions, encouraging investment and collaboration in growth sectors beyond EXPO 2025, and fostering financial innovation.</a:t>
            </a:r>
          </a:p>
        </p:txBody>
      </p:sp>
      <p:sp>
        <p:nvSpPr>
          <p:cNvPr id="69" name="タイトル 1">
            <a:extLst>
              <a:ext uri="{FF2B5EF4-FFF2-40B4-BE49-F238E27FC236}">
                <a16:creationId xmlns:a16="http://schemas.microsoft.com/office/drawing/2014/main" id="{FBFEB06D-CC83-44B0-AF08-70FC24D0849E}"/>
              </a:ext>
            </a:extLst>
          </p:cNvPr>
          <p:cNvSpPr txBox="1">
            <a:spLocks/>
          </p:cNvSpPr>
          <p:nvPr/>
        </p:nvSpPr>
        <p:spPr>
          <a:xfrm>
            <a:off x="189622" y="1786599"/>
            <a:ext cx="1658161" cy="3283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13598">
              <a:defRPr/>
            </a:pPr>
            <a:r>
              <a:rPr lang="en-US" altLang="ja-JP" sz="1200" b="1" u="sng" dirty="0">
                <a:solidFill>
                  <a:prstClr val="black"/>
                </a:solidFill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Directions for Strategic Initiatives</a:t>
            </a: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F653A6F3-CF72-4420-B6A3-52719AE433BC}"/>
              </a:ext>
            </a:extLst>
          </p:cNvPr>
          <p:cNvSpPr/>
          <p:nvPr/>
        </p:nvSpPr>
        <p:spPr>
          <a:xfrm>
            <a:off x="442170" y="2885496"/>
            <a:ext cx="3502237" cy="1034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5E7E40C-7C0E-482C-BB04-3796FDAE26AE}"/>
              </a:ext>
            </a:extLst>
          </p:cNvPr>
          <p:cNvSpPr txBox="1"/>
          <p:nvPr/>
        </p:nvSpPr>
        <p:spPr>
          <a:xfrm>
            <a:off x="393888" y="2788636"/>
            <a:ext cx="3909167" cy="377877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68566" indent="-356799"/>
            <a:r>
              <a:rPr lang="en-US" altLang="ja-JP" sz="900" b="1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(1)	Promote investment in and collaboration with startups and </a:t>
            </a:r>
            <a:br>
              <a:rPr lang="en-US" altLang="ja-JP" sz="900" b="1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</a:br>
            <a:r>
              <a:rPr lang="en-US" altLang="ja-JP" sz="900" b="1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other entities from domestic and international sources</a:t>
            </a: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27F357CC-62B5-467E-9A8C-7FA652396789}"/>
              </a:ext>
            </a:extLst>
          </p:cNvPr>
          <p:cNvSpPr/>
          <p:nvPr/>
        </p:nvSpPr>
        <p:spPr>
          <a:xfrm>
            <a:off x="588488" y="5217399"/>
            <a:ext cx="3151843" cy="753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7F069433-76B2-42E2-BE02-3F962A5BAA20}"/>
              </a:ext>
            </a:extLst>
          </p:cNvPr>
          <p:cNvSpPr/>
          <p:nvPr/>
        </p:nvSpPr>
        <p:spPr>
          <a:xfrm>
            <a:off x="579824" y="5364346"/>
            <a:ext cx="3460054" cy="702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7BC85855-1A87-4E01-9998-7177F8E590F7}"/>
              </a:ext>
            </a:extLst>
          </p:cNvPr>
          <p:cNvSpPr txBox="1"/>
          <p:nvPr/>
        </p:nvSpPr>
        <p:spPr>
          <a:xfrm>
            <a:off x="359432" y="4951810"/>
            <a:ext cx="3791444" cy="516376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96661" indent="-356799">
              <a:defRPr/>
            </a:pPr>
            <a:r>
              <a:rPr lang="en-US" altLang="ja-JP" sz="900" b="1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(2) Promote the concentration of financial institutions and related entities that contribute to realizing Osaka as a secondary capital, including from the perspective of enhancing resilience</a:t>
            </a:r>
            <a:endParaRPr lang="ja-JP" altLang="en-US" sz="900" b="1" kern="0" dirty="0"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7D554DBD-8C76-4A9D-9510-8D726E1CC37D}"/>
              </a:ext>
            </a:extLst>
          </p:cNvPr>
          <p:cNvSpPr/>
          <p:nvPr/>
        </p:nvSpPr>
        <p:spPr>
          <a:xfrm>
            <a:off x="8055544" y="5172548"/>
            <a:ext cx="3043530" cy="824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863A9860-699B-41C3-94ED-BA9EEA601C3C}"/>
              </a:ext>
            </a:extLst>
          </p:cNvPr>
          <p:cNvSpPr txBox="1"/>
          <p:nvPr/>
        </p:nvSpPr>
        <p:spPr>
          <a:xfrm>
            <a:off x="7984651" y="5068873"/>
            <a:ext cx="3940561" cy="377877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68566" indent="-356799"/>
            <a:r>
              <a:rPr lang="en-US" altLang="ja-JP" sz="900" b="1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(3) Promote strategic public relations domestically and internationally, and strengthen global partnerships</a:t>
            </a:r>
            <a:endParaRPr lang="ja-JP" altLang="en-US" sz="900" b="1" dirty="0"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3E29BB6B-73D5-4D0E-9925-7BD8093358D3}"/>
              </a:ext>
            </a:extLst>
          </p:cNvPr>
          <p:cNvSpPr/>
          <p:nvPr/>
        </p:nvSpPr>
        <p:spPr>
          <a:xfrm>
            <a:off x="8150676" y="3823486"/>
            <a:ext cx="1289416" cy="990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836E6BE3-47C8-4625-B759-5B5A3B4D0E23}"/>
              </a:ext>
            </a:extLst>
          </p:cNvPr>
          <p:cNvSpPr txBox="1"/>
          <p:nvPr/>
        </p:nvSpPr>
        <p:spPr>
          <a:xfrm>
            <a:off x="7984651" y="3583783"/>
            <a:ext cx="3519525" cy="377877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68566" indent="-356799"/>
            <a:r>
              <a:rPr lang="en-US" altLang="ja-JP" sz="900" b="1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(2) Develop a Living and Business Environment Attractive to International Investors</a:t>
            </a:r>
            <a:endParaRPr lang="ja-JP" altLang="en-US" sz="900" b="1" dirty="0"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EB55CE83-AE8A-4DFB-BBA2-A21385B542D8}"/>
              </a:ext>
            </a:extLst>
          </p:cNvPr>
          <p:cNvSpPr/>
          <p:nvPr/>
        </p:nvSpPr>
        <p:spPr>
          <a:xfrm>
            <a:off x="8044689" y="2897309"/>
            <a:ext cx="3489961" cy="873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F5EDB093-A578-4015-8930-D7E3F0E64828}"/>
              </a:ext>
            </a:extLst>
          </p:cNvPr>
          <p:cNvSpPr txBox="1"/>
          <p:nvPr/>
        </p:nvSpPr>
        <p:spPr>
          <a:xfrm>
            <a:off x="7976684" y="2780918"/>
            <a:ext cx="3976879" cy="377877"/>
          </a:xfrm>
          <a:prstGeom prst="rect">
            <a:avLst/>
          </a:prstGeom>
          <a:noFill/>
          <a:ln>
            <a:noFill/>
          </a:ln>
        </p:spPr>
        <p:txBody>
          <a:bodyPr wrap="square" lIns="84282" tIns="49951" rIns="84282" bIns="49951" rtlCol="0">
            <a:spAutoFit/>
          </a:bodyPr>
          <a:lstStyle/>
          <a:p>
            <a:pPr marL="177800" lvl="0" indent="-177800"/>
            <a:r>
              <a:rPr lang="en-US" altLang="ja-JP" sz="900" b="1" kern="0" dirty="0">
                <a:latin typeface="Arial" panose="020B0604020202020204" pitchFamily="34" charset="0"/>
                <a:ea typeface="UD デジタル 教科書体 NK-R" panose="02020400000000000000" pitchFamily="18" charset="-128"/>
                <a:cs typeface="Arial" panose="020B0604020202020204" pitchFamily="34" charset="0"/>
              </a:rPr>
              <a:t>(1) Promote Initiatives to enhance financial literacy and develop highly skilled professionals in the financial sector</a:t>
            </a:r>
            <a:endParaRPr lang="ja-JP" altLang="en-US" sz="900" b="1" kern="0" dirty="0">
              <a:latin typeface="Arial" panose="020B0604020202020204" pitchFamily="34" charset="0"/>
              <a:ea typeface="UD デジタル 教科書体 NK-R" panose="02020400000000000000" pitchFamily="18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299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1045</Words>
  <Application>Microsoft Office PowerPoint</Application>
  <PresentationFormat>ユーザー設定</PresentationFormat>
  <Paragraphs>80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UD デジタル 教科書体 NK-R</vt:lpstr>
      <vt:lpstr>游ゴシック</vt:lpstr>
      <vt:lpstr>Arial</vt:lpstr>
      <vt:lpstr>Calibri</vt:lpstr>
      <vt:lpstr>Calibri Light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2026-03-31T02:05:54Z</dcterms:created>
  <dcterms:modified xsi:type="dcterms:W3CDTF">2026-08-28T08:10:33Z</dcterms:modified>
</cp:coreProperties>
</file>