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0"/>
  </p:notesMasterIdLst>
  <p:sldIdLst>
    <p:sldId id="256" r:id="rId5"/>
    <p:sldId id="509" r:id="rId6"/>
    <p:sldId id="277" r:id="rId7"/>
    <p:sldId id="2147472209" r:id="rId8"/>
    <p:sldId id="141169984" r:id="rId9"/>
    <p:sldId id="141169987" r:id="rId10"/>
    <p:sldId id="141170059" r:id="rId11"/>
    <p:sldId id="141170060" r:id="rId12"/>
    <p:sldId id="616" r:id="rId13"/>
    <p:sldId id="141170057" r:id="rId14"/>
    <p:sldId id="141170058" r:id="rId15"/>
    <p:sldId id="2147472213" r:id="rId16"/>
    <p:sldId id="2147472205" r:id="rId17"/>
    <p:sldId id="2147472214" r:id="rId18"/>
    <p:sldId id="141170049" r:id="rId19"/>
    <p:sldId id="2147472211" r:id="rId20"/>
    <p:sldId id="2147472215" r:id="rId21"/>
    <p:sldId id="141170056" r:id="rId22"/>
    <p:sldId id="141170055" r:id="rId23"/>
    <p:sldId id="141170021" r:id="rId24"/>
    <p:sldId id="141170022" r:id="rId25"/>
    <p:sldId id="502" r:id="rId26"/>
    <p:sldId id="141169982" r:id="rId27"/>
    <p:sldId id="636" r:id="rId28"/>
    <p:sldId id="638" r:id="rId29"/>
    <p:sldId id="642" r:id="rId30"/>
    <p:sldId id="470" r:id="rId31"/>
    <p:sldId id="141169931" r:id="rId32"/>
    <p:sldId id="141169933" r:id="rId33"/>
    <p:sldId id="476" r:id="rId34"/>
    <p:sldId id="141170061" r:id="rId35"/>
    <p:sldId id="141170062" r:id="rId36"/>
    <p:sldId id="377" r:id="rId37"/>
    <p:sldId id="454" r:id="rId38"/>
    <p:sldId id="141170026" r:id="rId39"/>
    <p:sldId id="141169959" r:id="rId40"/>
    <p:sldId id="682" r:id="rId41"/>
    <p:sldId id="346" r:id="rId42"/>
    <p:sldId id="141169972" r:id="rId43"/>
    <p:sldId id="2147472208" r:id="rId44"/>
    <p:sldId id="141169997" r:id="rId45"/>
    <p:sldId id="141169995" r:id="rId46"/>
    <p:sldId id="141169994" r:id="rId47"/>
    <p:sldId id="141169993" r:id="rId48"/>
    <p:sldId id="503" r:id="rId4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末永　健" initials="末永　健" lastIdx="1" clrIdx="0">
    <p:extLst>
      <p:ext uri="{19B8F6BF-5375-455C-9EA6-DF929625EA0E}">
        <p15:presenceInfo xmlns:p15="http://schemas.microsoft.com/office/powerpoint/2012/main" userId="S-1-5-21-161959346-1900351369-444732941-223683" providerId="AD"/>
      </p:ext>
    </p:extLst>
  </p:cmAuthor>
  <p:cmAuthor id="2" name="加藤　美恵" initials="加藤　美恵" lastIdx="2" clrIdx="1">
    <p:extLst>
      <p:ext uri="{19B8F6BF-5375-455C-9EA6-DF929625EA0E}">
        <p15:presenceInfo xmlns:p15="http://schemas.microsoft.com/office/powerpoint/2012/main" userId="S::KatoMie@lan.pref.osaka.jp::fab0cc36-9f45-4651-b878-fabdbdd342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ECFF"/>
    <a:srgbClr val="CCCCFF"/>
    <a:srgbClr val="FF9900"/>
    <a:srgbClr val="800000"/>
    <a:srgbClr val="00CC00"/>
    <a:srgbClr val="FFD1D4"/>
    <a:srgbClr val="FF2D3C"/>
    <a:srgbClr val="CC33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p:cViewPr varScale="1">
        <p:scale>
          <a:sx n="51" d="100"/>
          <a:sy n="51" d="100"/>
        </p:scale>
        <p:origin x="741"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file:///D:\YoshimuraTom\Downloads\Quarterly_Equity_Funding_Data%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YoshimuraTom\Desktop\ALL\&#25126;&#30053;\&#12496;&#12452;&#12450;&#12454;&#12488;&#12487;&#12451;&#12540;&#12523;&#12487;&#12540;&#12479;_2022&#20197;&#38477;%2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YoshimuraTom\Downloads\&#12496;&#12452;&#12450;&#12454;&#12488;&#12487;&#12451;&#12540;&#12523;&#12487;&#12540;&#12479;_2022&#20197;&#3847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47.23\disk1\&#9632;&#26087;&#35336;&#30011;&#35506;&#65288;2011.7.12&#65374;2022.3&#65289;\34%20&#22269;&#38555;&#37329;&#34701;&#37117;&#24066;\R7&#24180;&#24230;\01_&#25512;&#36914;&#22996;&#21729;&#20250;\01_&#25126;&#30053;&#25913;&#35330;\90_KPI\01_&#29694;&#34892;KPI&#12539;&#21442;&#32771;&#25351;&#27161;&#12398;&#26356;&#26032;\&#21442;&#32771;&#36039;&#26009;&#65288;&#30707;&#19978;&#65289;\&#12487;&#12522;&#12496;&#12486;&#12451;&#12502;&#21462;&#24341;&#1236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YoshimuraTom\Desktop\ALL\&#25126;&#30053;\stablecoin_market_cap_data%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0.19.147.23\disk1\&#9632;&#26087;&#35336;&#30011;&#35506;&#65288;2011.7.12&#65374;2022.3&#65289;\34%20&#22269;&#38555;&#37329;&#34701;&#37117;&#24066;\R7&#24180;&#24230;\01_&#25512;&#36914;&#22996;&#21729;&#20250;\01_&#25126;&#30053;&#25913;&#35330;\90_KPI\01_&#29694;&#34892;KPI&#12539;&#21442;&#32771;&#25351;&#27161;&#12398;&#26356;&#26032;\&#21442;&#32771;&#36039;&#26009;&#65288;&#30707;&#19978;&#65289;\&#12487;&#12522;&#12496;&#12486;&#12451;&#12502;&#21462;&#24341;&#1236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'Quarterly Funding Data'!$C$1</c:f>
              <c:strCache>
                <c:ptCount val="1"/>
                <c:pt idx="0">
                  <c:v>総投資額（億ドル）</c:v>
                </c:pt>
              </c:strCache>
            </c:strRef>
          </c:tx>
          <c:spPr>
            <a:solidFill>
              <a:schemeClr val="accent1">
                <a:lumMod val="40000"/>
                <a:lumOff val="60000"/>
              </a:schemeClr>
            </a:solidFill>
            <a:ln>
              <a:solidFill>
                <a:schemeClr val="bg2">
                  <a:lumMod val="90000"/>
                </a:schemeClr>
              </a:solidFill>
            </a:ln>
            <a:effectLst/>
          </c:spPr>
          <c:invertIfNegative val="0"/>
          <c:dLbls>
            <c:dLbl>
              <c:idx val="12"/>
              <c:layout>
                <c:manualLayout>
                  <c:x val="0"/>
                  <c:y val="2.31481481481481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74-40BE-A7B7-7A13CF6A3B57}"/>
                </c:ext>
              </c:extLst>
            </c:dLbl>
            <c:dLbl>
              <c:idx val="14"/>
              <c:layout>
                <c:manualLayout>
                  <c:x val="-1.0185067526415994E-16"/>
                  <c:y val="-2.31481481481481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74-40BE-A7B7-7A13CF6A3B57}"/>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'Quarterly Funding Data'!$A$6:$A$21</c:f>
              <c:strCache>
                <c:ptCount val="16"/>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strCache>
            </c:strRef>
          </c:cat>
          <c:val>
            <c:numRef>
              <c:f>'Quarterly Funding Data'!$C$6:$C$21</c:f>
              <c:numCache>
                <c:formatCode>#,##0.0</c:formatCode>
                <c:ptCount val="16"/>
                <c:pt idx="0">
                  <c:v>175.8</c:v>
                </c:pt>
                <c:pt idx="1">
                  <c:v>131.69999999999999</c:v>
                </c:pt>
                <c:pt idx="2">
                  <c:v>92.5</c:v>
                </c:pt>
                <c:pt idx="3">
                  <c:v>76.3</c:v>
                </c:pt>
                <c:pt idx="4">
                  <c:v>81.7</c:v>
                </c:pt>
                <c:pt idx="5">
                  <c:v>67.099999999999994</c:v>
                </c:pt>
                <c:pt idx="6">
                  <c:v>77.3</c:v>
                </c:pt>
                <c:pt idx="7">
                  <c:v>63.6</c:v>
                </c:pt>
                <c:pt idx="8">
                  <c:v>78.5</c:v>
                </c:pt>
                <c:pt idx="9">
                  <c:v>75.599999999999994</c:v>
                </c:pt>
                <c:pt idx="10">
                  <c:v>62.7</c:v>
                </c:pt>
                <c:pt idx="11">
                  <c:v>102.8</c:v>
                </c:pt>
                <c:pt idx="12">
                  <c:v>99.9</c:v>
                </c:pt>
                <c:pt idx="13">
                  <c:v>105.3</c:v>
                </c:pt>
                <c:pt idx="14">
                  <c:v>112.5</c:v>
                </c:pt>
                <c:pt idx="15">
                  <c:v>151.6</c:v>
                </c:pt>
              </c:numCache>
            </c:numRef>
          </c:val>
          <c:extLst>
            <c:ext xmlns:c16="http://schemas.microsoft.com/office/drawing/2014/chart" uri="{C3380CC4-5D6E-409C-BE32-E72D297353CC}">
              <c16:uniqueId val="{00000002-7C74-40BE-A7B7-7A13CF6A3B57}"/>
            </c:ext>
          </c:extLst>
        </c:ser>
        <c:dLbls>
          <c:dLblPos val="outEnd"/>
          <c:showLegendKey val="0"/>
          <c:showVal val="1"/>
          <c:showCatName val="0"/>
          <c:showSerName val="0"/>
          <c:showPercent val="0"/>
          <c:showBubbleSize val="0"/>
        </c:dLbls>
        <c:gapWidth val="219"/>
        <c:overlap val="-27"/>
        <c:axId val="67857679"/>
        <c:axId val="67862671"/>
      </c:barChart>
      <c:catAx>
        <c:axId val="6785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7862671"/>
        <c:crosses val="autoZero"/>
        <c:auto val="1"/>
        <c:lblAlgn val="ctr"/>
        <c:lblOffset val="100"/>
        <c:noMultiLvlLbl val="0"/>
      </c:catAx>
      <c:valAx>
        <c:axId val="67862671"/>
        <c:scaling>
          <c:orientation val="minMax"/>
        </c:scaling>
        <c:delete val="0"/>
        <c:axPos val="l"/>
        <c:majorGridlines>
          <c:spPr>
            <a:ln w="9525" cap="flat" cmpd="sng" algn="ctr">
              <a:solidFill>
                <a:schemeClr val="bg2">
                  <a:lumMod val="90000"/>
                  <a:alpha val="99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7857679"/>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'世界PE ディール データ'!$C$29</c:f>
              <c:strCache>
                <c:ptCount val="1"/>
                <c:pt idx="0">
                  <c:v>グローバルＰＥ投資額</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'世界PE ディール データ'!$A$30:$A$41</c:f>
              <c:strCache>
                <c:ptCount val="12"/>
                <c:pt idx="0">
                  <c:v>2022年1Q</c:v>
                </c:pt>
                <c:pt idx="1">
                  <c:v>2022年2Q</c:v>
                </c:pt>
                <c:pt idx="2">
                  <c:v>2022年3Q</c:v>
                </c:pt>
                <c:pt idx="3">
                  <c:v>2022年4Q</c:v>
                </c:pt>
                <c:pt idx="4">
                  <c:v>2023年1Q</c:v>
                </c:pt>
                <c:pt idx="5">
                  <c:v>2023年2Q</c:v>
                </c:pt>
                <c:pt idx="6">
                  <c:v>2023年3Q</c:v>
                </c:pt>
                <c:pt idx="7">
                  <c:v>2023年4Q</c:v>
                </c:pt>
                <c:pt idx="8">
                  <c:v>2024年1Q</c:v>
                </c:pt>
                <c:pt idx="9">
                  <c:v>2024年2Q</c:v>
                </c:pt>
                <c:pt idx="10">
                  <c:v>2024年3Q</c:v>
                </c:pt>
                <c:pt idx="11">
                  <c:v>2024年4Q</c:v>
                </c:pt>
              </c:strCache>
            </c:strRef>
          </c:cat>
          <c:val>
            <c:numRef>
              <c:f>'世界PE ディール データ'!$C$30:$C$41</c:f>
              <c:numCache>
                <c:formatCode>0</c:formatCode>
                <c:ptCount val="12"/>
                <c:pt idx="0">
                  <c:v>536</c:v>
                </c:pt>
                <c:pt idx="1">
                  <c:v>577</c:v>
                </c:pt>
                <c:pt idx="2">
                  <c:v>367</c:v>
                </c:pt>
                <c:pt idx="3">
                  <c:v>353</c:v>
                </c:pt>
                <c:pt idx="4">
                  <c:v>351</c:v>
                </c:pt>
                <c:pt idx="5">
                  <c:v>337</c:v>
                </c:pt>
                <c:pt idx="6">
                  <c:v>368</c:v>
                </c:pt>
                <c:pt idx="7">
                  <c:v>372</c:v>
                </c:pt>
                <c:pt idx="8">
                  <c:v>352</c:v>
                </c:pt>
                <c:pt idx="9">
                  <c:v>469</c:v>
                </c:pt>
                <c:pt idx="10">
                  <c:v>495</c:v>
                </c:pt>
                <c:pt idx="11">
                  <c:v>434</c:v>
                </c:pt>
              </c:numCache>
            </c:numRef>
          </c:val>
          <c:extLst>
            <c:ext xmlns:c16="http://schemas.microsoft.com/office/drawing/2014/chart" uri="{C3380CC4-5D6E-409C-BE32-E72D297353CC}">
              <c16:uniqueId val="{00000002-5C78-470C-970C-F7E04279E16C}"/>
            </c:ext>
          </c:extLst>
        </c:ser>
        <c:dLbls>
          <c:dLblPos val="outEnd"/>
          <c:showLegendKey val="0"/>
          <c:showVal val="1"/>
          <c:showCatName val="0"/>
          <c:showSerName val="0"/>
          <c:showPercent val="0"/>
          <c:showBubbleSize val="0"/>
        </c:dLbls>
        <c:gapWidth val="219"/>
        <c:overlap val="-27"/>
        <c:axId val="461024799"/>
        <c:axId val="461017311"/>
      </c:barChart>
      <c:catAx>
        <c:axId val="461024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61017311"/>
        <c:crosses val="autoZero"/>
        <c:auto val="1"/>
        <c:lblAlgn val="ctr"/>
        <c:lblOffset val="100"/>
        <c:noMultiLvlLbl val="0"/>
      </c:catAx>
      <c:valAx>
        <c:axId val="461017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61024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'バイアウトディール データ'!$B$1</c:f>
              <c:strCache>
                <c:ptCount val="1"/>
                <c:pt idx="0">
                  <c:v>ディール価額(10億円)</c:v>
                </c:pt>
              </c:strCache>
            </c:strRef>
          </c:tx>
          <c:spPr>
            <a:solidFill>
              <a:srgbClr val="002060"/>
            </a:solidFill>
            <a:ln>
              <a:noFill/>
            </a:ln>
            <a:effectLst/>
          </c:spPr>
          <c:invertIfNegative val="0"/>
          <c:dLbls>
            <c:dLbl>
              <c:idx val="1"/>
              <c:layout>
                <c:manualLayout>
                  <c:x val="0"/>
                  <c:y val="1.2383900928792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7E-42B2-AC65-BB21C82B383D}"/>
                </c:ext>
              </c:extLst>
            </c:dLbl>
            <c:dLbl>
              <c:idx val="5"/>
              <c:layout>
                <c:manualLayout>
                  <c:x val="0"/>
                  <c:y val="2.06398348813208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7E-42B2-AC65-BB21C82B383D}"/>
                </c:ext>
              </c:extLst>
            </c:dLbl>
            <c:dLbl>
              <c:idx val="7"/>
              <c:layout>
                <c:manualLayout>
                  <c:x val="4.6376806889897482E-2"/>
                  <c:y val="7.0175438596491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7E-42B2-AC65-BB21C82B383D}"/>
                </c:ext>
              </c:extLst>
            </c:dLbl>
            <c:dLbl>
              <c:idx val="11"/>
              <c:tx>
                <c:rich>
                  <a:bodyPr/>
                  <a:lstStyle/>
                  <a:p>
                    <a:r>
                      <a:rPr lang="ja-JP" altLang="en-US"/>
                      <a:t>５２７</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17E-42B2-AC65-BB21C82B383D}"/>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'バイアウトディール データ'!$A$2:$A$13</c:f>
              <c:strCache>
                <c:ptCount val="12"/>
                <c:pt idx="0">
                  <c:v>2022年1Q</c:v>
                </c:pt>
                <c:pt idx="1">
                  <c:v>2022年2Q</c:v>
                </c:pt>
                <c:pt idx="2">
                  <c:v>2022年3Q</c:v>
                </c:pt>
                <c:pt idx="3">
                  <c:v>2022年4Q</c:v>
                </c:pt>
                <c:pt idx="4">
                  <c:v>2023年1Q</c:v>
                </c:pt>
                <c:pt idx="5">
                  <c:v>2023年2Q</c:v>
                </c:pt>
                <c:pt idx="6">
                  <c:v>2023年3Q</c:v>
                </c:pt>
                <c:pt idx="7">
                  <c:v>2023年4Q</c:v>
                </c:pt>
                <c:pt idx="8">
                  <c:v>2024年1Q</c:v>
                </c:pt>
                <c:pt idx="9">
                  <c:v>2024年2Q</c:v>
                </c:pt>
                <c:pt idx="10">
                  <c:v>2024年3Q</c:v>
                </c:pt>
                <c:pt idx="11">
                  <c:v>2024年4Q</c:v>
                </c:pt>
              </c:strCache>
            </c:strRef>
          </c:cat>
          <c:val>
            <c:numRef>
              <c:f>'バイアウトディール データ'!$B$2:$B$13</c:f>
              <c:numCache>
                <c:formatCode>#,##0</c:formatCode>
                <c:ptCount val="12"/>
                <c:pt idx="0">
                  <c:v>747</c:v>
                </c:pt>
                <c:pt idx="1">
                  <c:v>1274</c:v>
                </c:pt>
                <c:pt idx="2">
                  <c:v>791</c:v>
                </c:pt>
                <c:pt idx="3">
                  <c:v>525</c:v>
                </c:pt>
                <c:pt idx="4">
                  <c:v>2524</c:v>
                </c:pt>
                <c:pt idx="5">
                  <c:v>1004</c:v>
                </c:pt>
                <c:pt idx="6">
                  <c:v>214</c:v>
                </c:pt>
                <c:pt idx="7">
                  <c:v>1595</c:v>
                </c:pt>
                <c:pt idx="8">
                  <c:v>396</c:v>
                </c:pt>
                <c:pt idx="9">
                  <c:v>681</c:v>
                </c:pt>
                <c:pt idx="10">
                  <c:v>757</c:v>
                </c:pt>
                <c:pt idx="11">
                  <c:v>528</c:v>
                </c:pt>
              </c:numCache>
            </c:numRef>
          </c:val>
          <c:extLst>
            <c:ext xmlns:c16="http://schemas.microsoft.com/office/drawing/2014/chart" uri="{C3380CC4-5D6E-409C-BE32-E72D297353CC}">
              <c16:uniqueId val="{00000004-317E-42B2-AC65-BB21C82B383D}"/>
            </c:ext>
          </c:extLst>
        </c:ser>
        <c:dLbls>
          <c:dLblPos val="outEnd"/>
          <c:showLegendKey val="0"/>
          <c:showVal val="1"/>
          <c:showCatName val="0"/>
          <c:showSerName val="0"/>
          <c:showPercent val="0"/>
          <c:showBubbleSize val="0"/>
        </c:dLbls>
        <c:gapWidth val="150"/>
        <c:axId val="577143711"/>
        <c:axId val="577152863"/>
      </c:barChart>
      <c:lineChart>
        <c:grouping val="standard"/>
        <c:varyColors val="0"/>
        <c:ser>
          <c:idx val="1"/>
          <c:order val="1"/>
          <c:tx>
            <c:strRef>
              <c:f>'バイアウトディール データ'!$C$1</c:f>
              <c:strCache>
                <c:ptCount val="1"/>
                <c:pt idx="0">
                  <c:v>ディール件数</c:v>
                </c:pt>
              </c:strCache>
            </c:strRef>
          </c:tx>
          <c:spPr>
            <a:ln w="28575" cap="rnd">
              <a:solidFill>
                <a:schemeClr val="accent2"/>
              </a:solidFill>
              <a:round/>
            </a:ln>
            <a:effectLst/>
          </c:spPr>
          <c:marker>
            <c:symbol val="square"/>
            <c:size val="5"/>
            <c:spPr>
              <a:solidFill>
                <a:srgbClr val="FF0000"/>
              </a:solidFill>
              <a:ln w="9525">
                <a:solidFill>
                  <a:schemeClr val="accent2"/>
                </a:solidFill>
              </a:ln>
              <a:effectLst/>
            </c:spPr>
          </c:marker>
          <c:dLbls>
            <c:dLbl>
              <c:idx val="4"/>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7E-42B2-AC65-BB21C82B383D}"/>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'バイアウトディール データ'!$A$2:$A$13</c:f>
              <c:strCache>
                <c:ptCount val="12"/>
                <c:pt idx="0">
                  <c:v>2022年1Q</c:v>
                </c:pt>
                <c:pt idx="1">
                  <c:v>2022年2Q</c:v>
                </c:pt>
                <c:pt idx="2">
                  <c:v>2022年3Q</c:v>
                </c:pt>
                <c:pt idx="3">
                  <c:v>2022年4Q</c:v>
                </c:pt>
                <c:pt idx="4">
                  <c:v>2023年1Q</c:v>
                </c:pt>
                <c:pt idx="5">
                  <c:v>2023年2Q</c:v>
                </c:pt>
                <c:pt idx="6">
                  <c:v>2023年3Q</c:v>
                </c:pt>
                <c:pt idx="7">
                  <c:v>2023年4Q</c:v>
                </c:pt>
                <c:pt idx="8">
                  <c:v>2024年1Q</c:v>
                </c:pt>
                <c:pt idx="9">
                  <c:v>2024年2Q</c:v>
                </c:pt>
                <c:pt idx="10">
                  <c:v>2024年3Q</c:v>
                </c:pt>
                <c:pt idx="11">
                  <c:v>2024年4Q</c:v>
                </c:pt>
              </c:strCache>
            </c:strRef>
          </c:cat>
          <c:val>
            <c:numRef>
              <c:f>'バイアウトディール データ'!$C$2:$C$13</c:f>
              <c:numCache>
                <c:formatCode>0</c:formatCode>
                <c:ptCount val="12"/>
                <c:pt idx="0">
                  <c:v>47</c:v>
                </c:pt>
                <c:pt idx="1">
                  <c:v>58</c:v>
                </c:pt>
                <c:pt idx="2">
                  <c:v>56</c:v>
                </c:pt>
                <c:pt idx="3">
                  <c:v>59</c:v>
                </c:pt>
                <c:pt idx="4">
                  <c:v>65</c:v>
                </c:pt>
                <c:pt idx="5">
                  <c:v>41</c:v>
                </c:pt>
                <c:pt idx="6">
                  <c:v>57</c:v>
                </c:pt>
                <c:pt idx="7">
                  <c:v>57</c:v>
                </c:pt>
                <c:pt idx="8">
                  <c:v>61</c:v>
                </c:pt>
                <c:pt idx="9">
                  <c:v>80</c:v>
                </c:pt>
                <c:pt idx="10">
                  <c:v>64</c:v>
                </c:pt>
                <c:pt idx="11">
                  <c:v>88</c:v>
                </c:pt>
              </c:numCache>
            </c:numRef>
          </c:val>
          <c:smooth val="0"/>
          <c:extLst>
            <c:ext xmlns:c16="http://schemas.microsoft.com/office/drawing/2014/chart" uri="{C3380CC4-5D6E-409C-BE32-E72D297353CC}">
              <c16:uniqueId val="{00000006-317E-42B2-AC65-BB21C82B383D}"/>
            </c:ext>
          </c:extLst>
        </c:ser>
        <c:dLbls>
          <c:showLegendKey val="0"/>
          <c:showVal val="1"/>
          <c:showCatName val="0"/>
          <c:showSerName val="0"/>
          <c:showPercent val="0"/>
          <c:showBubbleSize val="0"/>
        </c:dLbls>
        <c:upDownBars>
          <c:gapWidth val="150"/>
          <c:upBars>
            <c:spPr>
              <a:solidFill>
                <a:schemeClr val="lt1"/>
              </a:solidFill>
              <a:ln w="95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marker val="1"/>
        <c:smooth val="0"/>
        <c:axId val="577145375"/>
        <c:axId val="577137887"/>
      </c:lineChart>
      <c:catAx>
        <c:axId val="57714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577152863"/>
        <c:crosses val="autoZero"/>
        <c:auto val="1"/>
        <c:lblAlgn val="ctr"/>
        <c:lblOffset val="100"/>
        <c:noMultiLvlLbl val="0"/>
      </c:catAx>
      <c:valAx>
        <c:axId val="577152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577143711"/>
        <c:crosses val="autoZero"/>
        <c:crossBetween val="between"/>
      </c:valAx>
      <c:valAx>
        <c:axId val="577137887"/>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577145375"/>
        <c:crosses val="max"/>
        <c:crossBetween val="between"/>
      </c:valAx>
      <c:catAx>
        <c:axId val="577145375"/>
        <c:scaling>
          <c:orientation val="minMax"/>
        </c:scaling>
        <c:delete val="1"/>
        <c:axPos val="b"/>
        <c:numFmt formatCode="General" sourceLinked="1"/>
        <c:majorTickMark val="none"/>
        <c:minorTickMark val="none"/>
        <c:tickLblPos val="nextTo"/>
        <c:crossAx val="5771378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20944805672717E-2"/>
          <c:y val="7.790775133896452E-2"/>
          <c:w val="0.89591798161034841"/>
          <c:h val="0.82807573010731439"/>
        </c:manualLayout>
      </c:layout>
      <c:barChart>
        <c:barDir val="col"/>
        <c:grouping val="stacked"/>
        <c:varyColors val="0"/>
        <c:ser>
          <c:idx val="0"/>
          <c:order val="0"/>
          <c:tx>
            <c:strRef>
              <c:f>Sheet1!$B$14</c:f>
              <c:strCache>
                <c:ptCount val="1"/>
                <c:pt idx="0">
                  <c:v>その他</c:v>
                </c:pt>
              </c:strCache>
            </c:strRef>
          </c:tx>
          <c:spPr>
            <a:solidFill>
              <a:srgbClr val="A99BBD"/>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Sheet1!$Q$14:$Z$14</c:f>
              <c:numCache>
                <c:formatCode>#,##0_);[Red]\(#,##0\)</c:formatCode>
                <c:ptCount val="10"/>
                <c:pt idx="0">
                  <c:v>825</c:v>
                </c:pt>
                <c:pt idx="1">
                  <c:v>622</c:v>
                </c:pt>
                <c:pt idx="2">
                  <c:v>488</c:v>
                </c:pt>
                <c:pt idx="3">
                  <c:v>531</c:v>
                </c:pt>
                <c:pt idx="4">
                  <c:v>989</c:v>
                </c:pt>
                <c:pt idx="5">
                  <c:v>1493</c:v>
                </c:pt>
                <c:pt idx="6">
                  <c:v>2314</c:v>
                </c:pt>
                <c:pt idx="7">
                  <c:v>2543</c:v>
                </c:pt>
                <c:pt idx="8">
                  <c:v>3288</c:v>
                </c:pt>
                <c:pt idx="9">
                  <c:v>2437</c:v>
                </c:pt>
              </c:numCache>
            </c:numRef>
          </c:val>
          <c:extLst>
            <c:ext xmlns:c16="http://schemas.microsoft.com/office/drawing/2014/chart" uri="{C3380CC4-5D6E-409C-BE32-E72D297353CC}">
              <c16:uniqueId val="{00000000-8437-448C-83C7-2CEB4D3527F7}"/>
            </c:ext>
          </c:extLst>
        </c:ser>
        <c:ser>
          <c:idx val="1"/>
          <c:order val="1"/>
          <c:tx>
            <c:strRef>
              <c:f>Sheet1!$B$15</c:f>
              <c:strCache>
                <c:ptCount val="1"/>
                <c:pt idx="0">
                  <c:v>農産物</c:v>
                </c:pt>
              </c:strCache>
            </c:strRef>
          </c:tx>
          <c:spPr>
            <a:solidFill>
              <a:schemeClr val="accent6">
                <a:lumMod val="40000"/>
                <a:lumOff val="60000"/>
              </a:schemeClr>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Sheet1!$Q$15:$Z$15</c:f>
              <c:numCache>
                <c:formatCode>#,##0_);[Red]\(#,##0\)</c:formatCode>
                <c:ptCount val="10"/>
                <c:pt idx="0">
                  <c:v>1640</c:v>
                </c:pt>
                <c:pt idx="1">
                  <c:v>1932</c:v>
                </c:pt>
                <c:pt idx="2">
                  <c:v>1306</c:v>
                </c:pt>
                <c:pt idx="3">
                  <c:v>1488</c:v>
                </c:pt>
                <c:pt idx="4">
                  <c:v>1769</c:v>
                </c:pt>
                <c:pt idx="5">
                  <c:v>2571</c:v>
                </c:pt>
                <c:pt idx="6">
                  <c:v>2820</c:v>
                </c:pt>
                <c:pt idx="7">
                  <c:v>2394</c:v>
                </c:pt>
                <c:pt idx="8">
                  <c:v>3127</c:v>
                </c:pt>
                <c:pt idx="9">
                  <c:v>3050</c:v>
                </c:pt>
              </c:numCache>
            </c:numRef>
          </c:val>
          <c:extLst>
            <c:ext xmlns:c16="http://schemas.microsoft.com/office/drawing/2014/chart" uri="{C3380CC4-5D6E-409C-BE32-E72D297353CC}">
              <c16:uniqueId val="{00000001-8437-448C-83C7-2CEB4D3527F7}"/>
            </c:ext>
          </c:extLst>
        </c:ser>
        <c:ser>
          <c:idx val="2"/>
          <c:order val="2"/>
          <c:tx>
            <c:strRef>
              <c:f>Sheet1!$B$16</c:f>
              <c:strCache>
                <c:ptCount val="1"/>
                <c:pt idx="0">
                  <c:v>非金属</c:v>
                </c:pt>
              </c:strCache>
            </c:strRef>
          </c:tx>
          <c:spPr>
            <a:solidFill>
              <a:srgbClr val="AA4643"/>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Sheet1!$Q$16:$Z$16</c:f>
              <c:numCache>
                <c:formatCode>#,##0_);[Red]\(#,##0\)</c:formatCode>
                <c:ptCount val="10"/>
                <c:pt idx="0">
                  <c:v>1281</c:v>
                </c:pt>
                <c:pt idx="1">
                  <c:v>1877</c:v>
                </c:pt>
                <c:pt idx="2">
                  <c:v>1740</c:v>
                </c:pt>
                <c:pt idx="3">
                  <c:v>1523</c:v>
                </c:pt>
                <c:pt idx="4">
                  <c:v>1440</c:v>
                </c:pt>
                <c:pt idx="5">
                  <c:v>1433</c:v>
                </c:pt>
                <c:pt idx="6">
                  <c:v>2005</c:v>
                </c:pt>
                <c:pt idx="7">
                  <c:v>1630</c:v>
                </c:pt>
                <c:pt idx="8">
                  <c:v>1809</c:v>
                </c:pt>
                <c:pt idx="9">
                  <c:v>2116</c:v>
                </c:pt>
              </c:numCache>
            </c:numRef>
          </c:val>
          <c:extLst>
            <c:ext xmlns:c16="http://schemas.microsoft.com/office/drawing/2014/chart" uri="{C3380CC4-5D6E-409C-BE32-E72D297353CC}">
              <c16:uniqueId val="{00000002-8437-448C-83C7-2CEB4D3527F7}"/>
            </c:ext>
          </c:extLst>
        </c:ser>
        <c:ser>
          <c:idx val="3"/>
          <c:order val="3"/>
          <c:tx>
            <c:strRef>
              <c:f>Sheet1!$B$17</c:f>
              <c:strCache>
                <c:ptCount val="1"/>
                <c:pt idx="0">
                  <c:v>貴金属</c:v>
                </c:pt>
              </c:strCache>
            </c:strRef>
          </c:tx>
          <c:spPr>
            <a:solidFill>
              <a:srgbClr val="D19392"/>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Sheet1!$Q$17:$Z$17</c:f>
              <c:numCache>
                <c:formatCode>#,##0_);[Red]\(#,##0\)</c:formatCode>
                <c:ptCount val="10"/>
                <c:pt idx="0">
                  <c:v>317</c:v>
                </c:pt>
                <c:pt idx="1">
                  <c:v>312</c:v>
                </c:pt>
                <c:pt idx="2">
                  <c:v>279</c:v>
                </c:pt>
                <c:pt idx="3">
                  <c:v>293</c:v>
                </c:pt>
                <c:pt idx="4">
                  <c:v>503</c:v>
                </c:pt>
                <c:pt idx="5">
                  <c:v>965</c:v>
                </c:pt>
                <c:pt idx="6">
                  <c:v>761</c:v>
                </c:pt>
                <c:pt idx="7">
                  <c:v>564</c:v>
                </c:pt>
                <c:pt idx="8">
                  <c:v>717</c:v>
                </c:pt>
                <c:pt idx="9">
                  <c:v>1041</c:v>
                </c:pt>
              </c:numCache>
            </c:numRef>
          </c:val>
          <c:extLst>
            <c:ext xmlns:c16="http://schemas.microsoft.com/office/drawing/2014/chart" uri="{C3380CC4-5D6E-409C-BE32-E72D297353CC}">
              <c16:uniqueId val="{00000003-8437-448C-83C7-2CEB4D3527F7}"/>
            </c:ext>
          </c:extLst>
        </c:ser>
        <c:ser>
          <c:idx val="4"/>
          <c:order val="4"/>
          <c:tx>
            <c:strRef>
              <c:f>Sheet1!$B$18</c:f>
              <c:strCache>
                <c:ptCount val="1"/>
                <c:pt idx="0">
                  <c:v>エネルギー</c:v>
                </c:pt>
              </c:strCache>
            </c:strRef>
          </c:tx>
          <c:spPr>
            <a:solidFill>
              <a:srgbClr val="4572A7"/>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Sheet1!$Q$18:$Z$18</c:f>
              <c:numCache>
                <c:formatCode>#,##0_);[Red]\(#,##0\)</c:formatCode>
                <c:ptCount val="10"/>
                <c:pt idx="0">
                  <c:v>1405</c:v>
                </c:pt>
                <c:pt idx="1">
                  <c:v>2210</c:v>
                </c:pt>
                <c:pt idx="2">
                  <c:v>2167</c:v>
                </c:pt>
                <c:pt idx="3">
                  <c:v>2234</c:v>
                </c:pt>
                <c:pt idx="4">
                  <c:v>2543</c:v>
                </c:pt>
                <c:pt idx="5">
                  <c:v>3151</c:v>
                </c:pt>
                <c:pt idx="6">
                  <c:v>2711</c:v>
                </c:pt>
                <c:pt idx="7">
                  <c:v>2056</c:v>
                </c:pt>
                <c:pt idx="8">
                  <c:v>2760</c:v>
                </c:pt>
                <c:pt idx="9">
                  <c:v>3481</c:v>
                </c:pt>
              </c:numCache>
            </c:numRef>
          </c:val>
          <c:extLst>
            <c:ext xmlns:c16="http://schemas.microsoft.com/office/drawing/2014/chart" uri="{C3380CC4-5D6E-409C-BE32-E72D297353CC}">
              <c16:uniqueId val="{00000004-8437-448C-83C7-2CEB4D3527F7}"/>
            </c:ext>
          </c:extLst>
        </c:ser>
        <c:ser>
          <c:idx val="5"/>
          <c:order val="5"/>
          <c:tx>
            <c:strRef>
              <c:f>Sheet1!$B$19</c:f>
              <c:strCache>
                <c:ptCount val="1"/>
                <c:pt idx="0">
                  <c:v>通貨</c:v>
                </c:pt>
              </c:strCache>
            </c:strRef>
          </c:tx>
          <c:spPr>
            <a:solidFill>
              <a:srgbClr val="89A54E"/>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Sheet1!$Q$19:$Z$19</c:f>
              <c:numCache>
                <c:formatCode>#,##0_);[Red]\(#,##0\)</c:formatCode>
                <c:ptCount val="10"/>
                <c:pt idx="0">
                  <c:v>2797</c:v>
                </c:pt>
                <c:pt idx="1">
                  <c:v>3078</c:v>
                </c:pt>
                <c:pt idx="2">
                  <c:v>2984</c:v>
                </c:pt>
                <c:pt idx="3">
                  <c:v>3927</c:v>
                </c:pt>
                <c:pt idx="4">
                  <c:v>3936</c:v>
                </c:pt>
                <c:pt idx="5">
                  <c:v>4513</c:v>
                </c:pt>
                <c:pt idx="6">
                  <c:v>5542</c:v>
                </c:pt>
                <c:pt idx="7">
                  <c:v>7731</c:v>
                </c:pt>
                <c:pt idx="8">
                  <c:v>7015</c:v>
                </c:pt>
                <c:pt idx="9">
                  <c:v>3192</c:v>
                </c:pt>
              </c:numCache>
            </c:numRef>
          </c:val>
          <c:extLst>
            <c:ext xmlns:c16="http://schemas.microsoft.com/office/drawing/2014/chart" uri="{C3380CC4-5D6E-409C-BE32-E72D297353CC}">
              <c16:uniqueId val="{00000005-8437-448C-83C7-2CEB4D3527F7}"/>
            </c:ext>
          </c:extLst>
        </c:ser>
        <c:ser>
          <c:idx val="6"/>
          <c:order val="6"/>
          <c:tx>
            <c:strRef>
              <c:f>Sheet1!$B$20</c:f>
              <c:strCache>
                <c:ptCount val="1"/>
                <c:pt idx="0">
                  <c:v>金利</c:v>
                </c:pt>
              </c:strCache>
            </c:strRef>
          </c:tx>
          <c:spPr>
            <a:solidFill>
              <a:srgbClr val="71588F"/>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Sheet1!$Q$20:$Z$20</c:f>
              <c:numCache>
                <c:formatCode>#,##0_);[Red]\(#,##0\)</c:formatCode>
                <c:ptCount val="10"/>
                <c:pt idx="0">
                  <c:v>3280</c:v>
                </c:pt>
                <c:pt idx="1">
                  <c:v>3530</c:v>
                </c:pt>
                <c:pt idx="2">
                  <c:v>3984</c:v>
                </c:pt>
                <c:pt idx="3">
                  <c:v>4568</c:v>
                </c:pt>
                <c:pt idx="4">
                  <c:v>4772</c:v>
                </c:pt>
                <c:pt idx="5">
                  <c:v>4115</c:v>
                </c:pt>
                <c:pt idx="6">
                  <c:v>4577</c:v>
                </c:pt>
                <c:pt idx="7">
                  <c:v>5146</c:v>
                </c:pt>
                <c:pt idx="8">
                  <c:v>6116</c:v>
                </c:pt>
                <c:pt idx="9">
                  <c:v>6973</c:v>
                </c:pt>
              </c:numCache>
            </c:numRef>
          </c:val>
          <c:extLst>
            <c:ext xmlns:c16="http://schemas.microsoft.com/office/drawing/2014/chart" uri="{C3380CC4-5D6E-409C-BE32-E72D297353CC}">
              <c16:uniqueId val="{00000006-8437-448C-83C7-2CEB4D3527F7}"/>
            </c:ext>
          </c:extLst>
        </c:ser>
        <c:ser>
          <c:idx val="7"/>
          <c:order val="7"/>
          <c:tx>
            <c:strRef>
              <c:f>Sheet1!$B$21</c:f>
              <c:strCache>
                <c:ptCount val="1"/>
                <c:pt idx="0">
                  <c:v>個別証券</c:v>
                </c:pt>
              </c:strCache>
            </c:strRef>
          </c:tx>
          <c:spPr>
            <a:solidFill>
              <a:srgbClr val="4198AF"/>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Sheet1!$Q$21:$Z$21</c:f>
              <c:numCache>
                <c:formatCode>#,##0_);[Red]\(#,##0\)</c:formatCode>
                <c:ptCount val="10"/>
                <c:pt idx="0">
                  <c:v>4780</c:v>
                </c:pt>
                <c:pt idx="1">
                  <c:v>4415</c:v>
                </c:pt>
                <c:pt idx="2">
                  <c:v>4647</c:v>
                </c:pt>
                <c:pt idx="3">
                  <c:v>5779</c:v>
                </c:pt>
                <c:pt idx="4">
                  <c:v>6109</c:v>
                </c:pt>
                <c:pt idx="5">
                  <c:v>9951</c:v>
                </c:pt>
                <c:pt idx="6">
                  <c:v>13746</c:v>
                </c:pt>
                <c:pt idx="7">
                  <c:v>13234</c:v>
                </c:pt>
                <c:pt idx="8">
                  <c:v>12730</c:v>
                </c:pt>
                <c:pt idx="9">
                  <c:v>14806</c:v>
                </c:pt>
              </c:numCache>
            </c:numRef>
          </c:val>
          <c:extLst>
            <c:ext xmlns:c16="http://schemas.microsoft.com/office/drawing/2014/chart" uri="{C3380CC4-5D6E-409C-BE32-E72D297353CC}">
              <c16:uniqueId val="{00000007-8437-448C-83C7-2CEB4D3527F7}"/>
            </c:ext>
          </c:extLst>
        </c:ser>
        <c:ser>
          <c:idx val="8"/>
          <c:order val="8"/>
          <c:tx>
            <c:strRef>
              <c:f>Sheet1!$B$22</c:f>
              <c:strCache>
                <c:ptCount val="1"/>
                <c:pt idx="0">
                  <c:v>株価指数</c:v>
                </c:pt>
              </c:strCache>
            </c:strRef>
          </c:tx>
          <c:spPr>
            <a:solidFill>
              <a:srgbClr val="DB843D"/>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Sheet1!$Q$22:$Z$22</c:f>
              <c:numCache>
                <c:formatCode>#,##0_);[Red]\(#,##0\)</c:formatCode>
                <c:ptCount val="10"/>
                <c:pt idx="0">
                  <c:v>8505</c:v>
                </c:pt>
                <c:pt idx="1">
                  <c:v>7261</c:v>
                </c:pt>
                <c:pt idx="2">
                  <c:v>7623</c:v>
                </c:pt>
                <c:pt idx="3">
                  <c:v>9991</c:v>
                </c:pt>
                <c:pt idx="4">
                  <c:v>12443</c:v>
                </c:pt>
                <c:pt idx="5">
                  <c:v>18624</c:v>
                </c:pt>
                <c:pt idx="6">
                  <c:v>28132</c:v>
                </c:pt>
                <c:pt idx="7">
                  <c:v>48608</c:v>
                </c:pt>
                <c:pt idx="8">
                  <c:v>99816</c:v>
                </c:pt>
                <c:pt idx="9">
                  <c:v>169683</c:v>
                </c:pt>
              </c:numCache>
            </c:numRef>
          </c:val>
          <c:extLst>
            <c:ext xmlns:c16="http://schemas.microsoft.com/office/drawing/2014/chart" uri="{C3380CC4-5D6E-409C-BE32-E72D297353CC}">
              <c16:uniqueId val="{00000008-8437-448C-83C7-2CEB4D3527F7}"/>
            </c:ext>
          </c:extLst>
        </c:ser>
        <c:ser>
          <c:idx val="9"/>
          <c:order val="9"/>
          <c:tx>
            <c:strRef>
              <c:f>Sheet1!$B$23</c:f>
              <c:strCache>
                <c:ptCount val="1"/>
              </c:strCache>
            </c:strRef>
          </c:tx>
          <c:spPr>
            <a:no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5ABC-4CE8-9483-B0B20A8958F5}"/>
                </c:ext>
              </c:extLst>
            </c:dLbl>
            <c:dLbl>
              <c:idx val="2"/>
              <c:delete val="1"/>
              <c:extLst>
                <c:ext xmlns:c15="http://schemas.microsoft.com/office/drawing/2012/chart" uri="{CE6537A1-D6FC-4f65-9D91-7224C49458BB}"/>
                <c:ext xmlns:c16="http://schemas.microsoft.com/office/drawing/2014/chart" uri="{C3380CC4-5D6E-409C-BE32-E72D297353CC}">
                  <c16:uniqueId val="{00000008-5ABC-4CE8-9483-B0B20A8958F5}"/>
                </c:ext>
              </c:extLst>
            </c:dLbl>
            <c:dLbl>
              <c:idx val="3"/>
              <c:delete val="1"/>
              <c:extLst>
                <c:ext xmlns:c15="http://schemas.microsoft.com/office/drawing/2012/chart" uri="{CE6537A1-D6FC-4f65-9D91-7224C49458BB}"/>
                <c:ext xmlns:c16="http://schemas.microsoft.com/office/drawing/2014/chart" uri="{C3380CC4-5D6E-409C-BE32-E72D297353CC}">
                  <c16:uniqueId val="{00000007-5ABC-4CE8-9483-B0B20A8958F5}"/>
                </c:ext>
              </c:extLst>
            </c:dLbl>
            <c:dLbl>
              <c:idx val="4"/>
              <c:delete val="1"/>
              <c:extLst>
                <c:ext xmlns:c15="http://schemas.microsoft.com/office/drawing/2012/chart" uri="{CE6537A1-D6FC-4f65-9D91-7224C49458BB}"/>
                <c:ext xmlns:c16="http://schemas.microsoft.com/office/drawing/2014/chart" uri="{C3380CC4-5D6E-409C-BE32-E72D297353CC}">
                  <c16:uniqueId val="{00000006-5ABC-4CE8-9483-B0B20A8958F5}"/>
                </c:ext>
              </c:extLst>
            </c:dLbl>
            <c:dLbl>
              <c:idx val="6"/>
              <c:delete val="1"/>
              <c:extLst>
                <c:ext xmlns:c15="http://schemas.microsoft.com/office/drawing/2012/chart" uri="{CE6537A1-D6FC-4f65-9D91-7224C49458BB}"/>
                <c:ext xmlns:c16="http://schemas.microsoft.com/office/drawing/2014/chart" uri="{C3380CC4-5D6E-409C-BE32-E72D297353CC}">
                  <c16:uniqueId val="{00000003-5ABC-4CE8-9483-B0B20A8958F5}"/>
                </c:ext>
              </c:extLst>
            </c:dLbl>
            <c:dLbl>
              <c:idx val="7"/>
              <c:delete val="1"/>
              <c:extLst>
                <c:ext xmlns:c15="http://schemas.microsoft.com/office/drawing/2012/chart" uri="{CE6537A1-D6FC-4f65-9D91-7224C49458BB}"/>
                <c:ext xmlns:c16="http://schemas.microsoft.com/office/drawing/2014/chart" uri="{C3380CC4-5D6E-409C-BE32-E72D297353CC}">
                  <c16:uniqueId val="{00000005-5ABC-4CE8-9483-B0B20A8958F5}"/>
                </c:ext>
              </c:extLst>
            </c:dLbl>
            <c:dLbl>
              <c:idx val="8"/>
              <c:delete val="1"/>
              <c:extLst>
                <c:ext xmlns:c15="http://schemas.microsoft.com/office/drawing/2012/chart" uri="{CE6537A1-D6FC-4f65-9D91-7224C49458BB}"/>
                <c:ext xmlns:c16="http://schemas.microsoft.com/office/drawing/2014/chart" uri="{C3380CC4-5D6E-409C-BE32-E72D297353CC}">
                  <c16:uniqueId val="{00000002-5ABC-4CE8-9483-B0B20A8958F5}"/>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9-5ABC-4CE8-9483-B0B20A8958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Sheet1!$Q$23:$Z$23</c:f>
              <c:numCache>
                <c:formatCode>#,##0_);[Red]\(#,##0\)</c:formatCode>
                <c:ptCount val="10"/>
                <c:pt idx="0">
                  <c:v>24830</c:v>
                </c:pt>
                <c:pt idx="1">
                  <c:v>25238</c:v>
                </c:pt>
                <c:pt idx="2">
                  <c:v>25220</c:v>
                </c:pt>
                <c:pt idx="3">
                  <c:v>30333</c:v>
                </c:pt>
                <c:pt idx="4">
                  <c:v>34504</c:v>
                </c:pt>
                <c:pt idx="5">
                  <c:v>46815</c:v>
                </c:pt>
                <c:pt idx="6">
                  <c:v>62608</c:v>
                </c:pt>
                <c:pt idx="7">
                  <c:v>83906</c:v>
                </c:pt>
                <c:pt idx="8">
                  <c:v>137379</c:v>
                </c:pt>
                <c:pt idx="9">
                  <c:v>206777</c:v>
                </c:pt>
              </c:numCache>
            </c:numRef>
          </c:val>
          <c:extLst>
            <c:ext xmlns:c16="http://schemas.microsoft.com/office/drawing/2014/chart" uri="{C3380CC4-5D6E-409C-BE32-E72D297353CC}">
              <c16:uniqueId val="{00000001-5ABC-4CE8-9483-B0B20A8958F5}"/>
            </c:ext>
          </c:extLst>
        </c:ser>
        <c:dLbls>
          <c:showLegendKey val="0"/>
          <c:showVal val="0"/>
          <c:showCatName val="0"/>
          <c:showSerName val="0"/>
          <c:showPercent val="0"/>
          <c:showBubbleSize val="0"/>
        </c:dLbls>
        <c:gapWidth val="150"/>
        <c:overlap val="100"/>
        <c:axId val="613368879"/>
        <c:axId val="613368463"/>
      </c:barChart>
      <c:catAx>
        <c:axId val="61336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463"/>
        <c:crosses val="autoZero"/>
        <c:auto val="1"/>
        <c:lblAlgn val="ctr"/>
        <c:lblOffset val="100"/>
        <c:noMultiLvlLbl val="0"/>
      </c:catAx>
      <c:valAx>
        <c:axId val="613368463"/>
        <c:scaling>
          <c:orientation val="minMax"/>
          <c:max val="22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879"/>
        <c:crosses val="autoZero"/>
        <c:crossBetween val="between"/>
      </c:valAx>
      <c:spPr>
        <a:noFill/>
        <a:ln w="25400">
          <a:noFill/>
        </a:ln>
        <a:effectLst/>
      </c:spPr>
    </c:plotArea>
    <c:legend>
      <c:legendPos val="l"/>
      <c:layout>
        <c:manualLayout>
          <c:xMode val="edge"/>
          <c:yMode val="edge"/>
          <c:x val="0.16067721903368112"/>
          <c:y val="6.9826739739056495E-2"/>
          <c:w val="0.1627418661404034"/>
          <c:h val="0.60757567802282098"/>
        </c:manualLayout>
      </c:layout>
      <c:overlay val="0"/>
      <c:spPr>
        <a:solidFill>
          <a:schemeClr val="bg1"/>
        </a:solidFill>
        <a:ln>
          <a:solidFill>
            <a:schemeClr val="tx1"/>
          </a:solidFill>
        </a:ln>
        <a:effectLst/>
      </c:spPr>
      <c:txPr>
        <a:bodyPr rot="0" spcFirstLastPara="1" vertOverflow="ellipsis" vert="horz" wrap="square" anchor="t" anchorCtr="1"/>
        <a:lstStyle/>
        <a:p>
          <a:pPr>
            <a:lnSpc>
              <a:spcPts val="1600"/>
            </a:lnSpc>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'Stablecoin Market Cap'!$B$1</c:f>
              <c:strCache>
                <c:ptCount val="1"/>
                <c:pt idx="0">
                  <c:v>Total Market Cap (Billions USD)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'Stablecoin Market Cap'!$A$22:$A$28</c:f>
              <c:numCache>
                <c:formatCode>General</c:formatCode>
                <c:ptCount val="7"/>
                <c:pt idx="0">
                  <c:v>2020</c:v>
                </c:pt>
                <c:pt idx="1">
                  <c:v>2021</c:v>
                </c:pt>
                <c:pt idx="2">
                  <c:v>2022</c:v>
                </c:pt>
                <c:pt idx="3">
                  <c:v>2023</c:v>
                </c:pt>
                <c:pt idx="4">
                  <c:v>2024</c:v>
                </c:pt>
                <c:pt idx="5">
                  <c:v>2025</c:v>
                </c:pt>
                <c:pt idx="6">
                  <c:v>2026</c:v>
                </c:pt>
              </c:numCache>
            </c:numRef>
          </c:cat>
          <c:val>
            <c:numRef>
              <c:f>'Stablecoin Market Cap'!$B$22:$B$28</c:f>
              <c:numCache>
                <c:formatCode>General</c:formatCode>
                <c:ptCount val="7"/>
                <c:pt idx="0">
                  <c:v>4.17</c:v>
                </c:pt>
                <c:pt idx="1">
                  <c:v>29.26</c:v>
                </c:pt>
                <c:pt idx="2">
                  <c:v>162.6</c:v>
                </c:pt>
                <c:pt idx="3">
                  <c:v>137.9</c:v>
                </c:pt>
                <c:pt idx="4">
                  <c:v>130.28</c:v>
                </c:pt>
                <c:pt idx="5">
                  <c:v>207.5</c:v>
                </c:pt>
                <c:pt idx="6">
                  <c:v>308.60000000000002</c:v>
                </c:pt>
              </c:numCache>
            </c:numRef>
          </c:val>
          <c:smooth val="0"/>
          <c:extLst>
            <c:ext xmlns:c16="http://schemas.microsoft.com/office/drawing/2014/chart" uri="{C3380CC4-5D6E-409C-BE32-E72D297353CC}">
              <c16:uniqueId val="{00000000-4836-4C3E-B11F-B17C39565CCC}"/>
            </c:ext>
          </c:extLst>
        </c:ser>
        <c:dLbls>
          <c:dLblPos val="t"/>
          <c:showLegendKey val="0"/>
          <c:showVal val="1"/>
          <c:showCatName val="0"/>
          <c:showSerName val="0"/>
          <c:showPercent val="0"/>
          <c:showBubbleSize val="0"/>
        </c:dLbls>
        <c:marker val="1"/>
        <c:smooth val="0"/>
        <c:axId val="2091304784"/>
        <c:axId val="2091307280"/>
      </c:lineChart>
      <c:catAx>
        <c:axId val="209130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91307280"/>
        <c:crosses val="autoZero"/>
        <c:auto val="1"/>
        <c:lblAlgn val="ctr"/>
        <c:lblOffset val="100"/>
        <c:noMultiLvlLbl val="0"/>
      </c:catAx>
      <c:valAx>
        <c:axId val="2091307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9130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20944805672717E-2"/>
          <c:y val="7.790775133896452E-2"/>
          <c:w val="0.89591798161034841"/>
          <c:h val="0.82807573010731439"/>
        </c:manualLayout>
      </c:layout>
      <c:barChart>
        <c:barDir val="col"/>
        <c:grouping val="stacked"/>
        <c:varyColors val="0"/>
        <c:ser>
          <c:idx val="0"/>
          <c:order val="0"/>
          <c:tx>
            <c:strRef>
              <c:f>Sheet1!$B$14</c:f>
              <c:strCache>
                <c:ptCount val="1"/>
                <c:pt idx="0">
                  <c:v>その他</c:v>
                </c:pt>
              </c:strCache>
            </c:strRef>
          </c:tx>
          <c:spPr>
            <a:solidFill>
              <a:srgbClr val="A99BBD"/>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Sheet1!$Q$14:$Z$14</c:f>
              <c:numCache>
                <c:formatCode>#,##0_);[Red]\(#,##0\)</c:formatCode>
                <c:ptCount val="10"/>
                <c:pt idx="0">
                  <c:v>825</c:v>
                </c:pt>
                <c:pt idx="1">
                  <c:v>622</c:v>
                </c:pt>
                <c:pt idx="2">
                  <c:v>488</c:v>
                </c:pt>
                <c:pt idx="3">
                  <c:v>531</c:v>
                </c:pt>
                <c:pt idx="4">
                  <c:v>989</c:v>
                </c:pt>
                <c:pt idx="5">
                  <c:v>1493</c:v>
                </c:pt>
                <c:pt idx="6">
                  <c:v>2314</c:v>
                </c:pt>
                <c:pt idx="7">
                  <c:v>2543</c:v>
                </c:pt>
                <c:pt idx="8">
                  <c:v>3288</c:v>
                </c:pt>
                <c:pt idx="9">
                  <c:v>2437</c:v>
                </c:pt>
              </c:numCache>
            </c:numRef>
          </c:val>
          <c:extLst>
            <c:ext xmlns:c16="http://schemas.microsoft.com/office/drawing/2014/chart" uri="{C3380CC4-5D6E-409C-BE32-E72D297353CC}">
              <c16:uniqueId val="{00000000-C385-492F-8004-24515DAE3466}"/>
            </c:ext>
          </c:extLst>
        </c:ser>
        <c:ser>
          <c:idx val="1"/>
          <c:order val="1"/>
          <c:tx>
            <c:strRef>
              <c:f>Sheet1!$B$15</c:f>
              <c:strCache>
                <c:ptCount val="1"/>
                <c:pt idx="0">
                  <c:v>農産物</c:v>
                </c:pt>
              </c:strCache>
            </c:strRef>
          </c:tx>
          <c:spPr>
            <a:solidFill>
              <a:schemeClr val="accent6">
                <a:lumMod val="40000"/>
                <a:lumOff val="60000"/>
              </a:schemeClr>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Sheet1!$Q$15:$Z$15</c:f>
              <c:numCache>
                <c:formatCode>#,##0_);[Red]\(#,##0\)</c:formatCode>
                <c:ptCount val="10"/>
                <c:pt idx="0">
                  <c:v>1640</c:v>
                </c:pt>
                <c:pt idx="1">
                  <c:v>1932</c:v>
                </c:pt>
                <c:pt idx="2">
                  <c:v>1306</c:v>
                </c:pt>
                <c:pt idx="3">
                  <c:v>1488</c:v>
                </c:pt>
                <c:pt idx="4">
                  <c:v>1769</c:v>
                </c:pt>
                <c:pt idx="5">
                  <c:v>2571</c:v>
                </c:pt>
                <c:pt idx="6">
                  <c:v>2820</c:v>
                </c:pt>
                <c:pt idx="7">
                  <c:v>2394</c:v>
                </c:pt>
                <c:pt idx="8">
                  <c:v>3127</c:v>
                </c:pt>
                <c:pt idx="9">
                  <c:v>3050</c:v>
                </c:pt>
              </c:numCache>
            </c:numRef>
          </c:val>
          <c:extLst>
            <c:ext xmlns:c16="http://schemas.microsoft.com/office/drawing/2014/chart" uri="{C3380CC4-5D6E-409C-BE32-E72D297353CC}">
              <c16:uniqueId val="{00000001-C385-492F-8004-24515DAE3466}"/>
            </c:ext>
          </c:extLst>
        </c:ser>
        <c:ser>
          <c:idx val="2"/>
          <c:order val="2"/>
          <c:tx>
            <c:strRef>
              <c:f>Sheet1!$B$16</c:f>
              <c:strCache>
                <c:ptCount val="1"/>
                <c:pt idx="0">
                  <c:v>非金属</c:v>
                </c:pt>
              </c:strCache>
            </c:strRef>
          </c:tx>
          <c:spPr>
            <a:solidFill>
              <a:srgbClr val="AA4643"/>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Sheet1!$Q$16:$Z$16</c:f>
              <c:numCache>
                <c:formatCode>#,##0_);[Red]\(#,##0\)</c:formatCode>
                <c:ptCount val="10"/>
                <c:pt idx="0">
                  <c:v>1281</c:v>
                </c:pt>
                <c:pt idx="1">
                  <c:v>1877</c:v>
                </c:pt>
                <c:pt idx="2">
                  <c:v>1740</c:v>
                </c:pt>
                <c:pt idx="3">
                  <c:v>1523</c:v>
                </c:pt>
                <c:pt idx="4">
                  <c:v>1440</c:v>
                </c:pt>
                <c:pt idx="5">
                  <c:v>1433</c:v>
                </c:pt>
                <c:pt idx="6">
                  <c:v>2005</c:v>
                </c:pt>
                <c:pt idx="7">
                  <c:v>1630</c:v>
                </c:pt>
                <c:pt idx="8">
                  <c:v>1809</c:v>
                </c:pt>
                <c:pt idx="9">
                  <c:v>2116</c:v>
                </c:pt>
              </c:numCache>
            </c:numRef>
          </c:val>
          <c:extLst>
            <c:ext xmlns:c16="http://schemas.microsoft.com/office/drawing/2014/chart" uri="{C3380CC4-5D6E-409C-BE32-E72D297353CC}">
              <c16:uniqueId val="{00000002-C385-492F-8004-24515DAE3466}"/>
            </c:ext>
          </c:extLst>
        </c:ser>
        <c:ser>
          <c:idx val="3"/>
          <c:order val="3"/>
          <c:tx>
            <c:strRef>
              <c:f>Sheet1!$B$17</c:f>
              <c:strCache>
                <c:ptCount val="1"/>
                <c:pt idx="0">
                  <c:v>貴金属</c:v>
                </c:pt>
              </c:strCache>
            </c:strRef>
          </c:tx>
          <c:spPr>
            <a:solidFill>
              <a:srgbClr val="D19392"/>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Sheet1!$Q$17:$Z$17</c:f>
              <c:numCache>
                <c:formatCode>#,##0_);[Red]\(#,##0\)</c:formatCode>
                <c:ptCount val="10"/>
                <c:pt idx="0">
                  <c:v>317</c:v>
                </c:pt>
                <c:pt idx="1">
                  <c:v>312</c:v>
                </c:pt>
                <c:pt idx="2">
                  <c:v>279</c:v>
                </c:pt>
                <c:pt idx="3">
                  <c:v>293</c:v>
                </c:pt>
                <c:pt idx="4">
                  <c:v>503</c:v>
                </c:pt>
                <c:pt idx="5">
                  <c:v>965</c:v>
                </c:pt>
                <c:pt idx="6">
                  <c:v>761</c:v>
                </c:pt>
                <c:pt idx="7">
                  <c:v>564</c:v>
                </c:pt>
                <c:pt idx="8">
                  <c:v>717</c:v>
                </c:pt>
                <c:pt idx="9">
                  <c:v>1041</c:v>
                </c:pt>
              </c:numCache>
            </c:numRef>
          </c:val>
          <c:extLst>
            <c:ext xmlns:c16="http://schemas.microsoft.com/office/drawing/2014/chart" uri="{C3380CC4-5D6E-409C-BE32-E72D297353CC}">
              <c16:uniqueId val="{00000003-C385-492F-8004-24515DAE3466}"/>
            </c:ext>
          </c:extLst>
        </c:ser>
        <c:ser>
          <c:idx val="4"/>
          <c:order val="4"/>
          <c:tx>
            <c:strRef>
              <c:f>Sheet1!$B$18</c:f>
              <c:strCache>
                <c:ptCount val="1"/>
                <c:pt idx="0">
                  <c:v>エネルギー</c:v>
                </c:pt>
              </c:strCache>
            </c:strRef>
          </c:tx>
          <c:spPr>
            <a:solidFill>
              <a:srgbClr val="4572A7"/>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Sheet1!$Q$18:$Z$18</c:f>
              <c:numCache>
                <c:formatCode>#,##0_);[Red]\(#,##0\)</c:formatCode>
                <c:ptCount val="10"/>
                <c:pt idx="0">
                  <c:v>1405</c:v>
                </c:pt>
                <c:pt idx="1">
                  <c:v>2210</c:v>
                </c:pt>
                <c:pt idx="2">
                  <c:v>2167</c:v>
                </c:pt>
                <c:pt idx="3">
                  <c:v>2234</c:v>
                </c:pt>
                <c:pt idx="4">
                  <c:v>2543</c:v>
                </c:pt>
                <c:pt idx="5">
                  <c:v>3151</c:v>
                </c:pt>
                <c:pt idx="6">
                  <c:v>2711</c:v>
                </c:pt>
                <c:pt idx="7">
                  <c:v>2056</c:v>
                </c:pt>
                <c:pt idx="8">
                  <c:v>2760</c:v>
                </c:pt>
                <c:pt idx="9">
                  <c:v>3481</c:v>
                </c:pt>
              </c:numCache>
            </c:numRef>
          </c:val>
          <c:extLst>
            <c:ext xmlns:c16="http://schemas.microsoft.com/office/drawing/2014/chart" uri="{C3380CC4-5D6E-409C-BE32-E72D297353CC}">
              <c16:uniqueId val="{00000004-C385-492F-8004-24515DAE3466}"/>
            </c:ext>
          </c:extLst>
        </c:ser>
        <c:ser>
          <c:idx val="5"/>
          <c:order val="5"/>
          <c:tx>
            <c:strRef>
              <c:f>Sheet1!$B$19</c:f>
              <c:strCache>
                <c:ptCount val="1"/>
                <c:pt idx="0">
                  <c:v>通貨</c:v>
                </c:pt>
              </c:strCache>
            </c:strRef>
          </c:tx>
          <c:spPr>
            <a:solidFill>
              <a:srgbClr val="89A54E"/>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Sheet1!$Q$19:$Z$19</c:f>
              <c:numCache>
                <c:formatCode>#,##0_);[Red]\(#,##0\)</c:formatCode>
                <c:ptCount val="10"/>
                <c:pt idx="0">
                  <c:v>2797</c:v>
                </c:pt>
                <c:pt idx="1">
                  <c:v>3078</c:v>
                </c:pt>
                <c:pt idx="2">
                  <c:v>2984</c:v>
                </c:pt>
                <c:pt idx="3">
                  <c:v>3927</c:v>
                </c:pt>
                <c:pt idx="4">
                  <c:v>3936</c:v>
                </c:pt>
                <c:pt idx="5">
                  <c:v>4513</c:v>
                </c:pt>
                <c:pt idx="6">
                  <c:v>5542</c:v>
                </c:pt>
                <c:pt idx="7">
                  <c:v>7731</c:v>
                </c:pt>
                <c:pt idx="8">
                  <c:v>7015</c:v>
                </c:pt>
                <c:pt idx="9">
                  <c:v>3192</c:v>
                </c:pt>
              </c:numCache>
            </c:numRef>
          </c:val>
          <c:extLst>
            <c:ext xmlns:c16="http://schemas.microsoft.com/office/drawing/2014/chart" uri="{C3380CC4-5D6E-409C-BE32-E72D297353CC}">
              <c16:uniqueId val="{00000005-C385-492F-8004-24515DAE3466}"/>
            </c:ext>
          </c:extLst>
        </c:ser>
        <c:ser>
          <c:idx val="6"/>
          <c:order val="6"/>
          <c:tx>
            <c:strRef>
              <c:f>Sheet1!$B$20</c:f>
              <c:strCache>
                <c:ptCount val="1"/>
                <c:pt idx="0">
                  <c:v>金利</c:v>
                </c:pt>
              </c:strCache>
            </c:strRef>
          </c:tx>
          <c:spPr>
            <a:solidFill>
              <a:srgbClr val="71588F"/>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Sheet1!$Q$20:$Z$20</c:f>
              <c:numCache>
                <c:formatCode>#,##0_);[Red]\(#,##0\)</c:formatCode>
                <c:ptCount val="10"/>
                <c:pt idx="0">
                  <c:v>3280</c:v>
                </c:pt>
                <c:pt idx="1">
                  <c:v>3530</c:v>
                </c:pt>
                <c:pt idx="2">
                  <c:v>3984</c:v>
                </c:pt>
                <c:pt idx="3">
                  <c:v>4568</c:v>
                </c:pt>
                <c:pt idx="4">
                  <c:v>4772</c:v>
                </c:pt>
                <c:pt idx="5">
                  <c:v>4115</c:v>
                </c:pt>
                <c:pt idx="6">
                  <c:v>4577</c:v>
                </c:pt>
                <c:pt idx="7">
                  <c:v>5146</c:v>
                </c:pt>
                <c:pt idx="8">
                  <c:v>6116</c:v>
                </c:pt>
                <c:pt idx="9">
                  <c:v>6973</c:v>
                </c:pt>
              </c:numCache>
            </c:numRef>
          </c:val>
          <c:extLst>
            <c:ext xmlns:c16="http://schemas.microsoft.com/office/drawing/2014/chart" uri="{C3380CC4-5D6E-409C-BE32-E72D297353CC}">
              <c16:uniqueId val="{00000006-C385-492F-8004-24515DAE3466}"/>
            </c:ext>
          </c:extLst>
        </c:ser>
        <c:ser>
          <c:idx val="7"/>
          <c:order val="7"/>
          <c:tx>
            <c:strRef>
              <c:f>Sheet1!$B$21</c:f>
              <c:strCache>
                <c:ptCount val="1"/>
                <c:pt idx="0">
                  <c:v>個別証券</c:v>
                </c:pt>
              </c:strCache>
            </c:strRef>
          </c:tx>
          <c:spPr>
            <a:solidFill>
              <a:srgbClr val="4198AF"/>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Sheet1!$Q$21:$Z$21</c:f>
              <c:numCache>
                <c:formatCode>#,##0_);[Red]\(#,##0\)</c:formatCode>
                <c:ptCount val="10"/>
                <c:pt idx="0">
                  <c:v>4780</c:v>
                </c:pt>
                <c:pt idx="1">
                  <c:v>4415</c:v>
                </c:pt>
                <c:pt idx="2">
                  <c:v>4647</c:v>
                </c:pt>
                <c:pt idx="3">
                  <c:v>5779</c:v>
                </c:pt>
                <c:pt idx="4">
                  <c:v>6109</c:v>
                </c:pt>
                <c:pt idx="5">
                  <c:v>9951</c:v>
                </c:pt>
                <c:pt idx="6">
                  <c:v>13746</c:v>
                </c:pt>
                <c:pt idx="7">
                  <c:v>13234</c:v>
                </c:pt>
                <c:pt idx="8">
                  <c:v>12730</c:v>
                </c:pt>
                <c:pt idx="9">
                  <c:v>14806</c:v>
                </c:pt>
              </c:numCache>
            </c:numRef>
          </c:val>
          <c:extLst>
            <c:ext xmlns:c16="http://schemas.microsoft.com/office/drawing/2014/chart" uri="{C3380CC4-5D6E-409C-BE32-E72D297353CC}">
              <c16:uniqueId val="{00000007-C385-492F-8004-24515DAE3466}"/>
            </c:ext>
          </c:extLst>
        </c:ser>
        <c:ser>
          <c:idx val="8"/>
          <c:order val="8"/>
          <c:tx>
            <c:strRef>
              <c:f>Sheet1!$B$22</c:f>
              <c:strCache>
                <c:ptCount val="1"/>
                <c:pt idx="0">
                  <c:v>株価指数</c:v>
                </c:pt>
              </c:strCache>
            </c:strRef>
          </c:tx>
          <c:spPr>
            <a:solidFill>
              <a:srgbClr val="DB843D"/>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Sheet1!$Q$22:$Z$22</c:f>
              <c:numCache>
                <c:formatCode>#,##0_);[Red]\(#,##0\)</c:formatCode>
                <c:ptCount val="10"/>
                <c:pt idx="0">
                  <c:v>8505</c:v>
                </c:pt>
                <c:pt idx="1">
                  <c:v>7261</c:v>
                </c:pt>
                <c:pt idx="2">
                  <c:v>7623</c:v>
                </c:pt>
                <c:pt idx="3">
                  <c:v>9991</c:v>
                </c:pt>
                <c:pt idx="4">
                  <c:v>12443</c:v>
                </c:pt>
                <c:pt idx="5">
                  <c:v>18624</c:v>
                </c:pt>
                <c:pt idx="6">
                  <c:v>28132</c:v>
                </c:pt>
                <c:pt idx="7">
                  <c:v>48608</c:v>
                </c:pt>
                <c:pt idx="8">
                  <c:v>99816</c:v>
                </c:pt>
                <c:pt idx="9">
                  <c:v>169683</c:v>
                </c:pt>
              </c:numCache>
            </c:numRef>
          </c:val>
          <c:extLst>
            <c:ext xmlns:c16="http://schemas.microsoft.com/office/drawing/2014/chart" uri="{C3380CC4-5D6E-409C-BE32-E72D297353CC}">
              <c16:uniqueId val="{00000008-C385-492F-8004-24515DAE3466}"/>
            </c:ext>
          </c:extLst>
        </c:ser>
        <c:dLbls>
          <c:showLegendKey val="0"/>
          <c:showVal val="0"/>
          <c:showCatName val="0"/>
          <c:showSerName val="0"/>
          <c:showPercent val="0"/>
          <c:showBubbleSize val="0"/>
        </c:dLbls>
        <c:gapWidth val="150"/>
        <c:overlap val="100"/>
        <c:axId val="613368879"/>
        <c:axId val="613368463"/>
      </c:barChart>
      <c:catAx>
        <c:axId val="61336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463"/>
        <c:crosses val="autoZero"/>
        <c:auto val="1"/>
        <c:lblAlgn val="ctr"/>
        <c:lblOffset val="100"/>
        <c:noMultiLvlLbl val="0"/>
      </c:catAx>
      <c:valAx>
        <c:axId val="613368463"/>
        <c:scaling>
          <c:orientation val="minMax"/>
          <c:max val="22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879"/>
        <c:crosses val="autoZero"/>
        <c:crossBetween val="between"/>
      </c:valAx>
      <c:spPr>
        <a:noFill/>
        <a:ln w="25400">
          <a:noFill/>
        </a:ln>
        <a:effectLst/>
      </c:spPr>
    </c:plotArea>
    <c:legend>
      <c:legendPos val="l"/>
      <c:layout>
        <c:manualLayout>
          <c:xMode val="edge"/>
          <c:yMode val="edge"/>
          <c:x val="0.13460216280829007"/>
          <c:y val="0.12731053054877264"/>
          <c:w val="0.23591052056895659"/>
          <c:h val="0.59907628754913844"/>
        </c:manualLayout>
      </c:layout>
      <c:overlay val="0"/>
      <c:spPr>
        <a:solidFill>
          <a:schemeClr val="bg1"/>
        </a:solidFill>
        <a:ln>
          <a:solidFill>
            <a:schemeClr val="tx1"/>
          </a:solidFill>
        </a:ln>
        <a:effectLst/>
      </c:spPr>
      <c:txPr>
        <a:bodyPr rot="0" spcFirstLastPara="1" vertOverflow="ellipsis" vert="horz" wrap="square" anchor="ctr" anchorCtr="1"/>
        <a:lstStyle/>
        <a:p>
          <a:pPr>
            <a:lnSpc>
              <a:spcPts val="1600"/>
            </a:lnSpc>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0.74363</cdr:x>
      <cdr:y>0.87258</cdr:y>
    </cdr:from>
    <cdr:to>
      <cdr:x>0.95922</cdr:x>
      <cdr:y>0.94046</cdr:y>
    </cdr:to>
    <cdr:sp macro="" textlink="">
      <cdr:nvSpPr>
        <cdr:cNvPr id="2" name="テキスト ボックス 4">
          <a:extLst xmlns:a="http://schemas.openxmlformats.org/drawingml/2006/main">
            <a:ext uri="{FF2B5EF4-FFF2-40B4-BE49-F238E27FC236}">
              <a16:creationId xmlns:a16="http://schemas.microsoft.com/office/drawing/2014/main" id="{D921A693-671F-459F-8D3F-C958E6A8B032}"/>
            </a:ext>
          </a:extLst>
        </cdr:cNvPr>
        <cdr:cNvSpPr txBox="1"/>
      </cdr:nvSpPr>
      <cdr:spPr>
        <a:xfrm xmlns:a="http://schemas.openxmlformats.org/drawingml/2006/main">
          <a:off x="3988629" y="2769553"/>
          <a:ext cx="115639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800" dirty="0"/>
            <a:t>※</a:t>
          </a:r>
          <a:r>
            <a:rPr lang="ja-JP" altLang="en-US" sz="800" dirty="0"/>
            <a:t>２０２４年は推定</a:t>
          </a:r>
          <a:endParaRPr kumimoji="1" lang="ja-JP" altLang="en-US" sz="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4" tIns="45712" rIns="91424" bIns="45712" rtlCol="0"/>
          <a:lstStyle>
            <a:lvl1pPr algn="r">
              <a:defRPr sz="1200"/>
            </a:lvl1pPr>
          </a:lstStyle>
          <a:p>
            <a:fld id="{B5BB58FE-C50D-4FCC-9864-742372085D7B}"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424" tIns="45712" rIns="91424" bIns="45712" rtlCol="0" anchor="b"/>
          <a:lstStyle>
            <a:lvl1pPr algn="r">
              <a:defRPr sz="1200"/>
            </a:lvl1pPr>
          </a:lstStyle>
          <a:p>
            <a:fld id="{1C31A743-B267-4F88-9F80-B852F463C00D}" type="slidenum">
              <a:rPr kumimoji="1" lang="ja-JP" altLang="en-US" smtClean="0"/>
              <a:t>‹#›</a:t>
            </a:fld>
            <a:endParaRPr kumimoji="1" lang="ja-JP" altLang="en-US"/>
          </a:p>
        </p:txBody>
      </p:sp>
    </p:spTree>
    <p:extLst>
      <p:ext uri="{BB962C8B-B14F-4D97-AF65-F5344CB8AC3E}">
        <p14:creationId xmlns:p14="http://schemas.microsoft.com/office/powerpoint/2010/main" val="2743174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4</a:t>
            </a:fld>
            <a:endParaRPr kumimoji="1" lang="ja-JP" altLang="en-US"/>
          </a:p>
        </p:txBody>
      </p:sp>
    </p:spTree>
    <p:extLst>
      <p:ext uri="{BB962C8B-B14F-4D97-AF65-F5344CB8AC3E}">
        <p14:creationId xmlns:p14="http://schemas.microsoft.com/office/powerpoint/2010/main" val="120432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33</a:t>
            </a:fld>
            <a:endParaRPr lang="ja-JP" altLang="en-US">
              <a:solidFill>
                <a:srgbClr val="2D2E2D"/>
              </a:solidFill>
            </a:endParaRPr>
          </a:p>
        </p:txBody>
      </p:sp>
    </p:spTree>
    <p:extLst>
      <p:ext uri="{BB962C8B-B14F-4D97-AF65-F5344CB8AC3E}">
        <p14:creationId xmlns:p14="http://schemas.microsoft.com/office/powerpoint/2010/main" val="55020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34</a:t>
            </a:fld>
            <a:endParaRPr lang="ja-JP" altLang="en-US">
              <a:solidFill>
                <a:srgbClr val="2D2E2D"/>
              </a:solidFill>
            </a:endParaRPr>
          </a:p>
        </p:txBody>
      </p:sp>
    </p:spTree>
    <p:extLst>
      <p:ext uri="{BB962C8B-B14F-4D97-AF65-F5344CB8AC3E}">
        <p14:creationId xmlns:p14="http://schemas.microsoft.com/office/powerpoint/2010/main" val="263688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35</a:t>
            </a:fld>
            <a:endParaRPr lang="ja-JP" altLang="en-US">
              <a:solidFill>
                <a:srgbClr val="2D2E2D"/>
              </a:solidFill>
            </a:endParaRPr>
          </a:p>
        </p:txBody>
      </p:sp>
    </p:spTree>
    <p:extLst>
      <p:ext uri="{BB962C8B-B14F-4D97-AF65-F5344CB8AC3E}">
        <p14:creationId xmlns:p14="http://schemas.microsoft.com/office/powerpoint/2010/main" val="23350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36</a:t>
            </a:fld>
            <a:endParaRPr lang="ja-JP" altLang="en-US">
              <a:solidFill>
                <a:srgbClr val="2D2E2D"/>
              </a:solidFill>
            </a:endParaRPr>
          </a:p>
        </p:txBody>
      </p:sp>
    </p:spTree>
    <p:extLst>
      <p:ext uri="{BB962C8B-B14F-4D97-AF65-F5344CB8AC3E}">
        <p14:creationId xmlns:p14="http://schemas.microsoft.com/office/powerpoint/2010/main" val="344288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8DAA45D-EBB6-4D37-A147-3ED051E7DD71}" type="slidenum">
              <a:rPr kumimoji="1" lang="ja-JP" altLang="en-US" smtClean="0"/>
              <a:t>37</a:t>
            </a:fld>
            <a:endParaRPr kumimoji="1" lang="ja-JP" altLang="en-US"/>
          </a:p>
        </p:txBody>
      </p:sp>
    </p:spTree>
    <p:extLst>
      <p:ext uri="{BB962C8B-B14F-4D97-AF65-F5344CB8AC3E}">
        <p14:creationId xmlns:p14="http://schemas.microsoft.com/office/powerpoint/2010/main" val="133378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32105">
              <a:defRPr/>
            </a:pPr>
            <a:fld id="{82869989-EB00-4EE7-BCB5-25BDC5BB29F8}" type="slidenum">
              <a:rPr lang="en-US" altLang="ja-JP">
                <a:solidFill>
                  <a:srgbClr val="2D2E2D"/>
                </a:solidFill>
                <a:latin typeface="游ゴシック" panose="020F0502020204030204"/>
                <a:ea typeface="游ゴシック" panose="020B0400000000000000" pitchFamily="50" charset="-128"/>
              </a:rPr>
              <a:pPr defTabSz="932105">
                <a:defRPr/>
              </a:pPr>
              <a:t>38</a:t>
            </a:fld>
            <a:endParaRPr lang="ja-JP" altLang="en-US">
              <a:solidFill>
                <a:srgbClr val="2D2E2D"/>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12231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39</a:t>
            </a:fld>
            <a:endParaRPr kumimoji="1" lang="ja-JP" altLang="en-US"/>
          </a:p>
        </p:txBody>
      </p:sp>
    </p:spTree>
    <p:extLst>
      <p:ext uri="{BB962C8B-B14F-4D97-AF65-F5344CB8AC3E}">
        <p14:creationId xmlns:p14="http://schemas.microsoft.com/office/powerpoint/2010/main" val="21182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5</a:t>
            </a:fld>
            <a:endParaRPr kumimoji="1" lang="ja-JP" altLang="en-US"/>
          </a:p>
        </p:txBody>
      </p:sp>
    </p:spTree>
    <p:extLst>
      <p:ext uri="{BB962C8B-B14F-4D97-AF65-F5344CB8AC3E}">
        <p14:creationId xmlns:p14="http://schemas.microsoft.com/office/powerpoint/2010/main" val="180691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6</a:t>
            </a:fld>
            <a:endParaRPr kumimoji="1" lang="ja-JP" altLang="en-US"/>
          </a:p>
        </p:txBody>
      </p:sp>
    </p:spTree>
    <p:extLst>
      <p:ext uri="{BB962C8B-B14F-4D97-AF65-F5344CB8AC3E}">
        <p14:creationId xmlns:p14="http://schemas.microsoft.com/office/powerpoint/2010/main" val="346677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7</a:t>
            </a:fld>
            <a:endParaRPr kumimoji="1" lang="ja-JP" altLang="en-US"/>
          </a:p>
        </p:txBody>
      </p:sp>
    </p:spTree>
    <p:extLst>
      <p:ext uri="{BB962C8B-B14F-4D97-AF65-F5344CB8AC3E}">
        <p14:creationId xmlns:p14="http://schemas.microsoft.com/office/powerpoint/2010/main" val="133882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8</a:t>
            </a:fld>
            <a:endParaRPr kumimoji="1" lang="ja-JP" altLang="en-US"/>
          </a:p>
        </p:txBody>
      </p:sp>
    </p:spTree>
    <p:extLst>
      <p:ext uri="{BB962C8B-B14F-4D97-AF65-F5344CB8AC3E}">
        <p14:creationId xmlns:p14="http://schemas.microsoft.com/office/powerpoint/2010/main" val="242520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11</a:t>
            </a:fld>
            <a:endParaRPr kumimoji="1" lang="ja-JP" altLang="en-US"/>
          </a:p>
        </p:txBody>
      </p:sp>
    </p:spTree>
    <p:extLst>
      <p:ext uri="{BB962C8B-B14F-4D97-AF65-F5344CB8AC3E}">
        <p14:creationId xmlns:p14="http://schemas.microsoft.com/office/powerpoint/2010/main" val="85440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13</a:t>
            </a:fld>
            <a:endParaRPr kumimoji="1" lang="ja-JP" altLang="en-US"/>
          </a:p>
        </p:txBody>
      </p:sp>
    </p:spTree>
    <p:extLst>
      <p:ext uri="{BB962C8B-B14F-4D97-AF65-F5344CB8AC3E}">
        <p14:creationId xmlns:p14="http://schemas.microsoft.com/office/powerpoint/2010/main" val="396588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17</a:t>
            </a:fld>
            <a:endParaRPr kumimoji="1" lang="ja-JP" altLang="en-US"/>
          </a:p>
        </p:txBody>
      </p:sp>
    </p:spTree>
    <p:extLst>
      <p:ext uri="{BB962C8B-B14F-4D97-AF65-F5344CB8AC3E}">
        <p14:creationId xmlns:p14="http://schemas.microsoft.com/office/powerpoint/2010/main" val="287522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31</a:t>
            </a:fld>
            <a:endParaRPr kumimoji="1" lang="ja-JP" altLang="en-US"/>
          </a:p>
        </p:txBody>
      </p:sp>
    </p:spTree>
    <p:extLst>
      <p:ext uri="{BB962C8B-B14F-4D97-AF65-F5344CB8AC3E}">
        <p14:creationId xmlns:p14="http://schemas.microsoft.com/office/powerpoint/2010/main" val="199205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4EFADB-3CEB-418C-A904-4A99933E2468}" type="datetime1">
              <a:rPr kumimoji="1" lang="ja-JP" altLang="en-US" smtClean="0"/>
              <a:t>2026/3/31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153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1275E3-4C93-4054-B235-E7EFB1502578}" type="datetime1">
              <a:rPr kumimoji="1" lang="ja-JP" altLang="en-US" smtClean="0"/>
              <a:t>2026/3/31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15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29DD6-8ACF-48AE-A059-2750C9928A29}" type="datetime1">
              <a:rPr kumimoji="1" lang="ja-JP" altLang="en-US" smtClean="0"/>
              <a:t>2026/3/31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73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5CBEF7-A3ED-46A4-A4AB-49DBB277F7E0}" type="datetime1">
              <a:rPr kumimoji="1" lang="ja-JP" altLang="en-US" smtClean="0"/>
              <a:t>2026/3/31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85141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A35C1E-6092-4629-94A6-93883CF7517C}" type="datetime1">
              <a:rPr kumimoji="1" lang="ja-JP" altLang="en-US" smtClean="0"/>
              <a:t>2026/3/31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6800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86E435-FE75-4DD1-9EBE-C4710D65A332}" type="datetime1">
              <a:rPr kumimoji="1" lang="ja-JP" altLang="en-US" smtClean="0"/>
              <a:t>2026/3/31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012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7701DA-4E38-444F-8C18-2C0BF33B847C}" type="datetime1">
              <a:rPr kumimoji="1" lang="ja-JP" altLang="en-US" smtClean="0"/>
              <a:t>2026/3/31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748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5D35EF-BDCE-4496-AFEB-FBA214353044}" type="datetime1">
              <a:rPr kumimoji="1" lang="ja-JP" altLang="en-US" smtClean="0"/>
              <a:t>2026/3/31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7995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2ADD59-753B-429D-A0C8-EE60B7E2D719}" type="datetime1">
              <a:rPr kumimoji="1" lang="ja-JP" altLang="en-US" smtClean="0"/>
              <a:t>2026/3/31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38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2E2A93-2584-420C-9B89-1DFC6B068984}" type="datetime1">
              <a:rPr kumimoji="1" lang="ja-JP" altLang="en-US" smtClean="0"/>
              <a:t>2026/3/31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5434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0ED784-8E45-46CA-9E1D-ACD7B3EB707A}" type="datetime1">
              <a:rPr kumimoji="1" lang="ja-JP" altLang="en-US" smtClean="0"/>
              <a:t>2026/3/31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9799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4FFE-CD32-4842-AD9B-7AECBCF9F002}" type="datetime1">
              <a:rPr kumimoji="1" lang="ja-JP" altLang="en-US" smtClean="0"/>
              <a:t>2026/3/31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1949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jpe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g"/><Relationship Id="rId24" Type="http://schemas.openxmlformats.org/officeDocument/2006/relationships/image" Target="../media/image23.tmp"/><Relationship Id="rId32" Type="http://schemas.openxmlformats.org/officeDocument/2006/relationships/image" Target="../media/image31.png"/><Relationship Id="rId5" Type="http://schemas.openxmlformats.org/officeDocument/2006/relationships/image" Target="../media/image4.jp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pn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pn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png"/><Relationship Id="rId30" Type="http://schemas.openxmlformats.org/officeDocument/2006/relationships/image" Target="../media/image29.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F8E92F-0AB7-44E1-8C03-4F1E5C550FFA}"/>
              </a:ext>
            </a:extLst>
          </p:cNvPr>
          <p:cNvSpPr txBox="1"/>
          <p:nvPr/>
        </p:nvSpPr>
        <p:spPr>
          <a:xfrm>
            <a:off x="0" y="2381412"/>
            <a:ext cx="11734800" cy="923330"/>
          </a:xfrm>
          <a:prstGeom prst="rect">
            <a:avLst/>
          </a:prstGeom>
          <a:noFill/>
        </p:spPr>
        <p:txBody>
          <a:bodyPr wrap="square" rtlCol="0" anchor="ctr">
            <a:spAutoFit/>
          </a:bodyPr>
          <a:lstStyle/>
          <a:p>
            <a:pPr algn="ctr"/>
            <a:r>
              <a:rPr lang="ja-JP" altLang="en-US" sz="5400" dirty="0">
                <a:latin typeface="UD デジタル 教科書体 NK-R" panose="02020400000000000000" pitchFamily="18" charset="-128"/>
                <a:ea typeface="UD デジタル 教科書体 NK-R" panose="02020400000000000000" pitchFamily="18" charset="-128"/>
              </a:rPr>
              <a:t>国際金融都市</a:t>
            </a:r>
            <a:r>
              <a:rPr lang="en-US" altLang="ja-JP" sz="5400" dirty="0">
                <a:latin typeface="UD デジタル 教科書体 NK-R" panose="02020400000000000000" pitchFamily="18" charset="-128"/>
                <a:ea typeface="UD デジタル 教科書体 NK-R" panose="02020400000000000000" pitchFamily="18" charset="-128"/>
              </a:rPr>
              <a:t>OSAKA</a:t>
            </a:r>
            <a:r>
              <a:rPr lang="ja-JP" altLang="en-US" sz="5400" dirty="0">
                <a:latin typeface="UD デジタル 教科書体 NK-R" panose="02020400000000000000" pitchFamily="18" charset="-128"/>
                <a:ea typeface="UD デジタル 教科書体 NK-R" panose="02020400000000000000" pitchFamily="18" charset="-128"/>
              </a:rPr>
              <a:t>戦略</a:t>
            </a:r>
            <a:endParaRPr kumimoji="1" lang="ja-JP" altLang="en-US" sz="42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ACCE784D-FA97-4F1B-9A23-FF2963A0775C}"/>
              </a:ext>
            </a:extLst>
          </p:cNvPr>
          <p:cNvSpPr txBox="1"/>
          <p:nvPr/>
        </p:nvSpPr>
        <p:spPr>
          <a:xfrm>
            <a:off x="1846612" y="3548325"/>
            <a:ext cx="8492360" cy="1938992"/>
          </a:xfrm>
          <a:prstGeom prst="rect">
            <a:avLst/>
          </a:prstGeom>
          <a:noFill/>
        </p:spPr>
        <p:txBody>
          <a:bodyPr wrap="square" rtlCol="0">
            <a:spAutoFit/>
          </a:bodyPr>
          <a:lstStyle/>
          <a:p>
            <a:pPr algn="ctr"/>
            <a:r>
              <a:rPr lang="en-US" altLang="ja-JP" sz="2400" dirty="0">
                <a:latin typeface="UD デジタル 教科書体 NK-R" panose="02020400000000000000" pitchFamily="18" charset="-128"/>
                <a:ea typeface="UD デジタル 教科書体 NK-R" panose="02020400000000000000" pitchFamily="18" charset="-128"/>
              </a:rPr>
              <a:t>2022</a:t>
            </a:r>
            <a:r>
              <a:rPr lang="ja-JP" altLang="en-US" sz="2400" dirty="0">
                <a:latin typeface="UD デジタル 教科書体 NK-R" panose="02020400000000000000" pitchFamily="18" charset="-128"/>
                <a:ea typeface="UD デジタル 教科書体 NK-R" panose="02020400000000000000" pitchFamily="18" charset="-128"/>
              </a:rPr>
              <a:t>年</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月策定</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2026</a:t>
            </a:r>
            <a:r>
              <a:rPr lang="ja-JP" altLang="en-US" sz="2400" dirty="0">
                <a:latin typeface="UD デジタル 教科書体 NK-R" panose="02020400000000000000" pitchFamily="18" charset="-128"/>
                <a:ea typeface="UD デジタル 教科書体 NK-R" panose="02020400000000000000" pitchFamily="18" charset="-128"/>
              </a:rPr>
              <a:t>年</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月改訂）</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endParaRPr lang="en-US" altLang="ja-JP" sz="2400" dirty="0">
              <a:highlight>
                <a:srgbClr val="00FFFF"/>
              </a:highlight>
              <a:latin typeface="UD デジタル 教科書体 NK-R" panose="02020400000000000000" pitchFamily="18" charset="-128"/>
              <a:ea typeface="UD デジタル 教科書体 NK-R" panose="02020400000000000000" pitchFamily="18" charset="-128"/>
            </a:endParaRPr>
          </a:p>
          <a:p>
            <a:pPr algn="ctr"/>
            <a:r>
              <a:rPr lang="en-US" altLang="ja-JP" sz="2400" dirty="0">
                <a:latin typeface="UD デジタル 教科書体 NK-R" panose="02020400000000000000" pitchFamily="18" charset="-128"/>
                <a:ea typeface="UD デジタル 教科書体 NK-R" panose="02020400000000000000" pitchFamily="18" charset="-128"/>
              </a:rPr>
              <a:t>2026</a:t>
            </a:r>
            <a:r>
              <a:rPr lang="ja-JP" altLang="en-US" sz="2400" dirty="0">
                <a:latin typeface="UD デジタル 教科書体 NK-R" panose="02020400000000000000" pitchFamily="18" charset="-128"/>
                <a:ea typeface="UD デジタル 教科書体 NK-R" panose="02020400000000000000" pitchFamily="18" charset="-128"/>
              </a:rPr>
              <a:t>年３月</a:t>
            </a:r>
            <a:r>
              <a:rPr lang="en-US" altLang="ja-JP" sz="2400" dirty="0">
                <a:latin typeface="UD デジタル 教科書体 NK-R" panose="02020400000000000000" pitchFamily="18" charset="-128"/>
                <a:ea typeface="UD デジタル 教科書体 NK-R" panose="02020400000000000000" pitchFamily="18" charset="-128"/>
              </a:rPr>
              <a:t>30</a:t>
            </a:r>
            <a:r>
              <a:rPr lang="ja-JP" altLang="en-US" sz="2400" dirty="0">
                <a:latin typeface="UD デジタル 教科書体 NK-R" panose="02020400000000000000" pitchFamily="18" charset="-128"/>
                <a:ea typeface="UD デジタル 教科書体 NK-R" panose="02020400000000000000" pitchFamily="18" charset="-128"/>
              </a:rPr>
              <a:t>日</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r>
              <a:rPr lang="ja-JP" altLang="en-US" sz="2400" dirty="0">
                <a:latin typeface="UD デジタル 教科書体 NK-R" panose="02020400000000000000" pitchFamily="18" charset="-128"/>
                <a:ea typeface="UD デジタル 教科書体 NK-R" panose="02020400000000000000" pitchFamily="18" charset="-128"/>
              </a:rPr>
              <a:t>国際金融都市</a:t>
            </a:r>
            <a:r>
              <a:rPr lang="en-US" altLang="ja-JP" sz="2400" dirty="0">
                <a:latin typeface="UD デジタル 教科書体 NK-R" panose="02020400000000000000" pitchFamily="18" charset="-128"/>
                <a:ea typeface="UD デジタル 教科書体 NK-R" panose="02020400000000000000" pitchFamily="18" charset="-128"/>
              </a:rPr>
              <a:t>OSAKA</a:t>
            </a:r>
            <a:r>
              <a:rPr lang="ja-JP" altLang="en-US" sz="2400" dirty="0">
                <a:latin typeface="UD デジタル 教科書体 NK-R" panose="02020400000000000000" pitchFamily="18" charset="-128"/>
                <a:ea typeface="UD デジタル 教科書体 NK-R" panose="02020400000000000000" pitchFamily="18" charset="-128"/>
              </a:rPr>
              <a:t>推進委員会　総会</a:t>
            </a:r>
            <a:endParaRPr kumimoji="1" lang="ja-JP" altLang="en-US" sz="2400" dirty="0">
              <a:latin typeface="UD デジタル 教科書体 NK-R" panose="02020400000000000000" pitchFamily="18" charset="-128"/>
              <a:ea typeface="UD デジタル 教科書体 NK-R" panose="02020400000000000000" pitchFamily="18" charset="-128"/>
            </a:endParaRPr>
          </a:p>
        </p:txBody>
      </p:sp>
      <p:cxnSp>
        <p:nvCxnSpPr>
          <p:cNvPr id="10" name="直線コネクタ 9">
            <a:extLst>
              <a:ext uri="{FF2B5EF4-FFF2-40B4-BE49-F238E27FC236}">
                <a16:creationId xmlns:a16="http://schemas.microsoft.com/office/drawing/2014/main" id="{CD1CC7D1-0D79-4415-A4A5-33F51527B7E2}"/>
              </a:ext>
            </a:extLst>
          </p:cNvPr>
          <p:cNvCxnSpPr>
            <a:cxnSpLocks/>
          </p:cNvCxnSpPr>
          <p:nvPr/>
        </p:nvCxnSpPr>
        <p:spPr>
          <a:xfrm>
            <a:off x="786429" y="3356646"/>
            <a:ext cx="1008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20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219A41-8575-4BDF-A81E-4CBB173FBDA1}"/>
              </a:ext>
            </a:extLst>
          </p:cNvPr>
          <p:cNvSpPr>
            <a:spLocks noGrp="1"/>
          </p:cNvSpPr>
          <p:nvPr>
            <p:ph type="sldNum" sz="quarter" idx="12"/>
          </p:nvPr>
        </p:nvSpPr>
        <p:spPr>
          <a:xfrm>
            <a:off x="9391077" y="6453455"/>
            <a:ext cx="2743200" cy="365125"/>
          </a:xfrm>
        </p:spPr>
        <p:txBody>
          <a:bodyPr/>
          <a:lstStyle/>
          <a:p>
            <a:fld id="{4CFCB8D1-E384-4ABF-9F79-4EB3205F8B48}" type="slidenum">
              <a:rPr kumimoji="1" lang="ja-JP" altLang="en-US" smtClean="0"/>
              <a:t>10</a:t>
            </a:fld>
            <a:endParaRPr kumimoji="1" lang="ja-JP" altLang="en-US" dirty="0"/>
          </a:p>
        </p:txBody>
      </p:sp>
      <p:sp>
        <p:nvSpPr>
          <p:cNvPr id="5" name="タイトル 1">
            <a:extLst>
              <a:ext uri="{FF2B5EF4-FFF2-40B4-BE49-F238E27FC236}">
                <a16:creationId xmlns:a16="http://schemas.microsoft.com/office/drawing/2014/main" id="{4E412D94-3263-4F01-ADF5-B51B1498470F}"/>
              </a:ext>
            </a:extLst>
          </p:cNvPr>
          <p:cNvSpPr txBox="1">
            <a:spLocks/>
          </p:cNvSpPr>
          <p:nvPr/>
        </p:nvSpPr>
        <p:spPr>
          <a:xfrm>
            <a:off x="175750" y="38916"/>
            <a:ext cx="10515600" cy="657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latin typeface="UD デジタル 教科書体 NK-R" panose="02020400000000000000" pitchFamily="18" charset="-128"/>
                <a:ea typeface="UD デジタル 教科書体 NK-R" panose="02020400000000000000" pitchFamily="18" charset="-128"/>
              </a:rPr>
              <a:t>Ⅲ</a:t>
            </a:r>
            <a:r>
              <a:rPr lang="ja-JP" altLang="en-US" sz="3600" dirty="0">
                <a:latin typeface="UD デジタル 教科書体 NK-R" panose="02020400000000000000" pitchFamily="18" charset="-128"/>
                <a:ea typeface="UD デジタル 教科書体 NK-R" panose="02020400000000000000" pitchFamily="18" charset="-128"/>
              </a:rPr>
              <a:t>　社会経済情勢の変化（世界・日本・大阪）</a:t>
            </a:r>
          </a:p>
        </p:txBody>
      </p:sp>
      <p:cxnSp>
        <p:nvCxnSpPr>
          <p:cNvPr id="6" name="直線コネクタ 5">
            <a:extLst>
              <a:ext uri="{FF2B5EF4-FFF2-40B4-BE49-F238E27FC236}">
                <a16:creationId xmlns:a16="http://schemas.microsoft.com/office/drawing/2014/main" id="{14B67205-7C13-40F6-AECC-D8C179086BCC}"/>
              </a:ext>
            </a:extLst>
          </p:cNvPr>
          <p:cNvCxnSpPr>
            <a:cxnSpLocks/>
          </p:cNvCxnSpPr>
          <p:nvPr/>
        </p:nvCxnSpPr>
        <p:spPr>
          <a:xfrm>
            <a:off x="239730" y="639775"/>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4A5E75A-B2F9-4021-AF1C-BD90D7E55235}"/>
              </a:ext>
            </a:extLst>
          </p:cNvPr>
          <p:cNvSpPr txBox="1"/>
          <p:nvPr/>
        </p:nvSpPr>
        <p:spPr>
          <a:xfrm>
            <a:off x="262449" y="1571319"/>
            <a:ext cx="9573806"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■大阪・関西万博における主な成果</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13C37236-C7D4-4A7A-AE9D-0C50A63DC846}"/>
              </a:ext>
            </a:extLst>
          </p:cNvPr>
          <p:cNvSpPr/>
          <p:nvPr/>
        </p:nvSpPr>
        <p:spPr>
          <a:xfrm>
            <a:off x="318735" y="816626"/>
            <a:ext cx="11383795" cy="646331"/>
          </a:xfrm>
          <a:prstGeom prst="rect">
            <a:avLst/>
          </a:prstGeom>
        </p:spPr>
        <p:txBody>
          <a:bodyPr wrap="square" rIns="36000">
            <a:spAutoFit/>
          </a:bodyPr>
          <a:lstStyle/>
          <a:p>
            <a:r>
              <a:rPr lang="ja-JP" altLang="en-US" dirty="0">
                <a:latin typeface="UD デジタル 教科書体 NK-R" panose="02020400000000000000" pitchFamily="18" charset="-128"/>
                <a:ea typeface="UD デジタル 教科書体 NK-R" panose="02020400000000000000" pitchFamily="18" charset="-128"/>
              </a:rPr>
              <a:t>　第一期活動期の取組みを深化させ、大阪・関西の成長を金融面から後押しする上で、大阪を取り巻く環境を整理・分析する。</a:t>
            </a:r>
          </a:p>
        </p:txBody>
      </p:sp>
      <p:sp>
        <p:nvSpPr>
          <p:cNvPr id="10" name="Rectangle 5">
            <a:extLst>
              <a:ext uri="{FF2B5EF4-FFF2-40B4-BE49-F238E27FC236}">
                <a16:creationId xmlns:a16="http://schemas.microsoft.com/office/drawing/2014/main" id="{65BFA3B2-E68C-4AC1-9A61-68E54FDD4EF3}"/>
              </a:ext>
            </a:extLst>
          </p:cNvPr>
          <p:cNvSpPr>
            <a:spLocks noChangeArrowheads="1"/>
          </p:cNvSpPr>
          <p:nvPr/>
        </p:nvSpPr>
        <p:spPr bwMode="auto">
          <a:xfrm>
            <a:off x="347264" y="1882991"/>
            <a:ext cx="114419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600" dirty="0">
                <a:latin typeface="UD デジタル 教科書体 NK-R" panose="02020400000000000000" pitchFamily="18" charset="-128"/>
                <a:ea typeface="UD デジタル 教科書体 NK-R" panose="02020400000000000000" pitchFamily="18" charset="-128"/>
              </a:rPr>
              <a:t>大阪・関西万博は、「いのち輝く未来社会のデザイン」をテーマに、</a:t>
            </a:r>
            <a:r>
              <a:rPr lang="en-US" altLang="ja-JP" sz="1600" dirty="0">
                <a:latin typeface="UD デジタル 教科書体 NK-R" panose="02020400000000000000" pitchFamily="18" charset="-128"/>
                <a:ea typeface="UD デジタル 教科書体 NK-R" panose="02020400000000000000" pitchFamily="18" charset="-128"/>
              </a:rPr>
              <a:t>2025</a:t>
            </a:r>
            <a:r>
              <a:rPr lang="ja-JP" altLang="en-US" sz="1600" dirty="0">
                <a:latin typeface="UD デジタル 教科書体 NK-R" panose="02020400000000000000" pitchFamily="18" charset="-128"/>
                <a:ea typeface="UD デジタル 教科書体 NK-R" panose="02020400000000000000" pitchFamily="18" charset="-128"/>
              </a:rPr>
              <a:t>年</a:t>
            </a:r>
            <a:r>
              <a:rPr lang="en-US" altLang="ja-JP" sz="1600" dirty="0">
                <a:latin typeface="UD デジタル 教科書体 NK-R" panose="02020400000000000000" pitchFamily="18" charset="-128"/>
                <a:ea typeface="UD デジタル 教科書体 NK-R" panose="02020400000000000000" pitchFamily="18" charset="-128"/>
              </a:rPr>
              <a:t>4</a:t>
            </a:r>
            <a:r>
              <a:rPr lang="ja-JP" altLang="en-US" sz="1600" dirty="0">
                <a:latin typeface="UD デジタル 教科書体 NK-R" panose="02020400000000000000" pitchFamily="18" charset="-128"/>
                <a:ea typeface="UD デジタル 教科書体 NK-R" panose="02020400000000000000" pitchFamily="18" charset="-128"/>
              </a:rPr>
              <a:t>月</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日から</a:t>
            </a:r>
            <a:r>
              <a:rPr lang="en-US" altLang="ja-JP" sz="1600" dirty="0">
                <a:latin typeface="UD デジタル 教科書体 NK-R" panose="02020400000000000000" pitchFamily="18" charset="-128"/>
                <a:ea typeface="UD デジタル 教科書体 NK-R" panose="02020400000000000000" pitchFamily="18" charset="-128"/>
              </a:rPr>
              <a:t>10</a:t>
            </a:r>
            <a:r>
              <a:rPr lang="ja-JP" altLang="en-US" sz="1600" dirty="0">
                <a:latin typeface="UD デジタル 教科書体 NK-R" panose="02020400000000000000" pitchFamily="18" charset="-128"/>
                <a:ea typeface="UD デジタル 教科書体 NK-R" panose="02020400000000000000" pitchFamily="18" charset="-128"/>
              </a:rPr>
              <a:t>月</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日まで夢洲で開催された。</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600" dirty="0">
                <a:latin typeface="UD デジタル 教科書体 NK-R" panose="02020400000000000000" pitchFamily="18" charset="-128"/>
                <a:ea typeface="UD デジタル 教科書体 NK-R" panose="02020400000000000000" pitchFamily="18" charset="-128"/>
              </a:rPr>
              <a:t>国内のみならず、世界中から多くの人が来場したほか、万博会場内外で商談会やセミナー・交流会等が開催され、ビジネス機会が創出された。</a:t>
            </a:r>
            <a:endParaRPr lang="en-US" altLang="ja-JP" sz="1600" dirty="0">
              <a:latin typeface="UD デジタル 教科書体 NK-R" panose="02020400000000000000" pitchFamily="18" charset="-128"/>
              <a:ea typeface="UD デジタル 教科書体 NK-R" panose="02020400000000000000" pitchFamily="18" charset="-128"/>
            </a:endParaRPr>
          </a:p>
        </p:txBody>
      </p:sp>
      <p:pic>
        <p:nvPicPr>
          <p:cNvPr id="1026" name="Picture 2">
            <a:extLst>
              <a:ext uri="{FF2B5EF4-FFF2-40B4-BE49-F238E27FC236}">
                <a16:creationId xmlns:a16="http://schemas.microsoft.com/office/drawing/2014/main" id="{EEEA000D-5B1A-43D3-AF83-00A5913C2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214" y="3565059"/>
            <a:ext cx="2743200" cy="1991226"/>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119CDB98-8908-4FB6-B214-E6D0FDA3F414}"/>
              </a:ext>
            </a:extLst>
          </p:cNvPr>
          <p:cNvSpPr txBox="1"/>
          <p:nvPr/>
        </p:nvSpPr>
        <p:spPr>
          <a:xfrm>
            <a:off x="692160" y="3295289"/>
            <a:ext cx="5346589" cy="1900520"/>
          </a:xfrm>
          <a:prstGeom prst="rect">
            <a:avLst/>
          </a:prstGeom>
          <a:noFill/>
        </p:spPr>
        <p:txBody>
          <a:bodyPr wrap="square" rtlCol="0">
            <a:spAutoFit/>
          </a:bodyPr>
          <a:lstStyle/>
          <a:p>
            <a:pPr marL="457200" indent="-457200">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　累計来場者数 </a:t>
            </a:r>
            <a:r>
              <a:rPr lang="ja-JP" altLang="en-US" sz="2000" b="1" dirty="0">
                <a:latin typeface="UD デジタル 教科書体 NK-R" panose="02020400000000000000" pitchFamily="18" charset="-128"/>
                <a:ea typeface="UD デジタル 教科書体 NK-R" panose="02020400000000000000" pitchFamily="18" charset="-128"/>
              </a:rPr>
              <a:t>約</a:t>
            </a:r>
            <a:r>
              <a:rPr lang="en-US" altLang="ja-JP" sz="2000" b="1" dirty="0">
                <a:latin typeface="UD デジタル 教科書体 NK-R" panose="02020400000000000000" pitchFamily="18" charset="-128"/>
                <a:ea typeface="UD デジタル 教科書体 NK-R" panose="02020400000000000000" pitchFamily="18" charset="-128"/>
              </a:rPr>
              <a:t>2,902</a:t>
            </a:r>
            <a:r>
              <a:rPr lang="ja-JP" altLang="en-US" sz="2000" b="1" dirty="0">
                <a:latin typeface="UD デジタル 教科書体 NK-R" panose="02020400000000000000" pitchFamily="18" charset="-128"/>
                <a:ea typeface="UD デジタル 教科書体 NK-R" panose="02020400000000000000" pitchFamily="18" charset="-128"/>
              </a:rPr>
              <a:t>万人</a:t>
            </a:r>
            <a:br>
              <a:rPr lang="en-US" altLang="ja-JP" sz="2000" b="1" dirty="0">
                <a:latin typeface="UD デジタル 教科書体 NK-R" panose="02020400000000000000" pitchFamily="18" charset="-128"/>
                <a:ea typeface="UD デジタル 教科書体 NK-R" panose="02020400000000000000" pitchFamily="18" charset="-128"/>
              </a:rPr>
            </a:br>
            <a:endParaRPr lang="en-US" altLang="ja-JP" sz="1100" b="1" dirty="0">
              <a:latin typeface="UD デジタル 教科書体 NK-R" panose="02020400000000000000" pitchFamily="18" charset="-128"/>
              <a:ea typeface="UD デジタル 教科書体 NK-R" panose="02020400000000000000" pitchFamily="18" charset="-128"/>
            </a:endParaRPr>
          </a:p>
          <a:p>
            <a:pPr marL="457200" indent="-457200">
              <a:buClr>
                <a:schemeClr val="accent5"/>
              </a:buClr>
              <a:buFont typeface="Wingdings" panose="05000000000000000000" pitchFamily="2" charset="2"/>
              <a:buChar char="n"/>
            </a:pPr>
            <a:r>
              <a:rPr lang="en-US" altLang="ja-JP" b="1"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183</a:t>
            </a:r>
            <a:r>
              <a:rPr lang="ja-JP" altLang="en-US" sz="2000" b="1" dirty="0">
                <a:latin typeface="UD デジタル 教科書体 NK-R" panose="02020400000000000000" pitchFamily="18" charset="-128"/>
                <a:ea typeface="UD デジタル 教科書体 NK-R" panose="02020400000000000000" pitchFamily="18" charset="-128"/>
              </a:rPr>
              <a:t>の国・地域</a:t>
            </a:r>
            <a:r>
              <a:rPr lang="ja-JP" altLang="en-US" b="1" dirty="0">
                <a:latin typeface="UD デジタル 教科書体 NK-R" panose="02020400000000000000" pitchFamily="18" charset="-128"/>
                <a:ea typeface="UD デジタル 教科書体 NK-R" panose="02020400000000000000" pitchFamily="18" charset="-128"/>
              </a:rPr>
              <a:t>から来場</a:t>
            </a:r>
            <a:endParaRPr lang="en-US" altLang="ja-JP" b="1" dirty="0">
              <a:latin typeface="UD デジタル 教科書体 NK-R" panose="02020400000000000000" pitchFamily="18" charset="-128"/>
              <a:ea typeface="UD デジタル 教科書体 NK-R" panose="02020400000000000000" pitchFamily="18" charset="-128"/>
            </a:endParaRPr>
          </a:p>
          <a:p>
            <a:pPr>
              <a:buClr>
                <a:schemeClr val="accent5"/>
              </a:buClr>
            </a:pPr>
            <a:br>
              <a:rPr lang="en-US" altLang="ja-JP" b="1" dirty="0">
                <a:latin typeface="UD デジタル 教科書体 NK-R" panose="02020400000000000000" pitchFamily="18" charset="-128"/>
                <a:ea typeface="UD デジタル 教科書体 NK-R" panose="02020400000000000000" pitchFamily="18" charset="-128"/>
              </a:rPr>
            </a:br>
            <a:endParaRPr lang="en-US" altLang="ja-JP" sz="1050" b="1" dirty="0">
              <a:latin typeface="UD デジタル 教科書体 NK-R" panose="02020400000000000000" pitchFamily="18" charset="-128"/>
              <a:ea typeface="UD デジタル 教科書体 NK-R" panose="02020400000000000000" pitchFamily="18" charset="-128"/>
            </a:endParaRPr>
          </a:p>
          <a:p>
            <a:pPr marL="457200" indent="-457200">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　大阪府・市が接遇した海外賓客等</a:t>
            </a:r>
            <a:br>
              <a:rPr lang="en-US" altLang="ja-JP" b="1" dirty="0">
                <a:latin typeface="UD デジタル 教科書体 NK-R" panose="02020400000000000000" pitchFamily="18" charset="-128"/>
                <a:ea typeface="UD デジタル 教科書体 NK-R" panose="02020400000000000000" pitchFamily="18" charset="-128"/>
              </a:rPr>
            </a:br>
            <a:r>
              <a:rPr lang="ja-JP" altLang="en-US" b="1" dirty="0">
                <a:latin typeface="UD デジタル 教科書体 NK-R" panose="02020400000000000000" pitchFamily="18" charset="-128"/>
                <a:ea typeface="UD デジタル 教科書体 NK-R" panose="02020400000000000000" pitchFamily="18" charset="-128"/>
              </a:rPr>
              <a:t>　</a:t>
            </a:r>
            <a:r>
              <a:rPr lang="ja-JP" altLang="en-US" sz="2000" b="1" dirty="0">
                <a:latin typeface="UD デジタル 教科書体 NK-R" panose="02020400000000000000" pitchFamily="18" charset="-128"/>
                <a:ea typeface="UD デジタル 教科書体 NK-R" panose="02020400000000000000" pitchFamily="18" charset="-128"/>
              </a:rPr>
              <a:t>８６９件</a:t>
            </a:r>
            <a:r>
              <a:rPr lang="ja-JP" altLang="en-US" sz="1200" dirty="0">
                <a:latin typeface="UD デジタル 教科書体 NK-R" panose="02020400000000000000" pitchFamily="18" charset="-128"/>
                <a:ea typeface="UD デジタル 教科書体 NK-R" panose="02020400000000000000" pitchFamily="18" charset="-128"/>
              </a:rPr>
              <a:t>（会場内外の合計</a:t>
            </a:r>
            <a:r>
              <a:rPr lang="en-US" altLang="ja-JP" sz="1200" dirty="0">
                <a:latin typeface="UD デジタル 教科書体 NK-R" panose="02020400000000000000" pitchFamily="18" charset="-128"/>
                <a:ea typeface="UD デジタル 教科書体 NK-R" panose="02020400000000000000" pitchFamily="18" charset="-128"/>
              </a:rPr>
              <a:t>)</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EBDC9C34-4C46-4A4C-A335-124DFBD262BC}"/>
              </a:ext>
            </a:extLst>
          </p:cNvPr>
          <p:cNvSpPr/>
          <p:nvPr/>
        </p:nvSpPr>
        <p:spPr>
          <a:xfrm>
            <a:off x="530229" y="2721453"/>
            <a:ext cx="55440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万博の来場者数</a:t>
            </a:r>
            <a:endPar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5" name="正方形/長方形 24">
            <a:extLst>
              <a:ext uri="{FF2B5EF4-FFF2-40B4-BE49-F238E27FC236}">
                <a16:creationId xmlns:a16="http://schemas.microsoft.com/office/drawing/2014/main" id="{118DFC25-DA4E-4FA5-80E3-2834AFB90337}"/>
              </a:ext>
            </a:extLst>
          </p:cNvPr>
          <p:cNvSpPr/>
          <p:nvPr/>
        </p:nvSpPr>
        <p:spPr>
          <a:xfrm>
            <a:off x="548229" y="3136150"/>
            <a:ext cx="5508000" cy="3305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 name="テキスト ボックス 26">
            <a:extLst>
              <a:ext uri="{FF2B5EF4-FFF2-40B4-BE49-F238E27FC236}">
                <a16:creationId xmlns:a16="http://schemas.microsoft.com/office/drawing/2014/main" id="{F548BC46-F135-4554-80E9-14A45B0DE8F0}"/>
              </a:ext>
            </a:extLst>
          </p:cNvPr>
          <p:cNvSpPr txBox="1"/>
          <p:nvPr/>
        </p:nvSpPr>
        <p:spPr>
          <a:xfrm>
            <a:off x="6254230" y="3079802"/>
            <a:ext cx="5671467" cy="1389355"/>
          </a:xfrm>
          <a:prstGeom prst="rect">
            <a:avLst/>
          </a:prstGeom>
          <a:noFill/>
        </p:spPr>
        <p:txBody>
          <a:bodyPr wrap="square" rtlCol="0">
            <a:spAutoFit/>
          </a:bodyPr>
          <a:lstStyle/>
          <a:p>
            <a:pPr marL="342900" indent="-342900">
              <a:lnSpc>
                <a:spcPct val="150000"/>
              </a:lnSpc>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海外企業　　延べ</a:t>
            </a:r>
            <a:r>
              <a:rPr lang="en-US" altLang="ja-JP" b="1" dirty="0">
                <a:latin typeface="UD デジタル 教科書体 NK-R" panose="02020400000000000000" pitchFamily="18" charset="-128"/>
                <a:ea typeface="UD デジタル 教科書体 NK-R" panose="02020400000000000000" pitchFamily="18" charset="-128"/>
              </a:rPr>
              <a:t>7,500</a:t>
            </a:r>
            <a:r>
              <a:rPr lang="ja-JP" altLang="en-US" b="1" dirty="0">
                <a:latin typeface="UD デジタル 教科書体 NK-R" panose="02020400000000000000" pitchFamily="18" charset="-128"/>
                <a:ea typeface="UD デジタル 教科書体 NK-R" panose="02020400000000000000" pitchFamily="18" charset="-128"/>
              </a:rPr>
              <a:t>社超</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buClr>
                <a:schemeClr val="accent5"/>
              </a:buClr>
            </a:pPr>
            <a:r>
              <a:rPr lang="ja-JP" altLang="en-US" sz="20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R" panose="02020400000000000000" pitchFamily="18" charset="-128"/>
                <a:ea typeface="UD デジタル 教科書体 NK-R" panose="02020400000000000000" pitchFamily="18" charset="-128"/>
              </a:rPr>
              <a:t>国内企業　　延べ</a:t>
            </a:r>
            <a:r>
              <a:rPr lang="en-US" altLang="ja-JP" b="1" dirty="0">
                <a:latin typeface="UD デジタル 教科書体 NK-R" panose="02020400000000000000" pitchFamily="18" charset="-128"/>
                <a:ea typeface="UD デジタル 教科書体 NK-R" panose="02020400000000000000" pitchFamily="18" charset="-128"/>
              </a:rPr>
              <a:t>17,000</a:t>
            </a:r>
            <a:r>
              <a:rPr lang="ja-JP" altLang="en-US" b="1" dirty="0">
                <a:latin typeface="UD デジタル 教科書体 NK-R" panose="02020400000000000000" pitchFamily="18" charset="-128"/>
                <a:ea typeface="UD デジタル 教科書体 NK-R" panose="02020400000000000000" pitchFamily="18" charset="-128"/>
              </a:rPr>
              <a:t>社超</a:t>
            </a:r>
            <a:r>
              <a:rPr lang="ja-JP" altLang="en-US" sz="20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R" panose="02020400000000000000" pitchFamily="18" charset="-128"/>
                <a:ea typeface="UD デジタル 教科書体 NK-R" panose="02020400000000000000" pitchFamily="18" charset="-128"/>
              </a:rPr>
              <a:t>が参加</a:t>
            </a:r>
            <a:endParaRPr lang="en-US" altLang="ja-JP" b="1" dirty="0">
              <a:latin typeface="UD デジタル 教科書体 NK-R" panose="02020400000000000000" pitchFamily="18" charset="-128"/>
              <a:ea typeface="UD デジタル 教科書体 NK-R" panose="02020400000000000000" pitchFamily="18" charset="-128"/>
            </a:endParaRPr>
          </a:p>
          <a:p>
            <a:pPr marL="342900" indent="-342900">
              <a:lnSpc>
                <a:spcPct val="150000"/>
              </a:lnSpc>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健康・環境・スマート技術関連の</a:t>
            </a:r>
            <a:r>
              <a:rPr lang="en-US" altLang="ja-JP" sz="2000" b="1" dirty="0" err="1">
                <a:latin typeface="UD デジタル 教科書体 NK-R" panose="02020400000000000000" pitchFamily="18" charset="-128"/>
                <a:ea typeface="UD デジタル 教科書体 NK-R" panose="02020400000000000000" pitchFamily="18" charset="-128"/>
              </a:rPr>
              <a:t>BtoB</a:t>
            </a:r>
            <a:r>
              <a:rPr lang="ja-JP" altLang="en-US" sz="2000" b="1" dirty="0">
                <a:latin typeface="UD デジタル 教科書体 NK-R" panose="02020400000000000000" pitchFamily="18" charset="-128"/>
                <a:ea typeface="UD デジタル 教科書体 NK-R" panose="02020400000000000000" pitchFamily="18" charset="-128"/>
              </a:rPr>
              <a:t>交流の加速</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8" name="正方形/長方形 27">
            <a:extLst>
              <a:ext uri="{FF2B5EF4-FFF2-40B4-BE49-F238E27FC236}">
                <a16:creationId xmlns:a16="http://schemas.microsoft.com/office/drawing/2014/main" id="{E0EF57A7-B8B2-4A00-B15F-7B11FAEC78FB}"/>
              </a:ext>
            </a:extLst>
          </p:cNvPr>
          <p:cNvSpPr/>
          <p:nvPr/>
        </p:nvSpPr>
        <p:spPr>
          <a:xfrm>
            <a:off x="6158530" y="2721453"/>
            <a:ext cx="55440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商談会・交流会等を通じたビジネス機会の提供</a:t>
            </a:r>
          </a:p>
        </p:txBody>
      </p:sp>
      <p:sp>
        <p:nvSpPr>
          <p:cNvPr id="29" name="正方形/長方形 28">
            <a:extLst>
              <a:ext uri="{FF2B5EF4-FFF2-40B4-BE49-F238E27FC236}">
                <a16:creationId xmlns:a16="http://schemas.microsoft.com/office/drawing/2014/main" id="{350BD36F-6620-4147-97FF-8C9A0F8C55E5}"/>
              </a:ext>
            </a:extLst>
          </p:cNvPr>
          <p:cNvSpPr/>
          <p:nvPr/>
        </p:nvSpPr>
        <p:spPr>
          <a:xfrm>
            <a:off x="6154069" y="3129038"/>
            <a:ext cx="5508000" cy="13862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33" name="図 32">
            <a:extLst>
              <a:ext uri="{FF2B5EF4-FFF2-40B4-BE49-F238E27FC236}">
                <a16:creationId xmlns:a16="http://schemas.microsoft.com/office/drawing/2014/main" id="{C059B30A-F246-4552-B970-5B75F9E60B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4842" y="4855025"/>
            <a:ext cx="2190855" cy="999535"/>
          </a:xfrm>
          <a:prstGeom prst="rect">
            <a:avLst/>
          </a:prstGeom>
        </p:spPr>
      </p:pic>
      <p:sp>
        <p:nvSpPr>
          <p:cNvPr id="19" name="テキスト ボックス 18">
            <a:extLst>
              <a:ext uri="{FF2B5EF4-FFF2-40B4-BE49-F238E27FC236}">
                <a16:creationId xmlns:a16="http://schemas.microsoft.com/office/drawing/2014/main" id="{8A998267-D059-42B4-8AB0-DAACFC43CDC1}"/>
              </a:ext>
            </a:extLst>
          </p:cNvPr>
          <p:cNvSpPr txBox="1"/>
          <p:nvPr/>
        </p:nvSpPr>
        <p:spPr>
          <a:xfrm>
            <a:off x="944504" y="5271121"/>
            <a:ext cx="4202666" cy="923330"/>
          </a:xfrm>
          <a:prstGeom prst="rect">
            <a:avLst/>
          </a:prstGeom>
          <a:noFill/>
          <a:ln w="3175">
            <a:noFill/>
            <a:prstDash val="dash"/>
          </a:ln>
        </p:spPr>
        <p:txBody>
          <a:bodyPr wrap="square">
            <a:spAutoFit/>
          </a:bodyPr>
          <a:lstStyle/>
          <a:p>
            <a:r>
              <a:rPr lang="ja-JP" altLang="en-US" b="1" dirty="0">
                <a:latin typeface="UD デジタル 教科書体 NK-R" panose="02020400000000000000" pitchFamily="18" charset="-128"/>
                <a:ea typeface="UD デジタル 教科書体 NK-R" panose="02020400000000000000" pitchFamily="18" charset="-128"/>
              </a:rPr>
              <a:t>・国家元首、王族、大臣等　　　　　１９６件</a:t>
            </a:r>
            <a:endParaRPr lang="ja-JP" altLang="en-US" b="1" strike="sngStrike"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・政府代表、大使、省庁幹部等　２０１件</a:t>
            </a:r>
            <a:endParaRPr lang="ja-JP" altLang="en-US" b="1" strike="sngStrike"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・その他　　　　　　　　　　　　　　　　　　　 ４７２件</a:t>
            </a:r>
            <a:endParaRPr lang="ja-JP" altLang="en-US" b="1" strike="sngStrike" dirty="0">
              <a:latin typeface="UD デジタル 教科書体 NK-R" panose="02020400000000000000" pitchFamily="18" charset="-128"/>
              <a:ea typeface="UD デジタル 教科書体 NK-R" panose="02020400000000000000" pitchFamily="18" charset="-128"/>
            </a:endParaRPr>
          </a:p>
        </p:txBody>
      </p:sp>
      <p:pic>
        <p:nvPicPr>
          <p:cNvPr id="18" name="図 17">
            <a:extLst>
              <a:ext uri="{FF2B5EF4-FFF2-40B4-BE49-F238E27FC236}">
                <a16:creationId xmlns:a16="http://schemas.microsoft.com/office/drawing/2014/main" id="{09DE5E19-0FC4-4FEB-9722-2D8EFE5CB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092" y="4588936"/>
            <a:ext cx="2560542" cy="2085013"/>
          </a:xfrm>
          <a:prstGeom prst="rect">
            <a:avLst/>
          </a:prstGeom>
        </p:spPr>
      </p:pic>
    </p:spTree>
    <p:extLst>
      <p:ext uri="{BB962C8B-B14F-4D97-AF65-F5344CB8AC3E}">
        <p14:creationId xmlns:p14="http://schemas.microsoft.com/office/powerpoint/2010/main" val="338772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48800" y="6492875"/>
            <a:ext cx="2743200" cy="365125"/>
          </a:xfrm>
        </p:spPr>
        <p:txBody>
          <a:bodyPr/>
          <a:lstStyle/>
          <a:p>
            <a:fld id="{4CFCB8D1-E384-4ABF-9F79-4EB3205F8B48}" type="slidenum">
              <a:rPr kumimoji="1" lang="ja-JP" altLang="en-US" smtClean="0"/>
              <a:t>11</a:t>
            </a:fld>
            <a:endParaRPr kumimoji="1" lang="ja-JP" altLang="en-US"/>
          </a:p>
        </p:txBody>
      </p:sp>
      <p:sp>
        <p:nvSpPr>
          <p:cNvPr id="17" name="テキスト ボックス 16">
            <a:extLst>
              <a:ext uri="{FF2B5EF4-FFF2-40B4-BE49-F238E27FC236}">
                <a16:creationId xmlns:a16="http://schemas.microsoft.com/office/drawing/2014/main" id="{2D71770C-5534-4CCE-898F-555C3F2FC2A1}"/>
              </a:ext>
            </a:extLst>
          </p:cNvPr>
          <p:cNvSpPr txBox="1"/>
          <p:nvPr/>
        </p:nvSpPr>
        <p:spPr>
          <a:xfrm>
            <a:off x="232953" y="541743"/>
            <a:ext cx="9573806"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■大阪・関西万博における国際金融都市に関連する取組み</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18" name="正方形/長方形 17">
            <a:extLst>
              <a:ext uri="{FF2B5EF4-FFF2-40B4-BE49-F238E27FC236}">
                <a16:creationId xmlns:a16="http://schemas.microsoft.com/office/drawing/2014/main" id="{F7CB07D4-BBAC-41D6-8262-59445C3C0CA6}"/>
              </a:ext>
            </a:extLst>
          </p:cNvPr>
          <p:cNvSpPr/>
          <p:nvPr/>
        </p:nvSpPr>
        <p:spPr>
          <a:xfrm>
            <a:off x="464668" y="956641"/>
            <a:ext cx="11015645" cy="1323439"/>
          </a:xfrm>
          <a:prstGeom prst="rect">
            <a:avLst/>
          </a:prstGeom>
        </p:spPr>
        <p:txBody>
          <a:bodyPr wrap="square">
            <a:spAutoFit/>
          </a:bodyPr>
          <a:lstStyle/>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人類共通の課題解決に向け、ライフサイエンス、カーボンニュートラルなど様々な分野の先端技術が披露されるとともに、金融の分野においても万博初の実証的な取組み等が行われた。</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海外からのビジネスミッション団等と府内企業等とのビジネス交流も活発に行われ、海外都市とのつながりが拡大した。</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大阪府・市における国際金融に関する主な交流国・都市：</a:t>
            </a:r>
            <a:br>
              <a:rPr lang="en-US" altLang="ja-JP" sz="1600" dirty="0">
                <a:latin typeface="UD デジタル 教科書体 NK-R" panose="02020400000000000000" pitchFamily="18" charset="-128"/>
                <a:ea typeface="UD デジタル 教科書体 NK-R" panose="02020400000000000000" pitchFamily="18" charset="-128"/>
              </a:rPr>
            </a:b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英国、ハンブルク（ドイツ）、アブダビ（アラブ首長国連邦）、サウジアラビア、ルクセンブルク 等</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C6728838-1B38-4D99-9E97-FC170DBDFCB0}"/>
              </a:ext>
            </a:extLst>
          </p:cNvPr>
          <p:cNvSpPr/>
          <p:nvPr/>
        </p:nvSpPr>
        <p:spPr>
          <a:xfrm>
            <a:off x="647700" y="2459231"/>
            <a:ext cx="54483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UD デジタル 教科書体 NK-R" panose="02020400000000000000" pitchFamily="18" charset="-128"/>
                <a:ea typeface="UD デジタル 教科書体 NK-R" panose="02020400000000000000" pitchFamily="18" charset="-128"/>
              </a:rPr>
              <a:t>先端技術の披露・スタートアップイベント</a:t>
            </a:r>
          </a:p>
        </p:txBody>
      </p:sp>
      <p:sp>
        <p:nvSpPr>
          <p:cNvPr id="33" name="正方形/長方形 32">
            <a:extLst>
              <a:ext uri="{FF2B5EF4-FFF2-40B4-BE49-F238E27FC236}">
                <a16:creationId xmlns:a16="http://schemas.microsoft.com/office/drawing/2014/main" id="{D7C50EB8-1542-4AD3-B82C-DC414A975F60}"/>
              </a:ext>
            </a:extLst>
          </p:cNvPr>
          <p:cNvSpPr/>
          <p:nvPr/>
        </p:nvSpPr>
        <p:spPr>
          <a:xfrm>
            <a:off x="6314890" y="2459231"/>
            <a:ext cx="54483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latin typeface="UD デジタル 教科書体 NK-R" panose="02020400000000000000" pitchFamily="18" charset="-128"/>
                <a:ea typeface="UD デジタル 教科書体 NK-R" panose="02020400000000000000" pitchFamily="18" charset="-128"/>
              </a:rPr>
              <a:t>金融サービスの実証・体験イベント</a:t>
            </a:r>
          </a:p>
        </p:txBody>
      </p:sp>
      <p:sp>
        <p:nvSpPr>
          <p:cNvPr id="5" name="正方形/長方形 4">
            <a:extLst>
              <a:ext uri="{FF2B5EF4-FFF2-40B4-BE49-F238E27FC236}">
                <a16:creationId xmlns:a16="http://schemas.microsoft.com/office/drawing/2014/main" id="{98724BDA-87DE-43E5-BE25-0257CD7691BB}"/>
              </a:ext>
            </a:extLst>
          </p:cNvPr>
          <p:cNvSpPr/>
          <p:nvPr/>
        </p:nvSpPr>
        <p:spPr>
          <a:xfrm>
            <a:off x="647700" y="2845348"/>
            <a:ext cx="5448300" cy="3470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先端技術の社会実験</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リボーンチャレンジ（</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432</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社）</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中小企業・スタートアップが週替わりで新技術・製品を展示し、革新的</a:t>
            </a: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技術力を国内外に発信</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スマホでできる眼科診療、レーザー核融合発電技術等）</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GSE</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Global Startup EXPO 2025</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世界のディープテックスタートアップや投資家等が集うイベントの開催</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四角形: 角を丸くする 1">
            <a:extLst>
              <a:ext uri="{FF2B5EF4-FFF2-40B4-BE49-F238E27FC236}">
                <a16:creationId xmlns:a16="http://schemas.microsoft.com/office/drawing/2014/main" id="{B87C3B5A-F787-4076-B05C-027F7E655610}"/>
              </a:ext>
            </a:extLst>
          </p:cNvPr>
          <p:cNvSpPr/>
          <p:nvPr/>
        </p:nvSpPr>
        <p:spPr>
          <a:xfrm>
            <a:off x="965297" y="3188694"/>
            <a:ext cx="1656000" cy="45398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UD デジタル 教科書体 NK-R" panose="02020400000000000000" pitchFamily="18" charset="-128"/>
                <a:ea typeface="UD デジタル 教科書体 NK-R" panose="02020400000000000000" pitchFamily="18" charset="-128"/>
              </a:rPr>
              <a:t>ライフサイエンス</a:t>
            </a:r>
            <a:endParaRPr kumimoji="1" lang="en-US" altLang="ja-JP" sz="1400" b="1">
              <a:latin typeface="UD デジタル 教科書体 NK-R" panose="02020400000000000000" pitchFamily="18" charset="-128"/>
              <a:ea typeface="UD デジタル 教科書体 NK-R" panose="02020400000000000000" pitchFamily="18" charset="-128"/>
            </a:endParaRPr>
          </a:p>
          <a:p>
            <a:pPr algn="ctr"/>
            <a:r>
              <a:rPr kumimoji="1" lang="ja-JP" altLang="en-US" sz="1400" b="1">
                <a:latin typeface="UD デジタル 教科書体 NK-R" panose="02020400000000000000" pitchFamily="18" charset="-128"/>
                <a:ea typeface="UD デジタル 教科書体 NK-R" panose="02020400000000000000" pitchFamily="18" charset="-128"/>
              </a:rPr>
              <a:t>・ヘルスケア</a:t>
            </a:r>
          </a:p>
        </p:txBody>
      </p:sp>
      <p:sp>
        <p:nvSpPr>
          <p:cNvPr id="22" name="四角形: 角を丸くする 21">
            <a:extLst>
              <a:ext uri="{FF2B5EF4-FFF2-40B4-BE49-F238E27FC236}">
                <a16:creationId xmlns:a16="http://schemas.microsoft.com/office/drawing/2014/main" id="{0B9B4E26-8DEA-4761-ACB7-31716C0623F7}"/>
              </a:ext>
            </a:extLst>
          </p:cNvPr>
          <p:cNvSpPr/>
          <p:nvPr/>
        </p:nvSpPr>
        <p:spPr>
          <a:xfrm>
            <a:off x="965297" y="3707595"/>
            <a:ext cx="1656000" cy="45398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UD デジタル 教科書体 NK-R" panose="02020400000000000000" pitchFamily="18" charset="-128"/>
                <a:ea typeface="UD デジタル 教科書体 NK-R" panose="02020400000000000000" pitchFamily="18" charset="-128"/>
              </a:rPr>
              <a:t>カーボン</a:t>
            </a:r>
            <a:endParaRPr lang="en-US" altLang="ja-JP" sz="1400" b="1">
              <a:latin typeface="UD デジタル 教科書体 NK-R" panose="02020400000000000000" pitchFamily="18" charset="-128"/>
              <a:ea typeface="UD デジタル 教科書体 NK-R" panose="02020400000000000000" pitchFamily="18" charset="-128"/>
            </a:endParaRPr>
          </a:p>
          <a:p>
            <a:pPr algn="ctr"/>
            <a:r>
              <a:rPr lang="ja-JP" altLang="en-US" sz="1400" b="1">
                <a:latin typeface="UD デジタル 教科書体 NK-R" panose="02020400000000000000" pitchFamily="18" charset="-128"/>
                <a:ea typeface="UD デジタル 教科書体 NK-R" panose="02020400000000000000" pitchFamily="18" charset="-128"/>
              </a:rPr>
              <a:t>ニュートラル</a:t>
            </a:r>
            <a:endParaRPr kumimoji="1" lang="ja-JP" altLang="en-US" sz="1400" b="1">
              <a:latin typeface="UD デジタル 教科書体 NK-R" panose="02020400000000000000" pitchFamily="18" charset="-128"/>
              <a:ea typeface="UD デジタル 教科書体 NK-R" panose="02020400000000000000" pitchFamily="18" charset="-128"/>
            </a:endParaRPr>
          </a:p>
        </p:txBody>
      </p:sp>
      <p:sp>
        <p:nvSpPr>
          <p:cNvPr id="32" name="四角形: 角を丸くする 31">
            <a:extLst>
              <a:ext uri="{FF2B5EF4-FFF2-40B4-BE49-F238E27FC236}">
                <a16:creationId xmlns:a16="http://schemas.microsoft.com/office/drawing/2014/main" id="{DCF761CF-CA7A-4245-8B67-CC580E89B8A1}"/>
              </a:ext>
            </a:extLst>
          </p:cNvPr>
          <p:cNvSpPr/>
          <p:nvPr/>
        </p:nvSpPr>
        <p:spPr>
          <a:xfrm>
            <a:off x="965297" y="4231761"/>
            <a:ext cx="1656127" cy="3919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UD デジタル 教科書体 NK-R" panose="02020400000000000000" pitchFamily="18" charset="-128"/>
                <a:ea typeface="UD デジタル 教科書体 NK-R" panose="02020400000000000000" pitchFamily="18" charset="-128"/>
              </a:rPr>
              <a:t>モビリティ</a:t>
            </a:r>
            <a:endParaRPr kumimoji="1" lang="ja-JP" altLang="en-US" sz="1400" b="1">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FB252028-3EA2-473B-A3E0-196F4E005410}"/>
              </a:ext>
            </a:extLst>
          </p:cNvPr>
          <p:cNvSpPr txBox="1"/>
          <p:nvPr/>
        </p:nvSpPr>
        <p:spPr>
          <a:xfrm>
            <a:off x="2601749" y="3244260"/>
            <a:ext cx="3811848" cy="307777"/>
          </a:xfrm>
          <a:prstGeom prst="rect">
            <a:avLst/>
          </a:prstGeom>
          <a:noFill/>
        </p:spPr>
        <p:txBody>
          <a:bodyPr wrap="square" rtlCol="0">
            <a:spAutoFit/>
          </a:bodyPr>
          <a:lstStyle/>
          <a:p>
            <a:r>
              <a:rPr kumimoji="1" lang="en-US" altLang="ja-JP" sz="1400" dirty="0" err="1">
                <a:latin typeface="UD デジタル 教科書体 NK-R" panose="02020400000000000000" pitchFamily="18" charset="-128"/>
                <a:ea typeface="UD デジタル 教科書体 NK-R" panose="02020400000000000000" pitchFamily="18" charset="-128"/>
              </a:rPr>
              <a:t>iPS</a:t>
            </a:r>
            <a:r>
              <a:rPr kumimoji="1" lang="ja-JP" altLang="en-US" sz="1400" dirty="0">
                <a:latin typeface="UD デジタル 教科書体 NK-R" panose="02020400000000000000" pitchFamily="18" charset="-128"/>
                <a:ea typeface="UD デジタル 教科書体 NK-R" panose="02020400000000000000" pitchFamily="18" charset="-128"/>
              </a:rPr>
              <a:t>細胞から作製した実物の心筋シート</a:t>
            </a:r>
            <a:endParaRPr kumimoji="1" lang="ja-JP" altLang="en-US" sz="1400" dirty="0"/>
          </a:p>
        </p:txBody>
      </p:sp>
      <p:sp>
        <p:nvSpPr>
          <p:cNvPr id="8" name="テキスト ボックス 7">
            <a:extLst>
              <a:ext uri="{FF2B5EF4-FFF2-40B4-BE49-F238E27FC236}">
                <a16:creationId xmlns:a16="http://schemas.microsoft.com/office/drawing/2014/main" id="{032DB837-D170-4C24-8DE7-A7D56CF6A364}"/>
              </a:ext>
            </a:extLst>
          </p:cNvPr>
          <p:cNvSpPr txBox="1"/>
          <p:nvPr/>
        </p:nvSpPr>
        <p:spPr>
          <a:xfrm>
            <a:off x="2605281" y="3653156"/>
            <a:ext cx="3490719" cy="523220"/>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ペロブスカイト太陽電池</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メタネーション</a:t>
            </a:r>
          </a:p>
        </p:txBody>
      </p:sp>
      <p:sp>
        <p:nvSpPr>
          <p:cNvPr id="9" name="テキスト ボックス 8">
            <a:extLst>
              <a:ext uri="{FF2B5EF4-FFF2-40B4-BE49-F238E27FC236}">
                <a16:creationId xmlns:a16="http://schemas.microsoft.com/office/drawing/2014/main" id="{36EEBAAA-CC73-4894-8380-1E9BEECFFE96}"/>
              </a:ext>
            </a:extLst>
          </p:cNvPr>
          <p:cNvSpPr txBox="1"/>
          <p:nvPr/>
        </p:nvSpPr>
        <p:spPr>
          <a:xfrm>
            <a:off x="2621425" y="4286169"/>
            <a:ext cx="1778000" cy="307777"/>
          </a:xfrm>
          <a:prstGeom prst="rect">
            <a:avLst/>
          </a:prstGeom>
          <a:noFill/>
        </p:spPr>
        <p:txBody>
          <a:bodyPr wrap="square" rtlCol="0">
            <a:spAutoFit/>
          </a:bodyPr>
          <a:lstStyle/>
          <a:p>
            <a:r>
              <a:rPr kumimoji="1" lang="ja-JP" altLang="en-US" sz="1400">
                <a:latin typeface="UD デジタル 教科書体 NK-R" panose="02020400000000000000" pitchFamily="18" charset="-128"/>
                <a:ea typeface="UD デジタル 教科書体 NK-R" panose="02020400000000000000" pitchFamily="18" charset="-128"/>
              </a:rPr>
              <a:t>空飛ぶクルマ</a:t>
            </a:r>
            <a:endParaRPr kumimoji="1" lang="ja-JP" altLang="en-US" sz="1400"/>
          </a:p>
        </p:txBody>
      </p:sp>
      <p:sp>
        <p:nvSpPr>
          <p:cNvPr id="35" name="正方形/長方形 34">
            <a:extLst>
              <a:ext uri="{FF2B5EF4-FFF2-40B4-BE49-F238E27FC236}">
                <a16:creationId xmlns:a16="http://schemas.microsoft.com/office/drawing/2014/main" id="{62A7F235-C664-4E52-8DFA-96EF8B8A3A23}"/>
              </a:ext>
            </a:extLst>
          </p:cNvPr>
          <p:cNvSpPr/>
          <p:nvPr/>
        </p:nvSpPr>
        <p:spPr>
          <a:xfrm>
            <a:off x="6314890" y="2845348"/>
            <a:ext cx="5448300" cy="3470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全面的キャッシュレス決済</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世界で初めての全面キャッシュレス決済による国際イベント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EXPO2025</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デジタルウォレット</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万博公式アプリであるデジタルウォレットの導入</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（電子マネー、ポイント付与、</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NFT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受取等が可能な</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Web2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Web3</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が融合されたウォレット）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国際金融都市</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OSAKA</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フェスティバル</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未来の金融関連技術やサービスが体験できるイベントの開催</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E0CA9D2E-B102-4E1E-BFA6-ABD8445686C4}"/>
              </a:ext>
            </a:extLst>
          </p:cNvPr>
          <p:cNvSpPr txBox="1"/>
          <p:nvPr/>
        </p:nvSpPr>
        <p:spPr>
          <a:xfrm>
            <a:off x="6716110" y="4519986"/>
            <a:ext cx="4883134" cy="523220"/>
          </a:xfrm>
          <a:prstGeom prst="rect">
            <a:avLst/>
          </a:prstGeom>
          <a:noFill/>
        </p:spPr>
        <p:txBody>
          <a:bodyPr wrap="square" rtlCol="0">
            <a:spAutoFit/>
          </a:bodyP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万ダウンロード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万博後は新アプリにリニューアルしサービス継続</a:t>
            </a:r>
            <a:endParaRPr kumimoji="1" lang="ja-JP" altLang="en-US" sz="1400" dirty="0"/>
          </a:p>
        </p:txBody>
      </p:sp>
    </p:spTree>
    <p:extLst>
      <p:ext uri="{BB962C8B-B14F-4D97-AF65-F5344CB8AC3E}">
        <p14:creationId xmlns:p14="http://schemas.microsoft.com/office/powerpoint/2010/main" val="384925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34D8A8-0F46-4E7A-8BD7-0B87A2ECCC27}"/>
              </a:ext>
            </a:extLst>
          </p:cNvPr>
          <p:cNvGraphicFramePr>
            <a:graphicFrameLocks noGrp="1"/>
          </p:cNvGraphicFramePr>
          <p:nvPr/>
        </p:nvGraphicFramePr>
        <p:xfrm>
          <a:off x="6727043" y="2630477"/>
          <a:ext cx="4986900" cy="2024442"/>
        </p:xfrm>
        <a:graphic>
          <a:graphicData uri="http://schemas.openxmlformats.org/drawingml/2006/table">
            <a:tbl>
              <a:tblPr>
                <a:tableStyleId>{616DA210-FB5B-4158-B5E0-FEB733F419BA}</a:tableStyleId>
              </a:tblPr>
              <a:tblGrid>
                <a:gridCol w="831150">
                  <a:extLst>
                    <a:ext uri="{9D8B030D-6E8A-4147-A177-3AD203B41FA5}">
                      <a16:colId xmlns:a16="http://schemas.microsoft.com/office/drawing/2014/main" val="1436421289"/>
                    </a:ext>
                  </a:extLst>
                </a:gridCol>
                <a:gridCol w="831150">
                  <a:extLst>
                    <a:ext uri="{9D8B030D-6E8A-4147-A177-3AD203B41FA5}">
                      <a16:colId xmlns:a16="http://schemas.microsoft.com/office/drawing/2014/main" val="2637690431"/>
                    </a:ext>
                  </a:extLst>
                </a:gridCol>
                <a:gridCol w="831150">
                  <a:extLst>
                    <a:ext uri="{9D8B030D-6E8A-4147-A177-3AD203B41FA5}">
                      <a16:colId xmlns:a16="http://schemas.microsoft.com/office/drawing/2014/main" val="862265896"/>
                    </a:ext>
                  </a:extLst>
                </a:gridCol>
                <a:gridCol w="831150">
                  <a:extLst>
                    <a:ext uri="{9D8B030D-6E8A-4147-A177-3AD203B41FA5}">
                      <a16:colId xmlns:a16="http://schemas.microsoft.com/office/drawing/2014/main" val="1446001826"/>
                    </a:ext>
                  </a:extLst>
                </a:gridCol>
                <a:gridCol w="831150">
                  <a:extLst>
                    <a:ext uri="{9D8B030D-6E8A-4147-A177-3AD203B41FA5}">
                      <a16:colId xmlns:a16="http://schemas.microsoft.com/office/drawing/2014/main" val="551319860"/>
                    </a:ext>
                  </a:extLst>
                </a:gridCol>
                <a:gridCol w="831150">
                  <a:extLst>
                    <a:ext uri="{9D8B030D-6E8A-4147-A177-3AD203B41FA5}">
                      <a16:colId xmlns:a16="http://schemas.microsoft.com/office/drawing/2014/main" val="2709820619"/>
                    </a:ext>
                  </a:extLst>
                </a:gridCol>
              </a:tblGrid>
              <a:tr h="224938">
                <a:tc>
                  <a:txBody>
                    <a:bodyPr/>
                    <a:lstStyle/>
                    <a:p>
                      <a:pPr algn="ctr" rtl="0" fontAlgn="ctr"/>
                      <a:r>
                        <a:rPr lang="ja-JP" altLang="en-US" sz="1000" b="1" u="none" strike="noStrike">
                          <a:effectLst/>
                          <a:latin typeface="Meiryo UI" panose="020B0604030504040204" pitchFamily="50" charset="-128"/>
                          <a:ea typeface="Meiryo UI" panose="020B0604030504040204" pitchFamily="50" charset="-128"/>
                        </a:rPr>
                        <a:t>年</a:t>
                      </a:r>
                      <a:endParaRPr lang="ja-JP" altLang="en-US"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2021</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2022</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2023</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2024</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dirty="0">
                          <a:effectLst/>
                          <a:latin typeface="Meiryo UI" panose="020B0604030504040204" pitchFamily="50" charset="-128"/>
                          <a:ea typeface="Meiryo UI" panose="020B0604030504040204" pitchFamily="50" charset="-128"/>
                        </a:rPr>
                        <a:t>2025</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extLst>
                  <a:ext uri="{0D108BD9-81ED-4DB2-BD59-A6C34878D82A}">
                    <a16:rowId xmlns:a16="http://schemas.microsoft.com/office/drawing/2014/main" val="4170939585"/>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東京都</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7379</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7907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6557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6916</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5590</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714851582"/>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福岡県</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181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368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167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125</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301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56950170"/>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神奈川</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175</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261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213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288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221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3668780476"/>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北海道</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70</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74</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61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81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178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1311482260"/>
                  </a:ext>
                </a:extLst>
              </a:tr>
              <a:tr h="224938">
                <a:tc>
                  <a:txBody>
                    <a:bodyPr/>
                    <a:lstStyle/>
                    <a:p>
                      <a:pPr algn="ctr" rtl="0" fontAlgn="ctr"/>
                      <a:r>
                        <a:rPr lang="ja-JP" altLang="en-US" sz="1000" b="1" u="none" strike="noStrike" dirty="0">
                          <a:effectLst/>
                          <a:latin typeface="Meiryo UI" panose="020B0604030504040204" pitchFamily="50" charset="-128"/>
                          <a:ea typeface="Meiryo UI" panose="020B0604030504040204" pitchFamily="50" charset="-128"/>
                        </a:rPr>
                        <a:t>大阪府</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157</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208</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244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184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174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extLst>
                  <a:ext uri="{0D108BD9-81ED-4DB2-BD59-A6C34878D82A}">
                    <a16:rowId xmlns:a16="http://schemas.microsoft.com/office/drawing/2014/main" val="862660233"/>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京都府</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168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272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179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261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167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2234870323"/>
                  </a:ext>
                </a:extLst>
              </a:tr>
              <a:tr h="224938">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その他</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746</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819</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863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973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982</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1586389583"/>
                  </a:ext>
                </a:extLst>
              </a:tr>
              <a:tr h="224938">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合計</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8876</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9909</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8284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8828</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7613</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830516417"/>
                  </a:ext>
                </a:extLst>
              </a:tr>
            </a:tbl>
          </a:graphicData>
        </a:graphic>
      </p:graphicFrame>
      <p:sp>
        <p:nvSpPr>
          <p:cNvPr id="3" name="スライド番号プレースホルダー 2"/>
          <p:cNvSpPr>
            <a:spLocks noGrp="1"/>
          </p:cNvSpPr>
          <p:nvPr>
            <p:ph type="sldNum" sz="quarter" idx="12"/>
          </p:nvPr>
        </p:nvSpPr>
        <p:spPr>
          <a:xfrm>
            <a:off x="9421971" y="6542151"/>
            <a:ext cx="2743200" cy="365125"/>
          </a:xfrm>
        </p:spPr>
        <p:txBody>
          <a:bodyPr/>
          <a:lstStyle/>
          <a:p>
            <a:fld id="{4CFCB8D1-E384-4ABF-9F79-4EB3205F8B48}" type="slidenum">
              <a:rPr kumimoji="1" lang="ja-JP" altLang="en-US" smtClean="0"/>
              <a:t>12</a:t>
            </a:fld>
            <a:endParaRPr kumimoji="1" lang="ja-JP" altLang="en-US" dirty="0"/>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301962" y="221802"/>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■スタートアップ投資</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81E226E1-B6D4-4B9D-8B15-AE7CA3824DFF}"/>
              </a:ext>
            </a:extLst>
          </p:cNvPr>
          <p:cNvSpPr txBox="1"/>
          <p:nvPr/>
        </p:nvSpPr>
        <p:spPr>
          <a:xfrm>
            <a:off x="471638" y="669196"/>
            <a:ext cx="11174929" cy="132343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a:ea typeface="UD デジタル 教科書体 NK-R"/>
              </a:rPr>
              <a:t>成長が見込まれる未上場企業へ出資を行うベンチャーキャピタル（</a:t>
            </a:r>
            <a:r>
              <a:rPr lang="en-US" altLang="ja-JP" sz="1600" dirty="0">
                <a:latin typeface="UD デジタル 教科書体 NK-R"/>
                <a:ea typeface="UD デジタル 教科書体 NK-R"/>
              </a:rPr>
              <a:t>VC</a:t>
            </a:r>
            <a:r>
              <a:rPr lang="ja-JP" altLang="en-US" sz="1600" dirty="0">
                <a:latin typeface="UD デジタル 教科書体 NK-R"/>
                <a:ea typeface="UD デジタル 教科書体 NK-R"/>
              </a:rPr>
              <a:t>）等からの世界のスタートアップの資金調達額は、</a:t>
            </a:r>
            <a:r>
              <a:rPr lang="en-US" altLang="ja-JP" sz="1600" dirty="0">
                <a:latin typeface="UD デジタル 教科書体 NK-R"/>
                <a:ea typeface="UD デジタル 教科書体 NK-R"/>
              </a:rPr>
              <a:t>2022</a:t>
            </a:r>
            <a:r>
              <a:rPr lang="ja-JP" altLang="en-US" sz="1600" dirty="0">
                <a:latin typeface="UD デジタル 教科書体 NK-R"/>
                <a:ea typeface="UD デジタル 教科書体 NK-R"/>
              </a:rPr>
              <a:t>年から</a:t>
            </a:r>
            <a:r>
              <a:rPr lang="en-US" altLang="ja-JP" sz="1600" dirty="0">
                <a:latin typeface="UD デジタル 教科書体 NK-R"/>
                <a:ea typeface="UD デジタル 教科書体 NK-R"/>
              </a:rPr>
              <a:t>2023</a:t>
            </a:r>
            <a:r>
              <a:rPr lang="ja-JP" altLang="en-US" sz="1600" dirty="0">
                <a:latin typeface="UD デジタル 教科書体 NK-R"/>
                <a:ea typeface="UD デジタル 教科書体 NK-R"/>
              </a:rPr>
              <a:t>年に減少したが、その後回復傾向にあり、</a:t>
            </a:r>
            <a:r>
              <a:rPr lang="en-US" altLang="ja-JP" sz="1600" dirty="0">
                <a:latin typeface="UD デジタル 教科書体 NK-R"/>
                <a:ea typeface="UD デジタル 教科書体 NK-R"/>
              </a:rPr>
              <a:t>2025</a:t>
            </a:r>
            <a:r>
              <a:rPr lang="ja-JP" altLang="en-US" sz="1600" dirty="0">
                <a:latin typeface="UD デジタル 教科書体 NK-R"/>
                <a:ea typeface="UD デジタル 教科書体 NK-R"/>
              </a:rPr>
              <a:t>年で約</a:t>
            </a:r>
            <a:r>
              <a:rPr lang="en-US" altLang="ja-JP" sz="1600" dirty="0">
                <a:latin typeface="UD デジタル 教科書体 NK-R"/>
                <a:ea typeface="UD デジタル 教科書体 NK-R"/>
              </a:rPr>
              <a:t>4700億</a:t>
            </a:r>
            <a:r>
              <a:rPr lang="ja-JP" altLang="en-US" sz="1600" dirty="0">
                <a:latin typeface="UD デジタル 教科書体 NK-R"/>
                <a:ea typeface="UD デジタル 教科書体 NK-R"/>
              </a:rPr>
              <a:t>ドル（日本円で約</a:t>
            </a:r>
            <a:r>
              <a:rPr lang="en-US" altLang="ja-JP" sz="1600" dirty="0">
                <a:latin typeface="UD デジタル 教科書体 NK-R"/>
                <a:ea typeface="UD デジタル 教科書体 NK-R"/>
              </a:rPr>
              <a:t>7</a:t>
            </a:r>
            <a:r>
              <a:rPr lang="ja-JP" altLang="en-US" sz="1600" dirty="0">
                <a:latin typeface="UD デジタル 教科書体 NK-R"/>
                <a:ea typeface="UD デジタル 教科書体 NK-R"/>
              </a:rPr>
              <a:t>０兆円</a:t>
            </a:r>
            <a:r>
              <a:rPr lang="ja-JP" altLang="en-US" sz="1000" dirty="0">
                <a:latin typeface="UD デジタル 教科書体 NK-R"/>
                <a:ea typeface="UD デジタル 教科書体 NK-R"/>
              </a:rPr>
              <a:t>（</a:t>
            </a:r>
            <a:r>
              <a:rPr lang="en-US" altLang="ja-JP" sz="1000" dirty="0">
                <a:latin typeface="UD デジタル 教科書体 NK-R"/>
                <a:ea typeface="UD デジタル 教科書体 NK-R"/>
              </a:rPr>
              <a:t>2025</a:t>
            </a:r>
            <a:r>
              <a:rPr lang="ja-JP" altLang="en-US" sz="1000" dirty="0">
                <a:latin typeface="UD デジタル 教科書体 NK-R"/>
                <a:ea typeface="UD デジタル 教科書体 NK-R"/>
              </a:rPr>
              <a:t>年平均レートで換算）</a:t>
            </a:r>
            <a:r>
              <a:rPr lang="ja-JP" altLang="en-US" sz="1600" dirty="0">
                <a:latin typeface="UD デジタル 教科書体 NK-R"/>
                <a:ea typeface="UD デジタル 教科書体 NK-R"/>
              </a:rPr>
              <a:t>）となっている。一方、日本におけるスタートアップの資金調達額は、</a:t>
            </a:r>
            <a:r>
              <a:rPr lang="en-US" altLang="ja-JP" sz="1600" dirty="0">
                <a:latin typeface="UD デジタル 教科書体 NK-R"/>
                <a:ea typeface="UD デジタル 教科書体 NK-R"/>
              </a:rPr>
              <a:t>2025</a:t>
            </a:r>
            <a:r>
              <a:rPr lang="ja-JP" altLang="en-US" sz="1600" dirty="0">
                <a:latin typeface="UD デジタル 教科書体 NK-R"/>
                <a:ea typeface="UD デジタル 教科書体 NK-R"/>
              </a:rPr>
              <a:t>年で</a:t>
            </a:r>
            <a:r>
              <a:rPr lang="en-US" altLang="ja-JP" sz="1600" dirty="0">
                <a:latin typeface="UD デジタル 教科書体 NK-R"/>
                <a:ea typeface="UD デジタル 教科書体 NK-R"/>
              </a:rPr>
              <a:t>7,613</a:t>
            </a:r>
            <a:r>
              <a:rPr lang="ja-JP" altLang="en-US" sz="1600" dirty="0">
                <a:latin typeface="UD デジタル 教科書体 NK-R"/>
                <a:ea typeface="UD デジタル 教科書体 NK-R"/>
              </a:rPr>
              <a:t>億円であり、グローバル市場と大きな差がある。</a:t>
            </a:r>
            <a:endParaRPr lang="en-US" altLang="ja-JP" sz="1600" dirty="0">
              <a:latin typeface="UD デジタル 教科書体 NK-R"/>
              <a:ea typeface="UD デジタル 教科書体 NK-R"/>
            </a:endParaRPr>
          </a:p>
          <a:p>
            <a:pPr marL="285750" indent="-285750">
              <a:buFont typeface="Arial" panose="020B0604020202020204" pitchFamily="34" charset="0"/>
              <a:buChar char="•"/>
            </a:pPr>
            <a:r>
              <a:rPr lang="ja-JP" altLang="en-US" sz="1600" dirty="0">
                <a:latin typeface="UD デジタル 教科書体 NK-R"/>
                <a:ea typeface="UD デジタル 教科書体 NK-R"/>
              </a:rPr>
              <a:t>また、日本国内を見ると、</a:t>
            </a:r>
            <a:r>
              <a:rPr lang="ja-JP" altLang="en-US" sz="1600" b="1" u="sng" dirty="0">
                <a:latin typeface="UD デジタル 教科書体 NK-R"/>
                <a:ea typeface="UD デジタル 教科書体 NK-R"/>
              </a:rPr>
              <a:t>資金調達における東京一極集中が顕著となっており、大学発スタートアップ数は全国の</a:t>
            </a:r>
            <a:r>
              <a:rPr lang="en-US" altLang="ja-JP" sz="1600" b="1" u="sng" dirty="0">
                <a:latin typeface="UD デジタル 教科書体 NK-R"/>
                <a:ea typeface="UD デジタル 教科書体 NK-R"/>
              </a:rPr>
              <a:t>7.6</a:t>
            </a:r>
            <a:r>
              <a:rPr lang="ja-JP" altLang="en-US" sz="1600" b="1" u="sng" dirty="0">
                <a:latin typeface="UD デジタル 教科書体 NK-R"/>
                <a:ea typeface="UD デジタル 教科書体 NK-R"/>
              </a:rPr>
              <a:t>％、</a:t>
            </a:r>
            <a:r>
              <a:rPr lang="en-US" altLang="ja-JP" sz="1600" b="1" u="sng" dirty="0">
                <a:latin typeface="UD デジタル 教科書体 NK-R"/>
                <a:ea typeface="UD デジタル 教科書体 NK-R"/>
              </a:rPr>
              <a:t>VC</a:t>
            </a:r>
            <a:r>
              <a:rPr lang="ja-JP" altLang="en-US" sz="1600" b="1" u="sng" dirty="0">
                <a:latin typeface="UD デジタル 教科書体 NK-R"/>
                <a:ea typeface="UD デジタル 教科書体 NK-R"/>
              </a:rPr>
              <a:t>数（営業店を含む）は</a:t>
            </a:r>
            <a:r>
              <a:rPr lang="en-US" altLang="ja-JP" sz="1600" b="1" u="sng" dirty="0">
                <a:latin typeface="UD デジタル 教科書体 NK-R"/>
                <a:ea typeface="UD デジタル 教科書体 NK-R"/>
              </a:rPr>
              <a:t>9.5%</a:t>
            </a:r>
            <a:r>
              <a:rPr lang="ja-JP" altLang="en-US" sz="1600" b="1" u="sng" dirty="0">
                <a:latin typeface="UD デジタル 教科書体 NK-R"/>
                <a:ea typeface="UD デジタル 教科書体 NK-R"/>
              </a:rPr>
              <a:t>である一方、大阪におけるスタートアップの資金調達額は約２％程度に留まっている。</a:t>
            </a:r>
          </a:p>
        </p:txBody>
      </p:sp>
      <p:grpSp>
        <p:nvGrpSpPr>
          <p:cNvPr id="17" name="グループ化 16">
            <a:extLst>
              <a:ext uri="{FF2B5EF4-FFF2-40B4-BE49-F238E27FC236}">
                <a16:creationId xmlns:a16="http://schemas.microsoft.com/office/drawing/2014/main" id="{BBF0BE62-DD76-4BD7-B432-B42D8A4BBC66}"/>
              </a:ext>
            </a:extLst>
          </p:cNvPr>
          <p:cNvGrpSpPr/>
          <p:nvPr/>
        </p:nvGrpSpPr>
        <p:grpSpPr>
          <a:xfrm>
            <a:off x="569585" y="2407864"/>
            <a:ext cx="5518442" cy="386393"/>
            <a:chOff x="611304" y="2288242"/>
            <a:chExt cx="5518442" cy="386393"/>
          </a:xfrm>
        </p:grpSpPr>
        <p:grpSp>
          <p:nvGrpSpPr>
            <p:cNvPr id="18" name="グループ化 17">
              <a:extLst>
                <a:ext uri="{FF2B5EF4-FFF2-40B4-BE49-F238E27FC236}">
                  <a16:creationId xmlns:a16="http://schemas.microsoft.com/office/drawing/2014/main" id="{1B351669-7C32-4BB9-A5B6-692B32FDAF6A}"/>
                </a:ext>
              </a:extLst>
            </p:cNvPr>
            <p:cNvGrpSpPr/>
            <p:nvPr/>
          </p:nvGrpSpPr>
          <p:grpSpPr>
            <a:xfrm>
              <a:off x="611304" y="2365094"/>
              <a:ext cx="5376988" cy="309541"/>
              <a:chOff x="472815" y="2599964"/>
              <a:chExt cx="5376988" cy="309541"/>
            </a:xfrm>
          </p:grpSpPr>
          <p:sp>
            <p:nvSpPr>
              <p:cNvPr id="20" name="正方形/長方形 19">
                <a:extLst>
                  <a:ext uri="{FF2B5EF4-FFF2-40B4-BE49-F238E27FC236}">
                    <a16:creationId xmlns:a16="http://schemas.microsoft.com/office/drawing/2014/main" id="{656CA714-FBC4-4B57-B2E0-79A7CBE6D1B2}"/>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21" name="直線コネクタ 20">
                <a:extLst>
                  <a:ext uri="{FF2B5EF4-FFF2-40B4-BE49-F238E27FC236}">
                    <a16:creationId xmlns:a16="http://schemas.microsoft.com/office/drawing/2014/main" id="{63553D3C-25FF-42B9-9397-F5B72600AD8F}"/>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5A7D4329-996B-4B71-85B7-6CF22954EAE2}"/>
                </a:ext>
              </a:extLst>
            </p:cNvPr>
            <p:cNvSpPr txBox="1"/>
            <p:nvPr/>
          </p:nvSpPr>
          <p:spPr>
            <a:xfrm>
              <a:off x="752758" y="2288242"/>
              <a:ext cx="5376988"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世界におけるスタートアップの資金調達</a:t>
              </a:r>
              <a:r>
                <a:rPr lang="en-US" altLang="ja-JP" sz="1600" b="1" dirty="0">
                  <a:latin typeface="UD デジタル 教科書体 NK-R" panose="02020400000000000000" pitchFamily="18" charset="-128"/>
                  <a:ea typeface="UD デジタル 教科書体 NK-R" panose="02020400000000000000" pitchFamily="18" charset="-128"/>
                </a:rPr>
                <a:t>(10</a:t>
              </a:r>
              <a:r>
                <a:rPr lang="ja-JP" altLang="en-US" sz="1600" b="1" dirty="0">
                  <a:latin typeface="UD デジタル 教科書体 NK-R" panose="02020400000000000000" pitchFamily="18" charset="-128"/>
                  <a:ea typeface="UD デジタル 教科書体 NK-R" panose="02020400000000000000" pitchFamily="18" charset="-128"/>
                </a:rPr>
                <a:t>億ドル</a:t>
              </a:r>
              <a:r>
                <a:rPr lang="en-US" altLang="ja-JP" sz="1600" b="1" dirty="0">
                  <a:latin typeface="UD デジタル 教科書体 NK-R" panose="02020400000000000000" pitchFamily="18" charset="-128"/>
                  <a:ea typeface="UD デジタル 教科書体 NK-R" panose="02020400000000000000" pitchFamily="18" charset="-128"/>
                </a:rPr>
                <a:t>)</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grpSp>
        <p:nvGrpSpPr>
          <p:cNvPr id="22" name="グループ化 21">
            <a:extLst>
              <a:ext uri="{FF2B5EF4-FFF2-40B4-BE49-F238E27FC236}">
                <a16:creationId xmlns:a16="http://schemas.microsoft.com/office/drawing/2014/main" id="{DA8563A6-3DA6-4BCB-960F-DE04B118D5F6}"/>
              </a:ext>
            </a:extLst>
          </p:cNvPr>
          <p:cNvGrpSpPr/>
          <p:nvPr/>
        </p:nvGrpSpPr>
        <p:grpSpPr>
          <a:xfrm>
            <a:off x="6727045" y="2199685"/>
            <a:ext cx="5115982" cy="351566"/>
            <a:chOff x="611304" y="2345118"/>
            <a:chExt cx="5115983" cy="351566"/>
          </a:xfrm>
        </p:grpSpPr>
        <p:grpSp>
          <p:nvGrpSpPr>
            <p:cNvPr id="23" name="グループ化 22">
              <a:extLst>
                <a:ext uri="{FF2B5EF4-FFF2-40B4-BE49-F238E27FC236}">
                  <a16:creationId xmlns:a16="http://schemas.microsoft.com/office/drawing/2014/main" id="{6982D41E-5F91-416C-B879-F5A8234893AF}"/>
                </a:ext>
              </a:extLst>
            </p:cNvPr>
            <p:cNvGrpSpPr/>
            <p:nvPr/>
          </p:nvGrpSpPr>
          <p:grpSpPr>
            <a:xfrm>
              <a:off x="611304" y="2365094"/>
              <a:ext cx="5115983" cy="331590"/>
              <a:chOff x="472815" y="2599964"/>
              <a:chExt cx="5115983" cy="331590"/>
            </a:xfrm>
          </p:grpSpPr>
          <p:sp>
            <p:nvSpPr>
              <p:cNvPr id="25" name="正方形/長方形 24">
                <a:extLst>
                  <a:ext uri="{FF2B5EF4-FFF2-40B4-BE49-F238E27FC236}">
                    <a16:creationId xmlns:a16="http://schemas.microsoft.com/office/drawing/2014/main" id="{E7D32C24-34E3-4E3D-896C-66361FEF1538}"/>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D8847C7-ED3B-46B4-AC6E-A7CA75794BA5}"/>
                  </a:ext>
                </a:extLst>
              </p:cNvPr>
              <p:cNvCxnSpPr>
                <a:cxnSpLocks/>
              </p:cNvCxnSpPr>
              <p:nvPr/>
            </p:nvCxnSpPr>
            <p:spPr>
              <a:xfrm>
                <a:off x="472815" y="2909505"/>
                <a:ext cx="5115983" cy="22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B4BD35-13BD-4E4B-93C9-D24FF29B1074}"/>
                </a:ext>
              </a:extLst>
            </p:cNvPr>
            <p:cNvSpPr txBox="1"/>
            <p:nvPr/>
          </p:nvSpPr>
          <p:spPr>
            <a:xfrm>
              <a:off x="685801" y="2345118"/>
              <a:ext cx="5041486"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日本・大阪における</a:t>
              </a:r>
              <a:r>
                <a:rPr lang="ja-JP" altLang="en-US" sz="1600" b="1" dirty="0">
                  <a:latin typeface="UD デジタル 教科書体 NK-R" panose="02020400000000000000" pitchFamily="18" charset="-128"/>
                  <a:ea typeface="UD デジタル 教科書体 NK-R" panose="02020400000000000000" pitchFamily="18" charset="-128"/>
                </a:rPr>
                <a:t>スタートアップの</a:t>
              </a:r>
              <a:r>
                <a:rPr kumimoji="1" lang="ja-JP" altLang="en-US" sz="1600" b="1" dirty="0">
                  <a:latin typeface="UD デジタル 教科書体 NK-R" panose="02020400000000000000" pitchFamily="18" charset="-128"/>
                  <a:ea typeface="UD デジタル 教科書体 NK-R" panose="02020400000000000000" pitchFamily="18" charset="-128"/>
                </a:rPr>
                <a:t>資金調達額（億円）</a:t>
              </a:r>
            </a:p>
          </p:txBody>
        </p:sp>
      </p:grpSp>
      <p:sp>
        <p:nvSpPr>
          <p:cNvPr id="30" name="テキスト ボックス 29">
            <a:extLst>
              <a:ext uri="{FF2B5EF4-FFF2-40B4-BE49-F238E27FC236}">
                <a16:creationId xmlns:a16="http://schemas.microsoft.com/office/drawing/2014/main" id="{C431FB1D-99BE-47E7-89A4-D1D1EA8A0AD0}"/>
              </a:ext>
            </a:extLst>
          </p:cNvPr>
          <p:cNvSpPr txBox="1"/>
          <p:nvPr/>
        </p:nvSpPr>
        <p:spPr>
          <a:xfrm>
            <a:off x="606832" y="5989538"/>
            <a:ext cx="429416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CB Insights</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State of Venture</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」を元に大阪府作成</a:t>
            </a:r>
          </a:p>
        </p:txBody>
      </p:sp>
      <p:sp>
        <p:nvSpPr>
          <p:cNvPr id="27" name="テキスト ボックス 26">
            <a:extLst>
              <a:ext uri="{FF2B5EF4-FFF2-40B4-BE49-F238E27FC236}">
                <a16:creationId xmlns:a16="http://schemas.microsoft.com/office/drawing/2014/main" id="{B876A85E-E706-4376-92BA-701470D80E9A}"/>
              </a:ext>
            </a:extLst>
          </p:cNvPr>
          <p:cNvSpPr txBox="1"/>
          <p:nvPr/>
        </p:nvSpPr>
        <p:spPr>
          <a:xfrm>
            <a:off x="6632893" y="4612849"/>
            <a:ext cx="4668543"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出典：スピーダスタートアップ情報リサーチ（</a:t>
            </a:r>
            <a:r>
              <a:rPr lang="en-US" altLang="ja-JP" sz="1000" dirty="0">
                <a:latin typeface="Meiryo UI" panose="020B0604030504040204" pitchFamily="50" charset="-128"/>
                <a:ea typeface="Meiryo UI" panose="020B0604030504040204" pitchFamily="50" charset="-128"/>
              </a:rPr>
              <a:t>2026</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18</a:t>
            </a:r>
            <a:r>
              <a:rPr lang="ja-JP" altLang="en-US" sz="1000" dirty="0">
                <a:latin typeface="Meiryo UI" panose="020B0604030504040204" pitchFamily="50" charset="-128"/>
                <a:ea typeface="Meiryo UI" panose="020B0604030504040204" pitchFamily="50" charset="-128"/>
              </a:rPr>
              <a:t>日時点）</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28" name="グラフ 27">
            <a:extLst>
              <a:ext uri="{FF2B5EF4-FFF2-40B4-BE49-F238E27FC236}">
                <a16:creationId xmlns:a16="http://schemas.microsoft.com/office/drawing/2014/main" id="{DC3D465B-60D7-4C65-9E84-A33618896F08}"/>
              </a:ext>
            </a:extLst>
          </p:cNvPr>
          <p:cNvGraphicFramePr>
            <a:graphicFrameLocks/>
          </p:cNvGraphicFramePr>
          <p:nvPr/>
        </p:nvGraphicFramePr>
        <p:xfrm>
          <a:off x="711039" y="3083476"/>
          <a:ext cx="5115982" cy="2781963"/>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a:extLst>
              <a:ext uri="{FF2B5EF4-FFF2-40B4-BE49-F238E27FC236}">
                <a16:creationId xmlns:a16="http://schemas.microsoft.com/office/drawing/2014/main" id="{DDF689A3-1827-4F1F-B40C-284BC8D99DFC}"/>
              </a:ext>
            </a:extLst>
          </p:cNvPr>
          <p:cNvSpPr/>
          <p:nvPr/>
        </p:nvSpPr>
        <p:spPr>
          <a:xfrm>
            <a:off x="10881359" y="4430718"/>
            <a:ext cx="832585" cy="23213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4">
            <a:extLst>
              <a:ext uri="{FF2B5EF4-FFF2-40B4-BE49-F238E27FC236}">
                <a16:creationId xmlns:a16="http://schemas.microsoft.com/office/drawing/2014/main" id="{470BCCE7-896E-4446-A65F-DF029F77D01F}"/>
              </a:ext>
            </a:extLst>
          </p:cNvPr>
          <p:cNvGraphicFramePr>
            <a:graphicFrameLocks noGrp="1"/>
          </p:cNvGraphicFramePr>
          <p:nvPr>
            <p:extLst>
              <p:ext uri="{D42A27DB-BD31-4B8C-83A1-F6EECF244321}">
                <p14:modId xmlns:p14="http://schemas.microsoft.com/office/powerpoint/2010/main" val="2895225989"/>
              </p:ext>
            </p:extLst>
          </p:nvPr>
        </p:nvGraphicFramePr>
        <p:xfrm>
          <a:off x="6727044" y="5243202"/>
          <a:ext cx="4986901" cy="1219200"/>
        </p:xfrm>
        <a:graphic>
          <a:graphicData uri="http://schemas.openxmlformats.org/drawingml/2006/table">
            <a:tbl>
              <a:tblPr firstRow="1" bandRow="1">
                <a:tableStyleId>{5940675A-B579-460E-94D1-54222C63F5DA}</a:tableStyleId>
              </a:tblPr>
              <a:tblGrid>
                <a:gridCol w="356453">
                  <a:extLst>
                    <a:ext uri="{9D8B030D-6E8A-4147-A177-3AD203B41FA5}">
                      <a16:colId xmlns:a16="http://schemas.microsoft.com/office/drawing/2014/main" val="3226599645"/>
                    </a:ext>
                  </a:extLst>
                </a:gridCol>
                <a:gridCol w="1405324">
                  <a:extLst>
                    <a:ext uri="{9D8B030D-6E8A-4147-A177-3AD203B41FA5}">
                      <a16:colId xmlns:a16="http://schemas.microsoft.com/office/drawing/2014/main" val="2643357022"/>
                    </a:ext>
                  </a:extLst>
                </a:gridCol>
                <a:gridCol w="777389">
                  <a:extLst>
                    <a:ext uri="{9D8B030D-6E8A-4147-A177-3AD203B41FA5}">
                      <a16:colId xmlns:a16="http://schemas.microsoft.com/office/drawing/2014/main" val="3084534086"/>
                    </a:ext>
                  </a:extLst>
                </a:gridCol>
                <a:gridCol w="777389">
                  <a:extLst>
                    <a:ext uri="{9D8B030D-6E8A-4147-A177-3AD203B41FA5}">
                      <a16:colId xmlns:a16="http://schemas.microsoft.com/office/drawing/2014/main" val="1162057619"/>
                    </a:ext>
                  </a:extLst>
                </a:gridCol>
                <a:gridCol w="777389">
                  <a:extLst>
                    <a:ext uri="{9D8B030D-6E8A-4147-A177-3AD203B41FA5}">
                      <a16:colId xmlns:a16="http://schemas.microsoft.com/office/drawing/2014/main" val="70701909"/>
                    </a:ext>
                  </a:extLst>
                </a:gridCol>
                <a:gridCol w="892957">
                  <a:extLst>
                    <a:ext uri="{9D8B030D-6E8A-4147-A177-3AD203B41FA5}">
                      <a16:colId xmlns:a16="http://schemas.microsoft.com/office/drawing/2014/main" val="3998329371"/>
                    </a:ext>
                  </a:extLst>
                </a:gridCol>
              </a:tblGrid>
              <a:tr h="211799">
                <a:tc gridSpan="2">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都道府県</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東京</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大阪</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その他</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合計</a:t>
                      </a:r>
                    </a:p>
                  </a:txBody>
                  <a:tcPr anchor="ctr"/>
                </a:tc>
                <a:extLst>
                  <a:ext uri="{0D108BD9-81ED-4DB2-BD59-A6C34878D82A}">
                    <a16:rowId xmlns:a16="http://schemas.microsoft.com/office/drawing/2014/main" val="294164232"/>
                  </a:ext>
                </a:extLst>
              </a:tr>
              <a:tr h="211799">
                <a:tc gridSpan="2">
                  <a:txBody>
                    <a:bodyPr/>
                    <a:lstStyle/>
                    <a:p>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大学発スタートアップ数</a:t>
                      </a:r>
                    </a:p>
                  </a:txBody>
                  <a:tcPr anchor="ctr">
                    <a:lnB w="12700" cmpd="sng">
                      <a:noFill/>
                    </a:lnB>
                  </a:tcPr>
                </a:tc>
                <a:tc hMerge="1">
                  <a:txBody>
                    <a:bodyPr/>
                    <a:lstStyle/>
                    <a:p>
                      <a:pPr algn="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1,936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384</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2,754</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5,074</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3366830419"/>
                  </a:ext>
                </a:extLst>
              </a:tr>
              <a:tr h="211799">
                <a:tc>
                  <a:txBody>
                    <a:bodyPr/>
                    <a:lstStyle/>
                    <a:p>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lnT w="12700" cmpd="sng">
                      <a:noFill/>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全国に占める割合</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38.2%</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7.6%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54.3%</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100%</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3268420630"/>
                  </a:ext>
                </a:extLst>
              </a:tr>
              <a:tr h="211799">
                <a:tc gridSpan="2">
                  <a:txBody>
                    <a:bodyPr/>
                    <a:lstStyle/>
                    <a:p>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VC</a:t>
                      </a: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本社・営業店</a:t>
                      </a:r>
                    </a:p>
                  </a:txBody>
                  <a:tcPr anchor="ctr">
                    <a:lnB w="12700" cmpd="sng">
                      <a:noFill/>
                    </a:lnB>
                  </a:tcPr>
                </a:tc>
                <a:tc hMerge="1">
                  <a:txBody>
                    <a:bodyPr/>
                    <a:lstStyle/>
                    <a:p>
                      <a:pPr algn="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96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17</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66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179</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2488430261"/>
                  </a:ext>
                </a:extLst>
              </a:tr>
              <a:tr h="211799">
                <a:tc>
                  <a:txBody>
                    <a:bodyPr/>
                    <a:lstStyle/>
                    <a:p>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lnT w="12700" cmpd="sng">
                      <a:noFill/>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全国に占める割合</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53.6</a:t>
                      </a: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9.5%</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36.9</a:t>
                      </a: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100%</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3640118746"/>
                  </a:ext>
                </a:extLst>
              </a:tr>
            </a:tbl>
          </a:graphicData>
        </a:graphic>
      </p:graphicFrame>
      <p:sp>
        <p:nvSpPr>
          <p:cNvPr id="29" name="テキスト ボックス 28">
            <a:extLst>
              <a:ext uri="{FF2B5EF4-FFF2-40B4-BE49-F238E27FC236}">
                <a16:creationId xmlns:a16="http://schemas.microsoft.com/office/drawing/2014/main" id="{9A55E81A-7358-4C87-A80E-8A10E4C5EBF8}"/>
              </a:ext>
            </a:extLst>
          </p:cNvPr>
          <p:cNvSpPr txBox="1"/>
          <p:nvPr/>
        </p:nvSpPr>
        <p:spPr>
          <a:xfrm>
            <a:off x="6710496" y="6439518"/>
            <a:ext cx="5115981"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出典：経済産業省「令和</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年度大学発ベンチャー実態等調査」</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（一財）ベンチャーエンタープライズセンター「</a:t>
            </a:r>
            <a:r>
              <a:rPr kumimoji="1"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年度日本ベンチャーキャピタル等要覧」</a:t>
            </a:r>
            <a:endParaRPr kumimoji="1" lang="en-US" altLang="ja-JP" sz="1000" dirty="0">
              <a:latin typeface="Meiryo UI" panose="020B0604030504040204" pitchFamily="50" charset="-128"/>
              <a:ea typeface="Meiryo UI" panose="020B0604030504040204" pitchFamily="50" charset="-128"/>
            </a:endParaRPr>
          </a:p>
        </p:txBody>
      </p:sp>
      <p:grpSp>
        <p:nvGrpSpPr>
          <p:cNvPr id="31" name="グループ化 30">
            <a:extLst>
              <a:ext uri="{FF2B5EF4-FFF2-40B4-BE49-F238E27FC236}">
                <a16:creationId xmlns:a16="http://schemas.microsoft.com/office/drawing/2014/main" id="{09D390AD-16D6-4670-90BE-1D1394850DB6}"/>
              </a:ext>
            </a:extLst>
          </p:cNvPr>
          <p:cNvGrpSpPr/>
          <p:nvPr/>
        </p:nvGrpSpPr>
        <p:grpSpPr>
          <a:xfrm>
            <a:off x="6727045" y="4884882"/>
            <a:ext cx="5115982" cy="358320"/>
            <a:chOff x="611304" y="2365094"/>
            <a:chExt cx="5115983" cy="358320"/>
          </a:xfrm>
        </p:grpSpPr>
        <p:grpSp>
          <p:nvGrpSpPr>
            <p:cNvPr id="32" name="グループ化 31">
              <a:extLst>
                <a:ext uri="{FF2B5EF4-FFF2-40B4-BE49-F238E27FC236}">
                  <a16:creationId xmlns:a16="http://schemas.microsoft.com/office/drawing/2014/main" id="{79EE81CA-5BB0-41E1-81E5-67B608BF266E}"/>
                </a:ext>
              </a:extLst>
            </p:cNvPr>
            <p:cNvGrpSpPr/>
            <p:nvPr/>
          </p:nvGrpSpPr>
          <p:grpSpPr>
            <a:xfrm>
              <a:off x="611304" y="2365094"/>
              <a:ext cx="5115983" cy="331590"/>
              <a:chOff x="472815" y="2599964"/>
              <a:chExt cx="5115983" cy="331590"/>
            </a:xfrm>
          </p:grpSpPr>
          <p:sp>
            <p:nvSpPr>
              <p:cNvPr id="34" name="正方形/長方形 33">
                <a:extLst>
                  <a:ext uri="{FF2B5EF4-FFF2-40B4-BE49-F238E27FC236}">
                    <a16:creationId xmlns:a16="http://schemas.microsoft.com/office/drawing/2014/main" id="{0F33938D-E724-4DD8-817C-FD398F7552E1}"/>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35" name="直線コネクタ 34">
                <a:extLst>
                  <a:ext uri="{FF2B5EF4-FFF2-40B4-BE49-F238E27FC236}">
                    <a16:creationId xmlns:a16="http://schemas.microsoft.com/office/drawing/2014/main" id="{44891E27-5310-4A34-A55C-7A4C26E2756E}"/>
                  </a:ext>
                </a:extLst>
              </p:cNvPr>
              <p:cNvCxnSpPr>
                <a:cxnSpLocks/>
              </p:cNvCxnSpPr>
              <p:nvPr/>
            </p:nvCxnSpPr>
            <p:spPr>
              <a:xfrm>
                <a:off x="472815" y="2909505"/>
                <a:ext cx="5115983" cy="22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EDB9670E-6E14-4296-85B4-8FA15A0205A6}"/>
                </a:ext>
              </a:extLst>
            </p:cNvPr>
            <p:cNvSpPr txBox="1"/>
            <p:nvPr/>
          </p:nvSpPr>
          <p:spPr>
            <a:xfrm>
              <a:off x="685801" y="2384860"/>
              <a:ext cx="5041486"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日本・大阪における大学発</a:t>
              </a:r>
              <a:r>
                <a:rPr lang="ja-JP" altLang="en-US" sz="1600" b="1" dirty="0">
                  <a:latin typeface="UD デジタル 教科書体 NK-R" panose="02020400000000000000" pitchFamily="18" charset="-128"/>
                  <a:ea typeface="UD デジタル 教科書体 NK-R" panose="02020400000000000000" pitchFamily="18" charset="-128"/>
                </a:rPr>
                <a:t>スタートアップ数・</a:t>
              </a:r>
              <a:r>
                <a:rPr lang="en-US" altLang="ja-JP" sz="1600" b="1" dirty="0">
                  <a:latin typeface="UD デジタル 教科書体 NK-R" panose="02020400000000000000" pitchFamily="18" charset="-128"/>
                  <a:ea typeface="UD デジタル 教科書体 NK-R" panose="02020400000000000000" pitchFamily="18" charset="-128"/>
                </a:rPr>
                <a:t>VC</a:t>
              </a:r>
              <a:r>
                <a:rPr lang="ja-JP" altLang="en-US" sz="1600" b="1" dirty="0">
                  <a:latin typeface="UD デジタル 教科書体 NK-R" panose="02020400000000000000" pitchFamily="18" charset="-128"/>
                  <a:ea typeface="UD デジタル 教科書体 NK-R" panose="02020400000000000000" pitchFamily="18" charset="-128"/>
                </a:rPr>
                <a:t>数</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277345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477CDEB3-8BCD-4CC4-8AB0-603EC590A549}"/>
              </a:ext>
            </a:extLst>
          </p:cNvPr>
          <p:cNvSpPr txBox="1"/>
          <p:nvPr/>
        </p:nvSpPr>
        <p:spPr>
          <a:xfrm>
            <a:off x="184336" y="307937"/>
            <a:ext cx="9573806"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■ディープテックスタートアップの輩出</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F5B6C1D9-E972-4A04-BCAD-44C93094EF61}"/>
              </a:ext>
            </a:extLst>
          </p:cNvPr>
          <p:cNvSpPr/>
          <p:nvPr/>
        </p:nvSpPr>
        <p:spPr>
          <a:xfrm>
            <a:off x="395572" y="634208"/>
            <a:ext cx="11240616" cy="107721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ja-JP" altLang="en-US" sz="1600" dirty="0">
                <a:latin typeface="UD デジタル 教科書体 NK-R"/>
                <a:ea typeface="UD デジタル 教科書体 NK-R"/>
              </a:rPr>
              <a:t>大阪・関西では</a:t>
            </a:r>
            <a:r>
              <a:rPr lang="ja-JP" altLang="en-US" sz="1600" b="1" u="sng" dirty="0">
                <a:latin typeface="UD デジタル 教科書体 NK-R"/>
                <a:ea typeface="UD デジタル 教科書体 NK-R"/>
              </a:rPr>
              <a:t>世界でも競争力を持つ大学や研究機関の集積</a:t>
            </a:r>
            <a:r>
              <a:rPr lang="ja-JP" altLang="en-US" sz="1600" dirty="0">
                <a:latin typeface="UD デジタル 教科書体 NK-R"/>
                <a:ea typeface="UD デジタル 教科書体 NK-R"/>
              </a:rPr>
              <a:t>を背景にその研究シーズを基にしたスタートアップが誕生している。特に</a:t>
            </a:r>
            <a:r>
              <a:rPr lang="ja-JP" altLang="en-US" sz="1600" b="1" u="sng" dirty="0">
                <a:latin typeface="UD デジタル 教科書体 NK-R"/>
                <a:ea typeface="UD デジタル 教科書体 NK-R"/>
              </a:rPr>
              <a:t>ライフサイエンスやカーボンニュートラル分野において高度な技術シーズを有しており、産業界との連携によりイノベーション創出のエコシステムが形成されている。</a:t>
            </a:r>
            <a:endParaRPr lang="en-US" altLang="ja-JP" sz="1600" b="1" u="sng" dirty="0">
              <a:latin typeface="UD デジタル 教科書体 NK-R"/>
              <a:ea typeface="UD デジタル 教科書体 NK-R"/>
            </a:endParaRPr>
          </a:p>
          <a:p>
            <a:pPr marL="342900" indent="-34290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今後、支援体制を一層充実させ、研究成果の事業化を加速する好循環を構築していく必要がある。</a:t>
            </a:r>
          </a:p>
        </p:txBody>
      </p:sp>
      <p:sp>
        <p:nvSpPr>
          <p:cNvPr id="2" name="正方形/長方形 1">
            <a:extLst>
              <a:ext uri="{FF2B5EF4-FFF2-40B4-BE49-F238E27FC236}">
                <a16:creationId xmlns:a16="http://schemas.microsoft.com/office/drawing/2014/main" id="{FC95996B-DE75-4610-9AF1-829579C18A32}"/>
              </a:ext>
            </a:extLst>
          </p:cNvPr>
          <p:cNvSpPr/>
          <p:nvPr/>
        </p:nvSpPr>
        <p:spPr>
          <a:xfrm>
            <a:off x="4758268" y="5322115"/>
            <a:ext cx="2682058" cy="86899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4F57F1F-4CBC-4ABB-9228-E92866F73A2E}"/>
              </a:ext>
            </a:extLst>
          </p:cNvPr>
          <p:cNvSpPr txBox="1"/>
          <p:nvPr/>
        </p:nvSpPr>
        <p:spPr>
          <a:xfrm>
            <a:off x="5123637" y="6198494"/>
            <a:ext cx="2743200" cy="338554"/>
          </a:xfrm>
          <a:prstGeom prst="rect">
            <a:avLst/>
          </a:prstGeom>
          <a:noFill/>
        </p:spPr>
        <p:txBody>
          <a:bodyPr wrap="square" rtlCol="0">
            <a:spAutoFit/>
          </a:bodyPr>
          <a:lstStyle/>
          <a:p>
            <a:r>
              <a:rPr kumimoji="1" lang="en-US" altLang="ja-JP" sz="1600" b="1" dirty="0">
                <a:solidFill>
                  <a:srgbClr val="FF0000"/>
                </a:solidFill>
                <a:latin typeface="Meiryo UI" panose="020B0604030504040204" pitchFamily="50" charset="-128"/>
                <a:ea typeface="Meiryo UI" panose="020B0604030504040204" pitchFamily="50" charset="-128"/>
              </a:rPr>
              <a:t>2024</a:t>
            </a:r>
            <a:r>
              <a:rPr kumimoji="1" lang="ja-JP" altLang="en-US" sz="1600" b="1" dirty="0">
                <a:solidFill>
                  <a:srgbClr val="FF0000"/>
                </a:solidFill>
                <a:latin typeface="Meiryo UI" panose="020B0604030504040204" pitchFamily="50" charset="-128"/>
                <a:ea typeface="Meiryo UI" panose="020B0604030504040204" pitchFamily="50" charset="-128"/>
              </a:rPr>
              <a:t>年</a:t>
            </a:r>
            <a:r>
              <a:rPr kumimoji="1" lang="en-US" altLang="ja-JP" sz="1600" b="1" dirty="0">
                <a:solidFill>
                  <a:srgbClr val="FF0000"/>
                </a:solidFill>
                <a:latin typeface="Meiryo UI" panose="020B0604030504040204" pitchFamily="50" charset="-128"/>
                <a:ea typeface="Meiryo UI" panose="020B0604030504040204" pitchFamily="50" charset="-128"/>
              </a:rPr>
              <a:t>6</a:t>
            </a:r>
            <a:r>
              <a:rPr kumimoji="1" lang="ja-JP" altLang="en-US" sz="1600" b="1" dirty="0">
                <a:solidFill>
                  <a:srgbClr val="FF0000"/>
                </a:solidFill>
                <a:latin typeface="Meiryo UI" panose="020B0604030504040204" pitchFamily="50" charset="-128"/>
                <a:ea typeface="Meiryo UI" panose="020B0604030504040204" pitchFamily="50" charset="-128"/>
              </a:rPr>
              <a:t>月オープン！</a:t>
            </a:r>
          </a:p>
        </p:txBody>
      </p:sp>
      <p:grpSp>
        <p:nvGrpSpPr>
          <p:cNvPr id="10" name="グループ化 9">
            <a:extLst>
              <a:ext uri="{FF2B5EF4-FFF2-40B4-BE49-F238E27FC236}">
                <a16:creationId xmlns:a16="http://schemas.microsoft.com/office/drawing/2014/main" id="{1ED28B01-5FDF-4545-B7EA-76BC100BA6DA}"/>
              </a:ext>
            </a:extLst>
          </p:cNvPr>
          <p:cNvGrpSpPr/>
          <p:nvPr/>
        </p:nvGrpSpPr>
        <p:grpSpPr>
          <a:xfrm>
            <a:off x="5080793" y="1990347"/>
            <a:ext cx="6768000" cy="584775"/>
            <a:chOff x="611304" y="2310743"/>
            <a:chExt cx="5518442" cy="584775"/>
          </a:xfrm>
        </p:grpSpPr>
        <p:grpSp>
          <p:nvGrpSpPr>
            <p:cNvPr id="11" name="グループ化 10">
              <a:extLst>
                <a:ext uri="{FF2B5EF4-FFF2-40B4-BE49-F238E27FC236}">
                  <a16:creationId xmlns:a16="http://schemas.microsoft.com/office/drawing/2014/main" id="{560BE9B0-AEBB-42FE-B5EC-7FF9B968ABB9}"/>
                </a:ext>
              </a:extLst>
            </p:cNvPr>
            <p:cNvGrpSpPr/>
            <p:nvPr/>
          </p:nvGrpSpPr>
          <p:grpSpPr>
            <a:xfrm>
              <a:off x="611304" y="2365094"/>
              <a:ext cx="5376988" cy="309541"/>
              <a:chOff x="472815" y="2599964"/>
              <a:chExt cx="5376988" cy="309541"/>
            </a:xfrm>
          </p:grpSpPr>
          <p:sp>
            <p:nvSpPr>
              <p:cNvPr id="14" name="正方形/長方形 13">
                <a:extLst>
                  <a:ext uri="{FF2B5EF4-FFF2-40B4-BE49-F238E27FC236}">
                    <a16:creationId xmlns:a16="http://schemas.microsoft.com/office/drawing/2014/main" id="{D6A20C3F-C7F4-4778-8525-D2418C256650}"/>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15" name="直線コネクタ 14">
                <a:extLst>
                  <a:ext uri="{FF2B5EF4-FFF2-40B4-BE49-F238E27FC236}">
                    <a16:creationId xmlns:a16="http://schemas.microsoft.com/office/drawing/2014/main" id="{089B1051-E5BD-420A-B3D7-9293DF52BFF4}"/>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1E7B9F14-E325-4049-91E1-FBA35F3C8480}"/>
                </a:ext>
              </a:extLst>
            </p:cNvPr>
            <p:cNvSpPr txBox="1"/>
            <p:nvPr/>
          </p:nvSpPr>
          <p:spPr>
            <a:xfrm>
              <a:off x="752758" y="2310743"/>
              <a:ext cx="5376988" cy="584775"/>
            </a:xfrm>
            <a:prstGeom prst="rect">
              <a:avLst/>
            </a:prstGeom>
            <a:noFill/>
          </p:spPr>
          <p:txBody>
            <a:bodyPr wrap="square" rtlCol="0">
              <a:spAutoFit/>
            </a:bodyPr>
            <a:lstStyle/>
            <a:p>
              <a:pPr algn="ctr"/>
              <a:r>
                <a:rPr lang="ja-JP" altLang="en-US" sz="1600" b="1">
                  <a:latin typeface="UD デジタル 教科書体 NK-R" panose="02020400000000000000" pitchFamily="18" charset="-128"/>
                  <a:ea typeface="UD デジタル 教科書体 NK-R" panose="02020400000000000000" pitchFamily="18" charset="-128"/>
                </a:rPr>
                <a:t>大阪における大学・研究機関・企業の集積（ライフサイエンス分野）</a:t>
              </a:r>
              <a:endParaRPr kumimoji="1" lang="ja-JP" altLang="en-US" sz="1600" b="1">
                <a:latin typeface="UD デジタル 教科書体 NK-R" panose="02020400000000000000" pitchFamily="18" charset="-128"/>
                <a:ea typeface="UD デジタル 教科書体 NK-R" panose="02020400000000000000" pitchFamily="18" charset="-128"/>
              </a:endParaRPr>
            </a:p>
          </p:txBody>
        </p:sp>
      </p:grpSp>
      <p:grpSp>
        <p:nvGrpSpPr>
          <p:cNvPr id="16" name="グループ化 15">
            <a:extLst>
              <a:ext uri="{FF2B5EF4-FFF2-40B4-BE49-F238E27FC236}">
                <a16:creationId xmlns:a16="http://schemas.microsoft.com/office/drawing/2014/main" id="{E6D5D8F7-D93A-4B99-9233-7B61376FD014}"/>
              </a:ext>
            </a:extLst>
          </p:cNvPr>
          <p:cNvGrpSpPr/>
          <p:nvPr/>
        </p:nvGrpSpPr>
        <p:grpSpPr>
          <a:xfrm>
            <a:off x="323195" y="2009009"/>
            <a:ext cx="4398877" cy="338554"/>
            <a:chOff x="611304" y="2286192"/>
            <a:chExt cx="5429916" cy="401263"/>
          </a:xfrm>
        </p:grpSpPr>
        <p:grpSp>
          <p:nvGrpSpPr>
            <p:cNvPr id="17" name="グループ化 16">
              <a:extLst>
                <a:ext uri="{FF2B5EF4-FFF2-40B4-BE49-F238E27FC236}">
                  <a16:creationId xmlns:a16="http://schemas.microsoft.com/office/drawing/2014/main" id="{90DB71A1-43DF-4106-9A09-DB2AB9E4C7AA}"/>
                </a:ext>
              </a:extLst>
            </p:cNvPr>
            <p:cNvGrpSpPr/>
            <p:nvPr/>
          </p:nvGrpSpPr>
          <p:grpSpPr>
            <a:xfrm>
              <a:off x="611304" y="2365094"/>
              <a:ext cx="5376988" cy="309541"/>
              <a:chOff x="472815" y="2599964"/>
              <a:chExt cx="5376988" cy="309541"/>
            </a:xfrm>
          </p:grpSpPr>
          <p:sp>
            <p:nvSpPr>
              <p:cNvPr id="19" name="正方形/長方形 18">
                <a:extLst>
                  <a:ext uri="{FF2B5EF4-FFF2-40B4-BE49-F238E27FC236}">
                    <a16:creationId xmlns:a16="http://schemas.microsoft.com/office/drawing/2014/main" id="{1F10AC4B-5A71-4CD3-909A-74811A5EE045}"/>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20" name="直線コネクタ 19">
                <a:extLst>
                  <a:ext uri="{FF2B5EF4-FFF2-40B4-BE49-F238E27FC236}">
                    <a16:creationId xmlns:a16="http://schemas.microsoft.com/office/drawing/2014/main" id="{86CC224F-A483-4139-A7B0-EF5BF09A6225}"/>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a:extLst>
                <a:ext uri="{FF2B5EF4-FFF2-40B4-BE49-F238E27FC236}">
                  <a16:creationId xmlns:a16="http://schemas.microsoft.com/office/drawing/2014/main" id="{79CAE42D-9680-43BE-B1E4-5A3B53258107}"/>
                </a:ext>
              </a:extLst>
            </p:cNvPr>
            <p:cNvSpPr txBox="1"/>
            <p:nvPr/>
          </p:nvSpPr>
          <p:spPr>
            <a:xfrm>
              <a:off x="664233" y="2286192"/>
              <a:ext cx="5376987" cy="401263"/>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大学発ベンチャー創出数トップ</a:t>
              </a:r>
              <a:r>
                <a:rPr kumimoji="1" lang="en-US" altLang="ja-JP" sz="1600" b="1" dirty="0">
                  <a:latin typeface="UD デジタル 教科書体 NK-R" panose="02020400000000000000" pitchFamily="18" charset="-128"/>
                  <a:ea typeface="UD デジタル 教科書体 NK-R" panose="02020400000000000000" pitchFamily="18" charset="-128"/>
                </a:rPr>
                <a:t>10</a:t>
              </a:r>
              <a:r>
                <a:rPr kumimoji="1" lang="ja-JP" altLang="en-US" sz="1600" b="1" dirty="0">
                  <a:latin typeface="UD デジタル 教科書体 NK-R" panose="02020400000000000000" pitchFamily="18" charset="-128"/>
                  <a:ea typeface="UD デジタル 教科書体 NK-R" panose="02020400000000000000" pitchFamily="18" charset="-128"/>
                </a:rPr>
                <a:t>（</a:t>
              </a:r>
              <a:r>
                <a:rPr kumimoji="1" lang="en-US" altLang="ja-JP" sz="1600" b="1" dirty="0">
                  <a:latin typeface="UD デジタル 教科書体 NK-R" panose="02020400000000000000" pitchFamily="18" charset="-128"/>
                  <a:ea typeface="UD デジタル 教科書体 NK-R" panose="02020400000000000000" pitchFamily="18" charset="-128"/>
                </a:rPr>
                <a:t>2024</a:t>
              </a:r>
              <a:r>
                <a:rPr kumimoji="1" lang="ja-JP" altLang="en-US" sz="1600" b="1" dirty="0">
                  <a:latin typeface="UD デジタル 教科書体 NK-R" panose="02020400000000000000" pitchFamily="18" charset="-128"/>
                  <a:ea typeface="UD デジタル 教科書体 NK-R" panose="02020400000000000000" pitchFamily="18" charset="-128"/>
                </a:rPr>
                <a:t>年度）</a:t>
              </a:r>
              <a:endParaRPr kumimoji="1" lang="en-US" altLang="ja-JP" sz="1600" b="1" dirty="0">
                <a:latin typeface="UD デジタル 教科書体 NK-R" panose="02020400000000000000" pitchFamily="18" charset="-128"/>
                <a:ea typeface="UD デジタル 教科書体 NK-R" panose="02020400000000000000" pitchFamily="18" charset="-128"/>
              </a:endParaRPr>
            </a:p>
          </p:txBody>
        </p:sp>
      </p:grpSp>
      <p:sp>
        <p:nvSpPr>
          <p:cNvPr id="28" name="テキスト ボックス 27">
            <a:extLst>
              <a:ext uri="{FF2B5EF4-FFF2-40B4-BE49-F238E27FC236}">
                <a16:creationId xmlns:a16="http://schemas.microsoft.com/office/drawing/2014/main" id="{9B703F71-C293-4A32-9398-23DCBD3BC764}"/>
              </a:ext>
            </a:extLst>
          </p:cNvPr>
          <p:cNvSpPr txBox="1"/>
          <p:nvPr/>
        </p:nvSpPr>
        <p:spPr>
          <a:xfrm>
            <a:off x="508684" y="6254364"/>
            <a:ext cx="3559463"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出典：経済産業省「令和</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年度大学発ベンチャー実態等調査」</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5" name="表 6">
            <a:extLst>
              <a:ext uri="{FF2B5EF4-FFF2-40B4-BE49-F238E27FC236}">
                <a16:creationId xmlns:a16="http://schemas.microsoft.com/office/drawing/2014/main" id="{7237465E-D222-486F-9AB5-1956B3A5009E}"/>
              </a:ext>
            </a:extLst>
          </p:cNvPr>
          <p:cNvGraphicFramePr>
            <a:graphicFrameLocks noGrp="1"/>
          </p:cNvGraphicFramePr>
          <p:nvPr/>
        </p:nvGraphicFramePr>
        <p:xfrm>
          <a:off x="610572" y="2437523"/>
          <a:ext cx="3888000" cy="2712575"/>
        </p:xfrm>
        <a:graphic>
          <a:graphicData uri="http://schemas.openxmlformats.org/drawingml/2006/table">
            <a:tbl>
              <a:tblPr firstRow="1" bandRow="1">
                <a:tableStyleId>{F2DE63D5-997A-4646-A377-4702673A728D}</a:tableStyleId>
              </a:tblPr>
              <a:tblGrid>
                <a:gridCol w="468000">
                  <a:extLst>
                    <a:ext uri="{9D8B030D-6E8A-4147-A177-3AD203B41FA5}">
                      <a16:colId xmlns:a16="http://schemas.microsoft.com/office/drawing/2014/main" val="3484742557"/>
                    </a:ext>
                  </a:extLst>
                </a:gridCol>
                <a:gridCol w="1728000">
                  <a:extLst>
                    <a:ext uri="{9D8B030D-6E8A-4147-A177-3AD203B41FA5}">
                      <a16:colId xmlns:a16="http://schemas.microsoft.com/office/drawing/2014/main" val="1645682102"/>
                    </a:ext>
                  </a:extLst>
                </a:gridCol>
                <a:gridCol w="900000">
                  <a:extLst>
                    <a:ext uri="{9D8B030D-6E8A-4147-A177-3AD203B41FA5}">
                      <a16:colId xmlns:a16="http://schemas.microsoft.com/office/drawing/2014/main" val="3630617075"/>
                    </a:ext>
                  </a:extLst>
                </a:gridCol>
                <a:gridCol w="792000">
                  <a:extLst>
                    <a:ext uri="{9D8B030D-6E8A-4147-A177-3AD203B41FA5}">
                      <a16:colId xmlns:a16="http://schemas.microsoft.com/office/drawing/2014/main" val="246530207"/>
                    </a:ext>
                  </a:extLst>
                </a:gridCol>
              </a:tblGrid>
              <a:tr h="244890">
                <a:tc>
                  <a:txBody>
                    <a:bodyPr/>
                    <a:lstStyle/>
                    <a:p>
                      <a:pPr algn="ctr"/>
                      <a:r>
                        <a:rPr kumimoji="1" lang="ja-JP" altLang="en-US" sz="900">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a:latin typeface="Meiryo UI" panose="020B0604030504040204" pitchFamily="50" charset="-128"/>
                          <a:ea typeface="Meiryo UI" panose="020B0604030504040204" pitchFamily="50" charset="-128"/>
                        </a:rPr>
                        <a:t>大学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a:latin typeface="Meiryo UI" panose="020B0604030504040204" pitchFamily="50" charset="-128"/>
                          <a:ea typeface="Meiryo UI" panose="020B0604030504040204" pitchFamily="50" charset="-128"/>
                        </a:rPr>
                        <a:t>前年度比（社）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a:latin typeface="Meiryo UI" panose="020B0604030504040204" pitchFamily="50" charset="-128"/>
                          <a:ea typeface="Meiryo UI" panose="020B0604030504040204" pitchFamily="50" charset="-128"/>
                        </a:rPr>
                        <a:t>合計（社）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269259"/>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１</a:t>
                      </a:r>
                      <a:endParaRPr kumimoji="1" lang="en-US" altLang="ja-JP"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京都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149</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422</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63253813"/>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dirty="0">
                          <a:latin typeface="Meiryo UI" panose="020B0604030504040204" pitchFamily="50" charset="-128"/>
                          <a:ea typeface="Meiryo UI" panose="020B0604030504040204" pitchFamily="50" charset="-128"/>
                        </a:rPr>
                        <a:t>慶應義塾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dirty="0">
                          <a:latin typeface="Meiryo UI" panose="020B0604030504040204" pitchFamily="50" charset="-128"/>
                          <a:ea typeface="Meiryo UI" panose="020B0604030504040204" pitchFamily="50" charset="-128"/>
                        </a:rPr>
                        <a:t>86</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dirty="0">
                          <a:latin typeface="Meiryo UI" panose="020B0604030504040204" pitchFamily="50" charset="-128"/>
                          <a:ea typeface="Meiryo UI" panose="020B0604030504040204" pitchFamily="50" charset="-128"/>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879898"/>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神戸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58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113</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073654655"/>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東京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48</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468</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533417"/>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大阪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46</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298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71836920"/>
                  </a:ext>
                </a:extLst>
              </a:tr>
              <a:tr h="0">
                <a:tc>
                  <a:txBody>
                    <a:bodyPr/>
                    <a:lstStyle/>
                    <a:p>
                      <a:pPr algn="ctr"/>
                      <a:r>
                        <a:rPr kumimoji="1" lang="ja-JP" altLang="en-US" sz="900">
                          <a:latin typeface="Meiryo UI" panose="020B0604030504040204" pitchFamily="50" charset="-128"/>
                          <a:ea typeface="Meiryo UI" panose="020B0604030504040204" pitchFamily="50"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北海道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44</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147</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9553696"/>
                  </a:ext>
                </a:extLst>
              </a:tr>
              <a:tr h="289415">
                <a:tc>
                  <a:txBody>
                    <a:bodyPr/>
                    <a:lstStyle/>
                    <a:p>
                      <a:pPr algn="ctr"/>
                      <a:r>
                        <a:rPr kumimoji="1" lang="ja-JP" altLang="en-US" sz="900">
                          <a:latin typeface="Meiryo UI" panose="020B0604030504040204" pitchFamily="50" charset="-128"/>
                          <a:ea typeface="Meiryo UI" panose="020B0604030504040204" pitchFamily="50"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情報経営イノベーション専門職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39</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85</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220885"/>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関西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38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47</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604827421"/>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a:latin typeface="Meiryo UI" panose="020B0604030504040204" pitchFamily="50" charset="-128"/>
                          <a:ea typeface="Meiryo UI" panose="020B0604030504040204" pitchFamily="50" charset="-128"/>
                        </a:rPr>
                        <a:t>近畿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a:latin typeface="Meiryo UI" panose="020B0604030504040204" pitchFamily="50" charset="-128"/>
                          <a:ea typeface="Meiryo UI" panose="020B0604030504040204" pitchFamily="50" charset="-128"/>
                        </a:rPr>
                        <a:t>37</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118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705306211"/>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東京理科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35</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dirty="0">
                          <a:latin typeface="Meiryo UI" panose="020B0604030504040204" pitchFamily="50" charset="-128"/>
                          <a:ea typeface="Meiryo UI" panose="020B0604030504040204" pitchFamily="50" charset="-128"/>
                        </a:rPr>
                        <a:t>226</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4495861"/>
                  </a:ext>
                </a:extLst>
              </a:tr>
            </a:tbl>
          </a:graphicData>
        </a:graphic>
      </p:graphicFrame>
      <p:graphicFrame>
        <p:nvGraphicFramePr>
          <p:cNvPr id="7" name="表 7">
            <a:extLst>
              <a:ext uri="{FF2B5EF4-FFF2-40B4-BE49-F238E27FC236}">
                <a16:creationId xmlns:a16="http://schemas.microsoft.com/office/drawing/2014/main" id="{59A51667-D109-417E-87EB-FF86164AB4A7}"/>
              </a:ext>
            </a:extLst>
          </p:cNvPr>
          <p:cNvGraphicFramePr>
            <a:graphicFrameLocks noGrp="1"/>
          </p:cNvGraphicFramePr>
          <p:nvPr/>
        </p:nvGraphicFramePr>
        <p:xfrm>
          <a:off x="591495" y="5194035"/>
          <a:ext cx="3888000" cy="996256"/>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246736137"/>
                    </a:ext>
                  </a:extLst>
                </a:gridCol>
                <a:gridCol w="1296000">
                  <a:extLst>
                    <a:ext uri="{9D8B030D-6E8A-4147-A177-3AD203B41FA5}">
                      <a16:colId xmlns:a16="http://schemas.microsoft.com/office/drawing/2014/main" val="2525583663"/>
                    </a:ext>
                  </a:extLst>
                </a:gridCol>
                <a:gridCol w="1296000">
                  <a:extLst>
                    <a:ext uri="{9D8B030D-6E8A-4147-A177-3AD203B41FA5}">
                      <a16:colId xmlns:a16="http://schemas.microsoft.com/office/drawing/2014/main" val="3584742851"/>
                    </a:ext>
                  </a:extLst>
                </a:gridCol>
              </a:tblGrid>
              <a:tr h="264736">
                <a:tc>
                  <a:txBody>
                    <a:bodyPr/>
                    <a:lstStyle/>
                    <a:p>
                      <a:pPr algn="ctr"/>
                      <a:r>
                        <a:rPr kumimoji="1" lang="ja-JP" altLang="en-US" sz="1100">
                          <a:latin typeface="Meiryo UI" panose="020B0604030504040204" pitchFamily="50" charset="-128"/>
                          <a:ea typeface="Meiryo UI" panose="020B0604030504040204" pitchFamily="50" charset="-128"/>
                        </a:rPr>
                        <a:t>地域</a:t>
                      </a:r>
                    </a:p>
                  </a:txBody>
                  <a:tcPr anchor="ctr"/>
                </a:tc>
                <a:tc>
                  <a:txBody>
                    <a:bodyPr/>
                    <a:lstStyle/>
                    <a:p>
                      <a:pPr algn="ctr"/>
                      <a:r>
                        <a:rPr kumimoji="1" lang="ja-JP" altLang="en-US" sz="1100">
                          <a:latin typeface="Meiryo UI" panose="020B0604030504040204" pitchFamily="50" charset="-128"/>
                          <a:ea typeface="Meiryo UI" panose="020B0604030504040204" pitchFamily="50" charset="-128"/>
                        </a:rPr>
                        <a:t>合計（社）</a:t>
                      </a:r>
                    </a:p>
                  </a:txBody>
                  <a:tcPr anchor="ctr"/>
                </a:tc>
                <a:tc>
                  <a:txBody>
                    <a:bodyPr/>
                    <a:lstStyle/>
                    <a:p>
                      <a:pPr algn="ctr"/>
                      <a:r>
                        <a:rPr kumimoji="1" lang="ja-JP" altLang="en-US" sz="1100">
                          <a:latin typeface="Meiryo UI" panose="020B0604030504040204" pitchFamily="50" charset="-128"/>
                          <a:ea typeface="Meiryo UI" panose="020B0604030504040204" pitchFamily="50" charset="-128"/>
                        </a:rPr>
                        <a:t>前年度比（社）</a:t>
                      </a:r>
                    </a:p>
                  </a:txBody>
                  <a:tcPr anchor="ctr"/>
                </a:tc>
                <a:extLst>
                  <a:ext uri="{0D108BD9-81ED-4DB2-BD59-A6C34878D82A}">
                    <a16:rowId xmlns:a16="http://schemas.microsoft.com/office/drawing/2014/main" val="2962755279"/>
                  </a:ext>
                </a:extLst>
              </a:tr>
              <a:tr h="264736">
                <a:tc>
                  <a:txBody>
                    <a:bodyPr/>
                    <a:lstStyle/>
                    <a:p>
                      <a:pPr algn="ctr"/>
                      <a:r>
                        <a:rPr kumimoji="1" lang="ja-JP" altLang="en-US" sz="1100" dirty="0">
                          <a:latin typeface="Meiryo UI" panose="020B0604030504040204" pitchFamily="50" charset="-128"/>
                          <a:ea typeface="Meiryo UI" panose="020B0604030504040204" pitchFamily="50" charset="-128"/>
                        </a:rPr>
                        <a:t>京阪神</a:t>
                      </a:r>
                    </a:p>
                  </a:txBody>
                  <a:tcPr anchor="ctr"/>
                </a:tc>
                <a:tc>
                  <a:txBody>
                    <a:bodyPr/>
                    <a:lstStyle/>
                    <a:p>
                      <a:pPr algn="ctr"/>
                      <a:r>
                        <a:rPr kumimoji="1" lang="en-US" altLang="ja-JP" sz="1400">
                          <a:latin typeface="Meiryo UI" panose="020B0604030504040204" pitchFamily="50" charset="-128"/>
                          <a:ea typeface="Meiryo UI" panose="020B0604030504040204" pitchFamily="50" charset="-128"/>
                        </a:rPr>
                        <a:t>998</a:t>
                      </a:r>
                      <a:endParaRPr kumimoji="1" lang="ja-JP" altLang="en-US" sz="140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b="1">
                          <a:solidFill>
                            <a:srgbClr val="FF0000"/>
                          </a:solidFill>
                          <a:latin typeface="Meiryo UI" panose="020B0604030504040204" pitchFamily="50" charset="-128"/>
                          <a:ea typeface="Meiryo UI" panose="020B0604030504040204" pitchFamily="50" charset="-128"/>
                        </a:rPr>
                        <a:t>328</a:t>
                      </a:r>
                      <a:endParaRPr kumimoji="1" lang="ja-JP" altLang="en-US" sz="1400" b="1">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78653180"/>
                  </a:ext>
                </a:extLst>
              </a:tr>
              <a:tr h="304628">
                <a:tc>
                  <a:txBody>
                    <a:bodyPr/>
                    <a:lstStyle/>
                    <a:p>
                      <a:pPr algn="ctr"/>
                      <a:r>
                        <a:rPr kumimoji="1" lang="ja-JP" altLang="en-US" sz="1100" dirty="0">
                          <a:latin typeface="Meiryo UI" panose="020B0604030504040204" pitchFamily="50" charset="-128"/>
                          <a:ea typeface="Meiryo UI" panose="020B0604030504040204" pitchFamily="50" charset="-128"/>
                        </a:rPr>
                        <a:t>首都圏</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都３県）</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1,156</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208</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01793626"/>
                  </a:ext>
                </a:extLst>
              </a:tr>
            </a:tbl>
          </a:graphicData>
        </a:graphic>
      </p:graphicFrame>
      <p:pic>
        <p:nvPicPr>
          <p:cNvPr id="22" name="図 21">
            <a:extLst>
              <a:ext uri="{FF2B5EF4-FFF2-40B4-BE49-F238E27FC236}">
                <a16:creationId xmlns:a16="http://schemas.microsoft.com/office/drawing/2014/main" id="{4BC50F65-66E3-4B0D-9B32-D03EE9005689}"/>
              </a:ext>
            </a:extLst>
          </p:cNvPr>
          <p:cNvPicPr>
            <a:picLocks noChangeAspect="1"/>
          </p:cNvPicPr>
          <p:nvPr/>
        </p:nvPicPr>
        <p:blipFill>
          <a:blip r:embed="rId3"/>
          <a:stretch>
            <a:fillRect/>
          </a:stretch>
        </p:blipFill>
        <p:spPr>
          <a:xfrm>
            <a:off x="4851133" y="2533596"/>
            <a:ext cx="7096527" cy="3583396"/>
          </a:xfrm>
          <a:prstGeom prst="rect">
            <a:avLst/>
          </a:prstGeom>
        </p:spPr>
      </p:pic>
      <p:sp>
        <p:nvSpPr>
          <p:cNvPr id="23" name="スライド番号プレースホルダー 2">
            <a:extLst>
              <a:ext uri="{FF2B5EF4-FFF2-40B4-BE49-F238E27FC236}">
                <a16:creationId xmlns:a16="http://schemas.microsoft.com/office/drawing/2014/main" id="{D078DD9D-F106-4258-8966-411B55FF2858}"/>
              </a:ext>
            </a:extLst>
          </p:cNvPr>
          <p:cNvSpPr>
            <a:spLocks noGrp="1"/>
          </p:cNvSpPr>
          <p:nvPr>
            <p:ph type="sldNum" sz="quarter" idx="12"/>
          </p:nvPr>
        </p:nvSpPr>
        <p:spPr>
          <a:xfrm>
            <a:off x="9421971" y="6542151"/>
            <a:ext cx="2743200" cy="365125"/>
          </a:xfrm>
        </p:spPr>
        <p:txBody>
          <a:bodyPr/>
          <a:lstStyle/>
          <a:p>
            <a:fld id="{4CFCB8D1-E384-4ABF-9F79-4EB3205F8B48}" type="slidenum">
              <a:rPr kumimoji="1" lang="ja-JP" altLang="en-US" smtClean="0"/>
              <a:t>13</a:t>
            </a:fld>
            <a:endParaRPr kumimoji="1" lang="ja-JP" altLang="en-US" dirty="0"/>
          </a:p>
        </p:txBody>
      </p:sp>
    </p:spTree>
    <p:extLst>
      <p:ext uri="{BB962C8B-B14F-4D97-AF65-F5344CB8AC3E}">
        <p14:creationId xmlns:p14="http://schemas.microsoft.com/office/powerpoint/2010/main" val="418669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14</a:t>
            </a:fld>
            <a:endParaRPr kumimoji="1" lang="ja-JP" altLang="en-US"/>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393266" y="474649"/>
            <a:ext cx="4599031" cy="400110"/>
          </a:xfrm>
          <a:prstGeom prst="rect">
            <a:avLst/>
          </a:prstGeom>
          <a:noFill/>
        </p:spPr>
        <p:txBody>
          <a:bodyPr wrap="square" rtlCol="0">
            <a:spAutoFit/>
          </a:bodyPr>
          <a:lstStyle/>
          <a:p>
            <a:r>
              <a:rPr lang="ja-JP" altLang="en-US" sz="2000" b="1">
                <a:latin typeface="UD デジタル 教科書体 NK-R" panose="02020400000000000000" pitchFamily="18" charset="-128"/>
                <a:ea typeface="UD デジタル 教科書体 NK-R" panose="02020400000000000000" pitchFamily="18" charset="-128"/>
              </a:rPr>
              <a:t>■プライベートエクイティ（</a:t>
            </a:r>
            <a:r>
              <a:rPr lang="en-US" altLang="ja-JP" sz="2000" b="1">
                <a:latin typeface="UD デジタル 教科書体 NK-R" panose="02020400000000000000" pitchFamily="18" charset="-128"/>
                <a:ea typeface="UD デジタル 教科書体 NK-R" panose="02020400000000000000" pitchFamily="18" charset="-128"/>
              </a:rPr>
              <a:t>PE</a:t>
            </a:r>
            <a:r>
              <a:rPr lang="ja-JP" altLang="en-US" sz="2000" b="1">
                <a:latin typeface="UD デジタル 教科書体 NK-R" panose="02020400000000000000" pitchFamily="18" charset="-128"/>
                <a:ea typeface="UD デジタル 教科書体 NK-R" panose="02020400000000000000" pitchFamily="18" charset="-128"/>
              </a:rPr>
              <a:t>）投資</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CF0BF752-CDC7-4970-94A0-0EE2CC4E3EA4}"/>
              </a:ext>
            </a:extLst>
          </p:cNvPr>
          <p:cNvSpPr txBox="1"/>
          <p:nvPr/>
        </p:nvSpPr>
        <p:spPr>
          <a:xfrm>
            <a:off x="582574" y="923240"/>
            <a:ext cx="11093481" cy="156966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a:ea typeface="UD デジタル 教科書体 NK-R"/>
              </a:rPr>
              <a:t>プライベートエクイティ（</a:t>
            </a:r>
            <a:r>
              <a:rPr lang="en-US" altLang="ja-JP" sz="1600" dirty="0">
                <a:latin typeface="UD デジタル 教科書体 NK-R"/>
                <a:ea typeface="UD デジタル 教科書体 NK-R"/>
              </a:rPr>
              <a:t>PE</a:t>
            </a:r>
            <a:r>
              <a:rPr lang="ja-JP" altLang="en-US" sz="1600" dirty="0">
                <a:latin typeface="UD デジタル 教科書体 NK-R"/>
                <a:ea typeface="UD デジタル 教科書体 NK-R"/>
              </a:rPr>
              <a:t>）は、中堅・中小企業等の未上場企業へ投資し、経営に参画することで、企業価値を向上させ、</a:t>
            </a:r>
            <a:r>
              <a:rPr lang="en-US" altLang="ja-JP" sz="1600" dirty="0">
                <a:latin typeface="UD デジタル 教科書体 NK-R"/>
                <a:ea typeface="UD デジタル 教科書体 NK-R"/>
              </a:rPr>
              <a:t>IPO</a:t>
            </a:r>
            <a:r>
              <a:rPr lang="ja-JP" altLang="en-US" sz="1600" dirty="0">
                <a:latin typeface="UD デジタル 教科書体 NK-R"/>
                <a:ea typeface="UD デジタル 教科書体 NK-R"/>
              </a:rPr>
              <a:t>や</a:t>
            </a:r>
            <a:r>
              <a:rPr lang="en-US" altLang="ja-JP" sz="1600" dirty="0">
                <a:latin typeface="UD デジタル 教科書体 NK-R"/>
                <a:ea typeface="UD デジタル 教科書体 NK-R"/>
              </a:rPr>
              <a:t>M&amp;A</a:t>
            </a:r>
            <a:r>
              <a:rPr lang="ja-JP" altLang="en-US" sz="1600" dirty="0">
                <a:latin typeface="UD デジタル 教科書体 NK-R"/>
                <a:ea typeface="UD デジタル 教科書体 NK-R"/>
              </a:rPr>
              <a:t>を通してリターンを得る投資手法である。</a:t>
            </a:r>
            <a:endParaRPr lang="en-US" altLang="ja-JP" sz="1600" dirty="0">
              <a:latin typeface="UD デジタル 教科書体 NK-R"/>
              <a:ea typeface="UD デジタル 教科書体 NK-R"/>
            </a:endParaRPr>
          </a:p>
          <a:p>
            <a:pPr marL="285750" indent="-285750">
              <a:buFont typeface="Arial" panose="020B0604020202020204" pitchFamily="34" charset="0"/>
              <a:buChar char="•"/>
            </a:pPr>
            <a:r>
              <a:rPr lang="ja-JP" altLang="en-US" sz="1600" dirty="0">
                <a:latin typeface="UD デジタル 教科書体 NK-R"/>
                <a:ea typeface="UD デジタル 教科書体 NK-R"/>
              </a:rPr>
              <a:t>プライベートエクイティ（ＰＥ）の世界における投資額は、</a:t>
            </a:r>
            <a:r>
              <a:rPr lang="en-US" altLang="ja-JP" sz="1600" dirty="0">
                <a:latin typeface="UD デジタル 教科書体 NK-R"/>
                <a:ea typeface="UD デジタル 教科書体 NK-R"/>
              </a:rPr>
              <a:t>2022</a:t>
            </a:r>
            <a:r>
              <a:rPr lang="ja-JP" altLang="en-US" sz="1600" dirty="0">
                <a:latin typeface="UD デジタル 教科書体 NK-R"/>
                <a:ea typeface="UD デジタル 教科書体 NK-R"/>
              </a:rPr>
              <a:t>年に最高基準に達した後、一時下降をたどったが、</a:t>
            </a:r>
            <a:r>
              <a:rPr lang="en-US" altLang="ja-JP" sz="1600" dirty="0">
                <a:latin typeface="UD デジタル 教科書体 NK-R"/>
                <a:ea typeface="UD デジタル 教科書体 NK-R"/>
              </a:rPr>
              <a:t>2024</a:t>
            </a:r>
            <a:r>
              <a:rPr lang="ja-JP" altLang="en-US" sz="1600" dirty="0">
                <a:latin typeface="UD デジタル 教科書体 NK-R"/>
                <a:ea typeface="UD デジタル 教科書体 NK-R"/>
              </a:rPr>
              <a:t>年に入って以降は回復傾向にある。</a:t>
            </a:r>
            <a:endParaRPr lang="en-US" altLang="ja-JP" sz="1600" dirty="0">
              <a:latin typeface="UD デジタル 教科書体 NK-R"/>
              <a:ea typeface="UD デジタル 教科書体 NK-R"/>
            </a:endParaRPr>
          </a:p>
          <a:p>
            <a:pPr marL="285750" indent="-285750">
              <a:buFont typeface="Arial" panose="020B0604020202020204" pitchFamily="34" charset="0"/>
              <a:buChar char="•"/>
            </a:pPr>
            <a:r>
              <a:rPr lang="en-US" altLang="ja-JP" sz="1600" dirty="0">
                <a:latin typeface="UD デジタル 教科書体 NK-R"/>
                <a:ea typeface="UD デジタル 教科書体 NK-R"/>
              </a:rPr>
              <a:t>2024</a:t>
            </a:r>
            <a:r>
              <a:rPr lang="ja-JP" altLang="en-US" sz="1600" dirty="0">
                <a:latin typeface="UD デジタル 教科書体 NK-R"/>
                <a:ea typeface="UD デジタル 教科書体 NK-R"/>
              </a:rPr>
              <a:t>年の世界の</a:t>
            </a:r>
            <a:r>
              <a:rPr lang="en-US" altLang="ja-JP" sz="1600" dirty="0">
                <a:latin typeface="UD デジタル 教科書体 NK-R"/>
                <a:ea typeface="UD デジタル 教科書体 NK-R"/>
              </a:rPr>
              <a:t>PE</a:t>
            </a:r>
            <a:r>
              <a:rPr lang="ja-JP" altLang="en-US" sz="1600" dirty="0">
                <a:latin typeface="UD デジタル 教科書体 NK-R"/>
                <a:ea typeface="UD デジタル 教科書体 NK-R"/>
              </a:rPr>
              <a:t>投資額約</a:t>
            </a:r>
            <a:r>
              <a:rPr lang="en-US" altLang="ja-JP" sz="1600" dirty="0">
                <a:latin typeface="UD デジタル 教科書体 NK-R"/>
                <a:ea typeface="UD デジタル 教科書体 NK-R"/>
              </a:rPr>
              <a:t>1.75</a:t>
            </a:r>
            <a:r>
              <a:rPr lang="ja-JP" altLang="en-US" sz="1600" dirty="0">
                <a:latin typeface="UD デジタル 教科書体 NK-R"/>
                <a:ea typeface="UD デジタル 教科書体 NK-R"/>
              </a:rPr>
              <a:t>兆ドル（約</a:t>
            </a:r>
            <a:r>
              <a:rPr lang="en-US" altLang="ja-JP" sz="1600" dirty="0">
                <a:latin typeface="UD デジタル 教科書体 NK-R"/>
                <a:ea typeface="UD デジタル 教科書体 NK-R"/>
              </a:rPr>
              <a:t>265</a:t>
            </a:r>
            <a:r>
              <a:rPr lang="ja-JP" altLang="en-US" sz="1600" dirty="0">
                <a:latin typeface="UD デジタル 教科書体 NK-R"/>
                <a:ea typeface="UD デジタル 教科書体 NK-R"/>
              </a:rPr>
              <a:t>兆円</a:t>
            </a:r>
            <a:r>
              <a:rPr lang="ja-JP" altLang="en-US" sz="1000" dirty="0">
                <a:latin typeface="UD デジタル 教科書体 NK-R"/>
                <a:ea typeface="UD デジタル 教科書体 NK-R"/>
              </a:rPr>
              <a:t>（</a:t>
            </a:r>
            <a:r>
              <a:rPr lang="en-US" altLang="ja-JP" sz="1000" dirty="0">
                <a:latin typeface="UD デジタル 教科書体 NK-R"/>
                <a:ea typeface="UD デジタル 教科書体 NK-R"/>
              </a:rPr>
              <a:t>2024</a:t>
            </a:r>
            <a:r>
              <a:rPr lang="ja-JP" altLang="en-US" sz="1000" dirty="0">
                <a:latin typeface="UD デジタル 教科書体 NK-R"/>
                <a:ea typeface="UD デジタル 教科書体 NK-R"/>
              </a:rPr>
              <a:t>年平均レートで換算） </a:t>
            </a:r>
            <a:r>
              <a:rPr lang="ja-JP" altLang="en-US" sz="1600" dirty="0">
                <a:latin typeface="UD デジタル 教科書体 NK-R"/>
                <a:ea typeface="UD デジタル 教科書体 NK-R"/>
              </a:rPr>
              <a:t>）に対し、日本における</a:t>
            </a:r>
            <a:r>
              <a:rPr lang="en-US" altLang="ja-JP" sz="1600" dirty="0">
                <a:latin typeface="UD デジタル 教科書体 NK-R"/>
                <a:ea typeface="UD デジタル 教科書体 NK-R"/>
              </a:rPr>
              <a:t>PE</a:t>
            </a:r>
            <a:r>
              <a:rPr lang="ja-JP" altLang="en-US" sz="1600" dirty="0">
                <a:latin typeface="UD デジタル 教科書体 NK-R"/>
                <a:ea typeface="UD デジタル 教科書体 NK-R"/>
              </a:rPr>
              <a:t>投資額は約</a:t>
            </a:r>
            <a:r>
              <a:rPr lang="en-US" altLang="ja-JP" sz="1600" dirty="0">
                <a:latin typeface="UD デジタル 教科書体 NK-R"/>
                <a:ea typeface="UD デジタル 教科書体 NK-R"/>
              </a:rPr>
              <a:t>2.3</a:t>
            </a:r>
            <a:r>
              <a:rPr lang="ja-JP" altLang="en-US" sz="1600" dirty="0">
                <a:latin typeface="UD デジタル 教科書体 NK-R"/>
                <a:ea typeface="UD デジタル 教科書体 NK-R"/>
              </a:rPr>
              <a:t>兆円と世界の１％程度に留まるものの、</a:t>
            </a:r>
            <a:r>
              <a:rPr lang="ja-JP" altLang="en-US" sz="1600" b="1" u="sng" dirty="0">
                <a:latin typeface="UD デジタル 教科書体 NK-R"/>
                <a:ea typeface="UD デジタル 教科書体 NK-R"/>
              </a:rPr>
              <a:t>件数ベースでは着実に増加している</a:t>
            </a:r>
            <a:r>
              <a:rPr lang="ja-JP" altLang="en-US" sz="1600" dirty="0">
                <a:latin typeface="UD デジタル 教科書体 NK-R"/>
                <a:ea typeface="UD デジタル 教科書体 NK-R"/>
              </a:rPr>
              <a:t>。</a:t>
            </a:r>
          </a:p>
        </p:txBody>
      </p:sp>
      <p:grpSp>
        <p:nvGrpSpPr>
          <p:cNvPr id="10" name="グループ化 9">
            <a:extLst>
              <a:ext uri="{FF2B5EF4-FFF2-40B4-BE49-F238E27FC236}">
                <a16:creationId xmlns:a16="http://schemas.microsoft.com/office/drawing/2014/main" id="{1D10A19C-5A7A-4807-9411-E48EC45A5E32}"/>
              </a:ext>
            </a:extLst>
          </p:cNvPr>
          <p:cNvGrpSpPr/>
          <p:nvPr/>
        </p:nvGrpSpPr>
        <p:grpSpPr>
          <a:xfrm>
            <a:off x="6460287" y="2851068"/>
            <a:ext cx="5376988" cy="363892"/>
            <a:chOff x="611304" y="2310743"/>
            <a:chExt cx="5376988" cy="363892"/>
          </a:xfrm>
        </p:grpSpPr>
        <p:grpSp>
          <p:nvGrpSpPr>
            <p:cNvPr id="12" name="グループ化 11">
              <a:extLst>
                <a:ext uri="{FF2B5EF4-FFF2-40B4-BE49-F238E27FC236}">
                  <a16:creationId xmlns:a16="http://schemas.microsoft.com/office/drawing/2014/main" id="{742C3C5B-3DED-44BD-A7F3-0543390CE4C9}"/>
                </a:ext>
              </a:extLst>
            </p:cNvPr>
            <p:cNvGrpSpPr/>
            <p:nvPr/>
          </p:nvGrpSpPr>
          <p:grpSpPr>
            <a:xfrm>
              <a:off x="611304" y="2365094"/>
              <a:ext cx="5376988" cy="309541"/>
              <a:chOff x="472815" y="2599964"/>
              <a:chExt cx="5376988" cy="309541"/>
            </a:xfrm>
          </p:grpSpPr>
          <p:sp>
            <p:nvSpPr>
              <p:cNvPr id="14" name="正方形/長方形 13">
                <a:extLst>
                  <a:ext uri="{FF2B5EF4-FFF2-40B4-BE49-F238E27FC236}">
                    <a16:creationId xmlns:a16="http://schemas.microsoft.com/office/drawing/2014/main" id="{EC342C6A-D951-4384-98A6-C0ED136B9044}"/>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43CFD3B7-810B-4C04-AEED-B24807E60A63}"/>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998A407B-8CE7-4F30-8F8C-C22A1686AF0A}"/>
                </a:ext>
              </a:extLst>
            </p:cNvPr>
            <p:cNvSpPr txBox="1"/>
            <p:nvPr/>
          </p:nvSpPr>
          <p:spPr>
            <a:xfrm>
              <a:off x="1192031" y="2310743"/>
              <a:ext cx="4066527" cy="338554"/>
            </a:xfrm>
            <a:prstGeom prst="rect">
              <a:avLst/>
            </a:prstGeom>
            <a:noFill/>
          </p:spPr>
          <p:txBody>
            <a:bodyPr wrap="square" rtlCol="0">
              <a:spAutoFit/>
            </a:bodyPr>
            <a:lstStyle/>
            <a:p>
              <a:pPr algn="ctr"/>
              <a:r>
                <a:rPr lang="ja-JP" altLang="en-US" sz="1600" b="1">
                  <a:latin typeface="UD デジタル 教科書体 NK-R" panose="02020400000000000000" pitchFamily="18" charset="-128"/>
                  <a:ea typeface="UD デジタル 教科書体 NK-R" panose="02020400000000000000" pitchFamily="18" charset="-128"/>
                </a:rPr>
                <a:t>日本における</a:t>
              </a:r>
              <a:r>
                <a:rPr lang="en-US" altLang="ja-JP" sz="1600" b="1">
                  <a:latin typeface="UD デジタル 教科書体 NK-R" panose="02020400000000000000" pitchFamily="18" charset="-128"/>
                  <a:ea typeface="UD デジタル 教科書体 NK-R" panose="02020400000000000000" pitchFamily="18" charset="-128"/>
                </a:rPr>
                <a:t>PE</a:t>
              </a:r>
              <a:r>
                <a:rPr lang="ja-JP" altLang="en-US" sz="1600" b="1">
                  <a:latin typeface="UD デジタル 教科書体 NK-R" panose="02020400000000000000" pitchFamily="18" charset="-128"/>
                  <a:ea typeface="UD デジタル 教科書体 NK-R" panose="02020400000000000000" pitchFamily="18" charset="-128"/>
                </a:rPr>
                <a:t>投資額</a:t>
              </a:r>
              <a:endParaRPr kumimoji="1" lang="ja-JP" altLang="en-US" sz="1600" b="1">
                <a:latin typeface="UD デジタル 教科書体 NK-R" panose="02020400000000000000" pitchFamily="18" charset="-128"/>
                <a:ea typeface="UD デジタル 教科書体 NK-R" panose="02020400000000000000" pitchFamily="18" charset="-128"/>
              </a:endParaRPr>
            </a:p>
          </p:txBody>
        </p:sp>
      </p:grpSp>
      <p:grpSp>
        <p:nvGrpSpPr>
          <p:cNvPr id="21" name="グループ化 20">
            <a:extLst>
              <a:ext uri="{FF2B5EF4-FFF2-40B4-BE49-F238E27FC236}">
                <a16:creationId xmlns:a16="http://schemas.microsoft.com/office/drawing/2014/main" id="{5D92BB1D-9841-41D8-A243-557732F18E30}"/>
              </a:ext>
            </a:extLst>
          </p:cNvPr>
          <p:cNvGrpSpPr/>
          <p:nvPr/>
        </p:nvGrpSpPr>
        <p:grpSpPr>
          <a:xfrm>
            <a:off x="582574" y="2818034"/>
            <a:ext cx="5376988" cy="371588"/>
            <a:chOff x="611304" y="2303047"/>
            <a:chExt cx="5376988" cy="371588"/>
          </a:xfrm>
        </p:grpSpPr>
        <p:grpSp>
          <p:nvGrpSpPr>
            <p:cNvPr id="22" name="グループ化 21">
              <a:extLst>
                <a:ext uri="{FF2B5EF4-FFF2-40B4-BE49-F238E27FC236}">
                  <a16:creationId xmlns:a16="http://schemas.microsoft.com/office/drawing/2014/main" id="{C142B206-6368-4707-86D5-CF3B0DF09634}"/>
                </a:ext>
              </a:extLst>
            </p:cNvPr>
            <p:cNvGrpSpPr/>
            <p:nvPr/>
          </p:nvGrpSpPr>
          <p:grpSpPr>
            <a:xfrm>
              <a:off x="611304" y="2365094"/>
              <a:ext cx="5376988" cy="309541"/>
              <a:chOff x="472815" y="2599964"/>
              <a:chExt cx="5376988" cy="309541"/>
            </a:xfrm>
          </p:grpSpPr>
          <p:sp>
            <p:nvSpPr>
              <p:cNvPr id="24" name="正方形/長方形 23">
                <a:extLst>
                  <a:ext uri="{FF2B5EF4-FFF2-40B4-BE49-F238E27FC236}">
                    <a16:creationId xmlns:a16="http://schemas.microsoft.com/office/drawing/2014/main" id="{45078BE5-211F-4510-808A-3EDDC6830CDE}"/>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6C06DB61-9658-4CD1-A19C-C70E9266E7A7}"/>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a:extLst>
                <a:ext uri="{FF2B5EF4-FFF2-40B4-BE49-F238E27FC236}">
                  <a16:creationId xmlns:a16="http://schemas.microsoft.com/office/drawing/2014/main" id="{84402993-7618-4147-B468-EA81E1D29FCD}"/>
                </a:ext>
              </a:extLst>
            </p:cNvPr>
            <p:cNvSpPr txBox="1"/>
            <p:nvPr/>
          </p:nvSpPr>
          <p:spPr>
            <a:xfrm>
              <a:off x="956615" y="2303047"/>
              <a:ext cx="4699617"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世界における</a:t>
              </a:r>
              <a:r>
                <a:rPr lang="en-US" altLang="ja-JP" sz="1600" b="1" dirty="0">
                  <a:latin typeface="UD デジタル 教科書体 NK-R" panose="02020400000000000000" pitchFamily="18" charset="-128"/>
                  <a:ea typeface="UD デジタル 教科書体 NK-R" panose="02020400000000000000" pitchFamily="18" charset="-128"/>
                </a:rPr>
                <a:t>PE</a:t>
              </a:r>
              <a:r>
                <a:rPr lang="ja-JP" altLang="en-US" sz="1600" b="1" dirty="0">
                  <a:latin typeface="UD デジタル 教科書体 NK-R" panose="02020400000000000000" pitchFamily="18" charset="-128"/>
                  <a:ea typeface="UD デジタル 教科書体 NK-R" panose="02020400000000000000" pitchFamily="18" charset="-128"/>
                </a:rPr>
                <a:t>投資額（</a:t>
              </a:r>
              <a:r>
                <a:rPr lang="en-US" altLang="ja-JP" sz="1600" b="1" dirty="0">
                  <a:latin typeface="UD デジタル 教科書体 NK-R" panose="02020400000000000000" pitchFamily="18" charset="-128"/>
                  <a:ea typeface="UD デジタル 教科書体 NK-R" panose="02020400000000000000" pitchFamily="18" charset="-128"/>
                </a:rPr>
                <a:t>10</a:t>
              </a:r>
              <a:r>
                <a:rPr kumimoji="1" lang="ja-JP" altLang="en-US" sz="1600" b="1" dirty="0">
                  <a:latin typeface="UD デジタル 教科書体 NK-R" panose="02020400000000000000" pitchFamily="18" charset="-128"/>
                  <a:ea typeface="UD デジタル 教科書体 NK-R" panose="02020400000000000000" pitchFamily="18" charset="-128"/>
                </a:rPr>
                <a:t>億ドル）</a:t>
              </a:r>
            </a:p>
          </p:txBody>
        </p:sp>
      </p:grpSp>
      <p:sp>
        <p:nvSpPr>
          <p:cNvPr id="2" name="正方形/長方形 1">
            <a:extLst>
              <a:ext uri="{FF2B5EF4-FFF2-40B4-BE49-F238E27FC236}">
                <a16:creationId xmlns:a16="http://schemas.microsoft.com/office/drawing/2014/main" id="{E5723771-AEDC-4436-91D8-9645B6728658}"/>
              </a:ext>
            </a:extLst>
          </p:cNvPr>
          <p:cNvSpPr/>
          <p:nvPr/>
        </p:nvSpPr>
        <p:spPr>
          <a:xfrm>
            <a:off x="8668512" y="3957387"/>
            <a:ext cx="201168" cy="65836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137A381-B303-4417-9880-84329B18D0A4}"/>
              </a:ext>
            </a:extLst>
          </p:cNvPr>
          <p:cNvSpPr txBox="1"/>
          <p:nvPr/>
        </p:nvSpPr>
        <p:spPr>
          <a:xfrm>
            <a:off x="7973568" y="3847659"/>
            <a:ext cx="694944" cy="246221"/>
          </a:xfrm>
          <a:prstGeom prst="rect">
            <a:avLst/>
          </a:prstGeom>
          <a:noFill/>
        </p:spPr>
        <p:txBody>
          <a:bodyPr wrap="square" rtlCol="0">
            <a:spAutoFit/>
          </a:bodyPr>
          <a:lstStyle/>
          <a:p>
            <a:r>
              <a:rPr kumimoji="1" lang="ja-JP" altLang="en-US" sz="1000" u="sng">
                <a:solidFill>
                  <a:srgbClr val="FF0000"/>
                </a:solidFill>
                <a:latin typeface="UD デジタル 教科書体 NK-R" panose="02020400000000000000" pitchFamily="18" charset="-128"/>
                <a:ea typeface="UD デジタル 教科書体 NK-R" panose="02020400000000000000" pitchFamily="18" charset="-128"/>
              </a:rPr>
              <a:t>東芝案件</a:t>
            </a:r>
          </a:p>
        </p:txBody>
      </p:sp>
      <p:graphicFrame>
        <p:nvGraphicFramePr>
          <p:cNvPr id="20" name="グラフ 19">
            <a:extLst>
              <a:ext uri="{FF2B5EF4-FFF2-40B4-BE49-F238E27FC236}">
                <a16:creationId xmlns:a16="http://schemas.microsoft.com/office/drawing/2014/main" id="{EC77F7BA-412A-49C6-AB57-640B6585C75A}"/>
              </a:ext>
            </a:extLst>
          </p:cNvPr>
          <p:cNvGraphicFramePr>
            <a:graphicFrameLocks/>
          </p:cNvGraphicFramePr>
          <p:nvPr/>
        </p:nvGraphicFramePr>
        <p:xfrm>
          <a:off x="595827" y="3398354"/>
          <a:ext cx="5363735" cy="317398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D921A693-671F-459F-8D3F-C958E6A8B032}"/>
              </a:ext>
            </a:extLst>
          </p:cNvPr>
          <p:cNvSpPr txBox="1"/>
          <p:nvPr/>
        </p:nvSpPr>
        <p:spPr>
          <a:xfrm>
            <a:off x="859060" y="6502822"/>
            <a:ext cx="3398308"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PwC</a:t>
            </a:r>
            <a:r>
              <a:rPr kumimoji="1" lang="ja-JP" altLang="en-US" sz="1000" dirty="0">
                <a:latin typeface="Meiryo UI" panose="020B0604030504040204" pitchFamily="50" charset="-128"/>
                <a:ea typeface="Meiryo UI" panose="020B0604030504040204" pitchFamily="50" charset="-128"/>
              </a:rPr>
              <a:t>データを元に大阪府作成</a:t>
            </a:r>
          </a:p>
        </p:txBody>
      </p:sp>
      <p:sp>
        <p:nvSpPr>
          <p:cNvPr id="27" name="テキスト ボックス 26">
            <a:extLst>
              <a:ext uri="{FF2B5EF4-FFF2-40B4-BE49-F238E27FC236}">
                <a16:creationId xmlns:a16="http://schemas.microsoft.com/office/drawing/2014/main" id="{9804AE7B-2696-4F0B-A8DF-C5A5052F993E}"/>
              </a:ext>
            </a:extLst>
          </p:cNvPr>
          <p:cNvSpPr txBox="1"/>
          <p:nvPr/>
        </p:nvSpPr>
        <p:spPr>
          <a:xfrm>
            <a:off x="6842709" y="6492990"/>
            <a:ext cx="49945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出典：デロイトトーマツ「アジア パシフィックプライベート・エクイティ年鑑 </a:t>
            </a:r>
            <a:r>
              <a:rPr kumimoji="1"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」を元に大阪府作成</a:t>
            </a:r>
          </a:p>
        </p:txBody>
      </p:sp>
      <p:graphicFrame>
        <p:nvGraphicFramePr>
          <p:cNvPr id="28" name="グラフ 27">
            <a:extLst>
              <a:ext uri="{FF2B5EF4-FFF2-40B4-BE49-F238E27FC236}">
                <a16:creationId xmlns:a16="http://schemas.microsoft.com/office/drawing/2014/main" id="{0B1B0026-C92A-4FB5-95E6-75B8A0EEEBFE}"/>
              </a:ext>
            </a:extLst>
          </p:cNvPr>
          <p:cNvGraphicFramePr>
            <a:graphicFrameLocks/>
          </p:cNvGraphicFramePr>
          <p:nvPr/>
        </p:nvGraphicFramePr>
        <p:xfrm>
          <a:off x="6684187" y="3515480"/>
          <a:ext cx="5153088" cy="3056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536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15</a:t>
            </a:fld>
            <a:endParaRPr kumimoji="1" lang="ja-JP" altLang="en-US"/>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247262" y="261348"/>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■デリバティブ投資</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CF0BF752-CDC7-4970-94A0-0EE2CC4E3EA4}"/>
              </a:ext>
            </a:extLst>
          </p:cNvPr>
          <p:cNvSpPr txBox="1"/>
          <p:nvPr/>
        </p:nvSpPr>
        <p:spPr>
          <a:xfrm>
            <a:off x="472234" y="688276"/>
            <a:ext cx="11093481" cy="83099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世界のデリバティブ市場は</a:t>
            </a:r>
            <a:r>
              <a:rPr lang="en-US" altLang="ja-JP" sz="1600" dirty="0">
                <a:latin typeface="UD デジタル 教科書体 NK-R" panose="02020400000000000000" pitchFamily="18" charset="-128"/>
                <a:ea typeface="UD デジタル 教科書体 NK-R" panose="02020400000000000000" pitchFamily="18" charset="-128"/>
              </a:rPr>
              <a:t>2024</a:t>
            </a:r>
            <a:r>
              <a:rPr lang="ja-JP" altLang="en-US" sz="1600" dirty="0">
                <a:latin typeface="UD デジタル 教科書体 NK-R" panose="02020400000000000000" pitchFamily="18" charset="-128"/>
                <a:ea typeface="UD デジタル 教科書体 NK-R" panose="02020400000000000000" pitchFamily="18" charset="-128"/>
              </a:rPr>
              <a:t>年に取引高</a:t>
            </a:r>
            <a:r>
              <a:rPr lang="en-US" altLang="ja-JP" sz="1600" dirty="0">
                <a:latin typeface="UD デジタル 教科書体 NK-R" panose="02020400000000000000" pitchFamily="18" charset="-128"/>
                <a:ea typeface="UD デジタル 教科書体 NK-R" panose="02020400000000000000" pitchFamily="18" charset="-128"/>
              </a:rPr>
              <a:t>2,067</a:t>
            </a:r>
            <a:r>
              <a:rPr lang="ja-JP" altLang="en-US" sz="1600" dirty="0">
                <a:latin typeface="UD デジタル 教科書体 NK-R" panose="02020400000000000000" pitchFamily="18" charset="-128"/>
                <a:ea typeface="UD デジタル 教科書体 NK-R" panose="02020400000000000000" pitchFamily="18" charset="-128"/>
              </a:rPr>
              <a:t>億枚</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前年比</a:t>
            </a:r>
            <a:r>
              <a:rPr lang="en-US" altLang="ja-JP" sz="1600" dirty="0">
                <a:latin typeface="UD デジタル 教科書体 NK-R" panose="02020400000000000000" pitchFamily="18" charset="-128"/>
                <a:ea typeface="UD デジタル 教科書体 NK-R" panose="02020400000000000000" pitchFamily="18" charset="-128"/>
              </a:rPr>
              <a:t>50.5%</a:t>
            </a:r>
            <a:r>
              <a:rPr lang="ja-JP" altLang="en-US" sz="1600" dirty="0">
                <a:latin typeface="UD デジタル 教科書体 NK-R" panose="02020400000000000000" pitchFamily="18" charset="-128"/>
                <a:ea typeface="UD デジタル 教科書体 NK-R" panose="02020400000000000000" pitchFamily="18" charset="-128"/>
              </a:rPr>
              <a:t>増</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と初めて</a:t>
            </a:r>
            <a:r>
              <a:rPr lang="en-US" altLang="ja-JP" sz="1600" dirty="0">
                <a:latin typeface="UD デジタル 教科書体 NK-R" panose="02020400000000000000" pitchFamily="18" charset="-128"/>
                <a:ea typeface="UD デジタル 教科書体 NK-R" panose="02020400000000000000" pitchFamily="18" charset="-128"/>
              </a:rPr>
              <a:t>2,000</a:t>
            </a:r>
            <a:r>
              <a:rPr lang="ja-JP" altLang="en-US" sz="1600" dirty="0">
                <a:latin typeface="UD デジタル 教科書体 NK-R" panose="02020400000000000000" pitchFamily="18" charset="-128"/>
                <a:ea typeface="UD デジタル 教科書体 NK-R" panose="02020400000000000000" pitchFamily="18" charset="-128"/>
              </a:rPr>
              <a:t>億枚を突破。</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インドは、世界一の人口やフィンテックの進展等を背景に投資家の参加が拡大し、取引量の急増により、世界トップとなっている。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ja-JP" sz="1600" dirty="0">
                <a:latin typeface="UD デジタル 教科書体 NK-R" panose="02020400000000000000" pitchFamily="18" charset="-128"/>
                <a:ea typeface="UD デジタル 教科書体 NK-R" panose="02020400000000000000" pitchFamily="18" charset="-128"/>
              </a:rPr>
              <a:t>日本のデリバティブ市場はグローバル市場と比較すると規模は限定的であり、</a:t>
            </a:r>
            <a:r>
              <a:rPr lang="ja-JP" altLang="ja-JP" sz="1600" b="1" u="sng" dirty="0">
                <a:latin typeface="UD デジタル 教科書体 NK-R" panose="02020400000000000000" pitchFamily="18" charset="-128"/>
                <a:ea typeface="UD デジタル 教科書体 NK-R" panose="02020400000000000000" pitchFamily="18" charset="-128"/>
              </a:rPr>
              <a:t>市場の成長余地が大きい</a:t>
            </a:r>
            <a:r>
              <a:rPr lang="ja-JP" altLang="ja-JP" sz="1600" dirty="0">
                <a:latin typeface="UD デジタル 教科書体 NK-R" panose="02020400000000000000" pitchFamily="18" charset="-128"/>
                <a:ea typeface="UD デジタル 教科書体 NK-R" panose="02020400000000000000" pitchFamily="18" charset="-128"/>
              </a:rPr>
              <a:t>。</a:t>
            </a:r>
          </a:p>
        </p:txBody>
      </p:sp>
      <p:grpSp>
        <p:nvGrpSpPr>
          <p:cNvPr id="8" name="グループ化 7">
            <a:extLst>
              <a:ext uri="{FF2B5EF4-FFF2-40B4-BE49-F238E27FC236}">
                <a16:creationId xmlns:a16="http://schemas.microsoft.com/office/drawing/2014/main" id="{051229BC-2351-4228-9F4A-2E5E3ACA98DB}"/>
              </a:ext>
            </a:extLst>
          </p:cNvPr>
          <p:cNvGrpSpPr/>
          <p:nvPr/>
        </p:nvGrpSpPr>
        <p:grpSpPr>
          <a:xfrm>
            <a:off x="853122" y="2448814"/>
            <a:ext cx="4944183" cy="3313974"/>
            <a:chOff x="632968" y="1103590"/>
            <a:chExt cx="7881112" cy="5675818"/>
          </a:xfrm>
        </p:grpSpPr>
        <p:graphicFrame>
          <p:nvGraphicFramePr>
            <p:cNvPr id="9" name="グラフ 8">
              <a:extLst>
                <a:ext uri="{FF2B5EF4-FFF2-40B4-BE49-F238E27FC236}">
                  <a16:creationId xmlns:a16="http://schemas.microsoft.com/office/drawing/2014/main" id="{C88E8EF6-F5DC-4AD4-8265-7713E5AED275}"/>
                </a:ext>
              </a:extLst>
            </p:cNvPr>
            <p:cNvGraphicFramePr>
              <a:graphicFrameLocks/>
            </p:cNvGraphicFramePr>
            <p:nvPr/>
          </p:nvGraphicFramePr>
          <p:xfrm>
            <a:off x="750314" y="1103590"/>
            <a:ext cx="7763766" cy="5675818"/>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210A6284-1E6D-4680-AE1A-47FC622E176D}"/>
                </a:ext>
              </a:extLst>
            </p:cNvPr>
            <p:cNvSpPr txBox="1"/>
            <p:nvPr/>
          </p:nvSpPr>
          <p:spPr>
            <a:xfrm>
              <a:off x="632968" y="1405236"/>
              <a:ext cx="2017160" cy="636816"/>
            </a:xfrm>
            <a:prstGeom prst="rect">
              <a:avLst/>
            </a:prstGeom>
            <a:noFill/>
          </p:spPr>
          <p:txBody>
            <a:bodyPr wrap="square" rtlCol="0">
              <a:spAutoFit/>
            </a:bodyPr>
            <a:lstStyle/>
            <a:p>
              <a:r>
                <a:rPr kumimoji="1" lang="ja-JP" altLang="en-US" sz="1100">
                  <a:latin typeface="UD デジタル 教科書体 NK-R" panose="02020400000000000000" pitchFamily="18" charset="-128"/>
                  <a:ea typeface="UD デジタル 教科書体 NK-R" panose="02020400000000000000" pitchFamily="18" charset="-128"/>
                </a:rPr>
                <a:t>（百万単位）</a:t>
              </a:r>
            </a:p>
          </p:txBody>
        </p:sp>
      </p:grpSp>
      <p:grpSp>
        <p:nvGrpSpPr>
          <p:cNvPr id="17" name="グループ化 16">
            <a:extLst>
              <a:ext uri="{FF2B5EF4-FFF2-40B4-BE49-F238E27FC236}">
                <a16:creationId xmlns:a16="http://schemas.microsoft.com/office/drawing/2014/main" id="{9E0EA932-D7FD-4254-87E4-3CD0000D08CD}"/>
              </a:ext>
            </a:extLst>
          </p:cNvPr>
          <p:cNvGrpSpPr/>
          <p:nvPr/>
        </p:nvGrpSpPr>
        <p:grpSpPr>
          <a:xfrm>
            <a:off x="554910" y="1865215"/>
            <a:ext cx="5095438" cy="369332"/>
            <a:chOff x="611304" y="2310743"/>
            <a:chExt cx="5095438" cy="369332"/>
          </a:xfrm>
        </p:grpSpPr>
        <p:grpSp>
          <p:nvGrpSpPr>
            <p:cNvPr id="18" name="グループ化 17">
              <a:extLst>
                <a:ext uri="{FF2B5EF4-FFF2-40B4-BE49-F238E27FC236}">
                  <a16:creationId xmlns:a16="http://schemas.microsoft.com/office/drawing/2014/main" id="{B4F55692-68F4-4BA7-B014-EFD38DBA55EC}"/>
                </a:ext>
              </a:extLst>
            </p:cNvPr>
            <p:cNvGrpSpPr/>
            <p:nvPr/>
          </p:nvGrpSpPr>
          <p:grpSpPr>
            <a:xfrm>
              <a:off x="611304" y="2365094"/>
              <a:ext cx="5095438" cy="309541"/>
              <a:chOff x="472815" y="2599964"/>
              <a:chExt cx="5095438" cy="309541"/>
            </a:xfrm>
          </p:grpSpPr>
          <p:sp>
            <p:nvSpPr>
              <p:cNvPr id="20" name="正方形/長方形 19">
                <a:extLst>
                  <a:ext uri="{FF2B5EF4-FFF2-40B4-BE49-F238E27FC236}">
                    <a16:creationId xmlns:a16="http://schemas.microsoft.com/office/drawing/2014/main" id="{0F79C2CC-B051-4DC7-9E30-A4EEB3BB3ABE}"/>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21" name="直線コネクタ 20">
                <a:extLst>
                  <a:ext uri="{FF2B5EF4-FFF2-40B4-BE49-F238E27FC236}">
                    <a16:creationId xmlns:a16="http://schemas.microsoft.com/office/drawing/2014/main" id="{23CE866A-3A63-4A64-8E25-97E8B159CA1E}"/>
                  </a:ext>
                </a:extLst>
              </p:cNvPr>
              <p:cNvCxnSpPr>
                <a:cxnSpLocks/>
              </p:cNvCxnSpPr>
              <p:nvPr/>
            </p:nvCxnSpPr>
            <p:spPr>
              <a:xfrm>
                <a:off x="472815" y="2909505"/>
                <a:ext cx="5095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598CBCF4-D8D0-4E82-BEA9-9AC0239A371B}"/>
                </a:ext>
              </a:extLst>
            </p:cNvPr>
            <p:cNvSpPr txBox="1"/>
            <p:nvPr/>
          </p:nvSpPr>
          <p:spPr>
            <a:xfrm>
              <a:off x="1332835" y="2310743"/>
              <a:ext cx="3505200" cy="369332"/>
            </a:xfrm>
            <a:prstGeom prst="rect">
              <a:avLst/>
            </a:prstGeom>
            <a:noFill/>
          </p:spPr>
          <p:txBody>
            <a:bodyPr wrap="square" rtlCol="0">
              <a:spAutoFit/>
            </a:bodyPr>
            <a:lstStyle/>
            <a:p>
              <a:pPr algn="ctr"/>
              <a:r>
                <a:rPr lang="ja-JP" altLang="en-US" b="1" dirty="0">
                  <a:latin typeface="UD デジタル 教科書体 NK-R" panose="02020400000000000000" pitchFamily="18" charset="-128"/>
                  <a:ea typeface="UD デジタル 教科書体 NK-R" panose="02020400000000000000" pitchFamily="18" charset="-128"/>
                </a:rPr>
                <a:t>世界のデリバティブ取引の推移</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grpSp>
      <p:grpSp>
        <p:nvGrpSpPr>
          <p:cNvPr id="22" name="グループ化 21">
            <a:extLst>
              <a:ext uri="{FF2B5EF4-FFF2-40B4-BE49-F238E27FC236}">
                <a16:creationId xmlns:a16="http://schemas.microsoft.com/office/drawing/2014/main" id="{C1A3DF2C-4C48-4FE9-9786-D8CDA26F8E60}"/>
              </a:ext>
            </a:extLst>
          </p:cNvPr>
          <p:cNvGrpSpPr/>
          <p:nvPr/>
        </p:nvGrpSpPr>
        <p:grpSpPr>
          <a:xfrm>
            <a:off x="6262141" y="1865216"/>
            <a:ext cx="5841764" cy="646331"/>
            <a:chOff x="611304" y="2310744"/>
            <a:chExt cx="4662224" cy="646331"/>
          </a:xfrm>
        </p:grpSpPr>
        <p:grpSp>
          <p:nvGrpSpPr>
            <p:cNvPr id="23" name="グループ化 22">
              <a:extLst>
                <a:ext uri="{FF2B5EF4-FFF2-40B4-BE49-F238E27FC236}">
                  <a16:creationId xmlns:a16="http://schemas.microsoft.com/office/drawing/2014/main" id="{31668A85-E97C-42BF-867D-5D0AF249B96E}"/>
                </a:ext>
              </a:extLst>
            </p:cNvPr>
            <p:cNvGrpSpPr/>
            <p:nvPr/>
          </p:nvGrpSpPr>
          <p:grpSpPr>
            <a:xfrm>
              <a:off x="611304" y="2365094"/>
              <a:ext cx="4565684" cy="309541"/>
              <a:chOff x="472815" y="2599964"/>
              <a:chExt cx="4565684" cy="309541"/>
            </a:xfrm>
          </p:grpSpPr>
          <p:sp>
            <p:nvSpPr>
              <p:cNvPr id="25" name="正方形/長方形 24">
                <a:extLst>
                  <a:ext uri="{FF2B5EF4-FFF2-40B4-BE49-F238E27FC236}">
                    <a16:creationId xmlns:a16="http://schemas.microsoft.com/office/drawing/2014/main" id="{176C8F48-0EC2-4074-9918-C8D1CF9DB474}"/>
                  </a:ext>
                </a:extLst>
              </p:cNvPr>
              <p:cNvSpPr/>
              <p:nvPr/>
            </p:nvSpPr>
            <p:spPr>
              <a:xfrm>
                <a:off x="472815" y="2599964"/>
                <a:ext cx="74497" cy="27650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54668364-723D-45AD-9E7C-7233733D4847}"/>
                  </a:ext>
                </a:extLst>
              </p:cNvPr>
              <p:cNvCxnSpPr>
                <a:cxnSpLocks/>
              </p:cNvCxnSpPr>
              <p:nvPr/>
            </p:nvCxnSpPr>
            <p:spPr>
              <a:xfrm>
                <a:off x="472815" y="2909505"/>
                <a:ext cx="456568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60E2E08E-881F-4EC2-ADDD-596FCABE8714}"/>
                </a:ext>
              </a:extLst>
            </p:cNvPr>
            <p:cNvSpPr txBox="1"/>
            <p:nvPr/>
          </p:nvSpPr>
          <p:spPr>
            <a:xfrm>
              <a:off x="758261" y="2310744"/>
              <a:ext cx="4515267" cy="646331"/>
            </a:xfrm>
            <a:prstGeom prst="rect">
              <a:avLst/>
            </a:prstGeom>
            <a:noFill/>
          </p:spPr>
          <p:txBody>
            <a:bodyPr wrap="square" rtlCol="0">
              <a:spAutoFit/>
            </a:bodyPr>
            <a:lstStyle/>
            <a:p>
              <a:pPr algn="ctr"/>
              <a:r>
                <a:rPr lang="ja-JP" altLang="en-US" b="1" dirty="0">
                  <a:latin typeface="UD デジタル 教科書体 NK-R" panose="02020400000000000000" pitchFamily="18" charset="-128"/>
                  <a:ea typeface="UD デジタル 教科書体 NK-R" panose="02020400000000000000" pitchFamily="18" charset="-128"/>
                </a:rPr>
                <a:t>デリバティブ取引高の世界市場ランキング（</a:t>
              </a:r>
              <a:r>
                <a:rPr lang="en-US" altLang="ja-JP" b="1" dirty="0">
                  <a:latin typeface="UD デジタル 教科書体 NK-R" panose="02020400000000000000" pitchFamily="18" charset="-128"/>
                  <a:ea typeface="UD デジタル 教科書体 NK-R" panose="02020400000000000000" pitchFamily="18" charset="-128"/>
                </a:rPr>
                <a:t>2024</a:t>
              </a:r>
              <a:r>
                <a:rPr lang="ja-JP" altLang="en-US" b="1" dirty="0">
                  <a:latin typeface="UD デジタル 教科書体 NK-R" panose="02020400000000000000" pitchFamily="18" charset="-128"/>
                  <a:ea typeface="UD デジタル 教科書体 NK-R" panose="02020400000000000000" pitchFamily="18" charset="-128"/>
                </a:rPr>
                <a:t>年）</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grpSp>
      <p:sp>
        <p:nvSpPr>
          <p:cNvPr id="27" name="テキスト ボックス 26">
            <a:extLst>
              <a:ext uri="{FF2B5EF4-FFF2-40B4-BE49-F238E27FC236}">
                <a16:creationId xmlns:a16="http://schemas.microsoft.com/office/drawing/2014/main" id="{51C36BC1-F348-4158-9190-245DE4A9327E}"/>
              </a:ext>
            </a:extLst>
          </p:cNvPr>
          <p:cNvSpPr txBox="1"/>
          <p:nvPr/>
        </p:nvSpPr>
        <p:spPr>
          <a:xfrm>
            <a:off x="644441" y="5730305"/>
            <a:ext cx="429416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FIA (Futures Industry Association)</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graphicFrame>
        <p:nvGraphicFramePr>
          <p:cNvPr id="28" name="表 27">
            <a:extLst>
              <a:ext uri="{FF2B5EF4-FFF2-40B4-BE49-F238E27FC236}">
                <a16:creationId xmlns:a16="http://schemas.microsoft.com/office/drawing/2014/main" id="{EF5C3279-E014-43D3-BD6E-5F0C544F024F}"/>
              </a:ext>
            </a:extLst>
          </p:cNvPr>
          <p:cNvGraphicFramePr>
            <a:graphicFrameLocks noGrp="1"/>
          </p:cNvGraphicFramePr>
          <p:nvPr>
            <p:extLst>
              <p:ext uri="{D42A27DB-BD31-4B8C-83A1-F6EECF244321}">
                <p14:modId xmlns:p14="http://schemas.microsoft.com/office/powerpoint/2010/main" val="4092101002"/>
              </p:ext>
            </p:extLst>
          </p:nvPr>
        </p:nvGraphicFramePr>
        <p:xfrm>
          <a:off x="6549541" y="2335976"/>
          <a:ext cx="5158040" cy="4060917"/>
        </p:xfrm>
        <a:graphic>
          <a:graphicData uri="http://schemas.openxmlformats.org/drawingml/2006/table">
            <a:tbl>
              <a:tblPr/>
              <a:tblGrid>
                <a:gridCol w="267045">
                  <a:extLst>
                    <a:ext uri="{9D8B030D-6E8A-4147-A177-3AD203B41FA5}">
                      <a16:colId xmlns:a16="http://schemas.microsoft.com/office/drawing/2014/main" val="3610671680"/>
                    </a:ext>
                  </a:extLst>
                </a:gridCol>
                <a:gridCol w="1693169">
                  <a:extLst>
                    <a:ext uri="{9D8B030D-6E8A-4147-A177-3AD203B41FA5}">
                      <a16:colId xmlns:a16="http://schemas.microsoft.com/office/drawing/2014/main" val="426172325"/>
                    </a:ext>
                  </a:extLst>
                </a:gridCol>
                <a:gridCol w="515751">
                  <a:extLst>
                    <a:ext uri="{9D8B030D-6E8A-4147-A177-3AD203B41FA5}">
                      <a16:colId xmlns:a16="http://schemas.microsoft.com/office/drawing/2014/main" val="1015808982"/>
                    </a:ext>
                  </a:extLst>
                </a:gridCol>
                <a:gridCol w="259282">
                  <a:extLst>
                    <a:ext uri="{9D8B030D-6E8A-4147-A177-3AD203B41FA5}">
                      <a16:colId xmlns:a16="http://schemas.microsoft.com/office/drawing/2014/main" val="1425290219"/>
                    </a:ext>
                  </a:extLst>
                </a:gridCol>
                <a:gridCol w="1367706">
                  <a:extLst>
                    <a:ext uri="{9D8B030D-6E8A-4147-A177-3AD203B41FA5}">
                      <a16:colId xmlns:a16="http://schemas.microsoft.com/office/drawing/2014/main" val="1505926563"/>
                    </a:ext>
                  </a:extLst>
                </a:gridCol>
                <a:gridCol w="1055087">
                  <a:extLst>
                    <a:ext uri="{9D8B030D-6E8A-4147-A177-3AD203B41FA5}">
                      <a16:colId xmlns:a16="http://schemas.microsoft.com/office/drawing/2014/main" val="2473779288"/>
                    </a:ext>
                  </a:extLst>
                </a:gridCol>
              </a:tblGrid>
              <a:tr h="238133">
                <a:tc>
                  <a:txBody>
                    <a:bodyPr/>
                    <a:lstStyle/>
                    <a:p>
                      <a:pPr algn="ctr" fontAlgn="ct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順</a:t>
                      </a:r>
                    </a:p>
                  </a:txBody>
                  <a:tcPr marL="3718" marR="3718" marT="37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a:txBody>
                    <a:bodyPr/>
                    <a:lstStyle/>
                    <a:p>
                      <a:pPr algn="ctr" fontAlgn="ct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取引所名</a:t>
                      </a:r>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gridSpan="2">
                  <a:txBody>
                    <a:bodyPr/>
                    <a:lstStyle/>
                    <a:p>
                      <a:r>
                        <a:rPr lang="ja-JP" altLang="en-US" sz="10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国</a:t>
                      </a:r>
                      <a:endParaRPr kumimoji="1" lang="ja-JP" altLang="en-US" sz="1100"/>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hMerge="1">
                  <a:txBody>
                    <a:bodyPr/>
                    <a:lstStyle/>
                    <a:p>
                      <a:pPr algn="ctr" fontAlgn="ctr"/>
                      <a:r>
                        <a:rPr lang="ja-JP" altLang="en-US"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出来高</a:t>
                      </a:r>
                      <a:r>
                        <a:rPr lang="en-US" altLang="ja-JP"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a:t>
                      </a:r>
                      <a:r>
                        <a:rPr lang="ja-JP" altLang="en-US"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枚</a:t>
                      </a:r>
                      <a:r>
                        <a:rPr lang="en-US" altLang="ja-JP"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a:txBody>
                    <a:bodyPr/>
                    <a:lstStyle/>
                    <a:p>
                      <a:pPr algn="ctr" fontAlgn="ct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出来高</a:t>
                      </a:r>
                      <a:r>
                        <a:rPr lang="en-US" altLang="ja-JP"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a:t>
                      </a: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枚</a:t>
                      </a:r>
                      <a:r>
                        <a:rPr lang="en-US" altLang="ja-JP"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a:txBody>
                    <a:bodyPr/>
                    <a:lstStyle/>
                    <a:p>
                      <a:pPr algn="ctr" fontAlgn="ctr"/>
                      <a:r>
                        <a:rPr lang="ja-JP" altLang="en-US" sz="10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前年比</a:t>
                      </a:r>
                      <a:r>
                        <a:rPr lang="en-US" altLang="ja-JP" sz="10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a:t>
                      </a:r>
                      <a:endParaRPr lang="en-US" altLang="ja-JP"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extLst>
                  <a:ext uri="{0D108BD9-81ED-4DB2-BD59-A6C34878D82A}">
                    <a16:rowId xmlns:a16="http://schemas.microsoft.com/office/drawing/2014/main" val="3430179036"/>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a:t>
                      </a:r>
                    </a:p>
                  </a:txBody>
                  <a:tcPr marL="3718" marR="3718" marT="37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インド国立証券取引所</a:t>
                      </a:r>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インド</a:t>
                      </a:r>
                      <a:endParaRPr kumimoji="1" lang="ja-JP" altLang="en-US" sz="1100"/>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pPr algn="r" fontAlgn="ctr"/>
                      <a:r>
                        <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125,136,727,379</a:t>
                      </a:r>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125,136,727,379</a:t>
                      </a:r>
                      <a:endPar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47.60%</a:t>
                      </a:r>
                      <a:endPar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72105365"/>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ボンベイ証券取引所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インド</a:t>
                      </a:r>
                      <a:endParaRPr kumimoji="1" lang="ja-JP" altLang="en-US" sz="110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30,782,522,810</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30,782,522,810</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428.30%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242034989"/>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3</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ブラジル証券取引所（</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B3</a:t>
                      </a: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a:noFill/>
                    </a:lnT>
                    <a:lnB>
                      <a:noFill/>
                    </a:lnB>
                    <a:solidFill>
                      <a:srgbClr val="FFFF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ブラジル</a:t>
                      </a:r>
                      <a:endParaRPr kumimoji="1" lang="ja-JP" altLang="en-US" sz="110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9,814,294,411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9,814,294,411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18.00%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37856790"/>
                  </a:ext>
                </a:extLst>
              </a:tr>
              <a:tr h="277767">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4</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シカゴ・マーカンタイル取引所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アメリカ合衆国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3,283,392,693</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3,283,392,693</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2.30%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3614981541"/>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5</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韓国取引所</a:t>
                      </a:r>
                    </a:p>
                  </a:txBody>
                  <a:tcPr marL="3718" marR="3718" marT="3718" marB="0" anchor="ctr">
                    <a:lnL>
                      <a:noFill/>
                    </a:lnL>
                    <a:lnR>
                      <a:noFill/>
                    </a:lnR>
                    <a:lnT>
                      <a:noFill/>
                    </a:lnT>
                    <a:lnB>
                      <a:noFill/>
                    </a:lnB>
                    <a:solidFill>
                      <a:srgbClr val="FFFF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韓国</a:t>
                      </a:r>
                      <a:endParaRPr kumimoji="1" lang="ja-JP" altLang="en-US" sz="110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2,616,172,636</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2,616,172,636</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28.30%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08349027"/>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6</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zh-TW"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鄭州商品取引所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中国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2,609,598,908</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2,609,598,908</a:t>
                      </a:r>
                    </a:p>
                  </a:txBody>
                  <a:tcPr marL="3718" marR="3718" marT="3718" marB="0" anchor="ctr">
                    <a:lnL>
                      <a:noFill/>
                    </a:lnL>
                    <a:lnR>
                      <a:noFill/>
                    </a:lnR>
                    <a:lnT>
                      <a:noFill/>
                    </a:lnT>
                    <a:lnB>
                      <a:noFill/>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26.10%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298405772"/>
                  </a:ext>
                </a:extLst>
              </a:tr>
              <a:tr h="277767">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シカゴ商品取引所</a:t>
                      </a:r>
                    </a:p>
                  </a:txBody>
                  <a:tcPr marL="3718" marR="3718" marT="3718" marB="0" anchor="ctr">
                    <a:lnL>
                      <a:noFill/>
                    </a:lnL>
                    <a:lnR>
                      <a:noFill/>
                    </a:lnR>
                    <a:lnT>
                      <a:noFill/>
                    </a:lnT>
                    <a:lnB>
                      <a:noFill/>
                    </a:lnB>
                    <a:lnTlToBr w="12700" cmpd="sng">
                      <a:noFill/>
                      <a:prstDash val="solid"/>
                    </a:lnTlToBr>
                    <a:lnBlToTr w="12700" cmpd="sng">
                      <a:noFill/>
                      <a:prstDash val="solid"/>
                    </a:lnBlToTr>
                    <a:solidFill>
                      <a:srgbClr val="FFFF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アメリカ合衆国</a:t>
                      </a:r>
                      <a:endParaRPr kumimoji="1" lang="ja-JP" altLang="en-US" sz="1100" dirty="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2,590,601,381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2,590,601,381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17.20%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51040136"/>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8</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zh-TW"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大連商品取引所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中国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2,268,350,238</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2,268,350,238</a:t>
                      </a:r>
                    </a:p>
                  </a:txBody>
                  <a:tcPr marL="3718" marR="3718" marT="3718" marB="0" anchor="ctr">
                    <a:lnL>
                      <a:noFill/>
                    </a:lnL>
                    <a:lnR>
                      <a:noFill/>
                    </a:lnR>
                    <a:lnT>
                      <a:noFill/>
                    </a:lnT>
                    <a:lnB>
                      <a:noFill/>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9.60%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2361759605"/>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上海先物取引所</a:t>
                      </a:r>
                    </a:p>
                  </a:txBody>
                  <a:tcPr marL="3718" marR="3718" marT="3718" marB="0" anchor="ctr">
                    <a:lnL>
                      <a:noFill/>
                    </a:lnL>
                    <a:lnR>
                      <a:noFill/>
                    </a:lnR>
                    <a:lnT>
                      <a:noFill/>
                    </a:lnT>
                    <a:lnB>
                      <a:noFill/>
                    </a:lnB>
                    <a:solidFill>
                      <a:srgbClr val="FFFF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中国</a:t>
                      </a:r>
                      <a:endParaRPr kumimoji="1" lang="ja-JP" altLang="en-US" sz="1100" dirty="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2,259,954,284</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2,259,954,284</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9.70%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73407124"/>
                  </a:ext>
                </a:extLst>
              </a:tr>
              <a:tr h="277767">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10</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シカゴオプション取引所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アメリカ合衆国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2,179,921,772</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2,179,921,772</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7.70%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764259751"/>
                  </a:ext>
                </a:extLst>
              </a:tr>
              <a:tr h="277767">
                <a:tc gridSpan="6">
                  <a:txBody>
                    <a:bodyPr/>
                    <a:lstStyle/>
                    <a:p>
                      <a:pPr algn="ct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hMerge="1">
                  <a:txBody>
                    <a:bodyPr/>
                    <a:lstStyle/>
                    <a:p>
                      <a:pPr algn="ctr" fontAlgn="ctr"/>
                      <a:r>
                        <a:rPr lang="ja-JP" altLang="en-US" sz="11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a:noFill/>
                    </a:lnT>
                    <a:lnB>
                      <a:noFill/>
                    </a:lnB>
                    <a:solidFill>
                      <a:srgbClr val="FFFFFF"/>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mpd="sng">
                      <a:noFill/>
                      <a:prstDash val="solid"/>
                    </a:lnT>
                  </a:tcPr>
                </a:tc>
                <a:tc hMerge="1">
                  <a:txBody>
                    <a:bodyPr/>
                    <a:lstStyle/>
                    <a:p>
                      <a:pPr algn="r" fontAlgn="ctr"/>
                      <a:endParaRPr lang="en-US" altLang="ja-JP" sz="11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a:noFill/>
                    </a:lnR>
                    <a:lnT>
                      <a:noFill/>
                    </a:lnT>
                    <a:lnB>
                      <a:noFill/>
                    </a:lnB>
                    <a:solidFill>
                      <a:srgbClr val="FFFFFF"/>
                    </a:solidFill>
                  </a:tcPr>
                </a:tc>
                <a:tc hMerge="1">
                  <a:txBody>
                    <a:bodyPr/>
                    <a:lstStyle/>
                    <a:p>
                      <a:endParaRPr kumimoji="1" lang="ja-JP" altLang="en-US"/>
                    </a:p>
                  </a:txBody>
                  <a:tcPr/>
                </a:tc>
                <a:tc hMerge="1">
                  <a:txBody>
                    <a:bodyPr/>
                    <a:lstStyle/>
                    <a:p>
                      <a:pPr algn="ctr" fontAlgn="ctr"/>
                      <a:endParaRPr lang="ja-JP" altLang="en-US"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4076252"/>
                  </a:ext>
                </a:extLst>
              </a:tr>
              <a:tr h="238133">
                <a:tc>
                  <a:txBody>
                    <a:bodyPr/>
                    <a:lstStyle/>
                    <a:p>
                      <a:pPr algn="ctr" fontAlgn="ctr"/>
                      <a:r>
                        <a:rPr lang="en-US" altLang="ja-JP"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28</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大阪取引所</a:t>
                      </a:r>
                    </a:p>
                  </a:txBody>
                  <a:tcPr marL="3718" marR="3718" marT="3718" marB="0" anchor="ctr">
                    <a:lnL>
                      <a:noFill/>
                    </a:lnL>
                    <a:lnR>
                      <a:noFill/>
                    </a:lnR>
                    <a:lnT>
                      <a:noFill/>
                    </a:lnT>
                    <a:lnB>
                      <a:noFill/>
                    </a:lnB>
                    <a:solidFill>
                      <a:srgbClr val="EFF5FF"/>
                    </a:solidFill>
                  </a:tcPr>
                </a:tc>
                <a:tc>
                  <a:txBody>
                    <a:bodyPr/>
                    <a:lstStyle/>
                    <a:p>
                      <a:pPr algn="l" fontAlgn="ctr"/>
                      <a:r>
                        <a:rPr lang="ja-JP"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日本</a:t>
                      </a:r>
                    </a:p>
                  </a:txBody>
                  <a:tcPr marL="3718" marR="3718" marT="3718" marB="0" anchor="ctr">
                    <a:lnL>
                      <a:noFill/>
                    </a:lnL>
                    <a:lnR>
                      <a:noFill/>
                    </a:lnR>
                    <a:lnT w="12700" cmpd="sng">
                      <a:noFill/>
                      <a:prstDash val="solid"/>
                    </a:lnT>
                    <a:lnB>
                      <a:noFill/>
                    </a:lnB>
                    <a:lnTlToBr w="12700" cmpd="sng">
                      <a:noFill/>
                      <a:prstDash val="solid"/>
                    </a:lnTlToBr>
                    <a:lnBlToTr w="12700" cmpd="sng">
                      <a:noFill/>
                      <a:prstDash val="solid"/>
                    </a:lnBlToTr>
                    <a:solidFill>
                      <a:srgbClr val="EFF5FF"/>
                    </a:solidFill>
                  </a:tcPr>
                </a:tc>
                <a:tc gridSpan="2">
                  <a:txBody>
                    <a:bodyPr/>
                    <a:lstStyle/>
                    <a:p>
                      <a:pPr algn="r" fontAlgn="ctr"/>
                      <a:r>
                        <a:rPr lang="en-US" altLang="ja-JP"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462,741,044</a:t>
                      </a:r>
                    </a:p>
                  </a:txBody>
                  <a:tcPr marL="3718" marR="3718" marT="3718" marB="0" anchor="ctr">
                    <a:lnL>
                      <a:noFill/>
                    </a:lnL>
                    <a:lnR>
                      <a:noFill/>
                    </a:lnR>
                    <a:lnT>
                      <a:noFill/>
                    </a:lnT>
                    <a:lnB>
                      <a:noFill/>
                    </a:lnB>
                    <a:solidFill>
                      <a:srgbClr val="EFF5FF"/>
                    </a:solidFill>
                  </a:tcPr>
                </a:tc>
                <a:tc hMerge="1">
                  <a:txBody>
                    <a:bodyPr/>
                    <a:lstStyle/>
                    <a:p>
                      <a:pPr algn="r" fontAlgn="ctr"/>
                      <a:endPar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18.00%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693332182"/>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50</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zh-TW"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東京金融取引所</a:t>
                      </a:r>
                    </a:p>
                  </a:txBody>
                  <a:tcPr marL="6350" marR="6350" marT="6350" marB="0" anchor="ctr">
                    <a:lnL>
                      <a:noFill/>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日本</a:t>
                      </a:r>
                    </a:p>
                  </a:txBody>
                  <a:tcPr marL="6350" marR="6350" marT="6350" marB="0" anchor="ctr">
                    <a:lnL>
                      <a:noFill/>
                    </a:lnL>
                    <a:lnR>
                      <a:noFill/>
                    </a:lnR>
                    <a:lnT w="12700" cmpd="sng">
                      <a:noFill/>
                      <a:prstDash val="solid"/>
                    </a:lnT>
                    <a:lnB>
                      <a:noFill/>
                    </a:lnB>
                    <a:lnTlToBr w="12700" cmpd="sng">
                      <a:noFill/>
                      <a:prstDash val="solid"/>
                    </a:lnTlToBr>
                    <a:lnBlToTr w="12700" cmpd="sng">
                      <a:noFill/>
                      <a:prstDash val="solid"/>
                    </a:lnBlToTr>
                    <a:solidFill>
                      <a:srgbClr val="EFF5FF"/>
                    </a:solidFill>
                  </a:tcPr>
                </a:tc>
                <a:tc gridSpan="2">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77,876,088</a:t>
                      </a:r>
                    </a:p>
                  </a:txBody>
                  <a:tcPr marL="6350" marR="6350" marT="6350" marB="0" anchor="ctr">
                    <a:lnL>
                      <a:noFill/>
                    </a:lnL>
                    <a:lnR>
                      <a:noFill/>
                    </a:lnR>
                    <a:lnT>
                      <a:noFill/>
                    </a:lnT>
                    <a:lnB>
                      <a:noFill/>
                    </a:lnB>
                    <a:solidFill>
                      <a:srgbClr val="EFF5FF"/>
                    </a:solidFill>
                  </a:tcPr>
                </a:tc>
                <a:tc hMerge="1">
                  <a:txBody>
                    <a:bodyPr/>
                    <a:lstStyle/>
                    <a:p>
                      <a:pPr algn="r" fontAlgn="ctr"/>
                      <a:endPar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6350" marR="6350" marT="6350" marB="0" anchor="ctr">
                    <a:lnL>
                      <a:noFill/>
                    </a:lnL>
                    <a:lnR>
                      <a:noFill/>
                    </a:lnR>
                    <a:lnT>
                      <a:noFill/>
                    </a:lnT>
                    <a:lnB>
                      <a:noFill/>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9.10%</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341820501"/>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73</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堂島取引所</a:t>
                      </a:r>
                    </a:p>
                  </a:txBody>
                  <a:tcPr marL="6350" marR="6350" marT="6350" marB="0" anchor="ctr">
                    <a:lnL>
                      <a:noFill/>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日本</a:t>
                      </a:r>
                    </a:p>
                  </a:txBody>
                  <a:tcPr marL="6350" marR="6350" marT="6350" marB="0" anchor="ctr">
                    <a:lnL>
                      <a:noFill/>
                    </a:lnL>
                    <a:lnR>
                      <a:noFill/>
                    </a:lnR>
                    <a:lnT w="12700" cmpd="sng">
                      <a:noFill/>
                      <a:prstDash val="solid"/>
                    </a:lnT>
                    <a:lnB>
                      <a:noFill/>
                    </a:lnB>
                    <a:lnTlToBr w="12700" cmpd="sng">
                      <a:noFill/>
                      <a:prstDash val="solid"/>
                    </a:lnTlToBr>
                    <a:lnBlToTr w="12700" cmpd="sng">
                      <a:noFill/>
                      <a:prstDash val="solid"/>
                    </a:lnBlToTr>
                    <a:solidFill>
                      <a:srgbClr val="EFF5FF"/>
                    </a:solidFill>
                  </a:tcPr>
                </a:tc>
                <a:tc gridSpan="2">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2,501,876</a:t>
                      </a:r>
                    </a:p>
                  </a:txBody>
                  <a:tcPr marL="6350" marR="6350" marT="6350" marB="0" anchor="ctr">
                    <a:lnL>
                      <a:noFill/>
                    </a:lnL>
                    <a:lnR>
                      <a:noFill/>
                    </a:lnR>
                    <a:lnT>
                      <a:noFill/>
                    </a:lnT>
                    <a:lnB>
                      <a:noFill/>
                    </a:lnB>
                    <a:solidFill>
                      <a:srgbClr val="EFF5FF"/>
                    </a:solidFill>
                  </a:tcPr>
                </a:tc>
                <a:tc hMerge="1">
                  <a:txBody>
                    <a:bodyPr/>
                    <a:lstStyle/>
                    <a:p>
                      <a:pPr algn="r" fontAlgn="ctr"/>
                      <a:endPar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6350" marR="6350" marT="6350"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183.10%</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3770373535"/>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78</a:t>
                      </a:r>
                    </a:p>
                  </a:txBody>
                  <a:tcPr marL="6350" marR="6350" marT="635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EFF5FF"/>
                    </a:solidFill>
                  </a:tcPr>
                </a:tc>
                <a:tc>
                  <a:txBody>
                    <a:bodyPr/>
                    <a:lstStyle/>
                    <a:p>
                      <a:pPr algn="l" fontAlgn="ctr"/>
                      <a:r>
                        <a:rPr lang="zh-TW"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東京商品取引所</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日本</a:t>
                      </a:r>
                    </a:p>
                  </a:txBody>
                  <a:tcPr marL="6350" marR="6350" marT="6350" marB="0" anchor="ctr">
                    <a:lnL>
                      <a:noFill/>
                    </a:lnL>
                    <a:lnR>
                      <a:noFill/>
                    </a:lnR>
                    <a:lnT w="12700" cmpd="sng">
                      <a:noFill/>
                      <a:prstDash val="solid"/>
                    </a:lnT>
                    <a:lnB w="12700" cap="flat" cmpd="sng" algn="ctr">
                      <a:solidFill>
                        <a:schemeClr val="tx1"/>
                      </a:solidFill>
                      <a:prstDash val="solid"/>
                      <a:round/>
                      <a:headEnd type="none" w="med" len="med"/>
                      <a:tailEnd type="none" w="med" len="med"/>
                    </a:lnB>
                    <a:solidFill>
                      <a:srgbClr val="EFF5FF"/>
                    </a:solidFill>
                  </a:tcPr>
                </a:tc>
                <a:tc gridSpan="2">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1,424,912</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EFF5FF"/>
                    </a:solidFill>
                  </a:tcPr>
                </a:tc>
                <a:tc hMerge="1">
                  <a:txBody>
                    <a:bodyPr/>
                    <a:lstStyle/>
                    <a:p>
                      <a:pPr algn="r" fontAlgn="ctr"/>
                      <a:endPar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23.60%</a:t>
                      </a:r>
                    </a:p>
                  </a:txBody>
                  <a:tcPr marL="6350" marR="6350" marT="635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FF5FF"/>
                    </a:solidFill>
                  </a:tcPr>
                </a:tc>
                <a:extLst>
                  <a:ext uri="{0D108BD9-81ED-4DB2-BD59-A6C34878D82A}">
                    <a16:rowId xmlns:a16="http://schemas.microsoft.com/office/drawing/2014/main" val="1456133155"/>
                  </a:ext>
                </a:extLst>
              </a:tr>
            </a:tbl>
          </a:graphicData>
        </a:graphic>
      </p:graphicFrame>
      <p:sp>
        <p:nvSpPr>
          <p:cNvPr id="30" name="テキスト ボックス 29">
            <a:extLst>
              <a:ext uri="{FF2B5EF4-FFF2-40B4-BE49-F238E27FC236}">
                <a16:creationId xmlns:a16="http://schemas.microsoft.com/office/drawing/2014/main" id="{F5955A57-534C-4071-BB89-C77C6A889B9B}"/>
              </a:ext>
            </a:extLst>
          </p:cNvPr>
          <p:cNvSpPr txBox="1"/>
          <p:nvPr/>
        </p:nvSpPr>
        <p:spPr>
          <a:xfrm>
            <a:off x="6499410" y="6423774"/>
            <a:ext cx="429416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FIA (Futures Industry Association)</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055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16</a:t>
            </a:fld>
            <a:endParaRPr kumimoji="1" lang="ja-JP" altLang="en-US" dirty="0"/>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424796" y="233206"/>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■デジタル金融（セキュリティトークン）</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CF0BF752-CDC7-4970-94A0-0EE2CC4E3EA4}"/>
              </a:ext>
            </a:extLst>
          </p:cNvPr>
          <p:cNvSpPr txBox="1"/>
          <p:nvPr/>
        </p:nvSpPr>
        <p:spPr>
          <a:xfrm>
            <a:off x="635891" y="671117"/>
            <a:ext cx="11093481" cy="132343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ブロックチェーン技術を活用したデジタル化された有価証券である「セキュリティトークン（</a:t>
            </a:r>
            <a:r>
              <a:rPr lang="en-US" altLang="ja-JP" sz="1600" dirty="0">
                <a:latin typeface="UD デジタル 教科書体 NK-R" panose="02020400000000000000" pitchFamily="18" charset="-128"/>
                <a:ea typeface="UD デジタル 教科書体 NK-R" panose="02020400000000000000" pitchFamily="18" charset="-128"/>
              </a:rPr>
              <a:t>ST</a:t>
            </a:r>
            <a:r>
              <a:rPr lang="ja-JP" altLang="en-US" sz="1600" dirty="0">
                <a:latin typeface="UD デジタル 教科書体 NK-R" panose="02020400000000000000" pitchFamily="18" charset="-128"/>
                <a:ea typeface="UD デジタル 教科書体 NK-R" panose="02020400000000000000" pitchFamily="18" charset="-128"/>
              </a:rPr>
              <a:t>）」の世界の市場は、</a:t>
            </a:r>
            <a:r>
              <a:rPr lang="en-US" altLang="ja-JP" sz="1600" dirty="0">
                <a:latin typeface="UD デジタル 教科書体 NK-R" panose="02020400000000000000" pitchFamily="18" charset="-128"/>
                <a:ea typeface="UD デジタル 教科書体 NK-R" panose="02020400000000000000" pitchFamily="18" charset="-128"/>
              </a:rPr>
              <a:t>2026</a:t>
            </a:r>
            <a:r>
              <a:rPr lang="ja-JP" altLang="en-US" sz="1600" dirty="0">
                <a:latin typeface="UD デジタル 教科書体 NK-R" panose="02020400000000000000" pitchFamily="18" charset="-128"/>
                <a:ea typeface="UD デジタル 教科書体 NK-R" panose="02020400000000000000" pitchFamily="18" charset="-128"/>
              </a:rPr>
              <a:t>年</a:t>
            </a:r>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月時点で</a:t>
            </a:r>
            <a:r>
              <a:rPr lang="en-US" altLang="ja-JP" sz="1600" dirty="0">
                <a:latin typeface="UD デジタル 教科書体 NK-R" panose="02020400000000000000" pitchFamily="18" charset="-128"/>
                <a:ea typeface="UD デジタル 教科書体 NK-R" panose="02020400000000000000" pitchFamily="18" charset="-128"/>
              </a:rPr>
              <a:t>194</a:t>
            </a:r>
            <a:r>
              <a:rPr lang="ja-JP" altLang="en-US" sz="1600" dirty="0">
                <a:latin typeface="UD デジタル 教科書体 NK-R" panose="02020400000000000000" pitchFamily="18" charset="-128"/>
                <a:ea typeface="UD デジタル 教科書体 NK-R" panose="02020400000000000000" pitchFamily="18" charset="-128"/>
              </a:rPr>
              <a:t>億ドルへと成長。資産クラス別では米国財務省債が</a:t>
            </a:r>
            <a:r>
              <a:rPr lang="en-US" altLang="ja-JP" sz="1600" dirty="0">
                <a:latin typeface="UD デジタル 教科書体 NK-R" panose="02020400000000000000" pitchFamily="18" charset="-128"/>
                <a:ea typeface="UD デジタル 教科書体 NK-R" panose="02020400000000000000" pitchFamily="18" charset="-128"/>
              </a:rPr>
              <a:t>45%</a:t>
            </a:r>
            <a:r>
              <a:rPr lang="ja-JP" altLang="en-US" sz="1600" dirty="0">
                <a:latin typeface="UD デジタル 教科書体 NK-R" panose="02020400000000000000" pitchFamily="18" charset="-128"/>
                <a:ea typeface="UD デジタル 教科書体 NK-R" panose="02020400000000000000" pitchFamily="18" charset="-128"/>
              </a:rPr>
              <a:t>で最大シェアを占め、コモディティ</a:t>
            </a:r>
            <a:r>
              <a:rPr lang="en-US" altLang="ja-JP" sz="1600" dirty="0">
                <a:latin typeface="UD デジタル 教科書体 NK-R" panose="02020400000000000000" pitchFamily="18" charset="-128"/>
                <a:ea typeface="UD デジタル 教科書体 NK-R" panose="02020400000000000000" pitchFamily="18" charset="-128"/>
              </a:rPr>
              <a:t>19%</a:t>
            </a:r>
            <a:r>
              <a:rPr lang="ja-JP" altLang="en-US" sz="1600" dirty="0">
                <a:latin typeface="UD デジタル 教科書体 NK-R" panose="02020400000000000000" pitchFamily="18" charset="-128"/>
                <a:ea typeface="UD デジタル 教科書体 NK-R" panose="02020400000000000000" pitchFamily="18" charset="-128"/>
              </a:rPr>
              <a:t>、機関投資家向け代替ファンド</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、プライベートクレジット</a:t>
            </a:r>
            <a:r>
              <a:rPr lang="en-US" altLang="ja-JP" sz="1600" dirty="0">
                <a:latin typeface="UD デジタル 教科書体 NK-R" panose="02020400000000000000" pitchFamily="18" charset="-128"/>
                <a:ea typeface="UD デジタル 教科書体 NK-R" panose="02020400000000000000" pitchFamily="18" charset="-128"/>
              </a:rPr>
              <a:t>12%</a:t>
            </a:r>
            <a:r>
              <a:rPr lang="ja-JP" altLang="en-US" sz="1600" dirty="0">
                <a:latin typeface="UD デジタル 教科書体 NK-R" panose="02020400000000000000" pitchFamily="18" charset="-128"/>
                <a:ea typeface="UD デジタル 教科書体 NK-R" panose="02020400000000000000" pitchFamily="18" charset="-128"/>
              </a:rPr>
              <a:t>が続く。</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世界の</a:t>
            </a:r>
            <a:r>
              <a:rPr lang="en-US" altLang="ja-JP" sz="1600" dirty="0">
                <a:latin typeface="UD デジタル 教科書体 NK-R" panose="02020400000000000000" pitchFamily="18" charset="-128"/>
                <a:ea typeface="UD デジタル 教科書体 NK-R" panose="02020400000000000000" pitchFamily="18" charset="-128"/>
              </a:rPr>
              <a:t>ST</a:t>
            </a:r>
            <a:r>
              <a:rPr lang="ja-JP" altLang="en-US" sz="1600" dirty="0">
                <a:latin typeface="UD デジタル 教科書体 NK-R" panose="02020400000000000000" pitchFamily="18" charset="-128"/>
                <a:ea typeface="UD デジタル 教科書体 NK-R" panose="02020400000000000000" pitchFamily="18" charset="-128"/>
              </a:rPr>
              <a:t>市場では政府債やコモディティなどが主流となる中、日本のＳＴ市場では</a:t>
            </a:r>
            <a:r>
              <a:rPr lang="en-US" altLang="ja-JP" sz="1600" dirty="0">
                <a:latin typeface="UD デジタル 教科書体 NK-R" panose="02020400000000000000" pitchFamily="18" charset="-128"/>
                <a:ea typeface="UD デジタル 教科書体 NK-R" panose="02020400000000000000" pitchFamily="18" charset="-128"/>
              </a:rPr>
              <a:t>2024</a:t>
            </a:r>
            <a:r>
              <a:rPr lang="ja-JP" altLang="en-US" sz="1600" dirty="0">
                <a:latin typeface="UD デジタル 教科書体 NK-R" panose="02020400000000000000" pitchFamily="18" charset="-128"/>
                <a:ea typeface="UD デジタル 教科書体 NK-R" panose="02020400000000000000" pitchFamily="18" charset="-128"/>
              </a:rPr>
              <a:t>年の発行額の</a:t>
            </a:r>
            <a:r>
              <a:rPr lang="ja-JP" altLang="en-US" sz="1600" b="1" u="sng" dirty="0">
                <a:latin typeface="UD デジタル 教科書体 NK-R" panose="02020400000000000000" pitchFamily="18" charset="-128"/>
                <a:ea typeface="UD デジタル 教科書体 NK-R" panose="02020400000000000000" pitchFamily="18" charset="-128"/>
              </a:rPr>
              <a:t>約８</a:t>
            </a:r>
            <a:r>
              <a:rPr lang="en-US" altLang="ja-JP" sz="1600" b="1" u="sng" dirty="0">
                <a:latin typeface="UD デジタル 教科書体 NK-R" panose="02020400000000000000" pitchFamily="18" charset="-128"/>
                <a:ea typeface="UD デジタル 教科書体 NK-R" panose="02020400000000000000" pitchFamily="18" charset="-128"/>
              </a:rPr>
              <a:t>9</a:t>
            </a:r>
            <a:r>
              <a:rPr lang="ja-JP" altLang="en-US" sz="1600" b="1" u="sng" dirty="0">
                <a:latin typeface="UD デジタル 教科書体 NK-R" panose="02020400000000000000" pitchFamily="18" charset="-128"/>
                <a:ea typeface="UD デジタル 教科書体 NK-R" panose="02020400000000000000" pitchFamily="18" charset="-128"/>
              </a:rPr>
              <a:t>％を不動産</a:t>
            </a:r>
            <a:r>
              <a:rPr lang="ja-JP" altLang="en-US" sz="1600" dirty="0">
                <a:latin typeface="UD デジタル 教科書体 NK-R" panose="02020400000000000000" pitchFamily="18" charset="-128"/>
                <a:ea typeface="UD デジタル 教科書体 NK-R" panose="02020400000000000000" pitchFamily="18" charset="-128"/>
              </a:rPr>
              <a:t>が占めている。セキュリティートークンの</a:t>
            </a:r>
            <a:r>
              <a:rPr lang="ja-JP" altLang="en-US" sz="1600" b="1" u="sng" dirty="0">
                <a:latin typeface="UD デジタル 教科書体 NK-R" panose="02020400000000000000" pitchFamily="18" charset="-128"/>
                <a:ea typeface="UD デジタル 教科書体 NK-R" panose="02020400000000000000" pitchFamily="18" charset="-128"/>
              </a:rPr>
              <a:t>商品多様化と機関投資家参入による流動性向上が期待</a:t>
            </a:r>
            <a:r>
              <a:rPr lang="ja-JP" altLang="en-US" sz="1600" dirty="0">
                <a:latin typeface="UD デジタル 教科書体 NK-R" panose="02020400000000000000" pitchFamily="18" charset="-128"/>
                <a:ea typeface="UD デジタル 教科書体 NK-R" panose="02020400000000000000" pitchFamily="18" charset="-128"/>
              </a:rPr>
              <a:t>される</a:t>
            </a:r>
            <a:r>
              <a:rPr lang="ja-JP" altLang="en-US" sz="1600" dirty="0"/>
              <a:t>。</a:t>
            </a:r>
            <a:endParaRPr lang="ja-JP" altLang="en-US" sz="1600" b="1" u="sng" dirty="0">
              <a:latin typeface="UD デジタル 教科書体 NK-R"/>
              <a:ea typeface="UD デジタル 教科書体 NK-R"/>
            </a:endParaRPr>
          </a:p>
        </p:txBody>
      </p:sp>
      <p:grpSp>
        <p:nvGrpSpPr>
          <p:cNvPr id="8" name="グループ化 7">
            <a:extLst>
              <a:ext uri="{FF2B5EF4-FFF2-40B4-BE49-F238E27FC236}">
                <a16:creationId xmlns:a16="http://schemas.microsoft.com/office/drawing/2014/main" id="{51271AA1-2681-4665-8949-D029FB7020EA}"/>
              </a:ext>
            </a:extLst>
          </p:cNvPr>
          <p:cNvGrpSpPr/>
          <p:nvPr/>
        </p:nvGrpSpPr>
        <p:grpSpPr>
          <a:xfrm>
            <a:off x="635891" y="2351461"/>
            <a:ext cx="5095438" cy="363892"/>
            <a:chOff x="611304" y="2310743"/>
            <a:chExt cx="5095438" cy="363892"/>
          </a:xfrm>
        </p:grpSpPr>
        <p:grpSp>
          <p:nvGrpSpPr>
            <p:cNvPr id="9" name="グループ化 8">
              <a:extLst>
                <a:ext uri="{FF2B5EF4-FFF2-40B4-BE49-F238E27FC236}">
                  <a16:creationId xmlns:a16="http://schemas.microsoft.com/office/drawing/2014/main" id="{F1D179D8-0D71-4C79-B094-37B5018310EA}"/>
                </a:ext>
              </a:extLst>
            </p:cNvPr>
            <p:cNvGrpSpPr/>
            <p:nvPr/>
          </p:nvGrpSpPr>
          <p:grpSpPr>
            <a:xfrm>
              <a:off x="611304" y="2365094"/>
              <a:ext cx="5095438" cy="309541"/>
              <a:chOff x="472815" y="2599964"/>
              <a:chExt cx="5095438" cy="309541"/>
            </a:xfrm>
          </p:grpSpPr>
          <p:sp>
            <p:nvSpPr>
              <p:cNvPr id="12" name="正方形/長方形 11">
                <a:extLst>
                  <a:ext uri="{FF2B5EF4-FFF2-40B4-BE49-F238E27FC236}">
                    <a16:creationId xmlns:a16="http://schemas.microsoft.com/office/drawing/2014/main" id="{64999712-0C1F-425F-B83F-829DEFB227B5}"/>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31C5D2A5-D21A-44A4-9D26-314F1BDE9FB5}"/>
                  </a:ext>
                </a:extLst>
              </p:cNvPr>
              <p:cNvCxnSpPr>
                <a:cxnSpLocks/>
              </p:cNvCxnSpPr>
              <p:nvPr/>
            </p:nvCxnSpPr>
            <p:spPr>
              <a:xfrm>
                <a:off x="472815" y="2909505"/>
                <a:ext cx="5095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9E7C6404-F9E6-4879-8BFC-DB2320B597BF}"/>
                </a:ext>
              </a:extLst>
            </p:cNvPr>
            <p:cNvSpPr txBox="1"/>
            <p:nvPr/>
          </p:nvSpPr>
          <p:spPr>
            <a:xfrm>
              <a:off x="1332835" y="2310743"/>
              <a:ext cx="3505200"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世界の</a:t>
              </a:r>
              <a:r>
                <a:rPr lang="en-US" altLang="ja-JP" sz="1600" b="1" dirty="0">
                  <a:latin typeface="UD デジタル 教科書体 NK-R" panose="02020400000000000000" pitchFamily="18" charset="-128"/>
                  <a:ea typeface="UD デジタル 教科書体 NK-R" panose="02020400000000000000" pitchFamily="18" charset="-128"/>
                </a:rPr>
                <a:t>ST</a:t>
              </a:r>
              <a:r>
                <a:rPr lang="ja-JP" altLang="en-US" sz="1600" b="1" dirty="0">
                  <a:latin typeface="UD デジタル 教科書体 NK-R" panose="02020400000000000000" pitchFamily="18" charset="-128"/>
                  <a:ea typeface="UD デジタル 教科書体 NK-R" panose="02020400000000000000" pitchFamily="18" charset="-128"/>
                </a:rPr>
                <a:t>市場（</a:t>
              </a:r>
              <a:r>
                <a:rPr lang="en-US" altLang="ja-JP" sz="1600" b="1" dirty="0">
                  <a:latin typeface="UD デジタル 教科書体 NK-R" panose="02020400000000000000" pitchFamily="18" charset="-128"/>
                  <a:ea typeface="UD デジタル 教科書体 NK-R" panose="02020400000000000000" pitchFamily="18" charset="-128"/>
                </a:rPr>
                <a:t>2026</a:t>
              </a:r>
              <a:r>
                <a:rPr lang="ja-JP" altLang="en-US" sz="1600" b="1" dirty="0">
                  <a:latin typeface="UD デジタル 教科書体 NK-R" panose="02020400000000000000" pitchFamily="18" charset="-128"/>
                  <a:ea typeface="UD デジタル 教科書体 NK-R" panose="02020400000000000000" pitchFamily="18" charset="-128"/>
                </a:rPr>
                <a:t>年</a:t>
              </a:r>
              <a:r>
                <a:rPr lang="en-US" altLang="ja-JP" sz="1600" b="1" dirty="0">
                  <a:latin typeface="UD デジタル 教科書体 NK-R" panose="02020400000000000000" pitchFamily="18" charset="-128"/>
                  <a:ea typeface="UD デジタル 教科書体 NK-R" panose="02020400000000000000" pitchFamily="18" charset="-128"/>
                </a:rPr>
                <a:t>1</a:t>
              </a:r>
              <a:r>
                <a:rPr lang="ja-JP" altLang="en-US" sz="1600" b="1" dirty="0">
                  <a:latin typeface="UD デジタル 教科書体 NK-R" panose="02020400000000000000" pitchFamily="18" charset="-128"/>
                  <a:ea typeface="UD デジタル 教科書体 NK-R" panose="02020400000000000000" pitchFamily="18" charset="-128"/>
                </a:rPr>
                <a:t>月現在）</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grpSp>
        <p:nvGrpSpPr>
          <p:cNvPr id="14" name="グループ化 13">
            <a:extLst>
              <a:ext uri="{FF2B5EF4-FFF2-40B4-BE49-F238E27FC236}">
                <a16:creationId xmlns:a16="http://schemas.microsoft.com/office/drawing/2014/main" id="{ED2535DD-6818-4824-AA8D-5CB3F80ECAD9}"/>
              </a:ext>
            </a:extLst>
          </p:cNvPr>
          <p:cNvGrpSpPr/>
          <p:nvPr/>
        </p:nvGrpSpPr>
        <p:grpSpPr>
          <a:xfrm>
            <a:off x="6576324" y="2351461"/>
            <a:ext cx="4984305" cy="363892"/>
            <a:chOff x="611304" y="2310743"/>
            <a:chExt cx="4984305" cy="363892"/>
          </a:xfrm>
        </p:grpSpPr>
        <p:grpSp>
          <p:nvGrpSpPr>
            <p:cNvPr id="15" name="グループ化 14">
              <a:extLst>
                <a:ext uri="{FF2B5EF4-FFF2-40B4-BE49-F238E27FC236}">
                  <a16:creationId xmlns:a16="http://schemas.microsoft.com/office/drawing/2014/main" id="{27BA0D28-B5DC-4EA5-ADC3-D209689B5E28}"/>
                </a:ext>
              </a:extLst>
            </p:cNvPr>
            <p:cNvGrpSpPr/>
            <p:nvPr/>
          </p:nvGrpSpPr>
          <p:grpSpPr>
            <a:xfrm>
              <a:off x="611304" y="2365094"/>
              <a:ext cx="4984305" cy="309541"/>
              <a:chOff x="472815" y="2599964"/>
              <a:chExt cx="4984305" cy="309541"/>
            </a:xfrm>
          </p:grpSpPr>
          <p:sp>
            <p:nvSpPr>
              <p:cNvPr id="17" name="正方形/長方形 16">
                <a:extLst>
                  <a:ext uri="{FF2B5EF4-FFF2-40B4-BE49-F238E27FC236}">
                    <a16:creationId xmlns:a16="http://schemas.microsoft.com/office/drawing/2014/main" id="{8D3E3A1A-615C-46EA-9E45-EAFEFAFC9CE9}"/>
                  </a:ext>
                </a:extLst>
              </p:cNvPr>
              <p:cNvSpPr/>
              <p:nvPr/>
            </p:nvSpPr>
            <p:spPr>
              <a:xfrm>
                <a:off x="472815" y="2599964"/>
                <a:ext cx="74497" cy="27650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UD デジタル 教科書体 NK-R" panose="02020400000000000000" pitchFamily="18" charset="-128"/>
                  <a:ea typeface="UD デジタル 教科書体 NK-R" panose="02020400000000000000" pitchFamily="18" charset="-128"/>
                </a:endParaRPr>
              </a:p>
            </p:txBody>
          </p:sp>
          <p:cxnSp>
            <p:nvCxnSpPr>
              <p:cNvPr id="18" name="直線コネクタ 17">
                <a:extLst>
                  <a:ext uri="{FF2B5EF4-FFF2-40B4-BE49-F238E27FC236}">
                    <a16:creationId xmlns:a16="http://schemas.microsoft.com/office/drawing/2014/main" id="{755390FA-AF17-4DBD-9116-BC64A7A0FB04}"/>
                  </a:ext>
                </a:extLst>
              </p:cNvPr>
              <p:cNvCxnSpPr>
                <a:cxnSpLocks/>
              </p:cNvCxnSpPr>
              <p:nvPr/>
            </p:nvCxnSpPr>
            <p:spPr>
              <a:xfrm>
                <a:off x="472815" y="2909505"/>
                <a:ext cx="498430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9F736C4D-E2F9-47AF-B41A-75610983F8F6}"/>
                </a:ext>
              </a:extLst>
            </p:cNvPr>
            <p:cNvSpPr txBox="1"/>
            <p:nvPr/>
          </p:nvSpPr>
          <p:spPr>
            <a:xfrm>
              <a:off x="1185887" y="2310743"/>
              <a:ext cx="3505200" cy="338554"/>
            </a:xfrm>
            <a:prstGeom prst="rect">
              <a:avLst/>
            </a:prstGeom>
            <a:noFill/>
          </p:spPr>
          <p:txBody>
            <a:bodyPr wrap="square" rtlCol="0">
              <a:spAutoFit/>
            </a:bodyPr>
            <a:lstStyle/>
            <a:p>
              <a:pPr algn="ctr"/>
              <a:r>
                <a:rPr kumimoji="1" lang="ja-JP" altLang="en-US" sz="1600" b="1">
                  <a:latin typeface="UD デジタル 教科書体 NK-R" panose="02020400000000000000" pitchFamily="18" charset="-128"/>
                  <a:ea typeface="UD デジタル 教科書体 NK-R" panose="02020400000000000000" pitchFamily="18" charset="-128"/>
                </a:rPr>
                <a:t>日本の</a:t>
              </a:r>
              <a:r>
                <a:rPr kumimoji="1" lang="en-US" altLang="ja-JP" sz="1600" b="1">
                  <a:latin typeface="UD デジタル 教科書体 NK-R" panose="02020400000000000000" pitchFamily="18" charset="-128"/>
                  <a:ea typeface="UD デジタル 教科書体 NK-R" panose="02020400000000000000" pitchFamily="18" charset="-128"/>
                </a:rPr>
                <a:t>ST</a:t>
              </a:r>
              <a:r>
                <a:rPr kumimoji="1" lang="ja-JP" altLang="en-US" sz="1600" b="1">
                  <a:latin typeface="UD デジタル 教科書体 NK-R" panose="02020400000000000000" pitchFamily="18" charset="-128"/>
                  <a:ea typeface="UD デジタル 教科書体 NK-R" panose="02020400000000000000" pitchFamily="18" charset="-128"/>
                </a:rPr>
                <a:t>市場</a:t>
              </a:r>
            </a:p>
          </p:txBody>
        </p:sp>
      </p:grpSp>
      <p:sp>
        <p:nvSpPr>
          <p:cNvPr id="24" name="テキスト ボックス 23">
            <a:extLst>
              <a:ext uri="{FF2B5EF4-FFF2-40B4-BE49-F238E27FC236}">
                <a16:creationId xmlns:a16="http://schemas.microsoft.com/office/drawing/2014/main" id="{F57FC128-2358-45A9-AEEE-6022A7DE6A12}"/>
              </a:ext>
            </a:extLst>
          </p:cNvPr>
          <p:cNvSpPr txBox="1"/>
          <p:nvPr/>
        </p:nvSpPr>
        <p:spPr>
          <a:xfrm>
            <a:off x="604914" y="6063772"/>
            <a:ext cx="523940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lang="en-US" altLang="ja-JP" sz="1000" dirty="0" err="1">
                <a:latin typeface="Meiryo UI" panose="020B0604030504040204" pitchFamily="50" charset="-128"/>
                <a:ea typeface="Meiryo UI" panose="020B0604030504040204" pitchFamily="50" charset="-128"/>
              </a:rPr>
              <a:t>RWA.xyz</a:t>
            </a:r>
            <a:r>
              <a:rPr lang="ja-JP" altLang="en-US" sz="1000" dirty="0">
                <a:latin typeface="Meiryo UI" panose="020B0604030504040204" pitchFamily="50" charset="-128"/>
                <a:ea typeface="Meiryo UI" panose="020B0604030504040204" pitchFamily="50" charset="-128"/>
              </a:rPr>
              <a:t>データを元に阪府作成</a:t>
            </a:r>
          </a:p>
        </p:txBody>
      </p:sp>
      <p:pic>
        <p:nvPicPr>
          <p:cNvPr id="20" name="Picture 1">
            <a:extLst>
              <a:ext uri="{FF2B5EF4-FFF2-40B4-BE49-F238E27FC236}">
                <a16:creationId xmlns:a16="http://schemas.microsoft.com/office/drawing/2014/main" id="{B8CD3453-6E8D-41D2-A74D-2181BF263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65" y="2884894"/>
            <a:ext cx="5085566" cy="3073451"/>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435C2B3D-60E9-44E6-ABFB-57C4982A1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837" y="3046919"/>
            <a:ext cx="5025250" cy="2911426"/>
          </a:xfrm>
          <a:prstGeom prst="rect">
            <a:avLst/>
          </a:prstGeom>
        </p:spPr>
      </p:pic>
      <p:sp>
        <p:nvSpPr>
          <p:cNvPr id="23" name="テキスト ボックス 22">
            <a:extLst>
              <a:ext uri="{FF2B5EF4-FFF2-40B4-BE49-F238E27FC236}">
                <a16:creationId xmlns:a16="http://schemas.microsoft.com/office/drawing/2014/main" id="{C23283D4-CFF2-401D-A5FA-41565B410EB6}"/>
              </a:ext>
            </a:extLst>
          </p:cNvPr>
          <p:cNvSpPr txBox="1"/>
          <p:nvPr/>
        </p:nvSpPr>
        <p:spPr>
          <a:xfrm>
            <a:off x="6650821" y="6063772"/>
            <a:ext cx="5025249" cy="246221"/>
          </a:xfrm>
          <a:prstGeom prst="rect">
            <a:avLst/>
          </a:prstGeom>
          <a:noFill/>
        </p:spPr>
        <p:txBody>
          <a:bodyPr wrap="square">
            <a:spAutoFit/>
          </a:bodyPr>
          <a:lstStyle/>
          <a:p>
            <a:r>
              <a:rPr kumimoji="1" lang="ja-JP" altLang="en-US" sz="1000" dirty="0">
                <a:latin typeface="Meiryo UI" panose="020B0604030504040204" pitchFamily="50" charset="-128"/>
                <a:ea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rPr>
              <a:t>セキュリティートークン（</a:t>
            </a:r>
            <a:r>
              <a:rPr lang="en-US" altLang="ja-JP" sz="1000" dirty="0">
                <a:latin typeface="Meiryo UI" panose="020B0604030504040204" pitchFamily="50" charset="-128"/>
                <a:ea typeface="Meiryo UI" panose="020B0604030504040204" pitchFamily="50" charset="-128"/>
              </a:rPr>
              <a:t>ST</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RWA</a:t>
            </a:r>
            <a:r>
              <a:rPr lang="ja-JP" altLang="en-US" sz="1000" dirty="0">
                <a:latin typeface="Meiryo UI" panose="020B0604030504040204" pitchFamily="50" charset="-128"/>
                <a:ea typeface="Meiryo UI" panose="020B0604030504040204" pitchFamily="50" charset="-128"/>
              </a:rPr>
              <a:t>）ダッシュボード（</a:t>
            </a:r>
            <a:r>
              <a:rPr lang="en-US" altLang="ja-JP" sz="1000" dirty="0" err="1">
                <a:latin typeface="Meiryo UI" panose="020B0604030504040204" pitchFamily="50" charset="-128"/>
                <a:ea typeface="Meiryo UI" panose="020B0604030504040204" pitchFamily="50" charset="-128"/>
              </a:rPr>
              <a:t>Boostry</a:t>
            </a:r>
            <a:r>
              <a:rPr lang="ja-JP" altLang="en-US" sz="1000" dirty="0">
                <a:latin typeface="Meiryo UI" panose="020B0604030504040204" pitchFamily="50" charset="-128"/>
                <a:ea typeface="Meiryo UI" panose="020B0604030504040204" pitchFamily="50" charset="-128"/>
              </a:rPr>
              <a:t>社）</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320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CC80B-8237-DF38-6663-B550FEE88A5B}"/>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360FAB6-67D9-EB27-BCB0-FE2E34F04C2F}"/>
              </a:ext>
            </a:extLst>
          </p:cNvPr>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17</a:t>
            </a:fld>
            <a:endParaRPr kumimoji="1" lang="ja-JP" altLang="en-US"/>
          </a:p>
        </p:txBody>
      </p:sp>
      <p:sp>
        <p:nvSpPr>
          <p:cNvPr id="11" name="テキスト ボックス 10">
            <a:extLst>
              <a:ext uri="{FF2B5EF4-FFF2-40B4-BE49-F238E27FC236}">
                <a16:creationId xmlns:a16="http://schemas.microsoft.com/office/drawing/2014/main" id="{4720DAF3-79DD-2EE8-4C7D-868FCFBB49D5}"/>
              </a:ext>
            </a:extLst>
          </p:cNvPr>
          <p:cNvSpPr txBox="1"/>
          <p:nvPr/>
        </p:nvSpPr>
        <p:spPr>
          <a:xfrm>
            <a:off x="424796" y="246872"/>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■デジタル金融（ステーブルコイン等）</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4569F0D4-E3C3-D8C7-7799-1408A93675F4}"/>
              </a:ext>
            </a:extLst>
          </p:cNvPr>
          <p:cNvSpPr txBox="1"/>
          <p:nvPr/>
        </p:nvSpPr>
        <p:spPr>
          <a:xfrm>
            <a:off x="482823" y="606924"/>
            <a:ext cx="11093481"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dirty="0">
                <a:latin typeface="UD デジタル 教科書体 NK-R"/>
                <a:ea typeface="UD デジタル 教科書体 NK-R"/>
              </a:rPr>
              <a:t>法定通貨等の現実資産と価値が連動するように設計された暗号資産である「ステーブルコイン」は米国を筆頭に規制整備・発行を進める国が増加しており、</a:t>
            </a:r>
            <a:r>
              <a:rPr lang="ja-JP" altLang="en-US" b="1" u="sng" dirty="0">
                <a:latin typeface="UD デジタル 教科書体 NK-R"/>
                <a:ea typeface="UD デジタル 教科書体 NK-R"/>
              </a:rPr>
              <a:t>日本でも</a:t>
            </a:r>
            <a:r>
              <a:rPr lang="en-US" altLang="ja-JP" b="1" u="sng" dirty="0">
                <a:latin typeface="UD デジタル 教科書体 NK-R"/>
                <a:ea typeface="UD デジタル 教科書体 NK-R"/>
              </a:rPr>
              <a:t>2025</a:t>
            </a:r>
            <a:r>
              <a:rPr lang="ja-JP" altLang="en-US" b="1" u="sng" dirty="0">
                <a:latin typeface="UD デジタル 教科書体 NK-R"/>
                <a:ea typeface="UD デジタル 教科書体 NK-R"/>
              </a:rPr>
              <a:t>年</a:t>
            </a:r>
            <a:r>
              <a:rPr kumimoji="1" lang="en-US" altLang="ja-JP" b="1" u="sng" kern="1200" dirty="0">
                <a:latin typeface="UD デジタル 教科書体 NK-R"/>
                <a:ea typeface="UD デジタル 教科書体 NK-R"/>
              </a:rPr>
              <a:t>10</a:t>
            </a:r>
            <a:r>
              <a:rPr lang="ja-JP" altLang="en-US" b="1" u="sng" dirty="0">
                <a:latin typeface="UD デジタル 教科書体 NK-R"/>
                <a:ea typeface="UD デジタル 教科書体 NK-R"/>
              </a:rPr>
              <a:t>月に</a:t>
            </a:r>
            <a:r>
              <a:rPr lang="en-US" altLang="ja-JP" b="1" u="sng" dirty="0">
                <a:latin typeface="UD デジタル 教科書体 NK-R"/>
                <a:ea typeface="UD デジタル 教科書体 NK-R"/>
              </a:rPr>
              <a:t>JPYC</a:t>
            </a:r>
            <a:r>
              <a:rPr lang="ja-JP" altLang="en-US" b="1" u="sng" dirty="0">
                <a:latin typeface="UD デジタル 教科書体 NK-R"/>
                <a:ea typeface="UD デジタル 教科書体 NK-R"/>
              </a:rPr>
              <a:t>株式会社が国内初の円建てステーブルコインの発行を開始している。</a:t>
            </a:r>
            <a:r>
              <a:rPr lang="ja-JP" altLang="en-US" dirty="0">
                <a:latin typeface="UD デジタル 教科書体 NK-R"/>
                <a:ea typeface="UD デジタル 教科書体 NK-R"/>
              </a:rPr>
              <a:t>世界のステーブルコイン市場は</a:t>
            </a:r>
            <a:r>
              <a:rPr lang="en-US" altLang="ja-JP" dirty="0">
                <a:latin typeface="UD デジタル 教科書体 NK-R"/>
                <a:ea typeface="UD デジタル 教科書体 NK-R"/>
              </a:rPr>
              <a:t>2023</a:t>
            </a:r>
            <a:r>
              <a:rPr lang="ja-JP" altLang="en-US" dirty="0">
                <a:latin typeface="UD デジタル 教科書体 NK-R"/>
                <a:ea typeface="UD デジタル 教科書体 NK-R"/>
              </a:rPr>
              <a:t>年頃から急成長を遂げ、</a:t>
            </a:r>
            <a:r>
              <a:rPr lang="en-US" altLang="ja-JP" dirty="0">
                <a:latin typeface="UD デジタル 教科書体 NK-R"/>
                <a:ea typeface="UD デジタル 教科書体 NK-R"/>
              </a:rPr>
              <a:t>2025</a:t>
            </a:r>
            <a:r>
              <a:rPr lang="ja-JP" altLang="en-US" dirty="0">
                <a:latin typeface="UD デジタル 教科書体 NK-R"/>
                <a:ea typeface="UD デジタル 教科書体 NK-R"/>
              </a:rPr>
              <a:t>年には時価総額が約</a:t>
            </a:r>
            <a:r>
              <a:rPr lang="en-US" altLang="ja-JP" dirty="0">
                <a:latin typeface="UD デジタル 教科書体 NK-R"/>
                <a:ea typeface="UD デジタル 教科書体 NK-R"/>
              </a:rPr>
              <a:t>3,000</a:t>
            </a:r>
            <a:r>
              <a:rPr lang="ja-JP" altLang="en-US" dirty="0">
                <a:latin typeface="UD デジタル 教科書体 NK-R"/>
                <a:ea typeface="UD デジタル 教科書体 NK-R"/>
              </a:rPr>
              <a:t>億ドル超に達している。</a:t>
            </a:r>
            <a:endParaRPr lang="en-US" altLang="ja-JP" dirty="0">
              <a:latin typeface="UD デジタル 教科書体 NK-R"/>
              <a:ea typeface="UD デジタル 教科書体 NK-R"/>
            </a:endParaRPr>
          </a:p>
          <a:p>
            <a:pPr marL="285750" indent="-285750">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一方、</a:t>
            </a:r>
            <a:r>
              <a:rPr lang="en-US" altLang="ja-JP" dirty="0">
                <a:latin typeface="UD デジタル 教科書体 NK-R" panose="02020400000000000000" pitchFamily="18" charset="-128"/>
                <a:ea typeface="UD デジタル 教科書体 NK-R" panose="02020400000000000000" pitchFamily="18" charset="-128"/>
              </a:rPr>
              <a:t>CBDC</a:t>
            </a:r>
            <a:r>
              <a:rPr lang="ja-JP" altLang="en-US" dirty="0">
                <a:latin typeface="UD デジタル 教科書体 NK-R" panose="02020400000000000000" pitchFamily="18" charset="-128"/>
                <a:ea typeface="UD デジタル 教科書体 NK-R" panose="02020400000000000000" pitchFamily="18" charset="-128"/>
              </a:rPr>
              <a:t>（中央銀行デジタル通貨）</a:t>
            </a:r>
            <a:r>
              <a:rPr lang="ja-JP" altLang="en-US" baseline="30000" dirty="0">
                <a:latin typeface="UD デジタル 教科書体 NK-R" panose="02020400000000000000" pitchFamily="18" charset="-128"/>
                <a:ea typeface="UD デジタル 教科書体 NK-R" panose="02020400000000000000" pitchFamily="18" charset="-128"/>
              </a:rPr>
              <a:t>（</a:t>
            </a:r>
            <a:r>
              <a:rPr lang="en-US" altLang="ja-JP" baseline="30000" dirty="0">
                <a:latin typeface="UD デジタル 教科書体 NK-R" panose="02020400000000000000" pitchFamily="18" charset="-128"/>
                <a:ea typeface="UD デジタル 教科書体 NK-R" panose="02020400000000000000" pitchFamily="18" charset="-128"/>
              </a:rPr>
              <a:t>※</a:t>
            </a:r>
            <a:r>
              <a:rPr lang="ja-JP" altLang="en-US" baseline="30000"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の発行については各国で方針が分かれており、推進する国と慎重な国で足並みが揃っていない状況である。</a:t>
            </a:r>
            <a:endParaRPr lang="en-US" altLang="ja-JP"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また、</a:t>
            </a:r>
            <a:r>
              <a:rPr lang="en-US" altLang="ja-JP" dirty="0">
                <a:latin typeface="UD デジタル 教科書体 NK-R" panose="02020400000000000000" pitchFamily="18" charset="-128"/>
                <a:ea typeface="UD デジタル 教科書体 NK-R" panose="02020400000000000000" pitchFamily="18" charset="-128"/>
              </a:rPr>
              <a:t>AI</a:t>
            </a:r>
            <a:r>
              <a:rPr lang="ja-JP" altLang="en-US" dirty="0">
                <a:latin typeface="UD デジタル 教科書体 NK-R" panose="02020400000000000000" pitchFamily="18" charset="-128"/>
                <a:ea typeface="UD デジタル 教科書体 NK-R" panose="02020400000000000000" pitchFamily="18" charset="-128"/>
              </a:rPr>
              <a:t>が急速に発展しており、膨大なデータ資産を有する金融業界において、</a:t>
            </a:r>
            <a:r>
              <a:rPr lang="en-US" altLang="ja-JP" dirty="0">
                <a:latin typeface="UD デジタル 教科書体 NK-R" panose="02020400000000000000" pitchFamily="18" charset="-128"/>
                <a:ea typeface="UD デジタル 教科書体 NK-R" panose="02020400000000000000" pitchFamily="18" charset="-128"/>
              </a:rPr>
              <a:t>AI</a:t>
            </a:r>
            <a:r>
              <a:rPr lang="ja-JP" altLang="en-US" dirty="0">
                <a:latin typeface="UD デジタル 教科書体 NK-R" panose="02020400000000000000" pitchFamily="18" charset="-128"/>
                <a:ea typeface="UD デジタル 教科書体 NK-R" panose="02020400000000000000" pitchFamily="18" charset="-128"/>
              </a:rPr>
              <a:t>を活用したサービスや業務改革など、</a:t>
            </a:r>
            <a:r>
              <a:rPr lang="en-US" altLang="ja-JP" dirty="0">
                <a:latin typeface="UD デジタル 教科書体 NK-R" panose="02020400000000000000" pitchFamily="18" charset="-128"/>
                <a:ea typeface="UD デジタル 教科書体 NK-R" panose="02020400000000000000" pitchFamily="18" charset="-128"/>
              </a:rPr>
              <a:t>AI</a:t>
            </a:r>
            <a:r>
              <a:rPr lang="ja-JP" altLang="en-US" dirty="0">
                <a:latin typeface="UD デジタル 教科書体 NK-R" panose="02020400000000000000" pitchFamily="18" charset="-128"/>
                <a:ea typeface="UD デジタル 教科書体 NK-R" panose="02020400000000000000" pitchFamily="18" charset="-128"/>
              </a:rPr>
              <a:t>関連の取組みが進んでいる。</a:t>
            </a:r>
            <a:endParaRPr lang="en-US" altLang="ja-JP" dirty="0">
              <a:latin typeface="UD デジタル 教科書体 NK-R" panose="02020400000000000000" pitchFamily="18" charset="-128"/>
              <a:ea typeface="UD デジタル 教科書体 NK-R" panose="02020400000000000000" pitchFamily="18" charset="-128"/>
            </a:endParaRPr>
          </a:p>
        </p:txBody>
      </p:sp>
      <p:grpSp>
        <p:nvGrpSpPr>
          <p:cNvPr id="8" name="グループ化 7">
            <a:extLst>
              <a:ext uri="{FF2B5EF4-FFF2-40B4-BE49-F238E27FC236}">
                <a16:creationId xmlns:a16="http://schemas.microsoft.com/office/drawing/2014/main" id="{74F55ECE-6590-C9EC-7DBB-D99C3285A7AA}"/>
              </a:ext>
            </a:extLst>
          </p:cNvPr>
          <p:cNvGrpSpPr/>
          <p:nvPr/>
        </p:nvGrpSpPr>
        <p:grpSpPr>
          <a:xfrm>
            <a:off x="6666544" y="3258428"/>
            <a:ext cx="4909760" cy="385451"/>
            <a:chOff x="611304" y="2289184"/>
            <a:chExt cx="6116237" cy="385451"/>
          </a:xfrm>
        </p:grpSpPr>
        <p:grpSp>
          <p:nvGrpSpPr>
            <p:cNvPr id="9" name="グループ化 8">
              <a:extLst>
                <a:ext uri="{FF2B5EF4-FFF2-40B4-BE49-F238E27FC236}">
                  <a16:creationId xmlns:a16="http://schemas.microsoft.com/office/drawing/2014/main" id="{4DF694C0-105F-3C16-FFB8-088CFD17D13D}"/>
                </a:ext>
              </a:extLst>
            </p:cNvPr>
            <p:cNvGrpSpPr/>
            <p:nvPr/>
          </p:nvGrpSpPr>
          <p:grpSpPr>
            <a:xfrm>
              <a:off x="611304" y="2365094"/>
              <a:ext cx="6116237" cy="309541"/>
              <a:chOff x="472815" y="2599964"/>
              <a:chExt cx="6116237" cy="309541"/>
            </a:xfrm>
          </p:grpSpPr>
          <p:sp>
            <p:nvSpPr>
              <p:cNvPr id="12" name="正方形/長方形 11">
                <a:extLst>
                  <a:ext uri="{FF2B5EF4-FFF2-40B4-BE49-F238E27FC236}">
                    <a16:creationId xmlns:a16="http://schemas.microsoft.com/office/drawing/2014/main" id="{97BA61AA-2C9F-AB5C-E9DB-EE45E829CA8E}"/>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594ED98C-DB7A-15C3-16FD-C6E14D7BCCC8}"/>
                  </a:ext>
                </a:extLst>
              </p:cNvPr>
              <p:cNvCxnSpPr>
                <a:cxnSpLocks/>
              </p:cNvCxnSpPr>
              <p:nvPr/>
            </p:nvCxnSpPr>
            <p:spPr>
              <a:xfrm flipV="1">
                <a:off x="472815" y="2884167"/>
                <a:ext cx="6116237" cy="25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C4DAB801-4D88-5156-EC94-30681DC3489D}"/>
                </a:ext>
              </a:extLst>
            </p:cNvPr>
            <p:cNvSpPr txBox="1"/>
            <p:nvPr/>
          </p:nvSpPr>
          <p:spPr>
            <a:xfrm>
              <a:off x="1367577" y="2289184"/>
              <a:ext cx="5127640" cy="338554"/>
            </a:xfrm>
            <a:prstGeom prst="rect">
              <a:avLst/>
            </a:prstGeom>
            <a:noFill/>
          </p:spPr>
          <p:txBody>
            <a:bodyPr wrap="square" lIns="91440" tIns="45720" rIns="91440" bIns="45720" rtlCol="0" anchor="t">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世界のステーブルコイン市場（</a:t>
              </a:r>
              <a:r>
                <a:rPr lang="en-US" altLang="ja-JP" sz="1600" b="1" dirty="0">
                  <a:latin typeface="UD デジタル 教科書体 NK-R" panose="02020400000000000000" pitchFamily="18" charset="-128"/>
                  <a:ea typeface="UD デジタル 教科書体 NK-R" panose="02020400000000000000" pitchFamily="18" charset="-128"/>
                </a:rPr>
                <a:t>10</a:t>
              </a:r>
              <a:r>
                <a:rPr lang="ja-JP" altLang="en-US" sz="1600" b="1" dirty="0">
                  <a:latin typeface="UD デジタル 教科書体 NK-R" panose="02020400000000000000" pitchFamily="18" charset="-128"/>
                  <a:ea typeface="UD デジタル 教科書体 NK-R" panose="02020400000000000000" pitchFamily="18" charset="-128"/>
                </a:rPr>
                <a:t>億ドル）</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24" name="テキスト ボックス 23">
            <a:extLst>
              <a:ext uri="{FF2B5EF4-FFF2-40B4-BE49-F238E27FC236}">
                <a16:creationId xmlns:a16="http://schemas.microsoft.com/office/drawing/2014/main" id="{72874D1D-298A-6B18-FF18-5431BE185E33}"/>
              </a:ext>
            </a:extLst>
          </p:cNvPr>
          <p:cNvSpPr txBox="1"/>
          <p:nvPr/>
        </p:nvSpPr>
        <p:spPr>
          <a:xfrm>
            <a:off x="6974343" y="6543621"/>
            <a:ext cx="4294161"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出典：</a:t>
            </a:r>
            <a:r>
              <a:rPr lang="en-US" altLang="ja-JP" sz="1100" dirty="0" err="1">
                <a:latin typeface="Meiryo UI" panose="020B0604030504040204" pitchFamily="50" charset="-128"/>
                <a:ea typeface="Meiryo UI" panose="020B0604030504040204" pitchFamily="50" charset="-128"/>
              </a:rPr>
              <a:t>DefiLlama</a:t>
            </a:r>
            <a:r>
              <a:rPr lang="ja-JP" altLang="en-US" sz="1100" dirty="0">
                <a:latin typeface="Meiryo UI" panose="020B0604030504040204" pitchFamily="50" charset="-128"/>
                <a:ea typeface="Meiryo UI" panose="020B0604030504040204" pitchFamily="50" charset="-128"/>
              </a:rPr>
              <a:t>を元に大阪府作成 （各年１月時点）</a:t>
            </a:r>
          </a:p>
        </p:txBody>
      </p:sp>
      <p:graphicFrame>
        <p:nvGraphicFramePr>
          <p:cNvPr id="27" name="グラフ 26">
            <a:extLst>
              <a:ext uri="{FF2B5EF4-FFF2-40B4-BE49-F238E27FC236}">
                <a16:creationId xmlns:a16="http://schemas.microsoft.com/office/drawing/2014/main" id="{D3E9B256-2A8C-4DC2-949C-042A3D17CC8B}"/>
              </a:ext>
            </a:extLst>
          </p:cNvPr>
          <p:cNvGraphicFramePr>
            <a:graphicFrameLocks/>
          </p:cNvGraphicFramePr>
          <p:nvPr/>
        </p:nvGraphicFramePr>
        <p:xfrm>
          <a:off x="7023986" y="3798324"/>
          <a:ext cx="4351150" cy="2749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a:extLst>
              <a:ext uri="{FF2B5EF4-FFF2-40B4-BE49-F238E27FC236}">
                <a16:creationId xmlns:a16="http://schemas.microsoft.com/office/drawing/2014/main" id="{B54B9572-A0A3-4BC2-A2A0-FF7846636B56}"/>
              </a:ext>
            </a:extLst>
          </p:cNvPr>
          <p:cNvGraphicFramePr>
            <a:graphicFrameLocks noGrp="1"/>
          </p:cNvGraphicFramePr>
          <p:nvPr/>
        </p:nvGraphicFramePr>
        <p:xfrm>
          <a:off x="802192" y="3745408"/>
          <a:ext cx="5251136" cy="2654202"/>
        </p:xfrm>
        <a:graphic>
          <a:graphicData uri="http://schemas.openxmlformats.org/drawingml/2006/table">
            <a:tbl>
              <a:tblPr/>
              <a:tblGrid>
                <a:gridCol w="1026608">
                  <a:extLst>
                    <a:ext uri="{9D8B030D-6E8A-4147-A177-3AD203B41FA5}">
                      <a16:colId xmlns:a16="http://schemas.microsoft.com/office/drawing/2014/main" val="3689999837"/>
                    </a:ext>
                  </a:extLst>
                </a:gridCol>
                <a:gridCol w="1786467">
                  <a:extLst>
                    <a:ext uri="{9D8B030D-6E8A-4147-A177-3AD203B41FA5}">
                      <a16:colId xmlns:a16="http://schemas.microsoft.com/office/drawing/2014/main" val="291510363"/>
                    </a:ext>
                  </a:extLst>
                </a:gridCol>
                <a:gridCol w="2438061">
                  <a:extLst>
                    <a:ext uri="{9D8B030D-6E8A-4147-A177-3AD203B41FA5}">
                      <a16:colId xmlns:a16="http://schemas.microsoft.com/office/drawing/2014/main" val="1181909436"/>
                    </a:ext>
                  </a:extLst>
                </a:gridCol>
              </a:tblGrid>
              <a:tr h="251635">
                <a:tc>
                  <a:txBody>
                    <a:bodyPr/>
                    <a:lstStyle/>
                    <a:p>
                      <a:pPr algn="ctr"/>
                      <a:r>
                        <a:rPr lang="ja-JP" altLang="en-US" sz="1000" b="1">
                          <a:solidFill>
                            <a:schemeClr val="bg1"/>
                          </a:solidFill>
                          <a:latin typeface="UD デジタル 教科書体 NK-R" panose="02020400000000000000" pitchFamily="18" charset="-128"/>
                          <a:ea typeface="UD デジタル 教科書体 NK-R" panose="02020400000000000000" pitchFamily="18" charset="-128"/>
                        </a:rPr>
                        <a:t>国・地域</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000" b="1">
                          <a:solidFill>
                            <a:schemeClr val="bg1"/>
                          </a:solidFill>
                          <a:latin typeface="UD デジタル 教科書体 NK-R" panose="02020400000000000000" pitchFamily="18" charset="-128"/>
                          <a:ea typeface="UD デジタル 教科書体 NK-R" panose="02020400000000000000" pitchFamily="18" charset="-128"/>
                        </a:rPr>
                        <a:t>CBDC</a:t>
                      </a:r>
                      <a:r>
                        <a:rPr lang="ja-JP" altLang="en-US" sz="1000" b="1">
                          <a:solidFill>
                            <a:schemeClr val="bg1"/>
                          </a:solidFill>
                          <a:latin typeface="UD デジタル 教科書体 NK-R" panose="02020400000000000000" pitchFamily="18" charset="-128"/>
                          <a:ea typeface="UD デジタル 教科書体 NK-R" panose="02020400000000000000" pitchFamily="18" charset="-128"/>
                        </a:rPr>
                        <a:t>方針</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ja-JP" altLang="en-US" sz="1000" b="1">
                          <a:solidFill>
                            <a:schemeClr val="bg1"/>
                          </a:solidFill>
                          <a:latin typeface="UD デジタル 教科書体 NK-R" panose="02020400000000000000" pitchFamily="18" charset="-128"/>
                          <a:ea typeface="UD デジタル 教科書体 NK-R" panose="02020400000000000000" pitchFamily="18" charset="-128"/>
                        </a:rPr>
                        <a:t>ステーブルコイン政策</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713903897"/>
                  </a:ext>
                </a:extLst>
              </a:tr>
              <a:tr h="576518">
                <a:tc>
                  <a:txBody>
                    <a:bodyPr/>
                    <a:lstStyle/>
                    <a:p>
                      <a:r>
                        <a:rPr lang="ja-JP" altLang="en-US" sz="1000" b="1">
                          <a:latin typeface="UD デジタル 教科書体 NK-R" panose="02020400000000000000" pitchFamily="18" charset="-128"/>
                          <a:ea typeface="UD デジタル 教科書体 NK-R" panose="02020400000000000000" pitchFamily="18" charset="-128"/>
                        </a:rPr>
                        <a:t>アメリカ</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・デジタルドルは未決定</a:t>
                      </a:r>
                      <a:b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・米連邦準備理事会（</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FRB</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）は慎重姿勢を維持</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a:solidFill>
                            <a:schemeClr val="tx1"/>
                          </a:solidFill>
                          <a:latin typeface="UD デジタル 教科書体 NK-R" panose="02020400000000000000" pitchFamily="18" charset="-128"/>
                          <a:ea typeface="UD デジタル 教科書体 NK-R" panose="02020400000000000000" pitchFamily="18" charset="-128"/>
                        </a:rPr>
                        <a:t>GENIUS Act</a:t>
                      </a:r>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規制下で、発行・流通が進んでいる。</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565248"/>
                  </a:ext>
                </a:extLst>
              </a:tr>
              <a:tr h="576518">
                <a:tc>
                  <a:txBody>
                    <a:bodyPr/>
                    <a:lstStyle/>
                    <a:p>
                      <a:r>
                        <a:rPr lang="en-US" sz="1000" b="1">
                          <a:latin typeface="UD デジタル 教科書体 NK-R" panose="02020400000000000000" pitchFamily="18" charset="-128"/>
                          <a:ea typeface="UD デジタル 教科書体 NK-R" panose="02020400000000000000" pitchFamily="18" charset="-128"/>
                        </a:rPr>
                        <a:t>EU/</a:t>
                      </a:r>
                      <a:r>
                        <a:rPr lang="ja-JP" altLang="en-US" sz="1000" b="1">
                          <a:latin typeface="UD デジタル 教科書体 NK-R" panose="02020400000000000000" pitchFamily="18" charset="-128"/>
                          <a:ea typeface="UD デジタル 教科書体 NK-R" panose="02020400000000000000" pitchFamily="18" charset="-128"/>
                        </a:rPr>
                        <a:t>ユーロ圏</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・デジタルユーロの準備フェーズ進行中。発行に向けた制度・技術検討が進展</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dirty="0" err="1">
                          <a:solidFill>
                            <a:schemeClr val="tx1"/>
                          </a:solidFill>
                          <a:latin typeface="UD デジタル 教科書体 NK-R" panose="02020400000000000000" pitchFamily="18" charset="-128"/>
                          <a:ea typeface="UD デジタル 教科書体 NK-R" panose="02020400000000000000" pitchFamily="18" charset="-128"/>
                        </a:rPr>
                        <a:t>MiCA</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規制下で発行・流通ルール明確化</a:t>
                      </a:r>
                      <a:b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・発行の規模は限定的であり、ユーロ建てステーブルコイン育成する方針</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085412"/>
                  </a:ext>
                </a:extLst>
              </a:tr>
              <a:tr h="521556">
                <a:tc>
                  <a:txBody>
                    <a:bodyPr/>
                    <a:lstStyle/>
                    <a:p>
                      <a:r>
                        <a:rPr lang="ja-JP" altLang="en-US" sz="1000" b="1">
                          <a:latin typeface="UD デジタル 教科書体 NK-R" panose="02020400000000000000" pitchFamily="18" charset="-128"/>
                          <a:ea typeface="UD デジタル 教科書体 NK-R" panose="02020400000000000000" pitchFamily="18" charset="-128"/>
                        </a:rPr>
                        <a:t>シンガポール</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a:solidFill>
                            <a:schemeClr val="tx1"/>
                          </a:solidFill>
                          <a:latin typeface="UD デジタル 教科書体 NK-R" panose="02020400000000000000" pitchFamily="18" charset="-128"/>
                          <a:ea typeface="UD デジタル 教科書体 NK-R" panose="02020400000000000000" pitchFamily="18" charset="-128"/>
                        </a:rPr>
                        <a:t>CBDC</a:t>
                      </a:r>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実証推進</a:t>
                      </a:r>
                      <a:endParaRPr lang="en-US" altLang="ja-JP" sz="1000">
                        <a:solidFill>
                          <a:schemeClr val="tx1"/>
                        </a:solidFill>
                        <a:latin typeface="UD デジタル 教科書体 NK-R" panose="02020400000000000000" pitchFamily="18" charset="-128"/>
                        <a:ea typeface="UD デジタル 教科書体 NK-R" panose="02020400000000000000" pitchFamily="18" charset="-128"/>
                      </a:endParaRP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MAS</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が規制を明確化。</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・規制下で</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SGD</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連動・</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USDC</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が既に発行・利用されている</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363441"/>
                  </a:ext>
                </a:extLst>
              </a:tr>
              <a:tr h="708651">
                <a:tc>
                  <a:txBody>
                    <a:bodyPr/>
                    <a:lstStyle/>
                    <a:p>
                      <a:r>
                        <a:rPr lang="ja-JP" altLang="en-US" sz="1000" b="1">
                          <a:latin typeface="UD デジタル 教科書体 NK-R" panose="02020400000000000000" pitchFamily="18" charset="-128"/>
                          <a:ea typeface="UD デジタル 教科書体 NK-R" panose="02020400000000000000" pitchFamily="18" charset="-128"/>
                        </a:rPr>
                        <a:t>日本</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kern="1200">
                          <a:solidFill>
                            <a:schemeClr val="tx1"/>
                          </a:solidFill>
                          <a:latin typeface="UD デジタル 教科書体 NK-R" panose="02020400000000000000" pitchFamily="18" charset="-128"/>
                          <a:ea typeface="UD デジタル 教科書体 NK-R" panose="02020400000000000000" pitchFamily="18" charset="-128"/>
                          <a:cs typeface="+mn-cs"/>
                        </a:rPr>
                        <a:t>・デジタル円はパイロット実験段階。発行は未定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2023</a:t>
                      </a: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年</a:t>
                      </a:r>
                      <a:r>
                        <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6</a:t>
                      </a: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月に改正資金決済法施行</a:t>
                      </a:r>
                      <a:b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b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JPYC</a:t>
                      </a: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が</a:t>
                      </a:r>
                      <a:r>
                        <a:rPr lang="ja-JP" altLang="en-US" sz="1000" dirty="0">
                          <a:latin typeface="UD デジタル 教科書体 NK-R" panose="02020400000000000000" pitchFamily="18" charset="-128"/>
                          <a:ea typeface="UD デジタル 教科書体 NK-R" panose="02020400000000000000" pitchFamily="18" charset="-128"/>
                        </a:rPr>
                        <a:t>国内初の円建てステーブルコインの発行開始したが、規模は限定的</a:t>
                      </a:r>
                      <a:endPar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386350"/>
                  </a:ext>
                </a:extLst>
              </a:tr>
            </a:tbl>
          </a:graphicData>
        </a:graphic>
      </p:graphicFrame>
      <p:grpSp>
        <p:nvGrpSpPr>
          <p:cNvPr id="28" name="グループ化 27">
            <a:extLst>
              <a:ext uri="{FF2B5EF4-FFF2-40B4-BE49-F238E27FC236}">
                <a16:creationId xmlns:a16="http://schemas.microsoft.com/office/drawing/2014/main" id="{BCB3970E-8252-46B0-815B-41AE57CB4A3F}"/>
              </a:ext>
            </a:extLst>
          </p:cNvPr>
          <p:cNvGrpSpPr/>
          <p:nvPr/>
        </p:nvGrpSpPr>
        <p:grpSpPr>
          <a:xfrm>
            <a:off x="802192" y="3266906"/>
            <a:ext cx="5229800" cy="385451"/>
            <a:chOff x="611304" y="2289184"/>
            <a:chExt cx="6514921" cy="385451"/>
          </a:xfrm>
        </p:grpSpPr>
        <p:grpSp>
          <p:nvGrpSpPr>
            <p:cNvPr id="29" name="グループ化 28">
              <a:extLst>
                <a:ext uri="{FF2B5EF4-FFF2-40B4-BE49-F238E27FC236}">
                  <a16:creationId xmlns:a16="http://schemas.microsoft.com/office/drawing/2014/main" id="{B37A404C-D85F-4170-BEEF-2BC5764C99E4}"/>
                </a:ext>
              </a:extLst>
            </p:cNvPr>
            <p:cNvGrpSpPr/>
            <p:nvPr/>
          </p:nvGrpSpPr>
          <p:grpSpPr>
            <a:xfrm>
              <a:off x="611304" y="2365094"/>
              <a:ext cx="6514921" cy="309541"/>
              <a:chOff x="472815" y="2599964"/>
              <a:chExt cx="6514921" cy="309541"/>
            </a:xfrm>
          </p:grpSpPr>
          <p:sp>
            <p:nvSpPr>
              <p:cNvPr id="31" name="正方形/長方形 30">
                <a:extLst>
                  <a:ext uri="{FF2B5EF4-FFF2-40B4-BE49-F238E27FC236}">
                    <a16:creationId xmlns:a16="http://schemas.microsoft.com/office/drawing/2014/main" id="{2374CF86-EA53-4DC5-8686-28397E54857D}"/>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a:extLst>
                  <a:ext uri="{FF2B5EF4-FFF2-40B4-BE49-F238E27FC236}">
                    <a16:creationId xmlns:a16="http://schemas.microsoft.com/office/drawing/2014/main" id="{5BB01B2E-EA8D-4DB0-BF98-D8FE8F851492}"/>
                  </a:ext>
                </a:extLst>
              </p:cNvPr>
              <p:cNvCxnSpPr>
                <a:cxnSpLocks/>
              </p:cNvCxnSpPr>
              <p:nvPr/>
            </p:nvCxnSpPr>
            <p:spPr>
              <a:xfrm flipV="1">
                <a:off x="472815" y="2898087"/>
                <a:ext cx="6514921" cy="11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2C873AB1-E82E-496D-8389-4590001168F2}"/>
                </a:ext>
              </a:extLst>
            </p:cNvPr>
            <p:cNvSpPr txBox="1"/>
            <p:nvPr/>
          </p:nvSpPr>
          <p:spPr>
            <a:xfrm>
              <a:off x="2021834" y="2289184"/>
              <a:ext cx="3505200" cy="338554"/>
            </a:xfrm>
            <a:prstGeom prst="rect">
              <a:avLst/>
            </a:prstGeom>
            <a:noFill/>
          </p:spPr>
          <p:txBody>
            <a:bodyPr wrap="square" lIns="91440" tIns="45720" rIns="91440" bIns="45720" rtlCol="0" anchor="t">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デジタル通貨主要国状況</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33" name="テキスト ボックス 32">
            <a:extLst>
              <a:ext uri="{FF2B5EF4-FFF2-40B4-BE49-F238E27FC236}">
                <a16:creationId xmlns:a16="http://schemas.microsoft.com/office/drawing/2014/main" id="{6814725E-EB8C-4E31-83DC-98103BCF9DC0}"/>
              </a:ext>
            </a:extLst>
          </p:cNvPr>
          <p:cNvSpPr txBox="1"/>
          <p:nvPr/>
        </p:nvSpPr>
        <p:spPr>
          <a:xfrm>
            <a:off x="760434" y="2918108"/>
            <a:ext cx="8708031" cy="230832"/>
          </a:xfrm>
          <a:prstGeom prst="rect">
            <a:avLst/>
          </a:prstGeom>
          <a:noFill/>
        </p:spPr>
        <p:txBody>
          <a:bodyPr wrap="square">
            <a:spAutoFit/>
          </a:bodyPr>
          <a:lstStyle/>
          <a:p>
            <a:r>
              <a:rPr lang="ja-JP" altLang="en-US" sz="900" dirty="0"/>
              <a:t>（</a:t>
            </a:r>
            <a:r>
              <a:rPr lang="en-US" altLang="ja-JP" sz="900" dirty="0"/>
              <a:t>※</a:t>
            </a:r>
            <a:r>
              <a:rPr lang="ja-JP" altLang="en-US" sz="900" dirty="0"/>
              <a:t>）</a:t>
            </a:r>
            <a:r>
              <a:rPr lang="en-US" altLang="ja-JP" sz="900" dirty="0"/>
              <a:t>CBDC</a:t>
            </a:r>
            <a:r>
              <a:rPr lang="ja-JP" altLang="en-US" sz="900" dirty="0"/>
              <a:t>：中央銀行が発行・管理するデジタル形式の法定通貨で、現金と同等の価値を持ちながら電子的に決済できる通貨のこと。</a:t>
            </a:r>
          </a:p>
        </p:txBody>
      </p:sp>
    </p:spTree>
    <p:extLst>
      <p:ext uri="{BB962C8B-B14F-4D97-AF65-F5344CB8AC3E}">
        <p14:creationId xmlns:p14="http://schemas.microsoft.com/office/powerpoint/2010/main" val="49776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図 97">
            <a:extLst>
              <a:ext uri="{FF2B5EF4-FFF2-40B4-BE49-F238E27FC236}">
                <a16:creationId xmlns:a16="http://schemas.microsoft.com/office/drawing/2014/main" id="{7AB6F753-74EC-41E6-A126-D77C7AC971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4953" y="3486509"/>
            <a:ext cx="913833" cy="336460"/>
          </a:xfrm>
          <a:prstGeom prst="rect">
            <a:avLst/>
          </a:prstGeom>
        </p:spPr>
      </p:pic>
      <p:grpSp>
        <p:nvGrpSpPr>
          <p:cNvPr id="27" name="グループ化 26">
            <a:extLst>
              <a:ext uri="{FF2B5EF4-FFF2-40B4-BE49-F238E27FC236}">
                <a16:creationId xmlns:a16="http://schemas.microsoft.com/office/drawing/2014/main" id="{70D184A8-5441-439D-902C-1F6A3F1E4FC2}"/>
              </a:ext>
            </a:extLst>
          </p:cNvPr>
          <p:cNvGrpSpPr/>
          <p:nvPr/>
        </p:nvGrpSpPr>
        <p:grpSpPr>
          <a:xfrm>
            <a:off x="6200817" y="2727807"/>
            <a:ext cx="5518442" cy="291436"/>
            <a:chOff x="611304" y="2310743"/>
            <a:chExt cx="5518442" cy="363892"/>
          </a:xfrm>
        </p:grpSpPr>
        <p:grpSp>
          <p:nvGrpSpPr>
            <p:cNvPr id="28" name="グループ化 27">
              <a:extLst>
                <a:ext uri="{FF2B5EF4-FFF2-40B4-BE49-F238E27FC236}">
                  <a16:creationId xmlns:a16="http://schemas.microsoft.com/office/drawing/2014/main" id="{F654B6C2-E54A-475A-8539-3781021295AB}"/>
                </a:ext>
              </a:extLst>
            </p:cNvPr>
            <p:cNvGrpSpPr/>
            <p:nvPr/>
          </p:nvGrpSpPr>
          <p:grpSpPr>
            <a:xfrm>
              <a:off x="611304" y="2365094"/>
              <a:ext cx="5376988" cy="309541"/>
              <a:chOff x="472815" y="2599964"/>
              <a:chExt cx="5376988" cy="309541"/>
            </a:xfrm>
          </p:grpSpPr>
          <p:sp>
            <p:nvSpPr>
              <p:cNvPr id="30" name="正方形/長方形 29">
                <a:extLst>
                  <a:ext uri="{FF2B5EF4-FFF2-40B4-BE49-F238E27FC236}">
                    <a16:creationId xmlns:a16="http://schemas.microsoft.com/office/drawing/2014/main" id="{174B0DA6-E1CE-4C22-ACC3-1AC6FF814BC6}"/>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31" name="直線コネクタ 30">
                <a:extLst>
                  <a:ext uri="{FF2B5EF4-FFF2-40B4-BE49-F238E27FC236}">
                    <a16:creationId xmlns:a16="http://schemas.microsoft.com/office/drawing/2014/main" id="{07A1FB17-9E24-4FC5-90CD-9FD5B344B1C7}"/>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a:extLst>
                <a:ext uri="{FF2B5EF4-FFF2-40B4-BE49-F238E27FC236}">
                  <a16:creationId xmlns:a16="http://schemas.microsoft.com/office/drawing/2014/main" id="{7449D94B-C875-4846-BA82-2D6BCCB85056}"/>
                </a:ext>
              </a:extLst>
            </p:cNvPr>
            <p:cNvSpPr txBox="1"/>
            <p:nvPr/>
          </p:nvSpPr>
          <p:spPr>
            <a:xfrm>
              <a:off x="752758" y="2310743"/>
              <a:ext cx="5376988"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大阪の金融機関の集積</a:t>
              </a:r>
            </a:p>
          </p:txBody>
        </p:sp>
      </p:grpSp>
      <p:sp>
        <p:nvSpPr>
          <p:cNvPr id="36" name="テキスト ボックス 24">
            <a:extLst>
              <a:ext uri="{FF2B5EF4-FFF2-40B4-BE49-F238E27FC236}">
                <a16:creationId xmlns:a16="http://schemas.microsoft.com/office/drawing/2014/main" id="{41A58C42-7CC7-4C4D-95F6-7481BA16ECB9}"/>
              </a:ext>
            </a:extLst>
          </p:cNvPr>
          <p:cNvSpPr txBox="1"/>
          <p:nvPr/>
        </p:nvSpPr>
        <p:spPr>
          <a:xfrm>
            <a:off x="297061" y="451924"/>
            <a:ext cx="4890956" cy="400110"/>
          </a:xfrm>
          <a:prstGeom prst="rect">
            <a:avLst/>
          </a:prstGeom>
          <a:noFill/>
        </p:spPr>
        <p:txBody>
          <a:bodyPr wrap="square" lIns="91440" tIns="45720" rIns="91440" bIns="45720" rtlCol="0" anchor="t">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■副首都・大阪の実現</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graphicFrame>
        <p:nvGraphicFramePr>
          <p:cNvPr id="52" name="表 51">
            <a:extLst>
              <a:ext uri="{FF2B5EF4-FFF2-40B4-BE49-F238E27FC236}">
                <a16:creationId xmlns:a16="http://schemas.microsoft.com/office/drawing/2014/main" id="{A8524C43-1787-4113-BD32-A2616740153E}"/>
              </a:ext>
            </a:extLst>
          </p:cNvPr>
          <p:cNvGraphicFramePr>
            <a:graphicFrameLocks noGrp="1"/>
          </p:cNvGraphicFramePr>
          <p:nvPr>
            <p:extLst>
              <p:ext uri="{D42A27DB-BD31-4B8C-83A1-F6EECF244321}">
                <p14:modId xmlns:p14="http://schemas.microsoft.com/office/powerpoint/2010/main" val="561331069"/>
              </p:ext>
            </p:extLst>
          </p:nvPr>
        </p:nvGraphicFramePr>
        <p:xfrm>
          <a:off x="6463121" y="5385943"/>
          <a:ext cx="5145318" cy="778912"/>
        </p:xfrm>
        <a:graphic>
          <a:graphicData uri="http://schemas.openxmlformats.org/drawingml/2006/table">
            <a:tbl>
              <a:tblPr/>
              <a:tblGrid>
                <a:gridCol w="857553">
                  <a:extLst>
                    <a:ext uri="{9D8B030D-6E8A-4147-A177-3AD203B41FA5}">
                      <a16:colId xmlns:a16="http://schemas.microsoft.com/office/drawing/2014/main" val="3213409481"/>
                    </a:ext>
                  </a:extLst>
                </a:gridCol>
                <a:gridCol w="857553">
                  <a:extLst>
                    <a:ext uri="{9D8B030D-6E8A-4147-A177-3AD203B41FA5}">
                      <a16:colId xmlns:a16="http://schemas.microsoft.com/office/drawing/2014/main" val="2740833837"/>
                    </a:ext>
                  </a:extLst>
                </a:gridCol>
                <a:gridCol w="857553">
                  <a:extLst>
                    <a:ext uri="{9D8B030D-6E8A-4147-A177-3AD203B41FA5}">
                      <a16:colId xmlns:a16="http://schemas.microsoft.com/office/drawing/2014/main" val="1291006312"/>
                    </a:ext>
                  </a:extLst>
                </a:gridCol>
                <a:gridCol w="857553">
                  <a:extLst>
                    <a:ext uri="{9D8B030D-6E8A-4147-A177-3AD203B41FA5}">
                      <a16:colId xmlns:a16="http://schemas.microsoft.com/office/drawing/2014/main" val="1398074811"/>
                    </a:ext>
                  </a:extLst>
                </a:gridCol>
                <a:gridCol w="857553">
                  <a:extLst>
                    <a:ext uri="{9D8B030D-6E8A-4147-A177-3AD203B41FA5}">
                      <a16:colId xmlns:a16="http://schemas.microsoft.com/office/drawing/2014/main" val="946900204"/>
                    </a:ext>
                  </a:extLst>
                </a:gridCol>
                <a:gridCol w="857553">
                  <a:extLst>
                    <a:ext uri="{9D8B030D-6E8A-4147-A177-3AD203B41FA5}">
                      <a16:colId xmlns:a16="http://schemas.microsoft.com/office/drawing/2014/main" val="2115034342"/>
                    </a:ext>
                  </a:extLst>
                </a:gridCol>
              </a:tblGrid>
              <a:tr h="183373">
                <a:tc row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預金取扱等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金融機関</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金融商品</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取引業者</a:t>
                      </a:r>
                      <a:endParaRPr lang="en-US" altLang="zh-TW" sz="1100" b="0" i="0" u="none" strike="noStrike" dirty="0">
                        <a:solidFill>
                          <a:srgbClr val="000000"/>
                        </a:solidFill>
                        <a:effectLst/>
                        <a:latin typeface="Meiryo UI" panose="020B0604030504040204" pitchFamily="50" charset="-128"/>
                        <a:ea typeface="Meiryo UI" panose="020B0604030504040204" pitchFamily="50" charset="-128"/>
                      </a:endParaRPr>
                    </a:p>
                  </a:txBody>
                  <a:tcPr marL="5443" marR="5443" marT="5443"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68139300"/>
                  </a:ext>
                </a:extLst>
              </a:tr>
              <a:tr h="40692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第一種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第二種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投資助言</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・代理業</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投資</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運用業</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294908"/>
                  </a:ext>
                </a:extLst>
              </a:tr>
              <a:tr h="188613">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620110"/>
                  </a:ext>
                </a:extLst>
              </a:tr>
            </a:tbl>
          </a:graphicData>
        </a:graphic>
      </p:graphicFrame>
      <p:sp>
        <p:nvSpPr>
          <p:cNvPr id="25" name="Rectangle 5">
            <a:extLst>
              <a:ext uri="{FF2B5EF4-FFF2-40B4-BE49-F238E27FC236}">
                <a16:creationId xmlns:a16="http://schemas.microsoft.com/office/drawing/2014/main" id="{743B6349-7237-424D-ABF8-864C24E1CA3F}"/>
              </a:ext>
            </a:extLst>
          </p:cNvPr>
          <p:cNvSpPr>
            <a:spLocks noChangeArrowheads="1"/>
          </p:cNvSpPr>
          <p:nvPr/>
        </p:nvSpPr>
        <p:spPr bwMode="auto">
          <a:xfrm>
            <a:off x="452977" y="996450"/>
            <a:ext cx="114419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大阪府・大阪市では副首都ビジョンのもと、副首都・大阪の実現をめざしている。また、国において、副首都法案の成立に向けた検討がなされている。こうした中、府市においても、首都機能のバックアップと経済のけん引機能を担う副首都構想の検討を進め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600" dirty="0">
                <a:latin typeface="UD デジタル 教科書体 NK-R" panose="02020400000000000000" pitchFamily="18" charset="-128"/>
                <a:ea typeface="UD デジタル 教科書体 NK-R" panose="02020400000000000000" pitchFamily="18" charset="-128"/>
              </a:rPr>
              <a:t>金融面においても、非常時の首都金融機能のバックアップ体制の充実とあわせ、平時から金融機能を強化し、経済の成長に繋げていくことが期待されており、大阪の金融機能の集積も活かし、スタートアップ等におけるイノベーションを金融面で後押ししていくことが重要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a:extLst>
              <a:ext uri="{FF2B5EF4-FFF2-40B4-BE49-F238E27FC236}">
                <a16:creationId xmlns:a16="http://schemas.microsoft.com/office/drawing/2014/main" id="{B8945FF6-7E38-42C4-961F-95868CC67215}"/>
              </a:ext>
            </a:extLst>
          </p:cNvPr>
          <p:cNvSpPr txBox="1"/>
          <p:nvPr/>
        </p:nvSpPr>
        <p:spPr>
          <a:xfrm>
            <a:off x="6338653" y="3127065"/>
            <a:ext cx="2365363"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大阪に深いルーツを有するメガバンク</a:t>
            </a:r>
          </a:p>
        </p:txBody>
      </p:sp>
      <p:sp>
        <p:nvSpPr>
          <p:cNvPr id="56" name="テキスト ボックス 55">
            <a:extLst>
              <a:ext uri="{FF2B5EF4-FFF2-40B4-BE49-F238E27FC236}">
                <a16:creationId xmlns:a16="http://schemas.microsoft.com/office/drawing/2014/main" id="{CB810954-5E64-4884-93F8-8094FD4D1ACE}"/>
              </a:ext>
            </a:extLst>
          </p:cNvPr>
          <p:cNvSpPr txBox="1"/>
          <p:nvPr/>
        </p:nvSpPr>
        <p:spPr>
          <a:xfrm>
            <a:off x="9016439" y="3127065"/>
            <a:ext cx="2592000"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大阪発祥の都市</a:t>
            </a:r>
            <a:r>
              <a:rPr lang="ja-JP" altLang="en-US" sz="1100" b="1">
                <a:solidFill>
                  <a:srgbClr val="002060"/>
                </a:solidFill>
                <a:latin typeface="UD デジタル 教科書体 NK-R" panose="02020400000000000000" pitchFamily="18" charset="-128"/>
                <a:ea typeface="UD デジタル 教科書体 NK-R" panose="02020400000000000000" pitchFamily="18" charset="-128"/>
              </a:rPr>
              <a:t>銀行、証券、生保</a:t>
            </a:r>
            <a:endPar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endParaRPr>
          </a:p>
        </p:txBody>
      </p:sp>
      <p:sp>
        <p:nvSpPr>
          <p:cNvPr id="61" name="テキスト ボックス 60">
            <a:extLst>
              <a:ext uri="{FF2B5EF4-FFF2-40B4-BE49-F238E27FC236}">
                <a16:creationId xmlns:a16="http://schemas.microsoft.com/office/drawing/2014/main" id="{BE223B2F-4638-4A67-B341-DB859E5C1258}"/>
              </a:ext>
            </a:extLst>
          </p:cNvPr>
          <p:cNvSpPr txBox="1"/>
          <p:nvPr/>
        </p:nvSpPr>
        <p:spPr>
          <a:xfrm>
            <a:off x="6394706" y="6162528"/>
            <a:ext cx="5080768" cy="246221"/>
          </a:xfrm>
          <a:prstGeom prst="rect">
            <a:avLst/>
          </a:prstGeom>
          <a:noFill/>
        </p:spPr>
        <p:txBody>
          <a:bodyPr wrap="square" rtlCol="0">
            <a:spAutoFit/>
          </a:bodyPr>
          <a:lstStyle/>
          <a:p>
            <a:r>
              <a:rPr lang="ja-JP" altLang="en-US" sz="1000" dirty="0">
                <a:latin typeface="UD デジタル 教科書体 NK-R" panose="02020400000000000000" pitchFamily="18" charset="-128"/>
                <a:ea typeface="UD デジタル 教科書体 NK-R" panose="02020400000000000000" pitchFamily="18" charset="-128"/>
              </a:rPr>
              <a:t>出典：金融庁</a:t>
            </a:r>
            <a:r>
              <a:rPr lang="en-US" altLang="ja-JP" sz="1000" dirty="0">
                <a:latin typeface="UD デジタル 教科書体 NK-R" panose="02020400000000000000" pitchFamily="18" charset="-128"/>
                <a:ea typeface="UD デジタル 教科書体 NK-R" panose="02020400000000000000" pitchFamily="18" charset="-128"/>
              </a:rPr>
              <a:t>HP</a:t>
            </a:r>
            <a:r>
              <a:rPr lang="ja-JP" altLang="en-US" sz="1000" dirty="0">
                <a:latin typeface="UD デジタル 教科書体 NK-R" panose="02020400000000000000" pitchFamily="18" charset="-128"/>
                <a:ea typeface="UD デジタル 教科書体 NK-R" panose="02020400000000000000" pitchFamily="18" charset="-128"/>
              </a:rPr>
              <a:t>「免許・許可・登録等を受けている事業者一覧」</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54" name="スライド番号プレースホルダー 2">
            <a:extLst>
              <a:ext uri="{FF2B5EF4-FFF2-40B4-BE49-F238E27FC236}">
                <a16:creationId xmlns:a16="http://schemas.microsoft.com/office/drawing/2014/main" id="{B6F9726F-8637-4BCE-80DF-C3FF50035F89}"/>
              </a:ext>
            </a:extLst>
          </p:cNvPr>
          <p:cNvSpPr>
            <a:spLocks noGrp="1"/>
          </p:cNvSpPr>
          <p:nvPr>
            <p:ph type="sldNum" sz="quarter" idx="12"/>
          </p:nvPr>
        </p:nvSpPr>
        <p:spPr>
          <a:xfrm>
            <a:off x="9406515" y="6524985"/>
            <a:ext cx="2743200" cy="365125"/>
          </a:xfrm>
        </p:spPr>
        <p:txBody>
          <a:bodyPr/>
          <a:lstStyle/>
          <a:p>
            <a:fld id="{4CFCB8D1-E384-4ABF-9F79-4EB3205F8B48}" type="slidenum">
              <a:rPr kumimoji="1" lang="ja-JP" altLang="en-US" smtClean="0"/>
              <a:t>18</a:t>
            </a:fld>
            <a:endParaRPr kumimoji="1" lang="ja-JP" altLang="en-US"/>
          </a:p>
        </p:txBody>
      </p:sp>
      <p:grpSp>
        <p:nvGrpSpPr>
          <p:cNvPr id="68" name="グループ化 67">
            <a:extLst>
              <a:ext uri="{FF2B5EF4-FFF2-40B4-BE49-F238E27FC236}">
                <a16:creationId xmlns:a16="http://schemas.microsoft.com/office/drawing/2014/main" id="{D6ADBDC0-70B9-45C9-B0EF-80592D2BE9BF}"/>
              </a:ext>
            </a:extLst>
          </p:cNvPr>
          <p:cNvGrpSpPr/>
          <p:nvPr/>
        </p:nvGrpSpPr>
        <p:grpSpPr>
          <a:xfrm>
            <a:off x="647446" y="2680734"/>
            <a:ext cx="5286981" cy="368147"/>
            <a:chOff x="611304" y="2325868"/>
            <a:chExt cx="5286981" cy="368147"/>
          </a:xfrm>
        </p:grpSpPr>
        <p:grpSp>
          <p:nvGrpSpPr>
            <p:cNvPr id="69" name="グループ化 68">
              <a:extLst>
                <a:ext uri="{FF2B5EF4-FFF2-40B4-BE49-F238E27FC236}">
                  <a16:creationId xmlns:a16="http://schemas.microsoft.com/office/drawing/2014/main" id="{70AACAB9-564F-44A2-882C-1DA5795D5C13}"/>
                </a:ext>
              </a:extLst>
            </p:cNvPr>
            <p:cNvGrpSpPr/>
            <p:nvPr/>
          </p:nvGrpSpPr>
          <p:grpSpPr>
            <a:xfrm>
              <a:off x="611304" y="2365094"/>
              <a:ext cx="5286981" cy="328921"/>
              <a:chOff x="472815" y="2599964"/>
              <a:chExt cx="5286981" cy="328921"/>
            </a:xfrm>
          </p:grpSpPr>
          <p:sp>
            <p:nvSpPr>
              <p:cNvPr id="71" name="正方形/長方形 70">
                <a:extLst>
                  <a:ext uri="{FF2B5EF4-FFF2-40B4-BE49-F238E27FC236}">
                    <a16:creationId xmlns:a16="http://schemas.microsoft.com/office/drawing/2014/main" id="{4164AC8B-7370-43FD-AFCF-81B9B7049613}"/>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78" name="直線コネクタ 77">
                <a:extLst>
                  <a:ext uri="{FF2B5EF4-FFF2-40B4-BE49-F238E27FC236}">
                    <a16:creationId xmlns:a16="http://schemas.microsoft.com/office/drawing/2014/main" id="{3D617885-246C-4441-B174-D75B41A729FA}"/>
                  </a:ext>
                </a:extLst>
              </p:cNvPr>
              <p:cNvCxnSpPr>
                <a:cxnSpLocks/>
              </p:cNvCxnSpPr>
              <p:nvPr/>
            </p:nvCxnSpPr>
            <p:spPr>
              <a:xfrm>
                <a:off x="472815" y="2909506"/>
                <a:ext cx="5286981" cy="19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5343254-7588-4A06-A453-B067D45A4BEA}"/>
                </a:ext>
              </a:extLst>
            </p:cNvPr>
            <p:cNvSpPr txBox="1"/>
            <p:nvPr/>
          </p:nvSpPr>
          <p:spPr>
            <a:xfrm>
              <a:off x="1414189" y="2325868"/>
              <a:ext cx="3505200" cy="338554"/>
            </a:xfrm>
            <a:prstGeom prst="rect">
              <a:avLst/>
            </a:prstGeom>
            <a:noFill/>
          </p:spPr>
          <p:txBody>
            <a:bodyPr wrap="square" rtlCol="0">
              <a:spAutoFit/>
            </a:bodyPr>
            <a:lstStyle/>
            <a:p>
              <a:pPr algn="ctr"/>
              <a:r>
                <a:rPr lang="ja-JP" altLang="en-US" sz="1600" b="1">
                  <a:latin typeface="UD デジタル 教科書体 NK-R" panose="02020400000000000000" pitchFamily="18" charset="-128"/>
                  <a:ea typeface="UD デジタル 教科書体 NK-R" panose="02020400000000000000" pitchFamily="18" charset="-128"/>
                </a:rPr>
                <a:t>大阪に存在する</a:t>
              </a:r>
              <a:r>
                <a:rPr kumimoji="1" lang="ja-JP" altLang="en-US" sz="1600" b="1">
                  <a:latin typeface="UD デジタル 教科書体 NK-R" panose="02020400000000000000" pitchFamily="18" charset="-128"/>
                  <a:ea typeface="UD デジタル 教科書体 NK-R" panose="02020400000000000000" pitchFamily="18" charset="-128"/>
                </a:rPr>
                <a:t>金融</a:t>
              </a:r>
              <a:r>
                <a:rPr kumimoji="1" lang="en-US" altLang="ja-JP" sz="1600" b="1">
                  <a:latin typeface="UD デジタル 教科書体 NK-R" panose="02020400000000000000" pitchFamily="18" charset="-128"/>
                  <a:ea typeface="UD デジタル 教科書体 NK-R" panose="02020400000000000000" pitchFamily="18" charset="-128"/>
                </a:rPr>
                <a:t>BCP</a:t>
              </a:r>
              <a:r>
                <a:rPr kumimoji="1" lang="ja-JP" altLang="en-US" sz="1600" b="1">
                  <a:latin typeface="UD デジタル 教科書体 NK-R" panose="02020400000000000000" pitchFamily="18" charset="-128"/>
                  <a:ea typeface="UD デジタル 教科書体 NK-R" panose="02020400000000000000" pitchFamily="18" charset="-128"/>
                </a:rPr>
                <a:t>機能の例</a:t>
              </a:r>
            </a:p>
          </p:txBody>
        </p:sp>
      </p:grpSp>
      <p:sp>
        <p:nvSpPr>
          <p:cNvPr id="85" name="テキスト ボックス 84">
            <a:extLst>
              <a:ext uri="{FF2B5EF4-FFF2-40B4-BE49-F238E27FC236}">
                <a16:creationId xmlns:a16="http://schemas.microsoft.com/office/drawing/2014/main" id="{E2F3B605-9DD6-4ABA-8EDF-BEA2188C36F5}"/>
              </a:ext>
            </a:extLst>
          </p:cNvPr>
          <p:cNvSpPr txBox="1"/>
          <p:nvPr/>
        </p:nvSpPr>
        <p:spPr>
          <a:xfrm>
            <a:off x="647446" y="5067017"/>
            <a:ext cx="2530384" cy="738664"/>
          </a:xfrm>
          <a:prstGeom prst="rect">
            <a:avLst/>
          </a:prstGeom>
          <a:noFill/>
        </p:spPr>
        <p:txBody>
          <a:bodyPr wrap="square" rtlCol="0">
            <a:spAutoFit/>
          </a:bodyPr>
          <a:lstStyle/>
          <a:p>
            <a:pPr algn="ctr"/>
            <a:r>
              <a:rPr lang="ja-JP" altLang="en-US" sz="1400" b="1" dirty="0">
                <a:solidFill>
                  <a:srgbClr val="002060"/>
                </a:solidFill>
                <a:latin typeface="+mn-ea"/>
              </a:rPr>
              <a:t>日本の中央銀行大阪支店は東京被災時、銀行間決済や資金供給業務を大阪支店が代替 </a:t>
            </a:r>
            <a:endParaRPr lang="en-US" altLang="ja-JP" sz="1400" b="1" dirty="0">
              <a:solidFill>
                <a:srgbClr val="002060"/>
              </a:solidFill>
              <a:latin typeface="+mn-ea"/>
            </a:endParaRPr>
          </a:p>
        </p:txBody>
      </p:sp>
      <p:sp>
        <p:nvSpPr>
          <p:cNvPr id="86" name="テキスト ボックス 85">
            <a:extLst>
              <a:ext uri="{FF2B5EF4-FFF2-40B4-BE49-F238E27FC236}">
                <a16:creationId xmlns:a16="http://schemas.microsoft.com/office/drawing/2014/main" id="{5B3D2BF0-A4AE-4BF0-8C79-19EB2A395448}"/>
              </a:ext>
            </a:extLst>
          </p:cNvPr>
          <p:cNvSpPr txBox="1"/>
          <p:nvPr/>
        </p:nvSpPr>
        <p:spPr>
          <a:xfrm>
            <a:off x="3101011" y="5045803"/>
            <a:ext cx="3049584" cy="738664"/>
          </a:xfrm>
          <a:prstGeom prst="rect">
            <a:avLst/>
          </a:prstGeom>
          <a:noFill/>
        </p:spPr>
        <p:txBody>
          <a:bodyPr wrap="square" rtlCol="0">
            <a:spAutoFit/>
          </a:bodyPr>
          <a:lstStyle/>
          <a:p>
            <a:pPr algn="ctr"/>
            <a:r>
              <a:rPr lang="ja-JP" altLang="en-US" sz="1400" b="1">
                <a:solidFill>
                  <a:srgbClr val="002060"/>
                </a:solidFill>
                <a:latin typeface="+mn-ea"/>
              </a:rPr>
              <a:t>日本の金融先物市場の中核</a:t>
            </a:r>
            <a:endParaRPr lang="en-US" altLang="ja-JP" sz="1400" b="1">
              <a:solidFill>
                <a:srgbClr val="002060"/>
              </a:solidFill>
              <a:latin typeface="+mn-ea"/>
            </a:endParaRPr>
          </a:p>
          <a:p>
            <a:pPr algn="ctr"/>
            <a:r>
              <a:rPr lang="ja-JP" altLang="en-US" sz="1400" b="1">
                <a:solidFill>
                  <a:srgbClr val="002060"/>
                </a:solidFill>
                <a:latin typeface="+mn-ea"/>
              </a:rPr>
              <a:t>東京証券取引所との</a:t>
            </a:r>
            <a:endParaRPr lang="en-US" altLang="ja-JP" sz="1400" b="1">
              <a:solidFill>
                <a:srgbClr val="002060"/>
              </a:solidFill>
              <a:latin typeface="+mn-ea"/>
            </a:endParaRPr>
          </a:p>
          <a:p>
            <a:pPr algn="ctr"/>
            <a:r>
              <a:rPr lang="ja-JP" altLang="en-US" sz="1400" b="1">
                <a:solidFill>
                  <a:srgbClr val="002060"/>
                </a:solidFill>
                <a:latin typeface="+mn-ea"/>
              </a:rPr>
              <a:t>相互バックアップ体制が構築</a:t>
            </a:r>
            <a:endParaRPr kumimoji="1" lang="en-US" altLang="ja-JP" sz="1400" b="1">
              <a:solidFill>
                <a:srgbClr val="002060"/>
              </a:solidFill>
              <a:latin typeface="+mn-ea"/>
            </a:endParaRPr>
          </a:p>
        </p:txBody>
      </p:sp>
      <p:pic>
        <p:nvPicPr>
          <p:cNvPr id="43" name="図 42">
            <a:extLst>
              <a:ext uri="{FF2B5EF4-FFF2-40B4-BE49-F238E27FC236}">
                <a16:creationId xmlns:a16="http://schemas.microsoft.com/office/drawing/2014/main" id="{F802A19D-1E1B-44BE-90FA-DDD716814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6756" y="3339603"/>
            <a:ext cx="2365362" cy="1576907"/>
          </a:xfrm>
          <a:prstGeom prst="rect">
            <a:avLst/>
          </a:prstGeom>
        </p:spPr>
      </p:pic>
      <p:sp>
        <p:nvSpPr>
          <p:cNvPr id="55" name="テキスト ボックス 54">
            <a:extLst>
              <a:ext uri="{FF2B5EF4-FFF2-40B4-BE49-F238E27FC236}">
                <a16:creationId xmlns:a16="http://schemas.microsoft.com/office/drawing/2014/main" id="{FCCA5963-85A6-4289-A48C-11A1AEC5F9CB}"/>
              </a:ext>
            </a:extLst>
          </p:cNvPr>
          <p:cNvSpPr txBox="1"/>
          <p:nvPr/>
        </p:nvSpPr>
        <p:spPr>
          <a:xfrm>
            <a:off x="3415062" y="3282825"/>
            <a:ext cx="1080000" cy="252000"/>
          </a:xfrm>
          <a:prstGeom prst="rect">
            <a:avLst/>
          </a:prstGeom>
          <a:solidFill>
            <a:schemeClr val="bg1"/>
          </a:solidFill>
        </p:spPr>
        <p:txBody>
          <a:bodyPr wrap="square" lIns="0" tIns="36000" rIns="0" bIns="36000" rtlCol="0">
            <a:spAutoFit/>
          </a:bodyPr>
          <a:lstStyle/>
          <a:p>
            <a:pPr marL="0" marR="0" lvl="0" indent="0" defTabSz="914400" rtl="0" eaLnBrk="1" fontAlgn="auto" latinLnBrk="0" hangingPunct="1">
              <a:lnSpc>
                <a:spcPts val="1400"/>
              </a:lnSpc>
              <a:spcBef>
                <a:spcPts val="0"/>
              </a:spcBef>
              <a:spcAft>
                <a:spcPts val="0"/>
              </a:spcAft>
              <a:buClrTx/>
              <a:buSzTx/>
              <a:buFontTx/>
              <a:buNone/>
              <a:tabLst/>
              <a:defRPr/>
            </a:pPr>
            <a:r>
              <a:rPr lang="ja-JP" altLang="en-US" sz="1600" b="1">
                <a:solidFill>
                  <a:srgbClr val="002060"/>
                </a:solidFill>
                <a:latin typeface="BIZ UDPゴシック" panose="020B0400000000000000" pitchFamily="50" charset="-128"/>
                <a:ea typeface="BIZ UDPゴシック" panose="020B0400000000000000" pitchFamily="50" charset="-128"/>
              </a:rPr>
              <a:t>大阪取引所</a:t>
            </a:r>
            <a:endParaRPr kumimoji="1" lang="en-US" altLang="ja-JP" sz="1600" b="1" i="0" u="none" strike="noStrike" kern="1200" cap="none" normalizeH="0" noProof="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p:txBody>
      </p:sp>
      <p:pic>
        <p:nvPicPr>
          <p:cNvPr id="62" name="図 61">
            <a:extLst>
              <a:ext uri="{FF2B5EF4-FFF2-40B4-BE49-F238E27FC236}">
                <a16:creationId xmlns:a16="http://schemas.microsoft.com/office/drawing/2014/main" id="{0DB7DFE3-6BD4-415D-89CD-04B1DA66F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2174" y="3248926"/>
            <a:ext cx="414746" cy="655298"/>
          </a:xfrm>
          <a:prstGeom prst="rect">
            <a:avLst/>
          </a:prstGeom>
        </p:spPr>
      </p:pic>
      <p:pic>
        <p:nvPicPr>
          <p:cNvPr id="88" name="図 87">
            <a:extLst>
              <a:ext uri="{FF2B5EF4-FFF2-40B4-BE49-F238E27FC236}">
                <a16:creationId xmlns:a16="http://schemas.microsoft.com/office/drawing/2014/main" id="{C5BC5213-29EF-4755-8B31-DB746D0F4D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15" t="2726" r="6165" b="2394"/>
          <a:stretch/>
        </p:blipFill>
        <p:spPr>
          <a:xfrm>
            <a:off x="6585413" y="4278409"/>
            <a:ext cx="581642" cy="633582"/>
          </a:xfrm>
          <a:prstGeom prst="rect">
            <a:avLst/>
          </a:prstGeom>
        </p:spPr>
      </p:pic>
      <p:sp>
        <p:nvSpPr>
          <p:cNvPr id="91" name="テキスト ボックス 90">
            <a:extLst>
              <a:ext uri="{FF2B5EF4-FFF2-40B4-BE49-F238E27FC236}">
                <a16:creationId xmlns:a16="http://schemas.microsoft.com/office/drawing/2014/main" id="{7271D7C7-0227-413A-9E29-CDDBF97237FC}"/>
              </a:ext>
            </a:extLst>
          </p:cNvPr>
          <p:cNvSpPr txBox="1"/>
          <p:nvPr/>
        </p:nvSpPr>
        <p:spPr>
          <a:xfrm>
            <a:off x="11178065" y="4810009"/>
            <a:ext cx="930450" cy="261610"/>
          </a:xfrm>
          <a:prstGeom prst="rect">
            <a:avLst/>
          </a:prstGeom>
          <a:noFill/>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等多数集積</a:t>
            </a:r>
          </a:p>
        </p:txBody>
      </p:sp>
      <p:sp>
        <p:nvSpPr>
          <p:cNvPr id="94" name="テキスト ボックス 93">
            <a:extLst>
              <a:ext uri="{FF2B5EF4-FFF2-40B4-BE49-F238E27FC236}">
                <a16:creationId xmlns:a16="http://schemas.microsoft.com/office/drawing/2014/main" id="{464353C4-3E10-47AB-ADAD-7C011507F71F}"/>
              </a:ext>
            </a:extLst>
          </p:cNvPr>
          <p:cNvSpPr txBox="1"/>
          <p:nvPr/>
        </p:nvSpPr>
        <p:spPr>
          <a:xfrm>
            <a:off x="8746938" y="3997252"/>
            <a:ext cx="2843333"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大阪で金融取引を行う取引所・私設取引所</a:t>
            </a:r>
          </a:p>
        </p:txBody>
      </p:sp>
      <p:pic>
        <p:nvPicPr>
          <p:cNvPr id="97" name="図 96">
            <a:extLst>
              <a:ext uri="{FF2B5EF4-FFF2-40B4-BE49-F238E27FC236}">
                <a16:creationId xmlns:a16="http://schemas.microsoft.com/office/drawing/2014/main" id="{80E0A9D5-6790-490D-A9EB-E398CD1E68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4233" y="3481856"/>
            <a:ext cx="889868" cy="283492"/>
          </a:xfrm>
          <a:prstGeom prst="rect">
            <a:avLst/>
          </a:prstGeom>
        </p:spPr>
      </p:pic>
      <p:pic>
        <p:nvPicPr>
          <p:cNvPr id="100" name="図 99">
            <a:extLst>
              <a:ext uri="{FF2B5EF4-FFF2-40B4-BE49-F238E27FC236}">
                <a16:creationId xmlns:a16="http://schemas.microsoft.com/office/drawing/2014/main" id="{A184D713-7893-4612-A4D7-E3F5D7418D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953" y="4332866"/>
            <a:ext cx="1074618" cy="280842"/>
          </a:xfrm>
          <a:prstGeom prst="rect">
            <a:avLst/>
          </a:prstGeom>
        </p:spPr>
      </p:pic>
      <p:sp>
        <p:nvSpPr>
          <p:cNvPr id="58" name="テキスト ボックス 57">
            <a:extLst>
              <a:ext uri="{FF2B5EF4-FFF2-40B4-BE49-F238E27FC236}">
                <a16:creationId xmlns:a16="http://schemas.microsoft.com/office/drawing/2014/main" id="{BD7B1D04-6441-48D6-A638-F916FF9DD2F9}"/>
              </a:ext>
            </a:extLst>
          </p:cNvPr>
          <p:cNvSpPr txBox="1"/>
          <p:nvPr/>
        </p:nvSpPr>
        <p:spPr>
          <a:xfrm>
            <a:off x="6195105" y="3997252"/>
            <a:ext cx="2633671"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地元企業を支える地方銀行・信用金庫</a:t>
            </a:r>
          </a:p>
        </p:txBody>
      </p:sp>
      <p:pic>
        <p:nvPicPr>
          <p:cNvPr id="40" name="図 39">
            <a:extLst>
              <a:ext uri="{FF2B5EF4-FFF2-40B4-BE49-F238E27FC236}">
                <a16:creationId xmlns:a16="http://schemas.microsoft.com/office/drawing/2014/main" id="{DD4EDE37-6007-40ED-A184-EB484BEBB0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165" y="3303997"/>
            <a:ext cx="2636935" cy="1620000"/>
          </a:xfrm>
          <a:prstGeom prst="rect">
            <a:avLst/>
          </a:prstGeom>
        </p:spPr>
      </p:pic>
      <p:sp>
        <p:nvSpPr>
          <p:cNvPr id="41" name="テキスト ボックス 40">
            <a:extLst>
              <a:ext uri="{FF2B5EF4-FFF2-40B4-BE49-F238E27FC236}">
                <a16:creationId xmlns:a16="http://schemas.microsoft.com/office/drawing/2014/main" id="{7AF048DC-9EDD-4796-A9B7-9A33247ECF24}"/>
              </a:ext>
            </a:extLst>
          </p:cNvPr>
          <p:cNvSpPr txBox="1"/>
          <p:nvPr/>
        </p:nvSpPr>
        <p:spPr>
          <a:xfrm>
            <a:off x="663202" y="3281962"/>
            <a:ext cx="1561387" cy="252239"/>
          </a:xfrm>
          <a:prstGeom prst="rect">
            <a:avLst/>
          </a:prstGeom>
          <a:solidFill>
            <a:schemeClr val="bg1"/>
          </a:solidFill>
        </p:spPr>
        <p:txBody>
          <a:bodyPr wrap="square" lIns="0" tIns="36000" rIns="0" bIns="36000" rtlCol="0">
            <a:spAutoFit/>
          </a:bodyPr>
          <a:lstStyle/>
          <a:p>
            <a:pPr marL="0" marR="0" lvl="0" indent="0" defTabSz="914400" rtl="0" eaLnBrk="1" fontAlgn="auto" latinLnBrk="0" hangingPunct="1">
              <a:lnSpc>
                <a:spcPts val="1400"/>
              </a:lnSpc>
              <a:spcBef>
                <a:spcPts val="0"/>
              </a:spcBef>
              <a:spcAft>
                <a:spcPts val="0"/>
              </a:spcAft>
              <a:buClrTx/>
              <a:buSzTx/>
              <a:buFontTx/>
              <a:buNone/>
              <a:tabLst/>
              <a:defRPr/>
            </a:pPr>
            <a:r>
              <a:rPr kumimoji="1" lang="ja-JP" altLang="en-US" sz="1500" b="1" i="0" u="none" strike="noStrike" kern="1200" cap="none" normalizeH="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日本銀行大阪支店</a:t>
            </a:r>
            <a:endParaRPr kumimoji="1" lang="en-US" altLang="ja-JP" sz="1500" b="1" i="0" u="none" strike="noStrike" kern="1200" cap="none" normalizeH="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p:txBody>
      </p:sp>
      <p:pic>
        <p:nvPicPr>
          <p:cNvPr id="42" name="図 41">
            <a:extLst>
              <a:ext uri="{FF2B5EF4-FFF2-40B4-BE49-F238E27FC236}">
                <a16:creationId xmlns:a16="http://schemas.microsoft.com/office/drawing/2014/main" id="{945906E2-EFF7-45A7-862C-ED30C380A6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3774" y="3400724"/>
            <a:ext cx="996862" cy="468526"/>
          </a:xfrm>
          <a:prstGeom prst="rect">
            <a:avLst/>
          </a:prstGeom>
        </p:spPr>
      </p:pic>
      <p:pic>
        <p:nvPicPr>
          <p:cNvPr id="44" name="図 43">
            <a:extLst>
              <a:ext uri="{FF2B5EF4-FFF2-40B4-BE49-F238E27FC236}">
                <a16:creationId xmlns:a16="http://schemas.microsoft.com/office/drawing/2014/main" id="{6F6655B1-379E-401E-9EE4-A39869DA00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0142" y="4344829"/>
            <a:ext cx="1656452" cy="294970"/>
          </a:xfrm>
          <a:prstGeom prst="rect">
            <a:avLst/>
          </a:prstGeom>
        </p:spPr>
      </p:pic>
      <p:pic>
        <p:nvPicPr>
          <p:cNvPr id="45" name="図 44">
            <a:extLst>
              <a:ext uri="{FF2B5EF4-FFF2-40B4-BE49-F238E27FC236}">
                <a16:creationId xmlns:a16="http://schemas.microsoft.com/office/drawing/2014/main" id="{212C919E-BBC1-42A6-80BF-4A8BAD4D5F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10996" y="4243132"/>
            <a:ext cx="317516" cy="501674"/>
          </a:xfrm>
          <a:prstGeom prst="rect">
            <a:avLst/>
          </a:prstGeom>
        </p:spPr>
      </p:pic>
      <p:pic>
        <p:nvPicPr>
          <p:cNvPr id="46" name="図 45">
            <a:extLst>
              <a:ext uri="{FF2B5EF4-FFF2-40B4-BE49-F238E27FC236}">
                <a16:creationId xmlns:a16="http://schemas.microsoft.com/office/drawing/2014/main" id="{8626D18B-E9C5-4736-9C00-7C66716317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02537" y="4280869"/>
            <a:ext cx="930940" cy="430620"/>
          </a:xfrm>
          <a:prstGeom prst="rect">
            <a:avLst/>
          </a:prstGeom>
        </p:spPr>
      </p:pic>
      <p:pic>
        <p:nvPicPr>
          <p:cNvPr id="47" name="図 46">
            <a:extLst>
              <a:ext uri="{FF2B5EF4-FFF2-40B4-BE49-F238E27FC236}">
                <a16:creationId xmlns:a16="http://schemas.microsoft.com/office/drawing/2014/main" id="{0412E6EA-BF29-4E62-8BC0-1441BF7BB10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4279" y="3367670"/>
            <a:ext cx="990708" cy="550942"/>
          </a:xfrm>
          <a:prstGeom prst="rect">
            <a:avLst/>
          </a:prstGeom>
        </p:spPr>
      </p:pic>
      <p:pic>
        <p:nvPicPr>
          <p:cNvPr id="89" name="図 88">
            <a:extLst>
              <a:ext uri="{FF2B5EF4-FFF2-40B4-BE49-F238E27FC236}">
                <a16:creationId xmlns:a16="http://schemas.microsoft.com/office/drawing/2014/main" id="{05A9E678-25D8-445D-ABD0-B748BBEF04F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68969" y="3484894"/>
            <a:ext cx="990708" cy="282078"/>
          </a:xfrm>
          <a:prstGeom prst="rect">
            <a:avLst/>
          </a:prstGeom>
        </p:spPr>
      </p:pic>
      <p:sp>
        <p:nvSpPr>
          <p:cNvPr id="39" name="テキスト ボックス 38">
            <a:extLst>
              <a:ext uri="{FF2B5EF4-FFF2-40B4-BE49-F238E27FC236}">
                <a16:creationId xmlns:a16="http://schemas.microsoft.com/office/drawing/2014/main" id="{F37BA784-81C3-4F01-9117-B9AC717C9675}"/>
              </a:ext>
            </a:extLst>
          </p:cNvPr>
          <p:cNvSpPr txBox="1"/>
          <p:nvPr/>
        </p:nvSpPr>
        <p:spPr>
          <a:xfrm>
            <a:off x="6370612" y="5125743"/>
            <a:ext cx="5080768" cy="276999"/>
          </a:xfrm>
          <a:prstGeom prst="rect">
            <a:avLst/>
          </a:prstGeom>
          <a:noFill/>
        </p:spPr>
        <p:txBody>
          <a:bodyPr wrap="square" rtlCol="0">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■大阪に本店が所在する金融機関数</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2026</a:t>
            </a:r>
            <a:r>
              <a:rPr lang="ja-JP" altLang="en-US" sz="1100" dirty="0">
                <a:latin typeface="UD デジタル 教科書体 NK-R" panose="02020400000000000000" pitchFamily="18" charset="-128"/>
                <a:ea typeface="UD デジタル 教科書体 NK-R" panose="02020400000000000000" pitchFamily="18" charset="-128"/>
              </a:rPr>
              <a:t>年</a:t>
            </a:r>
            <a:r>
              <a:rPr lang="en-US" altLang="ja-JP" sz="1100" dirty="0">
                <a:latin typeface="UD デジタル 教科書体 NK-R" panose="02020400000000000000" pitchFamily="18" charset="-128"/>
                <a:ea typeface="UD デジタル 教科書体 NK-R" panose="02020400000000000000" pitchFamily="18" charset="-128"/>
              </a:rPr>
              <a:t>3</a:t>
            </a:r>
            <a:r>
              <a:rPr lang="ja-JP" altLang="en-US" sz="1100" dirty="0">
                <a:latin typeface="UD デジタル 教科書体 NK-R" panose="02020400000000000000" pitchFamily="18" charset="-128"/>
                <a:ea typeface="UD デジタル 教科書体 NK-R" panose="02020400000000000000" pitchFamily="18" charset="-128"/>
              </a:rPr>
              <a:t>月調べ）</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BE8CCB8A-84B3-4432-905B-A8CEA5040BD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35781" y="3534201"/>
            <a:ext cx="772405" cy="208119"/>
          </a:xfrm>
          <a:prstGeom prst="rect">
            <a:avLst/>
          </a:prstGeom>
        </p:spPr>
      </p:pic>
    </p:spTree>
    <p:extLst>
      <p:ext uri="{BB962C8B-B14F-4D97-AF65-F5344CB8AC3E}">
        <p14:creationId xmlns:p14="http://schemas.microsoft.com/office/powerpoint/2010/main" val="173599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343630D-9EE1-4A77-9F31-3E9460F5E7F7}"/>
              </a:ext>
            </a:extLst>
          </p:cNvPr>
          <p:cNvSpPr/>
          <p:nvPr/>
        </p:nvSpPr>
        <p:spPr>
          <a:xfrm>
            <a:off x="249625" y="2349541"/>
            <a:ext cx="1401375" cy="151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都市像１</a:t>
            </a:r>
            <a:r>
              <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p>
          <a:p>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金融をテコに</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発展する</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グローバル都市</a:t>
            </a:r>
          </a:p>
        </p:txBody>
      </p:sp>
      <p:sp>
        <p:nvSpPr>
          <p:cNvPr id="5" name="正方形/長方形 4">
            <a:extLst>
              <a:ext uri="{FF2B5EF4-FFF2-40B4-BE49-F238E27FC236}">
                <a16:creationId xmlns:a16="http://schemas.microsoft.com/office/drawing/2014/main" id="{A8A5838A-1920-4C49-8083-33B5B9CC46A5}"/>
              </a:ext>
            </a:extLst>
          </p:cNvPr>
          <p:cNvSpPr/>
          <p:nvPr/>
        </p:nvSpPr>
        <p:spPr>
          <a:xfrm>
            <a:off x="239479" y="3937672"/>
            <a:ext cx="1401375"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都市像２</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金融の</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フロントランナー</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都市</a:t>
            </a:r>
          </a:p>
        </p:txBody>
      </p:sp>
      <p:sp>
        <p:nvSpPr>
          <p:cNvPr id="6" name="正方形/長方形 5">
            <a:extLst>
              <a:ext uri="{FF2B5EF4-FFF2-40B4-BE49-F238E27FC236}">
                <a16:creationId xmlns:a16="http://schemas.microsoft.com/office/drawing/2014/main" id="{6A6FD6D5-2F56-4484-BA39-0B2435AA79BC}"/>
              </a:ext>
            </a:extLst>
          </p:cNvPr>
          <p:cNvSpPr/>
          <p:nvPr/>
        </p:nvSpPr>
        <p:spPr>
          <a:xfrm>
            <a:off x="239480" y="5332128"/>
            <a:ext cx="1401375"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２つの都市像に</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共通する取組み</a:t>
            </a:r>
          </a:p>
        </p:txBody>
      </p:sp>
      <p:sp>
        <p:nvSpPr>
          <p:cNvPr id="7" name="正方形/長方形 6">
            <a:extLst>
              <a:ext uri="{FF2B5EF4-FFF2-40B4-BE49-F238E27FC236}">
                <a16:creationId xmlns:a16="http://schemas.microsoft.com/office/drawing/2014/main" id="{5E4D929A-2785-425C-B15F-7F813142E1A9}"/>
              </a:ext>
            </a:extLst>
          </p:cNvPr>
          <p:cNvSpPr/>
          <p:nvPr/>
        </p:nvSpPr>
        <p:spPr>
          <a:xfrm>
            <a:off x="1707784" y="2349542"/>
            <a:ext cx="4073584" cy="151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金融系企業の誘致が一定進展したものの、ベンチャーキャピタル、プライベートエクイティ等の投資ファンドの進出や進出企業の在阪企業への投資・協業は限定的。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大阪が強みを持ち、成長産業であるディープテックへの投資が、市況や海外との繋がり不足等もあり、十分に呼びこめていない。</a:t>
            </a:r>
          </a:p>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日本の成長エンジン・バックアップを担う金融面の体制構築が必要。</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0C85FBD4-4AE5-4FF5-8073-BF8ED5D740B0}"/>
              </a:ext>
            </a:extLst>
          </p:cNvPr>
          <p:cNvSpPr/>
          <p:nvPr/>
        </p:nvSpPr>
        <p:spPr>
          <a:xfrm>
            <a:off x="1707783" y="3937672"/>
            <a:ext cx="4073584" cy="1296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エッジの効いた金融商品・市場形成の取組みが生まれた一方、世界における大阪の市場規模は限定的。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世界ではセキュリティトークンやステーブルコイン等のデジタル金融が進展、日本でも今後拡大が期待される。</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金融・資産運用特区に認定されたものの、大阪独自の項目は認められていない。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998B0711-5DFA-4B95-9186-8B52C0EB6034}"/>
              </a:ext>
            </a:extLst>
          </p:cNvPr>
          <p:cNvSpPr/>
          <p:nvPr/>
        </p:nvSpPr>
        <p:spPr>
          <a:xfrm>
            <a:off x="1717115" y="5332128"/>
            <a:ext cx="4066251" cy="1296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金融経済教育推進ネットワークによる取組みを開始</a:t>
            </a:r>
            <a:r>
              <a:rPr lang="ja-JP" altLang="en-US" sz="12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金融系外国企業等の進出に向けた相談体制を整備。</a:t>
            </a:r>
            <a:b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ワンストップ窓口の相談件数は増加しているものの、大阪への投資に十分に繋がっていない。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SNS</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等による情報発信等を実施。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23" name="グループ化 22">
            <a:extLst>
              <a:ext uri="{FF2B5EF4-FFF2-40B4-BE49-F238E27FC236}">
                <a16:creationId xmlns:a16="http://schemas.microsoft.com/office/drawing/2014/main" id="{91BB559B-5B58-4B3F-A3A4-9CBC18470A98}"/>
              </a:ext>
            </a:extLst>
          </p:cNvPr>
          <p:cNvGrpSpPr/>
          <p:nvPr/>
        </p:nvGrpSpPr>
        <p:grpSpPr>
          <a:xfrm>
            <a:off x="1711269" y="1937172"/>
            <a:ext cx="4032000" cy="338554"/>
            <a:chOff x="2587688" y="1037335"/>
            <a:chExt cx="3113314" cy="338554"/>
          </a:xfrm>
        </p:grpSpPr>
        <p:cxnSp>
          <p:nvCxnSpPr>
            <p:cNvPr id="14" name="直線コネクタ 13">
              <a:extLst>
                <a:ext uri="{FF2B5EF4-FFF2-40B4-BE49-F238E27FC236}">
                  <a16:creationId xmlns:a16="http://schemas.microsoft.com/office/drawing/2014/main" id="{AD71ED8A-429A-4B52-B915-660AEA480690}"/>
                </a:ext>
              </a:extLst>
            </p:cNvPr>
            <p:cNvCxnSpPr/>
            <p:nvPr/>
          </p:nvCxnSpPr>
          <p:spPr>
            <a:xfrm>
              <a:off x="2587688" y="1362271"/>
              <a:ext cx="3113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882A3630-B396-468A-8717-3AC68925CFA7}"/>
                </a:ext>
              </a:extLst>
            </p:cNvPr>
            <p:cNvSpPr txBox="1"/>
            <p:nvPr/>
          </p:nvSpPr>
          <p:spPr>
            <a:xfrm>
              <a:off x="2707431" y="1037335"/>
              <a:ext cx="2873828"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第一期の成果と市場環境も踏まえた課題</a:t>
              </a:r>
            </a:p>
          </p:txBody>
        </p:sp>
      </p:grpSp>
      <p:sp>
        <p:nvSpPr>
          <p:cNvPr id="25" name="正方形/長方形 24">
            <a:extLst>
              <a:ext uri="{FF2B5EF4-FFF2-40B4-BE49-F238E27FC236}">
                <a16:creationId xmlns:a16="http://schemas.microsoft.com/office/drawing/2014/main" id="{654908A8-10E1-45BF-BA8A-418E6594C9A0}"/>
              </a:ext>
            </a:extLst>
          </p:cNvPr>
          <p:cNvSpPr/>
          <p:nvPr/>
        </p:nvSpPr>
        <p:spPr>
          <a:xfrm>
            <a:off x="7985949" y="2353562"/>
            <a:ext cx="3872375" cy="151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万博での先端技術</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や</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海外との繋がり</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を活かした</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投資家への戦略的プロモーション</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と</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在阪企業への投資・協業促進</a:t>
            </a: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レジリエンス向上の観点を含めた副首都・大阪の実現に資する</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金融系企業等の集積促進</a:t>
            </a:r>
          </a:p>
        </p:txBody>
      </p:sp>
      <p:grpSp>
        <p:nvGrpSpPr>
          <p:cNvPr id="26" name="グループ化 25">
            <a:extLst>
              <a:ext uri="{FF2B5EF4-FFF2-40B4-BE49-F238E27FC236}">
                <a16:creationId xmlns:a16="http://schemas.microsoft.com/office/drawing/2014/main" id="{A5832CF7-75E3-4519-AFF5-4E2B8E633DCE}"/>
              </a:ext>
            </a:extLst>
          </p:cNvPr>
          <p:cNvGrpSpPr/>
          <p:nvPr/>
        </p:nvGrpSpPr>
        <p:grpSpPr>
          <a:xfrm>
            <a:off x="8125807" y="1927547"/>
            <a:ext cx="3672000" cy="338554"/>
            <a:chOff x="6164422" y="1024142"/>
            <a:chExt cx="3113314" cy="338554"/>
          </a:xfrm>
        </p:grpSpPr>
        <p:cxnSp>
          <p:nvCxnSpPr>
            <p:cNvPr id="27" name="直線コネクタ 26">
              <a:extLst>
                <a:ext uri="{FF2B5EF4-FFF2-40B4-BE49-F238E27FC236}">
                  <a16:creationId xmlns:a16="http://schemas.microsoft.com/office/drawing/2014/main" id="{6E671320-B43A-492F-99C9-FC6AE4A6438D}"/>
                </a:ext>
              </a:extLst>
            </p:cNvPr>
            <p:cNvCxnSpPr/>
            <p:nvPr/>
          </p:nvCxnSpPr>
          <p:spPr>
            <a:xfrm>
              <a:off x="6164422" y="1337389"/>
              <a:ext cx="3113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660A6804-C123-4186-B501-E4CC618EB51F}"/>
                </a:ext>
              </a:extLst>
            </p:cNvPr>
            <p:cNvSpPr txBox="1"/>
            <p:nvPr/>
          </p:nvSpPr>
          <p:spPr>
            <a:xfrm>
              <a:off x="6284165" y="1024142"/>
              <a:ext cx="2873828"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第二期の方向性</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30" name="二等辺三角形 29">
            <a:extLst>
              <a:ext uri="{FF2B5EF4-FFF2-40B4-BE49-F238E27FC236}">
                <a16:creationId xmlns:a16="http://schemas.microsoft.com/office/drawing/2014/main" id="{34B4AE22-B22C-4549-A114-8BEBBA9D0771}"/>
              </a:ext>
            </a:extLst>
          </p:cNvPr>
          <p:cNvSpPr/>
          <p:nvPr/>
        </p:nvSpPr>
        <p:spPr>
          <a:xfrm rot="5400000">
            <a:off x="6882809" y="4313451"/>
            <a:ext cx="1882841" cy="12242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1852983-8787-4DB2-9A78-DEAB043B45B7}"/>
              </a:ext>
            </a:extLst>
          </p:cNvPr>
          <p:cNvSpPr/>
          <p:nvPr/>
        </p:nvSpPr>
        <p:spPr>
          <a:xfrm>
            <a:off x="7985948" y="3937672"/>
            <a:ext cx="3872375" cy="129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デジタルの進展も踏まえたエッジの効いた金融商品・市場の形成</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と決済高度化等による取引</a:t>
            </a:r>
            <a:b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促進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ブロックチェーン技術やステーブルコイン活用等による</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金融イノベーションの促進</a:t>
            </a:r>
          </a:p>
        </p:txBody>
      </p:sp>
      <p:sp>
        <p:nvSpPr>
          <p:cNvPr id="38" name="正方形/長方形 37">
            <a:extLst>
              <a:ext uri="{FF2B5EF4-FFF2-40B4-BE49-F238E27FC236}">
                <a16:creationId xmlns:a16="http://schemas.microsoft.com/office/drawing/2014/main" id="{54FF6CD2-2050-462B-81CC-AE854A6478C6}"/>
              </a:ext>
            </a:extLst>
          </p:cNvPr>
          <p:cNvSpPr/>
          <p:nvPr/>
        </p:nvSpPr>
        <p:spPr>
          <a:xfrm>
            <a:off x="7995574" y="5315894"/>
            <a:ext cx="3872375" cy="129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金融機関・学校・行政等が連携した府民の</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金融リテラシー向上</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と</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高度金融人材育成</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在留資格や教育環境の整備など、</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海外投資家等のビジネス・生活環境の整備</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大阪のビジネス魅力等の</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戦略的な広報</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の推進・</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海外との連携</a:t>
            </a:r>
          </a:p>
        </p:txBody>
      </p:sp>
      <p:cxnSp>
        <p:nvCxnSpPr>
          <p:cNvPr id="32" name="直線コネクタ 31">
            <a:extLst>
              <a:ext uri="{FF2B5EF4-FFF2-40B4-BE49-F238E27FC236}">
                <a16:creationId xmlns:a16="http://schemas.microsoft.com/office/drawing/2014/main" id="{9E1347B7-FC97-4AFE-9DD0-AB7C13A927DE}"/>
              </a:ext>
            </a:extLst>
          </p:cNvPr>
          <p:cNvCxnSpPr>
            <a:cxnSpLocks/>
          </p:cNvCxnSpPr>
          <p:nvPr/>
        </p:nvCxnSpPr>
        <p:spPr>
          <a:xfrm>
            <a:off x="249625" y="684804"/>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a:extLst>
              <a:ext uri="{FF2B5EF4-FFF2-40B4-BE49-F238E27FC236}">
                <a16:creationId xmlns:a16="http://schemas.microsoft.com/office/drawing/2014/main" id="{8ABDEDA5-50DD-4E8D-AB22-0E2135E7EBCB}"/>
              </a:ext>
            </a:extLst>
          </p:cNvPr>
          <p:cNvSpPr>
            <a:spLocks noGrp="1"/>
          </p:cNvSpPr>
          <p:nvPr>
            <p:ph type="sldNum" sz="quarter" idx="12"/>
          </p:nvPr>
        </p:nvSpPr>
        <p:spPr>
          <a:xfrm>
            <a:off x="9371171" y="6510549"/>
            <a:ext cx="2743200" cy="365125"/>
          </a:xfrm>
        </p:spPr>
        <p:txBody>
          <a:bodyPr/>
          <a:lstStyle/>
          <a:p>
            <a:fld id="{4CFCB8D1-E384-4ABF-9F79-4EB3205F8B48}" type="slidenum">
              <a:rPr kumimoji="1" lang="ja-JP" altLang="en-US" smtClean="0"/>
              <a:t>19</a:t>
            </a:fld>
            <a:endParaRPr kumimoji="1" lang="ja-JP" altLang="en-US" dirty="0"/>
          </a:p>
        </p:txBody>
      </p:sp>
      <p:sp>
        <p:nvSpPr>
          <p:cNvPr id="35" name="タイトル 1">
            <a:extLst>
              <a:ext uri="{FF2B5EF4-FFF2-40B4-BE49-F238E27FC236}">
                <a16:creationId xmlns:a16="http://schemas.microsoft.com/office/drawing/2014/main" id="{B12C4753-B710-42AF-B6D8-D793627BBBEB}"/>
              </a:ext>
            </a:extLst>
          </p:cNvPr>
          <p:cNvSpPr txBox="1">
            <a:spLocks/>
          </p:cNvSpPr>
          <p:nvPr/>
        </p:nvSpPr>
        <p:spPr>
          <a:xfrm>
            <a:off x="165543" y="36344"/>
            <a:ext cx="10515600" cy="7112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latin typeface="UD デジタル 教科書体 NK-R" panose="02020400000000000000" pitchFamily="18" charset="-128"/>
                <a:ea typeface="UD デジタル 教科書体 NK-R" panose="02020400000000000000" pitchFamily="18" charset="-128"/>
              </a:rPr>
              <a:t>Ⅳ</a:t>
            </a:r>
            <a:r>
              <a:rPr lang="ja-JP" altLang="en-US" sz="3600" dirty="0">
                <a:latin typeface="UD デジタル 教科書体 NK-R" panose="02020400000000000000" pitchFamily="18" charset="-128"/>
                <a:ea typeface="UD デジタル 教科書体 NK-R" panose="02020400000000000000" pitchFamily="18" charset="-128"/>
              </a:rPr>
              <a:t>　第二期アクションプランの方向性</a:t>
            </a:r>
          </a:p>
        </p:txBody>
      </p:sp>
      <p:sp>
        <p:nvSpPr>
          <p:cNvPr id="36" name="正方形/長方形 35">
            <a:extLst>
              <a:ext uri="{FF2B5EF4-FFF2-40B4-BE49-F238E27FC236}">
                <a16:creationId xmlns:a16="http://schemas.microsoft.com/office/drawing/2014/main" id="{1384EF6E-1277-4AA7-9C36-E54EC512342F}"/>
              </a:ext>
            </a:extLst>
          </p:cNvPr>
          <p:cNvSpPr/>
          <p:nvPr/>
        </p:nvSpPr>
        <p:spPr>
          <a:xfrm>
            <a:off x="463711" y="854730"/>
            <a:ext cx="11184005" cy="1022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第一期</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の</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成果と市場環境も踏まえた課題や、万博レガシ</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ー（</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先端技術の社会実験</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、海外との交流、</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金融サービスの実証等）</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も</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活かし、</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成長産業に重点を置いた海外等からの投資促進や金融イノベーションの促進</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など</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取組みを深化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Beyond EXPO 2025</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に掲げるイノベーション先進都市に向けた施策等を金融面で推進</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1" name="正方形/長方形 30">
            <a:extLst>
              <a:ext uri="{FF2B5EF4-FFF2-40B4-BE49-F238E27FC236}">
                <a16:creationId xmlns:a16="http://schemas.microsoft.com/office/drawing/2014/main" id="{84F991E2-0AFD-4073-9C07-E4C77B3AAD34}"/>
              </a:ext>
            </a:extLst>
          </p:cNvPr>
          <p:cNvSpPr/>
          <p:nvPr/>
        </p:nvSpPr>
        <p:spPr>
          <a:xfrm>
            <a:off x="6160685" y="2353561"/>
            <a:ext cx="1457980" cy="42745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先端技術の社会実験</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ディープテックスタートアップや投資家等が集う国際的イベントの開催</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海外ビジネスミッション団との交流</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キャッシュレス決済等の金融サービスの実証事業</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海外都市との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MOU</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締結</a:t>
            </a:r>
          </a:p>
        </p:txBody>
      </p:sp>
      <p:grpSp>
        <p:nvGrpSpPr>
          <p:cNvPr id="41" name="グループ化 40">
            <a:extLst>
              <a:ext uri="{FF2B5EF4-FFF2-40B4-BE49-F238E27FC236}">
                <a16:creationId xmlns:a16="http://schemas.microsoft.com/office/drawing/2014/main" id="{C250D79A-626F-479C-B049-8FE785349B38}"/>
              </a:ext>
            </a:extLst>
          </p:cNvPr>
          <p:cNvGrpSpPr/>
          <p:nvPr/>
        </p:nvGrpSpPr>
        <p:grpSpPr>
          <a:xfrm>
            <a:off x="6141893" y="1939178"/>
            <a:ext cx="1476771" cy="338554"/>
            <a:chOff x="2587688" y="1019499"/>
            <a:chExt cx="3113314" cy="363436"/>
          </a:xfrm>
        </p:grpSpPr>
        <p:cxnSp>
          <p:nvCxnSpPr>
            <p:cNvPr id="42" name="直線コネクタ 41">
              <a:extLst>
                <a:ext uri="{FF2B5EF4-FFF2-40B4-BE49-F238E27FC236}">
                  <a16:creationId xmlns:a16="http://schemas.microsoft.com/office/drawing/2014/main" id="{7E962774-4999-4F58-A9F6-AF56832730B6}"/>
                </a:ext>
              </a:extLst>
            </p:cNvPr>
            <p:cNvCxnSpPr/>
            <p:nvPr/>
          </p:nvCxnSpPr>
          <p:spPr>
            <a:xfrm>
              <a:off x="2587688" y="1362271"/>
              <a:ext cx="3113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005EE834-EB5B-4BA8-975C-8359479ACA5B}"/>
                </a:ext>
              </a:extLst>
            </p:cNvPr>
            <p:cNvSpPr txBox="1"/>
            <p:nvPr/>
          </p:nvSpPr>
          <p:spPr>
            <a:xfrm>
              <a:off x="2707431" y="1019499"/>
              <a:ext cx="2873828" cy="363436"/>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万博レガシー</a:t>
              </a:r>
            </a:p>
          </p:txBody>
        </p:sp>
      </p:grpSp>
      <p:sp>
        <p:nvSpPr>
          <p:cNvPr id="2" name="テキスト ボックス 1">
            <a:extLst>
              <a:ext uri="{FF2B5EF4-FFF2-40B4-BE49-F238E27FC236}">
                <a16:creationId xmlns:a16="http://schemas.microsoft.com/office/drawing/2014/main" id="{AE9FF2D0-BFA4-42B0-82CF-CC636AF0EEB0}"/>
              </a:ext>
            </a:extLst>
          </p:cNvPr>
          <p:cNvSpPr txBox="1"/>
          <p:nvPr/>
        </p:nvSpPr>
        <p:spPr>
          <a:xfrm>
            <a:off x="191399" y="6611590"/>
            <a:ext cx="7756050" cy="307777"/>
          </a:xfrm>
          <a:prstGeom prst="rect">
            <a:avLst/>
          </a:prstGeom>
          <a:noFill/>
        </p:spPr>
        <p:txBody>
          <a:bodyPr wrap="square" rtlCol="0">
            <a:spAutoFit/>
          </a:bodyPr>
          <a:lstStyle/>
          <a:p>
            <a:r>
              <a:rPr lang="ja-JP" altLang="en-US" sz="1400" baseline="30000" dirty="0">
                <a:latin typeface="UD デジタル 教科書体 NK-R" panose="02020400000000000000" pitchFamily="18" charset="-128"/>
                <a:ea typeface="UD デジタル 教科書体 NK-R" panose="02020400000000000000" pitchFamily="18" charset="-128"/>
              </a:rPr>
              <a:t>（</a:t>
            </a:r>
            <a:r>
              <a:rPr lang="en-US" altLang="ja-JP" sz="1400" baseline="30000" dirty="0">
                <a:latin typeface="UD デジタル 教科書体 NK-R" panose="02020400000000000000" pitchFamily="18" charset="-128"/>
                <a:ea typeface="UD デジタル 教科書体 NK-R" panose="02020400000000000000" pitchFamily="18" charset="-128"/>
              </a:rPr>
              <a:t>※</a:t>
            </a:r>
            <a:r>
              <a:rPr lang="ja-JP" altLang="en-US" sz="1400" baseline="30000" dirty="0">
                <a:latin typeface="UD デジタル 教科書体 NK-R" panose="02020400000000000000" pitchFamily="18" charset="-128"/>
                <a:ea typeface="UD デジタル 教科書体 NK-R" panose="02020400000000000000" pitchFamily="18" charset="-128"/>
              </a:rPr>
              <a:t>）金融経済教育は第一期活動期は都市像１に位置付けていたが、第二期では「共通する取組み」に位置付け</a:t>
            </a:r>
            <a:endParaRPr kumimoji="1" lang="ja-JP" altLang="en-US" sz="1400" dirty="0"/>
          </a:p>
        </p:txBody>
      </p:sp>
      <p:sp>
        <p:nvSpPr>
          <p:cNvPr id="29" name="加算記号 28">
            <a:extLst>
              <a:ext uri="{FF2B5EF4-FFF2-40B4-BE49-F238E27FC236}">
                <a16:creationId xmlns:a16="http://schemas.microsoft.com/office/drawing/2014/main" id="{8BE955DC-FE14-476A-9B80-A2E0F3827BD7}"/>
              </a:ext>
            </a:extLst>
          </p:cNvPr>
          <p:cNvSpPr/>
          <p:nvPr/>
        </p:nvSpPr>
        <p:spPr>
          <a:xfrm>
            <a:off x="5829723" y="4363399"/>
            <a:ext cx="239380" cy="323460"/>
          </a:xfrm>
          <a:prstGeom prst="mathPl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826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2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31BEA1F2-61BC-4DE1-8F32-06777DA09E8A}"/>
              </a:ext>
            </a:extLst>
          </p:cNvPr>
          <p:cNvSpPr/>
          <p:nvPr/>
        </p:nvSpPr>
        <p:spPr>
          <a:xfrm>
            <a:off x="6428221" y="2040318"/>
            <a:ext cx="5547029" cy="44288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4" name="正方形/長方形 33">
            <a:extLst>
              <a:ext uri="{FF2B5EF4-FFF2-40B4-BE49-F238E27FC236}">
                <a16:creationId xmlns:a16="http://schemas.microsoft.com/office/drawing/2014/main" id="{21A91EA4-A956-494B-B4B0-1C47E55ED4F3}"/>
              </a:ext>
            </a:extLst>
          </p:cNvPr>
          <p:cNvSpPr/>
          <p:nvPr/>
        </p:nvSpPr>
        <p:spPr>
          <a:xfrm>
            <a:off x="327841" y="2031327"/>
            <a:ext cx="5816725" cy="44288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9CA84000-EC10-4431-83F9-FC6B6F1819D5}"/>
              </a:ext>
            </a:extLst>
          </p:cNvPr>
          <p:cNvSpPr>
            <a:spLocks noGrp="1"/>
          </p:cNvSpPr>
          <p:nvPr>
            <p:ph type="sldNum" sz="quarter" idx="12"/>
          </p:nvPr>
        </p:nvSpPr>
        <p:spPr>
          <a:xfrm>
            <a:off x="11311719" y="6574765"/>
            <a:ext cx="824025" cy="291555"/>
          </a:xfrm>
        </p:spPr>
        <p:txBody>
          <a:bodyPr/>
          <a:lstStyle/>
          <a:p>
            <a:fld id="{4CFCB8D1-E384-4ABF-9F79-4EB3205F8B48}" type="slidenum">
              <a:rPr kumimoji="1" lang="ja-JP" altLang="en-US" smtClean="0"/>
              <a:t>20</a:t>
            </a:fld>
            <a:endParaRPr kumimoji="1" lang="ja-JP" altLang="en-US"/>
          </a:p>
        </p:txBody>
      </p:sp>
      <p:sp>
        <p:nvSpPr>
          <p:cNvPr id="4" name="正方形/長方形 3">
            <a:extLst>
              <a:ext uri="{FF2B5EF4-FFF2-40B4-BE49-F238E27FC236}">
                <a16:creationId xmlns:a16="http://schemas.microsoft.com/office/drawing/2014/main" id="{C29714A5-E8A7-4BCC-86AB-D68A883195E8}"/>
              </a:ext>
            </a:extLst>
          </p:cNvPr>
          <p:cNvSpPr/>
          <p:nvPr/>
        </p:nvSpPr>
        <p:spPr>
          <a:xfrm>
            <a:off x="363008" y="3798959"/>
            <a:ext cx="2993775" cy="1265710"/>
          </a:xfrm>
          <a:prstGeom prst="rect">
            <a:avLst/>
          </a:prstGeom>
          <a:solidFill>
            <a:schemeClr val="accent5">
              <a:lumMod val="20000"/>
              <a:lumOff val="80000"/>
            </a:schemeClr>
          </a:solidFill>
          <a:ln w="19050">
            <a:noFill/>
            <a:prstDash val="solid"/>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u="sng">
                <a:solidFill>
                  <a:schemeClr val="tx1"/>
                </a:solidFill>
                <a:latin typeface="UD デジタル 教科書体 NK-R" panose="02020400000000000000" pitchFamily="18" charset="-128"/>
                <a:ea typeface="UD デジタル 教科書体 NK-R" panose="02020400000000000000" pitchFamily="18" charset="-128"/>
              </a:rPr>
              <a:t>◆投資促進重点分野</a:t>
            </a:r>
            <a:endParaRPr lang="en-US" altLang="ja-JP" sz="1400" b="1" u="sng">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a:solidFill>
                  <a:schemeClr val="tx1"/>
                </a:solidFill>
                <a:latin typeface="UD デジタル 教科書体 NK-R" panose="02020400000000000000" pitchFamily="18" charset="-128"/>
                <a:ea typeface="UD デジタル 教科書体 NK-R" panose="02020400000000000000" pitchFamily="18" charset="-128"/>
              </a:rPr>
              <a:t>ライフサイエンス</a:t>
            </a: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a:solidFill>
                  <a:schemeClr val="tx1"/>
                </a:solidFill>
                <a:latin typeface="UD デジタル 教科書体 NK-R" panose="02020400000000000000" pitchFamily="18" charset="-128"/>
                <a:ea typeface="UD デジタル 教科書体 NK-R" panose="02020400000000000000" pitchFamily="18" charset="-128"/>
              </a:rPr>
              <a:t>　・カーボンニュートラル</a:t>
            </a:r>
            <a:endParaRPr kumimoji="1"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solidFill>
                <a:latin typeface="UD デジタル 教科書体 NK-R" panose="02020400000000000000" pitchFamily="18" charset="-128"/>
                <a:ea typeface="UD デジタル 教科書体 NK-R" panose="02020400000000000000" pitchFamily="18" charset="-128"/>
              </a:rPr>
              <a:t>　・モビリティ　　・ロボット、</a:t>
            </a:r>
            <a:r>
              <a:rPr kumimoji="1" lang="ja-JP" altLang="en-US" sz="1400">
                <a:solidFill>
                  <a:schemeClr val="tx1"/>
                </a:solidFill>
                <a:latin typeface="UD デジタル 教科書体 NK-R" panose="02020400000000000000" pitchFamily="18" charset="-128"/>
                <a:ea typeface="UD デジタル 教科書体 NK-R" panose="02020400000000000000" pitchFamily="18" charset="-128"/>
              </a:rPr>
              <a:t>ＡＩ</a:t>
            </a:r>
            <a:endParaRPr kumimoji="1" lang="en-US" altLang="ja-JP" sz="8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solidFill>
                <a:latin typeface="UD デジタル 教科書体 NK-R" panose="02020400000000000000" pitchFamily="18" charset="-128"/>
                <a:ea typeface="UD デジタル 教科書体 NK-R" panose="02020400000000000000" pitchFamily="18" charset="-128"/>
              </a:rPr>
              <a:t>　スタートアップ（ディープテック分野）</a:t>
            </a:r>
            <a:endParaRPr kumimoji="1"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5" name="正方形/長方形 24">
            <a:extLst>
              <a:ext uri="{FF2B5EF4-FFF2-40B4-BE49-F238E27FC236}">
                <a16:creationId xmlns:a16="http://schemas.microsoft.com/office/drawing/2014/main" id="{450B747D-54A9-469B-951D-6F2199CE3E76}"/>
              </a:ext>
            </a:extLst>
          </p:cNvPr>
          <p:cNvSpPr/>
          <p:nvPr/>
        </p:nvSpPr>
        <p:spPr>
          <a:xfrm>
            <a:off x="3453085" y="3788632"/>
            <a:ext cx="2529232" cy="1276037"/>
          </a:xfrm>
          <a:prstGeom prst="rect">
            <a:avLst/>
          </a:prstGeom>
          <a:solidFill>
            <a:schemeClr val="accent5">
              <a:lumMod val="20000"/>
              <a:lumOff val="80000"/>
            </a:schemeClr>
          </a:solidFill>
          <a:ln w="19050">
            <a:noFill/>
            <a:prstDash val="solid"/>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u="sng">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◆海外重点地域（当面）</a:t>
            </a:r>
            <a:endParaRPr lang="en-US" altLang="ja-JP" sz="1400" b="1" u="sng">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endParaRPr lang="en-US" altLang="ja-JP" sz="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・欧州</a:t>
            </a:r>
            <a:r>
              <a:rPr kumimoji="1" lang="ja-JP" altLang="en-US"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（金融都市連携、投資促進など）</a:t>
            </a:r>
            <a:endParaRPr kumimoji="1" lang="en-US" altLang="ja-JP"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・中東</a:t>
            </a:r>
            <a:r>
              <a:rPr kumimoji="1" lang="ja-JP" altLang="en-US"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（投資促進など）</a:t>
            </a:r>
            <a:endParaRPr kumimoji="1" lang="en-US" altLang="ja-JP"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endParaRPr lang="en-US" altLang="ja-JP" sz="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・アジア</a:t>
            </a:r>
            <a:r>
              <a:rPr lang="ja-JP" altLang="en-US"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（企業誘致、投資促進など）</a:t>
            </a:r>
            <a:endParaRPr lang="en-US" altLang="ja-JP"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F3757124-3507-4387-A075-783937705A8C}"/>
              </a:ext>
            </a:extLst>
          </p:cNvPr>
          <p:cNvSpPr/>
          <p:nvPr/>
        </p:nvSpPr>
        <p:spPr>
          <a:xfrm>
            <a:off x="327841" y="358025"/>
            <a:ext cx="11636198" cy="525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都市像１</a:t>
            </a:r>
            <a:r>
              <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の</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実現に向けた取組みのポイント</a:t>
            </a:r>
            <a:endPar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555B7B22-71A0-4184-B45C-C60A8111401A}"/>
              </a:ext>
            </a:extLst>
          </p:cNvPr>
          <p:cNvSpPr txBox="1"/>
          <p:nvPr/>
        </p:nvSpPr>
        <p:spPr>
          <a:xfrm>
            <a:off x="358397" y="2087205"/>
            <a:ext cx="5547029" cy="584775"/>
          </a:xfrm>
          <a:prstGeom prst="rect">
            <a:avLst/>
          </a:prstGeom>
          <a:noFill/>
        </p:spPr>
        <p:txBody>
          <a:bodyPr wrap="square">
            <a:spAutoFit/>
          </a:bodyPr>
          <a:lstStyle/>
          <a:p>
            <a:pPr marL="285750" indent="-285750">
              <a:buFont typeface="Arial" panose="020B0604020202020204" pitchFamily="34" charset="0"/>
              <a:buChar cha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万博レガシーを踏まえた、投資促進重点産業分野や海外地域を設定した戦略的なプロモーション</a:t>
            </a:r>
            <a:endParaRPr lang="ja-JP" altLang="en-US" sz="1600" dirty="0"/>
          </a:p>
        </p:txBody>
      </p:sp>
      <p:sp>
        <p:nvSpPr>
          <p:cNvPr id="39" name="テキスト ボックス 38">
            <a:extLst>
              <a:ext uri="{FF2B5EF4-FFF2-40B4-BE49-F238E27FC236}">
                <a16:creationId xmlns:a16="http://schemas.microsoft.com/office/drawing/2014/main" id="{17CA0758-1B38-40EE-BACF-C5FDCE2357EF}"/>
              </a:ext>
            </a:extLst>
          </p:cNvPr>
          <p:cNvSpPr txBox="1"/>
          <p:nvPr/>
        </p:nvSpPr>
        <p:spPr>
          <a:xfrm>
            <a:off x="656850" y="2724911"/>
            <a:ext cx="5407384" cy="954107"/>
          </a:xfrm>
          <a:prstGeom prst="rect">
            <a:avLst/>
          </a:prstGeom>
          <a:noFill/>
        </p:spPr>
        <p:txBody>
          <a:bodyPr wrap="square">
            <a:spAutoFit/>
          </a:bodyPr>
          <a:lstStyle/>
          <a:p>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主な万博レガシー</a:t>
            </a:r>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a:t>
            </a: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・ライフサイエンス・カーボンニュートラル等に係る先端技術の披露、</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リボーンチャレンジにおける新技術・プロダクトの展示</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・欧州、中東等との海外ミッション団等との交流・大阪の魅力</a:t>
            </a:r>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PR</a:t>
            </a:r>
          </a:p>
        </p:txBody>
      </p:sp>
      <p:sp>
        <p:nvSpPr>
          <p:cNvPr id="40" name="テキスト ボックス 39">
            <a:extLst>
              <a:ext uri="{FF2B5EF4-FFF2-40B4-BE49-F238E27FC236}">
                <a16:creationId xmlns:a16="http://schemas.microsoft.com/office/drawing/2014/main" id="{63553002-FB2F-4283-B0AB-5C3396FA775B}"/>
              </a:ext>
            </a:extLst>
          </p:cNvPr>
          <p:cNvSpPr txBox="1"/>
          <p:nvPr/>
        </p:nvSpPr>
        <p:spPr>
          <a:xfrm>
            <a:off x="6417027" y="2084032"/>
            <a:ext cx="5547012" cy="830997"/>
          </a:xfrm>
          <a:prstGeom prst="rect">
            <a:avLst/>
          </a:prstGeom>
          <a:noFill/>
        </p:spPr>
        <p:txBody>
          <a:bodyPr wrap="square">
            <a:spAutoFit/>
          </a:bodyPr>
          <a:lstStyle/>
          <a:p>
            <a:pPr marL="285750" indent="-285750">
              <a:buFont typeface="Arial" panose="020B0604020202020204" pitchFamily="34" charset="0"/>
              <a:buChar char="•"/>
            </a:pP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GPIF</a:t>
            </a:r>
            <a:r>
              <a:rPr lang="zh-TW" altLang="en-US" sz="1600" dirty="0">
                <a:latin typeface="UD デジタル 教科書体 NK-R" panose="02020400000000000000" pitchFamily="18" charset="-128"/>
                <a:ea typeface="UD デジタル 教科書体 NK-R" panose="02020400000000000000" pitchFamily="18" charset="-128"/>
              </a:rPr>
              <a:t>（年金積立金管理運用独立行政法人）</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など首都圏金融機関等のデュアルオペレーションが可能なバックアップ拠点としての大阪拠点設置等の働きかけを実施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43" name="図 42">
            <a:extLst>
              <a:ext uri="{FF2B5EF4-FFF2-40B4-BE49-F238E27FC236}">
                <a16:creationId xmlns:a16="http://schemas.microsoft.com/office/drawing/2014/main" id="{573E3943-1888-4F81-94EB-C3FEFA835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738" y="3274445"/>
            <a:ext cx="3516298" cy="2564693"/>
          </a:xfrm>
          <a:prstGeom prst="rect">
            <a:avLst/>
          </a:prstGeom>
        </p:spPr>
      </p:pic>
      <p:sp>
        <p:nvSpPr>
          <p:cNvPr id="44" name="テキスト ボックス 43">
            <a:extLst>
              <a:ext uri="{FF2B5EF4-FFF2-40B4-BE49-F238E27FC236}">
                <a16:creationId xmlns:a16="http://schemas.microsoft.com/office/drawing/2014/main" id="{A5B74900-16F1-4220-B232-41177F0886C7}"/>
              </a:ext>
            </a:extLst>
          </p:cNvPr>
          <p:cNvSpPr txBox="1"/>
          <p:nvPr/>
        </p:nvSpPr>
        <p:spPr>
          <a:xfrm>
            <a:off x="6523299" y="3281574"/>
            <a:ext cx="1569838" cy="338554"/>
          </a:xfrm>
          <a:prstGeom prst="rect">
            <a:avLst/>
          </a:prstGeom>
          <a:noFill/>
        </p:spPr>
        <p:txBody>
          <a:bodyPr wrap="square" rtlCol="0">
            <a:spAutoFit/>
          </a:bodyPr>
          <a:lstStyle/>
          <a:p>
            <a:r>
              <a:rPr kumimoji="1" lang="ja-JP" altLang="en-US" sz="1600" dirty="0">
                <a:latin typeface="UD デジタル 教科書体 N-B" panose="02020700000000000000" pitchFamily="17" charset="-128"/>
                <a:ea typeface="UD デジタル 教科書体 N-B" panose="02020700000000000000" pitchFamily="17" charset="-128"/>
              </a:rPr>
              <a:t>■参考</a:t>
            </a:r>
          </a:p>
        </p:txBody>
      </p:sp>
      <p:sp>
        <p:nvSpPr>
          <p:cNvPr id="3" name="テキスト ボックス 2">
            <a:extLst>
              <a:ext uri="{FF2B5EF4-FFF2-40B4-BE49-F238E27FC236}">
                <a16:creationId xmlns:a16="http://schemas.microsoft.com/office/drawing/2014/main" id="{83246F58-67D9-02A7-39E0-BB07B7C633A4}"/>
              </a:ext>
            </a:extLst>
          </p:cNvPr>
          <p:cNvSpPr txBox="1"/>
          <p:nvPr/>
        </p:nvSpPr>
        <p:spPr>
          <a:xfrm>
            <a:off x="6393041" y="6198554"/>
            <a:ext cx="574270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900" dirty="0">
                <a:latin typeface="Meiryo UI"/>
                <a:ea typeface="Meiryo UI"/>
              </a:rPr>
              <a:t>出典：大阪府・大阪市「副首都構想について」（2025年12月23日第</a:t>
            </a:r>
            <a:r>
              <a:rPr lang="en-US" altLang="ja-JP" sz="900" dirty="0">
                <a:latin typeface="Meiryo UI"/>
                <a:ea typeface="Meiryo UI"/>
              </a:rPr>
              <a:t>19</a:t>
            </a:r>
            <a:r>
              <a:rPr lang="ja-JP" altLang="en-US" sz="900" dirty="0">
                <a:latin typeface="Meiryo UI"/>
                <a:ea typeface="Meiryo UI"/>
              </a:rPr>
              <a:t>回</a:t>
            </a:r>
            <a:r>
              <a:rPr lang="zh-TW" altLang="en-US" sz="900" dirty="0">
                <a:latin typeface="Meiryo UI"/>
                <a:ea typeface="Meiryo UI"/>
              </a:rPr>
              <a:t>副首都推進本部</a:t>
            </a:r>
            <a:r>
              <a:rPr lang="en-US" altLang="zh-TW" sz="900" dirty="0">
                <a:latin typeface="Meiryo UI"/>
                <a:ea typeface="Meiryo UI"/>
              </a:rPr>
              <a:t>(</a:t>
            </a:r>
            <a:r>
              <a:rPr lang="zh-TW" altLang="en-US" sz="900" dirty="0">
                <a:latin typeface="Meiryo UI"/>
                <a:ea typeface="Meiryo UI"/>
              </a:rPr>
              <a:t>大阪府市</a:t>
            </a:r>
            <a:r>
              <a:rPr lang="en-US" altLang="zh-TW" sz="900" dirty="0">
                <a:latin typeface="Meiryo UI"/>
                <a:ea typeface="Meiryo UI"/>
              </a:rPr>
              <a:t>)</a:t>
            </a:r>
            <a:r>
              <a:rPr lang="zh-TW" altLang="en-US" sz="900" dirty="0">
                <a:latin typeface="Meiryo UI"/>
                <a:ea typeface="Meiryo UI"/>
              </a:rPr>
              <a:t>会議</a:t>
            </a:r>
            <a:r>
              <a:rPr lang="ja-JP" altLang="en-US" sz="900" dirty="0">
                <a:latin typeface="Meiryo UI"/>
                <a:ea typeface="Meiryo UI"/>
              </a:rPr>
              <a:t>資料）</a:t>
            </a:r>
          </a:p>
        </p:txBody>
      </p:sp>
      <p:sp>
        <p:nvSpPr>
          <p:cNvPr id="22" name="テキスト ボックス 21">
            <a:extLst>
              <a:ext uri="{FF2B5EF4-FFF2-40B4-BE49-F238E27FC236}">
                <a16:creationId xmlns:a16="http://schemas.microsoft.com/office/drawing/2014/main" id="{133137A8-2D8C-4A15-8E7B-0BC6635D7AEA}"/>
              </a:ext>
            </a:extLst>
          </p:cNvPr>
          <p:cNvSpPr txBox="1"/>
          <p:nvPr/>
        </p:nvSpPr>
        <p:spPr>
          <a:xfrm>
            <a:off x="327841" y="5839138"/>
            <a:ext cx="5701226" cy="523220"/>
          </a:xfrm>
          <a:prstGeom prst="rect">
            <a:avLst/>
          </a:prstGeom>
          <a:noFill/>
        </p:spPr>
        <p:txBody>
          <a:bodyPr wrap="square">
            <a:spAutoFit/>
          </a:bodyPr>
          <a:lstStyle/>
          <a:p>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投資・協業の促進にあたっては、先端技術の実装化に係る支援施策や</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京阪神スタートアップ・エコシステムの施策等と連携し取組みを推進</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p:txBody>
      </p:sp>
      <p:grpSp>
        <p:nvGrpSpPr>
          <p:cNvPr id="5" name="グループ化 4">
            <a:extLst>
              <a:ext uri="{FF2B5EF4-FFF2-40B4-BE49-F238E27FC236}">
                <a16:creationId xmlns:a16="http://schemas.microsoft.com/office/drawing/2014/main" id="{2E6C79B0-2DB0-4D3A-ABE2-75F65C8AFD94}"/>
              </a:ext>
            </a:extLst>
          </p:cNvPr>
          <p:cNvGrpSpPr/>
          <p:nvPr/>
        </p:nvGrpSpPr>
        <p:grpSpPr>
          <a:xfrm>
            <a:off x="231762" y="1163233"/>
            <a:ext cx="5963719" cy="619591"/>
            <a:chOff x="231762" y="1347958"/>
            <a:chExt cx="5963719" cy="619591"/>
          </a:xfrm>
        </p:grpSpPr>
        <p:sp>
          <p:nvSpPr>
            <p:cNvPr id="41" name="テキスト ボックス 40">
              <a:extLst>
                <a:ext uri="{FF2B5EF4-FFF2-40B4-BE49-F238E27FC236}">
                  <a16:creationId xmlns:a16="http://schemas.microsoft.com/office/drawing/2014/main" id="{5AA1E443-F068-4BC8-813F-7C4F5EA8C9C4}"/>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万博での先端技術や海外との繋がりを活かした投資家への</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戦略的プロモーションと在阪企業への投資・協業促進</a:t>
              </a:r>
            </a:p>
          </p:txBody>
        </p:sp>
        <p:cxnSp>
          <p:nvCxnSpPr>
            <p:cNvPr id="31" name="直線コネクタ 30">
              <a:extLst>
                <a:ext uri="{FF2B5EF4-FFF2-40B4-BE49-F238E27FC236}">
                  <a16:creationId xmlns:a16="http://schemas.microsoft.com/office/drawing/2014/main" id="{B6EBB865-E680-42B0-8AFE-F1D80AEDC1C6}"/>
                </a:ext>
              </a:extLst>
            </p:cNvPr>
            <p:cNvCxnSpPr/>
            <p:nvPr/>
          </p:nvCxnSpPr>
          <p:spPr>
            <a:xfrm>
              <a:off x="402953" y="1967549"/>
              <a:ext cx="576035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B8AEB622-2E78-40E0-8ED3-0F3569928309}"/>
              </a:ext>
            </a:extLst>
          </p:cNvPr>
          <p:cNvGrpSpPr/>
          <p:nvPr/>
        </p:nvGrpSpPr>
        <p:grpSpPr>
          <a:xfrm>
            <a:off x="6228281" y="1149819"/>
            <a:ext cx="5742703" cy="619591"/>
            <a:chOff x="231762" y="1347958"/>
            <a:chExt cx="5963719" cy="619591"/>
          </a:xfrm>
        </p:grpSpPr>
        <p:sp>
          <p:nvSpPr>
            <p:cNvPr id="26" name="テキスト ボックス 25">
              <a:extLst>
                <a:ext uri="{FF2B5EF4-FFF2-40B4-BE49-F238E27FC236}">
                  <a16:creationId xmlns:a16="http://schemas.microsoft.com/office/drawing/2014/main" id="{7CC3AEB4-863C-418F-B839-DF9FE3EDABE3}"/>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レジリエンス向上の観点を含めた副首都・大阪</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の実現に資する金融系企業等の集積促進</a:t>
              </a:r>
            </a:p>
          </p:txBody>
        </p:sp>
        <p:cxnSp>
          <p:nvCxnSpPr>
            <p:cNvPr id="27" name="直線コネクタ 26">
              <a:extLst>
                <a:ext uri="{FF2B5EF4-FFF2-40B4-BE49-F238E27FC236}">
                  <a16:creationId xmlns:a16="http://schemas.microsoft.com/office/drawing/2014/main" id="{0DEF3291-80A4-4386-9509-6FFAA8A31162}"/>
                </a:ext>
              </a:extLst>
            </p:cNvPr>
            <p:cNvCxnSpPr>
              <a:cxnSpLocks/>
            </p:cNvCxnSpPr>
            <p:nvPr/>
          </p:nvCxnSpPr>
          <p:spPr>
            <a:xfrm flipV="1">
              <a:off x="402953" y="1946147"/>
              <a:ext cx="5575778" cy="21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a:extLst>
              <a:ext uri="{FF2B5EF4-FFF2-40B4-BE49-F238E27FC236}">
                <a16:creationId xmlns:a16="http://schemas.microsoft.com/office/drawing/2014/main" id="{85D0B8C1-18BB-41D4-95C0-830EBFD652FE}"/>
              </a:ext>
            </a:extLst>
          </p:cNvPr>
          <p:cNvSpPr txBox="1"/>
          <p:nvPr/>
        </p:nvSpPr>
        <p:spPr>
          <a:xfrm>
            <a:off x="358397" y="5342093"/>
            <a:ext cx="5547029" cy="338554"/>
          </a:xfrm>
          <a:prstGeom prst="rect">
            <a:avLst/>
          </a:prstGeom>
          <a:noFill/>
        </p:spPr>
        <p:txBody>
          <a:bodyPr wrap="square">
            <a:spAutoFit/>
          </a:bodyPr>
          <a:lstStyle/>
          <a:p>
            <a:pPr marL="285750" indent="-285750">
              <a:buFont typeface="Arial" panose="020B0604020202020204" pitchFamily="34" charset="0"/>
              <a:buChar cha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海外の国際金融都市等との交流の推進</a:t>
            </a:r>
            <a:endParaRPr lang="ja-JP" altLang="en-US" sz="1600" dirty="0"/>
          </a:p>
        </p:txBody>
      </p:sp>
      <p:sp>
        <p:nvSpPr>
          <p:cNvPr id="6" name="テキスト ボックス 5">
            <a:extLst>
              <a:ext uri="{FF2B5EF4-FFF2-40B4-BE49-F238E27FC236}">
                <a16:creationId xmlns:a16="http://schemas.microsoft.com/office/drawing/2014/main" id="{B80865B6-7433-4BB8-BC71-858248FA564E}"/>
              </a:ext>
            </a:extLst>
          </p:cNvPr>
          <p:cNvSpPr txBox="1"/>
          <p:nvPr/>
        </p:nvSpPr>
        <p:spPr>
          <a:xfrm>
            <a:off x="3436150" y="5030801"/>
            <a:ext cx="2691481" cy="246221"/>
          </a:xfrm>
          <a:prstGeom prst="rect">
            <a:avLst/>
          </a:prstGeom>
          <a:noFill/>
        </p:spPr>
        <p:txBody>
          <a:bodyPr wrap="square" rtlCol="0">
            <a:spAutoFit/>
          </a:bodyPr>
          <a:lstStyle/>
          <a:p>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地政学的</a:t>
            </a:r>
            <a:r>
              <a:rPr lang="ja-JP" altLang="en-US" sz="1000" dirty="0">
                <a:latin typeface="UD デジタル 教科書体 NK-R" panose="02020400000000000000" pitchFamily="18" charset="-128"/>
                <a:ea typeface="UD デジタル 教科書体 NK-R" panose="02020400000000000000" pitchFamily="18" charset="-128"/>
              </a:rPr>
              <a:t>な影響も踏まえ対応</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6319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a:extLst>
              <a:ext uri="{FF2B5EF4-FFF2-40B4-BE49-F238E27FC236}">
                <a16:creationId xmlns:a16="http://schemas.microsoft.com/office/drawing/2014/main" id="{B372E3EA-3DC1-4A70-8893-B5ADED5AB150}"/>
              </a:ext>
            </a:extLst>
          </p:cNvPr>
          <p:cNvSpPr/>
          <p:nvPr/>
        </p:nvSpPr>
        <p:spPr>
          <a:xfrm>
            <a:off x="6470752" y="5402516"/>
            <a:ext cx="5378602" cy="10471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5" name="正方形/長方形 74">
            <a:extLst>
              <a:ext uri="{FF2B5EF4-FFF2-40B4-BE49-F238E27FC236}">
                <a16:creationId xmlns:a16="http://schemas.microsoft.com/office/drawing/2014/main" id="{5D98BCD8-6776-4F5B-B665-C7264C3C386D}"/>
              </a:ext>
            </a:extLst>
          </p:cNvPr>
          <p:cNvSpPr/>
          <p:nvPr/>
        </p:nvSpPr>
        <p:spPr>
          <a:xfrm>
            <a:off x="6513261" y="3806262"/>
            <a:ext cx="5378602" cy="858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6" name="正方形/長方形 75">
            <a:extLst>
              <a:ext uri="{FF2B5EF4-FFF2-40B4-BE49-F238E27FC236}">
                <a16:creationId xmlns:a16="http://schemas.microsoft.com/office/drawing/2014/main" id="{372C9754-8874-45E2-A3FD-2E9174CFA8EE}"/>
              </a:ext>
            </a:extLst>
          </p:cNvPr>
          <p:cNvSpPr/>
          <p:nvPr/>
        </p:nvSpPr>
        <p:spPr>
          <a:xfrm>
            <a:off x="6540544" y="1966430"/>
            <a:ext cx="5378603" cy="909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3" name="正方形/長方形 72">
            <a:extLst>
              <a:ext uri="{FF2B5EF4-FFF2-40B4-BE49-F238E27FC236}">
                <a16:creationId xmlns:a16="http://schemas.microsoft.com/office/drawing/2014/main" id="{084AB1CB-A92C-4967-9A32-12C5EAB571D1}"/>
              </a:ext>
            </a:extLst>
          </p:cNvPr>
          <p:cNvSpPr/>
          <p:nvPr/>
        </p:nvSpPr>
        <p:spPr>
          <a:xfrm>
            <a:off x="459331" y="4493592"/>
            <a:ext cx="5326813" cy="987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1" name="正方形/長方形 70">
            <a:extLst>
              <a:ext uri="{FF2B5EF4-FFF2-40B4-BE49-F238E27FC236}">
                <a16:creationId xmlns:a16="http://schemas.microsoft.com/office/drawing/2014/main" id="{FD9F85DE-960F-4B46-B744-3795EA28A54A}"/>
              </a:ext>
            </a:extLst>
          </p:cNvPr>
          <p:cNvSpPr/>
          <p:nvPr/>
        </p:nvSpPr>
        <p:spPr>
          <a:xfrm>
            <a:off x="472489" y="2073219"/>
            <a:ext cx="5313655" cy="1344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9CA84000-EC10-4431-83F9-FC6B6F1819D5}"/>
              </a:ext>
            </a:extLst>
          </p:cNvPr>
          <p:cNvSpPr>
            <a:spLocks noGrp="1"/>
          </p:cNvSpPr>
          <p:nvPr>
            <p:ph type="sldNum" sz="quarter" idx="12"/>
          </p:nvPr>
        </p:nvSpPr>
        <p:spPr>
          <a:xfrm>
            <a:off x="11362519" y="6574765"/>
            <a:ext cx="824025" cy="291555"/>
          </a:xfrm>
        </p:spPr>
        <p:txBody>
          <a:bodyPr/>
          <a:lstStyle/>
          <a:p>
            <a:fld id="{4CFCB8D1-E384-4ABF-9F79-4EB3205F8B48}" type="slidenum">
              <a:rPr kumimoji="1" lang="ja-JP" altLang="en-US" smtClean="0"/>
              <a:t>21</a:t>
            </a:fld>
            <a:endParaRPr kumimoji="1" lang="ja-JP" altLang="en-US"/>
          </a:p>
        </p:txBody>
      </p:sp>
      <p:sp>
        <p:nvSpPr>
          <p:cNvPr id="40" name="テキスト ボックス 39">
            <a:extLst>
              <a:ext uri="{FF2B5EF4-FFF2-40B4-BE49-F238E27FC236}">
                <a16:creationId xmlns:a16="http://schemas.microsoft.com/office/drawing/2014/main" id="{9B4E7EA6-9AA6-41D8-89F1-B96186098005}"/>
              </a:ext>
            </a:extLst>
          </p:cNvPr>
          <p:cNvSpPr txBox="1"/>
          <p:nvPr/>
        </p:nvSpPr>
        <p:spPr>
          <a:xfrm>
            <a:off x="472489" y="4569697"/>
            <a:ext cx="5313655"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金融・資産運用特区も活用した、新たな金融サービス（</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Web3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、ステーブルコイン等）の実証実験を行う事業者への補助等の支援、規制緩和ニーズの把握・国への提案</a:t>
            </a:r>
          </a:p>
        </p:txBody>
      </p:sp>
      <p:sp>
        <p:nvSpPr>
          <p:cNvPr id="42" name="テキスト ボックス 41">
            <a:extLst>
              <a:ext uri="{FF2B5EF4-FFF2-40B4-BE49-F238E27FC236}">
                <a16:creationId xmlns:a16="http://schemas.microsoft.com/office/drawing/2014/main" id="{AB22E574-6B84-4960-95C3-18CDBEC2A18E}"/>
              </a:ext>
            </a:extLst>
          </p:cNvPr>
          <p:cNvSpPr txBox="1"/>
          <p:nvPr/>
        </p:nvSpPr>
        <p:spPr>
          <a:xfrm>
            <a:off x="579588" y="2174973"/>
            <a:ext cx="5068177" cy="1169551"/>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金融デジタル技術の進展等を踏まえた新たなデリバティブ商品の検討</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株式のトークン化などセキュリティトークン取扱商品の拡充</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ステーブルコインを活用した決済など市場の決済効率化・高度化の推進</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2" name="テキスト ボックス 51">
            <a:extLst>
              <a:ext uri="{FF2B5EF4-FFF2-40B4-BE49-F238E27FC236}">
                <a16:creationId xmlns:a16="http://schemas.microsoft.com/office/drawing/2014/main" id="{ED5103C2-7CF8-458C-971D-8FF7C5D4169B}"/>
              </a:ext>
            </a:extLst>
          </p:cNvPr>
          <p:cNvSpPr txBox="1"/>
          <p:nvPr/>
        </p:nvSpPr>
        <p:spPr>
          <a:xfrm>
            <a:off x="6526312" y="2008067"/>
            <a:ext cx="5378602"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金融経済教育推進ネットワークによる学校や企業等での講座拡大</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大学や工業高等専門学校と金融機関の連携等による</a:t>
            </a:r>
            <a:r>
              <a:rPr lang="en-US" altLang="ja-JP" sz="1400" dirty="0">
                <a:latin typeface="UD デジタル 教科書体 NK-R" panose="02020400000000000000" pitchFamily="18" charset="-128"/>
                <a:ea typeface="UD デジタル 教科書体 NK-R" panose="02020400000000000000" pitchFamily="18" charset="-128"/>
              </a:rPr>
              <a:t>Web3</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AI</a:t>
            </a:r>
            <a:r>
              <a:rPr lang="ja-JP" altLang="en-US" sz="1400" dirty="0">
                <a:latin typeface="UD デジタル 教科書体 NK-R" panose="02020400000000000000" pitchFamily="18" charset="-128"/>
                <a:ea typeface="UD デジタル 教科書体 NK-R" panose="02020400000000000000" pitchFamily="18" charset="-128"/>
              </a:rPr>
              <a:t>等にも精通した高度金融人材の育成</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a:extLst>
              <a:ext uri="{FF2B5EF4-FFF2-40B4-BE49-F238E27FC236}">
                <a16:creationId xmlns:a16="http://schemas.microsoft.com/office/drawing/2014/main" id="{99184815-5092-406C-BB2A-97B5A2052FFF}"/>
              </a:ext>
            </a:extLst>
          </p:cNvPr>
          <p:cNvSpPr txBox="1"/>
          <p:nvPr/>
        </p:nvSpPr>
        <p:spPr>
          <a:xfrm>
            <a:off x="6572451" y="3874682"/>
            <a:ext cx="5317598"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外国人投資家の在留資格創設の実現等に向けた国への働きかけ</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用地情報提供等による高度外国人材のニーズを踏まえたインターナショナルスクール誘致</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8" name="テキスト ボックス 57">
            <a:extLst>
              <a:ext uri="{FF2B5EF4-FFF2-40B4-BE49-F238E27FC236}">
                <a16:creationId xmlns:a16="http://schemas.microsoft.com/office/drawing/2014/main" id="{46CCE412-1BAB-46E8-A18A-71DDDABE2368}"/>
              </a:ext>
            </a:extLst>
          </p:cNvPr>
          <p:cNvSpPr txBox="1"/>
          <p:nvPr/>
        </p:nvSpPr>
        <p:spPr>
          <a:xfrm>
            <a:off x="6540544" y="5490740"/>
            <a:ext cx="5233987"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大阪の成長産業を含むビジネス魅力等について、ポータルサイト・</a:t>
            </a:r>
            <a:r>
              <a:rPr lang="en-US" altLang="ja-JP" sz="1400" dirty="0">
                <a:latin typeface="UD デジタル 教科書体 NK-R" panose="02020400000000000000" pitchFamily="18" charset="-128"/>
                <a:ea typeface="UD デジタル 教科書体 NK-R" panose="02020400000000000000" pitchFamily="18" charset="-128"/>
              </a:rPr>
              <a:t>SNS</a:t>
            </a:r>
            <a:r>
              <a:rPr lang="ja-JP" altLang="en-US" sz="1400" dirty="0">
                <a:latin typeface="UD デジタル 教科書体 NK-R" panose="02020400000000000000" pitchFamily="18" charset="-128"/>
                <a:ea typeface="UD デジタル 教科書体 NK-R" panose="02020400000000000000" pitchFamily="18" charset="-128"/>
              </a:rPr>
              <a:t>に加え、海外メディア等も活用した戦略的な広報を推進</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連携協定（</a:t>
            </a:r>
            <a:r>
              <a:rPr lang="en-US" altLang="ja-JP" sz="1400" dirty="0">
                <a:latin typeface="UD デジタル 教科書体 NK-R" panose="02020400000000000000" pitchFamily="18" charset="-128"/>
                <a:ea typeface="UD デジタル 教科書体 NK-R" panose="02020400000000000000" pitchFamily="18" charset="-128"/>
              </a:rPr>
              <a:t>MOU</a:t>
            </a:r>
            <a:r>
              <a:rPr lang="ja-JP" altLang="en-US" sz="1400" dirty="0">
                <a:latin typeface="UD デジタル 教科書体 NK-R" panose="02020400000000000000" pitchFamily="18" charset="-128"/>
                <a:ea typeface="UD デジタル 教科書体 NK-R" panose="02020400000000000000" pitchFamily="18" charset="-128"/>
              </a:rPr>
              <a:t>）の検討及び</a:t>
            </a:r>
            <a:r>
              <a:rPr lang="en-US" altLang="ja-JP" sz="1400" dirty="0">
                <a:latin typeface="UD デジタル 教科書体 NK-R" panose="02020400000000000000" pitchFamily="18" charset="-128"/>
                <a:ea typeface="UD デジタル 教科書体 NK-R" panose="02020400000000000000" pitchFamily="18" charset="-128"/>
              </a:rPr>
              <a:t>MOU</a:t>
            </a:r>
            <a:r>
              <a:rPr lang="ja-JP" altLang="en-US" sz="1400" dirty="0">
                <a:latin typeface="UD デジタル 教科書体 NK-R" panose="02020400000000000000" pitchFamily="18" charset="-128"/>
                <a:ea typeface="UD デジタル 教科書体 NK-R" panose="02020400000000000000" pitchFamily="18" charset="-128"/>
              </a:rPr>
              <a:t>締結都市等との連携・協力</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67" name="正方形/長方形 66">
            <a:extLst>
              <a:ext uri="{FF2B5EF4-FFF2-40B4-BE49-F238E27FC236}">
                <a16:creationId xmlns:a16="http://schemas.microsoft.com/office/drawing/2014/main" id="{0949D6AB-3C7E-4A79-9766-FC93B7B2FC9E}"/>
              </a:ext>
            </a:extLst>
          </p:cNvPr>
          <p:cNvSpPr/>
          <p:nvPr/>
        </p:nvSpPr>
        <p:spPr>
          <a:xfrm>
            <a:off x="6487498" y="547245"/>
            <a:ext cx="5345110" cy="492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２つの都市像に共通する</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取組みのポイント</a:t>
            </a:r>
          </a:p>
        </p:txBody>
      </p:sp>
      <p:sp>
        <p:nvSpPr>
          <p:cNvPr id="41" name="正方形/長方形 40">
            <a:extLst>
              <a:ext uri="{FF2B5EF4-FFF2-40B4-BE49-F238E27FC236}">
                <a16:creationId xmlns:a16="http://schemas.microsoft.com/office/drawing/2014/main" id="{A117F64C-5814-41B1-A076-B699D8A6C5B2}"/>
              </a:ext>
            </a:extLst>
          </p:cNvPr>
          <p:cNvSpPr/>
          <p:nvPr/>
        </p:nvSpPr>
        <p:spPr>
          <a:xfrm>
            <a:off x="441034" y="547245"/>
            <a:ext cx="5345110" cy="504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都市像２</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の</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実現に向けた取組みのポイント</a:t>
            </a:r>
          </a:p>
        </p:txBody>
      </p:sp>
      <p:grpSp>
        <p:nvGrpSpPr>
          <p:cNvPr id="20" name="グループ化 19">
            <a:extLst>
              <a:ext uri="{FF2B5EF4-FFF2-40B4-BE49-F238E27FC236}">
                <a16:creationId xmlns:a16="http://schemas.microsoft.com/office/drawing/2014/main" id="{345F2100-DCF3-4100-9F3D-C6304FBC5D43}"/>
              </a:ext>
            </a:extLst>
          </p:cNvPr>
          <p:cNvGrpSpPr/>
          <p:nvPr/>
        </p:nvGrpSpPr>
        <p:grpSpPr>
          <a:xfrm>
            <a:off x="185983" y="1346838"/>
            <a:ext cx="5963719" cy="619591"/>
            <a:chOff x="231762" y="1347958"/>
            <a:chExt cx="5963719" cy="619591"/>
          </a:xfrm>
        </p:grpSpPr>
        <p:sp>
          <p:nvSpPr>
            <p:cNvPr id="21" name="テキスト ボックス 20">
              <a:extLst>
                <a:ext uri="{FF2B5EF4-FFF2-40B4-BE49-F238E27FC236}">
                  <a16:creationId xmlns:a16="http://schemas.microsoft.com/office/drawing/2014/main" id="{6F2F6E8C-3667-4AF2-B3F6-D84645C700C3}"/>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デジタルの進展も踏まえたエッジの効いた</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金融商品・市場の形成と決済高度化等による取引促進</a:t>
              </a:r>
            </a:p>
          </p:txBody>
        </p:sp>
        <p:cxnSp>
          <p:nvCxnSpPr>
            <p:cNvPr id="22" name="直線コネクタ 21">
              <a:extLst>
                <a:ext uri="{FF2B5EF4-FFF2-40B4-BE49-F238E27FC236}">
                  <a16:creationId xmlns:a16="http://schemas.microsoft.com/office/drawing/2014/main" id="{54743469-56F6-46ED-8493-561694387AF8}"/>
                </a:ext>
              </a:extLst>
            </p:cNvPr>
            <p:cNvCxnSpPr/>
            <p:nvPr/>
          </p:nvCxnSpPr>
          <p:spPr>
            <a:xfrm>
              <a:off x="479954"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13829DB5-C3F3-47F4-9A20-BD0F49258695}"/>
              </a:ext>
            </a:extLst>
          </p:cNvPr>
          <p:cNvGrpSpPr/>
          <p:nvPr/>
        </p:nvGrpSpPr>
        <p:grpSpPr>
          <a:xfrm>
            <a:off x="255491" y="3797231"/>
            <a:ext cx="5963719" cy="619591"/>
            <a:chOff x="231762" y="1347958"/>
            <a:chExt cx="5963719" cy="619591"/>
          </a:xfrm>
        </p:grpSpPr>
        <p:sp>
          <p:nvSpPr>
            <p:cNvPr id="24" name="テキスト ボックス 23">
              <a:extLst>
                <a:ext uri="{FF2B5EF4-FFF2-40B4-BE49-F238E27FC236}">
                  <a16:creationId xmlns:a16="http://schemas.microsoft.com/office/drawing/2014/main" id="{88C10997-240A-48AA-9DFC-EC00DE0780E6}"/>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ブロックチェーン技術やステーブルコイン活用等による</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金融イノベーションの促進</a:t>
              </a:r>
            </a:p>
          </p:txBody>
        </p:sp>
        <p:cxnSp>
          <p:nvCxnSpPr>
            <p:cNvPr id="25" name="直線コネクタ 24">
              <a:extLst>
                <a:ext uri="{FF2B5EF4-FFF2-40B4-BE49-F238E27FC236}">
                  <a16:creationId xmlns:a16="http://schemas.microsoft.com/office/drawing/2014/main" id="{E359050B-920A-4993-BB89-2647D37232A3}"/>
                </a:ext>
              </a:extLst>
            </p:cNvPr>
            <p:cNvCxnSpPr/>
            <p:nvPr/>
          </p:nvCxnSpPr>
          <p:spPr>
            <a:xfrm>
              <a:off x="451078"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53BBE2C7-8403-4FBE-BE30-598F980FE1AA}"/>
              </a:ext>
            </a:extLst>
          </p:cNvPr>
          <p:cNvGrpSpPr/>
          <p:nvPr/>
        </p:nvGrpSpPr>
        <p:grpSpPr>
          <a:xfrm>
            <a:off x="6149702" y="1272214"/>
            <a:ext cx="5963719" cy="619591"/>
            <a:chOff x="231762" y="1347958"/>
            <a:chExt cx="5963719" cy="619591"/>
          </a:xfrm>
        </p:grpSpPr>
        <p:sp>
          <p:nvSpPr>
            <p:cNvPr id="27" name="テキスト ボックス 26">
              <a:extLst>
                <a:ext uri="{FF2B5EF4-FFF2-40B4-BE49-F238E27FC236}">
                  <a16:creationId xmlns:a16="http://schemas.microsoft.com/office/drawing/2014/main" id="{DF8EF266-8314-424F-87DA-F76F78FC0506}"/>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金融機関・学校・行政等が連携した</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府民の金融リテラシー向上と高度金融人材育成</a:t>
              </a:r>
            </a:p>
          </p:txBody>
        </p:sp>
        <p:cxnSp>
          <p:nvCxnSpPr>
            <p:cNvPr id="28" name="直線コネクタ 27">
              <a:extLst>
                <a:ext uri="{FF2B5EF4-FFF2-40B4-BE49-F238E27FC236}">
                  <a16:creationId xmlns:a16="http://schemas.microsoft.com/office/drawing/2014/main" id="{D224D79E-0375-4003-A2F1-D6681F654CCD}"/>
                </a:ext>
              </a:extLst>
            </p:cNvPr>
            <p:cNvCxnSpPr/>
            <p:nvPr/>
          </p:nvCxnSpPr>
          <p:spPr>
            <a:xfrm>
              <a:off x="585831"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91A28F0C-028D-4C16-AAB3-B07A49806E3C}"/>
              </a:ext>
            </a:extLst>
          </p:cNvPr>
          <p:cNvGrpSpPr/>
          <p:nvPr/>
        </p:nvGrpSpPr>
        <p:grpSpPr>
          <a:xfrm>
            <a:off x="6149702" y="4989391"/>
            <a:ext cx="5963719" cy="338554"/>
            <a:chOff x="231762" y="1631736"/>
            <a:chExt cx="5963719" cy="338554"/>
          </a:xfrm>
        </p:grpSpPr>
        <p:sp>
          <p:nvSpPr>
            <p:cNvPr id="30" name="テキスト ボックス 29">
              <a:extLst>
                <a:ext uri="{FF2B5EF4-FFF2-40B4-BE49-F238E27FC236}">
                  <a16:creationId xmlns:a16="http://schemas.microsoft.com/office/drawing/2014/main" id="{6FDD01AF-037A-4792-8C4B-DE3F24FCBBCA}"/>
                </a:ext>
              </a:extLst>
            </p:cNvPr>
            <p:cNvSpPr txBox="1"/>
            <p:nvPr/>
          </p:nvSpPr>
          <p:spPr>
            <a:xfrm>
              <a:off x="231762" y="1631736"/>
              <a:ext cx="5963719" cy="338554"/>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大阪のビジネス魅力等の戦略的な広報の推進・海外との連携</a:t>
              </a:r>
            </a:p>
          </p:txBody>
        </p:sp>
        <p:cxnSp>
          <p:nvCxnSpPr>
            <p:cNvPr id="31" name="直線コネクタ 30">
              <a:extLst>
                <a:ext uri="{FF2B5EF4-FFF2-40B4-BE49-F238E27FC236}">
                  <a16:creationId xmlns:a16="http://schemas.microsoft.com/office/drawing/2014/main" id="{D902C401-8BBD-4851-B334-3CB24FB15BA6}"/>
                </a:ext>
              </a:extLst>
            </p:cNvPr>
            <p:cNvCxnSpPr/>
            <p:nvPr/>
          </p:nvCxnSpPr>
          <p:spPr>
            <a:xfrm>
              <a:off x="585831"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4738AE9D-4DBF-478F-B425-611091197A54}"/>
              </a:ext>
            </a:extLst>
          </p:cNvPr>
          <p:cNvGrpSpPr/>
          <p:nvPr/>
        </p:nvGrpSpPr>
        <p:grpSpPr>
          <a:xfrm>
            <a:off x="6175677" y="3096526"/>
            <a:ext cx="5963719" cy="619591"/>
            <a:chOff x="231762" y="1347958"/>
            <a:chExt cx="5963719" cy="619591"/>
          </a:xfrm>
        </p:grpSpPr>
        <p:sp>
          <p:nvSpPr>
            <p:cNvPr id="33" name="テキスト ボックス 32">
              <a:extLst>
                <a:ext uri="{FF2B5EF4-FFF2-40B4-BE49-F238E27FC236}">
                  <a16:creationId xmlns:a16="http://schemas.microsoft.com/office/drawing/2014/main" id="{D0808147-6E5D-4532-B13C-42799217C84E}"/>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在留資格や教育環境の整備など</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海外投資家等のビジネス・生活環境の整備</a:t>
              </a:r>
            </a:p>
          </p:txBody>
        </p:sp>
        <p:cxnSp>
          <p:nvCxnSpPr>
            <p:cNvPr id="34" name="直線コネクタ 33">
              <a:extLst>
                <a:ext uri="{FF2B5EF4-FFF2-40B4-BE49-F238E27FC236}">
                  <a16:creationId xmlns:a16="http://schemas.microsoft.com/office/drawing/2014/main" id="{9A799ED0-B429-470F-8FFB-2008C2B17C92}"/>
                </a:ext>
              </a:extLst>
            </p:cNvPr>
            <p:cNvCxnSpPr/>
            <p:nvPr/>
          </p:nvCxnSpPr>
          <p:spPr>
            <a:xfrm>
              <a:off x="585831"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405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198298" y="1490694"/>
            <a:ext cx="5709653" cy="2672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金融のフロントランナー都市</a:t>
            </a:r>
          </a:p>
        </p:txBody>
      </p:sp>
      <p:sp>
        <p:nvSpPr>
          <p:cNvPr id="39" name="正方形/長方形 38"/>
          <p:cNvSpPr/>
          <p:nvPr/>
        </p:nvSpPr>
        <p:spPr>
          <a:xfrm>
            <a:off x="6199841" y="1490694"/>
            <a:ext cx="424789" cy="4291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2</a:t>
            </a:r>
            <a:endPar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4" name="正方形/長方形 13"/>
          <p:cNvSpPr/>
          <p:nvPr/>
        </p:nvSpPr>
        <p:spPr>
          <a:xfrm>
            <a:off x="299111" y="1490694"/>
            <a:ext cx="5800380" cy="2672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19" name="正方形/長方形 18"/>
          <p:cNvSpPr/>
          <p:nvPr/>
        </p:nvSpPr>
        <p:spPr>
          <a:xfrm>
            <a:off x="299111" y="1490694"/>
            <a:ext cx="424789" cy="4291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1</a:t>
            </a:r>
            <a:endPar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1" name="正方形/長方形 40"/>
          <p:cNvSpPr/>
          <p:nvPr/>
        </p:nvSpPr>
        <p:spPr>
          <a:xfrm>
            <a:off x="6375216" y="2199479"/>
            <a:ext cx="5415993" cy="1494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a:solidFill>
                  <a:prstClr val="black"/>
                </a:solidFill>
                <a:latin typeface="UD デジタル 教科書体 NK-R" panose="02020400000000000000" pitchFamily="18" charset="-128"/>
                <a:ea typeface="UD デジタル 教科書体 NK-R" panose="02020400000000000000" pitchFamily="18" charset="-128"/>
              </a:rPr>
              <a:t>（１）エッジの効いた先駆的な金融商品・市場等の形成</a:t>
            </a:r>
            <a:endParaRPr lang="en-US" altLang="ja-JP">
              <a:solidFill>
                <a:prstClr val="black"/>
              </a:solidFill>
              <a:latin typeface="UD デジタル 教科書体 NK-R" panose="02020400000000000000" pitchFamily="18" charset="-128"/>
              <a:ea typeface="UD デジタル 教科書体 NK-R" panose="02020400000000000000" pitchFamily="18" charset="-128"/>
            </a:endParaRPr>
          </a:p>
          <a:p>
            <a:pPr lvl="0">
              <a:defRPr/>
            </a:pPr>
            <a:endParaRPr lang="en-US" altLang="ja-JP">
              <a:solidFill>
                <a:prstClr val="black"/>
              </a:solidFill>
              <a:latin typeface="UD デジタル 教科書体 NK-R" panose="02020400000000000000" pitchFamily="18" charset="-128"/>
              <a:ea typeface="UD デジタル 教科書体 NK-R" panose="02020400000000000000" pitchFamily="18" charset="-128"/>
            </a:endParaRPr>
          </a:p>
          <a:p>
            <a:pPr lvl="0">
              <a:defRPr/>
            </a:pPr>
            <a:r>
              <a:rPr lang="ja-JP" altLang="en-US">
                <a:solidFill>
                  <a:prstClr val="black"/>
                </a:solidFill>
                <a:latin typeface="UD デジタル 教科書体 NK-R" panose="02020400000000000000" pitchFamily="18" charset="-128"/>
                <a:ea typeface="UD デジタル 教科書体 NK-R" panose="02020400000000000000" pitchFamily="18" charset="-128"/>
              </a:rPr>
              <a:t>（２）金融イノベーションの促進</a:t>
            </a:r>
            <a:endParaRPr lang="en-US" altLang="ja-JP">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0" name="タイトル 1"/>
          <p:cNvSpPr txBox="1">
            <a:spLocks/>
          </p:cNvSpPr>
          <p:nvPr/>
        </p:nvSpPr>
        <p:spPr>
          <a:xfrm>
            <a:off x="299111" y="966817"/>
            <a:ext cx="4816951"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a:latin typeface="UD デジタル 教科書体 NK-R" panose="02020400000000000000" pitchFamily="18" charset="-128"/>
                <a:ea typeface="UD デジタル 教科書体 NK-R" panose="02020400000000000000" pitchFamily="18" charset="-128"/>
              </a:rPr>
              <a:t>取組みの柱</a:t>
            </a:r>
          </a:p>
        </p:txBody>
      </p:sp>
      <p:cxnSp>
        <p:nvCxnSpPr>
          <p:cNvPr id="3" name="直線コネクタ 2"/>
          <p:cNvCxnSpPr/>
          <p:nvPr/>
        </p:nvCxnSpPr>
        <p:spPr>
          <a:xfrm>
            <a:off x="328402" y="1370922"/>
            <a:ext cx="5212589"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7" name="正方形/長方形 16">
            <a:extLst>
              <a:ext uri="{FF2B5EF4-FFF2-40B4-BE49-F238E27FC236}">
                <a16:creationId xmlns:a16="http://schemas.microsoft.com/office/drawing/2014/main" id="{DE463228-9F4D-478B-A0B0-59848A0B2B0E}"/>
              </a:ext>
            </a:extLst>
          </p:cNvPr>
          <p:cNvSpPr/>
          <p:nvPr/>
        </p:nvSpPr>
        <p:spPr>
          <a:xfrm>
            <a:off x="969564" y="4354081"/>
            <a:ext cx="10406667" cy="23858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【2</a:t>
            </a:r>
            <a:r>
              <a:rPr kumimoji="1" lang="ja-JP" altLang="en-US" sz="2000" b="0" i="0" u="none" strike="noStrike" kern="1200" cap="none" spc="0" normalizeH="0" baseline="0" noProof="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つのめざす都市像を実現するための共通する取組み</a:t>
            </a:r>
            <a:r>
              <a:rPr kumimoji="1" lang="en-US" altLang="ja-JP" sz="2000" b="0" i="0" u="none" strike="noStrike" kern="1200" cap="none" spc="0" normalizeH="0" baseline="0" noProof="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p>
        </p:txBody>
      </p:sp>
      <p:sp>
        <p:nvSpPr>
          <p:cNvPr id="21" name="テキスト ボックス 20">
            <a:extLst>
              <a:ext uri="{FF2B5EF4-FFF2-40B4-BE49-F238E27FC236}">
                <a16:creationId xmlns:a16="http://schemas.microsoft.com/office/drawing/2014/main" id="{471C2DDF-FF1A-462A-9C4A-3B62A06C1231}"/>
              </a:ext>
            </a:extLst>
          </p:cNvPr>
          <p:cNvSpPr txBox="1"/>
          <p:nvPr/>
        </p:nvSpPr>
        <p:spPr>
          <a:xfrm>
            <a:off x="1216144" y="4760449"/>
            <a:ext cx="9940160" cy="184665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defRPr/>
            </a:pPr>
            <a:endParaRPr kumimoji="1" lang="en-US" altLang="ja-JP" sz="12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（１）金融リテラシー向上につながる取組の推進及び金融分野における高度人材の育成</a:t>
            </a: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（２）海外投資家等を惹きつける生活・ビジネス環境の整備 </a:t>
            </a: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endPar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（３）国内外に向けた戦略的な広報の推進・海外との連携</a:t>
            </a: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endParaRPr kumimoji="1" lang="ja-JP" altLang="en-US" sz="12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3" name="正方形/長方形 22">
            <a:extLst>
              <a:ext uri="{FF2B5EF4-FFF2-40B4-BE49-F238E27FC236}">
                <a16:creationId xmlns:a16="http://schemas.microsoft.com/office/drawing/2014/main" id="{AF20AC5C-9730-4B7E-8C1E-526DCE517874}"/>
              </a:ext>
            </a:extLst>
          </p:cNvPr>
          <p:cNvSpPr/>
          <p:nvPr/>
        </p:nvSpPr>
        <p:spPr>
          <a:xfrm>
            <a:off x="492262" y="2199479"/>
            <a:ext cx="5415993" cy="1494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800"/>
              </a:lnSpc>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（１）スタートアップ等への国内外からの投資・協業促進</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ts val="1800"/>
              </a:lnSpc>
              <a:spcAft>
                <a:spcPts val="0"/>
              </a:spcAft>
              <a:buClrTx/>
              <a:buSzTx/>
              <a:buFontTx/>
              <a:buNone/>
              <a:tabLst/>
              <a:defRPr/>
            </a:pP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lvl="0">
              <a:lnSpc>
                <a:spcPts val="1800"/>
              </a:lnSpc>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（２）レジリエンス</a:t>
            </a:r>
            <a:r>
              <a:rPr kumimoji="1" lang="ja-JP" altLang="en-US"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向上の観点を含めた副首都・大阪</a:t>
            </a:r>
            <a:endParaRPr kumimoji="1" lang="en-US" altLang="ja-JP"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lvl="0">
              <a:lnSpc>
                <a:spcPts val="1800"/>
              </a:lnSpc>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の実現に資する金融系企業等</a:t>
            </a: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の集積促進</a:t>
            </a:r>
          </a:p>
        </p:txBody>
      </p:sp>
      <p:sp>
        <p:nvSpPr>
          <p:cNvPr id="18" name="スライド番号プレースホルダー 1">
            <a:extLst>
              <a:ext uri="{FF2B5EF4-FFF2-40B4-BE49-F238E27FC236}">
                <a16:creationId xmlns:a16="http://schemas.microsoft.com/office/drawing/2014/main" id="{96759891-A7F6-409B-A55B-0A7E93EA9CEC}"/>
              </a:ext>
            </a:extLst>
          </p:cNvPr>
          <p:cNvSpPr>
            <a:spLocks noGrp="1"/>
          </p:cNvSpPr>
          <p:nvPr>
            <p:ph type="sldNum" sz="quarter" idx="12"/>
          </p:nvPr>
        </p:nvSpPr>
        <p:spPr>
          <a:xfrm>
            <a:off x="11362519" y="6574765"/>
            <a:ext cx="824025" cy="291555"/>
          </a:xfrm>
        </p:spPr>
        <p:txBody>
          <a:bodyPr/>
          <a:lstStyle/>
          <a:p>
            <a:fld id="{4CFCB8D1-E384-4ABF-9F79-4EB3205F8B48}" type="slidenum">
              <a:rPr kumimoji="1" lang="ja-JP" altLang="en-US" smtClean="0"/>
              <a:t>22</a:t>
            </a:fld>
            <a:endParaRPr kumimoji="1" lang="ja-JP" altLang="en-US"/>
          </a:p>
        </p:txBody>
      </p:sp>
      <p:sp>
        <p:nvSpPr>
          <p:cNvPr id="16" name="タイトル 1">
            <a:extLst>
              <a:ext uri="{FF2B5EF4-FFF2-40B4-BE49-F238E27FC236}">
                <a16:creationId xmlns:a16="http://schemas.microsoft.com/office/drawing/2014/main" id="{BCE8800C-6BBA-4FC2-B677-E01A26D38069}"/>
              </a:ext>
            </a:extLst>
          </p:cNvPr>
          <p:cNvSpPr txBox="1">
            <a:spLocks/>
          </p:cNvSpPr>
          <p:nvPr/>
        </p:nvSpPr>
        <p:spPr>
          <a:xfrm>
            <a:off x="164730" y="198341"/>
            <a:ext cx="11537989" cy="61194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latin typeface="UD デジタル 教科書体 NK-R" panose="02020400000000000000" pitchFamily="18" charset="-128"/>
                <a:ea typeface="UD デジタル 教科書体 NK-R" panose="02020400000000000000" pitchFamily="18" charset="-128"/>
              </a:rPr>
              <a:t>Ⅴ</a:t>
            </a:r>
            <a:r>
              <a:rPr lang="ja-JP" altLang="en-US" sz="3600" dirty="0">
                <a:latin typeface="UD デジタル 教科書体 NK-R" panose="02020400000000000000" pitchFamily="18" charset="-128"/>
                <a:ea typeface="UD デジタル 教科書体 NK-R" panose="02020400000000000000" pitchFamily="18" charset="-128"/>
              </a:rPr>
              <a:t>　取組みの柱と具体的取組み（アクションプラン）</a:t>
            </a:r>
          </a:p>
        </p:txBody>
      </p:sp>
      <p:cxnSp>
        <p:nvCxnSpPr>
          <p:cNvPr id="22" name="直線コネクタ 21">
            <a:extLst>
              <a:ext uri="{FF2B5EF4-FFF2-40B4-BE49-F238E27FC236}">
                <a16:creationId xmlns:a16="http://schemas.microsoft.com/office/drawing/2014/main" id="{4805B73E-C8A5-4125-90BE-34DA65B23B18}"/>
              </a:ext>
            </a:extLst>
          </p:cNvPr>
          <p:cNvCxnSpPr>
            <a:cxnSpLocks/>
          </p:cNvCxnSpPr>
          <p:nvPr/>
        </p:nvCxnSpPr>
        <p:spPr>
          <a:xfrm>
            <a:off x="164730" y="725320"/>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66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3735" y="764266"/>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23</a:t>
            </a:fld>
            <a:endParaRPr lang="ja-JP" altLang="en-US">
              <a:solidFill>
                <a:prstClr val="black">
                  <a:tint val="75000"/>
                </a:prstClr>
              </a:solidFill>
              <a:latin typeface="游ゴシック" panose="020F0502020204030204"/>
              <a:ea typeface="游ゴシック" panose="020B0400000000000000" pitchFamily="50" charset="-128"/>
            </a:endParaRPr>
          </a:p>
        </p:txBody>
      </p:sp>
      <p:sp>
        <p:nvSpPr>
          <p:cNvPr id="22" name="角丸四角形 21"/>
          <p:cNvSpPr/>
          <p:nvPr/>
        </p:nvSpPr>
        <p:spPr>
          <a:xfrm>
            <a:off x="423754" y="1488511"/>
            <a:ext cx="5500797" cy="50017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4" name="テキスト ボックス 23"/>
          <p:cNvSpPr txBox="1"/>
          <p:nvPr/>
        </p:nvSpPr>
        <p:spPr bwMode="white">
          <a:xfrm>
            <a:off x="469952" y="1580663"/>
            <a:ext cx="5500797" cy="369332"/>
          </a:xfrm>
          <a:prstGeom prst="rect">
            <a:avLst/>
          </a:prstGeom>
          <a:noFill/>
        </p:spPr>
        <p:txBody>
          <a:bodyPr wrap="square" rtlCol="0">
            <a:spAutoFit/>
          </a:bodyPr>
          <a:lstStyle/>
          <a:p>
            <a:r>
              <a:rPr lang="en-US" altLang="ja-JP" b="1">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b="1">
                <a:solidFill>
                  <a:schemeClr val="bg1"/>
                </a:solidFill>
                <a:latin typeface="UD デジタル 教科書体 NK-R" panose="02020400000000000000" pitchFamily="18" charset="-128"/>
                <a:ea typeface="UD デジタル 教科書体 NK-R" panose="02020400000000000000" pitchFamily="18" charset="-128"/>
              </a:rPr>
              <a:t>スタートアップ等への国内外からの投資・協業促進</a:t>
            </a:r>
          </a:p>
        </p:txBody>
      </p:sp>
      <p:sp>
        <p:nvSpPr>
          <p:cNvPr id="27" name="フリーフォーム 26"/>
          <p:cNvSpPr/>
          <p:nvPr/>
        </p:nvSpPr>
        <p:spPr>
          <a:xfrm>
            <a:off x="288108" y="2173245"/>
            <a:ext cx="5737427" cy="437806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企業誘致や投資促進に向けた国内外金融系企業等への</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戦略的なプロモーション活動の実施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スタートアップ、中堅・中小企業等とベンチャーキャピタル</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(VC)</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・プライベートエクイティ</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(PE)</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等との出会いの場の創出</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投資家の招へいの実施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万博で披露された先端技術の実装化等支援</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大阪に進出した金融系企業と在阪企業との協業促進</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アセットオーナーの大阪への投資機運醸成及び誘致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テーマを特化した官民連携によるベンチャーキャピタルファンドを含む多面的な資金供給方法の検討</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税制や規制緩和に関する国への働きかけ</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（オープンイノベーション促進税制やエンジェル税制における拡充等）</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スタートアップの</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EXIT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IPO</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M</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、セカンダリー等）の支援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52" name="直線コネクタ 51"/>
          <p:cNvCxnSpPr/>
          <p:nvPr/>
        </p:nvCxnSpPr>
        <p:spPr>
          <a:xfrm>
            <a:off x="6091084" y="1239682"/>
            <a:ext cx="14749" cy="535366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タイトル 1"/>
          <p:cNvSpPr txBox="1">
            <a:spLocks/>
          </p:cNvSpPr>
          <p:nvPr/>
        </p:nvSpPr>
        <p:spPr>
          <a:xfrm>
            <a:off x="207111" y="120466"/>
            <a:ext cx="8517343"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UD デジタル 教科書体 NK-R" panose="02020400000000000000" pitchFamily="18" charset="-128"/>
                <a:ea typeface="UD デジタル 教科書体 NK-R" panose="02020400000000000000" pitchFamily="18" charset="-128"/>
              </a:rPr>
              <a:t>現時点で実施・検討している具体的取組み（アクションプラン）</a:t>
            </a:r>
          </a:p>
        </p:txBody>
      </p:sp>
      <p:cxnSp>
        <p:nvCxnSpPr>
          <p:cNvPr id="54" name="直線コネクタ 53"/>
          <p:cNvCxnSpPr/>
          <p:nvPr/>
        </p:nvCxnSpPr>
        <p:spPr>
          <a:xfrm flipV="1">
            <a:off x="198851" y="477753"/>
            <a:ext cx="7129997" cy="11186"/>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57" name="角丸四角形 21">
            <a:extLst>
              <a:ext uri="{FF2B5EF4-FFF2-40B4-BE49-F238E27FC236}">
                <a16:creationId xmlns:a16="http://schemas.microsoft.com/office/drawing/2014/main" id="{2ADBED87-3291-4BE0-BCDE-D497A4CC3A14}"/>
              </a:ext>
            </a:extLst>
          </p:cNvPr>
          <p:cNvSpPr/>
          <p:nvPr/>
        </p:nvSpPr>
        <p:spPr>
          <a:xfrm>
            <a:off x="6192897" y="1498677"/>
            <a:ext cx="5500797" cy="70377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58" name="テキスト ボックス 57">
            <a:extLst>
              <a:ext uri="{FF2B5EF4-FFF2-40B4-BE49-F238E27FC236}">
                <a16:creationId xmlns:a16="http://schemas.microsoft.com/office/drawing/2014/main" id="{01B047C3-BB41-4DDB-9644-1B2F80F410F0}"/>
              </a:ext>
            </a:extLst>
          </p:cNvPr>
          <p:cNvSpPr txBox="1"/>
          <p:nvPr/>
        </p:nvSpPr>
        <p:spPr bwMode="white">
          <a:xfrm>
            <a:off x="6207565" y="1556117"/>
            <a:ext cx="5500797" cy="646331"/>
          </a:xfrm>
          <a:prstGeom prst="rect">
            <a:avLst/>
          </a:prstGeom>
          <a:noFill/>
        </p:spPr>
        <p:txBody>
          <a:bodyPr wrap="square" rtlCol="0">
            <a:spAutoFit/>
          </a:bodyPr>
          <a:lstStyle/>
          <a:p>
            <a:r>
              <a:rPr lang="ja-JP" altLang="en-US" b="1" dirty="0">
                <a:solidFill>
                  <a:schemeClr val="bg1"/>
                </a:solidFill>
                <a:latin typeface="UD デジタル 教科書体 NK-R" panose="02020400000000000000" pitchFamily="18" charset="-128"/>
                <a:ea typeface="UD デジタル 教科書体 NK-R" panose="02020400000000000000" pitchFamily="18" charset="-128"/>
              </a:rPr>
              <a:t>（２）レジリエンス向上の観点を含めた副首都・大阪の</a:t>
            </a:r>
            <a:endParaRPr lang="en-US" altLang="ja-JP"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b="1" dirty="0">
                <a:solidFill>
                  <a:schemeClr val="bg1"/>
                </a:solidFill>
                <a:latin typeface="UD デジタル 教科書体 NK-R" panose="02020400000000000000" pitchFamily="18" charset="-128"/>
                <a:ea typeface="UD デジタル 教科書体 NK-R" panose="02020400000000000000" pitchFamily="18" charset="-128"/>
              </a:rPr>
              <a:t>　　　　実現に資する金融系企業等の集積促進</a:t>
            </a:r>
          </a:p>
        </p:txBody>
      </p:sp>
      <p:sp>
        <p:nvSpPr>
          <p:cNvPr id="59" name="フリーフォーム 26">
            <a:extLst>
              <a:ext uri="{FF2B5EF4-FFF2-40B4-BE49-F238E27FC236}">
                <a16:creationId xmlns:a16="http://schemas.microsoft.com/office/drawing/2014/main" id="{7702EFD1-4A4B-4E88-BC64-9CB2F018B45D}"/>
              </a:ext>
            </a:extLst>
          </p:cNvPr>
          <p:cNvSpPr/>
          <p:nvPr/>
        </p:nvSpPr>
        <p:spPr>
          <a:xfrm>
            <a:off x="6112106" y="2319692"/>
            <a:ext cx="5500797" cy="1414402"/>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誘致インセンティブによる金融系外国企業等の拠点設立支援</a:t>
            </a:r>
          </a:p>
          <a:p>
            <a:pPr marL="0" lvl="1" defTabSz="533400">
              <a:spcBef>
                <a:spcPct val="0"/>
              </a:spcBef>
              <a:spcAft>
                <a:spcPct val="20000"/>
              </a:spcAft>
              <a:buClr>
                <a:schemeClr val="accent5">
                  <a:lumMod val="75000"/>
                </a:schemeClr>
              </a:buCl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金融機関等のデュアルオペレーションが可能な大阪拠点等設置（データセンター、ミドル・バックオフィス等を含む）に向けた働きかけ</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40619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47605267"/>
              </p:ext>
            </p:extLst>
          </p:nvPr>
        </p:nvGraphicFramePr>
        <p:xfrm>
          <a:off x="765629" y="902773"/>
          <a:ext cx="10680137" cy="5750779"/>
        </p:xfrm>
        <a:graphic>
          <a:graphicData uri="http://schemas.openxmlformats.org/drawingml/2006/table">
            <a:tbl>
              <a:tblPr firstRow="1" bandRow="1">
                <a:tableStyleId>{5C22544A-7EE6-4342-B048-85BDC9FD1C3A}</a:tableStyleId>
              </a:tblPr>
              <a:tblGrid>
                <a:gridCol w="3669737">
                  <a:extLst>
                    <a:ext uri="{9D8B030D-6E8A-4147-A177-3AD203B41FA5}">
                      <a16:colId xmlns:a16="http://schemas.microsoft.com/office/drawing/2014/main" val="1775291035"/>
                    </a:ext>
                  </a:extLst>
                </a:gridCol>
                <a:gridCol w="5660117">
                  <a:extLst>
                    <a:ext uri="{9D8B030D-6E8A-4147-A177-3AD203B41FA5}">
                      <a16:colId xmlns:a16="http://schemas.microsoft.com/office/drawing/2014/main" val="2051220517"/>
                    </a:ext>
                  </a:extLst>
                </a:gridCol>
                <a:gridCol w="1350283">
                  <a:extLst>
                    <a:ext uri="{9D8B030D-6E8A-4147-A177-3AD203B41FA5}">
                      <a16:colId xmlns:a16="http://schemas.microsoft.com/office/drawing/2014/main" val="3213052032"/>
                    </a:ext>
                  </a:extLst>
                </a:gridCol>
              </a:tblGrid>
              <a:tr h="323486">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213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企業誘致や投資促進に向けた国内外金融系企業等</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r>
                        <a:rPr kumimoji="1" lang="en-US" altLang="ja-JP" sz="1400" u="none" baseline="30000" dirty="0">
                          <a:solidFill>
                            <a:schemeClr val="tx1"/>
                          </a:solidFill>
                          <a:latin typeface="Meiryo UI" panose="020B0604030504040204" pitchFamily="50" charset="-128"/>
                          <a:ea typeface="Meiryo UI" panose="020B0604030504040204" pitchFamily="50" charset="-128"/>
                        </a:rPr>
                        <a:t>※</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r>
                        <a:rPr lang="ja-JP" altLang="en-US" sz="1400" u="none" dirty="0">
                          <a:solidFill>
                            <a:schemeClr val="tx1"/>
                          </a:solidFill>
                          <a:latin typeface="Meiryo UI" panose="020B0604030504040204" pitchFamily="50" charset="-128"/>
                          <a:ea typeface="Meiryo UI" panose="020B0604030504040204" pitchFamily="50" charset="-128"/>
                        </a:rPr>
                        <a:t>への戦略的なプロモーション活動の実施</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a:t>
                      </a:r>
                      <a:r>
                        <a:rPr lang="ja-JP" altLang="en-US" sz="1400" u="none" dirty="0">
                          <a:solidFill>
                            <a:schemeClr val="tx1"/>
                          </a:solidFill>
                          <a:latin typeface="Meiryo UI" panose="020B0604030504040204" pitchFamily="50" charset="-128"/>
                          <a:ea typeface="Meiryo UI" panose="020B0604030504040204" pitchFamily="50" charset="-128"/>
                        </a:rPr>
                        <a:t>）ベンチャーキャピタル（</a:t>
                      </a:r>
                      <a:r>
                        <a:rPr lang="en-US" altLang="ja-JP" sz="1400" u="none" dirty="0">
                          <a:solidFill>
                            <a:schemeClr val="tx1"/>
                          </a:solidFill>
                          <a:latin typeface="Meiryo UI" panose="020B0604030504040204" pitchFamily="50" charset="-128"/>
                          <a:ea typeface="Meiryo UI" panose="020B0604030504040204" pitchFamily="50" charset="-128"/>
                        </a:rPr>
                        <a:t>VC</a:t>
                      </a:r>
                      <a:r>
                        <a:rPr lang="ja-JP" altLang="en-US" sz="1400" u="none" dirty="0">
                          <a:solidFill>
                            <a:schemeClr val="tx1"/>
                          </a:solidFill>
                          <a:latin typeface="Meiryo UI" panose="020B0604030504040204" pitchFamily="50" charset="-128"/>
                          <a:ea typeface="Meiryo UI" panose="020B0604030504040204" pitchFamily="50" charset="-128"/>
                        </a:rPr>
                        <a:t>）、</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　　　　 プライベートエクイティ（</a:t>
                      </a:r>
                      <a:r>
                        <a:rPr lang="en-US" altLang="ja-JP" sz="1400" u="none" dirty="0">
                          <a:solidFill>
                            <a:schemeClr val="tx1"/>
                          </a:solidFill>
                          <a:latin typeface="Meiryo UI" panose="020B0604030504040204" pitchFamily="50" charset="-128"/>
                          <a:ea typeface="Meiryo UI" panose="020B0604030504040204" pitchFamily="50" charset="-128"/>
                        </a:rPr>
                        <a:t>PE</a:t>
                      </a:r>
                      <a:r>
                        <a:rPr lang="ja-JP" altLang="en-US" sz="1400" u="none" dirty="0">
                          <a:solidFill>
                            <a:schemeClr val="tx1"/>
                          </a:solidFill>
                          <a:latin typeface="Meiryo UI" panose="020B0604030504040204" pitchFamily="50" charset="-128"/>
                          <a:ea typeface="Meiryo UI" panose="020B0604030504040204" pitchFamily="50" charset="-128"/>
                        </a:rPr>
                        <a:t>）、</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　　　 　ファミリーオフィス、フィンテック等</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万博で披露された先端技術、大阪が強みの発揮できる成長産業分野</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r>
                        <a:rPr kumimoji="1" lang="en-US" altLang="ja-JP" sz="1400" u="none" baseline="30000" dirty="0">
                          <a:solidFill>
                            <a:schemeClr val="tx1"/>
                          </a:solidFill>
                          <a:latin typeface="Meiryo UI" panose="020B0604030504040204" pitchFamily="50" charset="-128"/>
                          <a:ea typeface="Meiryo UI" panose="020B0604030504040204" pitchFamily="50" charset="-128"/>
                        </a:rPr>
                        <a:t>※</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endParaRPr kumimoji="1" lang="en-US" altLang="ja-JP" sz="1400" u="none" baseline="30000"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や大阪の都市魅力などの国内外投資家（</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、ファミリーオフィス等）へのプロモーション</a:t>
                      </a:r>
                      <a:endParaRPr kumimoji="1" lang="en-US" altLang="ja-JP" sz="14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a:t>
                      </a:r>
                      <a:r>
                        <a:rPr kumimoji="1" lang="en-US" altLang="ja-JP" sz="1400" u="none" dirty="0">
                          <a:solidFill>
                            <a:schemeClr val="tx1"/>
                          </a:solidFill>
                          <a:latin typeface="Meiryo UI" panose="020B0604030504040204" pitchFamily="50" charset="-128"/>
                          <a:ea typeface="Meiryo UI" panose="020B0604030504040204" pitchFamily="50" charset="-128"/>
                        </a:rPr>
                        <a:t>※</a:t>
                      </a:r>
                      <a:r>
                        <a:rPr kumimoji="1" lang="ja-JP" altLang="en-US" sz="1400" u="none" dirty="0">
                          <a:solidFill>
                            <a:schemeClr val="tx1"/>
                          </a:solidFill>
                          <a:latin typeface="Meiryo UI" panose="020B0604030504040204" pitchFamily="50" charset="-128"/>
                          <a:ea typeface="Meiryo UI" panose="020B0604030504040204" pitchFamily="50" charset="-128"/>
                        </a:rPr>
                        <a:t>）ライフサイエンス・カーボンニュートラル等</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6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成長産業分野等への投資や在阪企業の決済手法の高度化等に資すると</a:t>
                      </a:r>
                      <a:endParaRPr kumimoji="1" lang="en-US" altLang="ja-JP" sz="14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考えられる金融系企業（</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a:t>
                      </a:r>
                      <a:r>
                        <a:rPr kumimoji="1" lang="en-US" altLang="ja-JP" sz="1400" u="none" dirty="0">
                          <a:solidFill>
                            <a:schemeClr val="tx1"/>
                          </a:solidFill>
                          <a:latin typeface="Meiryo UI" panose="020B0604030504040204" pitchFamily="50" charset="-128"/>
                          <a:ea typeface="Meiryo UI" panose="020B0604030504040204" pitchFamily="50" charset="-128"/>
                        </a:rPr>
                        <a:t>PE</a:t>
                      </a:r>
                      <a:r>
                        <a:rPr kumimoji="1" lang="ja-JP" altLang="en-US" sz="1400" u="none" dirty="0">
                          <a:solidFill>
                            <a:schemeClr val="tx1"/>
                          </a:solidFill>
                          <a:latin typeface="Meiryo UI" panose="020B0604030504040204" pitchFamily="50" charset="-128"/>
                          <a:ea typeface="Meiryo UI" panose="020B0604030504040204" pitchFamily="50" charset="-128"/>
                        </a:rPr>
                        <a:t>、フィンテック等）の発掘から個別コンタクト、伴走支援による企業誘致及び在阪企業への投資・協業の促進</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14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推進委員会参画団体が関係を持つ国内外フィンテック企業・</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・関連企業</a:t>
                      </a:r>
                    </a:p>
                    <a:p>
                      <a:r>
                        <a:rPr kumimoji="1" lang="ja-JP" altLang="en-US" sz="1400" u="none" dirty="0">
                          <a:solidFill>
                            <a:schemeClr val="tx1"/>
                          </a:solidFill>
                          <a:latin typeface="Meiryo UI" panose="020B0604030504040204" pitchFamily="50" charset="-128"/>
                          <a:ea typeface="Meiryo UI" panose="020B0604030504040204" pitchFamily="50" charset="-128"/>
                        </a:rPr>
                        <a:t>等をニーズに応じて大阪府・市と連携</a:t>
                      </a:r>
                      <a:endParaRPr kumimoji="1" lang="en-US" altLang="ja-JP" sz="1400" u="none" strike="sngStrik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経済界</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0034657"/>
                  </a:ext>
                </a:extLst>
              </a:tr>
              <a:tr h="2399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スタートアップ、中堅・中小企業等とベンチャーキャピタル</a:t>
                      </a:r>
                      <a:r>
                        <a:rPr lang="en-US" altLang="ja-JP" sz="1400" u="none">
                          <a:solidFill>
                            <a:schemeClr val="tx1"/>
                          </a:solidFill>
                          <a:latin typeface="Meiryo UI" panose="020B0604030504040204" pitchFamily="50" charset="-128"/>
                          <a:ea typeface="Meiryo UI" panose="020B0604030504040204" pitchFamily="50" charset="-128"/>
                        </a:rPr>
                        <a:t>(VC)</a:t>
                      </a:r>
                      <a:r>
                        <a:rPr lang="ja-JP" altLang="en-US" sz="1400" u="none">
                          <a:solidFill>
                            <a:schemeClr val="tx1"/>
                          </a:solidFill>
                          <a:latin typeface="Meiryo UI" panose="020B0604030504040204" pitchFamily="50" charset="-128"/>
                          <a:ea typeface="Meiryo UI" panose="020B0604030504040204" pitchFamily="50" charset="-128"/>
                        </a:rPr>
                        <a:t>・プライベートエクイティ</a:t>
                      </a:r>
                      <a:r>
                        <a:rPr lang="en-US" altLang="ja-JP" sz="1400" u="none">
                          <a:solidFill>
                            <a:schemeClr val="tx1"/>
                          </a:solidFill>
                          <a:latin typeface="Meiryo UI" panose="020B0604030504040204" pitchFamily="50" charset="-128"/>
                          <a:ea typeface="Meiryo UI" panose="020B0604030504040204" pitchFamily="50" charset="-128"/>
                        </a:rPr>
                        <a:t>(PE)</a:t>
                      </a:r>
                      <a:r>
                        <a:rPr lang="ja-JP" altLang="en-US" sz="1400" u="none">
                          <a:solidFill>
                            <a:schemeClr val="tx1"/>
                          </a:solidFill>
                          <a:latin typeface="Meiryo UI" panose="020B0604030504040204" pitchFamily="50" charset="-128"/>
                          <a:ea typeface="Meiryo UI" panose="020B0604030504040204" pitchFamily="50" charset="-128"/>
                        </a:rPr>
                        <a:t>等との出会いの場の創出</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国内外のベンチャーキャピタル（</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）やファミリーオフィス等を招へいしたスタートアップのアクセラレーションプログラム、英語対応のピッチイベントやビジネスマッチングの開催</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6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中堅・中小企業等を対象としたプライベートエクイティ（</a:t>
                      </a:r>
                      <a:r>
                        <a:rPr kumimoji="1" lang="en-US" altLang="ja-JP" sz="1400" u="none" dirty="0">
                          <a:solidFill>
                            <a:schemeClr val="tx1"/>
                          </a:solidFill>
                          <a:latin typeface="Meiryo UI" panose="020B0604030504040204" pitchFamily="50" charset="-128"/>
                          <a:ea typeface="Meiryo UI" panose="020B0604030504040204" pitchFamily="50" charset="-128"/>
                        </a:rPr>
                        <a:t>PE</a:t>
                      </a:r>
                      <a:r>
                        <a:rPr kumimoji="1" lang="ja-JP" altLang="en-US" sz="1400" u="none" dirty="0">
                          <a:solidFill>
                            <a:schemeClr val="tx1"/>
                          </a:solidFill>
                          <a:latin typeface="Meiryo UI" panose="020B0604030504040204" pitchFamily="50" charset="-128"/>
                          <a:ea typeface="Meiryo UI" panose="020B0604030504040204" pitchFamily="50" charset="-128"/>
                        </a:rPr>
                        <a:t>）紹介セミナーの開催</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6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フィンテック企業と在阪企業とのマッチングイベントや交流会の開催による協業機会創出</a:t>
                      </a:r>
                      <a:endParaRPr kumimoji="1" lang="en-US" altLang="ja-JP" sz="1400" u="none" strike="sngStrike" dirty="0">
                        <a:solidFill>
                          <a:srgbClr val="FF0000"/>
                        </a:solidFill>
                        <a:highlight>
                          <a:srgbClr val="FFFF00"/>
                        </a:highlight>
                        <a:latin typeface="Meiryo UI" panose="020B0604030504040204" pitchFamily="50" charset="-128"/>
                        <a:ea typeface="Meiryo UI" panose="020B0604030504040204" pitchFamily="50" charset="-128"/>
                      </a:endParaRPr>
                    </a:p>
                    <a:p>
                      <a:endParaRPr kumimoji="1" lang="en-US" altLang="ja-JP" sz="600" u="none" strike="sngStrike" dirty="0">
                        <a:solidFill>
                          <a:srgbClr val="FF0000"/>
                        </a:solidFill>
                        <a:highlight>
                          <a:srgbClr val="FFFF00"/>
                        </a:highlight>
                        <a:latin typeface="Meiryo UI" panose="020B0604030504040204" pitchFamily="50" charset="-128"/>
                        <a:ea typeface="Meiryo UI" panose="020B0604030504040204" pitchFamily="50" charset="-128"/>
                      </a:endParaRPr>
                    </a:p>
                    <a:p>
                      <a:r>
                        <a:rPr kumimoji="1" lang="ja-JP" altLang="en-US" sz="1400" u="none" strike="noStrike" dirty="0">
                          <a:solidFill>
                            <a:schemeClr val="tx1"/>
                          </a:solidFill>
                          <a:latin typeface="Meiryo UI" panose="020B0604030504040204" pitchFamily="50" charset="-128"/>
                          <a:ea typeface="Meiryo UI" panose="020B0604030504040204" pitchFamily="50" charset="-128"/>
                        </a:rPr>
                        <a:t>国際見本市（国内外）などの機会を捉えた大阪のライフサイエンス分野のポテンシャル発信及び府内企業等のビジネス展開支援</a:t>
                      </a:r>
                      <a:endParaRPr kumimoji="1" lang="en-US" altLang="ja-JP" sz="1400" u="none" strike="noStrik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4029376115"/>
                  </a:ext>
                </a:extLst>
              </a:tr>
              <a:tr h="699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投資家の招へいの実施</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在阪スタートアップと海外投資家のマッチングの場となるイベント等への国内外</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等の大阪への招へいの実施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61474796"/>
                  </a:ext>
                </a:extLst>
              </a:tr>
            </a:tbl>
          </a:graphicData>
        </a:graphic>
      </p:graphicFrame>
      <p:sp>
        <p:nvSpPr>
          <p:cNvPr id="11" name="角丸四角形 10"/>
          <p:cNvSpPr/>
          <p:nvPr/>
        </p:nvSpPr>
        <p:spPr>
          <a:xfrm>
            <a:off x="1403611" y="3120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3" name="正方形/長方形 1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7A72C919-E1DC-4A42-BBC8-4C074D4D5863}"/>
              </a:ext>
            </a:extLst>
          </p:cNvPr>
          <p:cNvSpPr/>
          <p:nvPr/>
        </p:nvSpPr>
        <p:spPr>
          <a:xfrm>
            <a:off x="237973" y="394968"/>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スタートアップ等への国内外からの投資</a:t>
            </a:r>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・協業</a:t>
            </a:r>
            <a:r>
              <a:rPr kumimoji="0"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促進</a:t>
            </a:r>
            <a:endPar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a:extLst>
              <a:ext uri="{FF2B5EF4-FFF2-40B4-BE49-F238E27FC236}">
                <a16:creationId xmlns:a16="http://schemas.microsoft.com/office/drawing/2014/main" id="{624989E3-DCB7-4323-947D-38BA337E9642}"/>
              </a:ext>
            </a:extLst>
          </p:cNvPr>
          <p:cNvGrpSpPr/>
          <p:nvPr/>
        </p:nvGrpSpPr>
        <p:grpSpPr>
          <a:xfrm>
            <a:off x="1403611" y="5300960"/>
            <a:ext cx="1567217" cy="204718"/>
            <a:chOff x="1323836" y="3862315"/>
            <a:chExt cx="1567217" cy="204718"/>
          </a:xfrm>
        </p:grpSpPr>
        <p:sp>
          <p:nvSpPr>
            <p:cNvPr id="20" name="角丸四角形 50">
              <a:extLst>
                <a:ext uri="{FF2B5EF4-FFF2-40B4-BE49-F238E27FC236}">
                  <a16:creationId xmlns:a16="http://schemas.microsoft.com/office/drawing/2014/main" id="{E41A1CB0-ACE9-4DDB-A3CF-50E3025B2F1F}"/>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1" name="角丸四角形 51">
              <a:extLst>
                <a:ext uri="{FF2B5EF4-FFF2-40B4-BE49-F238E27FC236}">
                  <a16:creationId xmlns:a16="http://schemas.microsoft.com/office/drawing/2014/main" id="{DB0117A4-1A70-4725-8871-676E9EC1C4AF}"/>
                </a:ext>
              </a:extLst>
            </p:cNvPr>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grpSp>
      <p:sp>
        <p:nvSpPr>
          <p:cNvPr id="12" name="角丸四角形 10">
            <a:extLst>
              <a:ext uri="{FF2B5EF4-FFF2-40B4-BE49-F238E27FC236}">
                <a16:creationId xmlns:a16="http://schemas.microsoft.com/office/drawing/2014/main" id="{35DD94F2-F726-4C41-BF82-19CFEE2E3ECD}"/>
              </a:ext>
            </a:extLst>
          </p:cNvPr>
          <p:cNvSpPr/>
          <p:nvPr/>
        </p:nvSpPr>
        <p:spPr>
          <a:xfrm>
            <a:off x="1403611" y="634898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15" name="正方形/長方形 14">
            <a:extLst>
              <a:ext uri="{FF2B5EF4-FFF2-40B4-BE49-F238E27FC236}">
                <a16:creationId xmlns:a16="http://schemas.microsoft.com/office/drawing/2014/main" id="{61FFA314-F092-43C4-AFDA-208C22FDBAE9}"/>
              </a:ext>
            </a:extLst>
          </p:cNvPr>
          <p:cNvSpPr/>
          <p:nvPr/>
        </p:nvSpPr>
        <p:spPr>
          <a:xfrm>
            <a:off x="7976440" y="108637"/>
            <a:ext cx="3662748" cy="7463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850" dirty="0"/>
              <a:t>具体的取組みについては、</a:t>
            </a:r>
            <a:br>
              <a:rPr lang="ja-JP" altLang="en-US" sz="850" dirty="0"/>
            </a:br>
            <a:r>
              <a:rPr lang="ja-JP" altLang="en-US" sz="850" dirty="0"/>
              <a:t>・国内外から大阪に資金・人材・企業を「呼び込む」取組み</a:t>
            </a:r>
            <a:br>
              <a:rPr lang="ja-JP" altLang="en-US" sz="850" dirty="0"/>
            </a:br>
            <a:r>
              <a:rPr lang="ja-JP" altLang="en-US" sz="850" dirty="0"/>
              <a:t>・自らの魅力を高めていく「育む」取組み</a:t>
            </a:r>
            <a:br>
              <a:rPr lang="ja-JP" altLang="en-US" sz="850" dirty="0"/>
            </a:br>
            <a:r>
              <a:rPr lang="ja-JP" altLang="en-US" sz="850" dirty="0"/>
              <a:t>・「呼び込む」 「育む」ための基盤整備としての「支える」取組みの</a:t>
            </a:r>
            <a:endParaRPr lang="en-US" altLang="ja-JP" sz="850" dirty="0"/>
          </a:p>
          <a:p>
            <a:r>
              <a:rPr lang="ja-JP" altLang="en-US" sz="850" dirty="0"/>
              <a:t>３つのアプローチ軸に整理</a:t>
            </a:r>
          </a:p>
        </p:txBody>
      </p:sp>
    </p:spTree>
    <p:extLst>
      <p:ext uri="{BB962C8B-B14F-4D97-AF65-F5344CB8AC3E}">
        <p14:creationId xmlns:p14="http://schemas.microsoft.com/office/powerpoint/2010/main" val="4018578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849578356"/>
              </p:ext>
            </p:extLst>
          </p:nvPr>
        </p:nvGraphicFramePr>
        <p:xfrm>
          <a:off x="707823" y="288830"/>
          <a:ext cx="10874876" cy="6285691"/>
        </p:xfrm>
        <a:graphic>
          <a:graphicData uri="http://schemas.openxmlformats.org/drawingml/2006/table">
            <a:tbl>
              <a:tblPr firstRow="1" bandRow="1">
                <a:tableStyleId>{5C22544A-7EE6-4342-B048-85BDC9FD1C3A}</a:tableStyleId>
              </a:tblPr>
              <a:tblGrid>
                <a:gridCol w="3736650">
                  <a:extLst>
                    <a:ext uri="{9D8B030D-6E8A-4147-A177-3AD203B41FA5}">
                      <a16:colId xmlns:a16="http://schemas.microsoft.com/office/drawing/2014/main" val="1775291035"/>
                    </a:ext>
                  </a:extLst>
                </a:gridCol>
                <a:gridCol w="5962521">
                  <a:extLst>
                    <a:ext uri="{9D8B030D-6E8A-4147-A177-3AD203B41FA5}">
                      <a16:colId xmlns:a16="http://schemas.microsoft.com/office/drawing/2014/main" val="2051220517"/>
                    </a:ext>
                  </a:extLst>
                </a:gridCol>
                <a:gridCol w="1175705">
                  <a:extLst>
                    <a:ext uri="{9D8B030D-6E8A-4147-A177-3AD203B41FA5}">
                      <a16:colId xmlns:a16="http://schemas.microsoft.com/office/drawing/2014/main" val="3213052032"/>
                    </a:ext>
                  </a:extLst>
                </a:gridCol>
              </a:tblGrid>
              <a:tr h="376713">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87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万博で披露された先端技術の実装化等支援</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万博で披露された先端技術の実装化等に取り組む企業等について、助成金や国内外への情報発信等により支援</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経済界</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29130281"/>
                  </a:ext>
                </a:extLst>
              </a:tr>
              <a:tr h="87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大阪に進出した金融系企業</a:t>
                      </a:r>
                      <a:r>
                        <a:rPr lang="ja-JP" altLang="en-US" sz="1400" dirty="0">
                          <a:solidFill>
                            <a:schemeClr val="tx1"/>
                          </a:solidFill>
                          <a:latin typeface="Meiryo UI" panose="020B0604030504040204" pitchFamily="50" charset="-128"/>
                          <a:ea typeface="Meiryo UI" panose="020B0604030504040204" pitchFamily="50" charset="-128"/>
                        </a:rPr>
                        <a:t>と在阪企業との協業促進</a:t>
                      </a:r>
                      <a:endParaRPr lang="ja-JP" altLang="en-US"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大阪に進出した企業に対する、協業先となりうる在阪の企業・金融系企業等とのネットワークづくりを促進</a:t>
                      </a: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4038304600"/>
                  </a:ext>
                </a:extLst>
              </a:tr>
              <a:tr h="87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アセットオーナーの大阪への投資機運醸成及び誘致</a:t>
                      </a:r>
                    </a:p>
                  </a:txBody>
                  <a:tcPr/>
                </a:tc>
                <a:tc>
                  <a:txBody>
                    <a:bodyPr/>
                    <a:lstStyle/>
                    <a:p>
                      <a:r>
                        <a:rPr kumimoji="1" lang="ja-JP" altLang="en-US" sz="1400" u="none">
                          <a:solidFill>
                            <a:schemeClr val="tx1"/>
                          </a:solidFill>
                          <a:latin typeface="Meiryo UI" panose="020B0604030504040204" pitchFamily="50" charset="-128"/>
                          <a:ea typeface="Meiryo UI" panose="020B0604030504040204" pitchFamily="50" charset="-128"/>
                        </a:rPr>
                        <a:t>在阪企業の年金基金などアセットオーナーを対象とした資産運用に関する講演や意見交換を行う会合等の実施</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76860727"/>
                  </a:ext>
                </a:extLst>
              </a:tr>
              <a:tr h="977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テーマを特化した官民連携によるベンチャーキャピタルファンドを含む多面的な資金供給方法の検討</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大阪に強みのある産業分野に特化したベンチャーキャピタルファンドの組成を含む多面的な資金供給方法の検討や、官民による既存ファンドの運用による資金供給の円滑化</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43163378"/>
                  </a:ext>
                </a:extLst>
              </a:tr>
              <a:tr h="125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税制や規制緩和に関する国への働きかけ</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（オープンイノベーション促進税制やエンジェル税制における拡充等）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オープンイノベーション促進税制やエンジェル税制の対象拡大など制度拡充について国に働きかけ</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経済界</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endParaRPr kumimoji="1" lang="ja-JP" altLang="en-US"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53869546"/>
                  </a:ext>
                </a:extLst>
              </a:tr>
              <a:tr h="1051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スタートアップの</a:t>
                      </a:r>
                      <a:r>
                        <a:rPr lang="en-US" altLang="ja-JP" sz="1400" u="none" dirty="0">
                          <a:solidFill>
                            <a:schemeClr val="tx1"/>
                          </a:solidFill>
                          <a:latin typeface="Meiryo UI" panose="020B0604030504040204" pitchFamily="50" charset="-128"/>
                          <a:ea typeface="Meiryo UI" panose="020B0604030504040204" pitchFamily="50" charset="-128"/>
                        </a:rPr>
                        <a:t>EXIT</a:t>
                      </a: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IPO</a:t>
                      </a: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M</a:t>
                      </a: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A</a:t>
                      </a:r>
                      <a:r>
                        <a:rPr lang="ja-JP" altLang="en-US" sz="1400" u="none" dirty="0">
                          <a:solidFill>
                            <a:schemeClr val="tx1"/>
                          </a:solidFill>
                          <a:latin typeface="Meiryo UI" panose="020B0604030504040204" pitchFamily="50" charset="-128"/>
                          <a:ea typeface="Meiryo UI" panose="020B0604030504040204" pitchFamily="50" charset="-128"/>
                        </a:rPr>
                        <a:t>、セカンダリー等</a:t>
                      </a:r>
                      <a:r>
                        <a:rPr lang="en-US" altLang="ja-JP" sz="1400" u="none" dirty="0">
                          <a:solidFill>
                            <a:schemeClr val="tx1"/>
                          </a:solidFill>
                          <a:latin typeface="Meiryo UI" panose="020B0604030504040204" pitchFamily="50" charset="-128"/>
                          <a:ea typeface="Meiryo UI" panose="020B0604030504040204" pitchFamily="50" charset="-128"/>
                        </a:rPr>
                        <a:t>)</a:t>
                      </a:r>
                      <a:r>
                        <a:rPr lang="ja-JP" altLang="en-US" sz="1400" u="none" dirty="0">
                          <a:solidFill>
                            <a:schemeClr val="tx1"/>
                          </a:solidFill>
                          <a:latin typeface="Meiryo UI" panose="020B0604030504040204" pitchFamily="50" charset="-128"/>
                          <a:ea typeface="Meiryo UI" panose="020B0604030504040204" pitchFamily="50" charset="-128"/>
                        </a:rPr>
                        <a:t>の支援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相談窓口の設置や、官民連携したセミナーの開催、ベンチャーデット等ファイナンス手法の多様化等個別支援などによりスタートアップの成長を促進し、</a:t>
                      </a:r>
                      <a:r>
                        <a:rPr kumimoji="1" lang="en-US" altLang="ja-JP" sz="1400" u="none" dirty="0">
                          <a:solidFill>
                            <a:schemeClr val="tx1"/>
                          </a:solidFill>
                          <a:latin typeface="Meiryo UI" panose="020B0604030504040204" pitchFamily="50" charset="-128"/>
                          <a:ea typeface="Meiryo UI" panose="020B0604030504040204" pitchFamily="50" charset="-128"/>
                        </a:rPr>
                        <a:t>EXIT</a:t>
                      </a:r>
                      <a:r>
                        <a:rPr kumimoji="1" lang="ja-JP" altLang="en-US" sz="1400" u="none" dirty="0">
                          <a:solidFill>
                            <a:schemeClr val="tx1"/>
                          </a:solidFill>
                          <a:latin typeface="Meiryo UI" panose="020B0604030504040204" pitchFamily="50" charset="-128"/>
                          <a:ea typeface="Meiryo UI" panose="020B0604030504040204" pitchFamily="50" charset="-128"/>
                        </a:rPr>
                        <a:t>を支援</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取引所</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2223887300"/>
                  </a:ext>
                </a:extLst>
              </a:tr>
            </a:tbl>
          </a:graphicData>
        </a:graphic>
      </p:graphicFrame>
      <p:sp>
        <p:nvSpPr>
          <p:cNvPr id="13" name="正方形/長方形 1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3" name="角丸四角形 15">
            <a:extLst>
              <a:ext uri="{FF2B5EF4-FFF2-40B4-BE49-F238E27FC236}">
                <a16:creationId xmlns:a16="http://schemas.microsoft.com/office/drawing/2014/main" id="{EAFFC3DA-8A43-46E5-BD31-576BDF50056D}"/>
              </a:ext>
            </a:extLst>
          </p:cNvPr>
          <p:cNvSpPr/>
          <p:nvPr/>
        </p:nvSpPr>
        <p:spPr>
          <a:xfrm>
            <a:off x="1506023" y="285757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5" name="角丸四角形 32">
            <a:extLst>
              <a:ext uri="{FF2B5EF4-FFF2-40B4-BE49-F238E27FC236}">
                <a16:creationId xmlns:a16="http://schemas.microsoft.com/office/drawing/2014/main" id="{F30D111A-4D03-440C-BAD3-AF6C9C29F284}"/>
              </a:ext>
            </a:extLst>
          </p:cNvPr>
          <p:cNvSpPr/>
          <p:nvPr/>
        </p:nvSpPr>
        <p:spPr>
          <a:xfrm>
            <a:off x="2238453" y="206343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
        <p:nvSpPr>
          <p:cNvPr id="27" name="角丸四角形 31">
            <a:extLst>
              <a:ext uri="{FF2B5EF4-FFF2-40B4-BE49-F238E27FC236}">
                <a16:creationId xmlns:a16="http://schemas.microsoft.com/office/drawing/2014/main" id="{47890758-7F78-4149-B010-E790B1048357}"/>
              </a:ext>
            </a:extLst>
          </p:cNvPr>
          <p:cNvSpPr/>
          <p:nvPr/>
        </p:nvSpPr>
        <p:spPr>
          <a:xfrm>
            <a:off x="3061554" y="515392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
        <p:nvSpPr>
          <p:cNvPr id="24" name="角丸四角形 30">
            <a:extLst>
              <a:ext uri="{FF2B5EF4-FFF2-40B4-BE49-F238E27FC236}">
                <a16:creationId xmlns:a16="http://schemas.microsoft.com/office/drawing/2014/main" id="{74C56073-2FED-4943-A091-D85393E1A230}"/>
              </a:ext>
            </a:extLst>
          </p:cNvPr>
          <p:cNvSpPr/>
          <p:nvPr/>
        </p:nvSpPr>
        <p:spPr>
          <a:xfrm>
            <a:off x="2238453" y="621429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
        <p:nvSpPr>
          <p:cNvPr id="10" name="角丸四角形 32">
            <a:extLst>
              <a:ext uri="{FF2B5EF4-FFF2-40B4-BE49-F238E27FC236}">
                <a16:creationId xmlns:a16="http://schemas.microsoft.com/office/drawing/2014/main" id="{FDD514C8-00DB-416C-8007-C7389BD34EAF}"/>
              </a:ext>
            </a:extLst>
          </p:cNvPr>
          <p:cNvSpPr/>
          <p:nvPr/>
        </p:nvSpPr>
        <p:spPr>
          <a:xfrm>
            <a:off x="2238453" y="39369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
        <p:nvSpPr>
          <p:cNvPr id="11" name="角丸四角形 32">
            <a:extLst>
              <a:ext uri="{FF2B5EF4-FFF2-40B4-BE49-F238E27FC236}">
                <a16:creationId xmlns:a16="http://schemas.microsoft.com/office/drawing/2014/main" id="{C86DB085-1D4C-4607-819C-7D62AB134B35}"/>
              </a:ext>
            </a:extLst>
          </p:cNvPr>
          <p:cNvSpPr/>
          <p:nvPr/>
        </p:nvSpPr>
        <p:spPr>
          <a:xfrm>
            <a:off x="2264731" y="116480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Tree>
    <p:extLst>
      <p:ext uri="{BB962C8B-B14F-4D97-AF65-F5344CB8AC3E}">
        <p14:creationId xmlns:p14="http://schemas.microsoft.com/office/powerpoint/2010/main" val="953919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087397949"/>
              </p:ext>
            </p:extLst>
          </p:nvPr>
        </p:nvGraphicFramePr>
        <p:xfrm>
          <a:off x="966181" y="1244158"/>
          <a:ext cx="10799720" cy="4668454"/>
        </p:xfrm>
        <a:graphic>
          <a:graphicData uri="http://schemas.openxmlformats.org/drawingml/2006/table">
            <a:tbl>
              <a:tblPr firstRow="1" bandRow="1">
                <a:tableStyleId>{5C22544A-7EE6-4342-B048-85BDC9FD1C3A}</a:tableStyleId>
              </a:tblPr>
              <a:tblGrid>
                <a:gridCol w="3906104">
                  <a:extLst>
                    <a:ext uri="{9D8B030D-6E8A-4147-A177-3AD203B41FA5}">
                      <a16:colId xmlns:a16="http://schemas.microsoft.com/office/drawing/2014/main" val="1775291035"/>
                    </a:ext>
                  </a:extLst>
                </a:gridCol>
                <a:gridCol w="5528214">
                  <a:extLst>
                    <a:ext uri="{9D8B030D-6E8A-4147-A177-3AD203B41FA5}">
                      <a16:colId xmlns:a16="http://schemas.microsoft.com/office/drawing/2014/main" val="2051220517"/>
                    </a:ext>
                  </a:extLst>
                </a:gridCol>
                <a:gridCol w="1365402">
                  <a:extLst>
                    <a:ext uri="{9D8B030D-6E8A-4147-A177-3AD203B41FA5}">
                      <a16:colId xmlns:a16="http://schemas.microsoft.com/office/drawing/2014/main" val="3213052032"/>
                    </a:ext>
                  </a:extLst>
                </a:gridCol>
              </a:tblGrid>
              <a:tr h="410105">
                <a:tc>
                  <a:txBody>
                    <a:bodyPr/>
                    <a:lstStyle/>
                    <a:p>
                      <a:pPr algn="ctr"/>
                      <a:r>
                        <a:rPr kumimoji="1" lang="ja-JP" altLang="en-US" sz="1600" u="none">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1210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誘致インセンティブによる金融系外国企業等の拠点設立支援</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金融系外国企業等の拠点設立に向けた事前調査のためのオフィス賃料や、事業開始直後の必要な初期費用等の補助制度の実施</a:t>
                      </a:r>
                      <a:endParaRPr kumimoji="1"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金融系外国企業等を対象とした地方税課税の特例措置の実施</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4023148508"/>
                  </a:ext>
                </a:extLst>
              </a:tr>
              <a:tr h="2100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金融機関等のデュアルオペレーションが可能な</a:t>
                      </a:r>
                      <a:r>
                        <a:rPr lang="ja-JP" altLang="en-US" sz="1400" u="none">
                          <a:solidFill>
                            <a:schemeClr val="tx1"/>
                          </a:solidFill>
                          <a:latin typeface="Meiryo UI" panose="020B0604030504040204" pitchFamily="50" charset="-128"/>
                          <a:ea typeface="Meiryo UI" panose="020B0604030504040204" pitchFamily="50" charset="-128"/>
                        </a:rPr>
                        <a:t>大阪拠点等設置</a:t>
                      </a:r>
                      <a:r>
                        <a:rPr kumimoji="1" lang="ja-JP" altLang="en-US" sz="1400" u="none" dirty="0">
                          <a:solidFill>
                            <a:schemeClr val="tx1"/>
                          </a:solidFill>
                          <a:latin typeface="Meiryo UI" panose="020B0604030504040204" pitchFamily="50" charset="-128"/>
                          <a:ea typeface="Meiryo UI" panose="020B0604030504040204" pitchFamily="50" charset="-128"/>
                        </a:rPr>
                        <a:t>（データセンター、ミドル・バックオフィス等を含む）</a:t>
                      </a:r>
                      <a:r>
                        <a:rPr lang="ja-JP" altLang="en-US" sz="1400" u="none" dirty="0">
                          <a:solidFill>
                            <a:schemeClr val="tx1"/>
                          </a:solidFill>
                          <a:latin typeface="Meiryo UI" panose="020B0604030504040204" pitchFamily="50" charset="-128"/>
                          <a:ea typeface="Meiryo UI" panose="020B0604030504040204" pitchFamily="50" charset="-128"/>
                        </a:rPr>
                        <a:t>に向けた働きかけ</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dirty="0">
                          <a:solidFill>
                            <a:schemeClr val="tx1"/>
                          </a:solidFill>
                          <a:latin typeface="Meiryo UI" panose="020B0604030504040204" pitchFamily="50" charset="-128"/>
                          <a:ea typeface="Meiryo UI" panose="020B0604030504040204" pitchFamily="50" charset="-128"/>
                        </a:rPr>
                        <a:t>GPIF</a:t>
                      </a:r>
                      <a:r>
                        <a:rPr kumimoji="1" lang="ja-JP" altLang="en-US" sz="1400" u="none" dirty="0">
                          <a:solidFill>
                            <a:schemeClr val="tx1"/>
                          </a:solidFill>
                          <a:latin typeface="Meiryo UI" panose="020B0604030504040204" pitchFamily="50" charset="-128"/>
                          <a:ea typeface="Meiryo UI" panose="020B0604030504040204" pitchFamily="50" charset="-128"/>
                        </a:rPr>
                        <a:t>（年金積立金管理運用独立行政法人）など首都圏金融機関等のデュアルオペレーションが可能なバックアップ拠点としての大阪拠点設置等の働きかけを実施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大阪のプレゼンス向上に繋がる国際的な金融関係機関（</a:t>
                      </a:r>
                      <a:r>
                        <a:rPr kumimoji="1" lang="en-US" altLang="ja-JP" sz="1400" u="none" dirty="0">
                          <a:solidFill>
                            <a:schemeClr val="tx1"/>
                          </a:solidFill>
                          <a:latin typeface="Meiryo UI" panose="020B0604030504040204" pitchFamily="50" charset="-128"/>
                          <a:ea typeface="Meiryo UI" panose="020B0604030504040204" pitchFamily="50" charset="-128"/>
                        </a:rPr>
                        <a:t>BIS</a:t>
                      </a:r>
                      <a:r>
                        <a:rPr kumimoji="1" lang="ja-JP" altLang="en-US" sz="1400" u="none" dirty="0">
                          <a:solidFill>
                            <a:schemeClr val="tx1"/>
                          </a:solidFill>
                          <a:latin typeface="Meiryo UI" panose="020B0604030504040204" pitchFamily="50" charset="-128"/>
                          <a:ea typeface="Meiryo UI" panose="020B0604030504040204" pitchFamily="50" charset="-128"/>
                        </a:rPr>
                        <a:t>イノベーションハブ等）の誘致について検討</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金融機関等の事業継続性を高めるための</a:t>
                      </a:r>
                      <a:r>
                        <a:rPr kumimoji="1" lang="en-US" altLang="ja-JP" sz="1400" u="none" dirty="0">
                          <a:solidFill>
                            <a:schemeClr val="tx1"/>
                          </a:solidFill>
                          <a:latin typeface="Meiryo UI" panose="020B0604030504040204" pitchFamily="50" charset="-128"/>
                          <a:ea typeface="Meiryo UI" panose="020B0604030504040204" pitchFamily="50" charset="-128"/>
                        </a:rPr>
                        <a:t>BCP</a:t>
                      </a:r>
                      <a:r>
                        <a:rPr kumimoji="1" lang="ja-JP" altLang="en-US" sz="1400" u="none" dirty="0">
                          <a:solidFill>
                            <a:schemeClr val="tx1"/>
                          </a:solidFill>
                          <a:latin typeface="Meiryo UI" panose="020B0604030504040204" pitchFamily="50" charset="-128"/>
                          <a:ea typeface="Meiryo UI" panose="020B0604030504040204" pitchFamily="50" charset="-128"/>
                        </a:rPr>
                        <a:t>策定・運用等支援</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デュアルオペレーションを含む企業の事業継続性を評価・認定して融資などにおいて優遇する取組み等の情報発信</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産学官協働の「大阪デジタルインフラ協議会」を設立し、データセンターをはじめとするデジタルインフラの整備を促進</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大阪府・市</a:t>
                      </a:r>
                      <a:endParaRPr kumimoji="1" lang="en-US" altLang="ja-JP" sz="1400"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取引所</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43163378"/>
                  </a:ext>
                </a:extLst>
              </a:tr>
            </a:tbl>
          </a:graphicData>
        </a:graphic>
      </p:graphicFrame>
      <p:sp>
        <p:nvSpPr>
          <p:cNvPr id="16" name="正方形/長方形 15"/>
          <p:cNvSpPr/>
          <p:nvPr/>
        </p:nvSpPr>
        <p:spPr>
          <a:xfrm>
            <a:off x="492398" y="792444"/>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（２）レジリエンス向上の観点を含めた副首都・大阪の実現に資する</a:t>
            </a:r>
            <a:r>
              <a:rPr kumimoji="0" lang="ja-JP" altLang="en-US" b="1" kern="0" dirty="0">
                <a:latin typeface="Meiryo UI" panose="020B0604030504040204" pitchFamily="50" charset="-128"/>
                <a:ea typeface="Meiryo UI" panose="020B0604030504040204" pitchFamily="50" charset="-128"/>
                <a:cs typeface="Meiryo UI" panose="020B0604030504040204" pitchFamily="50" charset="-128"/>
              </a:rPr>
              <a:t>金融系企業等の集</a:t>
            </a:r>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積促進</a:t>
            </a:r>
          </a:p>
        </p:txBody>
      </p:sp>
      <p:sp>
        <p:nvSpPr>
          <p:cNvPr id="18" name="角丸四角形 17"/>
          <p:cNvSpPr/>
          <p:nvPr/>
        </p:nvSpPr>
        <p:spPr>
          <a:xfrm>
            <a:off x="1503414" y="45553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呼びこむ</a:t>
            </a:r>
            <a:endParaRPr kumimoji="1" lang="ja-JP" altLang="en-US" sz="1000" dirty="0"/>
          </a:p>
        </p:txBody>
      </p:sp>
      <p:sp>
        <p:nvSpPr>
          <p:cNvPr id="12" name="角丸四角形 10">
            <a:extLst>
              <a:ext uri="{FF2B5EF4-FFF2-40B4-BE49-F238E27FC236}">
                <a16:creationId xmlns:a16="http://schemas.microsoft.com/office/drawing/2014/main" id="{C08FA6F7-E946-4226-99FF-C506EB24FC11}"/>
              </a:ext>
            </a:extLst>
          </p:cNvPr>
          <p:cNvSpPr/>
          <p:nvPr/>
        </p:nvSpPr>
        <p:spPr>
          <a:xfrm>
            <a:off x="1503197" y="243025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Tree>
    <p:extLst>
      <p:ext uri="{BB962C8B-B14F-4D97-AF65-F5344CB8AC3E}">
        <p14:creationId xmlns:p14="http://schemas.microsoft.com/office/powerpoint/2010/main" val="362167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9191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4" name="角丸四角形 23"/>
          <p:cNvSpPr/>
          <p:nvPr/>
        </p:nvSpPr>
        <p:spPr>
          <a:xfrm>
            <a:off x="423754" y="1803517"/>
            <a:ext cx="5500797" cy="41243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5" name="テキスト ボックス 24"/>
          <p:cNvSpPr txBox="1"/>
          <p:nvPr/>
        </p:nvSpPr>
        <p:spPr bwMode="white">
          <a:xfrm>
            <a:off x="417402" y="1851062"/>
            <a:ext cx="5500797" cy="369332"/>
          </a:xfrm>
          <a:prstGeom prst="rect">
            <a:avLst/>
          </a:prstGeom>
          <a:noFill/>
        </p:spPr>
        <p:txBody>
          <a:bodyPr wrap="square" rtlCol="0">
            <a:spAutoFit/>
          </a:bodyPr>
          <a:lstStyle/>
          <a:p>
            <a:r>
              <a:rPr lang="ja-JP" altLang="en-US" b="1">
                <a:solidFill>
                  <a:schemeClr val="bg1"/>
                </a:solidFill>
                <a:latin typeface="UD デジタル 教科書体 NK-R" panose="02020400000000000000" pitchFamily="18" charset="-128"/>
                <a:ea typeface="UD デジタル 教科書体 NK-R" panose="02020400000000000000" pitchFamily="18" charset="-128"/>
              </a:rPr>
              <a:t>（１）エッジの効いた先駆的な金融商品・市場等の形成 </a:t>
            </a:r>
          </a:p>
        </p:txBody>
      </p:sp>
      <p:sp>
        <p:nvSpPr>
          <p:cNvPr id="28" name="フリーフォーム 27"/>
          <p:cNvSpPr/>
          <p:nvPr/>
        </p:nvSpPr>
        <p:spPr>
          <a:xfrm>
            <a:off x="372954" y="2506003"/>
            <a:ext cx="5672246" cy="381859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新たなデリバティブ商品の検討</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金融商品に係る所得課税の損益通算範囲の拡大</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（デリバティブ取引</a:t>
            </a:r>
            <a:r>
              <a:rPr lang="ja-JP" altLang="en-US" sz="1600">
                <a:solidFill>
                  <a:schemeClr val="tx1"/>
                </a:solidFill>
                <a:latin typeface="UD デジタル 教科書体 NK-R" panose="02020400000000000000" pitchFamily="18" charset="-128"/>
                <a:ea typeface="UD デジタル 教科書体 NK-R" panose="02020400000000000000" pitchFamily="18" charset="-128"/>
              </a:rPr>
              <a:t>追加）等に</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向けた働きかけ</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セキュリティトークン（</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ST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）を活用した社債・商品の拡大</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新たな金融インフラを活用した市場取引の高度化による</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取引促進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行政によるグリーンボンド等</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債の発行</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脱炭素に取り組む企業への低利融資等サステナブル金融による支援</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債の積極的引受、ワークショップ開催や運用資産に</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おける</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SDGs</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重視を通じた発行支援</a:t>
            </a:r>
          </a:p>
        </p:txBody>
      </p:sp>
      <p:sp>
        <p:nvSpPr>
          <p:cNvPr id="39" name="角丸四角形 38"/>
          <p:cNvSpPr/>
          <p:nvPr/>
        </p:nvSpPr>
        <p:spPr>
          <a:xfrm>
            <a:off x="6248727" y="1799072"/>
            <a:ext cx="5500797" cy="41243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0" name="テキスト ボックス 39"/>
          <p:cNvSpPr txBox="1"/>
          <p:nvPr/>
        </p:nvSpPr>
        <p:spPr bwMode="white">
          <a:xfrm>
            <a:off x="6273801" y="1846617"/>
            <a:ext cx="5469371" cy="369332"/>
          </a:xfrm>
          <a:prstGeom prst="rect">
            <a:avLst/>
          </a:prstGeom>
          <a:noFill/>
        </p:spPr>
        <p:txBody>
          <a:bodyPr wrap="square" rtlCol="0">
            <a:spAutoFit/>
          </a:bodyPr>
          <a:lstStyle/>
          <a:p>
            <a:r>
              <a:rPr lang="ja-JP" altLang="en-US" b="1">
                <a:solidFill>
                  <a:schemeClr val="bg1"/>
                </a:solidFill>
                <a:latin typeface="UD デジタル 教科書体 NK-R" panose="02020400000000000000" pitchFamily="18" charset="-128"/>
                <a:ea typeface="UD デジタル 教科書体 NK-R" panose="02020400000000000000" pitchFamily="18" charset="-128"/>
              </a:rPr>
              <a:t>（２）金融イノベーションの促進</a:t>
            </a:r>
          </a:p>
        </p:txBody>
      </p:sp>
      <p:sp>
        <p:nvSpPr>
          <p:cNvPr id="44" name="フリーフォーム 43"/>
          <p:cNvSpPr/>
          <p:nvPr/>
        </p:nvSpPr>
        <p:spPr>
          <a:xfrm>
            <a:off x="6045527" y="2513321"/>
            <a:ext cx="5681583" cy="1157538"/>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金融サービス等実証実験の支援と規制緩和ニーズの把握</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金融ライセンスにかかる実証実験等の規制緩和の働きかけ</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フィンテック・</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Web3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ビジネスに関する知見共有・普及</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9" name="直線コネクタ 48"/>
          <p:cNvCxnSpPr/>
          <p:nvPr/>
        </p:nvCxnSpPr>
        <p:spPr>
          <a:xfrm>
            <a:off x="6096000" y="884905"/>
            <a:ext cx="9833" cy="591410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37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564551451"/>
              </p:ext>
            </p:extLst>
          </p:nvPr>
        </p:nvGraphicFramePr>
        <p:xfrm>
          <a:off x="755931" y="551355"/>
          <a:ext cx="10680137" cy="6052645"/>
        </p:xfrm>
        <a:graphic>
          <a:graphicData uri="http://schemas.openxmlformats.org/drawingml/2006/table">
            <a:tbl>
              <a:tblPr firstRow="1" bandRow="1">
                <a:tableStyleId>{5C22544A-7EE6-4342-B048-85BDC9FD1C3A}</a:tableStyleId>
              </a:tblPr>
              <a:tblGrid>
                <a:gridCol w="3000126">
                  <a:extLst>
                    <a:ext uri="{9D8B030D-6E8A-4147-A177-3AD203B41FA5}">
                      <a16:colId xmlns:a16="http://schemas.microsoft.com/office/drawing/2014/main" val="1775291035"/>
                    </a:ext>
                  </a:extLst>
                </a:gridCol>
                <a:gridCol w="6459793">
                  <a:extLst>
                    <a:ext uri="{9D8B030D-6E8A-4147-A177-3AD203B41FA5}">
                      <a16:colId xmlns:a16="http://schemas.microsoft.com/office/drawing/2014/main" val="2051220517"/>
                    </a:ext>
                  </a:extLst>
                </a:gridCol>
                <a:gridCol w="1220218">
                  <a:extLst>
                    <a:ext uri="{9D8B030D-6E8A-4147-A177-3AD203B41FA5}">
                      <a16:colId xmlns:a16="http://schemas.microsoft.com/office/drawing/2014/main" val="3213052032"/>
                    </a:ext>
                  </a:extLst>
                </a:gridCol>
              </a:tblGrid>
              <a:tr h="392180">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551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新たなデリバティブ商品の検討</a:t>
                      </a: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金融に関するデジタル技術の進展や企業のニーズを踏まえた新たなデリバティブ商品の検討</a:t>
                      </a:r>
                      <a:endParaRPr kumimoji="1" lang="en-US" altLang="ja-JP" sz="12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取引所</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民間</a:t>
                      </a:r>
                    </a:p>
                  </a:txBody>
                  <a:tcPr/>
                </a:tc>
                <a:extLst>
                  <a:ext uri="{0D108BD9-81ED-4DB2-BD59-A6C34878D82A}">
                    <a16:rowId xmlns:a16="http://schemas.microsoft.com/office/drawing/2014/main" val="130034657"/>
                  </a:ext>
                </a:extLst>
              </a:tr>
              <a:tr h="816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金融商品に係る所得課税の損益通算範囲の拡大（デリバティブ取引追加）等に向けた働きかけ</a:t>
                      </a:r>
                    </a:p>
                  </a:txBody>
                  <a:tcPr/>
                </a:tc>
                <a:tc>
                  <a:txBody>
                    <a:bodyPr/>
                    <a:lstStyle/>
                    <a:p>
                      <a:r>
                        <a:rPr kumimoji="1" lang="ja-JP" altLang="en-US" sz="1400" u="none" dirty="0">
                          <a:latin typeface="Meiryo UI" panose="020B0604030504040204" pitchFamily="50" charset="-128"/>
                          <a:ea typeface="Meiryo UI" panose="020B0604030504040204" pitchFamily="50" charset="-128"/>
                        </a:rPr>
                        <a:t>金融商品に係る所得課税の損益通算範囲にデリバティブ取引を追加</a:t>
                      </a:r>
                      <a:r>
                        <a:rPr kumimoji="1" lang="ja-JP" altLang="en-US" sz="1400" u="none" dirty="0">
                          <a:solidFill>
                            <a:schemeClr val="tx1"/>
                          </a:solidFill>
                          <a:latin typeface="Meiryo UI" panose="020B0604030504040204" pitchFamily="50" charset="-128"/>
                          <a:ea typeface="Meiryo UI" panose="020B0604030504040204" pitchFamily="50" charset="-128"/>
                        </a:rPr>
                        <a:t>することについて民間</a:t>
                      </a:r>
                      <a:r>
                        <a:rPr kumimoji="1" lang="ja-JP" altLang="en-US" sz="1400" u="none" dirty="0">
                          <a:latin typeface="Meiryo UI" panose="020B0604030504040204" pitchFamily="50" charset="-128"/>
                          <a:ea typeface="Meiryo UI" panose="020B0604030504040204" pitchFamily="50" charset="-128"/>
                        </a:rPr>
                        <a:t>団体等と連携し、国に要望</a:t>
                      </a:r>
                      <a:endParaRPr kumimoji="1" lang="ja-JP" altLang="en-US" sz="1050" u="none"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828448397"/>
                  </a:ext>
                </a:extLst>
              </a:tr>
              <a:tr h="916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セキュリティトークン（</a:t>
                      </a:r>
                      <a:r>
                        <a:rPr lang="en-US" altLang="ja-JP" sz="1400" u="none">
                          <a:solidFill>
                            <a:schemeClr val="tx1"/>
                          </a:solidFill>
                          <a:latin typeface="Meiryo UI" panose="020B0604030504040204" pitchFamily="50" charset="-128"/>
                          <a:ea typeface="Meiryo UI" panose="020B0604030504040204" pitchFamily="50" charset="-128"/>
                        </a:rPr>
                        <a:t>ST</a:t>
                      </a:r>
                      <a:r>
                        <a:rPr lang="ja-JP" altLang="en-US" sz="1400" u="none">
                          <a:solidFill>
                            <a:schemeClr val="tx1"/>
                          </a:solidFill>
                          <a:latin typeface="Meiryo UI" panose="020B0604030504040204" pitchFamily="50" charset="-128"/>
                          <a:ea typeface="Meiryo UI" panose="020B0604030504040204" pitchFamily="50" charset="-128"/>
                        </a:rPr>
                        <a:t>）を活用した社債・商品の拡大</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u="none">
                          <a:solidFill>
                            <a:schemeClr val="tx1"/>
                          </a:solidFill>
                          <a:latin typeface="Meiryo UI" panose="020B0604030504040204" pitchFamily="50" charset="-128"/>
                          <a:ea typeface="Meiryo UI" panose="020B0604030504040204" pitchFamily="50" charset="-128"/>
                        </a:rPr>
                        <a:t>ST</a:t>
                      </a:r>
                      <a:r>
                        <a:rPr lang="ja-JP" altLang="en-US" sz="1400" u="none">
                          <a:solidFill>
                            <a:schemeClr val="tx1"/>
                          </a:solidFill>
                          <a:latin typeface="Meiryo UI" panose="020B0604030504040204" pitchFamily="50" charset="-128"/>
                          <a:ea typeface="Meiryo UI" panose="020B0604030504040204" pitchFamily="50" charset="-128"/>
                        </a:rPr>
                        <a:t>を活用した公募社債・商品を多数発行・流通させることで、資金調達手法を多様化</a:t>
                      </a:r>
                      <a:endParaRPr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大阪デジタルエクスチェンジ（</a:t>
                      </a:r>
                      <a:r>
                        <a:rPr lang="en-US" altLang="ja-JP" sz="1400" u="none">
                          <a:solidFill>
                            <a:schemeClr val="tx1"/>
                          </a:solidFill>
                          <a:latin typeface="Meiryo UI" panose="020B0604030504040204" pitchFamily="50" charset="-128"/>
                          <a:ea typeface="Meiryo UI" panose="020B0604030504040204" pitchFamily="50" charset="-128"/>
                        </a:rPr>
                        <a:t>ODX</a:t>
                      </a:r>
                      <a:r>
                        <a:rPr lang="ja-JP" altLang="en-US" sz="1400" u="none">
                          <a:solidFill>
                            <a:schemeClr val="tx1"/>
                          </a:solidFill>
                          <a:latin typeface="Meiryo UI" panose="020B0604030504040204" pitchFamily="50" charset="-128"/>
                          <a:ea typeface="Meiryo UI" panose="020B0604030504040204" pitchFamily="50" charset="-128"/>
                        </a:rPr>
                        <a:t>）における、株式のトークン化を含む多様な</a:t>
                      </a:r>
                      <a:r>
                        <a:rPr lang="en-US" altLang="ja-JP" sz="1400" u="none">
                          <a:solidFill>
                            <a:schemeClr val="tx1"/>
                          </a:solidFill>
                          <a:latin typeface="Meiryo UI" panose="020B0604030504040204" pitchFamily="50" charset="-128"/>
                          <a:ea typeface="Meiryo UI" panose="020B0604030504040204" pitchFamily="50" charset="-128"/>
                        </a:rPr>
                        <a:t>ST</a:t>
                      </a:r>
                      <a:r>
                        <a:rPr lang="ja-JP" altLang="en-US" sz="1400" u="none">
                          <a:solidFill>
                            <a:schemeClr val="tx1"/>
                          </a:solidFill>
                          <a:latin typeface="Meiryo UI" panose="020B0604030504040204" pitchFamily="50" charset="-128"/>
                          <a:ea typeface="Meiryo UI" panose="020B0604030504040204" pitchFamily="50" charset="-128"/>
                        </a:rPr>
                        <a:t>商品の拡大検討</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取引所</a:t>
                      </a:r>
                    </a:p>
                  </a:txBody>
                  <a:tcPr/>
                </a:tc>
                <a:extLst>
                  <a:ext uri="{0D108BD9-81ED-4DB2-BD59-A6C34878D82A}">
                    <a16:rowId xmlns:a16="http://schemas.microsoft.com/office/drawing/2014/main" val="843032234"/>
                  </a:ext>
                </a:extLst>
              </a:tr>
              <a:tr h="760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新たな金融インフラを活用した市場取引の高度化による取引促進</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ブロックチェーン上での記録・清算を行う仕組みや、ステーブルコイン等のデジタル決済手段の活用による市場取引の効率・高度化の推進</a:t>
                      </a:r>
                      <a:endParaRPr kumimoji="1" lang="en-US" altLang="ja-JP" sz="12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取引所</a:t>
                      </a:r>
                    </a:p>
                  </a:txBody>
                  <a:tcPr/>
                </a:tc>
                <a:extLst>
                  <a:ext uri="{0D108BD9-81ED-4DB2-BD59-A6C34878D82A}">
                    <a16:rowId xmlns:a16="http://schemas.microsoft.com/office/drawing/2014/main" val="3995178277"/>
                  </a:ext>
                </a:extLst>
              </a:tr>
              <a:tr h="853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行政によるグリーンボンド等</a:t>
                      </a:r>
                      <a:r>
                        <a:rPr lang="en-US" altLang="ja-JP" sz="1400" u="none" dirty="0">
                          <a:solidFill>
                            <a:schemeClr val="tx1"/>
                          </a:solidFill>
                          <a:latin typeface="Meiryo UI" panose="020B0604030504040204" pitchFamily="50" charset="-128"/>
                          <a:ea typeface="Meiryo UI" panose="020B0604030504040204" pitchFamily="50" charset="-128"/>
                        </a:rPr>
                        <a:t>ESG</a:t>
                      </a:r>
                      <a:r>
                        <a:rPr lang="ja-JP" altLang="en-US" sz="1400" u="none" dirty="0">
                          <a:solidFill>
                            <a:schemeClr val="tx1"/>
                          </a:solidFill>
                          <a:latin typeface="Meiryo UI" panose="020B0604030504040204" pitchFamily="50" charset="-128"/>
                          <a:ea typeface="Meiryo UI" panose="020B0604030504040204" pitchFamily="50" charset="-128"/>
                        </a:rPr>
                        <a:t>債の発行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民間企業において</a:t>
                      </a:r>
                      <a:r>
                        <a:rPr kumimoji="1" lang="en-US" altLang="ja-JP" sz="1400" u="none" dirty="0">
                          <a:solidFill>
                            <a:schemeClr val="tx1"/>
                          </a:solidFill>
                          <a:latin typeface="Meiryo UI" panose="020B0604030504040204" pitchFamily="50" charset="-128"/>
                          <a:ea typeface="Meiryo UI" panose="020B0604030504040204" pitchFamily="50" charset="-128"/>
                        </a:rPr>
                        <a:t>ESG</a:t>
                      </a:r>
                      <a:r>
                        <a:rPr kumimoji="1" lang="ja-JP" altLang="en-US" sz="1400" u="none" dirty="0">
                          <a:solidFill>
                            <a:schemeClr val="tx1"/>
                          </a:solidFill>
                          <a:latin typeface="Meiryo UI" panose="020B0604030504040204" pitchFamily="50" charset="-128"/>
                          <a:ea typeface="Meiryo UI" panose="020B0604030504040204" pitchFamily="50" charset="-128"/>
                        </a:rPr>
                        <a:t>債発行などの取組みが促進されるよう、大阪府・大阪市によるグリーンボンド等の</a:t>
                      </a:r>
                      <a:r>
                        <a:rPr kumimoji="1" lang="en-US" altLang="ja-JP" sz="1400" u="none" dirty="0">
                          <a:solidFill>
                            <a:schemeClr val="tx1"/>
                          </a:solidFill>
                          <a:latin typeface="Meiryo UI" panose="020B0604030504040204" pitchFamily="50" charset="-128"/>
                          <a:ea typeface="Meiryo UI" panose="020B0604030504040204" pitchFamily="50" charset="-128"/>
                        </a:rPr>
                        <a:t>ESG</a:t>
                      </a:r>
                      <a:r>
                        <a:rPr kumimoji="1" lang="ja-JP" altLang="en-US" sz="1400" u="none" dirty="0">
                          <a:solidFill>
                            <a:schemeClr val="tx1"/>
                          </a:solidFill>
                          <a:latin typeface="Meiryo UI" panose="020B0604030504040204" pitchFamily="50" charset="-128"/>
                          <a:ea typeface="Meiryo UI" panose="020B0604030504040204" pitchFamily="50" charset="-128"/>
                        </a:rPr>
                        <a:t>債を発行</a:t>
                      </a: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3883398173"/>
                  </a:ext>
                </a:extLst>
              </a:tr>
              <a:tr h="956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脱炭素に取り組む企業への低利融資等サステナブル金融による支援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地域金融機関のサステナブル金融商品づくりを促し、</a:t>
                      </a:r>
                      <a:r>
                        <a:rPr kumimoji="1" lang="ja-JP" altLang="en-US" sz="1400" u="none" strike="noStrike" baseline="0" dirty="0">
                          <a:solidFill>
                            <a:schemeClr val="tx1"/>
                          </a:solidFill>
                          <a:latin typeface="Meiryo UI" panose="020B0604030504040204" pitchFamily="50" charset="-128"/>
                          <a:ea typeface="Meiryo UI" panose="020B0604030504040204" pitchFamily="50" charset="-128"/>
                        </a:rPr>
                        <a:t>それらの</a:t>
                      </a:r>
                      <a:r>
                        <a:rPr kumimoji="1" lang="ja-JP" altLang="en-US" sz="1400" u="none" dirty="0">
                          <a:solidFill>
                            <a:schemeClr val="tx1"/>
                          </a:solidFill>
                          <a:latin typeface="Meiryo UI" panose="020B0604030504040204" pitchFamily="50" charset="-128"/>
                          <a:ea typeface="Meiryo UI" panose="020B0604030504040204" pitchFamily="50" charset="-128"/>
                        </a:rPr>
                        <a:t>金融商品・サービス等の情報提供を行うことなどにより</a:t>
                      </a:r>
                      <a:r>
                        <a:rPr kumimoji="1" lang="ja-JP" altLang="en-US" sz="1400" u="none" strike="noStrike" dirty="0">
                          <a:solidFill>
                            <a:schemeClr val="tx1"/>
                          </a:solidFill>
                          <a:latin typeface="Meiryo UI" panose="020B0604030504040204" pitchFamily="50" charset="-128"/>
                          <a:ea typeface="Meiryo UI" panose="020B0604030504040204" pitchFamily="50" charset="-128"/>
                        </a:rPr>
                        <a:t>企業の脱炭素経営を支援</a:t>
                      </a:r>
                      <a:endParaRPr kumimoji="1" lang="en-US" altLang="ja-JP" sz="1400" u="none" strike="dblStrike"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サステナビリティ・リンク・ローンなど商品の提供</a:t>
                      </a:r>
                    </a:p>
                  </a:txBody>
                  <a:tcPr/>
                </a:tc>
                <a:tc>
                  <a:txBody>
                    <a:bodyPr/>
                    <a:lstStyle/>
                    <a:p>
                      <a:pPr algn="l"/>
                      <a:r>
                        <a:rPr kumimoji="1" lang="ja-JP" altLang="en-US" sz="1400" u="none" dirty="0">
                          <a:latin typeface="Meiryo UI" panose="020B0604030504040204" pitchFamily="50" charset="-128"/>
                          <a:ea typeface="Meiryo UI" panose="020B0604030504040204" pitchFamily="50" charset="-128"/>
                        </a:rPr>
                        <a:t>大阪府・市</a:t>
                      </a:r>
                      <a:endParaRPr kumimoji="1" lang="en-US" altLang="ja-JP" sz="1400" u="none" dirty="0">
                        <a:latin typeface="Meiryo UI" panose="020B0604030504040204" pitchFamily="50" charset="-128"/>
                        <a:ea typeface="Meiryo UI" panose="020B0604030504040204" pitchFamily="50" charset="-128"/>
                      </a:endParaRPr>
                    </a:p>
                    <a:p>
                      <a:pPr algn="l"/>
                      <a:r>
                        <a:rPr kumimoji="1" lang="ja-JP" altLang="en-US" sz="1400" u="none" dirty="0">
                          <a:latin typeface="Meiryo UI" panose="020B0604030504040204" pitchFamily="50" charset="-128"/>
                          <a:ea typeface="Meiryo UI" panose="020B0604030504040204" pitchFamily="50" charset="-128"/>
                        </a:rPr>
                        <a:t>民間</a:t>
                      </a:r>
                    </a:p>
                  </a:txBody>
                  <a:tcPr/>
                </a:tc>
                <a:extLst>
                  <a:ext uri="{0D108BD9-81ED-4DB2-BD59-A6C34878D82A}">
                    <a16:rowId xmlns:a16="http://schemas.microsoft.com/office/drawing/2014/main" val="3385370590"/>
                  </a:ext>
                </a:extLst>
              </a:tr>
              <a:tr h="804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u="none">
                          <a:solidFill>
                            <a:schemeClr val="tx1"/>
                          </a:solidFill>
                          <a:latin typeface="Meiryo UI" panose="020B0604030504040204" pitchFamily="50" charset="-128"/>
                          <a:ea typeface="Meiryo UI" panose="020B0604030504040204" pitchFamily="50" charset="-128"/>
                        </a:rPr>
                        <a:t>ESG</a:t>
                      </a:r>
                      <a:r>
                        <a:rPr lang="ja-JP" altLang="en-US" sz="1400" u="none">
                          <a:solidFill>
                            <a:schemeClr val="tx1"/>
                          </a:solidFill>
                          <a:latin typeface="Meiryo UI" panose="020B0604030504040204" pitchFamily="50" charset="-128"/>
                          <a:ea typeface="Meiryo UI" panose="020B0604030504040204" pitchFamily="50" charset="-128"/>
                        </a:rPr>
                        <a:t>債の積極的引受、ワークショップ開催や運用資産における</a:t>
                      </a:r>
                      <a:r>
                        <a:rPr lang="en-US" altLang="ja-JP" sz="1400" u="none">
                          <a:solidFill>
                            <a:schemeClr val="tx1"/>
                          </a:solidFill>
                          <a:latin typeface="Meiryo UI" panose="020B0604030504040204" pitchFamily="50" charset="-128"/>
                          <a:ea typeface="Meiryo UI" panose="020B0604030504040204" pitchFamily="50" charset="-128"/>
                        </a:rPr>
                        <a:t>SDGs</a:t>
                      </a:r>
                      <a:r>
                        <a:rPr lang="ja-JP" altLang="en-US" sz="1400" u="none">
                          <a:solidFill>
                            <a:schemeClr val="tx1"/>
                          </a:solidFill>
                          <a:latin typeface="Meiryo UI" panose="020B0604030504040204" pitchFamily="50" charset="-128"/>
                          <a:ea typeface="Meiryo UI" panose="020B0604030504040204" pitchFamily="50" charset="-128"/>
                        </a:rPr>
                        <a:t>重視を通じた発行支援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機関投資家・証券会社によるグリーンファイナンス・サステナビリティに資するファイナンス実行、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ESG</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債の引受・販売や、ワークショップの開催等により民間企業の</a:t>
                      </a:r>
                      <a:r>
                        <a:rPr lang="en-US" altLang="ja-JP" sz="1400" u="none" dirty="0">
                          <a:solidFill>
                            <a:schemeClr val="tx1"/>
                          </a:solidFill>
                          <a:latin typeface="Meiryo UI" panose="020B0604030504040204" pitchFamily="50" charset="-128"/>
                          <a:ea typeface="Meiryo UI" panose="020B0604030504040204" pitchFamily="50" charset="-128"/>
                        </a:rPr>
                        <a:t>SDGs</a:t>
                      </a:r>
                      <a:r>
                        <a:rPr lang="ja-JP" altLang="en-US" sz="1400" u="none" dirty="0">
                          <a:solidFill>
                            <a:schemeClr val="tx1"/>
                          </a:solidFill>
                          <a:latin typeface="Meiryo UI" panose="020B0604030504040204" pitchFamily="50" charset="-128"/>
                          <a:ea typeface="Meiryo UI" panose="020B0604030504040204" pitchFamily="50" charset="-128"/>
                        </a:rPr>
                        <a:t>債発行を支援</a:t>
                      </a: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latin typeface="Meiryo UI" panose="020B0604030504040204" pitchFamily="50" charset="-128"/>
                          <a:ea typeface="Meiryo UI" panose="020B0604030504040204" pitchFamily="50" charset="-128"/>
                        </a:rPr>
                        <a:t>民間</a:t>
                      </a:r>
                      <a:endParaRPr kumimoji="1" lang="en-US" altLang="ja-JP" sz="1400" u="none" dirty="0">
                        <a:latin typeface="Meiryo UI" panose="020B0604030504040204" pitchFamily="50" charset="-128"/>
                        <a:ea typeface="Meiryo UI" panose="020B0604030504040204" pitchFamily="50" charset="-128"/>
                      </a:endParaRPr>
                    </a:p>
                    <a:p>
                      <a:pPr algn="l"/>
                      <a:r>
                        <a:rPr kumimoji="1" lang="ja-JP" altLang="en-US" sz="1400" u="none" dirty="0">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2624887277"/>
                  </a:ext>
                </a:extLst>
              </a:tr>
            </a:tbl>
          </a:graphicData>
        </a:graphic>
      </p:graphicFrame>
      <p:sp>
        <p:nvSpPr>
          <p:cNvPr id="11" name="角丸四角形 10"/>
          <p:cNvSpPr/>
          <p:nvPr/>
        </p:nvSpPr>
        <p:spPr>
          <a:xfrm>
            <a:off x="1184339" y="12154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31B3772B-5196-4B9C-9F7C-B2DAF51D7193}"/>
              </a:ext>
            </a:extLst>
          </p:cNvPr>
          <p:cNvSpPr/>
          <p:nvPr/>
        </p:nvSpPr>
        <p:spPr>
          <a:xfrm>
            <a:off x="492398" y="112023"/>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（１）エッジの効いた先駆的な金融商品・市場等の形成 </a:t>
            </a:r>
          </a:p>
        </p:txBody>
      </p:sp>
      <p:sp>
        <p:nvSpPr>
          <p:cNvPr id="52" name="角丸四角形 37">
            <a:extLst>
              <a:ext uri="{FF2B5EF4-FFF2-40B4-BE49-F238E27FC236}">
                <a16:creationId xmlns:a16="http://schemas.microsoft.com/office/drawing/2014/main" id="{644FF3E6-AA53-4579-B226-C2D737C7287C}"/>
              </a:ext>
            </a:extLst>
          </p:cNvPr>
          <p:cNvSpPr/>
          <p:nvPr/>
        </p:nvSpPr>
        <p:spPr>
          <a:xfrm>
            <a:off x="1916769" y="289329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12" name="角丸四角形 53">
            <a:extLst>
              <a:ext uri="{FF2B5EF4-FFF2-40B4-BE49-F238E27FC236}">
                <a16:creationId xmlns:a16="http://schemas.microsoft.com/office/drawing/2014/main" id="{087DC96B-2BE3-4C7F-9126-9503703779CE}"/>
              </a:ext>
            </a:extLst>
          </p:cNvPr>
          <p:cNvSpPr/>
          <p:nvPr/>
        </p:nvSpPr>
        <p:spPr>
          <a:xfrm>
            <a:off x="2649199" y="205278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5" name="角丸四角形 37">
            <a:extLst>
              <a:ext uri="{FF2B5EF4-FFF2-40B4-BE49-F238E27FC236}">
                <a16:creationId xmlns:a16="http://schemas.microsoft.com/office/drawing/2014/main" id="{57127D25-DAD0-46B5-9D49-60DCC285ECE5}"/>
              </a:ext>
            </a:extLst>
          </p:cNvPr>
          <p:cNvSpPr/>
          <p:nvPr/>
        </p:nvSpPr>
        <p:spPr>
          <a:xfrm>
            <a:off x="1916769" y="371266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nvGrpSpPr>
          <p:cNvPr id="20" name="グループ化 19">
            <a:extLst>
              <a:ext uri="{FF2B5EF4-FFF2-40B4-BE49-F238E27FC236}">
                <a16:creationId xmlns:a16="http://schemas.microsoft.com/office/drawing/2014/main" id="{9FA83284-05DE-4226-B040-FBF9B02E7A68}"/>
              </a:ext>
            </a:extLst>
          </p:cNvPr>
          <p:cNvGrpSpPr/>
          <p:nvPr/>
        </p:nvGrpSpPr>
        <p:grpSpPr>
          <a:xfrm>
            <a:off x="1140930" y="4451530"/>
            <a:ext cx="1551677" cy="225190"/>
            <a:chOff x="1323836" y="3862315"/>
            <a:chExt cx="1567217" cy="204718"/>
          </a:xfrm>
        </p:grpSpPr>
        <p:sp>
          <p:nvSpPr>
            <p:cNvPr id="21" name="角丸四角形 16">
              <a:extLst>
                <a:ext uri="{FF2B5EF4-FFF2-40B4-BE49-F238E27FC236}">
                  <a16:creationId xmlns:a16="http://schemas.microsoft.com/office/drawing/2014/main" id="{E379C84F-4613-40EA-81A4-88AE13DD86BD}"/>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22" name="角丸四角形 17">
              <a:extLst>
                <a:ext uri="{FF2B5EF4-FFF2-40B4-BE49-F238E27FC236}">
                  <a16:creationId xmlns:a16="http://schemas.microsoft.com/office/drawing/2014/main" id="{20BB31BF-D77C-4089-898A-2B0E97E093F7}"/>
                </a:ext>
              </a:extLst>
            </p:cNvPr>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grpSp>
      <p:sp>
        <p:nvSpPr>
          <p:cNvPr id="23" name="角丸四角形 14">
            <a:extLst>
              <a:ext uri="{FF2B5EF4-FFF2-40B4-BE49-F238E27FC236}">
                <a16:creationId xmlns:a16="http://schemas.microsoft.com/office/drawing/2014/main" id="{B3056D46-BAAF-4C75-926F-584D60C0D402}"/>
              </a:ext>
            </a:extLst>
          </p:cNvPr>
          <p:cNvSpPr/>
          <p:nvPr/>
        </p:nvSpPr>
        <p:spPr>
          <a:xfrm>
            <a:off x="2692607" y="5449984"/>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4" name="角丸四角形 37">
            <a:extLst>
              <a:ext uri="{FF2B5EF4-FFF2-40B4-BE49-F238E27FC236}">
                <a16:creationId xmlns:a16="http://schemas.microsoft.com/office/drawing/2014/main" id="{86AAD872-7D62-45B4-95B8-EE1E92ED557B}"/>
              </a:ext>
            </a:extLst>
          </p:cNvPr>
          <p:cNvSpPr/>
          <p:nvPr/>
        </p:nvSpPr>
        <p:spPr>
          <a:xfrm>
            <a:off x="1960177" y="634739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17" name="正方形/長方形 16">
            <a:extLst>
              <a:ext uri="{FF2B5EF4-FFF2-40B4-BE49-F238E27FC236}">
                <a16:creationId xmlns:a16="http://schemas.microsoft.com/office/drawing/2014/main" id="{7F449963-89EB-4D92-8CD2-B96606B11B8E}"/>
              </a:ext>
            </a:extLst>
          </p:cNvPr>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Tree>
    <p:extLst>
      <p:ext uri="{BB962C8B-B14F-4D97-AF65-F5344CB8AC3E}">
        <p14:creationId xmlns:p14="http://schemas.microsoft.com/office/powerpoint/2010/main" val="335676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コンテンツ プレースホルダー 6">
            <a:extLst>
              <a:ext uri="{FF2B5EF4-FFF2-40B4-BE49-F238E27FC236}">
                <a16:creationId xmlns:a16="http://schemas.microsoft.com/office/drawing/2014/main" id="{C69F3A2C-CCCD-45CA-B7C1-8759EBE4E62C}"/>
              </a:ext>
            </a:extLst>
          </p:cNvPr>
          <p:cNvGraphicFramePr>
            <a:graphicFrameLocks/>
          </p:cNvGraphicFramePr>
          <p:nvPr>
            <p:extLst>
              <p:ext uri="{D42A27DB-BD31-4B8C-83A1-F6EECF244321}">
                <p14:modId xmlns:p14="http://schemas.microsoft.com/office/powerpoint/2010/main" val="954816402"/>
              </p:ext>
            </p:extLst>
          </p:nvPr>
        </p:nvGraphicFramePr>
        <p:xfrm>
          <a:off x="755931" y="846303"/>
          <a:ext cx="10680137" cy="3970955"/>
        </p:xfrm>
        <a:graphic>
          <a:graphicData uri="http://schemas.openxmlformats.org/drawingml/2006/table">
            <a:tbl>
              <a:tblPr firstRow="1" bandRow="1">
                <a:tableStyleId>{5C22544A-7EE6-4342-B048-85BDC9FD1C3A}</a:tableStyleId>
              </a:tblPr>
              <a:tblGrid>
                <a:gridCol w="3669737">
                  <a:extLst>
                    <a:ext uri="{9D8B030D-6E8A-4147-A177-3AD203B41FA5}">
                      <a16:colId xmlns:a16="http://schemas.microsoft.com/office/drawing/2014/main" val="1775291035"/>
                    </a:ext>
                  </a:extLst>
                </a:gridCol>
                <a:gridCol w="5660117">
                  <a:extLst>
                    <a:ext uri="{9D8B030D-6E8A-4147-A177-3AD203B41FA5}">
                      <a16:colId xmlns:a16="http://schemas.microsoft.com/office/drawing/2014/main" val="2051220517"/>
                    </a:ext>
                  </a:extLst>
                </a:gridCol>
                <a:gridCol w="1350283">
                  <a:extLst>
                    <a:ext uri="{9D8B030D-6E8A-4147-A177-3AD203B41FA5}">
                      <a16:colId xmlns:a16="http://schemas.microsoft.com/office/drawing/2014/main" val="3213052032"/>
                    </a:ext>
                  </a:extLst>
                </a:gridCol>
              </a:tblGrid>
              <a:tr h="381803">
                <a:tc>
                  <a:txBody>
                    <a:bodyPr/>
                    <a:lstStyle/>
                    <a:p>
                      <a:pPr algn="ctr"/>
                      <a:r>
                        <a:rPr kumimoji="1" lang="ja-JP" altLang="en-US" sz="1600" u="none">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1423842">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金融サービス等実証実験の支援と規制緩和ニーズの把握</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u="none">
                          <a:latin typeface="Meiryo UI" panose="020B0604030504040204" pitchFamily="50" charset="-128"/>
                          <a:ea typeface="Meiryo UI" panose="020B0604030504040204" pitchFamily="50" charset="-128"/>
                        </a:rPr>
                        <a:t>新たな金融サービス</a:t>
                      </a:r>
                      <a:r>
                        <a:rPr kumimoji="1" lang="en-US" altLang="ja-JP" sz="1400" u="none">
                          <a:latin typeface="Meiryo UI" panose="020B0604030504040204" pitchFamily="50" charset="-128"/>
                          <a:ea typeface="Meiryo UI" panose="020B0604030504040204" pitchFamily="50" charset="-128"/>
                        </a:rPr>
                        <a:t>(※)</a:t>
                      </a:r>
                      <a:r>
                        <a:rPr kumimoji="1" lang="ja-JP" altLang="en-US" sz="1400" u="none">
                          <a:latin typeface="Meiryo UI" panose="020B0604030504040204" pitchFamily="50" charset="-128"/>
                          <a:ea typeface="Meiryo UI" panose="020B0604030504040204" pitchFamily="50" charset="-128"/>
                        </a:rPr>
                        <a:t>の実証実験を行う事業者への補助等の支援及び規制緩和ニーズの把握</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400" u="none">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400" u="none">
                          <a:latin typeface="Meiryo UI" panose="020B0604030504040204" pitchFamily="50" charset="-128"/>
                          <a:ea typeface="Meiryo UI" panose="020B0604030504040204" pitchFamily="50" charset="-128"/>
                        </a:rPr>
                        <a:t>(※)</a:t>
                      </a:r>
                      <a:r>
                        <a:rPr kumimoji="1" lang="ja-JP" altLang="en-US" sz="1400" u="none">
                          <a:latin typeface="Meiryo UI" panose="020B0604030504040204" pitchFamily="50" charset="-128"/>
                          <a:ea typeface="Meiryo UI" panose="020B0604030504040204" pitchFamily="50" charset="-128"/>
                        </a:rPr>
                        <a:t>ブロックチェーン技術を活用したネットワーク</a:t>
                      </a:r>
                      <a:r>
                        <a:rPr kumimoji="1" lang="en-US" altLang="ja-JP" sz="1400" u="none">
                          <a:latin typeface="Meiryo UI" panose="020B0604030504040204" pitchFamily="50" charset="-128"/>
                          <a:ea typeface="Meiryo UI" panose="020B0604030504040204" pitchFamily="50" charset="-128"/>
                        </a:rPr>
                        <a:t>(Web3)</a:t>
                      </a:r>
                      <a:r>
                        <a:rPr kumimoji="1" lang="ja-JP" altLang="en-US" sz="1400" u="none">
                          <a:latin typeface="Meiryo UI" panose="020B0604030504040204" pitchFamily="50" charset="-128"/>
                          <a:ea typeface="Meiryo UI" panose="020B0604030504040204" pitchFamily="50" charset="-128"/>
                        </a:rPr>
                        <a:t>やステーブルコイン活用等による新たな金融サービスを想定</a:t>
                      </a:r>
                      <a:endParaRPr kumimoji="1" lang="en-US" altLang="ja-JP" sz="1400" u="none">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57976875"/>
                  </a:ext>
                </a:extLst>
              </a:tr>
              <a:tr h="1082655">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金融ライセンスにかかる実証実験等の規制緩和の働きかけ</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u="none">
                          <a:latin typeface="Meiryo UI" panose="020B0604030504040204" pitchFamily="50" charset="-128"/>
                          <a:ea typeface="Meiryo UI" panose="020B0604030504040204" pitchFamily="50" charset="-128"/>
                        </a:rPr>
                        <a:t>一定の条件における金融ライセンスの暫定付与又は免除等による実証実験や、実証実験を踏まえた現行制度の改正など、金融事業者のニーズを踏まえた規制緩和を提案</a:t>
                      </a:r>
                      <a:endParaRPr kumimoji="1" lang="en-US" altLang="ja-JP" sz="1400" u="none">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09056881"/>
                  </a:ext>
                </a:extLst>
              </a:tr>
              <a:tr h="1082655">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フィンテック・</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Web3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ビジネスに関する知見共有・普及</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フィンテック・</a:t>
                      </a:r>
                      <a:r>
                        <a:rPr kumimoji="1" lang="en-US" altLang="ja-JP" sz="1400" u="none">
                          <a:solidFill>
                            <a:schemeClr val="tx1"/>
                          </a:solidFill>
                          <a:latin typeface="Meiryo UI" panose="020B0604030504040204" pitchFamily="50" charset="-128"/>
                          <a:ea typeface="Meiryo UI" panose="020B0604030504040204" pitchFamily="50" charset="-128"/>
                        </a:rPr>
                        <a:t>Web3</a:t>
                      </a:r>
                      <a:r>
                        <a:rPr kumimoji="1" lang="ja-JP" altLang="en-US" sz="1400" u="none">
                          <a:solidFill>
                            <a:schemeClr val="tx1"/>
                          </a:solidFill>
                          <a:latin typeface="Meiryo UI" panose="020B0604030504040204" pitchFamily="50" charset="-128"/>
                          <a:ea typeface="Meiryo UI" panose="020B0604030504040204" pitchFamily="50" charset="-128"/>
                        </a:rPr>
                        <a:t>分野における先進事例やビジネスモデル、技術動向等に関する知見を在阪企業と共有するセミナーや勉強会を開催し、フィンテック・</a:t>
                      </a:r>
                      <a:r>
                        <a:rPr kumimoji="1" lang="en-US" altLang="ja-JP" sz="1400" u="none">
                          <a:solidFill>
                            <a:schemeClr val="tx1"/>
                          </a:solidFill>
                          <a:latin typeface="Meiryo UI" panose="020B0604030504040204" pitchFamily="50" charset="-128"/>
                          <a:ea typeface="Meiryo UI" panose="020B0604030504040204" pitchFamily="50" charset="-128"/>
                        </a:rPr>
                        <a:t>Web3</a:t>
                      </a:r>
                      <a:r>
                        <a:rPr kumimoji="1" lang="ja-JP" altLang="en-US" sz="1400" u="none">
                          <a:solidFill>
                            <a:schemeClr val="tx1"/>
                          </a:solidFill>
                          <a:latin typeface="Meiryo UI" panose="020B0604030504040204" pitchFamily="50" charset="-128"/>
                          <a:ea typeface="Meiryo UI" panose="020B0604030504040204" pitchFamily="50" charset="-128"/>
                        </a:rPr>
                        <a:t>のビジネスの理解と新規参入を促進</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90939690"/>
                  </a:ext>
                </a:extLst>
              </a:tr>
            </a:tbl>
          </a:graphicData>
        </a:graphic>
      </p:graphicFrame>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31B3772B-5196-4B9C-9F7C-B2DAF51D7193}"/>
              </a:ext>
            </a:extLst>
          </p:cNvPr>
          <p:cNvSpPr/>
          <p:nvPr/>
        </p:nvSpPr>
        <p:spPr>
          <a:xfrm>
            <a:off x="492398" y="311716"/>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（２）金融イノベーションの促進 </a:t>
            </a:r>
          </a:p>
        </p:txBody>
      </p:sp>
      <p:sp>
        <p:nvSpPr>
          <p:cNvPr id="20" name="角丸四角形 10">
            <a:extLst>
              <a:ext uri="{FF2B5EF4-FFF2-40B4-BE49-F238E27FC236}">
                <a16:creationId xmlns:a16="http://schemas.microsoft.com/office/drawing/2014/main" id="{AB1D679C-E13F-4DF6-A36A-509EBD990E5F}"/>
              </a:ext>
            </a:extLst>
          </p:cNvPr>
          <p:cNvSpPr/>
          <p:nvPr/>
        </p:nvSpPr>
        <p:spPr>
          <a:xfrm>
            <a:off x="1152809" y="205273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8" name="角丸四角形 10">
            <a:extLst>
              <a:ext uri="{FF2B5EF4-FFF2-40B4-BE49-F238E27FC236}">
                <a16:creationId xmlns:a16="http://schemas.microsoft.com/office/drawing/2014/main" id="{3F7408E6-381A-43FA-ABD3-ECC1C86ABCB9}"/>
              </a:ext>
            </a:extLst>
          </p:cNvPr>
          <p:cNvSpPr/>
          <p:nvPr/>
        </p:nvSpPr>
        <p:spPr>
          <a:xfrm>
            <a:off x="1152809" y="328019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9" name="正方形/長方形 8">
            <a:extLst>
              <a:ext uri="{FF2B5EF4-FFF2-40B4-BE49-F238E27FC236}">
                <a16:creationId xmlns:a16="http://schemas.microsoft.com/office/drawing/2014/main" id="{8982E0CC-A008-446A-A158-862CC73F2569}"/>
              </a:ext>
            </a:extLst>
          </p:cNvPr>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0" name="角丸四角形 37">
            <a:extLst>
              <a:ext uri="{FF2B5EF4-FFF2-40B4-BE49-F238E27FC236}">
                <a16:creationId xmlns:a16="http://schemas.microsoft.com/office/drawing/2014/main" id="{C817DCD9-5BEA-4CBA-8283-7549D57B3E9E}"/>
              </a:ext>
            </a:extLst>
          </p:cNvPr>
          <p:cNvSpPr/>
          <p:nvPr/>
        </p:nvSpPr>
        <p:spPr>
          <a:xfrm>
            <a:off x="1960177" y="44359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Tree>
    <p:extLst>
      <p:ext uri="{BB962C8B-B14F-4D97-AF65-F5344CB8AC3E}">
        <p14:creationId xmlns:p14="http://schemas.microsoft.com/office/powerpoint/2010/main" val="128909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1" y="99403"/>
            <a:ext cx="10515600" cy="834501"/>
          </a:xfrm>
        </p:spPr>
        <p:txBody>
          <a:bodyPr/>
          <a:lstStyle/>
          <a:p>
            <a:r>
              <a:rPr lang="ja-JP" altLang="en-US">
                <a:latin typeface="UD デジタル 教科書体 NK-R" panose="02020400000000000000" pitchFamily="18" charset="-128"/>
                <a:ea typeface="UD デジタル 教科書体 NK-R" panose="02020400000000000000" pitchFamily="18" charset="-128"/>
              </a:rPr>
              <a:t>目次</a:t>
            </a: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533401" y="779394"/>
            <a:ext cx="9972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547" y="1164076"/>
            <a:ext cx="7140677" cy="4669163"/>
          </a:xfrm>
          <a:prstGeom prst="rect">
            <a:avLst/>
          </a:prstGeom>
          <a:noFill/>
        </p:spPr>
        <p:txBody>
          <a:bodyPr wrap="square" rtlCol="0">
            <a:spAutoFit/>
          </a:bodyPr>
          <a:lstStyle/>
          <a:p>
            <a:pPr>
              <a:lnSpc>
                <a:spcPts val="1600"/>
              </a:lnSpc>
            </a:pPr>
            <a:r>
              <a:rPr lang="en-US" altLang="ja-JP" sz="2400" b="1" dirty="0">
                <a:latin typeface="UD デジタル 教科書体 NK-R" panose="02020400000000000000" pitchFamily="18" charset="-128"/>
                <a:ea typeface="UD デジタル 教科書体 NK-R" panose="02020400000000000000" pitchFamily="18" charset="-128"/>
              </a:rPr>
              <a:t>Ⅰ</a:t>
            </a:r>
            <a:r>
              <a:rPr lang="ja-JP" altLang="en-US" sz="2400" b="1" dirty="0">
                <a:latin typeface="UD デジタル 教科書体 NK-R" panose="02020400000000000000" pitchFamily="18" charset="-128"/>
                <a:ea typeface="UD デジタル 教科書体 NK-R" panose="02020400000000000000" pitchFamily="18" charset="-128"/>
              </a:rPr>
              <a:t>　戦略について</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pP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2400" b="1" dirty="0">
                <a:latin typeface="UD デジタル 教科書体 NK-R" panose="02020400000000000000" pitchFamily="18" charset="-128"/>
                <a:ea typeface="UD デジタル 教科書体 NK-R" panose="02020400000000000000" pitchFamily="18" charset="-128"/>
              </a:rPr>
              <a:t>　　　（１）策定（</a:t>
            </a:r>
            <a:r>
              <a:rPr lang="en-US" altLang="ja-JP" sz="2400" b="1" dirty="0">
                <a:latin typeface="UD デジタル 教科書体 NK-R" panose="02020400000000000000" pitchFamily="18" charset="-128"/>
                <a:ea typeface="UD デジタル 教科書体 NK-R" panose="02020400000000000000" pitchFamily="18" charset="-128"/>
              </a:rPr>
              <a:t>2022</a:t>
            </a:r>
            <a:r>
              <a:rPr lang="ja-JP" altLang="en-US" sz="2400" b="1" dirty="0">
                <a:latin typeface="UD デジタル 教科書体 NK-R" panose="02020400000000000000" pitchFamily="18" charset="-128"/>
                <a:ea typeface="UD デジタル 教科書体 NK-R" panose="02020400000000000000" pitchFamily="18" charset="-128"/>
              </a:rPr>
              <a:t>年</a:t>
            </a:r>
            <a:r>
              <a:rPr lang="en-US" altLang="ja-JP" sz="2400" b="1" dirty="0">
                <a:latin typeface="UD デジタル 教科書体 NK-R" panose="02020400000000000000" pitchFamily="18" charset="-128"/>
                <a:ea typeface="UD デジタル 教科書体 NK-R" panose="02020400000000000000" pitchFamily="18" charset="-128"/>
              </a:rPr>
              <a:t>3</a:t>
            </a:r>
            <a:r>
              <a:rPr lang="ja-JP" altLang="en-US" sz="2400" b="1" dirty="0">
                <a:latin typeface="UD デジタル 教科書体 NK-R" panose="02020400000000000000" pitchFamily="18" charset="-128"/>
                <a:ea typeface="UD デジタル 教科書体 NK-R" panose="02020400000000000000" pitchFamily="18" charset="-128"/>
              </a:rPr>
              <a:t>月策定）の趣旨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（２）重視すべき視点</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（３）めざす国際金融都市像</a:t>
            </a: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Ⅱ</a:t>
            </a:r>
            <a:r>
              <a:rPr lang="ja-JP" altLang="en-US" sz="2400" b="1" dirty="0">
                <a:latin typeface="UD デジタル 教科書体 NK-R" panose="02020400000000000000" pitchFamily="18" charset="-128"/>
                <a:ea typeface="UD デジタル 教科書体 NK-R" panose="02020400000000000000" pitchFamily="18" charset="-128"/>
              </a:rPr>
              <a:t>　第一期活動期（～</a:t>
            </a:r>
            <a:r>
              <a:rPr lang="en-US" altLang="ja-JP" sz="2400" b="1" dirty="0">
                <a:latin typeface="UD デジタル 教科書体 NK-R" panose="02020400000000000000" pitchFamily="18" charset="-128"/>
                <a:ea typeface="UD デジタル 教科書体 NK-R" panose="02020400000000000000" pitchFamily="18" charset="-128"/>
              </a:rPr>
              <a:t>2025</a:t>
            </a:r>
            <a:r>
              <a:rPr lang="ja-JP" altLang="en-US" sz="2400" b="1" dirty="0">
                <a:latin typeface="UD デジタル 教科書体 NK-R" panose="02020400000000000000" pitchFamily="18" charset="-128"/>
                <a:ea typeface="UD デジタル 教科書体 NK-R" panose="02020400000000000000" pitchFamily="18" charset="-128"/>
              </a:rPr>
              <a:t>年度）の取組み</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Ⅲ</a:t>
            </a:r>
            <a:r>
              <a:rPr lang="ja-JP" altLang="en-US" sz="2400" b="1" dirty="0">
                <a:latin typeface="UD デジタル 教科書体 NK-R" panose="02020400000000000000" pitchFamily="18" charset="-128"/>
                <a:ea typeface="UD デジタル 教科書体 NK-R" panose="02020400000000000000" pitchFamily="18" charset="-128"/>
              </a:rPr>
              <a:t>　社会経済情勢の変化（世界・日本・大阪）</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Ⅳ</a:t>
            </a:r>
            <a:r>
              <a:rPr lang="ja-JP" altLang="en-US" sz="2400" b="1" dirty="0">
                <a:latin typeface="UD デジタル 教科書体 NK-R" panose="02020400000000000000" pitchFamily="18" charset="-128"/>
                <a:ea typeface="UD デジタル 教科書体 NK-R" panose="02020400000000000000" pitchFamily="18" charset="-128"/>
              </a:rPr>
              <a:t>　第二期アクションプランの方向性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Ⅴ</a:t>
            </a:r>
            <a:r>
              <a:rPr lang="ja-JP" altLang="en-US" sz="2400" b="1" dirty="0">
                <a:latin typeface="UD デジタル 教科書体 NK-R" panose="02020400000000000000" pitchFamily="18" charset="-128"/>
                <a:ea typeface="UD デジタル 教科書体 NK-R" panose="02020400000000000000" pitchFamily="18" charset="-128"/>
              </a:rPr>
              <a:t>　取組みの柱と具体的取組み（アクションプラン）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Ⅵ</a:t>
            </a:r>
            <a:r>
              <a:rPr lang="ja-JP" altLang="en-US" sz="2400" b="1" dirty="0">
                <a:latin typeface="UD デジタル 教科書体 NK-R" panose="02020400000000000000" pitchFamily="18" charset="-128"/>
                <a:ea typeface="UD デジタル 教科書体 NK-R" panose="02020400000000000000" pitchFamily="18" charset="-128"/>
              </a:rPr>
              <a:t>　戦略の取組期間と戦略目標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Ⅶ</a:t>
            </a:r>
            <a:r>
              <a:rPr lang="ja-JP" altLang="en-US" sz="2400" b="1" dirty="0">
                <a:latin typeface="UD デジタル 教科書体 NK-R" panose="02020400000000000000" pitchFamily="18" charset="-128"/>
                <a:ea typeface="UD デジタル 教科書体 NK-R" panose="02020400000000000000" pitchFamily="18" charset="-128"/>
              </a:rPr>
              <a:t>　結び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参考　　　　　　　　　　　　　　　　　　　　　　　　　　</a:t>
            </a:r>
            <a:endParaRPr lang="en-US" altLang="ja-JP" sz="2400" b="1"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a:t>
            </a:fld>
            <a:endParaRPr kumimoji="1" lang="ja-JP" altLang="en-US"/>
          </a:p>
        </p:txBody>
      </p:sp>
      <p:sp>
        <p:nvSpPr>
          <p:cNvPr id="6" name="テキスト ボックス 5"/>
          <p:cNvSpPr txBox="1"/>
          <p:nvPr/>
        </p:nvSpPr>
        <p:spPr>
          <a:xfrm>
            <a:off x="7918005" y="1561415"/>
            <a:ext cx="3033770" cy="3822778"/>
          </a:xfrm>
          <a:prstGeom prst="rect">
            <a:avLst/>
          </a:prstGeom>
          <a:noFill/>
        </p:spPr>
        <p:txBody>
          <a:bodyPr wrap="square" rtlCol="0">
            <a:spAutoFit/>
          </a:bodyPr>
          <a:lstStyle/>
          <a:p>
            <a:pPr>
              <a:lnSpc>
                <a:spcPts val="1600"/>
              </a:lnSpc>
            </a:pPr>
            <a:r>
              <a:rPr lang="ja-JP" altLang="en-US" sz="2400" b="1" dirty="0">
                <a:latin typeface="UD デジタル 教科書体 NK-R" panose="02020400000000000000" pitchFamily="18" charset="-128"/>
                <a:ea typeface="UD デジタル 教科書体 NK-R" panose="02020400000000000000" pitchFamily="18" charset="-128"/>
              </a:rPr>
              <a:t>・・・・・・・・・　　５</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６</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６</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７</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a:t>
            </a:r>
            <a:r>
              <a:rPr lang="en-US" altLang="ja-JP" sz="2400" b="1" dirty="0">
                <a:latin typeface="UD デジタル 教科書体 NK-R" panose="02020400000000000000" pitchFamily="18" charset="-128"/>
                <a:ea typeface="UD デジタル 教科書体 NK-R" panose="02020400000000000000" pitchFamily="18" charset="-128"/>
              </a:rPr>
              <a:t>10</a:t>
            </a: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a:t>
            </a:r>
            <a:r>
              <a:rPr lang="en-US" altLang="ja-JP" sz="2400" b="1" dirty="0">
                <a:latin typeface="UD デジタル 教科書体 NK-R" panose="02020400000000000000" pitchFamily="18" charset="-128"/>
                <a:ea typeface="UD デジタル 教科書体 NK-R" panose="02020400000000000000" pitchFamily="18" charset="-128"/>
              </a:rPr>
              <a:t>19</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２</a:t>
            </a:r>
            <a:r>
              <a:rPr lang="en-US" altLang="ja-JP" sz="2400" b="1" dirty="0">
                <a:latin typeface="UD デジタル 教科書体 NK-R" panose="02020400000000000000" pitchFamily="18" charset="-128"/>
                <a:ea typeface="UD デジタル 教科書体 NK-R" panose="02020400000000000000" pitchFamily="18" charset="-128"/>
              </a:rPr>
              <a:t>2</a:t>
            </a: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３</a:t>
            </a:r>
            <a:r>
              <a:rPr lang="en-US" altLang="ja-JP" sz="2400" b="1" dirty="0">
                <a:latin typeface="UD デジタル 教科書体 NK-R" panose="02020400000000000000" pitchFamily="18" charset="-128"/>
                <a:ea typeface="UD デジタル 教科書体 NK-R" panose="02020400000000000000" pitchFamily="18" charset="-128"/>
              </a:rPr>
              <a:t>3</a:t>
            </a: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a:t>
            </a:r>
            <a:r>
              <a:rPr lang="en-US" altLang="ja-JP" sz="2400" b="1" dirty="0">
                <a:latin typeface="UD デジタル 教科書体 NK-R" panose="02020400000000000000" pitchFamily="18" charset="-128"/>
                <a:ea typeface="UD デジタル 教科書体 NK-R" panose="02020400000000000000" pitchFamily="18" charset="-128"/>
              </a:rPr>
              <a:t>36</a:t>
            </a:r>
          </a:p>
        </p:txBody>
      </p:sp>
    </p:spTree>
    <p:extLst>
      <p:ext uri="{BB962C8B-B14F-4D97-AF65-F5344CB8AC3E}">
        <p14:creationId xmlns:p14="http://schemas.microsoft.com/office/powerpoint/2010/main" val="4248340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3857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a:latin typeface="UD デジタル 教科書体 NK-R" panose="02020400000000000000" pitchFamily="18" charset="-128"/>
                <a:ea typeface="UD デジタル 教科書体 NK-R" panose="02020400000000000000" pitchFamily="18" charset="-128"/>
              </a:rPr>
              <a:t>２つのめざす都市像を実現するための共通する取組み</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1" name="角丸四角形 30"/>
          <p:cNvSpPr/>
          <p:nvPr/>
        </p:nvSpPr>
        <p:spPr>
          <a:xfrm>
            <a:off x="423754" y="1291009"/>
            <a:ext cx="5500797" cy="58477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2" name="テキスト ボックス 31"/>
          <p:cNvSpPr txBox="1"/>
          <p:nvPr/>
        </p:nvSpPr>
        <p:spPr bwMode="white">
          <a:xfrm>
            <a:off x="473788" y="1311968"/>
            <a:ext cx="5500797" cy="584775"/>
          </a:xfrm>
          <a:prstGeom prst="rect">
            <a:avLst/>
          </a:prstGeom>
          <a:noFill/>
        </p:spPr>
        <p:txBody>
          <a:bodyPr wrap="square" rtlCol="0">
            <a:spAutoFit/>
          </a:bodyPr>
          <a:lstStyle/>
          <a:p>
            <a:r>
              <a:rPr lang="ja-JP" altLang="en-US" sz="1600" b="1">
                <a:solidFill>
                  <a:schemeClr val="bg1"/>
                </a:solidFill>
                <a:latin typeface="UD デジタル 教科書体 NK-R" panose="02020400000000000000" pitchFamily="18" charset="-128"/>
                <a:ea typeface="UD デジタル 教科書体 NK-R" panose="02020400000000000000" pitchFamily="18" charset="-128"/>
              </a:rPr>
              <a:t>（１）金融リテラシー向上につながる取組の推進及び</a:t>
            </a:r>
            <a:endParaRPr lang="en-US" altLang="ja-JP" sz="1600" b="1">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600" b="1">
                <a:solidFill>
                  <a:schemeClr val="bg1"/>
                </a:solidFill>
                <a:latin typeface="UD デジタル 教科書体 NK-R" panose="02020400000000000000" pitchFamily="18" charset="-128"/>
                <a:ea typeface="UD デジタル 教科書体 NK-R" panose="02020400000000000000" pitchFamily="18" charset="-128"/>
              </a:rPr>
              <a:t>　　　　金融分野における高度人材の育成</a:t>
            </a:r>
          </a:p>
        </p:txBody>
      </p:sp>
      <p:sp>
        <p:nvSpPr>
          <p:cNvPr id="35" name="フリーフォーム 34"/>
          <p:cNvSpPr/>
          <p:nvPr/>
        </p:nvSpPr>
        <p:spPr>
          <a:xfrm>
            <a:off x="173766" y="2031442"/>
            <a:ext cx="5800820" cy="132884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学校・企業等と金融機関等をつなぐコンソーシアムの運営による金融経済教育の実施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大学等高等教育における金融・起業・テクノロジー教育の</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実施</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6" name="角丸四角形 30">
            <a:extLst>
              <a:ext uri="{FF2B5EF4-FFF2-40B4-BE49-F238E27FC236}">
                <a16:creationId xmlns:a16="http://schemas.microsoft.com/office/drawing/2014/main" id="{6DA8FC6B-8FC7-43E2-A3A6-7D68A7057D88}"/>
              </a:ext>
            </a:extLst>
          </p:cNvPr>
          <p:cNvSpPr/>
          <p:nvPr/>
        </p:nvSpPr>
        <p:spPr>
          <a:xfrm>
            <a:off x="423754" y="3590964"/>
            <a:ext cx="5500797" cy="4017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57" name="テキスト ボックス 56">
            <a:extLst>
              <a:ext uri="{FF2B5EF4-FFF2-40B4-BE49-F238E27FC236}">
                <a16:creationId xmlns:a16="http://schemas.microsoft.com/office/drawing/2014/main" id="{CF8C400E-0F32-4509-86CA-F601853FF084}"/>
              </a:ext>
            </a:extLst>
          </p:cNvPr>
          <p:cNvSpPr txBox="1"/>
          <p:nvPr/>
        </p:nvSpPr>
        <p:spPr bwMode="white">
          <a:xfrm>
            <a:off x="473788" y="3611922"/>
            <a:ext cx="5500797" cy="338554"/>
          </a:xfrm>
          <a:prstGeom prst="rect">
            <a:avLst/>
          </a:prstGeom>
          <a:noFill/>
        </p:spPr>
        <p:txBody>
          <a:bodyPr wrap="square" rtlCol="0">
            <a:spAutoFit/>
          </a:bodyPr>
          <a:lstStyle/>
          <a:p>
            <a:r>
              <a:rPr lang="ja-JP" altLang="en-US" sz="1600" b="1">
                <a:solidFill>
                  <a:schemeClr val="bg1"/>
                </a:solidFill>
                <a:latin typeface="UD デジタル 教科書体 NK-R" panose="02020400000000000000" pitchFamily="18" charset="-128"/>
                <a:ea typeface="UD デジタル 教科書体 NK-R" panose="02020400000000000000" pitchFamily="18" charset="-128"/>
              </a:rPr>
              <a:t>（２）海外投資家等を惹きつける生活・ビジネス環境の整備 </a:t>
            </a:r>
          </a:p>
        </p:txBody>
      </p:sp>
      <p:sp>
        <p:nvSpPr>
          <p:cNvPr id="58" name="フリーフォーム 34">
            <a:extLst>
              <a:ext uri="{FF2B5EF4-FFF2-40B4-BE49-F238E27FC236}">
                <a16:creationId xmlns:a16="http://schemas.microsoft.com/office/drawing/2014/main" id="{9508EE64-885A-4FDE-AB95-5548B5DF6156}"/>
              </a:ext>
            </a:extLst>
          </p:cNvPr>
          <p:cNvSpPr/>
          <p:nvPr/>
        </p:nvSpPr>
        <p:spPr>
          <a:xfrm>
            <a:off x="173765" y="4156875"/>
            <a:ext cx="5922235" cy="253889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高度外国人材のニーズを踏まえたインターナショナルスクールの誘致</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英語対応ワンストップ窓口・士業コンソーシアムの運営、</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拠点開設サポートオフィスへの人材派遣</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在留資格等に関する金融・資産運用特区の活用</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国への法人税（国税）の軽減措置等の働きかけ</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外国人の安全・安心につながる防災情報の発信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9" name="角丸四角形 30">
            <a:extLst>
              <a:ext uri="{FF2B5EF4-FFF2-40B4-BE49-F238E27FC236}">
                <a16:creationId xmlns:a16="http://schemas.microsoft.com/office/drawing/2014/main" id="{780720D5-92A3-4885-A780-ABC844CB8F1A}"/>
              </a:ext>
            </a:extLst>
          </p:cNvPr>
          <p:cNvSpPr/>
          <p:nvPr/>
        </p:nvSpPr>
        <p:spPr>
          <a:xfrm>
            <a:off x="6142435" y="1357270"/>
            <a:ext cx="5500797" cy="4017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60" name="テキスト ボックス 59">
            <a:extLst>
              <a:ext uri="{FF2B5EF4-FFF2-40B4-BE49-F238E27FC236}">
                <a16:creationId xmlns:a16="http://schemas.microsoft.com/office/drawing/2014/main" id="{BCE5832A-8B5C-4C82-B248-3B69C0D46C93}"/>
              </a:ext>
            </a:extLst>
          </p:cNvPr>
          <p:cNvSpPr txBox="1"/>
          <p:nvPr/>
        </p:nvSpPr>
        <p:spPr bwMode="white">
          <a:xfrm>
            <a:off x="6192469" y="1378228"/>
            <a:ext cx="5500797" cy="338554"/>
          </a:xfrm>
          <a:prstGeom prst="rect">
            <a:avLst/>
          </a:prstGeom>
          <a:noFill/>
        </p:spPr>
        <p:txBody>
          <a:bodyPr wrap="square" rtlCol="0">
            <a:sp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（３）国内外に向けた戦略的な広報の推進・海外との連携 </a:t>
            </a:r>
          </a:p>
        </p:txBody>
      </p:sp>
      <p:sp>
        <p:nvSpPr>
          <p:cNvPr id="61" name="フリーフォーム 34">
            <a:extLst>
              <a:ext uri="{FF2B5EF4-FFF2-40B4-BE49-F238E27FC236}">
                <a16:creationId xmlns:a16="http://schemas.microsoft.com/office/drawing/2014/main" id="{92E2572F-3BCC-40B7-8902-CEDAD722D5A3}"/>
              </a:ext>
            </a:extLst>
          </p:cNvPr>
          <p:cNvSpPr/>
          <p:nvPr/>
        </p:nvSpPr>
        <p:spPr>
          <a:xfrm>
            <a:off x="5976526" y="2021502"/>
            <a:ext cx="5922235" cy="208005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在外公館・政府系機関・自治体事務所や民間ネットワークなどを活用した</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PR</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活動 </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多言語対応ホームページや</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SNS</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等による情報発信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海外メディアを活用した情報発信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海外金融都市との</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MOU</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締結等による連携</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62" name="直線コネクタ 61">
            <a:extLst>
              <a:ext uri="{FF2B5EF4-FFF2-40B4-BE49-F238E27FC236}">
                <a16:creationId xmlns:a16="http://schemas.microsoft.com/office/drawing/2014/main" id="{55853B27-43B1-4E38-BA44-6F73DB986759}"/>
              </a:ext>
            </a:extLst>
          </p:cNvPr>
          <p:cNvCxnSpPr/>
          <p:nvPr/>
        </p:nvCxnSpPr>
        <p:spPr>
          <a:xfrm>
            <a:off x="6096000" y="897605"/>
            <a:ext cx="9833" cy="591410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08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621B893E-59D1-4C1B-8EAA-D23E176065B6}"/>
              </a:ext>
            </a:extLst>
          </p:cNvPr>
          <p:cNvSpPr/>
          <p:nvPr/>
        </p:nvSpPr>
        <p:spPr>
          <a:xfrm>
            <a:off x="484480" y="267446"/>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kumimoji="0" lang="en-US" altLang="ja-JP"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金融リテラシー向上につながる取組の推進及び金融分野における高度人材の育成</a:t>
            </a:r>
          </a:p>
        </p:txBody>
      </p:sp>
      <p:graphicFrame>
        <p:nvGraphicFramePr>
          <p:cNvPr id="32" name="コンテンツ プレースホルダー 6">
            <a:extLst>
              <a:ext uri="{FF2B5EF4-FFF2-40B4-BE49-F238E27FC236}">
                <a16:creationId xmlns:a16="http://schemas.microsoft.com/office/drawing/2014/main" id="{54DDD085-CD14-4C5B-9111-99056CC4870B}"/>
              </a:ext>
            </a:extLst>
          </p:cNvPr>
          <p:cNvGraphicFramePr>
            <a:graphicFrameLocks noGrp="1"/>
          </p:cNvGraphicFramePr>
          <p:nvPr>
            <p:ph idx="1"/>
            <p:extLst>
              <p:ext uri="{D42A27DB-BD31-4B8C-83A1-F6EECF244321}">
                <p14:modId xmlns:p14="http://schemas.microsoft.com/office/powerpoint/2010/main" val="2772656204"/>
              </p:ext>
            </p:extLst>
          </p:nvPr>
        </p:nvGraphicFramePr>
        <p:xfrm>
          <a:off x="745343" y="683594"/>
          <a:ext cx="10962177" cy="2161945"/>
        </p:xfrm>
        <a:graphic>
          <a:graphicData uri="http://schemas.openxmlformats.org/drawingml/2006/table">
            <a:tbl>
              <a:tblPr firstRow="1" bandRow="1">
                <a:tableStyleId>{5C22544A-7EE6-4342-B048-85BDC9FD1C3A}</a:tableStyleId>
              </a:tblPr>
              <a:tblGrid>
                <a:gridCol w="3964863">
                  <a:extLst>
                    <a:ext uri="{9D8B030D-6E8A-4147-A177-3AD203B41FA5}">
                      <a16:colId xmlns:a16="http://schemas.microsoft.com/office/drawing/2014/main" val="1775291035"/>
                    </a:ext>
                  </a:extLst>
                </a:gridCol>
                <a:gridCol w="5611373">
                  <a:extLst>
                    <a:ext uri="{9D8B030D-6E8A-4147-A177-3AD203B41FA5}">
                      <a16:colId xmlns:a16="http://schemas.microsoft.com/office/drawing/2014/main" val="2051220517"/>
                    </a:ext>
                  </a:extLst>
                </a:gridCol>
                <a:gridCol w="1385941">
                  <a:extLst>
                    <a:ext uri="{9D8B030D-6E8A-4147-A177-3AD203B41FA5}">
                      <a16:colId xmlns:a16="http://schemas.microsoft.com/office/drawing/2014/main" val="3213052032"/>
                    </a:ext>
                  </a:extLst>
                </a:gridCol>
              </a:tblGrid>
              <a:tr h="360324">
                <a:tc>
                  <a:txBody>
                    <a:bodyPr/>
                    <a:lstStyle/>
                    <a:p>
                      <a:pPr algn="ctr"/>
                      <a:r>
                        <a:rPr kumimoji="1" lang="ja-JP" altLang="en-US" sz="1600" u="none">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786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学校・企業等と金融機関等をつなぐコンソーシアムの運営による金融経済教育の実施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大阪の金融リテラシー向上のため、コンソーシアム（大阪金融経済教育推進ネットワーク）による金融経済教育を受けたい学校・企業等への講師派遣やイベントなどの金融経済教育を実施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大学・民間</a:t>
                      </a:r>
                      <a:endParaRPr kumimoji="1" lang="en-US" altLang="ja-JP" sz="10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取引所・経済界</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13454860"/>
                  </a:ext>
                </a:extLst>
              </a:tr>
              <a:tr h="1015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大学等高等教育における</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金融・起業・テクノロジー教育の実施</a:t>
                      </a: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グローバルに通用し、フィンテック（金融とテクノロジーの融合領域）に精通したチャレンジ人材や、ファンド組成・投資のノウハウをもつ人材を育成できるよう、金融機関と連携した大学等における実践的なプログラム、専門家を招致した授業や関係業界へのインターンシップを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大学等</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経済界</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0034657"/>
                  </a:ext>
                </a:extLst>
              </a:tr>
            </a:tbl>
          </a:graphicData>
        </a:graphic>
      </p:graphicFrame>
      <p:sp>
        <p:nvSpPr>
          <p:cNvPr id="33" name="角丸四角形 51">
            <a:extLst>
              <a:ext uri="{FF2B5EF4-FFF2-40B4-BE49-F238E27FC236}">
                <a16:creationId xmlns:a16="http://schemas.microsoft.com/office/drawing/2014/main" id="{F97074F8-092A-4DF5-8509-307E3B9FCA35}"/>
              </a:ext>
            </a:extLst>
          </p:cNvPr>
          <p:cNvSpPr/>
          <p:nvPr/>
        </p:nvSpPr>
        <p:spPr>
          <a:xfrm>
            <a:off x="2172080" y="156266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4" name="角丸四角形 51">
            <a:extLst>
              <a:ext uri="{FF2B5EF4-FFF2-40B4-BE49-F238E27FC236}">
                <a16:creationId xmlns:a16="http://schemas.microsoft.com/office/drawing/2014/main" id="{C344D211-475D-433B-A90E-6E4FDA99D203}"/>
              </a:ext>
            </a:extLst>
          </p:cNvPr>
          <p:cNvSpPr/>
          <p:nvPr/>
        </p:nvSpPr>
        <p:spPr>
          <a:xfrm>
            <a:off x="2172080" y="249948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aphicFrame>
        <p:nvGraphicFramePr>
          <p:cNvPr id="16" name="コンテンツ プレースホルダー 6">
            <a:extLst>
              <a:ext uri="{FF2B5EF4-FFF2-40B4-BE49-F238E27FC236}">
                <a16:creationId xmlns:a16="http://schemas.microsoft.com/office/drawing/2014/main" id="{5632F743-CB3E-4F1F-A908-F737C112CA9A}"/>
              </a:ext>
            </a:extLst>
          </p:cNvPr>
          <p:cNvGraphicFramePr>
            <a:graphicFrameLocks/>
          </p:cNvGraphicFramePr>
          <p:nvPr>
            <p:extLst>
              <p:ext uri="{D42A27DB-BD31-4B8C-83A1-F6EECF244321}">
                <p14:modId xmlns:p14="http://schemas.microsoft.com/office/powerpoint/2010/main" val="401875973"/>
              </p:ext>
            </p:extLst>
          </p:nvPr>
        </p:nvGraphicFramePr>
        <p:xfrm>
          <a:off x="764459" y="3301583"/>
          <a:ext cx="10935143" cy="3369067"/>
        </p:xfrm>
        <a:graphic>
          <a:graphicData uri="http://schemas.openxmlformats.org/drawingml/2006/table">
            <a:tbl>
              <a:tblPr firstRow="1" bandRow="1">
                <a:tableStyleId>{5C22544A-7EE6-4342-B048-85BDC9FD1C3A}</a:tableStyleId>
              </a:tblPr>
              <a:tblGrid>
                <a:gridCol w="3955085">
                  <a:extLst>
                    <a:ext uri="{9D8B030D-6E8A-4147-A177-3AD203B41FA5}">
                      <a16:colId xmlns:a16="http://schemas.microsoft.com/office/drawing/2014/main" val="1775291035"/>
                    </a:ext>
                  </a:extLst>
                </a:gridCol>
                <a:gridCol w="5597535">
                  <a:extLst>
                    <a:ext uri="{9D8B030D-6E8A-4147-A177-3AD203B41FA5}">
                      <a16:colId xmlns:a16="http://schemas.microsoft.com/office/drawing/2014/main" val="2051220517"/>
                    </a:ext>
                  </a:extLst>
                </a:gridCol>
                <a:gridCol w="1382523">
                  <a:extLst>
                    <a:ext uri="{9D8B030D-6E8A-4147-A177-3AD203B41FA5}">
                      <a16:colId xmlns:a16="http://schemas.microsoft.com/office/drawing/2014/main" val="3213052032"/>
                    </a:ext>
                  </a:extLst>
                </a:gridCol>
              </a:tblGrid>
              <a:tr h="324474">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763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高度外国人材のニーズを踏まえたインターナショナルスクールの誘致</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金融系外国企業等で働く人材の家族の教育環境整備に向けた、インターナショナルスクールに対する公有地（学校跡地等）の紹介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等、関</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係者との連携等による大阪への誘致を実施</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130034657"/>
                  </a:ext>
                </a:extLst>
              </a:tr>
              <a:tr h="7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英語対応ワンストップ窓口・士業コンソーシアムの運営、</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拠点開設サポートオフィスへの人材派遣</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大阪に進出を希望する金融系外国企業等を対象とした、オフィス紹介などビジネス面や、住居など生活面の相談にワンストップで対応する「国際金融ワンストップサポートセンター大阪」、ライセンス取得などリーガル面のサポートを行う「士業コンソーシアム」の運営</a:t>
                      </a:r>
                      <a:br>
                        <a:rPr lang="en-US" altLang="ja-JP" sz="14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5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国が設置する拠点開設サポートオフィスへの人材派遣及び大阪バーチャルオフィスの設置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1661617964"/>
                  </a:ext>
                </a:extLst>
              </a:tr>
              <a:tr h="7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在留資格等に関する金融・資産運用特区の活用</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投資家の在留資格創設など金融・資産運用特区認定項目の実現について国へ働きかけ</a:t>
                      </a:r>
                      <a:br>
                        <a:rPr lang="en-US" altLang="ja-JP" sz="14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6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企業ニーズ等を把握の上、新規規制緩和の提案について検討</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3655128503"/>
                  </a:ext>
                </a:extLst>
              </a:tr>
            </a:tbl>
          </a:graphicData>
        </a:graphic>
      </p:graphicFrame>
      <p:sp>
        <p:nvSpPr>
          <p:cNvPr id="17" name="正方形/長方形 16">
            <a:extLst>
              <a:ext uri="{FF2B5EF4-FFF2-40B4-BE49-F238E27FC236}">
                <a16:creationId xmlns:a16="http://schemas.microsoft.com/office/drawing/2014/main" id="{E6586032-E997-40DF-888B-4B7122F47659}"/>
              </a:ext>
            </a:extLst>
          </p:cNvPr>
          <p:cNvSpPr/>
          <p:nvPr/>
        </p:nvSpPr>
        <p:spPr>
          <a:xfrm>
            <a:off x="492398" y="2908293"/>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（２）海外投資家等を惹きつける生活・ビジネス環境の整備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3">
            <a:extLst>
              <a:ext uri="{FF2B5EF4-FFF2-40B4-BE49-F238E27FC236}">
                <a16:creationId xmlns:a16="http://schemas.microsoft.com/office/drawing/2014/main" id="{DF7EA899-5CA3-4392-8794-889C38ACA449}"/>
              </a:ext>
            </a:extLst>
          </p:cNvPr>
          <p:cNvSpPr/>
          <p:nvPr/>
        </p:nvSpPr>
        <p:spPr>
          <a:xfrm>
            <a:off x="3088855" y="409865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
        <p:nvSpPr>
          <p:cNvPr id="19" name="角丸四角形 18">
            <a:extLst>
              <a:ext uri="{FF2B5EF4-FFF2-40B4-BE49-F238E27FC236}">
                <a16:creationId xmlns:a16="http://schemas.microsoft.com/office/drawing/2014/main" id="{C28211B0-A468-4812-B444-BF2E310B453D}"/>
              </a:ext>
            </a:extLst>
          </p:cNvPr>
          <p:cNvSpPr/>
          <p:nvPr/>
        </p:nvSpPr>
        <p:spPr>
          <a:xfrm>
            <a:off x="3090025" y="532097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0" name="角丸四角形 18">
            <a:extLst>
              <a:ext uri="{FF2B5EF4-FFF2-40B4-BE49-F238E27FC236}">
                <a16:creationId xmlns:a16="http://schemas.microsoft.com/office/drawing/2014/main" id="{1F5137A6-A56A-4294-BD55-617869E0CE1E}"/>
              </a:ext>
            </a:extLst>
          </p:cNvPr>
          <p:cNvSpPr/>
          <p:nvPr/>
        </p:nvSpPr>
        <p:spPr>
          <a:xfrm>
            <a:off x="3100535" y="627655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Tree>
    <p:extLst>
      <p:ext uri="{BB962C8B-B14F-4D97-AF65-F5344CB8AC3E}">
        <p14:creationId xmlns:p14="http://schemas.microsoft.com/office/powerpoint/2010/main" val="3934794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92398" y="2506446"/>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（３）国内外に向けた戦略的な広報の推進・海外との連携</a:t>
            </a: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2976372200"/>
              </p:ext>
            </p:extLst>
          </p:nvPr>
        </p:nvGraphicFramePr>
        <p:xfrm>
          <a:off x="765630" y="2890445"/>
          <a:ext cx="10869321" cy="3822494"/>
        </p:xfrm>
        <a:graphic>
          <a:graphicData uri="http://schemas.openxmlformats.org/drawingml/2006/table">
            <a:tbl>
              <a:tblPr firstRow="1" bandRow="1">
                <a:tableStyleId>{5C22544A-7EE6-4342-B048-85BDC9FD1C3A}</a:tableStyleId>
              </a:tblPr>
              <a:tblGrid>
                <a:gridCol w="3931278">
                  <a:extLst>
                    <a:ext uri="{9D8B030D-6E8A-4147-A177-3AD203B41FA5}">
                      <a16:colId xmlns:a16="http://schemas.microsoft.com/office/drawing/2014/main" val="1775291035"/>
                    </a:ext>
                  </a:extLst>
                </a:gridCol>
                <a:gridCol w="5563842">
                  <a:extLst>
                    <a:ext uri="{9D8B030D-6E8A-4147-A177-3AD203B41FA5}">
                      <a16:colId xmlns:a16="http://schemas.microsoft.com/office/drawing/2014/main" val="2051220517"/>
                    </a:ext>
                  </a:extLst>
                </a:gridCol>
                <a:gridCol w="1374201">
                  <a:extLst>
                    <a:ext uri="{9D8B030D-6E8A-4147-A177-3AD203B41FA5}">
                      <a16:colId xmlns:a16="http://schemas.microsoft.com/office/drawing/2014/main" val="3213052032"/>
                    </a:ext>
                  </a:extLst>
                </a:gridCol>
              </a:tblGrid>
              <a:tr h="381294">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733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在外公館・政府系機関・自治体事務所や民間ネットワークなどを活用した</a:t>
                      </a:r>
                      <a:r>
                        <a:rPr lang="en-US" altLang="ja-JP" sz="1400" u="none">
                          <a:solidFill>
                            <a:schemeClr val="tx1"/>
                          </a:solidFill>
                          <a:latin typeface="Meiryo UI" panose="020B0604030504040204" pitchFamily="50" charset="-128"/>
                          <a:ea typeface="Meiryo UI" panose="020B0604030504040204" pitchFamily="50" charset="-128"/>
                        </a:rPr>
                        <a:t>PR</a:t>
                      </a:r>
                      <a:r>
                        <a:rPr lang="ja-JP" altLang="en-US" sz="1400" u="none">
                          <a:solidFill>
                            <a:schemeClr val="tx1"/>
                          </a:solidFill>
                          <a:latin typeface="Meiryo UI" panose="020B0604030504040204" pitchFamily="50" charset="-128"/>
                          <a:ea typeface="Meiryo UI" panose="020B0604030504040204" pitchFamily="50" charset="-128"/>
                        </a:rPr>
                        <a:t>活動 </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u="none">
                          <a:latin typeface="Meiryo UI" panose="020B0604030504040204" pitchFamily="50" charset="-128"/>
                          <a:ea typeface="Meiryo UI" panose="020B0604030504040204" pitchFamily="50" charset="-128"/>
                        </a:rPr>
                        <a:t>在関西総領事館等の在外公館や大阪市のビジネスパートナー都市のつながり、民間ネットワークなどを活用した</a:t>
                      </a:r>
                      <a:r>
                        <a:rPr kumimoji="1" lang="en-US" altLang="ja-JP" sz="1400" u="none">
                          <a:latin typeface="Meiryo UI" panose="020B0604030504040204" pitchFamily="50" charset="-128"/>
                          <a:ea typeface="Meiryo UI" panose="020B0604030504040204" pitchFamily="50" charset="-128"/>
                        </a:rPr>
                        <a:t>PR</a:t>
                      </a:r>
                      <a:r>
                        <a:rPr kumimoji="1" lang="ja-JP" altLang="en-US" sz="1400" u="none">
                          <a:latin typeface="Meiryo UI" panose="020B0604030504040204" pitchFamily="50" charset="-128"/>
                          <a:ea typeface="Meiryo UI" panose="020B0604030504040204" pitchFamily="50" charset="-128"/>
                        </a:rPr>
                        <a:t>活動 </a:t>
                      </a:r>
                      <a:endParaRPr kumimoji="1" lang="en-US" altLang="ja-JP" sz="1050" u="none">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民間</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664937894"/>
                  </a:ext>
                </a:extLst>
              </a:tr>
              <a:tr h="1250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多言語対応ホームページや</a:t>
                      </a:r>
                      <a:r>
                        <a:rPr lang="en-US" altLang="ja-JP" sz="1400" u="none" dirty="0">
                          <a:solidFill>
                            <a:schemeClr val="tx1"/>
                          </a:solidFill>
                          <a:latin typeface="Meiryo UI" panose="020B0604030504040204" pitchFamily="50" charset="-128"/>
                          <a:ea typeface="Meiryo UI" panose="020B0604030504040204" pitchFamily="50" charset="-128"/>
                        </a:rPr>
                        <a:t>SNS</a:t>
                      </a:r>
                      <a:r>
                        <a:rPr lang="ja-JP" altLang="en-US" sz="1400" u="none" dirty="0">
                          <a:solidFill>
                            <a:schemeClr val="tx1"/>
                          </a:solidFill>
                          <a:latin typeface="Meiryo UI" panose="020B0604030504040204" pitchFamily="50" charset="-128"/>
                          <a:ea typeface="Meiryo UI" panose="020B0604030504040204" pitchFamily="50" charset="-128"/>
                        </a:rPr>
                        <a:t>等による情報発信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a:t>
                      </a:r>
                      <a:r>
                        <a:rPr kumimoji="1" lang="en-US" altLang="ja-JP" sz="1400" u="none" dirty="0">
                          <a:latin typeface="Meiryo UI" panose="020B0604030504040204" pitchFamily="50" charset="-128"/>
                          <a:ea typeface="Meiryo UI" panose="020B0604030504040204" pitchFamily="50" charset="-128"/>
                        </a:rPr>
                        <a:t>Global financial city </a:t>
                      </a:r>
                      <a:r>
                        <a:rPr kumimoji="1" lang="en-US" altLang="ja-JP" sz="1400" u="none" dirty="0" err="1">
                          <a:latin typeface="Meiryo UI" panose="020B0604030504040204" pitchFamily="50" charset="-128"/>
                          <a:ea typeface="Meiryo UI" panose="020B0604030504040204" pitchFamily="50" charset="-128"/>
                        </a:rPr>
                        <a:t>osaka</a:t>
                      </a:r>
                      <a:r>
                        <a:rPr kumimoji="1" lang="ja-JP" altLang="en-US" sz="1400" u="none" dirty="0">
                          <a:latin typeface="Meiryo UI" panose="020B0604030504040204" pitchFamily="50" charset="-128"/>
                          <a:ea typeface="Meiryo UI" panose="020B0604030504040204" pitchFamily="50" charset="-128"/>
                        </a:rPr>
                        <a:t>」ホームページや</a:t>
                      </a:r>
                      <a:r>
                        <a:rPr kumimoji="1" lang="en-US" altLang="ja-JP" sz="1400" u="none" dirty="0">
                          <a:solidFill>
                            <a:schemeClr val="tx1"/>
                          </a:solidFill>
                          <a:latin typeface="Meiryo UI" panose="020B0604030504040204" pitchFamily="50" charset="-128"/>
                          <a:ea typeface="Meiryo UI" panose="020B0604030504040204" pitchFamily="50" charset="-128"/>
                        </a:rPr>
                        <a:t>SNS</a:t>
                      </a:r>
                      <a:r>
                        <a:rPr kumimoji="1" lang="ja-JP" altLang="en-US" sz="1400" u="none" dirty="0">
                          <a:solidFill>
                            <a:schemeClr val="tx1"/>
                          </a:solidFill>
                          <a:latin typeface="Meiryo UI" panose="020B0604030504040204" pitchFamily="50" charset="-128"/>
                          <a:ea typeface="Meiryo UI" panose="020B0604030504040204" pitchFamily="50" charset="-128"/>
                        </a:rPr>
                        <a:t>等における投資家等に向けたオール大阪の取組み情報発信、アンバサダーによる拡散</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（発信内容：大阪の成長産業、金融系外国企業等の進出サポート、官民が開催する投資家を対象としたイベント情報、スタートアップ支援策、金融系企業と在阪企業の協業事例等）</a:t>
                      </a:r>
                      <a:endParaRPr kumimoji="1" lang="ja-JP" altLang="en-US" sz="1050" u="none"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民間</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130034657"/>
                  </a:ext>
                </a:extLst>
              </a:tr>
              <a:tr h="604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kern="0" dirty="0">
                          <a:latin typeface="Meiryo UI" pitchFamily="50" charset="-128"/>
                          <a:ea typeface="Meiryo UI" pitchFamily="50" charset="-128"/>
                          <a:cs typeface="Meiryo UI" pitchFamily="50" charset="-128"/>
                        </a:rPr>
                        <a:t>海外メディアを活用した情報発信</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海外メディアを活用した大阪のビジネス魅力や国際金融都市</a:t>
                      </a:r>
                      <a:r>
                        <a:rPr kumimoji="1" lang="en-US" altLang="ja-JP" sz="1400" u="none" dirty="0">
                          <a:solidFill>
                            <a:schemeClr val="tx1"/>
                          </a:solidFill>
                          <a:latin typeface="Meiryo UI" panose="020B0604030504040204" pitchFamily="50" charset="-128"/>
                          <a:ea typeface="Meiryo UI" panose="020B0604030504040204" pitchFamily="50" charset="-128"/>
                        </a:rPr>
                        <a:t>OSAKA</a:t>
                      </a:r>
                      <a:r>
                        <a:rPr kumimoji="1" lang="ja-JP" altLang="en-US" sz="1400" u="none" dirty="0">
                          <a:solidFill>
                            <a:schemeClr val="tx1"/>
                          </a:solidFill>
                          <a:latin typeface="Meiryo UI" panose="020B0604030504040204" pitchFamily="50" charset="-128"/>
                          <a:ea typeface="Meiryo UI" panose="020B0604030504040204" pitchFamily="50" charset="-128"/>
                        </a:rPr>
                        <a:t>の取組み等の情報発信を実施</a:t>
                      </a: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2154412097"/>
                  </a:ext>
                </a:extLst>
              </a:tr>
              <a:tr h="852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kern="0" dirty="0">
                          <a:solidFill>
                            <a:schemeClr val="tx1"/>
                          </a:solidFill>
                          <a:latin typeface="Meiryo UI" pitchFamily="50" charset="-128"/>
                          <a:ea typeface="Meiryo UI" pitchFamily="50" charset="-128"/>
                          <a:cs typeface="Meiryo UI" pitchFamily="50" charset="-128"/>
                        </a:rPr>
                        <a:t>海外金融都市との</a:t>
                      </a:r>
                      <a:r>
                        <a:rPr lang="en-US" altLang="ja-JP" sz="1400" u="none" kern="0" dirty="0">
                          <a:solidFill>
                            <a:schemeClr val="tx1"/>
                          </a:solidFill>
                          <a:latin typeface="Meiryo UI" pitchFamily="50" charset="-128"/>
                          <a:ea typeface="Meiryo UI" pitchFamily="50" charset="-128"/>
                          <a:cs typeface="Meiryo UI" pitchFamily="50" charset="-128"/>
                        </a:rPr>
                        <a:t>MOU</a:t>
                      </a:r>
                      <a:r>
                        <a:rPr lang="ja-JP" altLang="en-US" sz="1400" u="none" kern="0" dirty="0">
                          <a:solidFill>
                            <a:schemeClr val="tx1"/>
                          </a:solidFill>
                          <a:latin typeface="Meiryo UI" pitchFamily="50" charset="-128"/>
                          <a:ea typeface="Meiryo UI" pitchFamily="50" charset="-128"/>
                          <a:cs typeface="Meiryo UI" pitchFamily="50" charset="-128"/>
                        </a:rPr>
                        <a:t>締結等による連携</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効果的な連携が可能な海外重点地域を中心とした都市との国際金融都市の取組みに係る連携協定（</a:t>
                      </a:r>
                      <a:r>
                        <a:rPr kumimoji="1" lang="en-US" altLang="ja-JP" sz="1400" u="none" dirty="0">
                          <a:solidFill>
                            <a:schemeClr val="tx1"/>
                          </a:solidFill>
                          <a:latin typeface="Meiryo UI" panose="020B0604030504040204" pitchFamily="50" charset="-128"/>
                          <a:ea typeface="Meiryo UI" panose="020B0604030504040204" pitchFamily="50" charset="-128"/>
                        </a:rPr>
                        <a:t>MOU</a:t>
                      </a:r>
                      <a:r>
                        <a:rPr kumimoji="1" lang="ja-JP" altLang="en-US" sz="1400" u="none" dirty="0">
                          <a:solidFill>
                            <a:schemeClr val="tx1"/>
                          </a:solidFill>
                          <a:latin typeface="Meiryo UI" panose="020B0604030504040204" pitchFamily="50" charset="-128"/>
                          <a:ea typeface="Meiryo UI" panose="020B0604030504040204" pitchFamily="50" charset="-128"/>
                        </a:rPr>
                        <a:t>）の検討及び</a:t>
                      </a:r>
                      <a:r>
                        <a:rPr kumimoji="1" lang="en-US" altLang="ja-JP" sz="1400" u="none" dirty="0">
                          <a:solidFill>
                            <a:schemeClr val="tx1"/>
                          </a:solidFill>
                          <a:latin typeface="Meiryo UI" panose="020B0604030504040204" pitchFamily="50" charset="-128"/>
                          <a:ea typeface="Meiryo UI" panose="020B0604030504040204" pitchFamily="50" charset="-128"/>
                        </a:rPr>
                        <a:t>MOU</a:t>
                      </a:r>
                      <a:r>
                        <a:rPr kumimoji="1" lang="ja-JP" altLang="en-US" sz="1400" u="none" dirty="0">
                          <a:solidFill>
                            <a:schemeClr val="tx1"/>
                          </a:solidFill>
                          <a:latin typeface="Meiryo UI" panose="020B0604030504040204" pitchFamily="50" charset="-128"/>
                          <a:ea typeface="Meiryo UI" panose="020B0604030504040204" pitchFamily="50" charset="-128"/>
                        </a:rPr>
                        <a:t>締結都市・姉妹都市等との連携・協力</a:t>
                      </a:r>
                      <a:endParaRPr kumimoji="1" lang="ja-JP" altLang="en-US" sz="105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3957701695"/>
                  </a:ext>
                </a:extLst>
              </a:tr>
            </a:tbl>
          </a:graphicData>
        </a:graphic>
      </p:graphicFrame>
      <p:sp>
        <p:nvSpPr>
          <p:cNvPr id="22" name="角丸四角形 21"/>
          <p:cNvSpPr/>
          <p:nvPr/>
        </p:nvSpPr>
        <p:spPr>
          <a:xfrm>
            <a:off x="3155441" y="490239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pSp>
        <p:nvGrpSpPr>
          <p:cNvPr id="28" name="グループ化 27">
            <a:extLst>
              <a:ext uri="{FF2B5EF4-FFF2-40B4-BE49-F238E27FC236}">
                <a16:creationId xmlns:a16="http://schemas.microsoft.com/office/drawing/2014/main" id="{26079AD0-152D-478B-A179-912F79412DF6}"/>
              </a:ext>
            </a:extLst>
          </p:cNvPr>
          <p:cNvGrpSpPr/>
          <p:nvPr/>
        </p:nvGrpSpPr>
        <p:grpSpPr>
          <a:xfrm>
            <a:off x="1485867" y="5584413"/>
            <a:ext cx="2402004" cy="204717"/>
            <a:chOff x="1323836" y="3862316"/>
            <a:chExt cx="2402004" cy="204717"/>
          </a:xfrm>
        </p:grpSpPr>
        <p:sp>
          <p:nvSpPr>
            <p:cNvPr id="29" name="角丸四角形 21">
              <a:extLst>
                <a:ext uri="{FF2B5EF4-FFF2-40B4-BE49-F238E27FC236}">
                  <a16:creationId xmlns:a16="http://schemas.microsoft.com/office/drawing/2014/main" id="{2D0B5787-F499-4F2A-B908-69FD71DF7E6A}"/>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0" name="角丸四角形 22">
              <a:extLst>
                <a:ext uri="{FF2B5EF4-FFF2-40B4-BE49-F238E27FC236}">
                  <a16:creationId xmlns:a16="http://schemas.microsoft.com/office/drawing/2014/main" id="{A611F7AC-EB93-4888-A512-E083BABCD904}"/>
                </a:ext>
              </a:extLst>
            </p:cNvPr>
            <p:cNvSpPr/>
            <p:nvPr/>
          </p:nvSpPr>
          <p:spPr>
            <a:xfrm>
              <a:off x="2993410" y="38623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sp>
        <p:nvSpPr>
          <p:cNvPr id="11" name="角丸四角形 21">
            <a:extLst>
              <a:ext uri="{FF2B5EF4-FFF2-40B4-BE49-F238E27FC236}">
                <a16:creationId xmlns:a16="http://schemas.microsoft.com/office/drawing/2014/main" id="{161C4E60-C998-49D1-8545-C99DE1FFED20}"/>
              </a:ext>
            </a:extLst>
          </p:cNvPr>
          <p:cNvSpPr/>
          <p:nvPr/>
        </p:nvSpPr>
        <p:spPr>
          <a:xfrm>
            <a:off x="3155441" y="370651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nvGrpSpPr>
          <p:cNvPr id="12" name="グループ化 11">
            <a:extLst>
              <a:ext uri="{FF2B5EF4-FFF2-40B4-BE49-F238E27FC236}">
                <a16:creationId xmlns:a16="http://schemas.microsoft.com/office/drawing/2014/main" id="{A0C1C7AC-3046-4E6D-BF01-03D6FB31AB90}"/>
              </a:ext>
            </a:extLst>
          </p:cNvPr>
          <p:cNvGrpSpPr/>
          <p:nvPr/>
        </p:nvGrpSpPr>
        <p:grpSpPr>
          <a:xfrm>
            <a:off x="1449079" y="6390144"/>
            <a:ext cx="2402004" cy="204717"/>
            <a:chOff x="1323836" y="3862316"/>
            <a:chExt cx="2402004" cy="204717"/>
          </a:xfrm>
        </p:grpSpPr>
        <p:sp>
          <p:nvSpPr>
            <p:cNvPr id="16" name="角丸四角形 21">
              <a:extLst>
                <a:ext uri="{FF2B5EF4-FFF2-40B4-BE49-F238E27FC236}">
                  <a16:creationId xmlns:a16="http://schemas.microsoft.com/office/drawing/2014/main" id="{6D63F254-031D-4F7C-A51D-F25A4F551288}"/>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7" name="角丸四角形 22">
              <a:extLst>
                <a:ext uri="{FF2B5EF4-FFF2-40B4-BE49-F238E27FC236}">
                  <a16:creationId xmlns:a16="http://schemas.microsoft.com/office/drawing/2014/main" id="{BD405431-7C2B-46FC-89E3-7E94E5C0B323}"/>
                </a:ext>
              </a:extLst>
            </p:cNvPr>
            <p:cNvSpPr/>
            <p:nvPr/>
          </p:nvSpPr>
          <p:spPr>
            <a:xfrm>
              <a:off x="2993410" y="38623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graphicFrame>
        <p:nvGraphicFramePr>
          <p:cNvPr id="18" name="コンテンツ プレースホルダー 6">
            <a:extLst>
              <a:ext uri="{FF2B5EF4-FFF2-40B4-BE49-F238E27FC236}">
                <a16:creationId xmlns:a16="http://schemas.microsoft.com/office/drawing/2014/main" id="{29950A10-71C1-465F-84D8-BEB156F99D15}"/>
              </a:ext>
            </a:extLst>
          </p:cNvPr>
          <p:cNvGraphicFramePr>
            <a:graphicFrameLocks/>
          </p:cNvGraphicFramePr>
          <p:nvPr>
            <p:extLst>
              <p:ext uri="{D42A27DB-BD31-4B8C-83A1-F6EECF244321}">
                <p14:modId xmlns:p14="http://schemas.microsoft.com/office/powerpoint/2010/main" val="1419854578"/>
              </p:ext>
            </p:extLst>
          </p:nvPr>
        </p:nvGraphicFramePr>
        <p:xfrm>
          <a:off x="764459" y="322393"/>
          <a:ext cx="10869321" cy="2089263"/>
        </p:xfrm>
        <a:graphic>
          <a:graphicData uri="http://schemas.openxmlformats.org/drawingml/2006/table">
            <a:tbl>
              <a:tblPr firstRow="1" bandRow="1">
                <a:tableStyleId>{5C22544A-7EE6-4342-B048-85BDC9FD1C3A}</a:tableStyleId>
              </a:tblPr>
              <a:tblGrid>
                <a:gridCol w="3931278">
                  <a:extLst>
                    <a:ext uri="{9D8B030D-6E8A-4147-A177-3AD203B41FA5}">
                      <a16:colId xmlns:a16="http://schemas.microsoft.com/office/drawing/2014/main" val="1775291035"/>
                    </a:ext>
                  </a:extLst>
                </a:gridCol>
                <a:gridCol w="5563842">
                  <a:extLst>
                    <a:ext uri="{9D8B030D-6E8A-4147-A177-3AD203B41FA5}">
                      <a16:colId xmlns:a16="http://schemas.microsoft.com/office/drawing/2014/main" val="2051220517"/>
                    </a:ext>
                  </a:extLst>
                </a:gridCol>
                <a:gridCol w="1374201">
                  <a:extLst>
                    <a:ext uri="{9D8B030D-6E8A-4147-A177-3AD203B41FA5}">
                      <a16:colId xmlns:a16="http://schemas.microsoft.com/office/drawing/2014/main" val="3213052032"/>
                    </a:ext>
                  </a:extLst>
                </a:gridCol>
              </a:tblGrid>
              <a:tr h="328431">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623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国への法人税（国税）の軽減措置等の働きかけ</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金融系外国企業等に係る法人税（国税）の軽減措置等について引き続き国に要望</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大阪府・市</a:t>
                      </a:r>
                      <a:endParaRPr kumimoji="1" lang="en-US" altLang="ja-JP" sz="140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72908"/>
                  </a:ext>
                </a:extLst>
              </a:tr>
              <a:tr h="1130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外国人の安全・安心につながる防災情報の発信</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避難行動等に活用できる防災情報を発信する多言語対応の防災アプリやウェブサイト「おおさか防災ネット」の提供</a:t>
                      </a:r>
                      <a:endParaRPr kumimoji="1" lang="en-US" altLang="ja-JP" sz="14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8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大阪に住まう外国人（訪日外国人含</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む</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に対する「防災セミナー（地震等の自然災害リスクや災害時の行動など）」の動画コンテンツ作成</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00911473"/>
                  </a:ext>
                </a:extLst>
              </a:tr>
            </a:tbl>
          </a:graphicData>
        </a:graphic>
      </p:graphicFrame>
      <p:sp>
        <p:nvSpPr>
          <p:cNvPr id="19" name="角丸四角形 18">
            <a:extLst>
              <a:ext uri="{FF2B5EF4-FFF2-40B4-BE49-F238E27FC236}">
                <a16:creationId xmlns:a16="http://schemas.microsoft.com/office/drawing/2014/main" id="{85A05DA9-FC19-4F4D-868F-472DF2C42E37}"/>
              </a:ext>
            </a:extLst>
          </p:cNvPr>
          <p:cNvSpPr/>
          <p:nvPr/>
        </p:nvSpPr>
        <p:spPr>
          <a:xfrm>
            <a:off x="3139863" y="99677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0" name="角丸四角形 18">
            <a:extLst>
              <a:ext uri="{FF2B5EF4-FFF2-40B4-BE49-F238E27FC236}">
                <a16:creationId xmlns:a16="http://schemas.microsoft.com/office/drawing/2014/main" id="{0E207A86-CCFB-48F5-A1E3-E1A648D443D5}"/>
              </a:ext>
            </a:extLst>
          </p:cNvPr>
          <p:cNvSpPr/>
          <p:nvPr/>
        </p:nvSpPr>
        <p:spPr>
          <a:xfrm>
            <a:off x="3139863" y="210027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Tree>
    <p:extLst>
      <p:ext uri="{BB962C8B-B14F-4D97-AF65-F5344CB8AC3E}">
        <p14:creationId xmlns:p14="http://schemas.microsoft.com/office/powerpoint/2010/main" val="3712627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33</a:t>
            </a:fld>
            <a:endParaRPr kumimoji="1" lang="ja-JP" altLang="en-US"/>
          </a:p>
        </p:txBody>
      </p:sp>
      <p:sp>
        <p:nvSpPr>
          <p:cNvPr id="37" name="タイトル 1"/>
          <p:cNvSpPr txBox="1">
            <a:spLocks/>
          </p:cNvSpPr>
          <p:nvPr/>
        </p:nvSpPr>
        <p:spPr>
          <a:xfrm>
            <a:off x="336748"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Ⅵ</a:t>
            </a:r>
            <a:r>
              <a:rPr lang="ja-JP" altLang="en-US" dirty="0">
                <a:latin typeface="UD デジタル 教科書体 NK-R" panose="02020400000000000000" pitchFamily="18" charset="-128"/>
                <a:ea typeface="UD デジタル 教科書体 NK-R" panose="02020400000000000000" pitchFamily="18" charset="-128"/>
              </a:rPr>
              <a:t>　戦略の取組期間と戦略目標</a:t>
            </a:r>
          </a:p>
        </p:txBody>
      </p:sp>
      <p:cxnSp>
        <p:nvCxnSpPr>
          <p:cNvPr id="38" name="直線コネクタ 37"/>
          <p:cNvCxnSpPr>
            <a:cxnSpLocks/>
          </p:cNvCxnSpPr>
          <p:nvPr/>
        </p:nvCxnSpPr>
        <p:spPr>
          <a:xfrm>
            <a:off x="312546" y="746340"/>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627182" y="1507203"/>
            <a:ext cx="10850585" cy="5324535"/>
          </a:xfrm>
          <a:prstGeom prst="rect">
            <a:avLst/>
          </a:prstGeom>
        </p:spPr>
        <p:txBody>
          <a:bodyPr wrap="square">
            <a:spAutoFit/>
          </a:bodyPr>
          <a:lstStyle/>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世界の国際金融都市に、長い金融の歴史がバックグラウンドにあるように、国際金融都市の実現には長期間の取組みが必要である。</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そのため、まずは</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大阪・関西万博開催年である</a:t>
            </a:r>
            <a:r>
              <a:rPr lang="en-US" altLang="ja-JP"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年度までを国際金融都市実現の土台づくりの期間（第一期活動期）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とし、アジア・世界に大阪・関西のビジネス魅力や生活環境等を発信するとともに、金融系外国企業等の進出環境整備と誘致活動を進めてきた。</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今般の、</a:t>
            </a:r>
            <a:r>
              <a:rPr lang="en-US" altLang="zh-TW"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SDG</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ｓ達成</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目標</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である</a:t>
            </a:r>
            <a:r>
              <a:rPr lang="en-US" altLang="ja-JP"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年度までの期間（第二期活動期）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は、万博レガシーを継承し、先端技術の社会実装やディープテックスタートアップへの国内外からの投資を戦略的に呼びこむとともに、企業や府民の利便性向上に資する金融イノベーションを促進し、副首都・大阪や</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SDG</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ｓ先進都市の実現をファイナンス面から後押しすることで、国際金融都市としての存在感を世界に示していく。</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そして、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世界におけるカーボンニュートラル目標年度である２０５０年度をめざす都市像を実現する年度</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とし、大阪の都市格を向上させ、持続的に国内外から投資を呼び込むため、新たな金融商品・市場</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の形成や革新的な金融サービスの開発などにより、エッジの効いた国際金融都市としての地位を確</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立する。</a:t>
            </a:r>
          </a:p>
        </p:txBody>
      </p:sp>
      <p:sp>
        <p:nvSpPr>
          <p:cNvPr id="40" name="テキスト ボックス 39"/>
          <p:cNvSpPr txBox="1"/>
          <p:nvPr/>
        </p:nvSpPr>
        <p:spPr>
          <a:xfrm>
            <a:off x="401039" y="975046"/>
            <a:ext cx="4627398" cy="523220"/>
          </a:xfrm>
          <a:prstGeom prst="rect">
            <a:avLst/>
          </a:prstGeom>
          <a:noFill/>
        </p:spPr>
        <p:txBody>
          <a:bodyPr wrap="square" rtlCol="0">
            <a:spAutoFit/>
          </a:bodyPr>
          <a:lstStyle/>
          <a:p>
            <a:r>
              <a:rPr kumimoji="1" lang="ja-JP" altLang="en-US" sz="2800" b="1" dirty="0">
                <a:latin typeface="UD デジタル 教科書体 NK-R" panose="02020400000000000000" pitchFamily="18" charset="-128"/>
                <a:ea typeface="UD デジタル 教科書体 NK-R" panose="02020400000000000000" pitchFamily="18" charset="-128"/>
              </a:rPr>
              <a:t>１　戦略の取組期間</a:t>
            </a:r>
          </a:p>
        </p:txBody>
      </p:sp>
    </p:spTree>
    <p:extLst>
      <p:ext uri="{BB962C8B-B14F-4D97-AF65-F5344CB8AC3E}">
        <p14:creationId xmlns:p14="http://schemas.microsoft.com/office/powerpoint/2010/main" val="28451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34</a:t>
            </a:fld>
            <a:endParaRPr kumimoji="1" lang="ja-JP" altLang="en-US"/>
          </a:p>
        </p:txBody>
      </p:sp>
      <p:graphicFrame>
        <p:nvGraphicFramePr>
          <p:cNvPr id="34" name="表 33"/>
          <p:cNvGraphicFramePr>
            <a:graphicFrameLocks noGrp="1"/>
          </p:cNvGraphicFramePr>
          <p:nvPr>
            <p:extLst>
              <p:ext uri="{D42A27DB-BD31-4B8C-83A1-F6EECF244321}">
                <p14:modId xmlns:p14="http://schemas.microsoft.com/office/powerpoint/2010/main" val="409321319"/>
              </p:ext>
            </p:extLst>
          </p:nvPr>
        </p:nvGraphicFramePr>
        <p:xfrm>
          <a:off x="428612" y="1366739"/>
          <a:ext cx="11561619" cy="4903432"/>
        </p:xfrm>
        <a:graphic>
          <a:graphicData uri="http://schemas.openxmlformats.org/drawingml/2006/table">
            <a:tbl>
              <a:tblPr firstRow="1" bandRow="1">
                <a:tableStyleId>{5C22544A-7EE6-4342-B048-85BDC9FD1C3A}</a:tableStyleId>
              </a:tblPr>
              <a:tblGrid>
                <a:gridCol w="1115449">
                  <a:extLst>
                    <a:ext uri="{9D8B030D-6E8A-4147-A177-3AD203B41FA5}">
                      <a16:colId xmlns:a16="http://schemas.microsoft.com/office/drawing/2014/main" val="4204471341"/>
                    </a:ext>
                  </a:extLst>
                </a:gridCol>
                <a:gridCol w="2715874">
                  <a:extLst>
                    <a:ext uri="{9D8B030D-6E8A-4147-A177-3AD203B41FA5}">
                      <a16:colId xmlns:a16="http://schemas.microsoft.com/office/drawing/2014/main" val="3050813801"/>
                    </a:ext>
                  </a:extLst>
                </a:gridCol>
                <a:gridCol w="3261327">
                  <a:extLst>
                    <a:ext uri="{9D8B030D-6E8A-4147-A177-3AD203B41FA5}">
                      <a16:colId xmlns:a16="http://schemas.microsoft.com/office/drawing/2014/main" val="683535162"/>
                    </a:ext>
                  </a:extLst>
                </a:gridCol>
                <a:gridCol w="3078051">
                  <a:extLst>
                    <a:ext uri="{9D8B030D-6E8A-4147-A177-3AD203B41FA5}">
                      <a16:colId xmlns:a16="http://schemas.microsoft.com/office/drawing/2014/main" val="3473615193"/>
                    </a:ext>
                  </a:extLst>
                </a:gridCol>
                <a:gridCol w="540912">
                  <a:extLst>
                    <a:ext uri="{9D8B030D-6E8A-4147-A177-3AD203B41FA5}">
                      <a16:colId xmlns:a16="http://schemas.microsoft.com/office/drawing/2014/main" val="2675447705"/>
                    </a:ext>
                  </a:extLst>
                </a:gridCol>
                <a:gridCol w="850006">
                  <a:extLst>
                    <a:ext uri="{9D8B030D-6E8A-4147-A177-3AD203B41FA5}">
                      <a16:colId xmlns:a16="http://schemas.microsoft.com/office/drawing/2014/main" val="807926471"/>
                    </a:ext>
                  </a:extLst>
                </a:gridCol>
              </a:tblGrid>
              <a:tr h="539057">
                <a:tc>
                  <a:txBody>
                    <a:bodyPr/>
                    <a:lstStyle/>
                    <a:p>
                      <a:endParaRPr kumimoji="1" lang="ja-JP" altLang="en-US" sz="2600"/>
                    </a:p>
                  </a:txBody>
                  <a:tcPr marL="96012" marR="96012" marT="48006" marB="48006"/>
                </a:tc>
                <a:tc>
                  <a:txBody>
                    <a:bodyPr/>
                    <a:lstStyle/>
                    <a:p>
                      <a:endParaRPr kumimoji="1" lang="ja-JP" altLang="en-US" sz="2600"/>
                    </a:p>
                  </a:txBody>
                  <a:tcPr marL="96012" marR="96012" marT="48006" marB="48006"/>
                </a:tc>
                <a:tc>
                  <a:txBody>
                    <a:bodyPr/>
                    <a:lstStyle/>
                    <a:p>
                      <a:endParaRPr kumimoji="1" lang="ja-JP" altLang="en-US" sz="2600"/>
                    </a:p>
                  </a:txBody>
                  <a:tcPr marL="96012" marR="96012" marT="48006" marB="48006"/>
                </a:tc>
                <a:tc>
                  <a:txBody>
                    <a:bodyPr/>
                    <a:lstStyle/>
                    <a:p>
                      <a:endParaRPr kumimoji="1" lang="ja-JP" altLang="en-US"/>
                    </a:p>
                  </a:txBody>
                  <a:tcPr marL="96012" marR="96012" marT="48006" marB="48006"/>
                </a:tc>
                <a:tc gridSpan="2">
                  <a:txBody>
                    <a:bodyPr/>
                    <a:lstStyle/>
                    <a:p>
                      <a:endParaRPr kumimoji="1" lang="ja-JP" altLang="en-US"/>
                    </a:p>
                  </a:txBody>
                  <a:tcPr marL="96012" marR="96012" marT="48006" marB="48006"/>
                </a:tc>
                <a:tc hMerge="1">
                  <a:txBody>
                    <a:bodyPr/>
                    <a:lstStyle/>
                    <a:p>
                      <a:endParaRPr kumimoji="1" lang="ja-JP" altLang="en-US"/>
                    </a:p>
                  </a:txBody>
                  <a:tcPr marL="96012" marR="96012" marT="48006" marB="48006"/>
                </a:tc>
                <a:extLst>
                  <a:ext uri="{0D108BD9-81ED-4DB2-BD59-A6C34878D82A}">
                    <a16:rowId xmlns:a16="http://schemas.microsoft.com/office/drawing/2014/main" val="1296004957"/>
                  </a:ext>
                </a:extLst>
              </a:tr>
              <a:tr h="881649">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1670536"/>
                  </a:ext>
                </a:extLst>
              </a:tr>
              <a:tr h="212446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91391"/>
                  </a:ext>
                </a:extLst>
              </a:tr>
              <a:tr h="1358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gridSpan="2">
                  <a:txBody>
                    <a:bodyPr/>
                    <a:lstStyle/>
                    <a:p>
                      <a:endParaRPr kumimoji="1" lang="ja-JP" altLang="en-US"/>
                    </a:p>
                  </a:txBody>
                  <a:tcPr marL="96012" marR="96012" marT="48006" marB="48006"/>
                </a:tc>
                <a:tc hMerge="1">
                  <a:txBody>
                    <a:bodyPr/>
                    <a:lstStyle/>
                    <a:p>
                      <a:endParaRPr kumimoji="1" lang="ja-JP" altLang="en-US"/>
                    </a:p>
                  </a:txBody>
                  <a:tcPr/>
                </a:tc>
                <a:tc>
                  <a:txBody>
                    <a:bodyPr/>
                    <a:lstStyle/>
                    <a:p>
                      <a:endParaRPr kumimoji="1" lang="ja-JP" altLang="en-US" dirty="0"/>
                    </a:p>
                  </a:txBody>
                  <a:tcPr marL="96012" marR="96012" marT="48006" marB="48006"/>
                </a:tc>
                <a:extLst>
                  <a:ext uri="{0D108BD9-81ED-4DB2-BD59-A6C34878D82A}">
                    <a16:rowId xmlns:a16="http://schemas.microsoft.com/office/drawing/2014/main" val="3359774189"/>
                  </a:ext>
                </a:extLst>
              </a:tr>
            </a:tbl>
          </a:graphicData>
        </a:graphic>
      </p:graphicFrame>
      <p:sp>
        <p:nvSpPr>
          <p:cNvPr id="35" name="テキスト ボックス 34"/>
          <p:cNvSpPr txBox="1"/>
          <p:nvPr/>
        </p:nvSpPr>
        <p:spPr>
          <a:xfrm>
            <a:off x="1211864" y="1443315"/>
            <a:ext cx="793448" cy="383182"/>
          </a:xfrm>
          <a:prstGeom prst="rect">
            <a:avLst/>
          </a:prstGeom>
          <a:noFill/>
        </p:spPr>
        <p:txBody>
          <a:bodyPr wrap="square" rtlCol="0">
            <a:spAutoFit/>
          </a:bodyPr>
          <a:lstStyle/>
          <a:p>
            <a:r>
              <a:rPr kumimoji="1" lang="en-US" altLang="ja-JP" sz="1890"/>
              <a:t>2022</a:t>
            </a:r>
            <a:endParaRPr kumimoji="1" lang="ja-JP" altLang="en-US" sz="1890"/>
          </a:p>
        </p:txBody>
      </p:sp>
      <p:sp>
        <p:nvSpPr>
          <p:cNvPr id="42" name="テキスト ボックス 41"/>
          <p:cNvSpPr txBox="1"/>
          <p:nvPr/>
        </p:nvSpPr>
        <p:spPr>
          <a:xfrm>
            <a:off x="3900711" y="1443315"/>
            <a:ext cx="796610" cy="383182"/>
          </a:xfrm>
          <a:prstGeom prst="rect">
            <a:avLst/>
          </a:prstGeom>
          <a:noFill/>
        </p:spPr>
        <p:txBody>
          <a:bodyPr wrap="square" rtlCol="0">
            <a:spAutoFit/>
          </a:bodyPr>
          <a:lstStyle/>
          <a:p>
            <a:r>
              <a:rPr kumimoji="1" lang="en-US" altLang="ja-JP" sz="1890"/>
              <a:t>2025</a:t>
            </a:r>
            <a:endParaRPr kumimoji="1" lang="ja-JP" altLang="en-US" sz="1890"/>
          </a:p>
        </p:txBody>
      </p:sp>
      <p:sp>
        <p:nvSpPr>
          <p:cNvPr id="43" name="正方形/長方形 42"/>
          <p:cNvSpPr/>
          <p:nvPr/>
        </p:nvSpPr>
        <p:spPr>
          <a:xfrm>
            <a:off x="701952" y="2114240"/>
            <a:ext cx="1663305" cy="48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a:solidFill>
                  <a:schemeClr val="tx1"/>
                </a:solidFill>
                <a:latin typeface="+mn-ea"/>
              </a:rPr>
              <a:t>国際金融都市</a:t>
            </a:r>
            <a:endParaRPr lang="en-US" altLang="ja-JP" sz="1600" b="1">
              <a:solidFill>
                <a:schemeClr val="tx1"/>
              </a:solidFill>
              <a:latin typeface="+mn-ea"/>
            </a:endParaRPr>
          </a:p>
          <a:p>
            <a:pPr algn="ctr"/>
            <a:r>
              <a:rPr kumimoji="1" lang="en-US" altLang="ja-JP" sz="1600" b="1">
                <a:solidFill>
                  <a:schemeClr val="tx1"/>
                </a:solidFill>
                <a:latin typeface="+mn-ea"/>
              </a:rPr>
              <a:t>OSAKA</a:t>
            </a:r>
            <a:r>
              <a:rPr kumimoji="1" lang="ja-JP" altLang="en-US" sz="1600" b="1">
                <a:solidFill>
                  <a:schemeClr val="tx1"/>
                </a:solidFill>
                <a:latin typeface="+mn-ea"/>
              </a:rPr>
              <a:t>戦略策定</a:t>
            </a:r>
          </a:p>
        </p:txBody>
      </p:sp>
      <p:sp>
        <p:nvSpPr>
          <p:cNvPr id="44" name="正方形/長方形 43"/>
          <p:cNvSpPr/>
          <p:nvPr/>
        </p:nvSpPr>
        <p:spPr>
          <a:xfrm>
            <a:off x="3567658" y="2051217"/>
            <a:ext cx="1462716"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a:solidFill>
                  <a:schemeClr val="tx1"/>
                </a:solidFill>
                <a:latin typeface="+mn-ea"/>
              </a:rPr>
              <a:t>短期目標</a:t>
            </a:r>
            <a:endParaRPr lang="en-US" altLang="ja-JP" sz="1600" b="1">
              <a:solidFill>
                <a:schemeClr val="tx1"/>
              </a:solidFill>
              <a:latin typeface="+mn-ea"/>
            </a:endParaRPr>
          </a:p>
          <a:p>
            <a:pPr algn="ctr"/>
            <a:r>
              <a:rPr lang="ja-JP" altLang="en-US" sz="1600" b="1">
                <a:solidFill>
                  <a:schemeClr val="tx1"/>
                </a:solidFill>
                <a:latin typeface="+mn-ea"/>
              </a:rPr>
              <a:t>大阪・関西</a:t>
            </a:r>
            <a:endParaRPr lang="en-US" altLang="ja-JP" sz="1600" b="1">
              <a:solidFill>
                <a:schemeClr val="tx1"/>
              </a:solidFill>
              <a:latin typeface="+mn-ea"/>
            </a:endParaRPr>
          </a:p>
          <a:p>
            <a:pPr algn="ctr"/>
            <a:r>
              <a:rPr lang="ja-JP" altLang="en-US" sz="1600" b="1">
                <a:solidFill>
                  <a:schemeClr val="tx1"/>
                </a:solidFill>
                <a:latin typeface="+mn-ea"/>
              </a:rPr>
              <a:t>万博開催</a:t>
            </a:r>
            <a:endParaRPr kumimoji="1" lang="ja-JP" altLang="en-US" sz="1600" b="1">
              <a:solidFill>
                <a:schemeClr val="tx1"/>
              </a:solidFill>
              <a:latin typeface="+mn-ea"/>
            </a:endParaRPr>
          </a:p>
        </p:txBody>
      </p:sp>
      <p:sp>
        <p:nvSpPr>
          <p:cNvPr id="46" name="テキスト ボックス 45"/>
          <p:cNvSpPr txBox="1"/>
          <p:nvPr/>
        </p:nvSpPr>
        <p:spPr>
          <a:xfrm>
            <a:off x="10186913" y="1443315"/>
            <a:ext cx="788941" cy="383182"/>
          </a:xfrm>
          <a:prstGeom prst="rect">
            <a:avLst/>
          </a:prstGeom>
          <a:noFill/>
        </p:spPr>
        <p:txBody>
          <a:bodyPr wrap="square" rtlCol="0">
            <a:spAutoFit/>
          </a:bodyPr>
          <a:lstStyle/>
          <a:p>
            <a:r>
              <a:rPr kumimoji="1" lang="en-US" altLang="ja-JP" sz="1890"/>
              <a:t>2050</a:t>
            </a:r>
            <a:endParaRPr kumimoji="1" lang="ja-JP" altLang="en-US" sz="1890"/>
          </a:p>
        </p:txBody>
      </p:sp>
      <p:sp>
        <p:nvSpPr>
          <p:cNvPr id="47" name="テキスト ボックス 46"/>
          <p:cNvSpPr txBox="1"/>
          <p:nvPr/>
        </p:nvSpPr>
        <p:spPr>
          <a:xfrm>
            <a:off x="7115777" y="1443315"/>
            <a:ext cx="750626" cy="383182"/>
          </a:xfrm>
          <a:prstGeom prst="rect">
            <a:avLst/>
          </a:prstGeom>
          <a:noFill/>
        </p:spPr>
        <p:txBody>
          <a:bodyPr wrap="square" rtlCol="0">
            <a:spAutoFit/>
          </a:bodyPr>
          <a:lstStyle/>
          <a:p>
            <a:r>
              <a:rPr kumimoji="1" lang="en-US" altLang="ja-JP" sz="1890"/>
              <a:t>2030</a:t>
            </a:r>
            <a:endParaRPr kumimoji="1" lang="ja-JP" altLang="en-US" sz="1890"/>
          </a:p>
        </p:txBody>
      </p:sp>
      <p:sp>
        <p:nvSpPr>
          <p:cNvPr id="49" name="正方形/長方形 48"/>
          <p:cNvSpPr/>
          <p:nvPr/>
        </p:nvSpPr>
        <p:spPr>
          <a:xfrm>
            <a:off x="6938708" y="2060149"/>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a:solidFill>
                  <a:schemeClr val="tx1"/>
                </a:solidFill>
                <a:latin typeface="+mn-ea"/>
              </a:rPr>
              <a:t>中期目標</a:t>
            </a:r>
            <a:endParaRPr kumimoji="1" lang="ja-JP" altLang="en-US" sz="1600" b="1">
              <a:solidFill>
                <a:schemeClr val="tx1"/>
              </a:solidFill>
              <a:latin typeface="+mn-ea"/>
            </a:endParaRPr>
          </a:p>
        </p:txBody>
      </p:sp>
      <p:sp>
        <p:nvSpPr>
          <p:cNvPr id="51" name="ホームベース 50"/>
          <p:cNvSpPr/>
          <p:nvPr/>
        </p:nvSpPr>
        <p:spPr>
          <a:xfrm>
            <a:off x="428612" y="2966133"/>
            <a:ext cx="3974034" cy="1397433"/>
          </a:xfrm>
          <a:prstGeom prst="homePlate">
            <a:avLst>
              <a:gd name="adj" fmla="val 1386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始動期・</a:t>
            </a:r>
            <a:r>
              <a:rPr kumimoji="1" lang="ja-JP" altLang="en-US" sz="2400" b="1" dirty="0">
                <a:solidFill>
                  <a:schemeClr val="tx1"/>
                </a:solidFill>
              </a:rPr>
              <a:t>第一期活動期</a:t>
            </a:r>
            <a:endParaRPr kumimoji="1" lang="en-US" altLang="ja-JP" sz="1400" b="1" dirty="0">
              <a:solidFill>
                <a:schemeClr val="tx1"/>
              </a:solidFill>
            </a:endParaRPr>
          </a:p>
          <a:p>
            <a:pPr lvl="0"/>
            <a:endParaRPr lang="en-US" altLang="ja-JP" sz="1200" b="1" dirty="0">
              <a:solidFill>
                <a:schemeClr val="tx1"/>
              </a:solidFill>
            </a:endParaRPr>
          </a:p>
          <a:p>
            <a:pPr lvl="0"/>
            <a:r>
              <a:rPr lang="ja-JP" altLang="en-US" sz="1200" b="1" kern="100" dirty="0">
                <a:solidFill>
                  <a:schemeClr val="tx1"/>
                </a:solidFill>
                <a:latin typeface="+mn-ea"/>
                <a:cs typeface="Courier New" panose="02070309020205020404" pitchFamily="49" charset="0"/>
              </a:rPr>
              <a:t>・アジア・世界に大阪・関西のビジネス魅力や生活環境等を発信</a:t>
            </a:r>
            <a:endParaRPr lang="en-US" altLang="ja-JP" sz="1200" b="1" kern="100" dirty="0">
              <a:solidFill>
                <a:schemeClr val="tx1"/>
              </a:solidFill>
              <a:latin typeface="+mn-ea"/>
              <a:cs typeface="Courier New" panose="02070309020205020404" pitchFamily="49" charset="0"/>
            </a:endParaRPr>
          </a:p>
          <a:p>
            <a:pPr lvl="0"/>
            <a:r>
              <a:rPr lang="ja-JP" altLang="en-US" sz="1200" b="1" dirty="0">
                <a:solidFill>
                  <a:schemeClr val="tx1"/>
                </a:solidFill>
                <a:latin typeface="+mn-ea"/>
              </a:rPr>
              <a:t>・「人材・企業・資金」を呼び込むとともに、投資対象となるスタートアップを集積</a:t>
            </a:r>
            <a:endParaRPr kumimoji="1" lang="ja-JP" altLang="en-US" sz="1200" b="1" dirty="0">
              <a:solidFill>
                <a:schemeClr val="tx1"/>
              </a:solidFill>
              <a:latin typeface="+mn-ea"/>
            </a:endParaRPr>
          </a:p>
        </p:txBody>
      </p:sp>
      <p:sp>
        <p:nvSpPr>
          <p:cNvPr id="52" name="ホームベース 51"/>
          <p:cNvSpPr/>
          <p:nvPr/>
        </p:nvSpPr>
        <p:spPr>
          <a:xfrm>
            <a:off x="4614663" y="2988080"/>
            <a:ext cx="2893720" cy="1397433"/>
          </a:xfrm>
          <a:prstGeom prst="homePlate">
            <a:avLst>
              <a:gd name="adj" fmla="val 161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b="1" dirty="0">
                <a:solidFill>
                  <a:schemeClr val="tx1"/>
                </a:solidFill>
              </a:rPr>
              <a:t>第二期活動期</a:t>
            </a:r>
            <a:endParaRPr kumimoji="1" lang="en-US" altLang="ja-JP" sz="1200" b="1" dirty="0">
              <a:solidFill>
                <a:schemeClr val="tx1"/>
              </a:solidFill>
            </a:endParaRPr>
          </a:p>
          <a:p>
            <a:pPr lvl="0"/>
            <a:endParaRPr lang="en-US" altLang="ja-JP" sz="1200" b="1" dirty="0">
              <a:solidFill>
                <a:schemeClr val="tx1"/>
              </a:solidFill>
            </a:endParaRPr>
          </a:p>
          <a:p>
            <a:r>
              <a:rPr lang="ja-JP" altLang="en-US" sz="1200" b="1" dirty="0">
                <a:solidFill>
                  <a:schemeClr val="tx1"/>
                </a:solidFill>
              </a:rPr>
              <a:t>・</a:t>
            </a:r>
            <a:r>
              <a:rPr lang="ja-JP" altLang="en-US" sz="1200" b="1" kern="100" dirty="0">
                <a:solidFill>
                  <a:schemeClr val="tx1"/>
                </a:solidFill>
                <a:latin typeface="+mn-ea"/>
                <a:cs typeface="Courier New" panose="02070309020205020404" pitchFamily="49" charset="0"/>
              </a:rPr>
              <a:t>取組みの深化</a:t>
            </a:r>
            <a:endParaRPr lang="en-US" altLang="ja-JP" sz="1200" b="1" kern="100" dirty="0">
              <a:solidFill>
                <a:schemeClr val="tx1"/>
              </a:solidFill>
              <a:latin typeface="+mn-ea"/>
              <a:cs typeface="Courier New" panose="02070309020205020404" pitchFamily="49" charset="0"/>
            </a:endParaRPr>
          </a:p>
          <a:p>
            <a:r>
              <a:rPr lang="ja-JP" altLang="en-US" sz="1200" b="1" kern="100" dirty="0">
                <a:solidFill>
                  <a:schemeClr val="tx1"/>
                </a:solidFill>
                <a:latin typeface="+mn-ea"/>
                <a:cs typeface="Courier New" panose="02070309020205020404" pitchFamily="49" charset="0"/>
              </a:rPr>
              <a:t>・</a:t>
            </a:r>
            <a:r>
              <a:rPr lang="ja-JP" altLang="en-US" sz="1200" b="1" kern="100" dirty="0">
                <a:solidFill>
                  <a:srgbClr val="FF0000"/>
                </a:solidFill>
                <a:latin typeface="+mn-ea"/>
                <a:cs typeface="Courier New" panose="02070309020205020404" pitchFamily="49" charset="0"/>
              </a:rPr>
              <a:t>副首都・大阪や</a:t>
            </a:r>
            <a:r>
              <a:rPr lang="en-US" altLang="ja-JP" sz="1200" b="1" kern="100" dirty="0">
                <a:solidFill>
                  <a:srgbClr val="FF0000"/>
                </a:solidFill>
                <a:latin typeface="+mn-ea"/>
                <a:cs typeface="Courier New" panose="02070309020205020404" pitchFamily="49" charset="0"/>
              </a:rPr>
              <a:t>SDG</a:t>
            </a:r>
            <a:r>
              <a:rPr lang="ja-JP" altLang="en-US" sz="1200" b="1" kern="100" dirty="0">
                <a:solidFill>
                  <a:srgbClr val="FF0000"/>
                </a:solidFill>
                <a:latin typeface="+mn-ea"/>
                <a:cs typeface="Courier New" panose="02070309020205020404" pitchFamily="49" charset="0"/>
              </a:rPr>
              <a:t>ｓ先進都市の実現</a:t>
            </a:r>
            <a:r>
              <a:rPr lang="ja-JP" altLang="en-US" sz="1200" b="1" kern="100" dirty="0">
                <a:solidFill>
                  <a:schemeClr val="tx1"/>
                </a:solidFill>
                <a:latin typeface="+mn-ea"/>
                <a:cs typeface="Courier New" panose="02070309020205020404" pitchFamily="49" charset="0"/>
              </a:rPr>
              <a:t>をファイナンス面から推進</a:t>
            </a:r>
            <a:endParaRPr kumimoji="1" lang="ja-JP" altLang="en-US" sz="1400" b="1" dirty="0">
              <a:solidFill>
                <a:schemeClr val="tx1"/>
              </a:solidFill>
              <a:latin typeface="+mn-ea"/>
            </a:endParaRPr>
          </a:p>
        </p:txBody>
      </p:sp>
      <p:sp>
        <p:nvSpPr>
          <p:cNvPr id="54" name="角丸四角形 53"/>
          <p:cNvSpPr/>
          <p:nvPr/>
        </p:nvSpPr>
        <p:spPr>
          <a:xfrm>
            <a:off x="3320133" y="5003719"/>
            <a:ext cx="1957765" cy="831604"/>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大阪のプレゼンス向上・大阪・関西経済の発展</a:t>
            </a:r>
            <a:endParaRPr lang="en-US" altLang="ja-JP"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lgn="ctr"/>
            <a:r>
              <a:rPr lang="ja-JP" altLang="en-US"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につなげる</a:t>
            </a:r>
          </a:p>
        </p:txBody>
      </p:sp>
      <p:sp>
        <p:nvSpPr>
          <p:cNvPr id="20" name="タイトル 1"/>
          <p:cNvSpPr txBox="1">
            <a:spLocks/>
          </p:cNvSpPr>
          <p:nvPr/>
        </p:nvSpPr>
        <p:spPr>
          <a:xfrm>
            <a:off x="411784" y="718187"/>
            <a:ext cx="11061879" cy="56434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UD デジタル 教科書体 NK-R" panose="02020400000000000000" pitchFamily="18" charset="-128"/>
                <a:ea typeface="UD デジタル 教科書体 NK-R" panose="02020400000000000000" pitchFamily="18" charset="-128"/>
              </a:rPr>
              <a:t>戦略の取組期間（イメージ）</a:t>
            </a:r>
          </a:p>
        </p:txBody>
      </p:sp>
      <p:sp>
        <p:nvSpPr>
          <p:cNvPr id="21" name="角丸四角形 20"/>
          <p:cNvSpPr/>
          <p:nvPr/>
        </p:nvSpPr>
        <p:spPr>
          <a:xfrm>
            <a:off x="6985627" y="5003719"/>
            <a:ext cx="1325860" cy="894933"/>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国際金融都市としての存在感を世界に示す</a:t>
            </a:r>
          </a:p>
        </p:txBody>
      </p:sp>
      <p:sp>
        <p:nvSpPr>
          <p:cNvPr id="2" name="正方形/長方形 1"/>
          <p:cNvSpPr/>
          <p:nvPr/>
        </p:nvSpPr>
        <p:spPr>
          <a:xfrm>
            <a:off x="4473125" y="2865305"/>
            <a:ext cx="3041859" cy="181665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4853522" y="4486905"/>
            <a:ext cx="2196000" cy="307777"/>
          </a:xfrm>
          <a:prstGeom prst="rect">
            <a:avLst/>
          </a:prstGeom>
          <a:solidFill>
            <a:schemeClr val="bg1"/>
          </a:solidFill>
          <a:ln w="28575">
            <a:solidFill>
              <a:srgbClr val="FF0000"/>
            </a:solidFill>
          </a:ln>
        </p:spPr>
        <p:txBody>
          <a:bodyPr wrap="square" rtlCol="0">
            <a:spAutoFit/>
          </a:bodyPr>
          <a:lstStyle/>
          <a:p>
            <a:pPr algn="ctr"/>
            <a:r>
              <a:rPr lang="ja-JP" altLang="en-US" sz="1400" b="1"/>
              <a:t>今回、戦略目標を設定</a:t>
            </a:r>
            <a:endParaRPr kumimoji="1" lang="ja-JP" altLang="en-US" sz="1400" b="1"/>
          </a:p>
        </p:txBody>
      </p:sp>
      <p:sp>
        <p:nvSpPr>
          <p:cNvPr id="24" name="ホームベース 23"/>
          <p:cNvSpPr/>
          <p:nvPr/>
        </p:nvSpPr>
        <p:spPr>
          <a:xfrm>
            <a:off x="7577880" y="2988655"/>
            <a:ext cx="2290223" cy="1383546"/>
          </a:xfrm>
          <a:prstGeom prst="homePlate">
            <a:avLst>
              <a:gd name="adj" fmla="val 23784"/>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2400" b="1">
              <a:solidFill>
                <a:schemeClr val="tx1"/>
              </a:solidFill>
            </a:endParaRPr>
          </a:p>
          <a:p>
            <a:pPr lvl="0"/>
            <a:r>
              <a:rPr lang="ja-JP" altLang="en-US" sz="1200" b="1">
                <a:solidFill>
                  <a:schemeClr val="tx1"/>
                </a:solidFill>
              </a:rPr>
              <a:t>新たな金融商品・市場形成や革新的な金融サービスの開発</a:t>
            </a:r>
            <a:endParaRPr kumimoji="1" lang="ja-JP" altLang="en-US" sz="2000" b="1">
              <a:solidFill>
                <a:schemeClr val="tx1"/>
              </a:solidFill>
            </a:endParaRPr>
          </a:p>
        </p:txBody>
      </p:sp>
      <p:sp>
        <p:nvSpPr>
          <p:cNvPr id="25" name="正方形/長方形 24"/>
          <p:cNvSpPr/>
          <p:nvPr/>
        </p:nvSpPr>
        <p:spPr>
          <a:xfrm>
            <a:off x="10024375" y="2088910"/>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a:solidFill>
                  <a:schemeClr val="tx1"/>
                </a:solidFill>
                <a:latin typeface="+mn-ea"/>
              </a:rPr>
              <a:t>戦略目標</a:t>
            </a:r>
            <a:endParaRPr lang="en-US" altLang="ja-JP" sz="1600" b="1">
              <a:solidFill>
                <a:schemeClr val="tx1"/>
              </a:solidFill>
              <a:latin typeface="+mn-ea"/>
            </a:endParaRPr>
          </a:p>
          <a:p>
            <a:pPr algn="ctr">
              <a:lnSpc>
                <a:spcPts val="1785"/>
              </a:lnSpc>
            </a:pPr>
            <a:r>
              <a:rPr lang="ja-JP" altLang="en-US" sz="1600" b="1">
                <a:solidFill>
                  <a:schemeClr val="tx1"/>
                </a:solidFill>
                <a:latin typeface="+mn-ea"/>
              </a:rPr>
              <a:t>年度</a:t>
            </a:r>
            <a:endParaRPr kumimoji="1" lang="ja-JP" altLang="en-US" sz="1600" b="1">
              <a:solidFill>
                <a:schemeClr val="tx1"/>
              </a:solidFill>
              <a:latin typeface="+mn-ea"/>
            </a:endParaRPr>
          </a:p>
        </p:txBody>
      </p:sp>
      <p:grpSp>
        <p:nvGrpSpPr>
          <p:cNvPr id="6" name="グループ化 5"/>
          <p:cNvGrpSpPr/>
          <p:nvPr/>
        </p:nvGrpSpPr>
        <p:grpSpPr>
          <a:xfrm>
            <a:off x="9930999" y="2928662"/>
            <a:ext cx="2059232" cy="3208613"/>
            <a:chOff x="10689464" y="2678372"/>
            <a:chExt cx="1300767" cy="2898779"/>
          </a:xfrm>
        </p:grpSpPr>
        <p:sp>
          <p:nvSpPr>
            <p:cNvPr id="57" name="角丸四角形 56"/>
            <p:cNvSpPr/>
            <p:nvPr/>
          </p:nvSpPr>
          <p:spPr>
            <a:xfrm>
              <a:off x="10715224" y="4560595"/>
              <a:ext cx="1212111" cy="800976"/>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エッジの効いた</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a:solidFill>
                    <a:schemeClr val="tx1"/>
                  </a:solidFill>
                  <a:latin typeface="UD デジタル 教科書体 NK-R" panose="02020400000000000000" pitchFamily="18" charset="-128"/>
                  <a:ea typeface="UD デジタル 教科書体 NK-R" panose="02020400000000000000" pitchFamily="18" charset="-128"/>
                </a:rPr>
                <a:t>国際金融都市としての</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a:solidFill>
                    <a:schemeClr val="tx1"/>
                  </a:solidFill>
                  <a:latin typeface="UD デジタル 教科書体 NK-R" panose="02020400000000000000" pitchFamily="18" charset="-128"/>
                  <a:ea typeface="UD デジタル 教科書体 NK-R" panose="02020400000000000000" pitchFamily="18" charset="-128"/>
                </a:rPr>
                <a:t>地位確立</a:t>
              </a:r>
              <a:endParaRPr lang="ja-JP" altLang="en-US" sz="1400" b="1">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 name="角丸四角形 25"/>
            <p:cNvSpPr/>
            <p:nvPr/>
          </p:nvSpPr>
          <p:spPr>
            <a:xfrm>
              <a:off x="10715224" y="2867972"/>
              <a:ext cx="1212111"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金融をテコに</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発展する都市</a:t>
              </a:r>
            </a:p>
          </p:txBody>
        </p:sp>
        <p:sp>
          <p:nvSpPr>
            <p:cNvPr id="27" name="角丸四角形 26"/>
            <p:cNvSpPr/>
            <p:nvPr/>
          </p:nvSpPr>
          <p:spPr>
            <a:xfrm>
              <a:off x="10726690" y="3408626"/>
              <a:ext cx="1200645"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金融の</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フロントランナー都市</a:t>
              </a:r>
            </a:p>
          </p:txBody>
        </p:sp>
        <p:sp>
          <p:nvSpPr>
            <p:cNvPr id="4" name="下矢印 3"/>
            <p:cNvSpPr/>
            <p:nvPr/>
          </p:nvSpPr>
          <p:spPr>
            <a:xfrm>
              <a:off x="10958257" y="3939032"/>
              <a:ext cx="788941" cy="461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689464" y="2678372"/>
              <a:ext cx="1300767" cy="2898779"/>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大かっこ 6"/>
          <p:cNvSpPr/>
          <p:nvPr/>
        </p:nvSpPr>
        <p:spPr>
          <a:xfrm>
            <a:off x="3687097" y="2227006"/>
            <a:ext cx="1238864" cy="4569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692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24">
            <a:extLst>
              <a:ext uri="{FF2B5EF4-FFF2-40B4-BE49-F238E27FC236}">
                <a16:creationId xmlns:a16="http://schemas.microsoft.com/office/drawing/2014/main" id="{A2BB6877-F340-444C-939E-1631C4DA89A9}"/>
              </a:ext>
            </a:extLst>
          </p:cNvPr>
          <p:cNvGraphicFramePr>
            <a:graphicFrameLocks noGrp="1"/>
          </p:cNvGraphicFramePr>
          <p:nvPr>
            <p:extLst>
              <p:ext uri="{D42A27DB-BD31-4B8C-83A1-F6EECF244321}">
                <p14:modId xmlns:p14="http://schemas.microsoft.com/office/powerpoint/2010/main" val="2418555126"/>
              </p:ext>
            </p:extLst>
          </p:nvPr>
        </p:nvGraphicFramePr>
        <p:xfrm>
          <a:off x="365760" y="828223"/>
          <a:ext cx="11603896" cy="4403167"/>
        </p:xfrm>
        <a:graphic>
          <a:graphicData uri="http://schemas.openxmlformats.org/drawingml/2006/table">
            <a:tbl>
              <a:tblPr firstRow="1" bandRow="1">
                <a:tableStyleId>{8A107856-5554-42FB-B03E-39F5DBC370BA}</a:tableStyleId>
              </a:tblPr>
              <a:tblGrid>
                <a:gridCol w="5123765">
                  <a:extLst>
                    <a:ext uri="{9D8B030D-6E8A-4147-A177-3AD203B41FA5}">
                      <a16:colId xmlns:a16="http://schemas.microsoft.com/office/drawing/2014/main" val="487428933"/>
                    </a:ext>
                  </a:extLst>
                </a:gridCol>
                <a:gridCol w="6480131">
                  <a:extLst>
                    <a:ext uri="{9D8B030D-6E8A-4147-A177-3AD203B41FA5}">
                      <a16:colId xmlns:a16="http://schemas.microsoft.com/office/drawing/2014/main" val="62374608"/>
                    </a:ext>
                  </a:extLst>
                </a:gridCol>
              </a:tblGrid>
              <a:tr h="299929">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活動指標</a:t>
                      </a:r>
                    </a:p>
                  </a:txBody>
                  <a:tcPr marL="72000" marR="72000" anchor="ct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目標</a:t>
                      </a:r>
                    </a:p>
                  </a:txBody>
                  <a:tcPr marL="72000" marR="72000" anchor="ctr"/>
                </a:tc>
                <a:extLst>
                  <a:ext uri="{0D108BD9-81ED-4DB2-BD59-A6C34878D82A}">
                    <a16:rowId xmlns:a16="http://schemas.microsoft.com/office/drawing/2014/main" val="2356768938"/>
                  </a:ext>
                </a:extLst>
              </a:tr>
              <a:tr h="409836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b="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投資・協業促進</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・スタートアップ等に関するビジネスマッチングイベント等の参加者数</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（うち投資家数、フィンテック数　</a:t>
                      </a:r>
                      <a:r>
                        <a:rPr kumimoji="1" lang="en-US" altLang="ja-JP" sz="10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0" dirty="0">
                          <a:solidFill>
                            <a:schemeClr val="tx1"/>
                          </a:solidFill>
                          <a:latin typeface="UD デジタル 教科書体 NK-R" panose="02020400000000000000" pitchFamily="18" charset="-128"/>
                          <a:ea typeface="UD デジタル 教科書体 NK-R" panose="02020400000000000000" pitchFamily="18" charset="-128"/>
                        </a:rPr>
                        <a:t>把握できたもの</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・スタートアップ等に関する英語対応のビジネスマッチングイベント数</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・スタートアップ等に関するビジネスマッチング数（大阪府市事業）</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金融経済教育</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・金融経済教育推進ネットワークによる講座・イベント数</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72000" marR="72000">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投資・協業促進、金融系企業等集積</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・金融系外国企業</a:t>
                      </a:r>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（フィンテック含む）</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・投資家等の誘致数：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50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社（第一期からの集積数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80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社）</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・スタートアップの資金調達額：</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1,600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億円</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2029</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年度累計）</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aseline="300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・スタートアップの海外からの資金調達件数：１０件</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2029</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年度累計）</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baseline="300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・スタートアップ創出数：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1,200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社</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2029</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年度累計）</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baseline="300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(※1) </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大阪・京都・ひょうご神戸コンソーシアムの第２期スタートアップ・エコシステム拠点形成計画</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KPI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大阪府値</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を活用　</a:t>
                      </a: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金融イノベーション促進</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・新たな金融サービスに係る実証実験数：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環境整備</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・高度外国人材のニーズを踏まえたインターナショナルスクール誘致：</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年度までに小中高等学校相当の全教育課程</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aseline="30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b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b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一貫校であるかは問わず</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広報</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・国際金融都市</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OSAKA</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の取組みについて海外メディアで紹介された件数：</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フォロワー数：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5,000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人</a:t>
                      </a:r>
                    </a:p>
                  </a:txBody>
                  <a:tcPr marL="72000" marR="72000">
                    <a:noFill/>
                  </a:tcPr>
                </a:tc>
                <a:extLst>
                  <a:ext uri="{0D108BD9-81ED-4DB2-BD59-A6C34878D82A}">
                    <a16:rowId xmlns:a16="http://schemas.microsoft.com/office/drawing/2014/main" val="2732520833"/>
                  </a:ext>
                </a:extLst>
              </a:tr>
            </a:tbl>
          </a:graphicData>
        </a:graphic>
      </p:graphicFrame>
      <p:sp>
        <p:nvSpPr>
          <p:cNvPr id="6" name="正方形/長方形 5"/>
          <p:cNvSpPr/>
          <p:nvPr/>
        </p:nvSpPr>
        <p:spPr>
          <a:xfrm>
            <a:off x="290493" y="483567"/>
            <a:ext cx="11989985" cy="369332"/>
          </a:xfrm>
          <a:prstGeom prst="rect">
            <a:avLst/>
          </a:prstGeom>
        </p:spPr>
        <p:txBody>
          <a:bodyPr wrap="square">
            <a:spAutoFit/>
          </a:bodyPr>
          <a:lstStyle/>
          <a:p>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戦略の推進にあたり、第二期活動期である</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2026</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年度から</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年度までの活動指標及び目標を設定する。</a:t>
            </a:r>
            <a:endPar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9" name="スライド番号プレースホルダー 2"/>
          <p:cNvSpPr>
            <a:spLocks noGrp="1"/>
          </p:cNvSpPr>
          <p:nvPr>
            <p:ph type="sldNum" sz="quarter" idx="12"/>
          </p:nvPr>
        </p:nvSpPr>
        <p:spPr>
          <a:xfrm>
            <a:off x="9432067" y="6473477"/>
            <a:ext cx="2743200" cy="365125"/>
          </a:xfrm>
        </p:spPr>
        <p:txBody>
          <a:bodyPr/>
          <a:lstStyle/>
          <a:p>
            <a:fld id="{4CFCB8D1-E384-4ABF-9F79-4EB3205F8B48}" type="slidenum">
              <a:rPr kumimoji="1" lang="ja-JP" altLang="en-US" smtClean="0"/>
              <a:t>35</a:t>
            </a:fld>
            <a:endParaRPr kumimoji="1" lang="ja-JP" altLang="en-US"/>
          </a:p>
        </p:txBody>
      </p:sp>
      <p:sp>
        <p:nvSpPr>
          <p:cNvPr id="20" name="正方形/長方形 19"/>
          <p:cNvSpPr/>
          <p:nvPr/>
        </p:nvSpPr>
        <p:spPr>
          <a:xfrm>
            <a:off x="341716" y="5342889"/>
            <a:ext cx="11545484" cy="135754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a:solidFill>
                <a:schemeClr val="tx1"/>
              </a:solidFill>
            </a:endParaRPr>
          </a:p>
        </p:txBody>
      </p:sp>
      <p:sp>
        <p:nvSpPr>
          <p:cNvPr id="22" name="テキスト ボックス 21"/>
          <p:cNvSpPr txBox="1"/>
          <p:nvPr/>
        </p:nvSpPr>
        <p:spPr>
          <a:xfrm>
            <a:off x="1588495" y="5390600"/>
            <a:ext cx="5027122" cy="107721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スタートアップ等に関するビジネスマッチングイベント数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（国際金融都市</a:t>
            </a:r>
            <a:r>
              <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OSAKA</a:t>
            </a: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ポータルサイトで発信）</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8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金融系外国企業（フィンテック含む）・投資家等の誘致数の</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うち、サプライチェーンファイナンスに資する企業の誘致数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23" name="テキスト ボックス 22"/>
          <p:cNvSpPr txBox="1"/>
          <p:nvPr/>
        </p:nvSpPr>
        <p:spPr>
          <a:xfrm>
            <a:off x="7098477" y="5355130"/>
            <a:ext cx="4371725" cy="1384995"/>
          </a:xfrm>
          <a:prstGeom prst="rect">
            <a:avLst/>
          </a:prstGeom>
          <a:noFill/>
        </p:spPr>
        <p:txBody>
          <a:bodyPr wrap="square" rtlCol="0">
            <a:spAutoFit/>
          </a:bodyPr>
          <a:lstStyle/>
          <a:p>
            <a:pPr marL="285750" lvl="0" indent="-285750">
              <a:buFont typeface="Wingdings" panose="05000000000000000000" pitchFamily="2" charset="2"/>
              <a:buChar char="Ø"/>
              <a:defRPr/>
            </a:pPr>
            <a:r>
              <a:rPr lang="ja-JP" altLang="en-US" sz="1400" dirty="0">
                <a:latin typeface="UD デジタル 教科書体 NK-R" panose="02020400000000000000" pitchFamily="18" charset="-128"/>
                <a:ea typeface="UD デジタル 教科書体 NK-R" panose="02020400000000000000" pitchFamily="18" charset="-128"/>
              </a:rPr>
              <a:t>新規デリバティブ商品開発数</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en-US" altLang="ja-JP" sz="1400" dirty="0">
                <a:latin typeface="UD デジタル 教科書体 NK-R" panose="02020400000000000000" pitchFamily="18" charset="-128"/>
                <a:ea typeface="UD デジタル 教科書体 NK-R" panose="02020400000000000000" pitchFamily="18" charset="-128"/>
              </a:rPr>
              <a:t>ST</a:t>
            </a:r>
            <a:r>
              <a:rPr lang="ja-JP" altLang="en-US" sz="1400" dirty="0">
                <a:latin typeface="UD デジタル 教科書体 NK-R" panose="02020400000000000000" pitchFamily="18" charset="-128"/>
                <a:ea typeface="UD デジタル 教科書体 NK-R" panose="02020400000000000000" pitchFamily="18" charset="-128"/>
              </a:rPr>
              <a:t>活用商品発行数</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ja-JP" altLang="en-US" sz="1400" dirty="0">
                <a:latin typeface="UD デジタル 教科書体 NK-R" panose="02020400000000000000" pitchFamily="18" charset="-128"/>
                <a:ea typeface="UD デジタル 教科書体 NK-R" panose="02020400000000000000" pitchFamily="18" charset="-128"/>
              </a:rPr>
              <a:t>戦略策定後新たに展開した市場・商品の売買高</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金融経済教育講座の参加者数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金融リテラシー調査における大阪府の平均点</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SNS</a:t>
            </a: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発信件数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cxnSp>
        <p:nvCxnSpPr>
          <p:cNvPr id="17" name="直線コネクタ 16"/>
          <p:cNvCxnSpPr>
            <a:cxnSpLocks/>
          </p:cNvCxnSpPr>
          <p:nvPr/>
        </p:nvCxnSpPr>
        <p:spPr>
          <a:xfrm>
            <a:off x="6769214" y="5386580"/>
            <a:ext cx="12722" cy="129600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21092" y="85474"/>
            <a:ext cx="4627398" cy="523220"/>
          </a:xfrm>
          <a:prstGeom prst="rect">
            <a:avLst/>
          </a:prstGeom>
          <a:noFill/>
        </p:spPr>
        <p:txBody>
          <a:bodyPr wrap="square" rtlCol="0">
            <a:spAutoFit/>
          </a:bodyPr>
          <a:lstStyle/>
          <a:p>
            <a:r>
              <a:rPr lang="ja-JP" altLang="en-US" sz="2800" b="1" dirty="0">
                <a:latin typeface="UD デジタル 教科書体 NK-R" panose="02020400000000000000" pitchFamily="18" charset="-128"/>
                <a:ea typeface="UD デジタル 教科書体 NK-R" panose="02020400000000000000" pitchFamily="18" charset="-128"/>
              </a:rPr>
              <a:t>２</a:t>
            </a:r>
            <a:r>
              <a:rPr kumimoji="1" lang="ja-JP" altLang="en-US" sz="2800" b="1" dirty="0">
                <a:latin typeface="UD デジタル 教科書体 NK-R" panose="02020400000000000000" pitchFamily="18" charset="-128"/>
                <a:ea typeface="UD デジタル 教科書体 NK-R" panose="02020400000000000000" pitchFamily="18" charset="-128"/>
              </a:rPr>
              <a:t>　戦略目標</a:t>
            </a:r>
          </a:p>
        </p:txBody>
      </p:sp>
      <p:sp>
        <p:nvSpPr>
          <p:cNvPr id="16" name="正方形/長方形 15">
            <a:extLst>
              <a:ext uri="{FF2B5EF4-FFF2-40B4-BE49-F238E27FC236}">
                <a16:creationId xmlns:a16="http://schemas.microsoft.com/office/drawing/2014/main" id="{730837A3-FFF3-4E81-BE80-CF8AFE4FB79D}"/>
              </a:ext>
            </a:extLst>
          </p:cNvPr>
          <p:cNvSpPr/>
          <p:nvPr/>
        </p:nvSpPr>
        <p:spPr>
          <a:xfrm>
            <a:off x="346509" y="828221"/>
            <a:ext cx="11623147" cy="439829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12" name="テキスト ボックス 11">
            <a:extLst>
              <a:ext uri="{FF2B5EF4-FFF2-40B4-BE49-F238E27FC236}">
                <a16:creationId xmlns:a16="http://schemas.microsoft.com/office/drawing/2014/main" id="{5F59D5CD-5B22-4269-AA32-44FA44923E8A}"/>
              </a:ext>
            </a:extLst>
          </p:cNvPr>
          <p:cNvSpPr txBox="1"/>
          <p:nvPr/>
        </p:nvSpPr>
        <p:spPr>
          <a:xfrm>
            <a:off x="505270" y="5342889"/>
            <a:ext cx="1005403" cy="338554"/>
          </a:xfrm>
          <a:prstGeom prst="rect">
            <a:avLst/>
          </a:prstGeom>
          <a:noFill/>
        </p:spPr>
        <p:txBody>
          <a:bodyPr wrap="non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参考指標</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5994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36</a:t>
            </a:fld>
            <a:endParaRPr kumimoji="1" lang="ja-JP" altLang="en-US"/>
          </a:p>
        </p:txBody>
      </p:sp>
      <p:sp>
        <p:nvSpPr>
          <p:cNvPr id="6" name="テキスト ボックス 5"/>
          <p:cNvSpPr txBox="1"/>
          <p:nvPr/>
        </p:nvSpPr>
        <p:spPr>
          <a:xfrm>
            <a:off x="627183" y="1105259"/>
            <a:ext cx="11068948" cy="4708981"/>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本戦略は、推進委員会委員、オブザーバー及びアドバイザーの方々の知見をもとに、国際金融都市</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en-US" altLang="ja-JP" sz="2000" dirty="0">
                <a:latin typeface="UD デジタル 教科書体 NK-R" panose="02020400000000000000" pitchFamily="18" charset="-128"/>
                <a:ea typeface="UD デジタル 教科書体 NK-R" panose="02020400000000000000" pitchFamily="18" charset="-128"/>
              </a:rPr>
              <a:t>OSAKA</a:t>
            </a:r>
            <a:r>
              <a:rPr kumimoji="1" lang="ja-JP" altLang="en-US" sz="2000" dirty="0">
                <a:latin typeface="UD デジタル 教科書体 NK-R" panose="02020400000000000000" pitchFamily="18" charset="-128"/>
                <a:ea typeface="UD デジタル 教科書体 NK-R" panose="02020400000000000000" pitchFamily="18" charset="-128"/>
              </a:rPr>
              <a:t>を実現するための羅針盤として策定した。</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国際金融都市実現のためには、行政・経済界・民間企業等がこの戦略の理念を共有した上で密に連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携し、それぞれの役割を果たしていく必要があることから、引き続き、推進委員会委員団体が有機的に</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連携・協働し、取組みを進めていく。</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また、取組みの実施にあたっては、国との連携を図るとともに、必要な規制緩和や税制措置等を要望</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していく。</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なお、アクションプランは、具体的取組みの進捗状況を毎年度レビューした上で必要に応じて更新</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するとともに、戦略は、第ニ期活動期が終了する</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年度を目途に、戦略目標の達成状況やその時</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の社会経済情勢等に応じて</a:t>
            </a:r>
            <a:r>
              <a:rPr lang="ja-JP" altLang="en-US" sz="2000" dirty="0">
                <a:latin typeface="UD デジタル 教科書体 NK-R" panose="02020400000000000000" pitchFamily="18" charset="-128"/>
                <a:ea typeface="UD デジタル 教科書体 NK-R" panose="02020400000000000000" pitchFamily="18" charset="-128"/>
              </a:rPr>
              <a:t>改訂する。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p:cNvCxnSpPr>
            <a:cxnSpLocks/>
          </p:cNvCxnSpPr>
          <p:nvPr/>
        </p:nvCxnSpPr>
        <p:spPr>
          <a:xfrm>
            <a:off x="371543" y="746340"/>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371543"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a:latin typeface="UD デジタル 教科書体 NK-R" panose="02020400000000000000" pitchFamily="18" charset="-128"/>
                <a:ea typeface="UD デジタル 教科書体 NK-R" panose="02020400000000000000" pitchFamily="18" charset="-128"/>
              </a:rPr>
              <a:t>Ⅶ</a:t>
            </a:r>
            <a:r>
              <a:rPr lang="ja-JP" altLang="en-US">
                <a:latin typeface="UD デジタル 教科書体 NK-R" panose="02020400000000000000" pitchFamily="18" charset="-128"/>
                <a:ea typeface="UD デジタル 教科書体 NK-R" panose="02020400000000000000" pitchFamily="18" charset="-128"/>
              </a:rPr>
              <a:t>　結び</a:t>
            </a:r>
          </a:p>
        </p:txBody>
      </p:sp>
    </p:spTree>
    <p:extLst>
      <p:ext uri="{BB962C8B-B14F-4D97-AF65-F5344CB8AC3E}">
        <p14:creationId xmlns:p14="http://schemas.microsoft.com/office/powerpoint/2010/main" val="134301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0D96CC6-1174-4AF7-B08C-8EECE8039DEF}"/>
              </a:ext>
            </a:extLst>
          </p:cNvPr>
          <p:cNvGraphicFramePr>
            <a:graphicFrameLocks noGrp="1"/>
          </p:cNvGraphicFramePr>
          <p:nvPr>
            <p:extLst>
              <p:ext uri="{D42A27DB-BD31-4B8C-83A1-F6EECF244321}">
                <p14:modId xmlns:p14="http://schemas.microsoft.com/office/powerpoint/2010/main" val="1478208551"/>
              </p:ext>
            </p:extLst>
          </p:nvPr>
        </p:nvGraphicFramePr>
        <p:xfrm>
          <a:off x="316030" y="636728"/>
          <a:ext cx="11559940" cy="5863200"/>
        </p:xfrm>
        <a:graphic>
          <a:graphicData uri="http://schemas.openxmlformats.org/drawingml/2006/table">
            <a:tbl>
              <a:tblPr firstRow="1" bandRow="1">
                <a:tableStyleId>{5C22544A-7EE6-4342-B048-85BDC9FD1C3A}</a:tableStyleId>
              </a:tblPr>
              <a:tblGrid>
                <a:gridCol w="6198669">
                  <a:extLst>
                    <a:ext uri="{9D8B030D-6E8A-4147-A177-3AD203B41FA5}">
                      <a16:colId xmlns:a16="http://schemas.microsoft.com/office/drawing/2014/main" val="184446745"/>
                    </a:ext>
                  </a:extLst>
                </a:gridCol>
                <a:gridCol w="5361271">
                  <a:extLst>
                    <a:ext uri="{9D8B030D-6E8A-4147-A177-3AD203B41FA5}">
                      <a16:colId xmlns:a16="http://schemas.microsoft.com/office/drawing/2014/main" val="1778674380"/>
                    </a:ext>
                  </a:extLst>
                </a:gridCol>
              </a:tblGrid>
              <a:tr h="118349">
                <a:tc>
                  <a:txBody>
                    <a:bodyPr/>
                    <a:lstStyle/>
                    <a:p>
                      <a:pPr algn="ctr"/>
                      <a:r>
                        <a:rPr kumimoji="1" lang="ja-JP" altLang="en-US" sz="1600" b="1" u="none" dirty="0">
                          <a:solidFill>
                            <a:schemeClr val="tx1"/>
                          </a:solidFill>
                          <a:latin typeface="Meiryo UI" panose="020B0604030504040204" pitchFamily="50" charset="-128"/>
                          <a:ea typeface="Meiryo UI" panose="020B0604030504040204" pitchFamily="50" charset="-128"/>
                        </a:rPr>
                        <a:t>強み</a:t>
                      </a:r>
                      <a:endParaRPr kumimoji="1" lang="ja-JP" altLang="en-US" sz="1600" b="0" u="none" dirty="0">
                        <a:solidFill>
                          <a:srgbClr val="FF0000"/>
                        </a:solidFill>
                        <a:latin typeface="Meiryo UI" panose="020B0604030504040204" pitchFamily="50" charset="-128"/>
                        <a:ea typeface="Meiryo UI" panose="020B0604030504040204" pitchFamily="50" charset="-128"/>
                      </a:endParaRPr>
                    </a:p>
                  </a:txBody>
                  <a:tcPr marT="36000" marB="36000" anchor="ctr">
                    <a:solidFill>
                      <a:schemeClr val="accent5">
                        <a:lumMod val="60000"/>
                        <a:lumOff val="40000"/>
                      </a:schemeClr>
                    </a:solidFill>
                  </a:tcPr>
                </a:tc>
                <a:tc>
                  <a:txBody>
                    <a:bodyPr/>
                    <a:lstStyle/>
                    <a:p>
                      <a:pPr algn="ctr"/>
                      <a:r>
                        <a:rPr kumimoji="1" lang="ja-JP" altLang="en-US" sz="1600" b="1" u="none">
                          <a:solidFill>
                            <a:schemeClr val="tx1"/>
                          </a:solidFill>
                          <a:latin typeface="Meiryo UI" panose="020B0604030504040204" pitchFamily="50" charset="-128"/>
                          <a:ea typeface="Meiryo UI" panose="020B0604030504040204" pitchFamily="50" charset="-128"/>
                        </a:rPr>
                        <a:t>課題</a:t>
                      </a:r>
                    </a:p>
                  </a:txBody>
                  <a:tcPr marT="36000" marB="36000" anchor="ctr">
                    <a:solidFill>
                      <a:schemeClr val="accent5">
                        <a:lumMod val="40000"/>
                        <a:lumOff val="60000"/>
                      </a:schemeClr>
                    </a:solidFill>
                  </a:tcPr>
                </a:tc>
                <a:extLst>
                  <a:ext uri="{0D108BD9-81ED-4DB2-BD59-A6C34878D82A}">
                    <a16:rowId xmlns:a16="http://schemas.microsoft.com/office/drawing/2014/main" val="1720180134"/>
                  </a:ext>
                </a:extLst>
              </a:tr>
              <a:tr h="2913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事業環境</a:t>
                      </a:r>
                      <a:r>
                        <a:rPr kumimoji="1" lang="en-US" altLang="ja-JP" sz="1100" b="1" u="none" dirty="0">
                          <a:solidFill>
                            <a:schemeClr val="tx1"/>
                          </a:solidFill>
                          <a:latin typeface="Meiryo UI"/>
                          <a:ea typeface="Meiryo UI"/>
                        </a:rPr>
                        <a:t>】</a:t>
                      </a:r>
                    </a:p>
                    <a:p>
                      <a:pPr marL="0" marR="0" lvl="0" indent="0" algn="l" rtl="0" eaLnBrk="1" fontAlgn="auto" latinLnBrk="0" hangingPunct="1">
                        <a:lnSpc>
                          <a:spcPct val="100000"/>
                        </a:lnSpc>
                        <a:spcBef>
                          <a:spcPts val="0"/>
                        </a:spcBef>
                        <a:spcAft>
                          <a:spcPts val="0"/>
                        </a:spcAft>
                        <a:buClrTx/>
                        <a:buSzTx/>
                        <a:buFontTx/>
                        <a:buNone/>
                      </a:pPr>
                      <a:r>
                        <a:rPr kumimoji="1" lang="ja-JP" altLang="en-US" sz="1100" b="0" u="none" dirty="0">
                          <a:solidFill>
                            <a:schemeClr val="tx1"/>
                          </a:solidFill>
                          <a:latin typeface="Meiryo UI"/>
                          <a:ea typeface="Meiryo UI"/>
                        </a:rPr>
                        <a:t>・</a:t>
                      </a:r>
                      <a:r>
                        <a:rPr lang="en-US" altLang="ja-JP" sz="1100" b="0" i="0" u="none" strike="noStrike" noProof="0" dirty="0">
                          <a:solidFill>
                            <a:schemeClr val="tx1"/>
                          </a:solidFill>
                          <a:latin typeface="Meiryo UI"/>
                        </a:rPr>
                        <a:t>2025</a:t>
                      </a:r>
                      <a:r>
                        <a:rPr lang="ja-JP" sz="1100" b="0" i="0" u="none" strike="noStrike" noProof="0" dirty="0">
                          <a:solidFill>
                            <a:schemeClr val="tx1"/>
                          </a:solidFill>
                          <a:latin typeface="Meiryo UI"/>
                          <a:ea typeface="Meiryo UI"/>
                        </a:rPr>
                        <a:t>年大阪・関西万博によって構築された海外</a:t>
                      </a:r>
                      <a:r>
                        <a:rPr lang="ja-JP" altLang="en-US" sz="1100" b="0" i="0" u="none" strike="noStrike" noProof="0" dirty="0">
                          <a:solidFill>
                            <a:schemeClr val="tx1"/>
                          </a:solidFill>
                          <a:latin typeface="Meiryo UI"/>
                          <a:ea typeface="Meiryo UI"/>
                        </a:rPr>
                        <a:t>とのネットワーク</a:t>
                      </a:r>
                    </a:p>
                    <a:p>
                      <a:pPr marL="0" marR="0" lvl="0" indent="0" algn="l" defTabSz="914400">
                        <a:lnSpc>
                          <a:spcPct val="100000"/>
                        </a:lnSpc>
                        <a:spcBef>
                          <a:spcPts val="0"/>
                        </a:spcBef>
                        <a:spcAft>
                          <a:spcPts val="0"/>
                        </a:spcAft>
                        <a:buClrTx/>
                        <a:buSzTx/>
                        <a:buFontTx/>
                        <a:buNone/>
                        <a:tabLst/>
                        <a:defRPr/>
                      </a:pPr>
                      <a:r>
                        <a:rPr lang="ja-JP" altLang="en-US" sz="1100" b="0" u="none" dirty="0">
                          <a:solidFill>
                            <a:schemeClr val="tx1"/>
                          </a:solidFill>
                          <a:latin typeface="Meiryo UI"/>
                          <a:ea typeface="Meiryo UI"/>
                        </a:rPr>
                        <a:t>・</a:t>
                      </a:r>
                      <a:r>
                        <a:rPr kumimoji="1" lang="ja-JP" altLang="en-US" sz="1100" b="0" u="none" dirty="0">
                          <a:solidFill>
                            <a:schemeClr val="tx1"/>
                          </a:solidFill>
                          <a:latin typeface="Meiryo UI"/>
                          <a:ea typeface="Meiryo UI"/>
                        </a:rPr>
                        <a:t>政治的安定、治安のよさ</a:t>
                      </a:r>
                      <a:endParaRPr kumimoji="1" lang="en-US" altLang="ja-JP" sz="1100" b="0" u="none" dirty="0">
                        <a:solidFill>
                          <a:schemeClr val="tx1"/>
                        </a:solidFill>
                        <a:latin typeface="Meiryo UI"/>
                        <a:ea typeface="Meiryo UI"/>
                      </a:endParaRPr>
                    </a:p>
                    <a:p>
                      <a:pPr marL="0" marR="0" lvl="0" indent="0" algn="l" rtl="0" eaLnBrk="1" fontAlgn="auto" latinLnBrk="0" hangingPunct="1">
                        <a:lnSpc>
                          <a:spcPct val="100000"/>
                        </a:lnSpc>
                        <a:spcBef>
                          <a:spcPts val="0"/>
                        </a:spcBef>
                        <a:spcAft>
                          <a:spcPts val="0"/>
                        </a:spcAft>
                        <a:buClrTx/>
                        <a:buSzTx/>
                        <a:buFontTx/>
                        <a:buNone/>
                      </a:pPr>
                      <a:r>
                        <a:rPr kumimoji="1" lang="ja-JP" altLang="en-US" sz="1100" u="none" dirty="0">
                          <a:solidFill>
                            <a:schemeClr val="tx1"/>
                          </a:solidFill>
                          <a:latin typeface="Meiryo UI"/>
                          <a:ea typeface="Meiryo UI"/>
                        </a:rPr>
                        <a:t>・うめきた２期や未来医療国際拠点</a:t>
                      </a:r>
                      <a:r>
                        <a:rPr lang="ja-JP" altLang="en-US" sz="1100" u="none" dirty="0">
                          <a:solidFill>
                            <a:schemeClr val="tx1"/>
                          </a:solidFill>
                          <a:latin typeface="Meiryo UI"/>
                          <a:ea typeface="Meiryo UI"/>
                        </a:rPr>
                        <a:t>（中之島クロス）</a:t>
                      </a:r>
                      <a:r>
                        <a:rPr kumimoji="1" lang="ja-JP" altLang="en-US" sz="1100" u="none" dirty="0">
                          <a:solidFill>
                            <a:schemeClr val="tx1"/>
                          </a:solidFill>
                          <a:latin typeface="Meiryo UI"/>
                          <a:ea typeface="Meiryo UI"/>
                        </a:rPr>
                        <a:t>等新たなイノベーション創出拠点</a:t>
                      </a:r>
                      <a:endParaRPr kumimoji="1" lang="en-US" altLang="ja-JP" sz="1100" b="0" u="none" dirty="0">
                        <a:solidFill>
                          <a:schemeClr val="tx1"/>
                        </a:solidFill>
                        <a:latin typeface="Meiryo UI"/>
                        <a:ea typeface="Meiryo UI"/>
                      </a:endParaRPr>
                    </a:p>
                    <a:p>
                      <a:pPr marL="0" marR="0" lvl="0" indent="0" algn="l">
                        <a:lnSpc>
                          <a:spcPct val="100000"/>
                        </a:lnSpc>
                        <a:spcBef>
                          <a:spcPts val="0"/>
                        </a:spcBef>
                        <a:spcAft>
                          <a:spcPts val="0"/>
                        </a:spcAft>
                        <a:buClrTx/>
                        <a:buSzTx/>
                        <a:buFontTx/>
                        <a:buNone/>
                      </a:pPr>
                      <a:r>
                        <a:rPr lang="ja-JP" altLang="en-US" sz="1100" u="none" dirty="0">
                          <a:solidFill>
                            <a:schemeClr val="tx1"/>
                          </a:solidFill>
                          <a:latin typeface="Meiryo UI"/>
                          <a:ea typeface="Meiryo UI"/>
                        </a:rPr>
                        <a:t>・</a:t>
                      </a:r>
                      <a:r>
                        <a:rPr kumimoji="1" lang="ja-JP" altLang="en-US" sz="1100" u="none" dirty="0">
                          <a:solidFill>
                            <a:schemeClr val="tx1"/>
                          </a:solidFill>
                          <a:latin typeface="Meiryo UI"/>
                          <a:ea typeface="Meiryo UI"/>
                        </a:rPr>
                        <a:t>ライフサイエンス分野などグローバル企業の集積</a:t>
                      </a:r>
                      <a:endParaRPr kumimoji="1" lang="en-US" altLang="ja-JP" sz="1100" u="none"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・大企業を支える強靭な中小サプライヤー等産業の集積</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・インバウンドによる経済活性化</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ClrTx/>
                        <a:buSzTx/>
                        <a:buFontTx/>
                        <a:buNone/>
                      </a:pPr>
                      <a:r>
                        <a:rPr lang="ja-JP" altLang="en-US" sz="1100" b="0" u="none" dirty="0">
                          <a:solidFill>
                            <a:schemeClr val="tx1"/>
                          </a:solidFill>
                          <a:latin typeface="Meiryo UI"/>
                          <a:ea typeface="Meiryo UI"/>
                        </a:rPr>
                        <a:t>・民間企業によるスタートアップ支援拠点の開設</a:t>
                      </a:r>
                      <a:endParaRPr lang="en-US" altLang="ja-JP" sz="1100" b="0" u="none" dirty="0">
                        <a:solidFill>
                          <a:schemeClr val="tx1"/>
                        </a:solidFill>
                        <a:latin typeface="Meiryo UI"/>
                        <a:ea typeface="Meiryo UI"/>
                      </a:endParaRPr>
                    </a:p>
                    <a:p>
                      <a:pPr marL="0" marR="0" lvl="0" indent="0" algn="l">
                        <a:lnSpc>
                          <a:spcPct val="100000"/>
                        </a:lnSpc>
                        <a:spcBef>
                          <a:spcPts val="0"/>
                        </a:spcBef>
                        <a:spcAft>
                          <a:spcPts val="0"/>
                        </a:spcAft>
                        <a:buClrTx/>
                        <a:buSzTx/>
                        <a:buFontTx/>
                        <a:buNone/>
                      </a:pPr>
                      <a:r>
                        <a:rPr kumimoji="1" lang="ja-JP" altLang="en-US" sz="1100" b="0" u="none" dirty="0">
                          <a:solidFill>
                            <a:schemeClr val="tx1"/>
                          </a:solidFill>
                          <a:latin typeface="Meiryo UI" panose="020B0604030504040204" pitchFamily="50" charset="-128"/>
                          <a:ea typeface="Meiryo UI" panose="020B0604030504040204" pitchFamily="50" charset="-128"/>
                        </a:rPr>
                        <a:t>・金融・資産運用特区認定による手続きの円滑化・英語化</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ClrTx/>
                        <a:buSzTx/>
                        <a:buFontTx/>
                        <a:buNone/>
                      </a:pPr>
                      <a:r>
                        <a:rPr kumimoji="1" lang="ja-JP" altLang="en-US" sz="1100" b="0" u="none" dirty="0">
                          <a:solidFill>
                            <a:schemeClr val="tx1"/>
                          </a:solidFill>
                          <a:latin typeface="Meiryo UI" panose="020B0604030504040204" pitchFamily="50" charset="-128"/>
                          <a:ea typeface="Meiryo UI" panose="020B0604030504040204" pitchFamily="50" charset="-128"/>
                        </a:rPr>
                        <a:t>・士業コンソーシアムにょる金融ライセンス取得サポートの構築</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ClrTx/>
                        <a:buSzTx/>
                        <a:buFontTx/>
                        <a:buNone/>
                      </a:pPr>
                      <a:r>
                        <a:rPr kumimoji="1" lang="ja-JP" altLang="en-US" sz="1100" b="0" u="none" dirty="0">
                          <a:solidFill>
                            <a:schemeClr val="tx1"/>
                          </a:solidFill>
                          <a:latin typeface="Meiryo UI" panose="020B0604030504040204" pitchFamily="50" charset="-128"/>
                          <a:ea typeface="Meiryo UI" panose="020B0604030504040204" pitchFamily="50" charset="-128"/>
                        </a:rPr>
                        <a:t>・首都圏と比較して割安な住居等のコスト　　　</a:t>
                      </a:r>
                      <a:r>
                        <a:rPr kumimoji="1" lang="ja-JP" altLang="en-US" sz="1100" u="none" dirty="0">
                          <a:solidFill>
                            <a:schemeClr val="tx1"/>
                          </a:solidFill>
                          <a:latin typeface="Meiryo UI" panose="020B0604030504040204" pitchFamily="50" charset="-128"/>
                          <a:ea typeface="Meiryo UI" panose="020B0604030504040204" pitchFamily="50" charset="-128"/>
                        </a:rPr>
                        <a:t>・アジアとの近接性</a:t>
                      </a:r>
                      <a:endParaRPr lang="ja-JP" altLang="en-US" sz="1100" b="0" u="none"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人的資本</a:t>
                      </a:r>
                      <a:r>
                        <a:rPr kumimoji="1" lang="en-US" altLang="ja-JP" sz="1100" b="1" u="none" dirty="0">
                          <a:solidFill>
                            <a:schemeClr val="tx1"/>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・関西の高等教育機関・研究機関の集積による大学発スタートアップの増加　　・人口規模</a:t>
                      </a:r>
                      <a:endParaRPr lang="ja-JP" altLang="en-US" sz="1100" u="none" strike="sngStrike" dirty="0">
                        <a:solidFill>
                          <a:schemeClr val="tx1"/>
                        </a:solidFill>
                        <a:latin typeface="Meiryo UI"/>
                        <a:ea typeface="Meiryo UI"/>
                      </a:endParaRPr>
                    </a:p>
                    <a:p>
                      <a:pPr marL="0" marR="0" lvl="0" indent="0" algn="l">
                        <a:lnSpc>
                          <a:spcPct val="100000"/>
                        </a:lnSpc>
                        <a:spcBef>
                          <a:spcPts val="0"/>
                        </a:spcBef>
                        <a:spcAft>
                          <a:spcPts val="0"/>
                        </a:spcAft>
                        <a:buClrTx/>
                        <a:buSzTx/>
                        <a:buFontTx/>
                        <a:buNone/>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インフラ</a:t>
                      </a:r>
                      <a:r>
                        <a:rPr kumimoji="1" lang="en-US" altLang="ja-JP" sz="1100" b="1" u="none" dirty="0">
                          <a:solidFill>
                            <a:schemeClr val="tx1"/>
                          </a:solidFill>
                          <a:latin typeface="Meiryo UI"/>
                          <a:ea typeface="Meiryo UI"/>
                        </a:rPr>
                        <a:t>】</a:t>
                      </a:r>
                      <a:endParaRPr kumimoji="1" lang="ja-JP" altLang="en-US" sz="1100" u="none"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・鉄道網、国際港湾、関西三空港等整備された交通インフラ</a:t>
                      </a:r>
                      <a:endParaRPr kumimoji="1" lang="en-US" altLang="ja-JP" sz="1100" u="none" strike="sngStrike" dirty="0">
                        <a:solidFill>
                          <a:schemeClr val="tx1"/>
                        </a:solidFill>
                        <a:latin typeface="Meiryo UI"/>
                        <a:ea typeface="Meiryo UI"/>
                      </a:endParaRPr>
                    </a:p>
                    <a:p>
                      <a:pPr algn="l"/>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金融セクター</a:t>
                      </a:r>
                      <a:r>
                        <a:rPr kumimoji="1" lang="en-US" altLang="ja-JP" sz="1100" b="1" u="none" dirty="0">
                          <a:solidFill>
                            <a:schemeClr val="tx1"/>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a:ea typeface="Meiryo UI"/>
                        </a:rPr>
                        <a:t>・２つの取引所と</a:t>
                      </a:r>
                      <a:r>
                        <a:rPr kumimoji="1" lang="en-US" altLang="ja-JP" sz="1100" u="none" dirty="0">
                          <a:solidFill>
                            <a:schemeClr val="tx1"/>
                          </a:solidFill>
                          <a:latin typeface="Meiryo UI"/>
                          <a:ea typeface="Meiryo UI"/>
                        </a:rPr>
                        <a:t>ST</a:t>
                      </a:r>
                      <a:r>
                        <a:rPr kumimoji="1" lang="ja-JP" altLang="en-US" sz="1100" u="none" dirty="0">
                          <a:solidFill>
                            <a:schemeClr val="tx1"/>
                          </a:solidFill>
                          <a:latin typeface="Meiryo UI"/>
                          <a:ea typeface="Meiryo UI"/>
                        </a:rPr>
                        <a:t>に関する</a:t>
                      </a:r>
                      <a:r>
                        <a:rPr kumimoji="1" lang="en-US" altLang="ja-JP" sz="1100" u="none" dirty="0">
                          <a:solidFill>
                            <a:schemeClr val="tx1"/>
                          </a:solidFill>
                          <a:latin typeface="Meiryo UI"/>
                          <a:ea typeface="Meiryo UI"/>
                        </a:rPr>
                        <a:t>PTS</a:t>
                      </a:r>
                      <a:r>
                        <a:rPr kumimoji="1" lang="ja-JP" altLang="en-US" sz="1100" u="none" dirty="0">
                          <a:solidFill>
                            <a:schemeClr val="tx1"/>
                          </a:solidFill>
                          <a:latin typeface="Meiryo UI"/>
                          <a:ea typeface="Meiryo UI"/>
                        </a:rPr>
                        <a:t>の存在　　</a:t>
                      </a:r>
                      <a:r>
                        <a:rPr kumimoji="1" lang="ja-JP" altLang="en-US" sz="1100" b="0" u="none" dirty="0">
                          <a:solidFill>
                            <a:schemeClr val="tx1"/>
                          </a:solidFill>
                          <a:latin typeface="Meiryo UI"/>
                          <a:ea typeface="Meiryo UI"/>
                        </a:rPr>
                        <a:t>・豊富な個人金融資産</a:t>
                      </a:r>
                      <a:endParaRPr kumimoji="1" lang="en-US" altLang="ja-JP" sz="1100" b="0" u="none" dirty="0">
                        <a:solidFill>
                          <a:srgbClr val="FF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評判</a:t>
                      </a:r>
                      <a:r>
                        <a:rPr kumimoji="1" lang="en-US" altLang="ja-JP" sz="1100" b="1" u="none" dirty="0">
                          <a:solidFill>
                            <a:schemeClr val="tx1"/>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・デリバティブ発祥の地</a:t>
                      </a:r>
                      <a:r>
                        <a:rPr kumimoji="1" lang="ja-JP" altLang="en-US" sz="1100" b="0" u="none" dirty="0">
                          <a:solidFill>
                            <a:srgbClr val="FF0000"/>
                          </a:solidFill>
                          <a:latin typeface="Meiryo UI" panose="020B0604030504040204" pitchFamily="50" charset="-128"/>
                          <a:ea typeface="Meiryo UI" panose="020B0604030504040204" pitchFamily="50" charset="-128"/>
                        </a:rPr>
                        <a:t>　</a:t>
                      </a:r>
                      <a:r>
                        <a:rPr kumimoji="1" lang="ja-JP" altLang="en-US" sz="1100" b="0" u="none" dirty="0">
                          <a:solidFill>
                            <a:schemeClr val="tx1"/>
                          </a:solidFill>
                          <a:latin typeface="Meiryo UI" panose="020B0604030504040204" pitchFamily="50" charset="-128"/>
                          <a:ea typeface="Meiryo UI" panose="020B0604030504040204" pitchFamily="50" charset="-128"/>
                        </a:rPr>
                        <a:t>・関西一体での魅力的な観光地としての評価</a:t>
                      </a:r>
                      <a:endParaRPr kumimoji="1" lang="en-US" altLang="ja-JP" sz="1100" u="none" strike="sngStrik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a:ea typeface="Meiryo UI"/>
                        </a:rPr>
                        <a:t>・食文化など住みやすく魅力のある町　　・大阪・関西万博による世界における認知度の高まり</a:t>
                      </a:r>
                      <a:endParaRPr kumimoji="1" lang="en-US" altLang="ja-JP" sz="1100" b="0" u="none" dirty="0">
                        <a:solidFill>
                          <a:srgbClr val="FF0000"/>
                        </a:solidFill>
                        <a:latin typeface="Meiryo UI" panose="020B0604030504040204" pitchFamily="50" charset="-128"/>
                        <a:ea typeface="Meiryo UI" panose="020B0604030504040204" pitchFamily="50" charset="-128"/>
                      </a:endParaRPr>
                    </a:p>
                  </a:txBody>
                  <a:tcPr>
                    <a:solidFill>
                      <a:schemeClr val="accent5">
                        <a:lumMod val="60000"/>
                        <a:lumOff val="40000"/>
                      </a:schemeClr>
                    </a:solidFill>
                  </a:tcPr>
                </a:tc>
                <a:tc>
                  <a:txBody>
                    <a:bodyPr/>
                    <a:lstStyle/>
                    <a:p>
                      <a:pPr algn="l">
                        <a:lnSpc>
                          <a:spcPts val="1200"/>
                        </a:lnSpc>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事業環境</a:t>
                      </a:r>
                      <a:r>
                        <a:rPr kumimoji="1" lang="en-US" altLang="ja-JP" sz="1100" b="1" u="none">
                          <a:solidFill>
                            <a:schemeClr val="tx1"/>
                          </a:solidFill>
                          <a:latin typeface="Meiryo UI"/>
                          <a:ea typeface="Meiryo UI"/>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a:ea typeface="Meiryo UI"/>
                        </a:rPr>
                        <a:t>・</a:t>
                      </a:r>
                      <a:r>
                        <a:rPr kumimoji="1" lang="zh-TW" altLang="en-US" sz="1100" u="none">
                          <a:solidFill>
                            <a:schemeClr val="tx1"/>
                          </a:solidFill>
                          <a:latin typeface="Meiryo UI"/>
                          <a:ea typeface="Meiryo UI"/>
                        </a:rPr>
                        <a:t>企業本社、資金、情報</a:t>
                      </a:r>
                      <a:r>
                        <a:rPr kumimoji="1" lang="ja-JP" altLang="en-US" sz="1100" u="none">
                          <a:solidFill>
                            <a:schemeClr val="tx1"/>
                          </a:solidFill>
                          <a:latin typeface="Meiryo UI"/>
                          <a:ea typeface="Meiryo UI"/>
                        </a:rPr>
                        <a:t>などの</a:t>
                      </a:r>
                      <a:r>
                        <a:rPr kumimoji="1" lang="zh-TW" altLang="en-US" sz="1100" u="none">
                          <a:solidFill>
                            <a:schemeClr val="tx1"/>
                          </a:solidFill>
                          <a:latin typeface="Meiryo UI"/>
                          <a:ea typeface="Meiryo UI"/>
                        </a:rPr>
                        <a:t>東京</a:t>
                      </a:r>
                      <a:r>
                        <a:rPr kumimoji="1" lang="ja-JP" altLang="en-US" sz="1100" u="none">
                          <a:solidFill>
                            <a:schemeClr val="tx1"/>
                          </a:solidFill>
                          <a:latin typeface="Meiryo UI"/>
                          <a:ea typeface="Meiryo UI"/>
                        </a:rPr>
                        <a:t>集中・</a:t>
                      </a:r>
                      <a:r>
                        <a:rPr kumimoji="1" lang="zh-TW" altLang="en-US" sz="1100" u="none">
                          <a:solidFill>
                            <a:schemeClr val="tx1"/>
                          </a:solidFill>
                          <a:latin typeface="Meiryo UI"/>
                          <a:ea typeface="Meiryo UI"/>
                        </a:rPr>
                        <a:t>流出</a:t>
                      </a:r>
                      <a:r>
                        <a:rPr kumimoji="1" lang="ja-JP" altLang="en-US" sz="1100" u="none">
                          <a:solidFill>
                            <a:schemeClr val="tx1"/>
                          </a:solidFill>
                          <a:latin typeface="Meiryo UI"/>
                          <a:ea typeface="Meiryo UI"/>
                        </a:rPr>
                        <a:t>　</a:t>
                      </a:r>
                      <a:endParaRPr kumimoji="1" lang="en-US" altLang="ja-JP" sz="1100" u="none">
                        <a:solidFill>
                          <a:schemeClr val="tx1"/>
                        </a:solidFill>
                        <a:latin typeface="Meiryo UI"/>
                        <a:ea typeface="Meiryo UI"/>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a:ea typeface="Meiryo UI"/>
                        </a:rPr>
                        <a:t>・投資対象となるスタートアップの創出・育成</a:t>
                      </a:r>
                      <a:endParaRPr kumimoji="1"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・起業から成長過程のファイナンス支援体制の不足</a:t>
                      </a:r>
                      <a:endParaRPr kumimoji="1" lang="ja-JP" altLang="en-US" sz="1100" u="none">
                        <a:solidFill>
                          <a:schemeClr val="tx1"/>
                        </a:solidFill>
                        <a:latin typeface="Meiryo UI"/>
                        <a:ea typeface="Meiryo UI"/>
                      </a:endParaRPr>
                    </a:p>
                    <a:p>
                      <a:pPr marL="0" marR="0" lvl="0" indent="0" algn="l" rtl="0" eaLnBrk="1" fontAlgn="auto" latinLnBrk="0" hangingPunct="1">
                        <a:lnSpc>
                          <a:spcPts val="1200"/>
                        </a:lnSpc>
                        <a:spcBef>
                          <a:spcPts val="0"/>
                        </a:spcBef>
                        <a:spcAft>
                          <a:spcPts val="0"/>
                        </a:spcAft>
                        <a:buClrTx/>
                        <a:buSzTx/>
                        <a:buFontTx/>
                        <a:buNone/>
                      </a:pPr>
                      <a:endParaRPr lang="en-US" altLang="ja-JP" sz="1100" u="none">
                        <a:solidFill>
                          <a:schemeClr val="tx1"/>
                        </a:solidFill>
                        <a:latin typeface="Meiryo UI" panose="020B0604030504040204" pitchFamily="50" charset="-128"/>
                        <a:ea typeface="Meiryo UI" panose="020B0604030504040204" pitchFamily="50" charset="-128"/>
                      </a:endParaRPr>
                    </a:p>
                    <a:p>
                      <a:pPr algn="l">
                        <a:lnSpc>
                          <a:spcPts val="1200"/>
                        </a:lnSpc>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人的資本</a:t>
                      </a:r>
                      <a:r>
                        <a:rPr kumimoji="1" lang="en-US" altLang="ja-JP" sz="1100" b="1" u="none">
                          <a:solidFill>
                            <a:schemeClr val="tx1"/>
                          </a:solidFill>
                          <a:latin typeface="Meiryo UI"/>
                          <a:ea typeface="Meiryo UI"/>
                        </a:rPr>
                        <a:t>】</a:t>
                      </a:r>
                    </a:p>
                    <a:p>
                      <a:pPr marL="0" marR="0" lvl="0" indent="0" algn="l" rtl="0" eaLnBrk="1" fontAlgn="auto" latinLnBrk="0" hangingPunct="1">
                        <a:lnSpc>
                          <a:spcPts val="1200"/>
                        </a:lnSpc>
                        <a:spcBef>
                          <a:spcPts val="0"/>
                        </a:spcBef>
                        <a:spcAft>
                          <a:spcPts val="0"/>
                        </a:spcAft>
                        <a:buClrTx/>
                        <a:buSzTx/>
                        <a:buFontTx/>
                        <a:buNone/>
                      </a:pPr>
                      <a:r>
                        <a:rPr kumimoji="1" lang="ja-JP" altLang="en-US" sz="1100" u="none">
                          <a:solidFill>
                            <a:schemeClr val="tx1"/>
                          </a:solidFill>
                          <a:latin typeface="Meiryo UI"/>
                          <a:ea typeface="Meiryo UI"/>
                        </a:rPr>
                        <a:t>・</a:t>
                      </a:r>
                      <a:r>
                        <a:rPr lang="ja-JP" altLang="en-US" sz="1100" u="none">
                          <a:solidFill>
                            <a:schemeClr val="tx1"/>
                          </a:solidFill>
                          <a:latin typeface="Meiryo UI"/>
                          <a:ea typeface="Meiryo UI"/>
                        </a:rPr>
                        <a:t>関西の学生の東京への流出</a:t>
                      </a:r>
                      <a:endParaRPr lang="en-US" altLang="ja-JP" sz="1100" u="none">
                        <a:solidFill>
                          <a:schemeClr val="tx1"/>
                        </a:solidFill>
                        <a:latin typeface="Meiryo UI"/>
                        <a:ea typeface="Meiryo UI"/>
                      </a:endParaRP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a:t>
                      </a:r>
                      <a:r>
                        <a:rPr kumimoji="1" lang="ja-JP" altLang="en-US" sz="1100" u="none">
                          <a:solidFill>
                            <a:schemeClr val="tx1"/>
                          </a:solidFill>
                          <a:latin typeface="Meiryo UI"/>
                          <a:ea typeface="Meiryo UI"/>
                        </a:rPr>
                        <a:t>高度金融人材・テクノロジー・英語人材の不足</a:t>
                      </a:r>
                      <a:endParaRPr kumimoji="1" lang="en-US" altLang="ja-JP" sz="1100" u="none">
                        <a:solidFill>
                          <a:schemeClr val="tx1"/>
                        </a:solidFill>
                        <a:latin typeface="Meiryo UI"/>
                        <a:ea typeface="Meiryo UI"/>
                      </a:endParaRPr>
                    </a:p>
                    <a:p>
                      <a:pPr algn="l">
                        <a:lnSpc>
                          <a:spcPts val="1200"/>
                        </a:lnSpc>
                      </a:pPr>
                      <a:r>
                        <a:rPr kumimoji="1" lang="ja-JP" altLang="en-US" sz="1100" u="none">
                          <a:solidFill>
                            <a:schemeClr val="tx1"/>
                          </a:solidFill>
                          <a:latin typeface="Meiryo UI" panose="020B0604030504040204" pitchFamily="50" charset="-128"/>
                          <a:ea typeface="Meiryo UI" panose="020B0604030504040204" pitchFamily="50" charset="-128"/>
                        </a:rPr>
                        <a:t>・弁護士等金融市場に関わる専門機関・人材の不足</a:t>
                      </a:r>
                      <a:endParaRPr kumimoji="1" lang="en-US" altLang="ja-JP" sz="1100" u="none">
                        <a:solidFill>
                          <a:schemeClr val="tx1"/>
                        </a:solidFill>
                        <a:latin typeface="Meiryo UI" panose="020B0604030504040204" pitchFamily="50" charset="-128"/>
                        <a:ea typeface="Meiryo UI" panose="020B0604030504040204" pitchFamily="50" charset="-128"/>
                      </a:endParaRPr>
                    </a:p>
                    <a:p>
                      <a:pPr algn="l">
                        <a:lnSpc>
                          <a:spcPts val="1200"/>
                        </a:lnSpc>
                      </a:pPr>
                      <a:endParaRPr kumimoji="1"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金融セクター</a:t>
                      </a:r>
                      <a:r>
                        <a:rPr kumimoji="1" lang="en-US" altLang="ja-JP" sz="1100" b="1" u="none">
                          <a:solidFill>
                            <a:schemeClr val="tx1"/>
                          </a:solidFill>
                          <a:latin typeface="Meiryo UI"/>
                          <a:ea typeface="Meiryo UI"/>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・フィンテック企業や、</a:t>
                      </a:r>
                      <a:r>
                        <a:rPr lang="ja-JP" altLang="en-US" sz="1100" u="none">
                          <a:solidFill>
                            <a:schemeClr val="tx1"/>
                          </a:solidFill>
                          <a:latin typeface="Meiryo UI"/>
                          <a:ea typeface="Meiryo UI"/>
                        </a:rPr>
                        <a:t>VC（ベンチャーキャピタル）、PE（プライベートエクイティ）などの</a:t>
                      </a:r>
                      <a:endParaRPr lang="en-US" altLang="ja-JP" sz="1100" u="none">
                        <a:solidFill>
                          <a:schemeClr val="tx1"/>
                        </a:solidFill>
                        <a:latin typeface="Meiryo UI"/>
                        <a:ea typeface="Meiryo UI"/>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100" u="none">
                          <a:solidFill>
                            <a:schemeClr val="tx1"/>
                          </a:solidFill>
                          <a:latin typeface="Meiryo UI"/>
                          <a:ea typeface="Meiryo UI"/>
                        </a:rPr>
                        <a:t>　投資家が少ない</a:t>
                      </a:r>
                      <a:endParaRPr kumimoji="1" lang="ja-JP" altLang="en-US" sz="1100" u="none">
                        <a:solidFill>
                          <a:schemeClr val="tx1"/>
                        </a:solidFill>
                        <a:latin typeface="Meiryo UI"/>
                        <a:ea typeface="Meiryo UI"/>
                      </a:endParaRP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・事業会社のオープンイノベーションリテラシー不足</a:t>
                      </a: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・伝統的な関西企業とDX化を促進する企業のマッチング不足</a:t>
                      </a:r>
                      <a:endParaRPr lang="en-US" altLang="ja-JP" sz="1100" u="none">
                        <a:solidFill>
                          <a:schemeClr val="tx1"/>
                        </a:solidFill>
                        <a:latin typeface="Meiryo UI"/>
                        <a:ea typeface="Meiryo UI"/>
                      </a:endParaRP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・事業承継の課題を有する関西企業と第二創業の支援を行う金融機関とのマッチング不足</a:t>
                      </a:r>
                    </a:p>
                    <a:p>
                      <a:pPr marL="0" marR="0" lvl="0" indent="0" algn="l" rtl="0" eaLnBrk="1" fontAlgn="auto" latinLnBrk="0" hangingPunct="1">
                        <a:lnSpc>
                          <a:spcPts val="1200"/>
                        </a:lnSpc>
                        <a:spcBef>
                          <a:spcPts val="0"/>
                        </a:spcBef>
                        <a:spcAft>
                          <a:spcPts val="0"/>
                        </a:spcAft>
                        <a:buClrTx/>
                        <a:buSzTx/>
                        <a:buFontTx/>
                        <a:buNone/>
                      </a:pPr>
                      <a:endParaRPr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評判</a:t>
                      </a:r>
                      <a:r>
                        <a:rPr kumimoji="1" lang="en-US" altLang="ja-JP" sz="1100" b="1" u="none">
                          <a:solidFill>
                            <a:schemeClr val="tx1"/>
                          </a:solidFill>
                          <a:latin typeface="Meiryo UI"/>
                          <a:ea typeface="Meiryo UI"/>
                        </a:rPr>
                        <a:t>】</a:t>
                      </a:r>
                      <a:endParaRPr kumimoji="1" lang="ja-JP" altLang="en-US" sz="1100" b="0" u="none">
                        <a:solidFill>
                          <a:schemeClr val="tx1"/>
                        </a:solidFill>
                        <a:latin typeface="Meiryo UI"/>
                        <a:ea typeface="Meiryo UI"/>
                      </a:endParaRPr>
                    </a:p>
                    <a:p>
                      <a:pPr marL="0" marR="0" lvl="0" indent="0" algn="l" rtl="0" eaLnBrk="1" fontAlgn="auto" latinLnBrk="0" hangingPunct="1">
                        <a:lnSpc>
                          <a:spcPts val="1200"/>
                        </a:lnSpc>
                        <a:spcBef>
                          <a:spcPts val="0"/>
                        </a:spcBef>
                        <a:spcAft>
                          <a:spcPts val="0"/>
                        </a:spcAft>
                        <a:buClrTx/>
                        <a:buSzTx/>
                        <a:buFontTx/>
                        <a:buNone/>
                      </a:pPr>
                      <a:r>
                        <a:rPr kumimoji="1" lang="ja-JP" altLang="en-US" sz="1100" b="0" u="none">
                          <a:solidFill>
                            <a:schemeClr val="tx1"/>
                          </a:solidFill>
                          <a:latin typeface="Meiryo UI"/>
                          <a:ea typeface="Meiryo UI"/>
                        </a:rPr>
                        <a:t>・</a:t>
                      </a:r>
                      <a:r>
                        <a:rPr lang="ja-JP" altLang="en-US" sz="1100" u="none">
                          <a:solidFill>
                            <a:schemeClr val="tx1"/>
                          </a:solidFill>
                          <a:latin typeface="Meiryo UI"/>
                          <a:ea typeface="Meiryo UI"/>
                        </a:rPr>
                        <a:t>対外向け情報発信不足（SNS活用・海外マスメディア等の活用）</a:t>
                      </a:r>
                      <a:endParaRPr lang="en-US" altLang="ja-JP" sz="1100" u="none">
                        <a:solidFill>
                          <a:schemeClr val="tx1"/>
                        </a:solidFill>
                        <a:latin typeface="Meiryo UI"/>
                        <a:ea typeface="Meiryo UI"/>
                      </a:endParaRPr>
                    </a:p>
                    <a:p>
                      <a:pPr marL="0" marR="0" lvl="0" indent="0" algn="l" rtl="0" eaLnBrk="1" fontAlgn="auto" latinLnBrk="0" hangingPunct="1">
                        <a:lnSpc>
                          <a:spcPts val="1200"/>
                        </a:lnSpc>
                        <a:spcBef>
                          <a:spcPts val="0"/>
                        </a:spcBef>
                        <a:spcAft>
                          <a:spcPts val="0"/>
                        </a:spcAft>
                        <a:buClrTx/>
                        <a:buSzTx/>
                        <a:buFontTx/>
                        <a:buNone/>
                      </a:pPr>
                      <a:r>
                        <a:rPr lang="ja-JP" altLang="en-US" sz="1100" u="none">
                          <a:solidFill>
                            <a:schemeClr val="tx1"/>
                          </a:solidFill>
                          <a:latin typeface="Meiryo UI"/>
                          <a:ea typeface="Meiryo UI"/>
                        </a:rPr>
                        <a:t>・高度外国人材のニーズを踏まえたインターナショナルスクールが少ない</a:t>
                      </a:r>
                      <a:endParaRPr lang="ja-JP" u="none"/>
                    </a:p>
                  </a:txBody>
                  <a:tcPr>
                    <a:solidFill>
                      <a:schemeClr val="accent5">
                        <a:lumMod val="40000"/>
                        <a:lumOff val="60000"/>
                      </a:schemeClr>
                    </a:solidFill>
                  </a:tcPr>
                </a:tc>
                <a:extLst>
                  <a:ext uri="{0D108BD9-81ED-4DB2-BD59-A6C34878D82A}">
                    <a16:rowId xmlns:a16="http://schemas.microsoft.com/office/drawing/2014/main" val="4275169856"/>
                  </a:ext>
                </a:extLst>
              </a:tr>
              <a:tr h="296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a:latin typeface="Meiryo UI" panose="020B0604030504040204" pitchFamily="50" charset="-128"/>
                          <a:ea typeface="Meiryo UI" panose="020B0604030504040204" pitchFamily="50" charset="-128"/>
                        </a:rPr>
                        <a:t>機会</a:t>
                      </a:r>
                      <a:endParaRPr kumimoji="1" lang="en-US" altLang="ja-JP" sz="1600" u="none">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a:solidFill>
                            <a:schemeClr val="tx1"/>
                          </a:solidFill>
                          <a:latin typeface="Meiryo UI" panose="020B0604030504040204" pitchFamily="50" charset="-128"/>
                          <a:ea typeface="Meiryo UI" panose="020B0604030504040204" pitchFamily="50" charset="-128"/>
                        </a:rPr>
                        <a:t>脅威</a:t>
                      </a:r>
                      <a:endParaRPr kumimoji="1" lang="en-US" altLang="ja-JP" sz="1600" u="none">
                        <a:solidFill>
                          <a:srgbClr val="FF0000"/>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218139397"/>
                  </a:ext>
                </a:extLst>
              </a:tr>
              <a:tr h="132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a:solidFill>
                            <a:schemeClr val="tx1"/>
                          </a:solidFill>
                          <a:latin typeface="Meiryo UI"/>
                          <a:ea typeface="Meiryo UI"/>
                        </a:rPr>
                        <a:t>・</a:t>
                      </a:r>
                      <a:r>
                        <a:rPr kumimoji="1" lang="ja-JP" altLang="en-US" sz="1100" u="none">
                          <a:solidFill>
                            <a:schemeClr val="tx1"/>
                          </a:solidFill>
                          <a:latin typeface="Meiryo UI"/>
                          <a:ea typeface="Meiryo UI"/>
                        </a:rPr>
                        <a:t>うめきた２期や</a:t>
                      </a:r>
                      <a:r>
                        <a:rPr kumimoji="1" lang="en-US" altLang="ja-JP" sz="1100" u="none">
                          <a:solidFill>
                            <a:schemeClr val="tx1"/>
                          </a:solidFill>
                          <a:latin typeface="Meiryo UI"/>
                          <a:ea typeface="Meiryo UI"/>
                        </a:rPr>
                        <a:t>IR</a:t>
                      </a:r>
                      <a:r>
                        <a:rPr kumimoji="1" lang="ja-JP" altLang="en-US" sz="1100" u="none">
                          <a:solidFill>
                            <a:schemeClr val="tx1"/>
                          </a:solidFill>
                          <a:latin typeface="Meiryo UI"/>
                          <a:ea typeface="Meiryo UI"/>
                        </a:rPr>
                        <a:t>などのビッグプロジェクト</a:t>
                      </a:r>
                      <a:endParaRPr kumimoji="1" lang="en-US" altLang="ja-JP" sz="1100" u="none">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・スタートアップエコシステム「グローバル拠点都市」指定</a:t>
                      </a:r>
                      <a:endParaRPr kumimoji="1" lang="en-US" altLang="ja-JP" sz="1100" u="none">
                        <a:solidFill>
                          <a:schemeClr val="tx1"/>
                        </a:solidFill>
                        <a:latin typeface="Meiryo UI" panose="020B0604030504040204" pitchFamily="50" charset="-128"/>
                        <a:ea typeface="Meiryo UI" panose="020B0604030504040204" pitchFamily="50" charset="-128"/>
                      </a:endParaRPr>
                    </a:p>
                    <a:p>
                      <a:pPr algn="l"/>
                      <a:r>
                        <a:rPr kumimoji="1" lang="ja-JP" altLang="en-US" sz="1100" u="none">
                          <a:solidFill>
                            <a:schemeClr val="tx1"/>
                          </a:solidFill>
                          <a:latin typeface="Meiryo UI"/>
                          <a:ea typeface="Meiryo UI"/>
                        </a:rPr>
                        <a:t>・</a:t>
                      </a:r>
                      <a:r>
                        <a:rPr kumimoji="1" lang="en-US" altLang="ja-JP" sz="1100" u="none">
                          <a:solidFill>
                            <a:schemeClr val="tx1"/>
                          </a:solidFill>
                          <a:latin typeface="Meiryo UI"/>
                          <a:ea typeface="Meiryo UI"/>
                        </a:rPr>
                        <a:t>BCP</a:t>
                      </a:r>
                      <a:r>
                        <a:rPr kumimoji="1" lang="ja-JP" altLang="en-US" sz="1100" u="none">
                          <a:solidFill>
                            <a:schemeClr val="tx1"/>
                          </a:solidFill>
                          <a:latin typeface="Meiryo UI"/>
                          <a:ea typeface="Meiryo UI"/>
                        </a:rPr>
                        <a:t>の観点による東京一極集中解消に向けた機運の高まり　</a:t>
                      </a:r>
                      <a:r>
                        <a:rPr kumimoji="1" lang="ja-JP" altLang="en-US" sz="1100" u="none" strike="noStrike">
                          <a:solidFill>
                            <a:schemeClr val="tx1"/>
                          </a:solidFill>
                          <a:latin typeface="Meiryo UI"/>
                          <a:ea typeface="Meiryo UI"/>
                        </a:rPr>
                        <a:t>・デジタル化やリモート文化の浸透</a:t>
                      </a:r>
                      <a:endParaRPr kumimoji="1" lang="ja-JP" altLang="en-US" sz="1100" u="none" strike="sngStrike">
                        <a:solidFill>
                          <a:srgbClr val="FF0000"/>
                        </a:solidFill>
                        <a:latin typeface="Meiryo UI"/>
                        <a:ea typeface="Meiryo UI"/>
                      </a:endParaRPr>
                    </a:p>
                    <a:p>
                      <a:pPr algn="l"/>
                      <a:r>
                        <a:rPr kumimoji="1" lang="ja-JP" altLang="en-US" sz="1100" u="none" kern="1200">
                          <a:solidFill>
                            <a:schemeClr val="tx1"/>
                          </a:solidFill>
                          <a:latin typeface="Meiryo UI"/>
                          <a:ea typeface="Meiryo UI"/>
                          <a:cs typeface="+mn-cs"/>
                        </a:rPr>
                        <a:t>・</a:t>
                      </a:r>
                      <a:r>
                        <a:rPr kumimoji="1" lang="en-US" altLang="ja-JP" sz="1100" u="none" kern="1200">
                          <a:solidFill>
                            <a:schemeClr val="tx1"/>
                          </a:solidFill>
                          <a:latin typeface="Meiryo UI"/>
                          <a:ea typeface="Meiryo UI"/>
                          <a:cs typeface="+mn-cs"/>
                        </a:rPr>
                        <a:t>AI</a:t>
                      </a:r>
                      <a:r>
                        <a:rPr kumimoji="1" lang="ja-JP" altLang="en-US" sz="1100" u="none" kern="1200">
                          <a:solidFill>
                            <a:schemeClr val="tx1"/>
                          </a:solidFill>
                          <a:latin typeface="Meiryo UI"/>
                          <a:ea typeface="Meiryo UI"/>
                          <a:cs typeface="+mn-cs"/>
                        </a:rPr>
                        <a:t>の利用拡大やレジリエンス向上に向けたデータセンター等の設備需要の増加</a:t>
                      </a:r>
                      <a:endParaRPr kumimoji="1" lang="ja-JP" altLang="en-US" sz="1100" u="none" strike="sngStrike" kern="1200">
                        <a:solidFill>
                          <a:schemeClr val="tx1"/>
                        </a:solidFill>
                        <a:latin typeface="Meiryo UI"/>
                        <a:ea typeface="Meiryo UI"/>
                        <a:cs typeface="+mn-cs"/>
                      </a:endParaRPr>
                    </a:p>
                    <a:p>
                      <a:pPr marL="0" marR="0" lvl="0" indent="0" algn="l" rtl="0" eaLnBrk="1" fontAlgn="auto" latinLnBrk="0" hangingPunct="1">
                        <a:lnSpc>
                          <a:spcPct val="100000"/>
                        </a:lnSpc>
                        <a:spcBef>
                          <a:spcPts val="0"/>
                        </a:spcBef>
                        <a:spcAft>
                          <a:spcPts val="0"/>
                        </a:spcAft>
                        <a:buClrTx/>
                        <a:buSzTx/>
                        <a:buFontTx/>
                        <a:buNone/>
                      </a:pPr>
                      <a:r>
                        <a:rPr kumimoji="1" lang="ja-JP" altLang="en-US" sz="1100" u="none" kern="1200">
                          <a:solidFill>
                            <a:schemeClr val="tx1"/>
                          </a:solidFill>
                          <a:latin typeface="Meiryo UI"/>
                          <a:ea typeface="Meiryo UI"/>
                          <a:cs typeface="+mn-cs"/>
                        </a:rPr>
                        <a:t>・世界的な</a:t>
                      </a:r>
                      <a:r>
                        <a:rPr kumimoji="1" lang="en-US" altLang="ja-JP" sz="1100" u="none" kern="1200">
                          <a:solidFill>
                            <a:schemeClr val="tx1"/>
                          </a:solidFill>
                          <a:latin typeface="Meiryo UI"/>
                          <a:ea typeface="Meiryo UI"/>
                          <a:cs typeface="+mn-cs"/>
                        </a:rPr>
                        <a:t>ESG</a:t>
                      </a:r>
                      <a:r>
                        <a:rPr kumimoji="1" lang="ja-JP" altLang="en-US" sz="1100" u="none" kern="1200">
                          <a:solidFill>
                            <a:schemeClr val="tx1"/>
                          </a:solidFill>
                          <a:latin typeface="Meiryo UI"/>
                          <a:ea typeface="Meiryo UI"/>
                          <a:cs typeface="+mn-cs"/>
                        </a:rPr>
                        <a:t>投資の流れの加速、</a:t>
                      </a:r>
                      <a:r>
                        <a:rPr lang="ja-JP" altLang="en-US" sz="1100" u="none" kern="1200">
                          <a:solidFill>
                            <a:schemeClr val="tx1"/>
                          </a:solidFill>
                          <a:latin typeface="Meiryo UI"/>
                          <a:ea typeface="Meiryo UI"/>
                          <a:cs typeface="+mn-cs"/>
                        </a:rPr>
                        <a:t>GXの推進</a:t>
                      </a:r>
                      <a:endParaRPr kumimoji="1" lang="en-US" altLang="ja-JP" sz="1100" u="none" kern="1200">
                        <a:solidFill>
                          <a:schemeClr val="tx1"/>
                        </a:solidFill>
                        <a:latin typeface="Meiryo UI"/>
                        <a:ea typeface="Meiryo UI"/>
                        <a:cs typeface="+mn-cs"/>
                      </a:endParaRPr>
                    </a:p>
                    <a:p>
                      <a:pPr marL="0" marR="0" lvl="0" indent="0" algn="l">
                        <a:lnSpc>
                          <a:spcPct val="100000"/>
                        </a:lnSpc>
                        <a:spcBef>
                          <a:spcPts val="0"/>
                        </a:spcBef>
                        <a:spcAft>
                          <a:spcPts val="0"/>
                        </a:spcAft>
                        <a:buClrTx/>
                        <a:buSzTx/>
                        <a:buFontTx/>
                        <a:buNone/>
                      </a:pPr>
                      <a:r>
                        <a:rPr kumimoji="1" lang="ja-JP" altLang="en-US" sz="1100" u="none" kern="1200">
                          <a:solidFill>
                            <a:schemeClr val="tx1"/>
                          </a:solidFill>
                          <a:latin typeface="Meiryo UI"/>
                          <a:ea typeface="Meiryo UI"/>
                          <a:cs typeface="+mn-cs"/>
                        </a:rPr>
                        <a:t>・「金融資産運用立国」の実現に向けた、</a:t>
                      </a:r>
                      <a:r>
                        <a:rPr kumimoji="1" lang="ja-JP" altLang="en-US" sz="1100" u="none" kern="1200" noProof="0">
                          <a:solidFill>
                            <a:schemeClr val="tx1"/>
                          </a:solidFill>
                          <a:latin typeface="Meiryo UI"/>
                          <a:ea typeface="Meiryo UI"/>
                          <a:cs typeface="+mn-cs"/>
                        </a:rPr>
                        <a:t>資産運用業とアセットオーナーシップ改革等の推進</a:t>
                      </a:r>
                      <a:endParaRPr kumimoji="1" lang="ja-JP" altLang="en-US" sz="1100" u="none" kern="1200">
                        <a:solidFill>
                          <a:schemeClr val="tx1"/>
                        </a:solidFill>
                        <a:latin typeface="Meiryo UI"/>
                        <a:ea typeface="Meiryo UI"/>
                        <a:cs typeface="+mn-cs"/>
                      </a:endParaRPr>
                    </a:p>
                    <a:p>
                      <a:pPr marL="0" marR="0" lvl="0" indent="0" algn="l" rtl="0" eaLnBrk="1" fontAlgn="auto" latinLnBrk="0" hangingPunct="1">
                        <a:lnSpc>
                          <a:spcPct val="100000"/>
                        </a:lnSpc>
                        <a:spcBef>
                          <a:spcPts val="0"/>
                        </a:spcBef>
                        <a:spcAft>
                          <a:spcPts val="0"/>
                        </a:spcAft>
                        <a:buClrTx/>
                        <a:buSzTx/>
                        <a:buFontTx/>
                        <a:buNone/>
                      </a:pPr>
                      <a:r>
                        <a:rPr kumimoji="1" lang="ja-JP" altLang="en-US" sz="1100" u="none" kern="1200">
                          <a:solidFill>
                            <a:schemeClr val="tx1"/>
                          </a:solidFill>
                          <a:latin typeface="Meiryo UI"/>
                          <a:ea typeface="Meiryo UI"/>
                          <a:cs typeface="+mn-cs"/>
                        </a:rPr>
                        <a:t>・新NI</a:t>
                      </a:r>
                      <a:r>
                        <a:rPr kumimoji="1" lang="en-US" altLang="ja-JP" sz="1100" u="none" kern="1200" err="1">
                          <a:solidFill>
                            <a:schemeClr val="tx1"/>
                          </a:solidFill>
                          <a:latin typeface="Meiryo UI"/>
                          <a:ea typeface="Meiryo UI"/>
                          <a:cs typeface="+mn-cs"/>
                        </a:rPr>
                        <a:t>S</a:t>
                      </a:r>
                      <a:r>
                        <a:rPr kumimoji="1" lang="en-US" altLang="en-US" sz="1100" u="none" kern="1200" err="1">
                          <a:solidFill>
                            <a:schemeClr val="tx1"/>
                          </a:solidFill>
                          <a:latin typeface="Meiryo UI"/>
                          <a:ea typeface="Meiryo UI"/>
                          <a:cs typeface="+mn-cs"/>
                        </a:rPr>
                        <a:t>A制度の開始など</a:t>
                      </a:r>
                      <a:r>
                        <a:rPr kumimoji="1" lang="en-US" altLang="en-US" sz="1100" u="none" kern="1200">
                          <a:solidFill>
                            <a:schemeClr val="tx1"/>
                          </a:solidFill>
                          <a:latin typeface="Meiryo UI"/>
                          <a:ea typeface="Meiryo UI"/>
                          <a:cs typeface="+mn-cs"/>
                        </a:rPr>
                        <a:t>、</a:t>
                      </a:r>
                      <a:r>
                        <a:rPr kumimoji="1" lang="ja-JP" altLang="en-US" sz="1100" u="none" kern="1200" noProof="0">
                          <a:solidFill>
                            <a:schemeClr val="tx1"/>
                          </a:solidFill>
                          <a:latin typeface="Meiryo UI"/>
                          <a:ea typeface="Meiryo UI"/>
                          <a:cs typeface="+mn-cs"/>
                        </a:rPr>
                        <a:t>「貯蓄から投資へ」の流れを促進する環境整備の推進</a:t>
                      </a:r>
                      <a:endParaRPr kumimoji="1" lang="ja-JP" altLang="en-US" sz="1100" u="none" kern="1200">
                        <a:solidFill>
                          <a:schemeClr val="tx1"/>
                        </a:solidFill>
                        <a:latin typeface="Meiryo UI"/>
                        <a:ea typeface="Meiryo UI"/>
                        <a:cs typeface="+mn-cs"/>
                      </a:endParaRPr>
                    </a:p>
                    <a:p>
                      <a:pPr marL="0" marR="0" lvl="0" indent="0" algn="l">
                        <a:lnSpc>
                          <a:spcPct val="100000"/>
                        </a:lnSpc>
                        <a:spcBef>
                          <a:spcPts val="0"/>
                        </a:spcBef>
                        <a:spcAft>
                          <a:spcPts val="0"/>
                        </a:spcAft>
                        <a:buClrTx/>
                        <a:buSzTx/>
                        <a:buFontTx/>
                        <a:buNone/>
                      </a:pPr>
                      <a:r>
                        <a:rPr kumimoji="1" lang="ja-JP" altLang="en-US" sz="1100" u="none" kern="1200" noProof="0">
                          <a:solidFill>
                            <a:schemeClr val="tx1"/>
                          </a:solidFill>
                          <a:latin typeface="Meiryo UI"/>
                          <a:ea typeface="Meiryo UI"/>
                          <a:cs typeface="+mn-cs"/>
                        </a:rPr>
                        <a:t>　</a:t>
                      </a:r>
                      <a:r>
                        <a:rPr kumimoji="1" lang="en-US" altLang="ja-JP" sz="1100" u="none" kern="1200" noProof="0">
                          <a:solidFill>
                            <a:schemeClr val="tx1"/>
                          </a:solidFill>
                          <a:latin typeface="Meiryo UI"/>
                          <a:ea typeface="Meiryo UI"/>
                          <a:cs typeface="+mn-cs"/>
                        </a:rPr>
                        <a:t>DC</a:t>
                      </a:r>
                      <a:r>
                        <a:rPr kumimoji="1" lang="ja-JP" altLang="en-US" sz="1100" u="none" kern="1200" noProof="0">
                          <a:solidFill>
                            <a:schemeClr val="tx1"/>
                          </a:solidFill>
                          <a:latin typeface="Meiryo UI"/>
                          <a:ea typeface="Meiryo UI"/>
                          <a:cs typeface="+mn-cs"/>
                        </a:rPr>
                        <a:t>（確定拠出年金）から</a:t>
                      </a:r>
                      <a:r>
                        <a:rPr kumimoji="1" lang="en-US" altLang="ja-JP" sz="1100" u="none" kern="1200" noProof="0">
                          <a:solidFill>
                            <a:schemeClr val="tx1"/>
                          </a:solidFill>
                          <a:latin typeface="Meiryo UI"/>
                          <a:ea typeface="Meiryo UI"/>
                          <a:cs typeface="+mn-cs"/>
                        </a:rPr>
                        <a:t>DB</a:t>
                      </a:r>
                      <a:r>
                        <a:rPr kumimoji="1" lang="ja-JP" altLang="en-US" sz="1100" u="none" kern="1200" noProof="0">
                          <a:solidFill>
                            <a:schemeClr val="tx1"/>
                          </a:solidFill>
                          <a:latin typeface="Meiryo UI"/>
                          <a:ea typeface="Meiryo UI"/>
                          <a:cs typeface="+mn-cs"/>
                        </a:rPr>
                        <a:t>（確定給付年金）への移行</a:t>
                      </a:r>
                    </a:p>
                    <a:p>
                      <a:pPr marL="0" marR="0" lvl="0" indent="0" algn="l" defTabSz="914400">
                        <a:lnSpc>
                          <a:spcPct val="100000"/>
                        </a:lnSpc>
                        <a:spcBef>
                          <a:spcPts val="0"/>
                        </a:spcBef>
                        <a:spcAft>
                          <a:spcPts val="0"/>
                        </a:spcAft>
                        <a:buClrTx/>
                        <a:buSzTx/>
                        <a:buFontTx/>
                        <a:buNone/>
                        <a:tabLst/>
                        <a:defRPr/>
                      </a:pPr>
                      <a:r>
                        <a:rPr kumimoji="1" lang="ja-JP" altLang="en-US" sz="1100" u="none" kern="1200">
                          <a:solidFill>
                            <a:schemeClr val="tx1"/>
                          </a:solidFill>
                          <a:latin typeface="Meiryo UI"/>
                          <a:ea typeface="Meiryo UI"/>
                          <a:cs typeface="+mn-cs"/>
                        </a:rPr>
                        <a:t>・フィンテックを活用した金融サービスの広がり</a:t>
                      </a:r>
                    </a:p>
                    <a:p>
                      <a:pPr marL="0" marR="0" lvl="0" indent="0" algn="l">
                        <a:lnSpc>
                          <a:spcPct val="100000"/>
                        </a:lnSpc>
                        <a:spcBef>
                          <a:spcPts val="0"/>
                        </a:spcBef>
                        <a:spcAft>
                          <a:spcPts val="0"/>
                        </a:spcAft>
                        <a:buClrTx/>
                        <a:buSzTx/>
                        <a:buFontTx/>
                        <a:buNone/>
                      </a:pPr>
                      <a:r>
                        <a:rPr lang="ja-JP" altLang="en-US" sz="1100" u="none" kern="1200">
                          <a:solidFill>
                            <a:schemeClr val="tx1"/>
                          </a:solidFill>
                          <a:latin typeface="Meiryo UI"/>
                          <a:ea typeface="Meiryo UI"/>
                          <a:cs typeface="+mn-cs"/>
                        </a:rPr>
                        <a:t>・暗号資産に関する制度改正見込み（資金決済法から金融商品取引法への移行）</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・規制、税制（地方税軽減を行っているものの、国税を含めると依然として海外の税制先進国との差あり）</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・日本進出時の各種手続き（特区認定により一部手続きが円滑化されたものの、金融ライセンスの届出の簡素化など進んでいない部分もある）</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dirty="0">
                          <a:solidFill>
                            <a:schemeClr val="tx1"/>
                          </a:solidFill>
                          <a:latin typeface="Meiryo UI"/>
                          <a:ea typeface="Meiryo UI"/>
                        </a:rPr>
                        <a:t>・</a:t>
                      </a:r>
                      <a:r>
                        <a:rPr kumimoji="1" lang="ja-JP" altLang="en-US" sz="1100" b="0" u="none" dirty="0">
                          <a:solidFill>
                            <a:schemeClr val="tx1"/>
                          </a:solidFill>
                          <a:latin typeface="Meiryo UI"/>
                          <a:ea typeface="Meiryo UI"/>
                        </a:rPr>
                        <a:t>自然</a:t>
                      </a:r>
                      <a:r>
                        <a:rPr kumimoji="1" lang="ja-JP" altLang="en-US" sz="1100" u="none" kern="1200" dirty="0">
                          <a:solidFill>
                            <a:schemeClr val="tx1"/>
                          </a:solidFill>
                          <a:latin typeface="Meiryo UI" panose="020B0604030504040204" pitchFamily="50" charset="-128"/>
                          <a:ea typeface="Meiryo UI" panose="020B0604030504040204" pitchFamily="50" charset="-128"/>
                          <a:cs typeface="+mn-cs"/>
                        </a:rPr>
                        <a:t>災害、気候変動やテロのリスク（南海トラフ巨大地震等）</a:t>
                      </a:r>
                    </a:p>
                    <a:p>
                      <a:pPr marL="0" marR="0" lvl="0" indent="0" algn="l">
                        <a:lnSpc>
                          <a:spcPct val="100000"/>
                        </a:lnSpc>
                        <a:spcBef>
                          <a:spcPts val="0"/>
                        </a:spcBef>
                        <a:spcAft>
                          <a:spcPts val="0"/>
                        </a:spcAft>
                        <a:buClrTx/>
                        <a:buSzTx/>
                        <a:buFontTx/>
                        <a:buNone/>
                      </a:pPr>
                      <a:r>
                        <a:rPr lang="ja-JP" altLang="en-US" sz="1100" u="none" kern="1200" dirty="0">
                          <a:solidFill>
                            <a:schemeClr val="tx1"/>
                          </a:solidFill>
                          <a:latin typeface="Meiryo UI"/>
                          <a:ea typeface="Meiryo UI"/>
                          <a:cs typeface="+mn-cs"/>
                        </a:rPr>
                        <a:t>・人口減少による長期的な経済規模縮小トレンド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100" u="none" kern="1200" noProof="0" dirty="0">
                          <a:solidFill>
                            <a:schemeClr val="tx1"/>
                          </a:solidFill>
                          <a:latin typeface="Meiryo UI" panose="020B0604030504040204" pitchFamily="50" charset="-128"/>
                          <a:ea typeface="Meiryo UI" panose="020B0604030504040204" pitchFamily="50" charset="-128"/>
                          <a:cs typeface="+mn-cs"/>
                        </a:rPr>
                        <a:t>デジタル化に伴うセキュリティ脅威</a:t>
                      </a:r>
                      <a:endParaRPr kumimoji="1" lang="en-US" altLang="ja-JP" sz="1100" u="none" strike="sngStrike" dirty="0">
                        <a:solidFill>
                          <a:schemeClr val="tx1"/>
                        </a:solidFill>
                        <a:latin typeface="Meiryo UI" panose="020B0604030504040204" pitchFamily="50" charset="-128"/>
                        <a:ea typeface="Meiryo UI" panose="020B0604030504040204" pitchFamily="50" charset="-128"/>
                      </a:endParaRPr>
                    </a:p>
                    <a:p>
                      <a:pPr algn="l"/>
                      <a:r>
                        <a:rPr kumimoji="1" lang="ja-JP" altLang="en-US" sz="1100" u="none" dirty="0">
                          <a:solidFill>
                            <a:schemeClr val="tx1"/>
                          </a:solidFill>
                          <a:latin typeface="Meiryo UI" panose="020B0604030504040204" pitchFamily="50" charset="-128"/>
                          <a:ea typeface="Meiryo UI" panose="020B0604030504040204" pitchFamily="50" charset="-128"/>
                        </a:rPr>
                        <a:t>・海外の金融先進都市での富裕層の取り込み</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gn="l"/>
                      <a:r>
                        <a:rPr kumimoji="1" lang="ja-JP" altLang="en-US" sz="1100" b="0" u="none" strike="noStrike" dirty="0">
                          <a:solidFill>
                            <a:schemeClr val="tx1"/>
                          </a:solidFill>
                          <a:latin typeface="Meiryo UI" panose="020B0604030504040204" pitchFamily="50" charset="-128"/>
                          <a:ea typeface="Meiryo UI" panose="020B0604030504040204" pitchFamily="50" charset="-128"/>
                        </a:rPr>
                        <a:t>・政治・社会情勢の変動に伴う金融システムの不安定化　</a:t>
                      </a:r>
                      <a:endParaRPr kumimoji="1" lang="en-US" altLang="ja-JP" sz="1100" b="0" u="none" strike="noStrike"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4204515967"/>
                  </a:ext>
                </a:extLst>
              </a:tr>
            </a:tbl>
          </a:graphicData>
        </a:graphic>
      </p:graphicFrame>
      <p:sp>
        <p:nvSpPr>
          <p:cNvPr id="8"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1"/>
          <p:cNvSpPr>
            <a:spLocks noGrp="1"/>
          </p:cNvSpPr>
          <p:nvPr>
            <p:ph type="sldNum" sz="quarter" idx="12"/>
          </p:nvPr>
        </p:nvSpPr>
        <p:spPr>
          <a:xfrm>
            <a:off x="11353799" y="6488782"/>
            <a:ext cx="824249" cy="365125"/>
          </a:xfrm>
        </p:spPr>
        <p:txBody>
          <a:bodyPr/>
          <a:lstStyle/>
          <a:p>
            <a:fld id="{4CFCB8D1-E384-4ABF-9F79-4EB3205F8B48}" type="slidenum">
              <a:rPr kumimoji="1" lang="ja-JP" altLang="en-US" smtClean="0"/>
              <a:t>37</a:t>
            </a:fld>
            <a:endParaRPr kumimoji="1" lang="ja-JP" altLang="en-US"/>
          </a:p>
        </p:txBody>
      </p:sp>
      <p:sp>
        <p:nvSpPr>
          <p:cNvPr id="12" name="タイトル 1">
            <a:extLst>
              <a:ext uri="{FF2B5EF4-FFF2-40B4-BE49-F238E27FC236}">
                <a16:creationId xmlns:a16="http://schemas.microsoft.com/office/drawing/2014/main" id="{32B6A663-BE3F-40CC-A313-ECD87F28B51C}"/>
              </a:ext>
            </a:extLst>
          </p:cNvPr>
          <p:cNvSpPr txBox="1">
            <a:spLocks/>
          </p:cNvSpPr>
          <p:nvPr/>
        </p:nvSpPr>
        <p:spPr>
          <a:xfrm>
            <a:off x="33941" y="83502"/>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参考１</a:t>
            </a: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環境分析</a:t>
            </a:r>
          </a:p>
        </p:txBody>
      </p:sp>
    </p:spTree>
    <p:extLst>
      <p:ext uri="{BB962C8B-B14F-4D97-AF65-F5344CB8AC3E}">
        <p14:creationId xmlns:p14="http://schemas.microsoft.com/office/powerpoint/2010/main" val="426339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参考２</a:t>
            </a: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重視すべき視点の整理</a:t>
            </a:r>
          </a:p>
        </p:txBody>
      </p:sp>
      <p:sp>
        <p:nvSpPr>
          <p:cNvPr id="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角丸四角形 2"/>
          <p:cNvSpPr/>
          <p:nvPr/>
        </p:nvSpPr>
        <p:spPr>
          <a:xfrm>
            <a:off x="342926" y="569728"/>
            <a:ext cx="11039901" cy="8372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戦略全体の視点（</a:t>
            </a:r>
            <a:r>
              <a:rPr lang="en-US" altLang="ja-JP" b="1">
                <a:solidFill>
                  <a:schemeClr val="tx1"/>
                </a:solidFill>
              </a:rPr>
              <a:t>Why</a:t>
            </a:r>
            <a:r>
              <a:rPr lang="ja-JP" altLang="en-US" b="1">
                <a:solidFill>
                  <a:schemeClr val="tx1"/>
                </a:solidFill>
              </a:rPr>
              <a:t>）</a:t>
            </a:r>
          </a:p>
        </p:txBody>
      </p:sp>
      <p:sp>
        <p:nvSpPr>
          <p:cNvPr id="26" name="角丸四角形 25"/>
          <p:cNvSpPr/>
          <p:nvPr/>
        </p:nvSpPr>
        <p:spPr>
          <a:xfrm>
            <a:off x="342926" y="1731465"/>
            <a:ext cx="11039901" cy="8372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めざす都市像につながる視点（</a:t>
            </a:r>
            <a:r>
              <a:rPr lang="en-US" altLang="ja-JP" b="1">
                <a:solidFill>
                  <a:schemeClr val="tx1"/>
                </a:solidFill>
              </a:rPr>
              <a:t>What</a:t>
            </a:r>
            <a:r>
              <a:rPr lang="ja-JP" altLang="en-US" b="1">
                <a:solidFill>
                  <a:schemeClr val="tx1"/>
                </a:solidFill>
              </a:rPr>
              <a:t>）</a:t>
            </a:r>
          </a:p>
        </p:txBody>
      </p:sp>
      <p:cxnSp>
        <p:nvCxnSpPr>
          <p:cNvPr id="9" name="直線コネクタ 8"/>
          <p:cNvCxnSpPr>
            <a:cxnSpLocks/>
          </p:cNvCxnSpPr>
          <p:nvPr/>
        </p:nvCxnSpPr>
        <p:spPr>
          <a:xfrm flipV="1">
            <a:off x="6723443" y="1639349"/>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cxnSpLocks/>
          </p:cNvCxnSpPr>
          <p:nvPr/>
        </p:nvCxnSpPr>
        <p:spPr>
          <a:xfrm>
            <a:off x="6728067" y="1633831"/>
            <a:ext cx="0" cy="30995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cxnSpLocks/>
          </p:cNvCxnSpPr>
          <p:nvPr/>
        </p:nvCxnSpPr>
        <p:spPr>
          <a:xfrm>
            <a:off x="8738083" y="1623212"/>
            <a:ext cx="2353" cy="3208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309348" y="2880886"/>
            <a:ext cx="11573303" cy="34470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戦略全体の視点</a:t>
            </a:r>
            <a:endParaRPr kumimoji="1" lang="en-US" altLang="ja-JP"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◆地域の発展</a:t>
            </a:r>
            <a:endParaRPr kumimoji="1" lang="ja-JP" altLang="en-US" sz="16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経済活動の潤滑油</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であり、地域社会や経済活動と密接な関係にある金融の力を活用して、</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地域の成長発展</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、ひいては</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住民の利益・幸福にもつなげる</a:t>
            </a:r>
            <a:b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という視点</a:t>
            </a:r>
            <a:endParaRPr kumimoji="1" lang="en-US" altLang="ja-JP"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SDGs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大阪を国際金融都市にしていくための個々の取組みが</a:t>
            </a:r>
            <a: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SDGs</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達成にもつながる</a:t>
            </a:r>
            <a:r>
              <a:rPr kumimoji="1" lang="ja-JP" altLang="en-US" sz="140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という視点</a:t>
            </a:r>
            <a:endParaRPr kumimoji="1" lang="en-US" altLang="ja-JP" sz="140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めざす都市像につながる視点</a:t>
            </a:r>
            <a:endParaRPr kumimoji="1" lang="en-US" altLang="ja-JP"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◆アジア／</a:t>
            </a:r>
            <a:r>
              <a:rPr kumimoji="1" lang="ja-JP" altLang="en-US" sz="1600" b="1" i="0" u="none" strike="noStrike" kern="1200" cap="none" spc="0" normalizeH="0" baseline="0" noProof="0">
                <a:ln>
                  <a:noFill/>
                </a:ln>
                <a:effectLst/>
                <a:uLnTx/>
                <a:uFillTx/>
                <a:latin typeface="UD デジタル 教科書体 NK-R" panose="02020400000000000000" pitchFamily="18" charset="-128"/>
                <a:ea typeface="UD デジタル 教科書体 NK-R" panose="02020400000000000000" pitchFamily="18" charset="-128"/>
              </a:rPr>
              <a:t>グローバル</a:t>
            </a:r>
            <a:endParaRPr kumimoji="1" lang="en-US" altLang="ja-JP" sz="1600" b="1" i="0" u="none" strike="noStrike" kern="1200" cap="none" spc="0" normalizeH="0" baseline="0" noProof="0">
              <a:ln>
                <a:noFill/>
              </a:ln>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金融をはじめビジネスは国境を越えてグローバルに展開されており、常に世界を意識して国際競争力を持ちながら、</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他都市との連携によりアジア・世界の</a:t>
            </a:r>
            <a:b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ハブとなって人材、資金、情報を集め、相乗効果を生み出す</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視点</a:t>
            </a:r>
            <a:endParaRPr kumimoji="1" lang="en-US" altLang="ja-JP" sz="14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◆差別化・補完性</a:t>
            </a:r>
            <a:endParaRPr kumimoji="1" lang="ja-JP" altLang="en-US" sz="16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大阪・関西が選ばれる地域になるため、大阪の強みや機会を活かし</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革新的でエッジの効いた取組みなどによる差別化</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を図るとともに、</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レジリエンス向上に</a:t>
            </a:r>
            <a:b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よる日本の国際的地位を高めるため、補完性を備える</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視点</a:t>
            </a:r>
            <a:endParaRPr kumimoji="1" lang="en-US" altLang="ja-JP" sz="14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cxnSp>
        <p:nvCxnSpPr>
          <p:cNvPr id="30" name="直線コネクタ 29"/>
          <p:cNvCxnSpPr>
            <a:cxnSpLocks/>
          </p:cNvCxnSpPr>
          <p:nvPr/>
        </p:nvCxnSpPr>
        <p:spPr>
          <a:xfrm>
            <a:off x="7840295" y="1505740"/>
            <a:ext cx="824" cy="147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cxnSpLocks/>
          </p:cNvCxnSpPr>
          <p:nvPr/>
        </p:nvCxnSpPr>
        <p:spPr>
          <a:xfrm flipV="1">
            <a:off x="6722741" y="1505741"/>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6729379" y="1214935"/>
            <a:ext cx="0" cy="30995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cxnSpLocks/>
          </p:cNvCxnSpPr>
          <p:nvPr/>
        </p:nvCxnSpPr>
        <p:spPr>
          <a:xfrm>
            <a:off x="8737381" y="1204316"/>
            <a:ext cx="2353" cy="3208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7968813" y="1781752"/>
            <a:ext cx="2006221"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差別化・補完性</a:t>
            </a:r>
          </a:p>
        </p:txBody>
      </p:sp>
      <p:sp>
        <p:nvSpPr>
          <p:cNvPr id="28" name="正方形/長方形 27"/>
          <p:cNvSpPr/>
          <p:nvPr/>
        </p:nvSpPr>
        <p:spPr>
          <a:xfrm>
            <a:off x="5550084" y="1781752"/>
            <a:ext cx="2177774"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アジア／</a:t>
            </a:r>
            <a:r>
              <a:rPr kumimoji="1" lang="ja-JP" altLang="en-US" sz="1400" b="1">
                <a:solidFill>
                  <a:schemeClr val="bg1"/>
                </a:solidFill>
              </a:rPr>
              <a:t>グローバル</a:t>
            </a:r>
          </a:p>
        </p:txBody>
      </p:sp>
      <p:sp>
        <p:nvSpPr>
          <p:cNvPr id="25" name="正方形/長方形 24"/>
          <p:cNvSpPr/>
          <p:nvPr/>
        </p:nvSpPr>
        <p:spPr>
          <a:xfrm>
            <a:off x="7968813" y="593757"/>
            <a:ext cx="2006221"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rPr>
              <a:t>SDG</a:t>
            </a:r>
            <a:r>
              <a:rPr kumimoji="1" lang="ja-JP" altLang="en-US" sz="1400" b="1">
                <a:solidFill>
                  <a:schemeClr val="bg1"/>
                </a:solidFill>
              </a:rPr>
              <a:t>ｓ</a:t>
            </a:r>
          </a:p>
        </p:txBody>
      </p:sp>
      <p:sp>
        <p:nvSpPr>
          <p:cNvPr id="29" name="正方形/長方形 28"/>
          <p:cNvSpPr/>
          <p:nvPr/>
        </p:nvSpPr>
        <p:spPr>
          <a:xfrm>
            <a:off x="5550084" y="593757"/>
            <a:ext cx="2177774"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地域の発展</a:t>
            </a:r>
          </a:p>
        </p:txBody>
      </p:sp>
    </p:spTree>
    <p:extLst>
      <p:ext uri="{BB962C8B-B14F-4D97-AF65-F5344CB8AC3E}">
        <p14:creationId xmlns:p14="http://schemas.microsoft.com/office/powerpoint/2010/main" val="22981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0A4EEE4-1F6B-4146-8099-C235890B18C7}"/>
              </a:ext>
            </a:extLst>
          </p:cNvPr>
          <p:cNvSpPr>
            <a:spLocks noGrp="1"/>
          </p:cNvSpPr>
          <p:nvPr>
            <p:ph type="sldNum" sz="quarter" idx="12"/>
          </p:nvPr>
        </p:nvSpPr>
        <p:spPr>
          <a:xfrm>
            <a:off x="9402557" y="6489692"/>
            <a:ext cx="2743200" cy="365125"/>
          </a:xfrm>
        </p:spPr>
        <p:txBody>
          <a:bodyPr/>
          <a:lstStyle/>
          <a:p>
            <a:fld id="{4CFCB8D1-E384-4ABF-9F79-4EB3205F8B48}" type="slidenum">
              <a:rPr kumimoji="1" lang="ja-JP" altLang="en-US" smtClean="0"/>
              <a:t>39</a:t>
            </a:fld>
            <a:endParaRPr kumimoji="1" lang="ja-JP" altLang="en-US"/>
          </a:p>
        </p:txBody>
      </p:sp>
      <p:sp>
        <p:nvSpPr>
          <p:cNvPr id="4" name="テキスト ボックス 3">
            <a:extLst>
              <a:ext uri="{FF2B5EF4-FFF2-40B4-BE49-F238E27FC236}">
                <a16:creationId xmlns:a16="http://schemas.microsoft.com/office/drawing/2014/main" id="{46F8BD8C-BF2F-4EA5-8B8D-EDE5BFE14366}"/>
              </a:ext>
            </a:extLst>
          </p:cNvPr>
          <p:cNvSpPr txBox="1"/>
          <p:nvPr/>
        </p:nvSpPr>
        <p:spPr>
          <a:xfrm>
            <a:off x="8887992" y="1505339"/>
            <a:ext cx="2719014" cy="276999"/>
          </a:xfrm>
          <a:prstGeom prst="rect">
            <a:avLst/>
          </a:prstGeom>
          <a:noFill/>
        </p:spPr>
        <p:txBody>
          <a:bodyPr wrap="none" rtlCol="0">
            <a:spAutoFit/>
          </a:bodyPr>
          <a:lstStyle/>
          <a:p>
            <a:r>
              <a:rPr lang="en-US" altLang="ja-JP" sz="1200" b="1">
                <a:latin typeface="UD デジタル 教科書体 NK-R" panose="02020400000000000000" pitchFamily="18" charset="-128"/>
                <a:ea typeface="UD デジタル 教科書体 NK-R" panose="02020400000000000000" pitchFamily="18" charset="-128"/>
              </a:rPr>
              <a:t>【</a:t>
            </a:r>
            <a:r>
              <a:rPr lang="ja-JP" altLang="en-US" sz="1200" b="1">
                <a:latin typeface="UD デジタル 教科書体 NK-R" panose="02020400000000000000" pitchFamily="18" charset="-128"/>
                <a:ea typeface="UD デジタル 教科書体 NK-R" panose="02020400000000000000" pitchFamily="18" charset="-128"/>
              </a:rPr>
              <a:t>アジア・パシフィック地域</a:t>
            </a:r>
            <a:r>
              <a:rPr kumimoji="1" lang="ja-JP" altLang="en-US" sz="1200" b="1">
                <a:latin typeface="UD デジタル 教科書体 NK-R" panose="02020400000000000000" pitchFamily="18" charset="-128"/>
                <a:ea typeface="UD デジタル 教科書体 NK-R" panose="02020400000000000000" pitchFamily="18" charset="-128"/>
              </a:rPr>
              <a:t>のランキング</a:t>
            </a:r>
            <a:r>
              <a:rPr kumimoji="1" lang="en-US" altLang="ja-JP" sz="1200" b="1">
                <a:latin typeface="UD デジタル 教科書体 NK-R" panose="02020400000000000000" pitchFamily="18" charset="-128"/>
                <a:ea typeface="UD デジタル 教科書体 NK-R" panose="02020400000000000000" pitchFamily="18" charset="-128"/>
              </a:rPr>
              <a:t>】</a:t>
            </a:r>
            <a:endParaRPr kumimoji="1" lang="ja-JP" altLang="en-US" sz="1200" b="1">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C02D7640-8ABA-4E80-BB41-1CD5F55E03C2}"/>
              </a:ext>
            </a:extLst>
          </p:cNvPr>
          <p:cNvSpPr txBox="1"/>
          <p:nvPr/>
        </p:nvSpPr>
        <p:spPr>
          <a:xfrm>
            <a:off x="289810" y="1322495"/>
            <a:ext cx="3692674" cy="307777"/>
          </a:xfrm>
          <a:prstGeom prst="rect">
            <a:avLst/>
          </a:prstGeom>
          <a:noFill/>
        </p:spPr>
        <p:txBody>
          <a:bodyPr wrap="square" rtlCol="0">
            <a:spAutoFit/>
          </a:bodyPr>
          <a:lstStyle/>
          <a:p>
            <a:r>
              <a:rPr lang="en-US" altLang="ja-JP" sz="1400" b="1">
                <a:latin typeface="UD デジタル 教科書体 NK-R" panose="02020400000000000000" pitchFamily="18" charset="-128"/>
                <a:ea typeface="UD デジタル 教科書体 NK-R" panose="02020400000000000000" pitchFamily="18" charset="-128"/>
              </a:rPr>
              <a:t>【</a:t>
            </a:r>
            <a:r>
              <a:rPr lang="ja-JP" altLang="en-US" sz="1400" b="1">
                <a:latin typeface="UD デジタル 教科書体 NK-R" panose="02020400000000000000" pitchFamily="18" charset="-128"/>
                <a:ea typeface="UD デジタル 教科書体 NK-R" panose="02020400000000000000" pitchFamily="18" charset="-128"/>
              </a:rPr>
              <a:t>国際金融センター都市ランキング</a:t>
            </a:r>
            <a:r>
              <a:rPr lang="en-US" altLang="ja-JP" sz="1400" b="1">
                <a:latin typeface="UD デジタル 教科書体 NK-R" panose="02020400000000000000" pitchFamily="18" charset="-128"/>
                <a:ea typeface="UD デジタル 教科書体 NK-R" panose="02020400000000000000" pitchFamily="18" charset="-128"/>
              </a:rPr>
              <a:t>】</a:t>
            </a:r>
          </a:p>
        </p:txBody>
      </p:sp>
      <p:graphicFrame>
        <p:nvGraphicFramePr>
          <p:cNvPr id="7" name="表 6">
            <a:extLst>
              <a:ext uri="{FF2B5EF4-FFF2-40B4-BE49-F238E27FC236}">
                <a16:creationId xmlns:a16="http://schemas.microsoft.com/office/drawing/2014/main" id="{FCCDEAB0-21B2-4C1D-9B31-0E5CCDEB88B6}"/>
              </a:ext>
            </a:extLst>
          </p:cNvPr>
          <p:cNvGraphicFramePr>
            <a:graphicFrameLocks noGrp="1"/>
          </p:cNvGraphicFramePr>
          <p:nvPr>
            <p:extLst>
              <p:ext uri="{D42A27DB-BD31-4B8C-83A1-F6EECF244321}">
                <p14:modId xmlns:p14="http://schemas.microsoft.com/office/powerpoint/2010/main" val="662010233"/>
              </p:ext>
            </p:extLst>
          </p:nvPr>
        </p:nvGraphicFramePr>
        <p:xfrm>
          <a:off x="9074858" y="1799069"/>
          <a:ext cx="2358098" cy="3592597"/>
        </p:xfrm>
        <a:graphic>
          <a:graphicData uri="http://schemas.openxmlformats.org/drawingml/2006/table">
            <a:tbl>
              <a:tblPr firstRow="1" bandRow="1">
                <a:tableStyleId>{5940675A-B579-460E-94D1-54222C63F5DA}</a:tableStyleId>
              </a:tblPr>
              <a:tblGrid>
                <a:gridCol w="582956">
                  <a:extLst>
                    <a:ext uri="{9D8B030D-6E8A-4147-A177-3AD203B41FA5}">
                      <a16:colId xmlns:a16="http://schemas.microsoft.com/office/drawing/2014/main" val="7365441"/>
                    </a:ext>
                  </a:extLst>
                </a:gridCol>
                <a:gridCol w="1775142">
                  <a:extLst>
                    <a:ext uri="{9D8B030D-6E8A-4147-A177-3AD203B41FA5}">
                      <a16:colId xmlns:a16="http://schemas.microsoft.com/office/drawing/2014/main" val="1456638940"/>
                    </a:ext>
                  </a:extLst>
                </a:gridCol>
              </a:tblGrid>
              <a:tr h="263964">
                <a:tc>
                  <a:txBody>
                    <a:bodyPr/>
                    <a:lstStyle/>
                    <a:p>
                      <a:pPr algn="ctr"/>
                      <a:endParaRPr lang="ja-JP" sz="1300" b="1" kern="100">
                        <a:effectLst/>
                        <a:latin typeface="Meiryo UI" panose="020B0604030504040204" pitchFamily="50" charset="-128"/>
                        <a:ea typeface="Meiryo UI" panose="020B0604030504040204" pitchFamily="50" charset="-128"/>
                      </a:endParaRPr>
                    </a:p>
                  </a:txBody>
                  <a:tcPr marL="33411" marR="33411" marT="8792" marB="0" anchor="ctr">
                    <a:solidFill>
                      <a:schemeClr val="bg1">
                        <a:lumMod val="85000"/>
                      </a:schemeClr>
                    </a:solidFill>
                  </a:tcPr>
                </a:tc>
                <a:tc>
                  <a:txBody>
                    <a:bodyPr/>
                    <a:lstStyle/>
                    <a:p>
                      <a:pPr algn="ctr">
                        <a:lnSpc>
                          <a:spcPts val="1500"/>
                        </a:lnSpc>
                        <a:spcAft>
                          <a:spcPts val="0"/>
                        </a:spcAft>
                      </a:pPr>
                      <a:r>
                        <a:rPr lang="en-US" altLang="ja-JP" sz="1300" b="1" kern="100">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3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3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3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4122465086"/>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１位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541739801"/>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２位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836043791"/>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３位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303963855"/>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４位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alt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309810069"/>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５位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altLang="ja-JP"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749808410"/>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６位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597604852"/>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622333489"/>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シドニー</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00060053"/>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メルボルン</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610322565"/>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釜山</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634513300"/>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2766297841"/>
                  </a:ext>
                </a:extLst>
              </a:tr>
            </a:tbl>
          </a:graphicData>
        </a:graphic>
      </p:graphicFrame>
      <p:graphicFrame>
        <p:nvGraphicFramePr>
          <p:cNvPr id="9" name="表 8">
            <a:extLst>
              <a:ext uri="{FF2B5EF4-FFF2-40B4-BE49-F238E27FC236}">
                <a16:creationId xmlns:a16="http://schemas.microsoft.com/office/drawing/2014/main" id="{605B1203-B02F-4970-A390-90E789333BE7}"/>
              </a:ext>
            </a:extLst>
          </p:cNvPr>
          <p:cNvGraphicFramePr>
            <a:graphicFrameLocks noGrp="1"/>
          </p:cNvGraphicFramePr>
          <p:nvPr>
            <p:extLst>
              <p:ext uri="{D42A27DB-BD31-4B8C-83A1-F6EECF244321}">
                <p14:modId xmlns:p14="http://schemas.microsoft.com/office/powerpoint/2010/main" val="203461811"/>
              </p:ext>
            </p:extLst>
          </p:nvPr>
        </p:nvGraphicFramePr>
        <p:xfrm>
          <a:off x="451160" y="1598483"/>
          <a:ext cx="8197052" cy="3892042"/>
        </p:xfrm>
        <a:graphic>
          <a:graphicData uri="http://schemas.openxmlformats.org/drawingml/2006/table">
            <a:tbl>
              <a:tblPr firstRow="1" bandRow="1">
                <a:tableStyleId>{5940675A-B579-460E-94D1-54222C63F5DA}</a:tableStyleId>
              </a:tblPr>
              <a:tblGrid>
                <a:gridCol w="360310">
                  <a:extLst>
                    <a:ext uri="{9D8B030D-6E8A-4147-A177-3AD203B41FA5}">
                      <a16:colId xmlns:a16="http://schemas.microsoft.com/office/drawing/2014/main" val="3328768580"/>
                    </a:ext>
                  </a:extLst>
                </a:gridCol>
                <a:gridCol w="870749">
                  <a:extLst>
                    <a:ext uri="{9D8B030D-6E8A-4147-A177-3AD203B41FA5}">
                      <a16:colId xmlns:a16="http://schemas.microsoft.com/office/drawing/2014/main" val="2141303298"/>
                    </a:ext>
                  </a:extLst>
                </a:gridCol>
                <a:gridCol w="870749">
                  <a:extLst>
                    <a:ext uri="{9D8B030D-6E8A-4147-A177-3AD203B41FA5}">
                      <a16:colId xmlns:a16="http://schemas.microsoft.com/office/drawing/2014/main" val="365167965"/>
                    </a:ext>
                  </a:extLst>
                </a:gridCol>
                <a:gridCol w="870749">
                  <a:extLst>
                    <a:ext uri="{9D8B030D-6E8A-4147-A177-3AD203B41FA5}">
                      <a16:colId xmlns:a16="http://schemas.microsoft.com/office/drawing/2014/main" val="3841521906"/>
                    </a:ext>
                  </a:extLst>
                </a:gridCol>
                <a:gridCol w="870749">
                  <a:extLst>
                    <a:ext uri="{9D8B030D-6E8A-4147-A177-3AD203B41FA5}">
                      <a16:colId xmlns:a16="http://schemas.microsoft.com/office/drawing/2014/main" val="2259191734"/>
                    </a:ext>
                  </a:extLst>
                </a:gridCol>
                <a:gridCol w="860482">
                  <a:extLst>
                    <a:ext uri="{9D8B030D-6E8A-4147-A177-3AD203B41FA5}">
                      <a16:colId xmlns:a16="http://schemas.microsoft.com/office/drawing/2014/main" val="1349399824"/>
                    </a:ext>
                  </a:extLst>
                </a:gridCol>
                <a:gridCol w="881017">
                  <a:extLst>
                    <a:ext uri="{9D8B030D-6E8A-4147-A177-3AD203B41FA5}">
                      <a16:colId xmlns:a16="http://schemas.microsoft.com/office/drawing/2014/main" val="3002308108"/>
                    </a:ext>
                  </a:extLst>
                </a:gridCol>
                <a:gridCol w="870749">
                  <a:extLst>
                    <a:ext uri="{9D8B030D-6E8A-4147-A177-3AD203B41FA5}">
                      <a16:colId xmlns:a16="http://schemas.microsoft.com/office/drawing/2014/main" val="1768189459"/>
                    </a:ext>
                  </a:extLst>
                </a:gridCol>
                <a:gridCol w="870749">
                  <a:extLst>
                    <a:ext uri="{9D8B030D-6E8A-4147-A177-3AD203B41FA5}">
                      <a16:colId xmlns:a16="http://schemas.microsoft.com/office/drawing/2014/main" val="1629466224"/>
                    </a:ext>
                  </a:extLst>
                </a:gridCol>
                <a:gridCol w="870749">
                  <a:extLst>
                    <a:ext uri="{9D8B030D-6E8A-4147-A177-3AD203B41FA5}">
                      <a16:colId xmlns:a16="http://schemas.microsoft.com/office/drawing/2014/main" val="2860382844"/>
                    </a:ext>
                  </a:extLst>
                </a:gridCol>
              </a:tblGrid>
              <a:tr h="353278">
                <a:tc>
                  <a:txBody>
                    <a:bodyPr/>
                    <a:lstStyle/>
                    <a:p>
                      <a:pPr algn="ctr"/>
                      <a:endParaRPr lang="ja-JP" sz="1000" b="1" kern="100">
                        <a:effectLst/>
                        <a:latin typeface="Meiryo UI" panose="020B0604030504040204" pitchFamily="50" charset="-128"/>
                        <a:ea typeface="Meiryo UI" panose="020B0604030504040204" pitchFamily="50" charset="-128"/>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１位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２位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4062349156"/>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３位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1662262433"/>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４位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５位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981283209"/>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６位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ja-JP" sz="1000" b="0" kern="1200">
                          <a:effectLst/>
                          <a:latin typeface="Meiryo UI" panose="020B0604030504040204" pitchFamily="50" charset="-128"/>
                          <a:ea typeface="Meiryo UI" panose="020B0604030504040204" pitchFamily="50" charset="-128"/>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17050">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ジュネーヴ</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ロサンゼルス</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ロサンゼルス</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ロサンゼルス</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535750441"/>
                  </a:ext>
                </a:extLst>
              </a:tr>
              <a:tr h="313354">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000" b="0" kern="100">
                          <a:effectLst/>
                          <a:latin typeface="Meiryo UI" panose="020B0604030504040204" pitchFamily="50" charset="-128"/>
                          <a:ea typeface="Meiryo UI" panose="020B0604030504040204" pitchFamily="50" charset="-128"/>
                          <a:cs typeface="Times New Roman" panose="02020603050405020304" pitchFamily="18" charset="0"/>
                        </a:rPr>
                        <a:t>DC</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上海</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上海</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上海</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17050">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ja-JP" sz="1000" b="1" kern="1200">
                          <a:effectLst/>
                          <a:latin typeface="Meiryo UI" panose="020B0604030504040204" pitchFamily="50" charset="-128"/>
                          <a:ea typeface="Meiryo UI" panose="020B0604030504040204" pitchFamily="50" charset="-128"/>
                        </a:rPr>
                        <a:t>東京</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ja-JP" sz="1000" b="1" kern="1200">
                          <a:effectLst/>
                          <a:latin typeface="Meiryo UI" panose="020B0604030504040204" pitchFamily="50" charset="-128"/>
                          <a:ea typeface="Meiryo UI" panose="020B0604030504040204" pitchFamily="50" charset="-128"/>
                        </a:rPr>
                        <a:t>東京</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ボストン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深圳</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深圳</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深圳</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919482248"/>
                  </a:ext>
                </a:extLst>
              </a:tr>
              <a:tr h="317050">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ジュネーヴ</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7196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ja-JP" sz="1000" b="1" kern="1200">
                          <a:solidFill>
                            <a:schemeClr val="bg1"/>
                          </a:solidFill>
                          <a:effectLst/>
                          <a:latin typeface="Meiryo UI" panose="020B0604030504040204" pitchFamily="50" charset="-128"/>
                          <a:ea typeface="Meiryo UI" panose="020B0604030504040204" pitchFamily="50" charset="-128"/>
                        </a:rPr>
                        <a:t>大阪（</a:t>
                      </a:r>
                      <a:r>
                        <a:rPr lang="en-US" altLang="ja-JP" sz="1000" b="1" kern="1200">
                          <a:solidFill>
                            <a:schemeClr val="bg1"/>
                          </a:solidFill>
                          <a:effectLst/>
                          <a:latin typeface="Meiryo UI" panose="020B0604030504040204" pitchFamily="50" charset="-128"/>
                          <a:ea typeface="Meiryo UI" panose="020B0604030504040204" pitchFamily="50" charset="-128"/>
                        </a:rPr>
                        <a:t>46</a:t>
                      </a:r>
                      <a:r>
                        <a:rPr lang="ja-JP" altLang="ja-JP" sz="1000" b="1" kern="1200">
                          <a:solidFill>
                            <a:schemeClr val="bg1"/>
                          </a:solidFill>
                          <a:effectLst/>
                          <a:latin typeface="Meiryo UI" panose="020B0604030504040204" pitchFamily="50" charset="-128"/>
                          <a:ea typeface="Meiryo UI" panose="020B0604030504040204" pitchFamily="50" charset="-128"/>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000" b="1" kern="1200">
                          <a:solidFill>
                            <a:schemeClr val="bg1"/>
                          </a:solidFill>
                          <a:effectLst/>
                          <a:latin typeface="Meiryo UI" panose="020B0604030504040204" pitchFamily="50" charset="-128"/>
                          <a:ea typeface="Meiryo UI" panose="020B0604030504040204" pitchFamily="50" charset="-128"/>
                        </a:rPr>
                        <a:t>大阪（</a:t>
                      </a:r>
                      <a:r>
                        <a:rPr lang="en-US" altLang="ja-JP" sz="1000" b="1" kern="1200">
                          <a:solidFill>
                            <a:schemeClr val="bg1"/>
                          </a:solidFill>
                          <a:effectLst/>
                          <a:latin typeface="Meiryo UI" panose="020B0604030504040204" pitchFamily="50" charset="-128"/>
                          <a:ea typeface="Meiryo UI" panose="020B0604030504040204" pitchFamily="50" charset="-128"/>
                        </a:rPr>
                        <a:t>34</a:t>
                      </a:r>
                      <a:r>
                        <a:rPr lang="ja-JP" altLang="ja-JP" sz="1000" b="1" kern="1200">
                          <a:solidFill>
                            <a:schemeClr val="bg1"/>
                          </a:solidFill>
                          <a:effectLst/>
                          <a:latin typeface="Meiryo UI" panose="020B0604030504040204" pitchFamily="50" charset="-128"/>
                          <a:ea typeface="Meiryo UI" panose="020B0604030504040204" pitchFamily="50" charset="-128"/>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16</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37</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38</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43</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19</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47</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44</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40</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36</a:t>
                      </a:r>
                      <a:r>
                        <a:rPr lang="ja-JP" alt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10" name="タイトル 1">
            <a:extLst>
              <a:ext uri="{FF2B5EF4-FFF2-40B4-BE49-F238E27FC236}">
                <a16:creationId xmlns:a16="http://schemas.microsoft.com/office/drawing/2014/main" id="{93D33961-1796-426D-8E01-BB15468F2367}"/>
              </a:ext>
            </a:extLst>
          </p:cNvPr>
          <p:cNvSpPr txBox="1">
            <a:spLocks/>
          </p:cNvSpPr>
          <p:nvPr/>
        </p:nvSpPr>
        <p:spPr>
          <a:xfrm>
            <a:off x="0" y="118797"/>
            <a:ext cx="10047890" cy="450743"/>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UD デジタル 教科書体 NK-R" panose="02020400000000000000" pitchFamily="18" charset="-128"/>
                <a:ea typeface="UD デジタル 教科書体 NK-R" panose="02020400000000000000" pitchFamily="18" charset="-128"/>
              </a:rPr>
              <a:t>　</a:t>
            </a:r>
            <a:r>
              <a:rPr lang="en-US" altLang="ja-JP" sz="2000" b="1">
                <a:latin typeface="UD デジタル 教科書体 NK-R" panose="02020400000000000000" pitchFamily="18" charset="-128"/>
                <a:ea typeface="UD デジタル 教科書体 NK-R" panose="02020400000000000000" pitchFamily="18" charset="-128"/>
              </a:rPr>
              <a:t>【</a:t>
            </a:r>
            <a:r>
              <a:rPr lang="ja-JP" altLang="en-US" sz="2000" b="1">
                <a:latin typeface="UD デジタル 教科書体 NK-R" panose="02020400000000000000" pitchFamily="18" charset="-128"/>
                <a:ea typeface="UD デジタル 教科書体 NK-R" panose="02020400000000000000" pitchFamily="18" charset="-128"/>
              </a:rPr>
              <a:t>参考３</a:t>
            </a:r>
            <a:r>
              <a:rPr lang="en-US" altLang="ja-JP" sz="2000" b="1">
                <a:latin typeface="UD デジタル 教科書体 NK-R" panose="02020400000000000000" pitchFamily="18" charset="-128"/>
                <a:ea typeface="UD デジタル 教科書体 NK-R" panose="02020400000000000000" pitchFamily="18" charset="-128"/>
              </a:rPr>
              <a:t>】</a:t>
            </a:r>
            <a:r>
              <a:rPr lang="ja-JP" altLang="en-US" sz="2000" b="1">
                <a:latin typeface="UD デジタル 教科書体 NK-R" panose="02020400000000000000" pitchFamily="18" charset="-128"/>
                <a:ea typeface="UD デジタル 教科書体 NK-R" panose="02020400000000000000" pitchFamily="18" charset="-128"/>
              </a:rPr>
              <a:t>国際金融センター都市ランキング　</a:t>
            </a:r>
            <a:r>
              <a:rPr lang="ja-JP" altLang="en-US" sz="1800" b="1">
                <a:latin typeface="UD デジタル 教科書体 NK-R" panose="02020400000000000000" pitchFamily="18" charset="-128"/>
                <a:ea typeface="UD デジタル 教科書体 NK-R" panose="02020400000000000000" pitchFamily="18" charset="-128"/>
              </a:rPr>
              <a:t>（出典：英シンクタンク</a:t>
            </a:r>
            <a:r>
              <a:rPr lang="en-US" altLang="ja-JP" sz="1800" b="1">
                <a:latin typeface="UD デジタル 教科書体 NK-R" panose="02020400000000000000" pitchFamily="18" charset="-128"/>
                <a:ea typeface="UD デジタル 教科書体 NK-R" panose="02020400000000000000" pitchFamily="18" charset="-128"/>
              </a:rPr>
              <a:t>Z/Yen</a:t>
            </a:r>
            <a:r>
              <a:rPr lang="ja-JP" altLang="en-US" sz="1800" b="1">
                <a:latin typeface="UD デジタル 教科書体 NK-R" panose="02020400000000000000" pitchFamily="18" charset="-128"/>
                <a:ea typeface="UD デジタル 教科書体 NK-R" panose="02020400000000000000" pitchFamily="18" charset="-128"/>
              </a:rPr>
              <a:t>調査より作成）</a:t>
            </a:r>
          </a:p>
        </p:txBody>
      </p:sp>
      <p:cxnSp>
        <p:nvCxnSpPr>
          <p:cNvPr id="11" name="直線コネクタ 10">
            <a:extLst>
              <a:ext uri="{FF2B5EF4-FFF2-40B4-BE49-F238E27FC236}">
                <a16:creationId xmlns:a16="http://schemas.microsoft.com/office/drawing/2014/main" id="{87C4DB00-60A5-4E4E-8E77-CEF3A13966FB}"/>
              </a:ext>
            </a:extLst>
          </p:cNvPr>
          <p:cNvCxnSpPr>
            <a:cxnSpLocks/>
          </p:cNvCxnSpPr>
          <p:nvPr/>
        </p:nvCxnSpPr>
        <p:spPr>
          <a:xfrm>
            <a:off x="289810" y="5695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660A8A15-6EB0-4AB7-B80F-876A11840D29}"/>
              </a:ext>
            </a:extLst>
          </p:cNvPr>
          <p:cNvSpPr/>
          <p:nvPr/>
        </p:nvSpPr>
        <p:spPr>
          <a:xfrm>
            <a:off x="451160" y="5566377"/>
            <a:ext cx="11241307" cy="1212793"/>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■国際金融センター指数の算出の基となる競争力の分野（５分野）</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　〇事業環境</a:t>
            </a:r>
            <a:r>
              <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政治的安定と法の支配、制度的・規制的環境、マクロ経済環境、税制・コスト競争力</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　〇人的資本</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熟練人材の利用可能性、柔軟な労働市場、教育・開発、生活の質</a:t>
            </a:r>
            <a:endParaRPr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　〇インフラ</a:t>
            </a:r>
            <a:r>
              <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建築インフラ、情報通信技術インフラ、交通インフラ、持続可能な発展</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　〇金融セクターの発展</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金融セクター集積の深さ・幅、資本の利用可能性、市場の流動性、経済的成果</a:t>
            </a:r>
            <a:endParaRPr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　〇評判</a:t>
            </a:r>
            <a:r>
              <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都市ブランド・アピール、イノベーションの水準、魅力・文化の多様性、他の都市と比較したポジション</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925A7F73-B5D0-427D-AC64-E88F90E4ADE1}"/>
              </a:ext>
            </a:extLst>
          </p:cNvPr>
          <p:cNvSpPr txBox="1"/>
          <p:nvPr/>
        </p:nvSpPr>
        <p:spPr>
          <a:xfrm>
            <a:off x="8339609" y="6358038"/>
            <a:ext cx="3401231" cy="430887"/>
          </a:xfrm>
          <a:prstGeom prst="rect">
            <a:avLst/>
          </a:prstGeom>
          <a:noFill/>
        </p:spPr>
        <p:txBody>
          <a:bodyPr wrap="square" rtlCol="0">
            <a:spAutoFit/>
          </a:bodyPr>
          <a:lstStyle/>
          <a:p>
            <a:r>
              <a:rPr kumimoji="1" lang="ja-JP" altLang="en-US" sz="1100">
                <a:latin typeface="UD デジタル 教科書体 NK-R" panose="02020400000000000000" pitchFamily="18" charset="-128"/>
                <a:ea typeface="UD デジタル 教科書体 NK-R" panose="02020400000000000000" pitchFamily="18" charset="-128"/>
              </a:rPr>
              <a:t>出典：「</a:t>
            </a:r>
            <a:r>
              <a:rPr kumimoji="1" lang="en-US" altLang="ja-JP" sz="1100">
                <a:latin typeface="UD デジタル 教科書体 NK-R" panose="02020400000000000000" pitchFamily="18" charset="-128"/>
                <a:ea typeface="UD デジタル 教科書体 NK-R" panose="02020400000000000000" pitchFamily="18" charset="-128"/>
              </a:rPr>
              <a:t>The Global Financial Centers Index38</a:t>
            </a:r>
            <a:r>
              <a:rPr kumimoji="1" lang="ja-JP" altLang="en-US" sz="1100">
                <a:latin typeface="UD デジタル 教科書体 NK-R" panose="02020400000000000000" pitchFamily="18" charset="-128"/>
                <a:ea typeface="UD デジタル 教科書体 NK-R" panose="02020400000000000000" pitchFamily="18" charset="-128"/>
              </a:rPr>
              <a:t>」</a:t>
            </a:r>
            <a:endParaRPr kumimoji="1" lang="en-US" altLang="ja-JP" sz="1100">
              <a:latin typeface="UD デジタル 教科書体 NK-R" panose="02020400000000000000" pitchFamily="18" charset="-128"/>
              <a:ea typeface="UD デジタル 教科書体 NK-R" panose="02020400000000000000" pitchFamily="18" charset="-128"/>
            </a:endParaRPr>
          </a:p>
          <a:p>
            <a:r>
              <a:rPr kumimoji="1" lang="ja-JP" altLang="en-US" sz="1100">
                <a:latin typeface="UD デジタル 教科書体 NK-R" panose="02020400000000000000" pitchFamily="18" charset="-128"/>
                <a:ea typeface="UD デジタル 教科書体 NK-R" panose="02020400000000000000" pitchFamily="18" charset="-128"/>
              </a:rPr>
              <a:t>　　　　　に基づき大阪府翻訳</a:t>
            </a:r>
          </a:p>
        </p:txBody>
      </p:sp>
      <p:sp>
        <p:nvSpPr>
          <p:cNvPr id="14" name="テキスト ボックス 13">
            <a:extLst>
              <a:ext uri="{FF2B5EF4-FFF2-40B4-BE49-F238E27FC236}">
                <a16:creationId xmlns:a16="http://schemas.microsoft.com/office/drawing/2014/main" id="{B0461FD2-4542-424E-ABB4-B42C7DD643DC}"/>
              </a:ext>
            </a:extLst>
          </p:cNvPr>
          <p:cNvSpPr txBox="1"/>
          <p:nvPr/>
        </p:nvSpPr>
        <p:spPr>
          <a:xfrm>
            <a:off x="398609" y="672662"/>
            <a:ext cx="11155846" cy="646331"/>
          </a:xfrm>
          <a:prstGeom prst="rect">
            <a:avLst/>
          </a:prstGeom>
          <a:noFill/>
        </p:spPr>
        <p:txBody>
          <a:bodyPr wrap="square" rtlCol="0">
            <a:spAutoFit/>
          </a:bodyPr>
          <a:lstStyle/>
          <a:p>
            <a:r>
              <a:rPr lang="en-US" altLang="ja-JP">
                <a:latin typeface="UD デジタル 教科書体 NK-R" panose="02020400000000000000" pitchFamily="18" charset="-128"/>
                <a:ea typeface="UD デジタル 教科書体 NK-R" panose="02020400000000000000" pitchFamily="18" charset="-128"/>
              </a:rPr>
              <a:t>2025</a:t>
            </a:r>
            <a:r>
              <a:rPr lang="ja-JP" altLang="en-US">
                <a:latin typeface="UD デジタル 教科書体 NK-R" panose="02020400000000000000" pitchFamily="18" charset="-128"/>
                <a:ea typeface="UD デジタル 教科書体 NK-R" panose="02020400000000000000" pitchFamily="18" charset="-128"/>
              </a:rPr>
              <a:t>年</a:t>
            </a:r>
            <a:r>
              <a:rPr lang="en-US" altLang="ja-JP">
                <a:latin typeface="UD デジタル 教科書体 NK-R" panose="02020400000000000000" pitchFamily="18" charset="-128"/>
                <a:ea typeface="UD デジタル 教科書体 NK-R" panose="02020400000000000000" pitchFamily="18" charset="-128"/>
              </a:rPr>
              <a:t>9</a:t>
            </a:r>
            <a:r>
              <a:rPr lang="ja-JP" altLang="en-US">
                <a:latin typeface="UD デジタル 教科書体 NK-R" panose="02020400000000000000" pitchFamily="18" charset="-128"/>
                <a:ea typeface="UD デジタル 教科書体 NK-R" panose="02020400000000000000" pitchFamily="18" charset="-128"/>
              </a:rPr>
              <a:t>月の国際金融都市センターランキングは、大阪は</a:t>
            </a:r>
            <a:r>
              <a:rPr lang="en-US" altLang="ja-JP">
                <a:latin typeface="UD デジタル 教科書体 NK-R" panose="02020400000000000000" pitchFamily="18" charset="-128"/>
                <a:ea typeface="UD デジタル 教科書体 NK-R" panose="02020400000000000000" pitchFamily="18" charset="-128"/>
              </a:rPr>
              <a:t>36</a:t>
            </a:r>
            <a:r>
              <a:rPr lang="ja-JP" altLang="en-US">
                <a:latin typeface="UD デジタル 教科書体 NK-R" panose="02020400000000000000" pitchFamily="18" charset="-128"/>
                <a:ea typeface="UD デジタル 教科書体 NK-R" panose="02020400000000000000" pitchFamily="18" charset="-128"/>
              </a:rPr>
              <a:t>位、アジア・パシフィック地域では</a:t>
            </a:r>
            <a:r>
              <a:rPr lang="en-US" altLang="ja-JP">
                <a:latin typeface="UD デジタル 教科書体 NK-R" panose="02020400000000000000" pitchFamily="18" charset="-128"/>
                <a:ea typeface="UD デジタル 教科書体 NK-R" panose="02020400000000000000" pitchFamily="18" charset="-128"/>
              </a:rPr>
              <a:t>13</a:t>
            </a:r>
            <a:r>
              <a:rPr lang="ja-JP" altLang="en-US">
                <a:latin typeface="UD デジタル 教科書体 NK-R" panose="02020400000000000000" pitchFamily="18" charset="-128"/>
                <a:ea typeface="UD デジタル 教科書体 NK-R" panose="02020400000000000000" pitchFamily="18" charset="-128"/>
              </a:rPr>
              <a:t>位となっている。</a:t>
            </a:r>
            <a:endParaRPr lang="en-US" altLang="ja-JP">
              <a:latin typeface="UD デジタル 教科書体 NK-R" panose="02020400000000000000" pitchFamily="18" charset="-128"/>
              <a:ea typeface="UD デジタル 教科書体 NK-R" panose="02020400000000000000" pitchFamily="18" charset="-128"/>
            </a:endParaRPr>
          </a:p>
          <a:p>
            <a:r>
              <a:rPr lang="ja-JP" altLang="en-US">
                <a:latin typeface="UD デジタル 教科書体 NK-R" panose="02020400000000000000" pitchFamily="18" charset="-128"/>
                <a:ea typeface="UD デジタル 教科書体 NK-R" panose="02020400000000000000" pitchFamily="18" charset="-128"/>
              </a:rPr>
              <a:t>日本国内では東京に次ぎ２番目に位置しているものの、全体ランキングは戦略策定時から上昇していない。</a:t>
            </a:r>
            <a:endParaRPr kumimoji="1" lang="ja-JP" altLang="en-US">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4177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p:cNvSpPr>
            <a:spLocks noGrp="1"/>
          </p:cNvSpPr>
          <p:nvPr>
            <p:ph type="sldNum" sz="quarter" idx="12"/>
          </p:nvPr>
        </p:nvSpPr>
        <p:spPr>
          <a:xfrm>
            <a:off x="9421873" y="6477333"/>
            <a:ext cx="2743120" cy="365114"/>
          </a:xfrm>
        </p:spPr>
        <p:txBody>
          <a:bodyPr/>
          <a:lstStyle/>
          <a:p>
            <a:fld id="{4CFCB8D1-E384-4ABF-9F79-4EB3205F8B48}" type="slidenum">
              <a:rPr kumimoji="1" lang="ja-JP" altLang="en-US" smtClean="0"/>
              <a:t>4</a:t>
            </a:fld>
            <a:endParaRPr kumimoji="1" lang="ja-JP" altLang="en-US" dirty="0"/>
          </a:p>
        </p:txBody>
      </p:sp>
      <p:sp>
        <p:nvSpPr>
          <p:cNvPr id="9" name="コンテンツ プレースホルダー 2"/>
          <p:cNvSpPr>
            <a:spLocks noGrp="1"/>
          </p:cNvSpPr>
          <p:nvPr/>
        </p:nvSpPr>
        <p:spPr>
          <a:xfrm>
            <a:off x="193047" y="687565"/>
            <a:ext cx="11741987" cy="689182"/>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Ⅰ </a:t>
            </a:r>
            <a:r>
              <a:rPr lang="ja-JP" altLang="en-US" sz="1600" b="1" dirty="0">
                <a:latin typeface="UD デジタル 教科書体 NK-R" panose="02020400000000000000" pitchFamily="18" charset="-128"/>
                <a:ea typeface="UD デジタル 教科書体 NK-R" panose="02020400000000000000" pitchFamily="18" charset="-128"/>
              </a:rPr>
              <a:t>戦略について（</a:t>
            </a:r>
            <a:r>
              <a:rPr lang="en-US" altLang="ja-JP" sz="1600" b="1" dirty="0">
                <a:latin typeface="UD デジタル 教科書体 NK-R" panose="02020400000000000000" pitchFamily="18" charset="-128"/>
                <a:ea typeface="UD デジタル 教科書体 NK-R" panose="02020400000000000000" pitchFamily="18" charset="-128"/>
              </a:rPr>
              <a:t>P5</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b="1" dirty="0">
                <a:latin typeface="UD デジタル 教科書体 NK-R" panose="02020400000000000000" pitchFamily="18" charset="-128"/>
                <a:ea typeface="UD デジタル 教科書体 NK-R" panose="02020400000000000000" pitchFamily="18" charset="-128"/>
              </a:rPr>
              <a:t>　〇戦略策定の趣旨（</a:t>
            </a:r>
            <a:r>
              <a:rPr lang="en-US" altLang="ja-JP" sz="1200" b="1" dirty="0">
                <a:latin typeface="UD デジタル 教科書体 NK-R" panose="02020400000000000000" pitchFamily="18" charset="-128"/>
                <a:ea typeface="UD デジタル 教科書体 NK-R" panose="02020400000000000000" pitchFamily="18" charset="-128"/>
              </a:rPr>
              <a:t>P5</a:t>
            </a:r>
            <a:r>
              <a:rPr lang="ja-JP" altLang="en-US" sz="1200" b="1"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「経済の血液」とも言われる金融機能の強化を図り、大阪・関西経済の成長の柱とするため、独自の個性・機能を持つ国際金融都市の形成をめざす</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b="1" dirty="0">
                <a:latin typeface="UD デジタル 教科書体 NK-R" panose="02020400000000000000" pitchFamily="18" charset="-128"/>
                <a:ea typeface="UD デジタル 教科書体 NK-R" panose="02020400000000000000" pitchFamily="18" charset="-128"/>
              </a:rPr>
              <a:t>　〇めざす国際金融都市像（Ｐ</a:t>
            </a:r>
            <a:r>
              <a:rPr lang="en-US" altLang="ja-JP" sz="1200" b="1" dirty="0">
                <a:latin typeface="UD デジタル 教科書体 NK-R" panose="02020400000000000000" pitchFamily="18" charset="-128"/>
                <a:ea typeface="UD デジタル 教科書体 NK-R" panose="02020400000000000000" pitchFamily="18" charset="-128"/>
              </a:rPr>
              <a:t>6</a:t>
            </a:r>
            <a:r>
              <a:rPr lang="ja-JP" altLang="en-US" sz="1200" b="1"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r>
              <a:rPr lang="en-US"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2" name="コンテンツ プレースホルダー 2"/>
          <p:cNvSpPr>
            <a:spLocks noGrp="1"/>
          </p:cNvSpPr>
          <p:nvPr/>
        </p:nvSpPr>
        <p:spPr>
          <a:xfrm>
            <a:off x="5928851" y="3048341"/>
            <a:ext cx="6004943" cy="2996077"/>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36000" tIns="45718" rIns="91438" bIns="4571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Ⅵ </a:t>
            </a:r>
            <a:r>
              <a:rPr lang="ja-JP" altLang="en-US" sz="1600" b="1" dirty="0">
                <a:latin typeface="UD デジタル 教科書体 NK-R" panose="02020400000000000000" pitchFamily="18" charset="-128"/>
                <a:ea typeface="UD デジタル 教科書体 NK-R" panose="02020400000000000000" pitchFamily="18" charset="-128"/>
              </a:rPr>
              <a:t>取組期間（</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3</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・第一期活動期：～</a:t>
            </a:r>
            <a:r>
              <a:rPr lang="en-US" altLang="ja-JP" sz="1200" dirty="0">
                <a:latin typeface="UD デジタル 教科書体 NK-R" panose="02020400000000000000" pitchFamily="18" charset="-128"/>
                <a:ea typeface="UD デジタル 教科書体 NK-R" panose="02020400000000000000" pitchFamily="18" charset="-128"/>
              </a:rPr>
              <a:t>2025</a:t>
            </a:r>
            <a:r>
              <a:rPr lang="ja-JP" altLang="en-US" sz="1200" dirty="0">
                <a:latin typeface="UD デジタル 教科書体 NK-R" panose="02020400000000000000" pitchFamily="18" charset="-128"/>
                <a:ea typeface="UD デジタル 教科書体 NK-R" panose="02020400000000000000" pitchFamily="18" charset="-128"/>
              </a:rPr>
              <a:t>年度、第二期活動期：２０２６～</a:t>
            </a:r>
            <a:r>
              <a:rPr lang="en-US" altLang="ja-JP" sz="1200" dirty="0">
                <a:latin typeface="UD デジタル 教科書体 NK-R" panose="02020400000000000000" pitchFamily="18" charset="-128"/>
                <a:ea typeface="UD デジタル 教科書体 NK-R" panose="02020400000000000000" pitchFamily="18" charset="-128"/>
              </a:rPr>
              <a:t>2030</a:t>
            </a:r>
            <a:r>
              <a:rPr lang="ja-JP" altLang="en-US" sz="1200" dirty="0">
                <a:latin typeface="UD デジタル 教科書体 NK-R" panose="02020400000000000000" pitchFamily="18" charset="-128"/>
                <a:ea typeface="UD デジタル 教科書体 NK-R" panose="02020400000000000000" pitchFamily="18" charset="-128"/>
              </a:rPr>
              <a:t>年度、最終：</a:t>
            </a:r>
            <a:r>
              <a:rPr lang="en-US" altLang="ja-JP" sz="1200" dirty="0">
                <a:latin typeface="UD デジタル 教科書体 NK-R" panose="02020400000000000000" pitchFamily="18" charset="-128"/>
                <a:ea typeface="UD デジタル 教科書体 NK-R" panose="02020400000000000000" pitchFamily="18" charset="-128"/>
              </a:rPr>
              <a:t>2050</a:t>
            </a:r>
            <a:r>
              <a:rPr lang="ja-JP" altLang="en-US" sz="1200" dirty="0">
                <a:latin typeface="UD デジタル 教科書体 NK-R" panose="02020400000000000000" pitchFamily="18" charset="-128"/>
                <a:ea typeface="UD デジタル 教科書体 NK-R" panose="02020400000000000000" pitchFamily="18" charset="-128"/>
              </a:rPr>
              <a:t>年度</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000"/>
              </a:lnSpc>
              <a:spcBef>
                <a:spcPts val="0"/>
              </a:spcBef>
              <a:buNone/>
            </a:pP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600" b="1" dirty="0">
                <a:latin typeface="UD デジタル 教科書体 NK-R" panose="02020400000000000000" pitchFamily="18" charset="-128"/>
                <a:ea typeface="UD デジタル 教科書体 NK-R" panose="02020400000000000000" pitchFamily="18" charset="-128"/>
              </a:rPr>
              <a:t> 戦略目標（</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5</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○活動指標：</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・スタートアップ等に関するビジネスマッチングイベント等の参加者数</a:t>
            </a:r>
            <a:r>
              <a:rPr lang="ja-JP" altLang="en-US" sz="900" dirty="0">
                <a:latin typeface="UD デジタル 教科書体 NK-R" panose="02020400000000000000" pitchFamily="18" charset="-128"/>
                <a:ea typeface="UD デジタル 教科書体 NK-R" panose="02020400000000000000" pitchFamily="18" charset="-128"/>
              </a:rPr>
              <a:t>（うち投資家数、フィンテック数）</a:t>
            </a:r>
            <a:r>
              <a:rPr lang="ja-JP" altLang="en-US" sz="1200" dirty="0">
                <a:latin typeface="UD デジタル 教科書体 NK-R" panose="02020400000000000000" pitchFamily="18" charset="-128"/>
                <a:ea typeface="UD デジタル 教科書体 NK-R" panose="02020400000000000000" pitchFamily="18" charset="-128"/>
              </a:rPr>
              <a:t>、</a:t>
            </a:r>
            <a:br>
              <a:rPr lang="en-US" altLang="ja-JP" sz="1200" dirty="0">
                <a:latin typeface="UD デジタル 教科書体 NK-R" panose="02020400000000000000" pitchFamily="18" charset="-128"/>
                <a:ea typeface="UD デジタル 教科書体 NK-R" panose="02020400000000000000" pitchFamily="18" charset="-128"/>
              </a:rPr>
            </a:br>
            <a:r>
              <a:rPr lang="ja-JP" altLang="en-US" sz="1200" dirty="0">
                <a:latin typeface="UD デジタル 教科書体 NK-R" panose="02020400000000000000" pitchFamily="18" charset="-128"/>
                <a:ea typeface="UD デジタル 教科書体 NK-R" panose="02020400000000000000" pitchFamily="18" charset="-128"/>
              </a:rPr>
              <a:t>　　 英語対応のビジネスマッチングイベント数、ビジネスマッチング数</a:t>
            </a:r>
            <a:r>
              <a:rPr lang="ja-JP" altLang="en-US" sz="900" dirty="0">
                <a:latin typeface="UD デジタル 教科書体 NK-R" panose="02020400000000000000" pitchFamily="18" charset="-128"/>
                <a:ea typeface="UD デジタル 教科書体 NK-R" panose="02020400000000000000" pitchFamily="18" charset="-128"/>
              </a:rPr>
              <a:t>（大阪府市事業）</a:t>
            </a:r>
            <a:endParaRPr lang="en-US" altLang="ja-JP" sz="9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・金融経済教育推進ネットワークによる講座・イベント数</a:t>
            </a:r>
          </a:p>
          <a:p>
            <a:pPr marL="0" indent="0">
              <a:lnSpc>
                <a:spcPts val="600"/>
              </a:lnSpc>
              <a:spcBef>
                <a:spcPts val="0"/>
              </a:spcBef>
              <a:buNone/>
            </a:pP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○目標：</a:t>
            </a: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・金融系外国企業等の誘致数：</a:t>
            </a:r>
            <a:r>
              <a:rPr lang="en-US" altLang="ja-JP" sz="1200" dirty="0">
                <a:latin typeface="UD デジタル 教科書体 NK-R" panose="02020400000000000000" pitchFamily="18" charset="-128"/>
                <a:ea typeface="UD デジタル 教科書体 NK-R" panose="02020400000000000000" pitchFamily="18" charset="-128"/>
              </a:rPr>
              <a:t>50</a:t>
            </a:r>
            <a:r>
              <a:rPr lang="ja-JP" altLang="en-US" sz="1200" dirty="0">
                <a:latin typeface="UD デジタル 教科書体 NK-R" panose="02020400000000000000" pitchFamily="18" charset="-128"/>
                <a:ea typeface="UD デジタル 教科書体 NK-R" panose="02020400000000000000" pitchFamily="18" charset="-128"/>
              </a:rPr>
              <a:t>社（第一期からの集積数</a:t>
            </a:r>
            <a:r>
              <a:rPr lang="en-US" altLang="ja-JP" sz="1200" dirty="0">
                <a:latin typeface="UD デジタル 教科書体 NK-R" panose="02020400000000000000" pitchFamily="18" charset="-128"/>
                <a:ea typeface="UD デジタル 教科書体 NK-R" panose="02020400000000000000" pitchFamily="18" charset="-128"/>
              </a:rPr>
              <a:t>80</a:t>
            </a:r>
            <a:r>
              <a:rPr lang="ja-JP" altLang="en-US" sz="1200" dirty="0">
                <a:latin typeface="UD デジタル 教科書体 NK-R" panose="02020400000000000000" pitchFamily="18" charset="-128"/>
                <a:ea typeface="UD デジタル 教科書体 NK-R" panose="02020400000000000000" pitchFamily="18" charset="-128"/>
              </a:rPr>
              <a:t>社）</a:t>
            </a: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・スタートアップの資金調達額：</a:t>
            </a:r>
            <a:r>
              <a:rPr lang="en-US" altLang="ja-JP" sz="1200" dirty="0">
                <a:latin typeface="UD デジタル 教科書体 NK-R" panose="02020400000000000000" pitchFamily="18" charset="-128"/>
                <a:ea typeface="UD デジタル 教科書体 NK-R" panose="02020400000000000000" pitchFamily="18" charset="-128"/>
              </a:rPr>
              <a:t>1,600</a:t>
            </a:r>
            <a:r>
              <a:rPr lang="ja-JP" altLang="en-US" sz="1200" dirty="0">
                <a:latin typeface="UD デジタル 教科書体 NK-R" panose="02020400000000000000" pitchFamily="18" charset="-128"/>
                <a:ea typeface="UD デジタル 教科書体 NK-R" panose="02020400000000000000" pitchFamily="18" charset="-128"/>
              </a:rPr>
              <a:t>億円、海外からの資金調達件数：１０件、　　</a:t>
            </a: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スタートアップ創出数：</a:t>
            </a:r>
            <a:r>
              <a:rPr lang="en-US" altLang="ja-JP" sz="1200" dirty="0">
                <a:latin typeface="UD デジタル 教科書体 NK-R" panose="02020400000000000000" pitchFamily="18" charset="-128"/>
                <a:ea typeface="UD デジタル 教科書体 NK-R" panose="02020400000000000000" pitchFamily="18" charset="-128"/>
              </a:rPr>
              <a:t>1,200</a:t>
            </a:r>
            <a:r>
              <a:rPr lang="ja-JP" altLang="en-US" sz="1200" dirty="0">
                <a:latin typeface="UD デジタル 教科書体 NK-R" panose="02020400000000000000" pitchFamily="18" charset="-128"/>
                <a:ea typeface="UD デジタル 教科書体 NK-R" panose="02020400000000000000" pitchFamily="18" charset="-128"/>
              </a:rPr>
              <a:t>社</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・新たな金融サービスに係る実証実験数：</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件</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spc="-150" dirty="0">
                <a:latin typeface="UD デジタル 教科書体 NK-R" panose="02020400000000000000" pitchFamily="18" charset="-128"/>
                <a:ea typeface="UD デジタル 教科書体 NK-R" panose="02020400000000000000" pitchFamily="18" charset="-128"/>
              </a:rPr>
              <a:t>高度外国人材のニーズを踏まえたインターナショナルスクール誘致：小中高等学校相当の全教育課程</a:t>
            </a:r>
            <a:endParaRPr lang="en-US" altLang="ja-JP" sz="1200" spc="-15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・海外メディア紹介数：</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件　　　　　　　　・</a:t>
            </a:r>
            <a:r>
              <a:rPr lang="en-US" altLang="ja-JP" sz="1200" dirty="0">
                <a:latin typeface="UD デジタル 教科書体 NK-R" panose="02020400000000000000" pitchFamily="18" charset="-128"/>
                <a:ea typeface="UD デジタル 教科書体 NK-R" panose="02020400000000000000" pitchFamily="18" charset="-128"/>
              </a:rPr>
              <a:t>SNS</a:t>
            </a:r>
            <a:r>
              <a:rPr lang="ja-JP" altLang="en-US" sz="1200" dirty="0">
                <a:latin typeface="UD デジタル 教科書体 NK-R" panose="02020400000000000000" pitchFamily="18" charset="-128"/>
                <a:ea typeface="UD デジタル 教科書体 NK-R" panose="02020400000000000000" pitchFamily="18" charset="-128"/>
              </a:rPr>
              <a:t>フォロワー数：</a:t>
            </a:r>
            <a:r>
              <a:rPr lang="en-US" altLang="ja-JP" sz="1200" dirty="0">
                <a:latin typeface="UD デジタル 教科書体 NK-R" panose="02020400000000000000" pitchFamily="18" charset="-128"/>
                <a:ea typeface="UD デジタル 教科書体 NK-R" panose="02020400000000000000" pitchFamily="18" charset="-128"/>
              </a:rPr>
              <a:t>5,000</a:t>
            </a:r>
            <a:r>
              <a:rPr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14" name="コンテンツ プレースホルダー 2"/>
          <p:cNvSpPr>
            <a:spLocks noGrp="1"/>
          </p:cNvSpPr>
          <p:nvPr/>
        </p:nvSpPr>
        <p:spPr>
          <a:xfrm>
            <a:off x="193047" y="6111102"/>
            <a:ext cx="11741987" cy="68736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Ⅶ </a:t>
            </a:r>
            <a:r>
              <a:rPr lang="ja-JP" altLang="en-US" sz="1600" b="1" dirty="0">
                <a:latin typeface="UD デジタル 教科書体 NK-R" panose="02020400000000000000" pitchFamily="18" charset="-128"/>
                <a:ea typeface="UD デジタル 教科書体 NK-R" panose="02020400000000000000" pitchFamily="18" charset="-128"/>
              </a:rPr>
              <a:t>結び（</a:t>
            </a:r>
            <a:r>
              <a:rPr lang="en-US" altLang="ja-JP" sz="1600" b="1" dirty="0">
                <a:latin typeface="UD デジタル 教科書体 NK-R" panose="02020400000000000000" pitchFamily="18" charset="-128"/>
                <a:ea typeface="UD デジタル 教科書体 NK-R" panose="02020400000000000000" pitchFamily="18" charset="-128"/>
              </a:rPr>
              <a:t>P36</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zh-TW" altLang="en-US" sz="1200" dirty="0">
                <a:latin typeface="UD デジタル 教科書体 NK-R" panose="02020400000000000000" pitchFamily="18" charset="-128"/>
                <a:ea typeface="UD デジタル 教科書体 NK-R" panose="02020400000000000000" pitchFamily="18" charset="-128"/>
              </a:rPr>
              <a:t>推進委員会委員団体</a:t>
            </a:r>
            <a:r>
              <a:rPr lang="ja-JP" altLang="en-US" sz="1200" dirty="0">
                <a:latin typeface="UD デジタル 教科書体 NK-R" panose="02020400000000000000" pitchFamily="18" charset="-128"/>
                <a:ea typeface="UD デジタル 教科書体 NK-R" panose="02020400000000000000" pitchFamily="18" charset="-128"/>
              </a:rPr>
              <a:t>（行政、経済界、民間企業等）が有機的に連携し、取組みを推進</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・戦略は、第二期活動期が終了する</a:t>
            </a:r>
            <a:r>
              <a:rPr lang="en-US" altLang="ja-JP" sz="1200" dirty="0">
                <a:latin typeface="UD デジタル 教科書体 NK-R" panose="02020400000000000000" pitchFamily="18" charset="-128"/>
                <a:ea typeface="UD デジタル 教科書体 NK-R" panose="02020400000000000000" pitchFamily="18" charset="-128"/>
              </a:rPr>
              <a:t>2030</a:t>
            </a:r>
            <a:r>
              <a:rPr lang="ja-JP" altLang="en-US" sz="1200" dirty="0">
                <a:latin typeface="UD デジタル 教科書体 NK-R" panose="02020400000000000000" pitchFamily="18" charset="-128"/>
                <a:ea typeface="UD デジタル 教科書体 NK-R" panose="02020400000000000000" pitchFamily="18" charset="-128"/>
              </a:rPr>
              <a:t>年度を目途に、戦略目標の達成状況やその時の社会経済情勢等に応じて改訂</a:t>
            </a:r>
          </a:p>
          <a:p>
            <a:pPr marL="0" indent="0">
              <a:lnSpc>
                <a:spcPts val="1700"/>
              </a:lnSpc>
              <a:spcBef>
                <a:spcPts val="0"/>
              </a:spcBef>
              <a:buNone/>
            </a:pP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0" name="コンテンツ プレースホルダー 2">
            <a:extLst>
              <a:ext uri="{FF2B5EF4-FFF2-40B4-BE49-F238E27FC236}">
                <a16:creationId xmlns:a16="http://schemas.microsoft.com/office/drawing/2014/main" id="{81E9DD60-C36C-48C6-8899-AF39410AF355}"/>
              </a:ext>
            </a:extLst>
          </p:cNvPr>
          <p:cNvSpPr>
            <a:spLocks noGrp="1"/>
          </p:cNvSpPr>
          <p:nvPr/>
        </p:nvSpPr>
        <p:spPr>
          <a:xfrm>
            <a:off x="193049" y="3050243"/>
            <a:ext cx="5647312" cy="2996076"/>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36000" bIns="4571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b="1" dirty="0">
                <a:latin typeface="UD デジタル 教科書体 NK-R" panose="02020400000000000000" pitchFamily="18" charset="-128"/>
                <a:ea typeface="UD デジタル 教科書体 NK-R" panose="02020400000000000000" pitchFamily="18" charset="-128"/>
              </a:rPr>
              <a:t>Ⅴ </a:t>
            </a:r>
            <a:r>
              <a:rPr lang="ja-JP" altLang="en-US" sz="1600" b="1" dirty="0">
                <a:latin typeface="UD デジタル 教科書体 NK-R" panose="02020400000000000000" pitchFamily="18" charset="-128"/>
                <a:ea typeface="UD デジタル 教科書体 NK-R" panose="02020400000000000000" pitchFamily="18" charset="-128"/>
              </a:rPr>
              <a:t>取組みの柱と具体的取組み（アクションプラン）（</a:t>
            </a:r>
            <a:r>
              <a:rPr lang="en-US" altLang="ja-JP" sz="1600" b="1" dirty="0">
                <a:latin typeface="UD デジタル 教科書体 NK-R" panose="02020400000000000000" pitchFamily="18" charset="-128"/>
                <a:ea typeface="UD デジタル 教科書体 NK-R" panose="02020400000000000000" pitchFamily="18" charset="-128"/>
              </a:rPr>
              <a:t>P22</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600" b="1" u="sng" dirty="0">
              <a:latin typeface="UD デジタル 教科書体 NK-R" panose="02020400000000000000" pitchFamily="18" charset="-128"/>
              <a:ea typeface="UD デジタル 教科書体 NK-R" panose="02020400000000000000" pitchFamily="18" charset="-128"/>
            </a:endParaRPr>
          </a:p>
          <a:p>
            <a:pPr marL="0" indent="0">
              <a:lnSpc>
                <a:spcPts val="1200"/>
              </a:lnSpc>
              <a:spcBef>
                <a:spcPts val="0"/>
              </a:spcBef>
              <a:buNone/>
            </a:pP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「金融をテコに発展するグローバル都市」</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(1)</a:t>
            </a:r>
            <a:r>
              <a:rPr lang="ja-JP" altLang="en-US" sz="1200" dirty="0">
                <a:latin typeface="UD デジタル 教科書体 NK-R" panose="02020400000000000000" pitchFamily="18" charset="-128"/>
                <a:ea typeface="UD デジタル 教科書体 NK-R" panose="02020400000000000000" pitchFamily="18" charset="-128"/>
              </a:rPr>
              <a:t>スタートアップ等への国内外からの投資・協業促進</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(2)</a:t>
            </a:r>
            <a:r>
              <a:rPr lang="ja-JP" altLang="en-US" sz="1200" spc="-150" dirty="0">
                <a:latin typeface="UD デジタル 教科書体 NK-R" panose="02020400000000000000" pitchFamily="18" charset="-128"/>
                <a:ea typeface="UD デジタル 教科書体 NK-R" panose="02020400000000000000" pitchFamily="18" charset="-128"/>
              </a:rPr>
              <a:t>レジリエンス向上の観点を含めた副首都・大阪の実現に資する金融系企業等の集積促進</a:t>
            </a:r>
            <a:endParaRPr lang="en-US" altLang="ja-JP" sz="600" b="1" u="sng" spc="-150" dirty="0">
              <a:latin typeface="UD デジタル 教科書体 NK-R" panose="02020400000000000000" pitchFamily="18" charset="-128"/>
              <a:ea typeface="UD デジタル 教科書体 NK-R" panose="02020400000000000000" pitchFamily="18" charset="-128"/>
            </a:endParaRPr>
          </a:p>
          <a:p>
            <a:pPr marL="0" indent="0">
              <a:lnSpc>
                <a:spcPts val="800"/>
              </a:lnSpc>
              <a:spcBef>
                <a:spcPts val="0"/>
              </a:spcBef>
              <a:buNone/>
            </a:pPr>
            <a:endParaRPr lang="en-US" altLang="ja-JP" sz="6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「金融のフロントランナー都市」</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(1)</a:t>
            </a:r>
            <a:r>
              <a:rPr lang="ja-JP" altLang="en-US" sz="1200" dirty="0">
                <a:latin typeface="UD デジタル 教科書体 NK-R" panose="02020400000000000000" pitchFamily="18" charset="-128"/>
                <a:ea typeface="UD デジタル 教科書体 NK-R" panose="02020400000000000000" pitchFamily="18" charset="-128"/>
              </a:rPr>
              <a:t>エッジの効いた先駆的な金融商品・市場等の形成 </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(2)</a:t>
            </a:r>
            <a:r>
              <a:rPr lang="ja-JP" altLang="en-US" sz="1200" dirty="0">
                <a:latin typeface="UD デジタル 教科書体 NK-R" panose="02020400000000000000" pitchFamily="18" charset="-128"/>
                <a:ea typeface="UD デジタル 教科書体 NK-R" panose="02020400000000000000" pitchFamily="18" charset="-128"/>
              </a:rPr>
              <a:t>金融イノベーションの促進</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800"/>
              </a:lnSpc>
              <a:spcBef>
                <a:spcPts val="0"/>
              </a:spcBef>
              <a:buNone/>
            </a:pPr>
            <a:endParaRPr lang="ja-JP" altLang="en-US" sz="6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a:t>
            </a:r>
            <a:r>
              <a:rPr lang="en-US" altLang="ja-JP" sz="1400" b="1" u="sng" dirty="0">
                <a:latin typeface="UD デジタル 教科書体 NK-R" panose="02020400000000000000" pitchFamily="18" charset="-128"/>
                <a:ea typeface="UD デジタル 教科書体 NK-R" panose="02020400000000000000" pitchFamily="18" charset="-128"/>
              </a:rPr>
              <a:t>2</a:t>
            </a:r>
            <a:r>
              <a:rPr lang="ja-JP" altLang="en-US" sz="1400" b="1" u="sng" dirty="0" err="1">
                <a:latin typeface="UD デジタル 教科書体 NK-R" panose="02020400000000000000" pitchFamily="18" charset="-128"/>
                <a:ea typeface="UD デジタル 教科書体 NK-R" panose="02020400000000000000" pitchFamily="18" charset="-128"/>
              </a:rPr>
              <a:t>つの</a:t>
            </a:r>
            <a:r>
              <a:rPr lang="ja-JP" altLang="en-US" sz="1400" b="1" u="sng" dirty="0">
                <a:latin typeface="UD デジタル 教科書体 NK-R" panose="02020400000000000000" pitchFamily="18" charset="-128"/>
                <a:ea typeface="UD デジタル 教科書体 NK-R" panose="02020400000000000000" pitchFamily="18" charset="-128"/>
              </a:rPr>
              <a:t>めざす都市像を実現するための共通する取組み」</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金融リテラシー向上につながる取組の推進及び金融分野における高度人材の育成</a:t>
            </a: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海外投資家等を惹きつける生活・ビジネス環境の整備 </a:t>
            </a: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国内外に向けた戦略的な広報の推進・海外との連携</a:t>
            </a:r>
          </a:p>
        </p:txBody>
      </p:sp>
      <p:sp>
        <p:nvSpPr>
          <p:cNvPr id="11" name="コンテンツ プレースホルダー 2">
            <a:extLst>
              <a:ext uri="{FF2B5EF4-FFF2-40B4-BE49-F238E27FC236}">
                <a16:creationId xmlns:a16="http://schemas.microsoft.com/office/drawing/2014/main" id="{C1F16CE5-60EF-4BFF-A882-E86987A0B703}"/>
              </a:ext>
            </a:extLst>
          </p:cNvPr>
          <p:cNvSpPr>
            <a:spLocks noGrp="1"/>
          </p:cNvSpPr>
          <p:nvPr/>
        </p:nvSpPr>
        <p:spPr>
          <a:xfrm>
            <a:off x="193047" y="1447764"/>
            <a:ext cx="11741987" cy="464663"/>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Ⅱ</a:t>
            </a:r>
            <a:r>
              <a:rPr lang="ja-JP" altLang="en-US" sz="1600" b="1" dirty="0">
                <a:latin typeface="UD デジタル 教科書体 NK-R" panose="02020400000000000000" pitchFamily="18" charset="-128"/>
                <a:ea typeface="UD デジタル 教科書体 NK-R" panose="02020400000000000000" pitchFamily="18" charset="-128"/>
              </a:rPr>
              <a:t>　第一期活動期（～</a:t>
            </a:r>
            <a:r>
              <a:rPr lang="en-US" altLang="ja-JP" sz="1600" b="1" dirty="0">
                <a:latin typeface="UD デジタル 教科書体 NK-R" panose="02020400000000000000" pitchFamily="18" charset="-128"/>
                <a:ea typeface="UD デジタル 教科書体 NK-R" panose="02020400000000000000" pitchFamily="18" charset="-128"/>
              </a:rPr>
              <a:t>2025</a:t>
            </a:r>
            <a:r>
              <a:rPr lang="ja-JP" altLang="en-US" sz="1600" b="1" dirty="0">
                <a:latin typeface="UD デジタル 教科書体 NK-R" panose="02020400000000000000" pitchFamily="18" charset="-128"/>
                <a:ea typeface="UD デジタル 教科書体 NK-R" panose="02020400000000000000" pitchFamily="18" charset="-128"/>
              </a:rPr>
              <a:t>年度）の取組み（</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７～）</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金融系外国企業等の誘致、エッジの効いた金融商品・市場の形成、金融・資産運用特区認定、企業進出に向けた相談体制整備や情報発信等に取組み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16"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5" name="コンテンツ プレースホルダー 2">
            <a:extLst>
              <a:ext uri="{FF2B5EF4-FFF2-40B4-BE49-F238E27FC236}">
                <a16:creationId xmlns:a16="http://schemas.microsoft.com/office/drawing/2014/main" id="{875B67E9-CC2E-42F0-AEBA-6F6AC3352485}"/>
              </a:ext>
            </a:extLst>
          </p:cNvPr>
          <p:cNvSpPr>
            <a:spLocks noGrp="1"/>
          </p:cNvSpPr>
          <p:nvPr/>
        </p:nvSpPr>
        <p:spPr>
          <a:xfrm>
            <a:off x="191808" y="2506941"/>
            <a:ext cx="11741987" cy="474414"/>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Ⅳ</a:t>
            </a:r>
            <a:r>
              <a:rPr lang="ja-JP" altLang="en-US" sz="1600" b="1" dirty="0">
                <a:latin typeface="UD デジタル 教科書体 NK-R" panose="02020400000000000000" pitchFamily="18" charset="-128"/>
                <a:ea typeface="UD デジタル 教科書体 NK-R" panose="02020400000000000000" pitchFamily="18" charset="-128"/>
              </a:rPr>
              <a:t>　第二期アクションプランの方向性（</a:t>
            </a:r>
            <a:r>
              <a:rPr lang="en-US" altLang="ja-JP" sz="1600" b="1" dirty="0">
                <a:latin typeface="UD デジタル 教科書体 NK-R" panose="02020400000000000000" pitchFamily="18" charset="-128"/>
                <a:ea typeface="UD デジタル 教科書体 NK-R" panose="02020400000000000000" pitchFamily="18" charset="-128"/>
              </a:rPr>
              <a:t>P19</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第一期の成果と市場環境も踏まえた課題や、万博レガシー（先端技術の社会実験、海外との交流、金融サービスの実証等）も活かし、取組みを深化</a:t>
            </a:r>
          </a:p>
          <a:p>
            <a:pPr marL="0" indent="0">
              <a:lnSpc>
                <a:spcPts val="1700"/>
              </a:lnSpc>
              <a:spcBef>
                <a:spcPts val="0"/>
              </a:spcBef>
              <a:buNone/>
            </a:pPr>
            <a:endParaRPr lang="en-US" altLang="ja-JP" sz="1216"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16"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endParaRPr lang="en-US" altLang="ja-JP" sz="1400" dirty="0">
              <a:latin typeface="UD デジタル 教科書体 NK-R" panose="02020400000000000000" pitchFamily="18" charset="-128"/>
              <a:ea typeface="UD デジタル 教科書体 NK-R" panose="02020400000000000000" pitchFamily="18" charset="-128"/>
            </a:endParaRPr>
          </a:p>
        </p:txBody>
      </p:sp>
      <p:cxnSp>
        <p:nvCxnSpPr>
          <p:cNvPr id="16" name="直線コネクタ 15">
            <a:extLst>
              <a:ext uri="{FF2B5EF4-FFF2-40B4-BE49-F238E27FC236}">
                <a16:creationId xmlns:a16="http://schemas.microsoft.com/office/drawing/2014/main" id="{D55EEE40-5319-4069-A85B-13B80CC30A74}"/>
              </a:ext>
            </a:extLst>
          </p:cNvPr>
          <p:cNvCxnSpPr>
            <a:cxnSpLocks/>
          </p:cNvCxnSpPr>
          <p:nvPr/>
        </p:nvCxnSpPr>
        <p:spPr>
          <a:xfrm>
            <a:off x="201226" y="527315"/>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17" name="タイトル 1">
            <a:extLst>
              <a:ext uri="{FF2B5EF4-FFF2-40B4-BE49-F238E27FC236}">
                <a16:creationId xmlns:a16="http://schemas.microsoft.com/office/drawing/2014/main" id="{C42922ED-90FB-4A8D-96D5-66789FA1B07A}"/>
              </a:ext>
            </a:extLst>
          </p:cNvPr>
          <p:cNvSpPr txBox="1">
            <a:spLocks/>
          </p:cNvSpPr>
          <p:nvPr/>
        </p:nvSpPr>
        <p:spPr>
          <a:xfrm>
            <a:off x="201226" y="104655"/>
            <a:ext cx="10515600" cy="493411"/>
          </a:xfrm>
          <a:prstGeom prst="rect">
            <a:avLst/>
          </a:prstGeom>
        </p:spPr>
        <p:txBody>
          <a:bodyPr vert="horz" lIns="91440" tIns="36000" rIns="91440" bIns="3600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UD デジタル 教科書体 NK-R" panose="02020400000000000000" pitchFamily="18" charset="-128"/>
                <a:ea typeface="UD デジタル 教科書体 NK-R" panose="02020400000000000000" pitchFamily="18" charset="-128"/>
              </a:rPr>
              <a:t>サマリー</a:t>
            </a:r>
          </a:p>
        </p:txBody>
      </p:sp>
      <p:sp>
        <p:nvSpPr>
          <p:cNvPr id="13" name="コンテンツ プレースホルダー 2">
            <a:extLst>
              <a:ext uri="{FF2B5EF4-FFF2-40B4-BE49-F238E27FC236}">
                <a16:creationId xmlns:a16="http://schemas.microsoft.com/office/drawing/2014/main" id="{C5C3EB30-739D-4348-8802-75AA6FDEDCE5}"/>
              </a:ext>
            </a:extLst>
          </p:cNvPr>
          <p:cNvSpPr>
            <a:spLocks noGrp="1"/>
          </p:cNvSpPr>
          <p:nvPr/>
        </p:nvSpPr>
        <p:spPr>
          <a:xfrm>
            <a:off x="195510" y="1972372"/>
            <a:ext cx="11741987" cy="463842"/>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Ⅲ</a:t>
            </a:r>
            <a:r>
              <a:rPr lang="ja-JP" altLang="en-US" sz="1600" b="1" dirty="0">
                <a:latin typeface="UD デジタル 教科書体 NK-R" panose="02020400000000000000" pitchFamily="18" charset="-128"/>
                <a:ea typeface="UD デジタル 教科書体 NK-R" panose="02020400000000000000" pitchFamily="18" charset="-128"/>
              </a:rPr>
              <a:t>　社会経済情勢の変化（世界・日本・大阪）（</a:t>
            </a:r>
            <a:r>
              <a:rPr lang="en-US" altLang="ja-JP" sz="1600" b="1" dirty="0">
                <a:latin typeface="UD デジタル 教科書体 NK-R" panose="02020400000000000000" pitchFamily="18" charset="-128"/>
                <a:ea typeface="UD デジタル 教科書体 NK-R" panose="02020400000000000000" pitchFamily="18" charset="-128"/>
              </a:rPr>
              <a:t>P10</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大阪・関西万博の成果、スタートアップ投資・プライベートエクイティ・デリバティブ投資・デジタル金融等の世界との比較 等</a:t>
            </a:r>
            <a:r>
              <a:rPr lang="ja-JP" altLang="en-US" sz="1216" dirty="0">
                <a:latin typeface="UD デジタル 教科書体 NK-R" panose="02020400000000000000" pitchFamily="18" charset="-128"/>
                <a:ea typeface="UD デジタル 教科書体 NK-R" panose="02020400000000000000" pitchFamily="18" charset="-128"/>
              </a:rPr>
              <a:t>　　　　　　　</a:t>
            </a:r>
            <a:endParaRPr lang="en-US" altLang="ja-JP" sz="1216"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16"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226435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参考４</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戦略の実現により期待される効果（イメージ）</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１ー１　投資魅力向上、大阪・関西経済の活性化</a:t>
            </a:r>
          </a:p>
        </p:txBody>
      </p:sp>
      <p:sp>
        <p:nvSpPr>
          <p:cNvPr id="22" name="テキスト ボックス 21"/>
          <p:cNvSpPr txBox="1"/>
          <p:nvPr/>
        </p:nvSpPr>
        <p:spPr>
          <a:xfrm>
            <a:off x="519749" y="4664418"/>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40</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93605" y="-1023102"/>
            <a:ext cx="1755974"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11413" y="822898"/>
            <a:ext cx="172035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58352"/>
            <a:ext cx="5503678" cy="210694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996499"/>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大阪に強みをもつバイオ・医療・ヘルスケア産業では、ファンド総額・本数ともに過去</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年で増加している。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lnSpc>
                <a:spcPct val="130000"/>
              </a:lnSpc>
              <a:buFont typeface="Wingdings" panose="05000000000000000000" pitchFamily="2" charset="2"/>
              <a:buChar char="Ø"/>
            </a:pPr>
            <a:r>
              <a:rPr lang="ja-JP" altLang="en-US" sz="1200" dirty="0">
                <a:latin typeface="UD デジタル 教科書体 NK-R" panose="02020400000000000000" pitchFamily="18" charset="-128"/>
                <a:ea typeface="UD デジタル 教科書体 NK-R" panose="02020400000000000000" pitchFamily="18" charset="-128"/>
              </a:rPr>
              <a:t>一方で、大阪府に所在するスタートアップ企業への資金調達額は、過去</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年で増加しているものの、東京都との差は拡大している。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9" name="正方形/長方形 38"/>
          <p:cNvSpPr/>
          <p:nvPr/>
        </p:nvSpPr>
        <p:spPr>
          <a:xfrm>
            <a:off x="6139543" y="4434914"/>
            <a:ext cx="3976689" cy="2372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200" b="1" dirty="0">
                <a:latin typeface="Meiryo UI" panose="020B0604030504040204" pitchFamily="50" charset="-128"/>
                <a:ea typeface="Meiryo UI" panose="020B0604030504040204" pitchFamily="50" charset="-128"/>
              </a:rPr>
              <a:t>　■　国内スタートアップ企業の</a:t>
            </a:r>
            <a:r>
              <a:rPr lang="ja-JP" altLang="en-US" sz="1200" b="1" dirty="0"/>
              <a:t>地域別</a:t>
            </a:r>
            <a:r>
              <a:rPr lang="ja-JP" altLang="en-US" sz="1200" b="1" dirty="0">
                <a:solidFill>
                  <a:schemeClr val="bg1"/>
                </a:solidFill>
              </a:rPr>
              <a:t>資金調達</a:t>
            </a:r>
            <a:r>
              <a:rPr lang="ja-JP" altLang="en-US" sz="1200" b="1" dirty="0"/>
              <a:t>額の推移　　　　　　　　　　　　</a:t>
            </a:r>
            <a:endParaRPr lang="ja-JP" altLang="en-US" sz="1100" b="1" dirty="0"/>
          </a:p>
        </p:txBody>
      </p:sp>
      <p:sp>
        <p:nvSpPr>
          <p:cNvPr id="10" name="正方形/長方形 9"/>
          <p:cNvSpPr/>
          <p:nvPr/>
        </p:nvSpPr>
        <p:spPr>
          <a:xfrm>
            <a:off x="519750" y="4910967"/>
            <a:ext cx="5503679" cy="1729256"/>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万博レガシーの社会実装など、大阪に強みを持つ産業を中心にイノベーションが創出され、金融面からスタートアップの成長を支援するエコシステムが形成されている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大阪・関西経済が成長・発展し、投資魅力が増大している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行政による金融系外国企業への支援により、大阪でのビジネスが確実に軌道に乗っている</a:t>
            </a:r>
          </a:p>
        </p:txBody>
      </p:sp>
      <p:sp>
        <p:nvSpPr>
          <p:cNvPr id="2" name="正方形/長方形 1"/>
          <p:cNvSpPr/>
          <p:nvPr/>
        </p:nvSpPr>
        <p:spPr>
          <a:xfrm>
            <a:off x="569210" y="3256482"/>
            <a:ext cx="5402079" cy="830997"/>
          </a:xfrm>
          <a:prstGeom prst="rect">
            <a:avLst/>
          </a:prstGeom>
          <a:solidFill>
            <a:schemeClr val="bg1">
              <a:lumMod val="85000"/>
            </a:schemeClr>
          </a:solidFill>
        </p:spPr>
        <p:txBody>
          <a:bodyPr wrap="square">
            <a:spAutoFit/>
          </a:bodyPr>
          <a:lstStyle/>
          <a:p>
            <a:pPr>
              <a:spcBef>
                <a:spcPct val="0"/>
              </a:spcBef>
              <a:spcAft>
                <a:spcPts val="400"/>
              </a:spcAft>
            </a:pP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2025</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年大阪・関西万博や、うめきた２期や中之島未来医療国際拠点等のビッグプロジェクトを活用し、大阪・関西の国際的知名度を高め、</a:t>
            </a:r>
            <a:r>
              <a:rPr lang="ja-JP" altLang="en-US" sz="12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国内外から人材や投資を呼び込み、金融面からスタートアップの成長を支援するエコシステムの拠点形成、さらには金融系企業やフィンテック企業等を集積させる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519750" y="2769695"/>
            <a:ext cx="275050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取組みの方向性</a:t>
            </a:r>
          </a:p>
        </p:txBody>
      </p:sp>
      <p:sp>
        <p:nvSpPr>
          <p:cNvPr id="3" name="テキスト ボックス 2"/>
          <p:cNvSpPr txBox="1"/>
          <p:nvPr/>
        </p:nvSpPr>
        <p:spPr>
          <a:xfrm>
            <a:off x="519463" y="2988015"/>
            <a:ext cx="2815194"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24" name="テキスト ボックス 23">
            <a:extLst>
              <a:ext uri="{FF2B5EF4-FFF2-40B4-BE49-F238E27FC236}">
                <a16:creationId xmlns:a16="http://schemas.microsoft.com/office/drawing/2014/main" id="{FC545957-A9FD-492A-9523-FA15AFE135CD}"/>
              </a:ext>
            </a:extLst>
          </p:cNvPr>
          <p:cNvSpPr txBox="1"/>
          <p:nvPr/>
        </p:nvSpPr>
        <p:spPr>
          <a:xfrm>
            <a:off x="6169852" y="3611250"/>
            <a:ext cx="5889442" cy="830997"/>
          </a:xfrm>
          <a:prstGeom prst="rect">
            <a:avLst/>
          </a:prstGeom>
          <a:noFill/>
        </p:spPr>
        <p:txBody>
          <a:bodyPr wrap="square">
            <a:spAutoFit/>
          </a:bodyPr>
          <a:lstStyle/>
          <a:p>
            <a:r>
              <a:rPr lang="ja-JP" altLang="en-US" sz="800" dirty="0"/>
              <a:t>注</a:t>
            </a:r>
            <a:r>
              <a:rPr lang="en-US" altLang="ja-JP" sz="800" dirty="0"/>
              <a:t>1</a:t>
            </a:r>
            <a:r>
              <a:rPr lang="ja-JP" altLang="en-US" sz="800" dirty="0"/>
              <a:t>）各年の価は集計時点までに観測されたものが対象 </a:t>
            </a:r>
            <a:endParaRPr lang="en-US" altLang="ja-JP" sz="800" dirty="0"/>
          </a:p>
          <a:p>
            <a:r>
              <a:rPr lang="ja-JP" altLang="en-US" sz="800" dirty="0"/>
              <a:t>注</a:t>
            </a:r>
            <a:r>
              <a:rPr lang="en-US" altLang="ja-JP" sz="800" dirty="0"/>
              <a:t>2</a:t>
            </a:r>
            <a:r>
              <a:rPr lang="ja-JP" altLang="en-US" sz="800" dirty="0"/>
              <a:t>）ファンド総額は集計時点で観測された募集完了総額、一部推測値を含み、ファンド数はファンド額不明を含む </a:t>
            </a:r>
            <a:endParaRPr lang="en-US" altLang="ja-JP" sz="800" dirty="0"/>
          </a:p>
          <a:p>
            <a:r>
              <a:rPr lang="ja-JP" altLang="en-US" sz="800" dirty="0"/>
              <a:t>注</a:t>
            </a:r>
            <a:r>
              <a:rPr lang="en-US" altLang="ja-JP" sz="800" dirty="0"/>
              <a:t>3</a:t>
            </a:r>
            <a:r>
              <a:rPr lang="ja-JP" altLang="en-US" sz="800" dirty="0"/>
              <a:t>）国内スタートアップへのエクイティ投資を中心に投資を行っているまたは行う予定が確認されたファンドが集計対象 </a:t>
            </a:r>
            <a:endParaRPr lang="en-US" altLang="ja-JP" sz="800" dirty="0"/>
          </a:p>
          <a:p>
            <a:r>
              <a:rPr lang="ja-JP" altLang="en-US" sz="800" dirty="0"/>
              <a:t>注</a:t>
            </a:r>
            <a:r>
              <a:rPr lang="en-US" altLang="ja-JP" sz="800" dirty="0"/>
              <a:t>4</a:t>
            </a:r>
            <a:r>
              <a:rPr lang="ja-JP" altLang="en-US" sz="800" dirty="0"/>
              <a:t>）今後の調査進行により過去含めて数値が変動する </a:t>
            </a:r>
            <a:endParaRPr lang="en-US" altLang="ja-JP" sz="800" dirty="0"/>
          </a:p>
          <a:p>
            <a:r>
              <a:rPr lang="ja-JP" altLang="en-US" sz="800" dirty="0"/>
              <a:t>注</a:t>
            </a:r>
            <a:r>
              <a:rPr lang="en-US" altLang="ja-JP" sz="800" dirty="0"/>
              <a:t>5</a:t>
            </a:r>
            <a:r>
              <a:rPr lang="ja-JP" altLang="en-US" sz="800" dirty="0"/>
              <a:t>）選好業種は複数を選好している場合があるため、ファンド総額と設立数は重複している場合がある </a:t>
            </a:r>
            <a:endParaRPr lang="en-US" altLang="ja-JP" sz="800" dirty="0"/>
          </a:p>
          <a:p>
            <a:r>
              <a:rPr lang="ja-JP" altLang="en-US" sz="800" dirty="0"/>
              <a:t>出所）スピードスタートアップ情報リサーチ（</a:t>
            </a:r>
            <a:r>
              <a:rPr lang="en-US" altLang="ja-JP" sz="800" dirty="0"/>
              <a:t>2026</a:t>
            </a:r>
            <a:r>
              <a:rPr lang="ja-JP" altLang="en-US" sz="800" dirty="0"/>
              <a:t>年</a:t>
            </a:r>
            <a:r>
              <a:rPr lang="en-US" altLang="ja-JP" sz="800" dirty="0"/>
              <a:t>1</a:t>
            </a:r>
            <a:r>
              <a:rPr lang="ja-JP" altLang="en-US" sz="800" dirty="0"/>
              <a:t>月</a:t>
            </a:r>
            <a:r>
              <a:rPr lang="en-US" altLang="ja-JP" sz="800" dirty="0"/>
              <a:t>18</a:t>
            </a:r>
            <a:r>
              <a:rPr lang="ja-JP" altLang="en-US" sz="800" dirty="0"/>
              <a:t>日時点）</a:t>
            </a:r>
          </a:p>
        </p:txBody>
      </p:sp>
      <p:sp>
        <p:nvSpPr>
          <p:cNvPr id="27" name="テキスト ボックス 26">
            <a:extLst>
              <a:ext uri="{FF2B5EF4-FFF2-40B4-BE49-F238E27FC236}">
                <a16:creationId xmlns:a16="http://schemas.microsoft.com/office/drawing/2014/main" id="{9B613B0C-2875-4977-92C0-9459F34EC001}"/>
              </a:ext>
            </a:extLst>
          </p:cNvPr>
          <p:cNvSpPr txBox="1"/>
          <p:nvPr/>
        </p:nvSpPr>
        <p:spPr>
          <a:xfrm>
            <a:off x="6227288" y="6385936"/>
            <a:ext cx="5500335" cy="461665"/>
          </a:xfrm>
          <a:prstGeom prst="rect">
            <a:avLst/>
          </a:prstGeom>
          <a:noFill/>
        </p:spPr>
        <p:txBody>
          <a:bodyPr wrap="square">
            <a:spAutoFit/>
          </a:bodyPr>
          <a:lstStyle/>
          <a:p>
            <a:r>
              <a:rPr lang="ja-JP" altLang="en-US" sz="800" dirty="0"/>
              <a:t>注</a:t>
            </a:r>
            <a:r>
              <a:rPr lang="en-US" altLang="ja-JP" sz="800" dirty="0"/>
              <a:t>1</a:t>
            </a:r>
            <a:r>
              <a:rPr lang="ja-JP" altLang="en-US" sz="800" dirty="0"/>
              <a:t>）各年の値は集計時点までに観測されたものが対象 </a:t>
            </a:r>
            <a:endParaRPr lang="en-US" altLang="ja-JP" sz="800" dirty="0"/>
          </a:p>
          <a:p>
            <a:r>
              <a:rPr lang="ja-JP" altLang="en-US" sz="800" dirty="0"/>
              <a:t>注</a:t>
            </a:r>
            <a:r>
              <a:rPr lang="en-US" altLang="ja-JP" sz="800" dirty="0"/>
              <a:t>2</a:t>
            </a:r>
            <a:r>
              <a:rPr lang="ja-JP" altLang="en-US" sz="800" dirty="0"/>
              <a:t>）今後の調査進行により過去含めて数値が変動し、その影響は直近年や金額が小さい案件ほど受けやすい </a:t>
            </a:r>
            <a:endParaRPr lang="en-US" altLang="ja-JP" sz="800" dirty="0"/>
          </a:p>
          <a:p>
            <a:r>
              <a:rPr lang="ja-JP" altLang="en-US" sz="800" dirty="0"/>
              <a:t>出所）スピードスタートアップ情報リサーチ（</a:t>
            </a:r>
            <a:r>
              <a:rPr lang="en-US" altLang="ja-JP" sz="800" dirty="0"/>
              <a:t>2026</a:t>
            </a:r>
            <a:r>
              <a:rPr lang="ja-JP" altLang="en-US" sz="800" dirty="0"/>
              <a:t>年</a:t>
            </a:r>
            <a:r>
              <a:rPr lang="en-US" altLang="ja-JP" sz="800" dirty="0"/>
              <a:t>1</a:t>
            </a:r>
            <a:r>
              <a:rPr lang="ja-JP" altLang="en-US" sz="800" dirty="0"/>
              <a:t>月</a:t>
            </a:r>
            <a:r>
              <a:rPr lang="en-US" altLang="ja-JP" sz="800" dirty="0"/>
              <a:t>18</a:t>
            </a:r>
            <a:r>
              <a:rPr lang="ja-JP" altLang="en-US" sz="800" dirty="0"/>
              <a:t>日時点）</a:t>
            </a:r>
          </a:p>
        </p:txBody>
      </p:sp>
      <p:graphicFrame>
        <p:nvGraphicFramePr>
          <p:cNvPr id="5" name="表 4">
            <a:extLst>
              <a:ext uri="{FF2B5EF4-FFF2-40B4-BE49-F238E27FC236}">
                <a16:creationId xmlns:a16="http://schemas.microsoft.com/office/drawing/2014/main" id="{13D7F82B-5C05-40BC-BD01-7F63E977F4F4}"/>
              </a:ext>
            </a:extLst>
          </p:cNvPr>
          <p:cNvGraphicFramePr>
            <a:graphicFrameLocks noGrp="1"/>
          </p:cNvGraphicFramePr>
          <p:nvPr/>
        </p:nvGraphicFramePr>
        <p:xfrm>
          <a:off x="6196652" y="4707337"/>
          <a:ext cx="5724000" cy="1680210"/>
        </p:xfrm>
        <a:graphic>
          <a:graphicData uri="http://schemas.openxmlformats.org/drawingml/2006/table">
            <a:tbl>
              <a:tblPr>
                <a:tableStyleId>{7E9639D4-E3E2-4D34-9284-5A2195B3D0D7}</a:tableStyleId>
              </a:tblPr>
              <a:tblGrid>
                <a:gridCol w="504000">
                  <a:extLst>
                    <a:ext uri="{9D8B030D-6E8A-4147-A177-3AD203B41FA5}">
                      <a16:colId xmlns:a16="http://schemas.microsoft.com/office/drawing/2014/main" val="1325872742"/>
                    </a:ext>
                  </a:extLst>
                </a:gridCol>
                <a:gridCol w="468000">
                  <a:extLst>
                    <a:ext uri="{9D8B030D-6E8A-4147-A177-3AD203B41FA5}">
                      <a16:colId xmlns:a16="http://schemas.microsoft.com/office/drawing/2014/main" val="1360287573"/>
                    </a:ext>
                  </a:extLst>
                </a:gridCol>
                <a:gridCol w="468000">
                  <a:extLst>
                    <a:ext uri="{9D8B030D-6E8A-4147-A177-3AD203B41FA5}">
                      <a16:colId xmlns:a16="http://schemas.microsoft.com/office/drawing/2014/main" val="1210686710"/>
                    </a:ext>
                  </a:extLst>
                </a:gridCol>
                <a:gridCol w="468000">
                  <a:extLst>
                    <a:ext uri="{9D8B030D-6E8A-4147-A177-3AD203B41FA5}">
                      <a16:colId xmlns:a16="http://schemas.microsoft.com/office/drawing/2014/main" val="2010525306"/>
                    </a:ext>
                  </a:extLst>
                </a:gridCol>
                <a:gridCol w="468000">
                  <a:extLst>
                    <a:ext uri="{9D8B030D-6E8A-4147-A177-3AD203B41FA5}">
                      <a16:colId xmlns:a16="http://schemas.microsoft.com/office/drawing/2014/main" val="3802462041"/>
                    </a:ext>
                  </a:extLst>
                </a:gridCol>
                <a:gridCol w="468000">
                  <a:extLst>
                    <a:ext uri="{9D8B030D-6E8A-4147-A177-3AD203B41FA5}">
                      <a16:colId xmlns:a16="http://schemas.microsoft.com/office/drawing/2014/main" val="2024843826"/>
                    </a:ext>
                  </a:extLst>
                </a:gridCol>
                <a:gridCol w="468000">
                  <a:extLst>
                    <a:ext uri="{9D8B030D-6E8A-4147-A177-3AD203B41FA5}">
                      <a16:colId xmlns:a16="http://schemas.microsoft.com/office/drawing/2014/main" val="630396329"/>
                    </a:ext>
                  </a:extLst>
                </a:gridCol>
                <a:gridCol w="468000">
                  <a:extLst>
                    <a:ext uri="{9D8B030D-6E8A-4147-A177-3AD203B41FA5}">
                      <a16:colId xmlns:a16="http://schemas.microsoft.com/office/drawing/2014/main" val="623129056"/>
                    </a:ext>
                  </a:extLst>
                </a:gridCol>
                <a:gridCol w="468000">
                  <a:extLst>
                    <a:ext uri="{9D8B030D-6E8A-4147-A177-3AD203B41FA5}">
                      <a16:colId xmlns:a16="http://schemas.microsoft.com/office/drawing/2014/main" val="1349895895"/>
                    </a:ext>
                  </a:extLst>
                </a:gridCol>
                <a:gridCol w="468000">
                  <a:extLst>
                    <a:ext uri="{9D8B030D-6E8A-4147-A177-3AD203B41FA5}">
                      <a16:colId xmlns:a16="http://schemas.microsoft.com/office/drawing/2014/main" val="4129153109"/>
                    </a:ext>
                  </a:extLst>
                </a:gridCol>
                <a:gridCol w="468000">
                  <a:extLst>
                    <a:ext uri="{9D8B030D-6E8A-4147-A177-3AD203B41FA5}">
                      <a16:colId xmlns:a16="http://schemas.microsoft.com/office/drawing/2014/main" val="177557948"/>
                    </a:ext>
                  </a:extLst>
                </a:gridCol>
                <a:gridCol w="540000">
                  <a:extLst>
                    <a:ext uri="{9D8B030D-6E8A-4147-A177-3AD203B41FA5}">
                      <a16:colId xmlns:a16="http://schemas.microsoft.com/office/drawing/2014/main" val="3874413051"/>
                    </a:ext>
                  </a:extLst>
                </a:gridCol>
              </a:tblGrid>
              <a:tr h="240030">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ja-JP" altLang="en-US" sz="1000" b="1" u="none" strike="noStrike" dirty="0">
                          <a:solidFill>
                            <a:srgbClr val="000000"/>
                          </a:solidFill>
                          <a:effectLst/>
                          <a:latin typeface="Calibri" panose="020F0502020204030204" pitchFamily="34" charset="0"/>
                          <a:cs typeface="Calibri" panose="020F0502020204030204" pitchFamily="34" charset="0"/>
                        </a:rPr>
                        <a:t>億円</a:t>
                      </a: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ja-JP" altLang="en-US" sz="10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2015</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2017</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2018</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2020</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2021</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2022</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2023</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2024</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endParaRPr lang="en-US"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7029303"/>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東京都</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1450</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2801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4029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5155</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4709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7379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7907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6557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6916</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5590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2959140"/>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福岡県</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136</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136</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368</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1389644"/>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神奈川</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140</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267</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183</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175</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213</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288</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3818421"/>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北海道</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6449058"/>
                  </a:ext>
                </a:extLst>
              </a:tr>
              <a:tr h="240030">
                <a:tc>
                  <a:txBody>
                    <a:bodyPr/>
                    <a:lstStyle/>
                    <a:p>
                      <a:pPr algn="l" rtl="0" fontAlgn="b"/>
                      <a:r>
                        <a:rPr lang="ja-JP" altLang="en-US" sz="1000" b="1" u="none" strike="noStrike" dirty="0">
                          <a:solidFill>
                            <a:srgbClr val="000000"/>
                          </a:solidFill>
                          <a:effectLst/>
                          <a:latin typeface="Calibri" panose="020F0502020204030204" pitchFamily="34" charset="0"/>
                          <a:cs typeface="Calibri" panose="020F0502020204030204" pitchFamily="34" charset="0"/>
                        </a:rPr>
                        <a:t>大阪府</a:t>
                      </a:r>
                      <a:endParaRPr lang="ja-JP" altLang="en-US" sz="10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112</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122</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265</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142</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208</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244</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866794"/>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京都府</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108</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272</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179</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p>
                  </a:txBody>
                  <a:tcPr marL="5443" marR="5443" marT="5443" marB="0" anchor="ctr">
                    <a:lnT w="6350" cap="flat" cmpd="sng" algn="ctr">
                      <a:solidFill>
                        <a:schemeClr val="bg2">
                          <a:lumMod val="7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791470002"/>
                  </a:ext>
                </a:extLst>
              </a:tr>
            </a:tbl>
          </a:graphicData>
        </a:graphic>
      </p:graphicFrame>
      <p:pic>
        <p:nvPicPr>
          <p:cNvPr id="4" name="図 3">
            <a:extLst>
              <a:ext uri="{FF2B5EF4-FFF2-40B4-BE49-F238E27FC236}">
                <a16:creationId xmlns:a16="http://schemas.microsoft.com/office/drawing/2014/main" id="{17981B1F-F518-4A43-B267-FE4E38FDC5F7}"/>
              </a:ext>
            </a:extLst>
          </p:cNvPr>
          <p:cNvPicPr>
            <a:picLocks noChangeAspect="1"/>
          </p:cNvPicPr>
          <p:nvPr/>
        </p:nvPicPr>
        <p:blipFill>
          <a:blip r:embed="rId2"/>
          <a:stretch>
            <a:fillRect/>
          </a:stretch>
        </p:blipFill>
        <p:spPr>
          <a:xfrm>
            <a:off x="6510056" y="1091464"/>
            <a:ext cx="4903470" cy="2529618"/>
          </a:xfrm>
          <a:prstGeom prst="rect">
            <a:avLst/>
          </a:prstGeom>
        </p:spPr>
      </p:pic>
      <p:sp>
        <p:nvSpPr>
          <p:cNvPr id="40" name="正方形/長方形 39"/>
          <p:cNvSpPr/>
          <p:nvPr/>
        </p:nvSpPr>
        <p:spPr>
          <a:xfrm>
            <a:off x="6139543" y="860371"/>
            <a:ext cx="4626478" cy="247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ja-JP" altLang="en-US" sz="1300" b="1" dirty="0"/>
              <a:t>バイオ・医療・ヘルスケアの設立ファンド総額と本数</a:t>
            </a:r>
            <a:endParaRPr lang="ja-JP" altLang="en-US" sz="1200" b="1" dirty="0"/>
          </a:p>
        </p:txBody>
      </p:sp>
    </p:spTree>
    <p:extLst>
      <p:ext uri="{BB962C8B-B14F-4D97-AF65-F5344CB8AC3E}">
        <p14:creationId xmlns:p14="http://schemas.microsoft.com/office/powerpoint/2010/main" val="2952737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8149" y="4679290"/>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41</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9831" y="-859328"/>
            <a:ext cx="2083521"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ホームベース 24"/>
          <p:cNvSpPr/>
          <p:nvPr/>
        </p:nvSpPr>
        <p:spPr>
          <a:xfrm rot="5400000">
            <a:off x="2565242" y="1031926"/>
            <a:ext cx="141269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63012"/>
            <a:ext cx="5503678" cy="210228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239894"/>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世界のデリバティブ取引高は５年前と比べて、約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4.4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倍と増加傾向にある。特に株式・金利関連の先物・オプション取引が増加している。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一方、日本のデリバティブ取引高は、増加しているものの、欧米・中国と比べて小さく、シンガポールと同程度にとどまっている。　</a:t>
            </a:r>
          </a:p>
        </p:txBody>
      </p:sp>
      <p:sp>
        <p:nvSpPr>
          <p:cNvPr id="10" name="正方形/長方形 9"/>
          <p:cNvSpPr/>
          <p:nvPr/>
        </p:nvSpPr>
        <p:spPr>
          <a:xfrm>
            <a:off x="531352" y="5125835"/>
            <a:ext cx="5503679" cy="117525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デリバティブ発祥の地である歴史の上に、アジアにおける先駆的なデリバティブの拠点として投資魅力が向上している</a:t>
            </a: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エッジの効いた現地性のある金融商品も多数開発され、世界の投資家や外国企業が集積している　　</a:t>
            </a:r>
          </a:p>
        </p:txBody>
      </p:sp>
      <p:sp>
        <p:nvSpPr>
          <p:cNvPr id="21"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１－２　投資魅力向上、大阪・関西経済の活性化</a:t>
            </a:r>
          </a:p>
        </p:txBody>
      </p:sp>
      <p:grpSp>
        <p:nvGrpSpPr>
          <p:cNvPr id="33" name="グループ化 32"/>
          <p:cNvGrpSpPr/>
          <p:nvPr/>
        </p:nvGrpSpPr>
        <p:grpSpPr>
          <a:xfrm>
            <a:off x="6720117" y="3616282"/>
            <a:ext cx="4968963" cy="2947413"/>
            <a:chOff x="6413730" y="2163017"/>
            <a:chExt cx="5819846" cy="3376143"/>
          </a:xfrm>
        </p:grpSpPr>
        <p:pic>
          <p:nvPicPr>
            <p:cNvPr id="34" name="図 33"/>
            <p:cNvPicPr>
              <a:picLocks noChangeAspect="1"/>
            </p:cNvPicPr>
            <p:nvPr/>
          </p:nvPicPr>
          <p:blipFill rotWithShape="1">
            <a:blip r:embed="rId2"/>
            <a:srcRect l="21948" t="29337" r="22928" b="8070"/>
            <a:stretch/>
          </p:blipFill>
          <p:spPr>
            <a:xfrm>
              <a:off x="6413730" y="2163017"/>
              <a:ext cx="5288459" cy="3376143"/>
            </a:xfrm>
            <a:prstGeom prst="rect">
              <a:avLst/>
            </a:prstGeom>
          </p:spPr>
        </p:pic>
        <p:sp>
          <p:nvSpPr>
            <p:cNvPr id="35" name="テキスト ボックス 34"/>
            <p:cNvSpPr txBox="1"/>
            <p:nvPr/>
          </p:nvSpPr>
          <p:spPr>
            <a:xfrm>
              <a:off x="11494037" y="2455238"/>
              <a:ext cx="739539" cy="264409"/>
            </a:xfrm>
            <a:prstGeom prst="rect">
              <a:avLst/>
            </a:prstGeom>
            <a:solidFill>
              <a:schemeClr val="bg1"/>
            </a:solidFill>
            <a:ln>
              <a:solidFill>
                <a:schemeClr val="tx1"/>
              </a:solidFill>
            </a:ln>
          </p:spPr>
          <p:txBody>
            <a:bodyPr wrap="square" rtlCol="0">
              <a:spAutoFit/>
            </a:bodyPr>
            <a:lstStyle/>
            <a:p>
              <a:pPr algn="ctr"/>
              <a:r>
                <a:rPr kumimoji="1" lang="en-US" altLang="ja-JP" sz="900"/>
                <a:t>CME</a:t>
              </a:r>
              <a:r>
                <a:rPr lang="en-US" altLang="ja-JP" sz="700"/>
                <a:t>(</a:t>
              </a:r>
              <a:r>
                <a:rPr kumimoji="1" lang="ja-JP" altLang="en-US" sz="700"/>
                <a:t>米</a:t>
              </a:r>
              <a:r>
                <a:rPr kumimoji="1" lang="en-US" altLang="ja-JP" sz="700"/>
                <a:t>)</a:t>
              </a:r>
              <a:endParaRPr kumimoji="1" lang="ja-JP" altLang="en-US" sz="700"/>
            </a:p>
          </p:txBody>
        </p:sp>
        <p:sp>
          <p:nvSpPr>
            <p:cNvPr id="37" name="テキスト ボックス 36"/>
            <p:cNvSpPr txBox="1"/>
            <p:nvPr/>
          </p:nvSpPr>
          <p:spPr>
            <a:xfrm>
              <a:off x="11468063" y="3613423"/>
              <a:ext cx="765513" cy="264409"/>
            </a:xfrm>
            <a:prstGeom prst="rect">
              <a:avLst/>
            </a:prstGeom>
            <a:solidFill>
              <a:schemeClr val="bg1"/>
            </a:solidFill>
            <a:ln>
              <a:solidFill>
                <a:schemeClr val="tx1"/>
              </a:solidFill>
            </a:ln>
          </p:spPr>
          <p:txBody>
            <a:bodyPr wrap="square" rtlCol="0">
              <a:spAutoFit/>
            </a:bodyPr>
            <a:lstStyle/>
            <a:p>
              <a:pPr algn="ctr"/>
              <a:r>
                <a:rPr kumimoji="1" lang="en-US" altLang="ja-JP" sz="900"/>
                <a:t>CBOE</a:t>
              </a:r>
              <a:r>
                <a:rPr lang="en-US" altLang="ja-JP" sz="700"/>
                <a:t>(</a:t>
              </a:r>
              <a:r>
                <a:rPr kumimoji="1" lang="ja-JP" altLang="en-US" sz="700"/>
                <a:t>米</a:t>
              </a:r>
              <a:r>
                <a:rPr kumimoji="1" lang="en-US" altLang="ja-JP" sz="700"/>
                <a:t>)</a:t>
              </a:r>
              <a:endParaRPr kumimoji="1" lang="ja-JP" altLang="en-US" sz="700"/>
            </a:p>
          </p:txBody>
        </p:sp>
        <p:sp>
          <p:nvSpPr>
            <p:cNvPr id="42" name="テキスト ボックス 41"/>
            <p:cNvSpPr txBox="1"/>
            <p:nvPr/>
          </p:nvSpPr>
          <p:spPr>
            <a:xfrm>
              <a:off x="11494037" y="4736135"/>
              <a:ext cx="613220" cy="230832"/>
            </a:xfrm>
            <a:prstGeom prst="rect">
              <a:avLst/>
            </a:prstGeom>
            <a:solidFill>
              <a:schemeClr val="bg1"/>
            </a:solidFill>
            <a:ln>
              <a:solidFill>
                <a:schemeClr val="tx1"/>
              </a:solidFill>
            </a:ln>
          </p:spPr>
          <p:txBody>
            <a:bodyPr wrap="square" rtlCol="0">
              <a:spAutoFit/>
            </a:bodyPr>
            <a:lstStyle/>
            <a:p>
              <a:pPr algn="ctr"/>
              <a:r>
                <a:rPr kumimoji="1" lang="en-US" altLang="ja-JP" sz="900"/>
                <a:t>JPX</a:t>
              </a:r>
              <a:endParaRPr kumimoji="1" lang="ja-JP" altLang="en-US" sz="700"/>
            </a:p>
          </p:txBody>
        </p:sp>
      </p:grpSp>
      <p:sp>
        <p:nvSpPr>
          <p:cNvPr id="43" name="テキスト ボックス 42">
            <a:extLst>
              <a:ext uri="{FF2B5EF4-FFF2-40B4-BE49-F238E27FC236}">
                <a16:creationId xmlns:a16="http://schemas.microsoft.com/office/drawing/2014/main" id="{E9947750-E7DC-44B4-B02E-CF02961324B9}"/>
              </a:ext>
            </a:extLst>
          </p:cNvPr>
          <p:cNvSpPr txBox="1"/>
          <p:nvPr/>
        </p:nvSpPr>
        <p:spPr>
          <a:xfrm>
            <a:off x="8909478" y="6545541"/>
            <a:ext cx="2285872" cy="230832"/>
          </a:xfrm>
          <a:prstGeom prst="rect">
            <a:avLst/>
          </a:prstGeom>
          <a:noFill/>
        </p:spPr>
        <p:txBody>
          <a:bodyPr wrap="square" rtlCol="0">
            <a:spAutoFit/>
          </a:bodyPr>
          <a:lstStyle/>
          <a:p>
            <a:pPr algn="r"/>
            <a:r>
              <a:rPr lang="ja-JP" altLang="en-US" sz="900">
                <a:solidFill>
                  <a:prstClr val="black"/>
                </a:solidFill>
                <a:latin typeface="游ゴシック 本文"/>
                <a:cs typeface="Meiryo UI" panose="020B0604030504040204" pitchFamily="50" charset="-128"/>
              </a:rPr>
              <a:t>（出典）</a:t>
            </a:r>
            <a:r>
              <a:rPr lang="en-US" altLang="ja-JP" sz="900" err="1">
                <a:latin typeface="游ゴシック 本文"/>
              </a:rPr>
              <a:t>FIA“AnnualVolumeSurvey</a:t>
            </a:r>
            <a:endParaRPr lang="ja-JP" altLang="en-US" sz="900">
              <a:solidFill>
                <a:prstClr val="black"/>
              </a:solidFill>
              <a:latin typeface="游ゴシック 本文"/>
              <a:cs typeface="Meiryo UI" panose="020B0604030504040204" pitchFamily="50" charset="-128"/>
            </a:endParaRPr>
          </a:p>
        </p:txBody>
      </p:sp>
      <p:sp>
        <p:nvSpPr>
          <p:cNvPr id="2" name="正方形/長方形 1"/>
          <p:cNvSpPr/>
          <p:nvPr/>
        </p:nvSpPr>
        <p:spPr>
          <a:xfrm>
            <a:off x="586553" y="3616092"/>
            <a:ext cx="5368629"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日本におけるデリバティブ取引の拠点都市として、将来的に有望でエッジの効いた先駆的な金融商品の開発などを行う</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561305" y="3105246"/>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32" name="テキスト ボックス 31"/>
          <p:cNvSpPr txBox="1"/>
          <p:nvPr/>
        </p:nvSpPr>
        <p:spPr>
          <a:xfrm>
            <a:off x="519463" y="3327222"/>
            <a:ext cx="2165978"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［金融のフロントランナー都市］</a:t>
            </a:r>
          </a:p>
        </p:txBody>
      </p:sp>
      <p:grpSp>
        <p:nvGrpSpPr>
          <p:cNvPr id="27" name="グループ化 26">
            <a:extLst>
              <a:ext uri="{FF2B5EF4-FFF2-40B4-BE49-F238E27FC236}">
                <a16:creationId xmlns:a16="http://schemas.microsoft.com/office/drawing/2014/main" id="{E253836E-1269-423F-A9B0-8BFAE57857C1}"/>
              </a:ext>
            </a:extLst>
          </p:cNvPr>
          <p:cNvGrpSpPr/>
          <p:nvPr/>
        </p:nvGrpSpPr>
        <p:grpSpPr>
          <a:xfrm>
            <a:off x="6622767" y="1114596"/>
            <a:ext cx="4572583" cy="2331678"/>
            <a:chOff x="529959" y="1103590"/>
            <a:chExt cx="7984121" cy="5675818"/>
          </a:xfrm>
        </p:grpSpPr>
        <p:graphicFrame>
          <p:nvGraphicFramePr>
            <p:cNvPr id="30" name="グラフ 29">
              <a:extLst>
                <a:ext uri="{FF2B5EF4-FFF2-40B4-BE49-F238E27FC236}">
                  <a16:creationId xmlns:a16="http://schemas.microsoft.com/office/drawing/2014/main" id="{EFA06825-4FD6-4517-9E81-3BC48806A6F0}"/>
                </a:ext>
              </a:extLst>
            </p:cNvPr>
            <p:cNvGraphicFramePr>
              <a:graphicFrameLocks/>
            </p:cNvGraphicFramePr>
            <p:nvPr>
              <p:extLst>
                <p:ext uri="{D42A27DB-BD31-4B8C-83A1-F6EECF244321}">
                  <p14:modId xmlns:p14="http://schemas.microsoft.com/office/powerpoint/2010/main" val="1648622790"/>
                </p:ext>
              </p:extLst>
            </p:nvPr>
          </p:nvGraphicFramePr>
          <p:xfrm>
            <a:off x="750314" y="1103590"/>
            <a:ext cx="7763766" cy="5675818"/>
          </p:xfrm>
          <a:graphic>
            <a:graphicData uri="http://schemas.openxmlformats.org/drawingml/2006/chart">
              <c:chart xmlns:c="http://schemas.openxmlformats.org/drawingml/2006/chart" xmlns:r="http://schemas.openxmlformats.org/officeDocument/2006/relationships" r:id="rId3"/>
            </a:graphicData>
          </a:graphic>
        </p:graphicFrame>
        <p:sp>
          <p:nvSpPr>
            <p:cNvPr id="44" name="テキスト ボックス 43">
              <a:extLst>
                <a:ext uri="{FF2B5EF4-FFF2-40B4-BE49-F238E27FC236}">
                  <a16:creationId xmlns:a16="http://schemas.microsoft.com/office/drawing/2014/main" id="{8FD1E348-989A-4AF6-B635-4597DD1B0D73}"/>
                </a:ext>
              </a:extLst>
            </p:cNvPr>
            <p:cNvSpPr txBox="1"/>
            <p:nvPr/>
          </p:nvSpPr>
          <p:spPr>
            <a:xfrm>
              <a:off x="529959" y="1285570"/>
              <a:ext cx="2017160" cy="636816"/>
            </a:xfrm>
            <a:prstGeom prst="rect">
              <a:avLst/>
            </a:prstGeom>
            <a:noFill/>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（百万単位）</a:t>
              </a:r>
            </a:p>
          </p:txBody>
        </p:sp>
      </p:grpSp>
      <p:sp>
        <p:nvSpPr>
          <p:cNvPr id="45" name="テキスト ボックス 44">
            <a:extLst>
              <a:ext uri="{FF2B5EF4-FFF2-40B4-BE49-F238E27FC236}">
                <a16:creationId xmlns:a16="http://schemas.microsoft.com/office/drawing/2014/main" id="{CD874D93-017D-46B3-9A5A-9E4E088D06D3}"/>
              </a:ext>
            </a:extLst>
          </p:cNvPr>
          <p:cNvSpPr txBox="1"/>
          <p:nvPr/>
        </p:nvSpPr>
        <p:spPr>
          <a:xfrm>
            <a:off x="6541285" y="902307"/>
            <a:ext cx="4214648" cy="307777"/>
          </a:xfrm>
          <a:prstGeom prst="rect">
            <a:avLst/>
          </a:prstGeom>
          <a:noFill/>
        </p:spPr>
        <p:txBody>
          <a:bodyPr wrap="square" rtlCol="0">
            <a:spAutoFit/>
          </a:bodyPr>
          <a:lstStyle/>
          <a:p>
            <a:r>
              <a:rPr lang="ja-JP" altLang="en-US" sz="1400" b="1" i="0" u="none" strike="noStrike" baseline="0" dirty="0">
                <a:solidFill>
                  <a:srgbClr val="0F0F0F"/>
                </a:solidFill>
                <a:latin typeface="Meiryo UI" panose="020B0604030504040204" pitchFamily="50" charset="-128"/>
                <a:ea typeface="Meiryo UI" panose="020B0604030504040204" pitchFamily="50" charset="-128"/>
              </a:rPr>
              <a:t>■世界のデリバティブ市場</a:t>
            </a:r>
            <a:endParaRPr kumimoji="1" lang="ja-JP" altLang="en-US" sz="1400" b="1"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39349941-7125-40CB-894A-479F7EA64AD2}"/>
              </a:ext>
            </a:extLst>
          </p:cNvPr>
          <p:cNvSpPr txBox="1"/>
          <p:nvPr/>
        </p:nvSpPr>
        <p:spPr>
          <a:xfrm>
            <a:off x="8972157" y="3448542"/>
            <a:ext cx="2285872" cy="238848"/>
          </a:xfrm>
          <a:prstGeom prst="rect">
            <a:avLst/>
          </a:prstGeom>
          <a:noFill/>
        </p:spPr>
        <p:txBody>
          <a:bodyPr wrap="square" rtlCol="0">
            <a:spAutoFit/>
          </a:bodyPr>
          <a:lstStyle/>
          <a:p>
            <a:pPr algn="r"/>
            <a:r>
              <a:rPr lang="ja-JP" altLang="en-US" sz="952" dirty="0">
                <a:solidFill>
                  <a:prstClr val="black"/>
                </a:solidFill>
                <a:latin typeface="+mn-ea"/>
                <a:cs typeface="Meiryo UI" panose="020B0604030504040204" pitchFamily="50" charset="-128"/>
              </a:rPr>
              <a:t>（出典）</a:t>
            </a:r>
            <a:r>
              <a:rPr lang="en-US" altLang="ja-JP" sz="952" dirty="0">
                <a:solidFill>
                  <a:prstClr val="black"/>
                </a:solidFill>
                <a:latin typeface="+mn-ea"/>
                <a:cs typeface="Meiryo UI" panose="020B0604030504040204" pitchFamily="50" charset="-128"/>
              </a:rPr>
              <a:t>FIA </a:t>
            </a:r>
            <a:r>
              <a:rPr lang="ja-JP" altLang="en-US" sz="952" dirty="0">
                <a:solidFill>
                  <a:prstClr val="black"/>
                </a:solidFill>
                <a:latin typeface="+mn-ea"/>
                <a:cs typeface="Meiryo UI" panose="020B0604030504040204" pitchFamily="50" charset="-128"/>
              </a:rPr>
              <a:t>“</a:t>
            </a:r>
            <a:r>
              <a:rPr lang="en-US" altLang="ja-JP" sz="952" dirty="0">
                <a:solidFill>
                  <a:prstClr val="black"/>
                </a:solidFill>
                <a:latin typeface="+mn-ea"/>
                <a:cs typeface="Meiryo UI" panose="020B0604030504040204" pitchFamily="50" charset="-128"/>
              </a:rPr>
              <a:t>Volume by Year</a:t>
            </a:r>
            <a:r>
              <a:rPr lang="ja-JP" altLang="en-US" sz="952" dirty="0">
                <a:solidFill>
                  <a:prstClr val="black"/>
                </a:solidFill>
                <a:latin typeface="+mn-ea"/>
                <a:cs typeface="Meiryo UI" panose="020B0604030504040204" pitchFamily="50" charset="-128"/>
              </a:rPr>
              <a:t>”</a:t>
            </a:r>
          </a:p>
        </p:txBody>
      </p:sp>
      <p:cxnSp>
        <p:nvCxnSpPr>
          <p:cNvPr id="47" name="直線矢印コネクタ 46">
            <a:extLst>
              <a:ext uri="{FF2B5EF4-FFF2-40B4-BE49-F238E27FC236}">
                <a16:creationId xmlns:a16="http://schemas.microsoft.com/office/drawing/2014/main" id="{526C3A41-5F20-44BC-B810-C730AB714CB9}"/>
              </a:ext>
            </a:extLst>
          </p:cNvPr>
          <p:cNvCxnSpPr>
            <a:cxnSpLocks/>
          </p:cNvCxnSpPr>
          <p:nvPr/>
        </p:nvCxnSpPr>
        <p:spPr>
          <a:xfrm flipV="1">
            <a:off x="9463293" y="1197429"/>
            <a:ext cx="1441317" cy="1406237"/>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4A7F69A0-E6D9-4AE4-A4FE-BF1651F3FE29}"/>
              </a:ext>
            </a:extLst>
          </p:cNvPr>
          <p:cNvSpPr txBox="1"/>
          <p:nvPr/>
        </p:nvSpPr>
        <p:spPr>
          <a:xfrm>
            <a:off x="9463293" y="1589876"/>
            <a:ext cx="739305" cy="276999"/>
          </a:xfrm>
          <a:prstGeom prst="rect">
            <a:avLst/>
          </a:prstGeom>
          <a:noFill/>
        </p:spPr>
        <p:txBody>
          <a:bodyPr wrap="none" rtlCol="0">
            <a:spAutoFit/>
          </a:bodyPr>
          <a:lstStyle/>
          <a:p>
            <a:r>
              <a:rPr kumimoji="1" lang="ja-JP" altLang="en-US" sz="1200">
                <a:latin typeface="Meiryo UI" panose="020B0604030504040204" pitchFamily="50" charset="-128"/>
                <a:ea typeface="Meiryo UI" panose="020B0604030504040204" pitchFamily="50" charset="-128"/>
              </a:rPr>
              <a:t>約</a:t>
            </a:r>
            <a:r>
              <a:rPr kumimoji="1" lang="en-US" altLang="ja-JP" sz="1200">
                <a:latin typeface="Meiryo UI" panose="020B0604030504040204" pitchFamily="50" charset="-128"/>
                <a:ea typeface="Meiryo UI" panose="020B0604030504040204" pitchFamily="50" charset="-128"/>
              </a:rPr>
              <a:t>4.4</a:t>
            </a:r>
            <a:r>
              <a:rPr kumimoji="1" lang="ja-JP" altLang="en-US" sz="1200">
                <a:latin typeface="Meiryo UI" panose="020B0604030504040204" pitchFamily="50" charset="-128"/>
                <a:ea typeface="Meiryo UI" panose="020B0604030504040204" pitchFamily="50" charset="-128"/>
              </a:rPr>
              <a:t>倍</a:t>
            </a:r>
          </a:p>
        </p:txBody>
      </p:sp>
    </p:spTree>
    <p:extLst>
      <p:ext uri="{BB962C8B-B14F-4D97-AF65-F5344CB8AC3E}">
        <p14:creationId xmlns:p14="http://schemas.microsoft.com/office/powerpoint/2010/main" val="138708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3695" y="5007500"/>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42</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63951" y="-893448"/>
            <a:ext cx="201528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13907" y="1163007"/>
            <a:ext cx="191536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931522"/>
            <a:ext cx="5503678" cy="17337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日本は、他の先進国に比べ、政治・経済・人口が過度に東京に一極集中している。</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新型コロナウイルス感染症拡大により、危機事象発生時における東京一極集中のリスクが顕在化した。</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また、</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年</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月には、東証のシステム障害により、３兆円の取引機会を喪失する事象も発生している。</a:t>
            </a:r>
          </a:p>
        </p:txBody>
      </p:sp>
      <p:sp>
        <p:nvSpPr>
          <p:cNvPr id="10" name="正方形/長方形 9"/>
          <p:cNvSpPr/>
          <p:nvPr/>
        </p:nvSpPr>
        <p:spPr>
          <a:xfrm>
            <a:off x="519750" y="5360910"/>
            <a:ext cx="5503679" cy="100412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a:latin typeface="UD デジタル 教科書体 NK-R" panose="02020400000000000000" pitchFamily="18" charset="-128"/>
                <a:ea typeface="UD デジタル 教科書体 NK-R" panose="02020400000000000000" pitchFamily="18" charset="-128"/>
              </a:rPr>
              <a:t>大阪にデータセンターやミドル・バックオフィスが集積され、日本の金融機能におけるレジリエント（強靭）な都市が実現している</a:t>
            </a:r>
            <a:endParaRPr lang="en-US" altLang="ja-JP" sz="1200">
              <a:latin typeface="UD デジタル 教科書体 NK-R" panose="02020400000000000000" pitchFamily="18" charset="-128"/>
              <a:ea typeface="UD デジタル 教科書体 NK-R" panose="02020400000000000000" pitchFamily="18" charset="-128"/>
            </a:endParaRPr>
          </a:p>
          <a:p>
            <a:pPr>
              <a:lnSpc>
                <a:spcPct val="150000"/>
              </a:lnSpc>
            </a:pPr>
            <a:endParaRPr lang="ja-JP" altLang="en-US" sz="50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050">
                <a:latin typeface="UD デジタル 教科書体 NK-R" panose="02020400000000000000" pitchFamily="18" charset="-128"/>
                <a:ea typeface="UD デジタル 教科書体 NK-R" panose="02020400000000000000" pitchFamily="18" charset="-128"/>
              </a:rPr>
              <a:t>　　　</a:t>
            </a:r>
          </a:p>
        </p:txBody>
      </p:sp>
      <p:sp>
        <p:nvSpPr>
          <p:cNvPr id="2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２</a:t>
            </a:r>
            <a:r>
              <a:rPr lang="ja-JP" altLang="en-US" sz="2800" b="1" dirty="0">
                <a:latin typeface="UD デジタル 教科書体 NK-R" panose="02020400000000000000" pitchFamily="18" charset="-128"/>
                <a:ea typeface="UD デジタル 教科書体 NK-R" panose="02020400000000000000" pitchFamily="18" charset="-128"/>
              </a:rPr>
              <a:t>　災害等に強い経済の実現</a:t>
            </a:r>
          </a:p>
        </p:txBody>
      </p:sp>
      <p:grpSp>
        <p:nvGrpSpPr>
          <p:cNvPr id="30" name="グループ化 29"/>
          <p:cNvGrpSpPr/>
          <p:nvPr/>
        </p:nvGrpSpPr>
        <p:grpSpPr>
          <a:xfrm>
            <a:off x="6245366" y="1279946"/>
            <a:ext cx="5323385" cy="2133554"/>
            <a:chOff x="888610" y="2403393"/>
            <a:chExt cx="5743608" cy="2366357"/>
          </a:xfrm>
        </p:grpSpPr>
        <p:pic>
          <p:nvPicPr>
            <p:cNvPr id="33" name="図 32"/>
            <p:cNvPicPr>
              <a:picLocks noChangeAspect="1"/>
            </p:cNvPicPr>
            <p:nvPr/>
          </p:nvPicPr>
          <p:blipFill rotWithShape="1">
            <a:blip r:embed="rId2"/>
            <a:srcRect l="6189"/>
            <a:stretch/>
          </p:blipFill>
          <p:spPr>
            <a:xfrm>
              <a:off x="888610" y="2493200"/>
              <a:ext cx="5506716" cy="2276550"/>
            </a:xfrm>
            <a:prstGeom prst="rect">
              <a:avLst/>
            </a:prstGeom>
          </p:spPr>
        </p:pic>
        <p:sp>
          <p:nvSpPr>
            <p:cNvPr id="34" name="角丸四角形 33"/>
            <p:cNvSpPr/>
            <p:nvPr/>
          </p:nvSpPr>
          <p:spPr>
            <a:xfrm>
              <a:off x="1180559" y="2409940"/>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rPr>
                <a:t>日本</a:t>
              </a:r>
            </a:p>
          </p:txBody>
        </p:sp>
        <p:sp>
          <p:nvSpPr>
            <p:cNvPr id="35" name="角丸四角形 34"/>
            <p:cNvSpPr/>
            <p:nvPr/>
          </p:nvSpPr>
          <p:spPr>
            <a:xfrm>
              <a:off x="2828728" y="2403393"/>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rPr>
                <a:t>アメリカ</a:t>
              </a:r>
            </a:p>
          </p:txBody>
        </p:sp>
        <p:sp>
          <p:nvSpPr>
            <p:cNvPr id="37" name="角丸四角形 36"/>
            <p:cNvSpPr/>
            <p:nvPr/>
          </p:nvSpPr>
          <p:spPr>
            <a:xfrm>
              <a:off x="4622202" y="2437376"/>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rPr>
                <a:t>ドイツ</a:t>
              </a:r>
            </a:p>
          </p:txBody>
        </p:sp>
        <p:sp>
          <p:nvSpPr>
            <p:cNvPr id="42" name="テキスト ボックス 41"/>
            <p:cNvSpPr txBox="1"/>
            <p:nvPr/>
          </p:nvSpPr>
          <p:spPr>
            <a:xfrm>
              <a:off x="1760315" y="2949973"/>
              <a:ext cx="869182" cy="307777"/>
            </a:xfrm>
            <a:prstGeom prst="rect">
              <a:avLst/>
            </a:prstGeom>
            <a:noFill/>
          </p:spPr>
          <p:txBody>
            <a:bodyPr wrap="square" rtlCol="0">
              <a:spAutoFit/>
            </a:bodyPr>
            <a:lstStyle/>
            <a:p>
              <a:r>
                <a:rPr kumimoji="1" lang="en-US" altLang="ja-JP" sz="1400" u="sng">
                  <a:solidFill>
                    <a:schemeClr val="bg1"/>
                  </a:solidFill>
                </a:rPr>
                <a:t>19.6%</a:t>
              </a:r>
            </a:p>
          </p:txBody>
        </p:sp>
        <p:sp>
          <p:nvSpPr>
            <p:cNvPr id="43" name="テキスト ボックス 42"/>
            <p:cNvSpPr txBox="1"/>
            <p:nvPr/>
          </p:nvSpPr>
          <p:spPr>
            <a:xfrm>
              <a:off x="3392938" y="2778919"/>
              <a:ext cx="582697" cy="253916"/>
            </a:xfrm>
            <a:prstGeom prst="rect">
              <a:avLst/>
            </a:prstGeom>
            <a:noFill/>
          </p:spPr>
          <p:txBody>
            <a:bodyPr wrap="square" rtlCol="0">
              <a:spAutoFit/>
            </a:bodyPr>
            <a:lstStyle/>
            <a:p>
              <a:r>
                <a:rPr kumimoji="1" lang="en-US" altLang="ja-JP" sz="1050" b="1" u="sng">
                  <a:solidFill>
                    <a:schemeClr val="bg1"/>
                  </a:solidFill>
                </a:rPr>
                <a:t>8.1%</a:t>
              </a:r>
            </a:p>
          </p:txBody>
        </p:sp>
        <p:sp>
          <p:nvSpPr>
            <p:cNvPr id="49" name="テキスト ボックス 48"/>
            <p:cNvSpPr txBox="1"/>
            <p:nvPr/>
          </p:nvSpPr>
          <p:spPr>
            <a:xfrm>
              <a:off x="5168945" y="2858881"/>
              <a:ext cx="679636" cy="253916"/>
            </a:xfrm>
            <a:prstGeom prst="rect">
              <a:avLst/>
            </a:prstGeom>
            <a:noFill/>
          </p:spPr>
          <p:txBody>
            <a:bodyPr wrap="square" rtlCol="0">
              <a:spAutoFit/>
            </a:bodyPr>
            <a:lstStyle/>
            <a:p>
              <a:r>
                <a:rPr kumimoji="1" lang="en-US" altLang="ja-JP" sz="1050" b="1" u="sng">
                  <a:solidFill>
                    <a:schemeClr val="bg1"/>
                  </a:solidFill>
                </a:rPr>
                <a:t>12.5%</a:t>
              </a:r>
            </a:p>
          </p:txBody>
        </p:sp>
        <p:sp>
          <p:nvSpPr>
            <p:cNvPr id="50" name="テキスト ボックス 49"/>
            <p:cNvSpPr txBox="1"/>
            <p:nvPr/>
          </p:nvSpPr>
          <p:spPr>
            <a:xfrm>
              <a:off x="2087260" y="3321642"/>
              <a:ext cx="869182" cy="261610"/>
            </a:xfrm>
            <a:prstGeom prst="rect">
              <a:avLst/>
            </a:prstGeom>
            <a:noFill/>
          </p:spPr>
          <p:txBody>
            <a:bodyPr wrap="square" rtlCol="0">
              <a:spAutoFit/>
            </a:bodyPr>
            <a:lstStyle/>
            <a:p>
              <a:r>
                <a:rPr kumimoji="1" lang="en-US" altLang="ja-JP" sz="1100"/>
                <a:t>7.2%</a:t>
              </a:r>
            </a:p>
          </p:txBody>
        </p:sp>
        <p:sp>
          <p:nvSpPr>
            <p:cNvPr id="51" name="テキスト ボックス 50"/>
            <p:cNvSpPr txBox="1"/>
            <p:nvPr/>
          </p:nvSpPr>
          <p:spPr>
            <a:xfrm>
              <a:off x="3834907" y="2774357"/>
              <a:ext cx="869182" cy="253916"/>
            </a:xfrm>
            <a:prstGeom prst="rect">
              <a:avLst/>
            </a:prstGeom>
            <a:noFill/>
          </p:spPr>
          <p:txBody>
            <a:bodyPr wrap="square" rtlCol="0">
              <a:spAutoFit/>
            </a:bodyPr>
            <a:lstStyle/>
            <a:p>
              <a:r>
                <a:rPr kumimoji="1" lang="en-US" altLang="ja-JP" sz="1050"/>
                <a:t>4.9%</a:t>
              </a:r>
            </a:p>
          </p:txBody>
        </p:sp>
        <p:sp>
          <p:nvSpPr>
            <p:cNvPr id="52" name="テキスト ボックス 51"/>
            <p:cNvSpPr txBox="1"/>
            <p:nvPr/>
          </p:nvSpPr>
          <p:spPr>
            <a:xfrm>
              <a:off x="5763036" y="2967880"/>
              <a:ext cx="869182" cy="253916"/>
            </a:xfrm>
            <a:prstGeom prst="rect">
              <a:avLst/>
            </a:prstGeom>
            <a:noFill/>
          </p:spPr>
          <p:txBody>
            <a:bodyPr wrap="square" rtlCol="0">
              <a:spAutoFit/>
            </a:bodyPr>
            <a:lstStyle/>
            <a:p>
              <a:r>
                <a:rPr kumimoji="1" lang="en-US" altLang="ja-JP" sz="1050"/>
                <a:t>5.9%</a:t>
              </a:r>
            </a:p>
          </p:txBody>
        </p:sp>
      </p:grpSp>
      <p:sp>
        <p:nvSpPr>
          <p:cNvPr id="53" name="テキスト ボックス 52"/>
          <p:cNvSpPr txBox="1"/>
          <p:nvPr/>
        </p:nvSpPr>
        <p:spPr>
          <a:xfrm>
            <a:off x="6356753" y="885784"/>
            <a:ext cx="3420000" cy="276999"/>
          </a:xfrm>
          <a:prstGeom prst="rect">
            <a:avLst/>
          </a:prstGeom>
          <a:solidFill>
            <a:schemeClr val="bg1">
              <a:lumMod val="50000"/>
            </a:schemeClr>
          </a:solidFill>
        </p:spPr>
        <p:txBody>
          <a:bodyPr wrap="square" rtlCol="0">
            <a:spAutoFit/>
          </a:bodyPr>
          <a:lstStyle/>
          <a:p>
            <a:pPr algn="ctr">
              <a:defRPr/>
            </a:pPr>
            <a:r>
              <a:rPr kumimoji="1" lang="ja-JP" altLang="en-US" sz="1200" b="1">
                <a:solidFill>
                  <a:schemeClr val="bg1"/>
                </a:solidFill>
                <a:latin typeface="Meiryo UI" panose="020B0604030504040204" pitchFamily="50" charset="-128"/>
                <a:ea typeface="Meiryo UI" panose="020B0604030504040204" pitchFamily="50" charset="-128"/>
              </a:rPr>
              <a:t>■　海外主要都市におけるＧＤＰ比較</a:t>
            </a:r>
          </a:p>
        </p:txBody>
      </p:sp>
      <p:graphicFrame>
        <p:nvGraphicFramePr>
          <p:cNvPr id="54" name="表 53"/>
          <p:cNvGraphicFramePr>
            <a:graphicFrameLocks noGrp="1"/>
          </p:cNvGraphicFramePr>
          <p:nvPr/>
        </p:nvGraphicFramePr>
        <p:xfrm>
          <a:off x="6380930" y="3172150"/>
          <a:ext cx="5127466" cy="924360"/>
        </p:xfrm>
        <a:graphic>
          <a:graphicData uri="http://schemas.openxmlformats.org/drawingml/2006/table">
            <a:tbl>
              <a:tblPr firstRow="1" bandRow="1">
                <a:tableStyleId>{5940675A-B579-460E-94D1-54222C63F5DA}</a:tableStyleId>
              </a:tblPr>
              <a:tblGrid>
                <a:gridCol w="2326963">
                  <a:extLst>
                    <a:ext uri="{9D8B030D-6E8A-4147-A177-3AD203B41FA5}">
                      <a16:colId xmlns:a16="http://schemas.microsoft.com/office/drawing/2014/main" val="3505604759"/>
                    </a:ext>
                  </a:extLst>
                </a:gridCol>
                <a:gridCol w="933501">
                  <a:extLst>
                    <a:ext uri="{9D8B030D-6E8A-4147-A177-3AD203B41FA5}">
                      <a16:colId xmlns:a16="http://schemas.microsoft.com/office/drawing/2014/main" val="1560884482"/>
                    </a:ext>
                  </a:extLst>
                </a:gridCol>
                <a:gridCol w="933501">
                  <a:extLst>
                    <a:ext uri="{9D8B030D-6E8A-4147-A177-3AD203B41FA5}">
                      <a16:colId xmlns:a16="http://schemas.microsoft.com/office/drawing/2014/main" val="4207018923"/>
                    </a:ext>
                  </a:extLst>
                </a:gridCol>
                <a:gridCol w="933501">
                  <a:extLst>
                    <a:ext uri="{9D8B030D-6E8A-4147-A177-3AD203B41FA5}">
                      <a16:colId xmlns:a16="http://schemas.microsoft.com/office/drawing/2014/main" val="1998994896"/>
                    </a:ext>
                  </a:extLst>
                </a:gridCol>
              </a:tblGrid>
              <a:tr h="247518">
                <a:tc>
                  <a:txBody>
                    <a:bodyPr/>
                    <a:lstStyle/>
                    <a:p>
                      <a:endParaRPr kumimoji="1" lang="ja-JP" altLang="en-US" sz="1050" b="1"/>
                    </a:p>
                  </a:txBody>
                  <a:tcPr/>
                </a:tc>
                <a:tc>
                  <a:txBody>
                    <a:bodyPr/>
                    <a:lstStyle/>
                    <a:p>
                      <a:pPr algn="ctr"/>
                      <a:r>
                        <a:rPr kumimoji="1" lang="ja-JP" altLang="en-US" sz="1050" b="1">
                          <a:solidFill>
                            <a:schemeClr val="tx1"/>
                          </a:solidFill>
                        </a:rPr>
                        <a:t>日本</a:t>
                      </a:r>
                    </a:p>
                  </a:txBody>
                  <a:tcPr>
                    <a:solidFill>
                      <a:schemeClr val="accent1">
                        <a:lumMod val="60000"/>
                        <a:lumOff val="40000"/>
                      </a:schemeClr>
                    </a:solidFill>
                  </a:tcPr>
                </a:tc>
                <a:tc>
                  <a:txBody>
                    <a:bodyPr/>
                    <a:lstStyle/>
                    <a:p>
                      <a:pPr algn="ctr"/>
                      <a:r>
                        <a:rPr kumimoji="1" lang="ja-JP" altLang="en-US" sz="1050" b="1"/>
                        <a:t>アメリカ</a:t>
                      </a:r>
                    </a:p>
                  </a:txBody>
                  <a:tcPr>
                    <a:solidFill>
                      <a:schemeClr val="accent1">
                        <a:lumMod val="60000"/>
                        <a:lumOff val="40000"/>
                      </a:schemeClr>
                    </a:solidFill>
                  </a:tcPr>
                </a:tc>
                <a:tc>
                  <a:txBody>
                    <a:bodyPr/>
                    <a:lstStyle/>
                    <a:p>
                      <a:pPr algn="ctr"/>
                      <a:r>
                        <a:rPr kumimoji="1" lang="ja-JP" altLang="en-US" sz="1050" b="1"/>
                        <a:t>ドイツ</a:t>
                      </a:r>
                    </a:p>
                  </a:txBody>
                  <a:tcPr>
                    <a:solidFill>
                      <a:schemeClr val="accent1">
                        <a:lumMod val="60000"/>
                        <a:lumOff val="40000"/>
                      </a:schemeClr>
                    </a:solidFill>
                  </a:tcPr>
                </a:tc>
                <a:extLst>
                  <a:ext uri="{0D108BD9-81ED-4DB2-BD59-A6C34878D82A}">
                    <a16:rowId xmlns:a16="http://schemas.microsoft.com/office/drawing/2014/main" val="1291786104"/>
                  </a:ext>
                </a:extLst>
              </a:tr>
              <a:tr h="400630">
                <a:tc>
                  <a:txBody>
                    <a:bodyPr/>
                    <a:lstStyle/>
                    <a:p>
                      <a:r>
                        <a:rPr kumimoji="1" lang="ja-JP" altLang="en-US" sz="1050" b="1"/>
                        <a:t>経済の一極集中の割合</a:t>
                      </a:r>
                      <a:endParaRPr kumimoji="1" lang="en-US" altLang="ja-JP" sz="1050" b="1"/>
                    </a:p>
                    <a:p>
                      <a:r>
                        <a:rPr kumimoji="1" lang="ja-JP" altLang="en-US" sz="900" b="0" spc="-100" baseline="0"/>
                        <a:t>（国内総生産に占める第１都市のＧＤＰ比率）</a:t>
                      </a:r>
                    </a:p>
                  </a:txBody>
                  <a:tcPr anchor="ctr"/>
                </a:tc>
                <a:tc>
                  <a:txBody>
                    <a:bodyPr/>
                    <a:lstStyle/>
                    <a:p>
                      <a:pPr algn="ctr"/>
                      <a:r>
                        <a:rPr kumimoji="1" lang="ja-JP" altLang="en-US" sz="1050" b="1" dirty="0">
                          <a:solidFill>
                            <a:schemeClr val="tx1"/>
                          </a:solidFill>
                        </a:rPr>
                        <a:t>１９．６％</a:t>
                      </a:r>
                    </a:p>
                  </a:txBody>
                  <a:tcPr anchor="ctr">
                    <a:noFill/>
                  </a:tcPr>
                </a:tc>
                <a:tc>
                  <a:txBody>
                    <a:bodyPr/>
                    <a:lstStyle/>
                    <a:p>
                      <a:pPr algn="ctr"/>
                      <a:r>
                        <a:rPr kumimoji="1" lang="ja-JP" altLang="en-US" sz="1050"/>
                        <a:t>８．１％</a:t>
                      </a:r>
                    </a:p>
                  </a:txBody>
                  <a:tcPr anchor="ctr"/>
                </a:tc>
                <a:tc>
                  <a:txBody>
                    <a:bodyPr/>
                    <a:lstStyle/>
                    <a:p>
                      <a:pPr algn="ctr"/>
                      <a:r>
                        <a:rPr kumimoji="1" lang="ja-JP" altLang="en-US" sz="1050"/>
                        <a:t>１２．５％</a:t>
                      </a:r>
                    </a:p>
                  </a:txBody>
                  <a:tcPr anchor="ctr"/>
                </a:tc>
                <a:extLst>
                  <a:ext uri="{0D108BD9-81ED-4DB2-BD59-A6C34878D82A}">
                    <a16:rowId xmlns:a16="http://schemas.microsoft.com/office/drawing/2014/main" val="3883039706"/>
                  </a:ext>
                </a:extLst>
              </a:tr>
              <a:tr h="272270">
                <a:tc>
                  <a:txBody>
                    <a:bodyPr/>
                    <a:lstStyle/>
                    <a:p>
                      <a:r>
                        <a:rPr kumimoji="1" lang="ja-JP" altLang="en-US" sz="1050" b="1"/>
                        <a:t>第１・第２都市の比率</a:t>
                      </a:r>
                    </a:p>
                  </a:txBody>
                  <a:tcPr anchor="ctr"/>
                </a:tc>
                <a:tc>
                  <a:txBody>
                    <a:bodyPr/>
                    <a:lstStyle/>
                    <a:p>
                      <a:pPr algn="ctr"/>
                      <a:r>
                        <a:rPr kumimoji="1" lang="ja-JP" altLang="en-US" sz="1050" b="1">
                          <a:solidFill>
                            <a:schemeClr val="tx1"/>
                          </a:solidFill>
                        </a:rPr>
                        <a:t>３：１</a:t>
                      </a:r>
                    </a:p>
                  </a:txBody>
                  <a:tcPr anchor="ctr">
                    <a:noFill/>
                  </a:tcPr>
                </a:tc>
                <a:tc>
                  <a:txBody>
                    <a:bodyPr/>
                    <a:lstStyle/>
                    <a:p>
                      <a:pPr algn="ctr"/>
                      <a:r>
                        <a:rPr kumimoji="1" lang="ja-JP" altLang="en-US" sz="1050"/>
                        <a:t>２：１</a:t>
                      </a:r>
                    </a:p>
                  </a:txBody>
                  <a:tcPr anchor="ctr"/>
                </a:tc>
                <a:tc>
                  <a:txBody>
                    <a:bodyPr/>
                    <a:lstStyle/>
                    <a:p>
                      <a:pPr algn="ctr"/>
                      <a:r>
                        <a:rPr kumimoji="1" lang="ja-JP" altLang="en-US" sz="1050" dirty="0"/>
                        <a:t>２：１</a:t>
                      </a:r>
                    </a:p>
                  </a:txBody>
                  <a:tcPr anchor="ctr"/>
                </a:tc>
                <a:extLst>
                  <a:ext uri="{0D108BD9-81ED-4DB2-BD59-A6C34878D82A}">
                    <a16:rowId xmlns:a16="http://schemas.microsoft.com/office/drawing/2014/main" val="3627088023"/>
                  </a:ext>
                </a:extLst>
              </a:tr>
            </a:tbl>
          </a:graphicData>
        </a:graphic>
      </p:graphicFrame>
      <p:sp>
        <p:nvSpPr>
          <p:cNvPr id="55" name="角丸四角形 54"/>
          <p:cNvSpPr/>
          <p:nvPr/>
        </p:nvSpPr>
        <p:spPr>
          <a:xfrm>
            <a:off x="8715415" y="3156918"/>
            <a:ext cx="900233" cy="94785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6" name="テキスト ボックス 55">
            <a:extLst>
              <a:ext uri="{FF2B5EF4-FFF2-40B4-BE49-F238E27FC236}">
                <a16:creationId xmlns:a16="http://schemas.microsoft.com/office/drawing/2014/main" id="{34CF59F8-A367-4EC1-83BF-5D400B8A4CCC}"/>
              </a:ext>
            </a:extLst>
          </p:cNvPr>
          <p:cNvSpPr txBox="1"/>
          <p:nvPr/>
        </p:nvSpPr>
        <p:spPr>
          <a:xfrm>
            <a:off x="6400189" y="4283786"/>
            <a:ext cx="6492214" cy="230832"/>
          </a:xfrm>
          <a:prstGeom prst="rect">
            <a:avLst/>
          </a:prstGeom>
          <a:noFill/>
          <a:ln>
            <a:noFill/>
          </a:ln>
        </p:spPr>
        <p:txBody>
          <a:bodyPr wrap="square" lIns="0" rIns="0" rtlCol="0">
            <a:spAutoFit/>
          </a:bodyPr>
          <a:lstStyle/>
          <a:p>
            <a:pPr marL="217984" indent="-217984"/>
            <a:r>
              <a:rPr lang="ja-JP" altLang="en-US" sz="900"/>
              <a:t>　</a:t>
            </a:r>
            <a:r>
              <a:rPr lang="en-US" altLang="ja-JP" sz="900"/>
              <a:t>※</a:t>
            </a:r>
            <a:r>
              <a:rPr lang="ja-JP" altLang="en-US" sz="900"/>
              <a:t>アメリカ・ドイツの国単位はＯＥＣＤ、都市別はブルッキングス研究所の公表値</a:t>
            </a:r>
            <a:endParaRPr lang="en-US" altLang="ja-JP" sz="900"/>
          </a:p>
        </p:txBody>
      </p:sp>
      <p:sp>
        <p:nvSpPr>
          <p:cNvPr id="57" name="テキスト ボックス 56">
            <a:extLst>
              <a:ext uri="{FF2B5EF4-FFF2-40B4-BE49-F238E27FC236}">
                <a16:creationId xmlns:a16="http://schemas.microsoft.com/office/drawing/2014/main" id="{34CF59F8-A367-4EC1-83BF-5D400B8A4CCC}"/>
              </a:ext>
            </a:extLst>
          </p:cNvPr>
          <p:cNvSpPr txBox="1"/>
          <p:nvPr/>
        </p:nvSpPr>
        <p:spPr>
          <a:xfrm>
            <a:off x="6400189" y="4098786"/>
            <a:ext cx="2797792" cy="230832"/>
          </a:xfrm>
          <a:prstGeom prst="rect">
            <a:avLst/>
          </a:prstGeom>
          <a:noFill/>
          <a:ln>
            <a:noFill/>
          </a:ln>
        </p:spPr>
        <p:txBody>
          <a:bodyPr wrap="square" lIns="0" rIns="0" rtlCol="0">
            <a:spAutoFit/>
          </a:bodyPr>
          <a:lstStyle/>
          <a:p>
            <a:pPr marL="217984" indent="-217984"/>
            <a:r>
              <a:rPr lang="ja-JP" altLang="en-US" sz="900"/>
              <a:t>　</a:t>
            </a:r>
            <a:r>
              <a:rPr lang="en-US" altLang="ja-JP" sz="900"/>
              <a:t>※</a:t>
            </a:r>
            <a:r>
              <a:rPr lang="ja-JP" altLang="en-US" sz="900"/>
              <a:t>国内</a:t>
            </a:r>
            <a:r>
              <a:rPr lang="en-US" altLang="ja-JP" sz="900"/>
              <a:t>GDP</a:t>
            </a:r>
            <a:r>
              <a:rPr lang="ja-JP" altLang="en-US" sz="900"/>
              <a:t>は、県民経済計算を参照</a:t>
            </a:r>
            <a:endParaRPr lang="en-US" altLang="ja-JP" sz="900"/>
          </a:p>
        </p:txBody>
      </p:sp>
      <p:sp>
        <p:nvSpPr>
          <p:cNvPr id="58" name="正方形/長方形 57"/>
          <p:cNvSpPr/>
          <p:nvPr/>
        </p:nvSpPr>
        <p:spPr>
          <a:xfrm>
            <a:off x="6400189" y="4558156"/>
            <a:ext cx="4082719" cy="412934"/>
          </a:xfrm>
          <a:prstGeom prst="rect">
            <a:avLst/>
          </a:prstGeom>
        </p:spPr>
        <p:txBody>
          <a:bodyPr wrap="square">
            <a:spAutoFit/>
          </a:bodyPr>
          <a:lstStyle/>
          <a:p>
            <a:pPr>
              <a:lnSpc>
                <a:spcPts val="2500"/>
              </a:lnSpc>
              <a:spcAft>
                <a:spcPts val="0"/>
              </a:spcAft>
            </a:pPr>
            <a:r>
              <a:rPr kumimoji="1" lang="ja-JP" altLang="en-US" spc="-150">
                <a:latin typeface="UD デジタル 教科書体 NK-B" panose="02020700000000000000" pitchFamily="18" charset="-128"/>
                <a:ea typeface="UD デジタル 教科書体 NK-B" panose="02020700000000000000" pitchFamily="18" charset="-128"/>
              </a:rPr>
              <a:t>▽　東京一極集中の弊害</a:t>
            </a:r>
            <a:endParaRPr kumimoji="1" lang="en-US" altLang="ja-JP" spc="-150">
              <a:latin typeface="UD デジタル 教科書体 NK-B" panose="02020700000000000000" pitchFamily="18" charset="-128"/>
              <a:ea typeface="UD デジタル 教科書体 NK-B" panose="02020700000000000000" pitchFamily="18" charset="-128"/>
            </a:endParaRPr>
          </a:p>
        </p:txBody>
      </p:sp>
      <p:sp>
        <p:nvSpPr>
          <p:cNvPr id="59" name="正方形/長方形 58"/>
          <p:cNvSpPr/>
          <p:nvPr/>
        </p:nvSpPr>
        <p:spPr>
          <a:xfrm>
            <a:off x="6731546" y="4931521"/>
            <a:ext cx="5039539" cy="1360885"/>
          </a:xfrm>
          <a:prstGeom prst="rect">
            <a:avLst/>
          </a:prstGeom>
        </p:spPr>
        <p:txBody>
          <a:bodyPr wrap="square">
            <a:spAutoFit/>
          </a:bodyPr>
          <a:lstStyle/>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・首都直下地震における被害想定（経済的被害）</a:t>
            </a:r>
            <a:r>
              <a:rPr lang="ja-JP" altLang="en-US" sz="1600" spc="-150" dirty="0">
                <a:latin typeface="UD デジタル 教科書体 NK-R" panose="02020400000000000000" pitchFamily="18" charset="-128"/>
                <a:ea typeface="UD デジタル 教科書体 NK-R" panose="02020400000000000000" pitchFamily="18" charset="-128"/>
              </a:rPr>
              <a:t>　</a:t>
            </a:r>
            <a:endParaRPr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約</a:t>
            </a:r>
            <a:r>
              <a:rPr lang="en-US" altLang="ja-JP" sz="1600" u="sng" spc="-150" dirty="0">
                <a:latin typeface="UD デジタル 教科書体 NK-B" panose="02020700000000000000" pitchFamily="18" charset="-128"/>
                <a:ea typeface="UD デジタル 教科書体 NK-B" panose="02020700000000000000" pitchFamily="18" charset="-128"/>
              </a:rPr>
              <a:t>83</a:t>
            </a:r>
            <a:r>
              <a:rPr kumimoji="1" lang="ja-JP" altLang="en-US" sz="1600" u="sng" spc="-150" dirty="0">
                <a:latin typeface="UD デジタル 教科書体 NK-B" panose="02020700000000000000" pitchFamily="18" charset="-128"/>
                <a:ea typeface="UD デジタル 教科書体 NK-B" panose="02020700000000000000" pitchFamily="18" charset="-128"/>
              </a:rPr>
              <a:t>兆円</a:t>
            </a:r>
            <a:endParaRPr kumimoji="1" lang="en-US" altLang="ja-JP" sz="1600" u="sng" spc="-150" dirty="0">
              <a:latin typeface="UD デジタル 教科書体 NK-B" panose="02020700000000000000" pitchFamily="18" charset="-128"/>
              <a:ea typeface="UD デジタル 教科書体 NK-B" panose="020207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・世界の大都市の自然災害リスク指数</a:t>
            </a:r>
            <a:endParaRPr kumimoji="1"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東京・横浜が世界主要</a:t>
            </a:r>
            <a:r>
              <a:rPr kumimoji="1" lang="en-US" altLang="ja-JP" sz="1600" u="sng" spc="-150" dirty="0">
                <a:latin typeface="UD デジタル 教科書体 NK-B" panose="02020700000000000000" pitchFamily="18" charset="-128"/>
                <a:ea typeface="UD デジタル 教科書体 NK-B" panose="02020700000000000000" pitchFamily="18" charset="-128"/>
              </a:rPr>
              <a:t>50</a:t>
            </a:r>
            <a:r>
              <a:rPr kumimoji="1" lang="ja-JP" altLang="en-US" sz="1600" u="sng" spc="-150" dirty="0">
                <a:latin typeface="UD デジタル 教科書体 NK-B" panose="02020700000000000000" pitchFamily="18" charset="-128"/>
                <a:ea typeface="UD デジタル 教科書体 NK-B" panose="02020700000000000000" pitchFamily="18" charset="-128"/>
              </a:rPr>
              <a:t>都市でワースト１</a:t>
            </a:r>
            <a:r>
              <a:rPr kumimoji="1" lang="ja-JP" altLang="en-US" spc="-150" dirty="0">
                <a:latin typeface="UD デジタル 教科書体 NK-R" panose="02020400000000000000" pitchFamily="18" charset="-128"/>
                <a:ea typeface="UD デジタル 教科書体 NK-R" panose="02020400000000000000" pitchFamily="18" charset="-128"/>
              </a:rPr>
              <a:t>　</a:t>
            </a:r>
            <a:endParaRPr kumimoji="1" lang="ja-JP" altLang="en-US" sz="1200" spc="-150" dirty="0">
              <a:latin typeface="UD デジタル 教科書体 NK-R" panose="02020400000000000000" pitchFamily="18" charset="-128"/>
              <a:ea typeface="UD デジタル 教科書体 NK-R" panose="02020400000000000000" pitchFamily="18" charset="-128"/>
            </a:endParaRPr>
          </a:p>
        </p:txBody>
      </p:sp>
      <p:sp>
        <p:nvSpPr>
          <p:cNvPr id="60" name="正方形/長方形 59"/>
          <p:cNvSpPr/>
          <p:nvPr/>
        </p:nvSpPr>
        <p:spPr>
          <a:xfrm>
            <a:off x="6379799" y="4514613"/>
            <a:ext cx="5493753" cy="22659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7283650" y="6254196"/>
            <a:ext cx="3797835" cy="478144"/>
          </a:xfrm>
          <a:prstGeom prst="rect">
            <a:avLst/>
          </a:prstGeom>
          <a:noFill/>
        </p:spPr>
        <p:txBody>
          <a:bodyPr wrap="none" rtlCol="0">
            <a:spAutoFit/>
          </a:bodyPr>
          <a:lstStyle/>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出典：</a:t>
            </a:r>
            <a:r>
              <a:rPr kumimoji="1" lang="zh-TW" altLang="en-US" sz="900" dirty="0">
                <a:latin typeface="UD デジタル 教科書体 NK-R" panose="02020400000000000000" pitchFamily="18" charset="-128"/>
                <a:ea typeface="UD デジタル 教科書体 NK-R" panose="02020400000000000000" pitchFamily="18" charset="-128"/>
              </a:rPr>
              <a:t>中央防災会議 防災対策実行会議</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lang="ja-JP" altLang="en-US" sz="900" dirty="0">
                <a:latin typeface="UD デジタル 教科書体 NK-R" panose="02020400000000000000" pitchFamily="18" charset="-128"/>
                <a:ea typeface="UD デジタル 教科書体 NK-R" panose="02020400000000000000" pitchFamily="18" charset="-128"/>
              </a:rPr>
              <a:t>　　　　　首都直下地震対策検討ワーキンググループ報告書（２０</a:t>
            </a:r>
            <a:r>
              <a:rPr lang="en-US" altLang="ja-JP" sz="900" dirty="0">
                <a:latin typeface="UD デジタル 教科書体 NK-R" panose="02020400000000000000" pitchFamily="18" charset="-128"/>
                <a:ea typeface="UD デジタル 教科書体 NK-R" panose="02020400000000000000" pitchFamily="18" charset="-128"/>
              </a:rPr>
              <a:t>25</a:t>
            </a:r>
            <a:r>
              <a:rPr lang="ja-JP" altLang="en-US" sz="900" dirty="0">
                <a:latin typeface="UD デジタル 教科書体 NK-R" panose="02020400000000000000" pitchFamily="18" charset="-128"/>
                <a:ea typeface="UD デジタル 教科書体 NK-R" panose="02020400000000000000" pitchFamily="18" charset="-128"/>
              </a:rPr>
              <a:t>年１２月）</a:t>
            </a:r>
            <a:r>
              <a:rPr kumimoji="1" lang="ja-JP" altLang="en-US" sz="900" dirty="0">
                <a:latin typeface="UD デジタル 教科書体 NK-R" panose="02020400000000000000" pitchFamily="18" charset="-128"/>
                <a:ea typeface="UD デジタル 教科書体 NK-R" panose="02020400000000000000" pitchFamily="18" charset="-128"/>
              </a:rPr>
              <a:t>、</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ミュンヘン再保険会社アニュアル・レポート（</a:t>
            </a:r>
            <a:r>
              <a:rPr kumimoji="1" lang="en-US" altLang="ja-JP" sz="900" dirty="0">
                <a:latin typeface="UD デジタル 教科書体 NK-R" panose="02020400000000000000" pitchFamily="18" charset="-128"/>
                <a:ea typeface="UD デジタル 教科書体 NK-R" panose="02020400000000000000" pitchFamily="18" charset="-128"/>
              </a:rPr>
              <a:t>2003</a:t>
            </a:r>
            <a:r>
              <a:rPr kumimoji="1" lang="ja-JP" altLang="en-US" sz="900" dirty="0">
                <a:latin typeface="UD デジタル 教科書体 NK-R" panose="02020400000000000000" pitchFamily="18" charset="-128"/>
                <a:ea typeface="UD デジタル 教科書体 NK-R" panose="02020400000000000000" pitchFamily="18" charset="-128"/>
              </a:rPr>
              <a:t>年３月）</a:t>
            </a:r>
          </a:p>
        </p:txBody>
      </p:sp>
      <p:sp>
        <p:nvSpPr>
          <p:cNvPr id="2" name="正方形/長方形 1"/>
          <p:cNvSpPr/>
          <p:nvPr/>
        </p:nvSpPr>
        <p:spPr>
          <a:xfrm>
            <a:off x="572126" y="3543090"/>
            <a:ext cx="5396247" cy="830997"/>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a:latin typeface="UD デジタル 教科書体 NK-R" panose="02020400000000000000" pitchFamily="18" charset="-128"/>
                <a:ea typeface="UD デジタル 教科書体 NK-R" panose="02020400000000000000" pitchFamily="18" charset="-128"/>
                <a:cs typeface="Meiryo UI" pitchFamily="50" charset="-128"/>
              </a:rPr>
              <a:t>自然災害が多いという日本の特徴やシステム障害による投資リスクを軽減するため、金融機関による</a:t>
            </a:r>
            <a:r>
              <a:rPr lang="en-US" altLang="ja-JP" sz="1200">
                <a:latin typeface="UD デジタル 教科書体 NK-R" panose="02020400000000000000" pitchFamily="18" charset="-128"/>
                <a:ea typeface="UD デジタル 教科書体 NK-R" panose="02020400000000000000" pitchFamily="18" charset="-128"/>
                <a:cs typeface="Meiryo UI" pitchFamily="50" charset="-128"/>
              </a:rPr>
              <a:t>BCP</a:t>
            </a:r>
            <a:r>
              <a:rPr lang="ja-JP" altLang="en-US" sz="1200">
                <a:latin typeface="UD デジタル 教科書体 NK-R" panose="02020400000000000000" pitchFamily="18" charset="-128"/>
                <a:ea typeface="UD デジタル 教科書体 NK-R" panose="02020400000000000000" pitchFamily="18" charset="-128"/>
                <a:cs typeface="Meiryo UI" pitchFamily="50" charset="-128"/>
              </a:rPr>
              <a:t>・デュアルオペレーション拠点の設置・機能拡充やデータセンターやミドル・バックオフィスの集積に向けた取組みなど、大阪が補完的役割を担える体制づくりを進める</a:t>
            </a:r>
            <a:endParaRPr lang="en-US" altLang="ja-JP" sz="120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8" name="テキスト ボックス 37"/>
          <p:cNvSpPr txBox="1"/>
          <p:nvPr/>
        </p:nvSpPr>
        <p:spPr>
          <a:xfrm>
            <a:off x="519750" y="3058102"/>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36" name="テキスト ボックス 35"/>
          <p:cNvSpPr txBox="1"/>
          <p:nvPr/>
        </p:nvSpPr>
        <p:spPr>
          <a:xfrm>
            <a:off x="519463" y="3238736"/>
            <a:ext cx="2815194"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Tree>
    <p:extLst>
      <p:ext uri="{BB962C8B-B14F-4D97-AF65-F5344CB8AC3E}">
        <p14:creationId xmlns:p14="http://schemas.microsoft.com/office/powerpoint/2010/main" val="189044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506834"/>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43</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455021" y="-1084518"/>
            <a:ext cx="163314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03737"/>
            <a:ext cx="5503678" cy="21918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10076"/>
            <a:ext cx="5503679" cy="11380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フィンテックを活用した金融サービスの深化により、例えば、近年の潮流となっている</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Embedded finance</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金融サービスが金融機能から分解されることによる組込型金融サービス）によって「生活や企業活動を支える情報システム」と「金融サービスを支えるシステム」が連結し、新たなサービスが創造されようとしている。</a:t>
            </a:r>
          </a:p>
        </p:txBody>
      </p:sp>
      <p:sp>
        <p:nvSpPr>
          <p:cNvPr id="10" name="正方形/長方形 9"/>
          <p:cNvSpPr/>
          <p:nvPr/>
        </p:nvSpPr>
        <p:spPr>
          <a:xfrm>
            <a:off x="572126" y="4934959"/>
            <a:ext cx="5503679" cy="117525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革新的な金融社会実験・社会実装が可能となり、デジタル化が一層進展している。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金融サービスが一般事業会社に提供されることで、それらを活用するフィンテック企業が台頭し進歩した技術を活用した金融・非金融両面でのサービスにより、キャッシュレス化の推進等、府民の生活利便性が向上している。</a:t>
            </a:r>
          </a:p>
        </p:txBody>
      </p:sp>
      <p:sp>
        <p:nvSpPr>
          <p:cNvPr id="36"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３　新たな金融技術の活用による生活利便性向上</a:t>
            </a:r>
          </a:p>
        </p:txBody>
      </p:sp>
      <p:sp>
        <p:nvSpPr>
          <p:cNvPr id="2" name="正方形/長方形 1"/>
          <p:cNvSpPr/>
          <p:nvPr/>
        </p:nvSpPr>
        <p:spPr>
          <a:xfrm>
            <a:off x="572126" y="3245719"/>
            <a:ext cx="5396247" cy="646331"/>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万博後の地域の発展につながるデジタル地域通貨・デジタル</a:t>
            </a:r>
            <a:r>
              <a:rPr lang="en-US" altLang="ja-JP" sz="1200" dirty="0">
                <a:latin typeface="UD デジタル 教科書体 NK-R" panose="02020400000000000000" pitchFamily="18" charset="-128"/>
                <a:ea typeface="UD デジタル 教科書体 NK-R" panose="02020400000000000000" pitchFamily="18" charset="-128"/>
              </a:rPr>
              <a:t>ID</a:t>
            </a:r>
            <a:r>
              <a:rPr lang="ja-JP" altLang="en-US" sz="1200" dirty="0">
                <a:latin typeface="UD デジタル 教科書体 NK-R" panose="02020400000000000000" pitchFamily="18" charset="-128"/>
                <a:ea typeface="UD デジタル 教科書体 NK-R" panose="02020400000000000000" pitchFamily="18" charset="-128"/>
              </a:rPr>
              <a:t>の発行や「決済」「保険」分野等でのフィンテック技術の活用など金融分野における革新的な社会実験・実装の展開を通じて新たな金融サービスを生み出す</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519749" y="2708891"/>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16" name="テキスト ボックス 15"/>
          <p:cNvSpPr txBox="1"/>
          <p:nvPr/>
        </p:nvSpPr>
        <p:spPr>
          <a:xfrm>
            <a:off x="527044" y="2914270"/>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
        <p:nvSpPr>
          <p:cNvPr id="3" name="AutoShape 2" descr="Embedded Finance Market Size, By Service, 2022-2034 (USD Billion)">
            <a:extLst>
              <a:ext uri="{FF2B5EF4-FFF2-40B4-BE49-F238E27FC236}">
                <a16:creationId xmlns:a16="http://schemas.microsoft.com/office/drawing/2014/main" id="{C797E7C2-32B2-400A-93E4-A506A40980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a:extLst>
              <a:ext uri="{FF2B5EF4-FFF2-40B4-BE49-F238E27FC236}">
                <a16:creationId xmlns:a16="http://schemas.microsoft.com/office/drawing/2014/main" id="{CCF2D54E-2B39-4AC6-8135-E8BFFCD87E0A}"/>
              </a:ext>
            </a:extLst>
          </p:cNvPr>
          <p:cNvPicPr>
            <a:picLocks noChangeAspect="1"/>
          </p:cNvPicPr>
          <p:nvPr/>
        </p:nvPicPr>
        <p:blipFill>
          <a:blip r:embed="rId2"/>
          <a:stretch>
            <a:fillRect/>
          </a:stretch>
        </p:blipFill>
        <p:spPr>
          <a:xfrm>
            <a:off x="6196652" y="2181480"/>
            <a:ext cx="5573109" cy="3104140"/>
          </a:xfrm>
          <a:prstGeom prst="rect">
            <a:avLst/>
          </a:prstGeom>
        </p:spPr>
      </p:pic>
      <p:sp>
        <p:nvSpPr>
          <p:cNvPr id="18" name="ホームベース 24">
            <a:extLst>
              <a:ext uri="{FF2B5EF4-FFF2-40B4-BE49-F238E27FC236}">
                <a16:creationId xmlns:a16="http://schemas.microsoft.com/office/drawing/2014/main" id="{567DF527-E570-47F9-9BAE-A95EB1A2D5C5}"/>
              </a:ext>
            </a:extLst>
          </p:cNvPr>
          <p:cNvSpPr/>
          <p:nvPr/>
        </p:nvSpPr>
        <p:spPr>
          <a:xfrm rot="5400000">
            <a:off x="2329553" y="796238"/>
            <a:ext cx="188407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673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2820CA84-878F-4DBB-B8D7-9DCC52B7C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667" y="1140121"/>
            <a:ext cx="4546259" cy="2777978"/>
          </a:xfrm>
          <a:prstGeom prst="rect">
            <a:avLst/>
          </a:prstGeom>
        </p:spPr>
      </p:pic>
      <p:sp>
        <p:nvSpPr>
          <p:cNvPr id="22" name="テキスト ボックス 21"/>
          <p:cNvSpPr txBox="1"/>
          <p:nvPr/>
        </p:nvSpPr>
        <p:spPr>
          <a:xfrm>
            <a:off x="519749" y="4923195"/>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385262" y="6492875"/>
            <a:ext cx="2743200" cy="365125"/>
          </a:xfrm>
        </p:spPr>
        <p:txBody>
          <a:bodyPr/>
          <a:lstStyle/>
          <a:p>
            <a:fld id="{4CFCB8D1-E384-4ABF-9F79-4EB3205F8B48}" type="slidenum">
              <a:rPr kumimoji="1" lang="ja-JP" altLang="en-US" smtClean="0"/>
              <a:t>44</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052412" y="-681910"/>
            <a:ext cx="2438359"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635083" y="1286370"/>
            <a:ext cx="127301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866210"/>
            <a:ext cx="5503678" cy="179908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53618"/>
            <a:ext cx="5503679" cy="163041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日本の家計金融資産は、現金･預金が過半数を占め、欧米に比べて投資信託や株式等の比率が低い。</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米国・英国の金融資産の推移を見ると、それぞれマクロの家計金融資産は３</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.1</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倍、</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2.0</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倍へ進捗している</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一方で、日本の金融資産の進捗は、</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1.5</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倍に留まっており、運用リターンも低水準となっている。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a:latin typeface="UD デジタル 教科書体 NK-R" panose="02020400000000000000" pitchFamily="18" charset="-128"/>
                <a:ea typeface="UD デジタル 教科書体 NK-R" panose="02020400000000000000" pitchFamily="18" charset="-128"/>
              </a:rPr>
              <a:t>正しい知識に基づく投資マインドが向上し、投資が活発化し、個人の金融資産形成が進んでいる。</a:t>
            </a:r>
          </a:p>
        </p:txBody>
      </p:sp>
      <p:sp>
        <p:nvSpPr>
          <p:cNvPr id="14"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４　投資マインドの醸成による資産増加</a:t>
            </a:r>
          </a:p>
        </p:txBody>
      </p:sp>
      <p:sp>
        <p:nvSpPr>
          <p:cNvPr id="16" name="正方形/長方形 15"/>
          <p:cNvSpPr/>
          <p:nvPr/>
        </p:nvSpPr>
        <p:spPr>
          <a:xfrm>
            <a:off x="6546029" y="809972"/>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a:latin typeface="Meiryo UI" panose="020B0604030504040204" pitchFamily="50" charset="-128"/>
                <a:ea typeface="Meiryo UI" panose="020B0604030504040204" pitchFamily="50" charset="-128"/>
              </a:rPr>
              <a:t>　■　</a:t>
            </a:r>
            <a:r>
              <a:rPr lang="ja-JP" altLang="en-US" sz="1400" b="1"/>
              <a:t>家計の金融資産構成の日米欧比較</a:t>
            </a:r>
            <a:r>
              <a:rPr lang="ja-JP" altLang="en-US" sz="1200" b="1"/>
              <a:t>（</a:t>
            </a:r>
            <a:r>
              <a:rPr lang="en-US" altLang="ja-JP" sz="1200" b="1"/>
              <a:t>2025</a:t>
            </a:r>
            <a:r>
              <a:rPr lang="ja-JP" altLang="en-US" sz="1200" b="1"/>
              <a:t>年</a:t>
            </a:r>
            <a:r>
              <a:rPr lang="en-US" altLang="ja-JP" sz="1200" b="1"/>
              <a:t>3</a:t>
            </a:r>
            <a:r>
              <a:rPr lang="ja-JP" altLang="en-US" sz="1200" b="1"/>
              <a:t>月末）</a:t>
            </a:r>
          </a:p>
        </p:txBody>
      </p:sp>
      <p:sp>
        <p:nvSpPr>
          <p:cNvPr id="29" name="正方形/長方形 28"/>
          <p:cNvSpPr/>
          <p:nvPr/>
        </p:nvSpPr>
        <p:spPr>
          <a:xfrm>
            <a:off x="6546028" y="4071537"/>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600" b="1">
                <a:latin typeface="Meiryo UI" panose="020B0604030504040204" pitchFamily="50" charset="-128"/>
                <a:ea typeface="Meiryo UI" panose="020B0604030504040204" pitchFamily="50" charset="-128"/>
              </a:rPr>
              <a:t>　■　</a:t>
            </a:r>
            <a:r>
              <a:rPr lang="ja-JP" altLang="en-US" sz="1400" b="1"/>
              <a:t>家計の金融資産の推移</a:t>
            </a:r>
            <a:r>
              <a:rPr lang="ja-JP" altLang="en-US" sz="1200" b="1"/>
              <a:t>（日米欧比較）</a:t>
            </a:r>
          </a:p>
        </p:txBody>
      </p:sp>
      <p:sp>
        <p:nvSpPr>
          <p:cNvPr id="2" name="正方形/長方形 1"/>
          <p:cNvSpPr/>
          <p:nvPr/>
        </p:nvSpPr>
        <p:spPr>
          <a:xfrm>
            <a:off x="572126" y="4038516"/>
            <a:ext cx="5396247" cy="276999"/>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府民向けセミナーや学校等での金融リテラシー教育の機会を増加させる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3" name="テキスト ボックス 32"/>
          <p:cNvSpPr txBox="1"/>
          <p:nvPr/>
        </p:nvSpPr>
        <p:spPr>
          <a:xfrm>
            <a:off x="519749" y="3515883"/>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21" name="正方形/長方形 20"/>
          <p:cNvSpPr/>
          <p:nvPr/>
        </p:nvSpPr>
        <p:spPr>
          <a:xfrm>
            <a:off x="8380675" y="2882890"/>
            <a:ext cx="1431873" cy="386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正方形/長方形 22"/>
          <p:cNvSpPr/>
          <p:nvPr/>
        </p:nvSpPr>
        <p:spPr>
          <a:xfrm>
            <a:off x="7625301" y="2160421"/>
            <a:ext cx="2173966" cy="379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正方形/長方形 23"/>
          <p:cNvSpPr/>
          <p:nvPr/>
        </p:nvSpPr>
        <p:spPr>
          <a:xfrm>
            <a:off x="9096291" y="1409001"/>
            <a:ext cx="700427" cy="391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5" name="正方形/長方形 14"/>
          <p:cNvSpPr/>
          <p:nvPr/>
        </p:nvSpPr>
        <p:spPr>
          <a:xfrm>
            <a:off x="7799951" y="3873337"/>
            <a:ext cx="3848793" cy="217432"/>
          </a:xfrm>
          <a:prstGeom prst="rect">
            <a:avLst/>
          </a:prstGeom>
        </p:spPr>
        <p:txBody>
          <a:bodyPr wrap="square">
            <a:spAutoFit/>
          </a:bodyPr>
          <a:lstStyle/>
          <a:p>
            <a:pPr algn="r"/>
            <a:r>
              <a:rPr lang="ja-JP" altLang="en-US" sz="813"/>
              <a:t>出典：</a:t>
            </a:r>
            <a:r>
              <a:rPr lang="en-US" altLang="ja-JP" sz="813">
                <a:solidFill>
                  <a:srgbClr val="FF0000"/>
                </a:solidFill>
              </a:rPr>
              <a:t>2025</a:t>
            </a:r>
            <a:r>
              <a:rPr lang="ja-JP" altLang="en-US" sz="813">
                <a:solidFill>
                  <a:srgbClr val="FF0000"/>
                </a:solidFill>
              </a:rPr>
              <a:t>年</a:t>
            </a:r>
            <a:r>
              <a:rPr lang="en-US" altLang="ja-JP" sz="813">
                <a:solidFill>
                  <a:srgbClr val="FF0000"/>
                </a:solidFill>
              </a:rPr>
              <a:t>8</a:t>
            </a:r>
            <a:r>
              <a:rPr lang="ja-JP" altLang="en-US" sz="813">
                <a:solidFill>
                  <a:srgbClr val="FF0000"/>
                </a:solidFill>
              </a:rPr>
              <a:t>月</a:t>
            </a:r>
            <a:r>
              <a:rPr lang="en-US" altLang="ja-JP" sz="813">
                <a:solidFill>
                  <a:srgbClr val="FF0000"/>
                </a:solidFill>
              </a:rPr>
              <a:t>29</a:t>
            </a:r>
            <a:r>
              <a:rPr lang="ja-JP" altLang="en-US" sz="813">
                <a:solidFill>
                  <a:srgbClr val="FF0000"/>
                </a:solidFill>
              </a:rPr>
              <a:t>日 </a:t>
            </a:r>
            <a:r>
              <a:rPr lang="ja-JP" altLang="en-US" sz="813"/>
              <a:t>日本銀行調査統計局「資金循環の日米欧比較」</a:t>
            </a:r>
          </a:p>
        </p:txBody>
      </p:sp>
      <p:sp>
        <p:nvSpPr>
          <p:cNvPr id="5" name="テキスト ボックス 4"/>
          <p:cNvSpPr txBox="1"/>
          <p:nvPr/>
        </p:nvSpPr>
        <p:spPr>
          <a:xfrm>
            <a:off x="10976518" y="1499681"/>
            <a:ext cx="853119" cy="215444"/>
          </a:xfrm>
          <a:prstGeom prst="rect">
            <a:avLst/>
          </a:prstGeom>
          <a:solidFill>
            <a:schemeClr val="bg1"/>
          </a:solidFill>
        </p:spPr>
        <p:txBody>
          <a:bodyPr wrap="none" rtlCol="0">
            <a:spAutoFit/>
          </a:bodyPr>
          <a:lstStyle/>
          <a:p>
            <a:r>
              <a:rPr kumimoji="1" lang="ja-JP" altLang="en-US" sz="800"/>
              <a:t>（</a:t>
            </a:r>
            <a:r>
              <a:rPr kumimoji="1" lang="en-US" altLang="ja-JP" sz="800"/>
              <a:t>2,195</a:t>
            </a:r>
            <a:r>
              <a:rPr kumimoji="1" lang="ja-JP" altLang="en-US" sz="800"/>
              <a:t>兆円）</a:t>
            </a:r>
          </a:p>
        </p:txBody>
      </p:sp>
      <p:sp>
        <p:nvSpPr>
          <p:cNvPr id="27" name="テキスト ボックス 26"/>
          <p:cNvSpPr txBox="1"/>
          <p:nvPr/>
        </p:nvSpPr>
        <p:spPr>
          <a:xfrm>
            <a:off x="10977684" y="2281927"/>
            <a:ext cx="955711" cy="215444"/>
          </a:xfrm>
          <a:prstGeom prst="rect">
            <a:avLst/>
          </a:prstGeom>
          <a:solidFill>
            <a:schemeClr val="bg1"/>
          </a:solidFill>
        </p:spPr>
        <p:txBody>
          <a:bodyPr wrap="none" rtlCol="0">
            <a:spAutoFit/>
          </a:bodyPr>
          <a:lstStyle/>
          <a:p>
            <a:r>
              <a:rPr kumimoji="1" lang="ja-JP" altLang="en-US" sz="800"/>
              <a:t>（</a:t>
            </a:r>
            <a:r>
              <a:rPr kumimoji="1" lang="en-US" altLang="ja-JP" sz="800"/>
              <a:t>128</a:t>
            </a:r>
            <a:r>
              <a:rPr lang="en-US" altLang="ja-JP" sz="800"/>
              <a:t>.8</a:t>
            </a:r>
            <a:r>
              <a:rPr kumimoji="1" lang="ja-JP" altLang="en-US" sz="800"/>
              <a:t>兆ドル）</a:t>
            </a:r>
          </a:p>
        </p:txBody>
      </p:sp>
      <p:sp>
        <p:nvSpPr>
          <p:cNvPr id="32" name="テキスト ボックス 31"/>
          <p:cNvSpPr txBox="1"/>
          <p:nvPr/>
        </p:nvSpPr>
        <p:spPr>
          <a:xfrm>
            <a:off x="10907589" y="2898096"/>
            <a:ext cx="1000595" cy="215444"/>
          </a:xfrm>
          <a:prstGeom prst="rect">
            <a:avLst/>
          </a:prstGeom>
          <a:solidFill>
            <a:schemeClr val="bg1"/>
          </a:solidFill>
        </p:spPr>
        <p:txBody>
          <a:bodyPr wrap="square" rtlCol="0">
            <a:spAutoFit/>
          </a:bodyPr>
          <a:lstStyle/>
          <a:p>
            <a:r>
              <a:rPr kumimoji="1" lang="ja-JP" altLang="en-US" sz="800"/>
              <a:t>（</a:t>
            </a:r>
            <a:r>
              <a:rPr lang="en-US" altLang="ja-JP" sz="800"/>
              <a:t>33.6</a:t>
            </a:r>
            <a:r>
              <a:rPr kumimoji="1" lang="ja-JP" altLang="en-US" sz="800"/>
              <a:t>兆ユーロ）</a:t>
            </a:r>
          </a:p>
        </p:txBody>
      </p:sp>
      <p:pic>
        <p:nvPicPr>
          <p:cNvPr id="6" name="図 5">
            <a:extLst>
              <a:ext uri="{FF2B5EF4-FFF2-40B4-BE49-F238E27FC236}">
                <a16:creationId xmlns:a16="http://schemas.microsoft.com/office/drawing/2014/main" id="{25188A5D-6500-4003-A973-DD2FB7BADC4D}"/>
              </a:ext>
            </a:extLst>
          </p:cNvPr>
          <p:cNvPicPr>
            <a:picLocks noChangeAspect="1"/>
          </p:cNvPicPr>
          <p:nvPr/>
        </p:nvPicPr>
        <p:blipFill>
          <a:blip r:embed="rId3"/>
          <a:stretch>
            <a:fillRect/>
          </a:stretch>
        </p:blipFill>
        <p:spPr>
          <a:xfrm>
            <a:off x="6649133" y="4440766"/>
            <a:ext cx="4470048" cy="2304000"/>
          </a:xfrm>
          <a:prstGeom prst="rect">
            <a:avLst/>
          </a:prstGeom>
        </p:spPr>
      </p:pic>
      <p:sp>
        <p:nvSpPr>
          <p:cNvPr id="30" name="角丸四角形 29"/>
          <p:cNvSpPr/>
          <p:nvPr/>
        </p:nvSpPr>
        <p:spPr>
          <a:xfrm>
            <a:off x="10490220" y="6627832"/>
            <a:ext cx="1434132" cy="238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800" dirty="0">
                <a:solidFill>
                  <a:schemeClr val="tx1"/>
                </a:solidFill>
                <a:latin typeface="メイリオ" panose="020B0604030504040204" pitchFamily="50" charset="-128"/>
                <a:ea typeface="メイリオ" panose="020B0604030504040204" pitchFamily="50" charset="-128"/>
              </a:rPr>
              <a:t>出典：金融庁</a:t>
            </a:r>
            <a:r>
              <a:rPr lang="zh-TW" altLang="en-US" sz="800" dirty="0">
                <a:solidFill>
                  <a:schemeClr val="tx1"/>
                </a:solidFill>
                <a:latin typeface="メイリオ" panose="020B0604030504040204" pitchFamily="50" charset="-128"/>
                <a:ea typeface="メイリオ" panose="020B0604030504040204" pitchFamily="50" charset="-128"/>
              </a:rPr>
              <a:t>作成</a:t>
            </a:r>
            <a:r>
              <a:rPr lang="ja-JP" altLang="en-US" sz="800" dirty="0">
                <a:solidFill>
                  <a:schemeClr val="tx1"/>
                </a:solidFill>
                <a:latin typeface="メイリオ" panose="020B0604030504040204" pitchFamily="50" charset="-128"/>
                <a:ea typeface="メイリオ" panose="020B0604030504040204" pitchFamily="50" charset="-128"/>
              </a:rPr>
              <a:t>資料</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2BF6EA35-72FC-479B-94FF-59AA6392B9D2}"/>
              </a:ext>
            </a:extLst>
          </p:cNvPr>
          <p:cNvSpPr txBox="1"/>
          <p:nvPr/>
        </p:nvSpPr>
        <p:spPr>
          <a:xfrm>
            <a:off x="519463" y="3705766"/>
            <a:ext cx="2815194"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35" name="テキスト ボックス 34">
            <a:extLst>
              <a:ext uri="{FF2B5EF4-FFF2-40B4-BE49-F238E27FC236}">
                <a16:creationId xmlns:a16="http://schemas.microsoft.com/office/drawing/2014/main" id="{94C764D8-4686-4DD1-9563-F812F78689C3}"/>
              </a:ext>
            </a:extLst>
          </p:cNvPr>
          <p:cNvSpPr txBox="1"/>
          <p:nvPr/>
        </p:nvSpPr>
        <p:spPr>
          <a:xfrm>
            <a:off x="3270250" y="3705766"/>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Tree>
    <p:extLst>
      <p:ext uri="{BB962C8B-B14F-4D97-AF65-F5344CB8AC3E}">
        <p14:creationId xmlns:p14="http://schemas.microsoft.com/office/powerpoint/2010/main" val="1679540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47343" y="4796677"/>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45</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54864" y="-984361"/>
            <a:ext cx="1833455"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88303" y="1009578"/>
            <a:ext cx="156657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678990"/>
            <a:ext cx="5503678" cy="198630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19750" y="2988044"/>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53618"/>
            <a:ext cx="5503679" cy="1257647"/>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大阪は世界で最も住みやすい都市ランキングで第７位（</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Global </a:t>
            </a:r>
            <a:r>
              <a:rPr lang="en-US" altLang="ja-JP" sz="1200" dirty="0" err="1">
                <a:solidFill>
                  <a:schemeClr val="tx1"/>
                </a:solidFill>
                <a:latin typeface="UD デジタル 教科書体 NK-R" panose="02020400000000000000" pitchFamily="18" charset="-128"/>
                <a:ea typeface="UD デジタル 教科書体 NK-R" panose="02020400000000000000" pitchFamily="18" charset="-128"/>
              </a:rPr>
              <a:t>Liveability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Economist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））となっており、特に安定性・ヘルスケア・</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30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教育の評価が高い。</a:t>
            </a:r>
          </a:p>
        </p:txBody>
      </p:sp>
      <p:sp>
        <p:nvSpPr>
          <p:cNvPr id="10" name="正方形/長方形 9"/>
          <p:cNvSpPr/>
          <p:nvPr/>
        </p:nvSpPr>
        <p:spPr>
          <a:xfrm>
            <a:off x="535366" y="5176244"/>
            <a:ext cx="5503679" cy="1200329"/>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インターナショナルスクールの整備や多言語化の促進等生活環境も整備され、府民や外国人にとって、さらに住みやすい街となっている</a:t>
            </a: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豊かな生活環境や投資魅力によりフィンテック企業を含む金融系外国企業や投資家等が集積している　　</a:t>
            </a:r>
          </a:p>
        </p:txBody>
      </p:sp>
      <p:sp>
        <p:nvSpPr>
          <p:cNvPr id="3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５</a:t>
            </a:r>
            <a:r>
              <a:rPr lang="ja-JP" altLang="en-US" sz="2800" b="1" dirty="0">
                <a:latin typeface="UD デジタル 教科書体 NK-R" panose="02020400000000000000" pitchFamily="18" charset="-128"/>
                <a:ea typeface="UD デジタル 教科書体 NK-R" panose="02020400000000000000" pitchFamily="18" charset="-128"/>
              </a:rPr>
              <a:t>　国際金融都市として大阪・関西のステータス向上</a:t>
            </a:r>
          </a:p>
        </p:txBody>
      </p:sp>
      <p:sp>
        <p:nvSpPr>
          <p:cNvPr id="2" name="正方形/長方形 1"/>
          <p:cNvSpPr/>
          <p:nvPr/>
        </p:nvSpPr>
        <p:spPr>
          <a:xfrm>
            <a:off x="589082" y="3554096"/>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教育・医療等の生活環境整備や在留資格の特例の活用など高度外国人材などの受入れに向けた取組みを推進するとともに、大阪の投資魅力を発信する</a:t>
            </a:r>
          </a:p>
        </p:txBody>
      </p:sp>
      <p:sp>
        <p:nvSpPr>
          <p:cNvPr id="21" name="テキスト ボックス 20"/>
          <p:cNvSpPr txBox="1"/>
          <p:nvPr/>
        </p:nvSpPr>
        <p:spPr>
          <a:xfrm>
            <a:off x="519463" y="3223986"/>
            <a:ext cx="2815194"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23" name="テキスト ボックス 22"/>
          <p:cNvSpPr txBox="1"/>
          <p:nvPr/>
        </p:nvSpPr>
        <p:spPr>
          <a:xfrm>
            <a:off x="3270250" y="3223986"/>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
        <p:nvSpPr>
          <p:cNvPr id="38" name="テキスト ボックス 37">
            <a:extLst>
              <a:ext uri="{FF2B5EF4-FFF2-40B4-BE49-F238E27FC236}">
                <a16:creationId xmlns:a16="http://schemas.microsoft.com/office/drawing/2014/main" id="{F54630EC-4F31-4AD6-9BC3-CA1079BEE428}"/>
              </a:ext>
            </a:extLst>
          </p:cNvPr>
          <p:cNvSpPr txBox="1"/>
          <p:nvPr/>
        </p:nvSpPr>
        <p:spPr>
          <a:xfrm>
            <a:off x="6456549" y="1492666"/>
            <a:ext cx="5530105" cy="461665"/>
          </a:xfrm>
          <a:prstGeom prst="rect">
            <a:avLst/>
          </a:prstGeom>
          <a:solidFill>
            <a:schemeClr val="bg1">
              <a:lumMod val="50000"/>
            </a:schemeClr>
          </a:solidFill>
        </p:spPr>
        <p:txBody>
          <a:bodyPr wrap="square" rtlCol="0">
            <a:spAutoFit/>
          </a:bodyPr>
          <a:lstStyle/>
          <a:p>
            <a:pPr>
              <a:defRPr/>
            </a:pPr>
            <a:r>
              <a:rPr kumimoji="1" lang="ja-JP" altLang="en-US" sz="1200" b="1" dirty="0">
                <a:solidFill>
                  <a:schemeClr val="bg1"/>
                </a:solidFill>
                <a:latin typeface="Meiryo UI" panose="020B0604030504040204" pitchFamily="50" charset="-128"/>
                <a:ea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rPr>
              <a:t>Ranking the world’s most </a:t>
            </a:r>
            <a:r>
              <a:rPr lang="en-US" altLang="ja-JP" sz="1200" b="1" dirty="0" err="1">
                <a:solidFill>
                  <a:schemeClr val="bg1"/>
                </a:solidFill>
                <a:latin typeface="Meiryo UI" panose="020B0604030504040204" pitchFamily="50" charset="-128"/>
                <a:ea typeface="Meiryo UI" panose="020B0604030504040204" pitchFamily="50" charset="-128"/>
              </a:rPr>
              <a:t>liveable</a:t>
            </a:r>
            <a:r>
              <a:rPr lang="en-US" altLang="ja-JP" sz="1200" b="1" dirty="0">
                <a:solidFill>
                  <a:schemeClr val="bg1"/>
                </a:solidFill>
                <a:latin typeface="Meiryo UI" panose="020B0604030504040204" pitchFamily="50" charset="-128"/>
                <a:ea typeface="Meiryo UI" panose="020B0604030504040204" pitchFamily="50" charset="-128"/>
              </a:rPr>
              <a:t> cities</a:t>
            </a:r>
          </a:p>
          <a:p>
            <a:pPr>
              <a:defRPr/>
            </a:pPr>
            <a:r>
              <a:rPr lang="ja-JP" altLang="en-US" sz="1200" b="1" dirty="0">
                <a:solidFill>
                  <a:schemeClr val="bg1"/>
                </a:solidFill>
                <a:latin typeface="Meiryo UI" panose="020B0604030504040204" pitchFamily="50" charset="-128"/>
                <a:ea typeface="Meiryo UI" panose="020B0604030504040204" pitchFamily="50" charset="-128"/>
              </a:rPr>
              <a:t>　　（世界で最も住みやすい都市ランキング）</a:t>
            </a:r>
            <a:endParaRPr lang="en-US" altLang="ja-JP" sz="1200" b="1" dirty="0">
              <a:solidFill>
                <a:schemeClr val="bg1"/>
              </a:solidFill>
              <a:latin typeface="Meiryo UI" panose="020B0604030504040204" pitchFamily="50" charset="-128"/>
              <a:ea typeface="Meiryo UI" panose="020B0604030504040204" pitchFamily="50" charset="-128"/>
            </a:endParaRPr>
          </a:p>
        </p:txBody>
      </p:sp>
      <p:graphicFrame>
        <p:nvGraphicFramePr>
          <p:cNvPr id="46" name="表 5">
            <a:extLst>
              <a:ext uri="{FF2B5EF4-FFF2-40B4-BE49-F238E27FC236}">
                <a16:creationId xmlns:a16="http://schemas.microsoft.com/office/drawing/2014/main" id="{2D0468D1-D472-4523-B931-59CF0D64B278}"/>
              </a:ext>
            </a:extLst>
          </p:cNvPr>
          <p:cNvGraphicFramePr>
            <a:graphicFrameLocks noGrp="1"/>
          </p:cNvGraphicFramePr>
          <p:nvPr/>
        </p:nvGraphicFramePr>
        <p:xfrm>
          <a:off x="6905976" y="2542854"/>
          <a:ext cx="4367031" cy="3017520"/>
        </p:xfrm>
        <a:graphic>
          <a:graphicData uri="http://schemas.openxmlformats.org/drawingml/2006/table">
            <a:tbl>
              <a:tblPr firstRow="1" bandRow="1">
                <a:tableStyleId>{5940675A-B579-460E-94D1-54222C63F5DA}</a:tableStyleId>
              </a:tblPr>
              <a:tblGrid>
                <a:gridCol w="845602">
                  <a:extLst>
                    <a:ext uri="{9D8B030D-6E8A-4147-A177-3AD203B41FA5}">
                      <a16:colId xmlns:a16="http://schemas.microsoft.com/office/drawing/2014/main" val="3958402219"/>
                    </a:ext>
                  </a:extLst>
                </a:gridCol>
                <a:gridCol w="3521429">
                  <a:extLst>
                    <a:ext uri="{9D8B030D-6E8A-4147-A177-3AD203B41FA5}">
                      <a16:colId xmlns:a16="http://schemas.microsoft.com/office/drawing/2014/main" val="751156731"/>
                    </a:ext>
                  </a:extLst>
                </a:gridCol>
              </a:tblGrid>
              <a:tr h="261691">
                <a:tc>
                  <a:txBody>
                    <a:bodyPr/>
                    <a:lstStyle/>
                    <a:p>
                      <a:pPr algn="ctr"/>
                      <a:r>
                        <a:rPr kumimoji="1" lang="en-US" altLang="ja-JP" sz="1200" b="1">
                          <a:latin typeface="Arial" panose="020B0604020202020204" pitchFamily="34" charset="0"/>
                          <a:cs typeface="Arial" panose="020B0604020202020204" pitchFamily="34" charset="0"/>
                        </a:rPr>
                        <a:t>Rank</a:t>
                      </a:r>
                      <a:endParaRPr kumimoji="1" lang="ja-JP" altLang="en-US" sz="1200" b="1">
                        <a:latin typeface="Arial" panose="020B0604020202020204" pitchFamily="34" charset="0"/>
                        <a:cs typeface="Arial" panose="020B0604020202020204" pitchFamily="34" charset="0"/>
                      </a:endParaRPr>
                    </a:p>
                  </a:txBody>
                  <a:tcPr marL="252000" anchor="ctr"/>
                </a:tc>
                <a:tc>
                  <a:txBody>
                    <a:bodyPr/>
                    <a:lstStyle/>
                    <a:p>
                      <a:pPr algn="ctr"/>
                      <a:r>
                        <a:rPr kumimoji="1" lang="en-US" altLang="ja-JP" sz="1200" b="1">
                          <a:latin typeface="Arial" panose="020B0604020202020204" pitchFamily="34" charset="0"/>
                          <a:cs typeface="Arial" panose="020B0604020202020204" pitchFamily="34" charset="0"/>
                        </a:rPr>
                        <a:t>City (Country)</a:t>
                      </a:r>
                      <a:endParaRPr kumimoji="1" lang="ja-JP" altLang="en-US" sz="1200" b="1">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2351361242"/>
                  </a:ext>
                </a:extLst>
              </a:tr>
              <a:tr h="260664">
                <a:tc>
                  <a:txBody>
                    <a:bodyPr/>
                    <a:lstStyle/>
                    <a:p>
                      <a:r>
                        <a:rPr kumimoji="1" lang="en-US" altLang="ja-JP" sz="1200">
                          <a:latin typeface="Arial" panose="020B0604020202020204" pitchFamily="34" charset="0"/>
                          <a:cs typeface="Arial" panose="020B0604020202020204" pitchFamily="34" charset="0"/>
                        </a:rPr>
                        <a:t>1st</a:t>
                      </a:r>
                    </a:p>
                  </a:txBody>
                  <a:tcPr marL="252000" anchor="ctr"/>
                </a:tc>
                <a:tc>
                  <a:txBody>
                    <a:bodyPr/>
                    <a:lstStyle/>
                    <a:p>
                      <a:r>
                        <a:rPr kumimoji="1" lang="ja-JP" altLang="en-US" sz="1200">
                          <a:latin typeface="Arial" panose="020B0604020202020204" pitchFamily="34" charset="0"/>
                          <a:cs typeface="Arial" panose="020B0604020202020204" pitchFamily="34" charset="0"/>
                        </a:rPr>
                        <a:t>コペンハーゲン</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ベンマーク</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3797462626"/>
                  </a:ext>
                </a:extLst>
              </a:tr>
              <a:tr h="261691">
                <a:tc>
                  <a:txBody>
                    <a:bodyPr/>
                    <a:lstStyle/>
                    <a:p>
                      <a:r>
                        <a:rPr kumimoji="1" lang="en-US" altLang="ja-JP" sz="1200">
                          <a:latin typeface="Arial" panose="020B0604020202020204" pitchFamily="34" charset="0"/>
                          <a:cs typeface="Arial" panose="020B0604020202020204" pitchFamily="34" charset="0"/>
                        </a:rPr>
                        <a:t>2nd</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ウィーン</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オーストリア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2026372535"/>
                  </a:ext>
                </a:extLst>
              </a:tr>
              <a:tr h="261691">
                <a:tc>
                  <a:txBody>
                    <a:bodyPr/>
                    <a:lstStyle/>
                    <a:p>
                      <a:r>
                        <a:rPr kumimoji="1" lang="en-US" altLang="ja-JP" sz="1200">
                          <a:latin typeface="Arial" panose="020B0604020202020204" pitchFamily="34" charset="0"/>
                          <a:cs typeface="Arial" panose="020B0604020202020204" pitchFamily="34" charset="0"/>
                        </a:rPr>
                        <a:t>2nd</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チューリッヒ</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スイス</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1518339358"/>
                  </a:ext>
                </a:extLst>
              </a:tr>
              <a:tr h="261691">
                <a:tc>
                  <a:txBody>
                    <a:bodyPr/>
                    <a:lstStyle/>
                    <a:p>
                      <a:r>
                        <a:rPr kumimoji="1" lang="en-US" altLang="ja-JP" sz="1200">
                          <a:latin typeface="Arial" panose="020B0604020202020204" pitchFamily="34" charset="0"/>
                          <a:cs typeface="Arial" panose="020B0604020202020204" pitchFamily="34" charset="0"/>
                        </a:rPr>
                        <a:t>4th</a:t>
                      </a:r>
                    </a:p>
                  </a:txBody>
                  <a:tcPr marL="252000" anchor="ctr"/>
                </a:tc>
                <a:tc>
                  <a:txBody>
                    <a:bodyPr/>
                    <a:lstStyle/>
                    <a:p>
                      <a:r>
                        <a:rPr kumimoji="1" lang="ja-JP" altLang="en-US" sz="1200">
                          <a:latin typeface="Arial" panose="020B0604020202020204" pitchFamily="34" charset="0"/>
                          <a:cs typeface="Arial" panose="020B0604020202020204" pitchFamily="34" charset="0"/>
                        </a:rPr>
                        <a:t>メルボルン</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オーストラリア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128555106"/>
                  </a:ext>
                </a:extLst>
              </a:tr>
              <a:tr h="261691">
                <a:tc>
                  <a:txBody>
                    <a:bodyPr/>
                    <a:lstStyle/>
                    <a:p>
                      <a:r>
                        <a:rPr kumimoji="1" lang="en-US" altLang="ja-JP" sz="1200">
                          <a:latin typeface="Arial" panose="020B0604020202020204" pitchFamily="34" charset="0"/>
                          <a:cs typeface="Arial" panose="020B0604020202020204" pitchFamily="34" charset="0"/>
                        </a:rPr>
                        <a:t>5th</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ジュネーブ</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スイス</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112691866"/>
                  </a:ext>
                </a:extLst>
              </a:tr>
              <a:tr h="261691">
                <a:tc>
                  <a:txBody>
                    <a:bodyPr/>
                    <a:lstStyle/>
                    <a:p>
                      <a:r>
                        <a:rPr kumimoji="1" lang="en-US" altLang="ja-JP" sz="1200">
                          <a:latin typeface="Arial" panose="020B0604020202020204" pitchFamily="34" charset="0"/>
                          <a:cs typeface="Arial" panose="020B0604020202020204" pitchFamily="34" charset="0"/>
                        </a:rPr>
                        <a:t>6th</a:t>
                      </a:r>
                      <a:endParaRPr kumimoji="1" lang="ja-JP" altLang="en-US" sz="1200">
                        <a:latin typeface="Arial" panose="020B0604020202020204" pitchFamily="34" charset="0"/>
                        <a:cs typeface="Arial" panose="020B0604020202020204" pitchFamily="34" charset="0"/>
                      </a:endParaRPr>
                    </a:p>
                  </a:txBody>
                  <a:tcPr marL="252000" anchor="ctr">
                    <a:lnB w="38100" cap="flat" cmpd="sng" algn="ctr">
                      <a:solidFill>
                        <a:srgbClr val="FF0000"/>
                      </a:solidFill>
                      <a:prstDash val="solid"/>
                      <a:round/>
                      <a:headEnd type="none" w="med" len="med"/>
                      <a:tailEnd type="none" w="med" len="med"/>
                    </a:lnB>
                  </a:tcPr>
                </a:tc>
                <a:tc>
                  <a:txBody>
                    <a:bodyPr/>
                    <a:lstStyle/>
                    <a:p>
                      <a:r>
                        <a:rPr kumimoji="1" lang="ja-JP" altLang="en-US" sz="1200">
                          <a:latin typeface="Arial" panose="020B0604020202020204" pitchFamily="34" charset="0"/>
                          <a:cs typeface="Arial" panose="020B0604020202020204" pitchFamily="34" charset="0"/>
                        </a:rPr>
                        <a:t>シドニー</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オーストラリア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632157958"/>
                  </a:ext>
                </a:extLst>
              </a:tr>
              <a:tr h="260664">
                <a:tc>
                  <a:txBody>
                    <a:bodyPr/>
                    <a:lstStyle/>
                    <a:p>
                      <a:r>
                        <a:rPr kumimoji="1" lang="en-US" altLang="ja-JP" sz="1200" b="1">
                          <a:latin typeface="Arial" panose="020B0604020202020204" pitchFamily="34" charset="0"/>
                          <a:cs typeface="Arial" panose="020B0604020202020204" pitchFamily="34" charset="0"/>
                        </a:rPr>
                        <a:t>7th</a:t>
                      </a:r>
                      <a:endParaRPr kumimoji="1" lang="ja-JP" altLang="en-US" sz="1200" b="1">
                        <a:latin typeface="Arial" panose="020B0604020202020204" pitchFamily="34" charset="0"/>
                        <a:cs typeface="Arial" panose="020B0604020202020204" pitchFamily="34" charset="0"/>
                      </a:endParaRPr>
                    </a:p>
                  </a:txBody>
                  <a:tcPr marL="25200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4">
                        <a:lumMod val="20000"/>
                        <a:lumOff val="80000"/>
                      </a:schemeClr>
                    </a:solidFill>
                  </a:tcPr>
                </a:tc>
                <a:tc>
                  <a:txBody>
                    <a:bodyPr/>
                    <a:lstStyle/>
                    <a:p>
                      <a:r>
                        <a:rPr kumimoji="1" lang="ja-JP" altLang="en-US" sz="1200" b="1">
                          <a:latin typeface="Arial" panose="020B0604020202020204" pitchFamily="34" charset="0"/>
                          <a:cs typeface="Arial" panose="020B0604020202020204" pitchFamily="34" charset="0"/>
                        </a:rPr>
                        <a:t>大阪</a:t>
                      </a:r>
                      <a:r>
                        <a:rPr kumimoji="1" lang="en-US" altLang="ja-JP" sz="1200" b="1">
                          <a:latin typeface="Arial" panose="020B0604020202020204" pitchFamily="34" charset="0"/>
                          <a:cs typeface="Arial" panose="020B0604020202020204" pitchFamily="34" charset="0"/>
                        </a:rPr>
                        <a:t> (</a:t>
                      </a:r>
                      <a:r>
                        <a:rPr kumimoji="1" lang="ja-JP" altLang="en-US" sz="1200" b="1">
                          <a:latin typeface="Arial" panose="020B0604020202020204" pitchFamily="34" charset="0"/>
                          <a:cs typeface="Arial" panose="020B0604020202020204" pitchFamily="34" charset="0"/>
                        </a:rPr>
                        <a:t>日本</a:t>
                      </a:r>
                      <a:r>
                        <a:rPr kumimoji="1" lang="en-US" altLang="ja-JP" sz="1200" b="1">
                          <a:latin typeface="Arial" panose="020B0604020202020204" pitchFamily="34" charset="0"/>
                          <a:cs typeface="Arial" panose="020B0604020202020204" pitchFamily="34" charset="0"/>
                        </a:rPr>
                        <a:t>)</a:t>
                      </a:r>
                      <a:endParaRPr kumimoji="1" lang="ja-JP" altLang="en-US" sz="1200" b="1">
                        <a:latin typeface="Arial" panose="020B0604020202020204" pitchFamily="34" charset="0"/>
                        <a:cs typeface="Arial" panose="020B0604020202020204" pitchFamily="34" charset="0"/>
                      </a:endParaRPr>
                    </a:p>
                  </a:txBody>
                  <a:tcPr marL="25200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38100" cap="flat" cmpd="sng" algn="ctr">
                      <a:noFill/>
                      <a:prstDash val="solid"/>
                      <a:round/>
                      <a:headEnd type="none" w="med" len="med"/>
                      <a:tailEnd type="none" w="med" len="med"/>
                    </a:lnTlToBr>
                    <a:solidFill>
                      <a:schemeClr val="accent4">
                        <a:lumMod val="20000"/>
                        <a:lumOff val="80000"/>
                      </a:schemeClr>
                    </a:solidFill>
                  </a:tcPr>
                </a:tc>
                <a:extLst>
                  <a:ext uri="{0D108BD9-81ED-4DB2-BD59-A6C34878D82A}">
                    <a16:rowId xmlns:a16="http://schemas.microsoft.com/office/drawing/2014/main" val="2895472103"/>
                  </a:ext>
                </a:extLst>
              </a:tr>
              <a:tr h="261691">
                <a:tc>
                  <a:txBody>
                    <a:bodyPr/>
                    <a:lstStyle/>
                    <a:p>
                      <a:r>
                        <a:rPr kumimoji="1" lang="en-US" altLang="ja-JP" sz="1200">
                          <a:latin typeface="Arial" panose="020B0604020202020204" pitchFamily="34" charset="0"/>
                          <a:cs typeface="Arial" panose="020B0604020202020204" pitchFamily="34" charset="0"/>
                        </a:rPr>
                        <a:t>7th</a:t>
                      </a:r>
                      <a:endParaRPr kumimoji="1" lang="ja-JP" altLang="en-US" sz="1200">
                        <a:latin typeface="Arial" panose="020B0604020202020204" pitchFamily="34" charset="0"/>
                        <a:cs typeface="Arial" panose="020B0604020202020204" pitchFamily="34" charset="0"/>
                      </a:endParaRPr>
                    </a:p>
                  </a:txBody>
                  <a:tcPr marL="252000" anchor="ctr">
                    <a:lnT w="38100" cap="flat" cmpd="sng" algn="ctr">
                      <a:solidFill>
                        <a:srgbClr val="FF0000"/>
                      </a:solidFill>
                      <a:prstDash val="solid"/>
                      <a:round/>
                      <a:headEnd type="none" w="med" len="med"/>
                      <a:tailEnd type="none" w="med" len="med"/>
                    </a:lnT>
                  </a:tcPr>
                </a:tc>
                <a:tc>
                  <a:txBody>
                    <a:bodyPr/>
                    <a:lstStyle/>
                    <a:p>
                      <a:r>
                        <a:rPr kumimoji="1" lang="ja-JP" altLang="en-US" sz="1200">
                          <a:latin typeface="Arial" panose="020B0604020202020204" pitchFamily="34" charset="0"/>
                          <a:cs typeface="Arial" panose="020B0604020202020204" pitchFamily="34" charset="0"/>
                        </a:rPr>
                        <a:t>オークランド</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ニュージーランド</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074799684"/>
                  </a:ext>
                </a:extLst>
              </a:tr>
              <a:tr h="261691">
                <a:tc>
                  <a:txBody>
                    <a:bodyPr/>
                    <a:lstStyle/>
                    <a:p>
                      <a:r>
                        <a:rPr kumimoji="1" lang="en-US" altLang="ja-JP" sz="1200">
                          <a:latin typeface="Arial" panose="020B0604020202020204" pitchFamily="34" charset="0"/>
                          <a:cs typeface="Arial" panose="020B0604020202020204" pitchFamily="34" charset="0"/>
                        </a:rPr>
                        <a:t>9th</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アデレード </a:t>
                      </a:r>
                      <a:r>
                        <a:rPr kumimoji="1" lang="en-US" altLang="ja-JP" sz="1200">
                          <a:latin typeface="Arial" panose="020B0604020202020204" pitchFamily="34" charset="0"/>
                          <a:cs typeface="Arial" panose="020B0604020202020204" pitchFamily="34" charset="0"/>
                        </a:rPr>
                        <a:t>(</a:t>
                      </a:r>
                      <a:r>
                        <a:rPr kumimoji="1" lang="ja-JP" altLang="en-US" sz="1200">
                          <a:latin typeface="Arial" panose="020B0604020202020204" pitchFamily="34" charset="0"/>
                          <a:cs typeface="Arial" panose="020B0604020202020204" pitchFamily="34" charset="0"/>
                        </a:rPr>
                        <a:t>オーストラリア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4148057919"/>
                  </a:ext>
                </a:extLst>
              </a:tr>
              <a:tr h="261691">
                <a:tc>
                  <a:txBody>
                    <a:bodyPr/>
                    <a:lstStyle/>
                    <a:p>
                      <a:r>
                        <a:rPr kumimoji="1" lang="en-US" altLang="ja-JP" sz="1200">
                          <a:latin typeface="Arial" panose="020B0604020202020204" pitchFamily="34" charset="0"/>
                          <a:cs typeface="Arial" panose="020B0604020202020204" pitchFamily="34" charset="0"/>
                        </a:rPr>
                        <a:t>10th</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dirty="0">
                          <a:latin typeface="Arial" panose="020B0604020202020204" pitchFamily="34" charset="0"/>
                          <a:cs typeface="Arial" panose="020B0604020202020204" pitchFamily="34" charset="0"/>
                        </a:rPr>
                        <a:t>バンクーバー</a:t>
                      </a:r>
                      <a:r>
                        <a:rPr kumimoji="1" lang="en-US" altLang="ja-JP" sz="1200" dirty="0">
                          <a:latin typeface="Arial" panose="020B0604020202020204" pitchFamily="34" charset="0"/>
                          <a:cs typeface="Arial" panose="020B0604020202020204" pitchFamily="34" charset="0"/>
                        </a:rPr>
                        <a:t> (</a:t>
                      </a:r>
                      <a:r>
                        <a:rPr kumimoji="1" lang="ja-JP" altLang="en-US" sz="1200" dirty="0">
                          <a:latin typeface="Arial" panose="020B0604020202020204" pitchFamily="34" charset="0"/>
                          <a:cs typeface="Arial" panose="020B0604020202020204" pitchFamily="34" charset="0"/>
                        </a:rPr>
                        <a:t>カナダ</a:t>
                      </a:r>
                      <a:r>
                        <a:rPr kumimoji="1" lang="en-US" altLang="ja-JP" sz="1200" dirty="0">
                          <a:latin typeface="Arial" panose="020B0604020202020204" pitchFamily="34" charset="0"/>
                          <a:cs typeface="Arial" panose="020B0604020202020204" pitchFamily="34" charset="0"/>
                        </a:rPr>
                        <a:t>)</a:t>
                      </a:r>
                      <a:endParaRPr kumimoji="1" lang="ja-JP" altLang="en-US" sz="1200" dirty="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3072302033"/>
                  </a:ext>
                </a:extLst>
              </a:tr>
            </a:tbl>
          </a:graphicData>
        </a:graphic>
      </p:graphicFrame>
      <p:sp>
        <p:nvSpPr>
          <p:cNvPr id="47" name="正方形/長方形 46">
            <a:extLst>
              <a:ext uri="{FF2B5EF4-FFF2-40B4-BE49-F238E27FC236}">
                <a16:creationId xmlns:a16="http://schemas.microsoft.com/office/drawing/2014/main" id="{CB33A15E-8A38-41F2-B1D3-CA5341927836}"/>
              </a:ext>
            </a:extLst>
          </p:cNvPr>
          <p:cNvSpPr/>
          <p:nvPr/>
        </p:nvSpPr>
        <p:spPr>
          <a:xfrm>
            <a:off x="9837578" y="6095326"/>
            <a:ext cx="2432968" cy="200055"/>
          </a:xfrm>
          <a:prstGeom prst="rect">
            <a:avLst/>
          </a:prstGeom>
        </p:spPr>
        <p:txBody>
          <a:bodyPr wrap="square">
            <a:spAutoFit/>
          </a:bodyPr>
          <a:lstStyle/>
          <a:p>
            <a:pPr defTabSz="603647"/>
            <a:r>
              <a:rPr lang="ja-JP" altLang="en-US" sz="700">
                <a:solidFill>
                  <a:schemeClr val="tx1">
                    <a:lumMod val="50000"/>
                    <a:lumOff val="50000"/>
                  </a:schemeClr>
                </a:solidFill>
                <a:latin typeface="Arial" panose="020B0604020202020204" pitchFamily="34" charset="0"/>
                <a:ea typeface="Meiryo UI" panose="020B0604030504040204" pitchFamily="50" charset="-128"/>
                <a:cs typeface="Arial" panose="020B0604020202020204" pitchFamily="34" charset="0"/>
              </a:rPr>
              <a:t>出典</a:t>
            </a:r>
            <a:r>
              <a:rPr lang="en-US" altLang="ja-JP" sz="700">
                <a:solidFill>
                  <a:schemeClr val="tx1">
                    <a:lumMod val="50000"/>
                    <a:lumOff val="50000"/>
                  </a:schemeClr>
                </a:solidFill>
                <a:latin typeface="Arial" panose="020B0604020202020204" pitchFamily="34" charset="0"/>
                <a:ea typeface="Meiryo UI" panose="020B0604030504040204" pitchFamily="50" charset="-128"/>
                <a:cs typeface="Arial" panose="020B0604020202020204" pitchFamily="34" charset="0"/>
              </a:rPr>
              <a:t>: Economist Intelligence Unit 2025</a:t>
            </a:r>
          </a:p>
        </p:txBody>
      </p:sp>
    </p:spTree>
    <p:extLst>
      <p:ext uri="{BB962C8B-B14F-4D97-AF65-F5344CB8AC3E}">
        <p14:creationId xmlns:p14="http://schemas.microsoft.com/office/powerpoint/2010/main" val="414465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543" y="88893"/>
            <a:ext cx="10515600" cy="834501"/>
          </a:xfrm>
        </p:spPr>
        <p:txBody>
          <a:bodyPr>
            <a:normAutofit/>
          </a:bodyPr>
          <a:lstStyle/>
          <a:p>
            <a:r>
              <a:rPr lang="en-US" altLang="ja-JP" sz="3600" dirty="0">
                <a:latin typeface="UD デジタル 教科書体 NK-R" panose="02020400000000000000" pitchFamily="18" charset="-128"/>
                <a:ea typeface="UD デジタル 教科書体 NK-R" panose="02020400000000000000" pitchFamily="18" charset="-128"/>
              </a:rPr>
              <a:t>Ⅰ</a:t>
            </a:r>
            <a:r>
              <a:rPr lang="ja-JP" altLang="en-US" sz="3600" dirty="0">
                <a:latin typeface="UD デジタル 教科書体 NK-R" panose="02020400000000000000" pitchFamily="18" charset="-128"/>
                <a:ea typeface="UD デジタル 教科書体 NK-R" panose="02020400000000000000" pitchFamily="18" charset="-128"/>
              </a:rPr>
              <a:t>　戦略について</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249625" y="779394"/>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48800" y="6545388"/>
            <a:ext cx="2743200" cy="365125"/>
          </a:xfrm>
        </p:spPr>
        <p:txBody>
          <a:bodyPr/>
          <a:lstStyle/>
          <a:p>
            <a:fld id="{4CFCB8D1-E384-4ABF-9F79-4EB3205F8B48}" type="slidenum">
              <a:rPr kumimoji="1" lang="ja-JP" altLang="en-US" smtClean="0"/>
              <a:t>5</a:t>
            </a:fld>
            <a:endParaRPr kumimoji="1" lang="ja-JP" altLang="en-US"/>
          </a:p>
        </p:txBody>
      </p:sp>
      <p:sp>
        <p:nvSpPr>
          <p:cNvPr id="19" name="テキスト ボックス 18">
            <a:extLst>
              <a:ext uri="{FF2B5EF4-FFF2-40B4-BE49-F238E27FC236}">
                <a16:creationId xmlns:a16="http://schemas.microsoft.com/office/drawing/2014/main" id="{8BF15F73-4F0A-4EE3-91F7-2D987CDEED6D}"/>
              </a:ext>
            </a:extLst>
          </p:cNvPr>
          <p:cNvSpPr txBox="1"/>
          <p:nvPr/>
        </p:nvSpPr>
        <p:spPr>
          <a:xfrm>
            <a:off x="109046" y="1052213"/>
            <a:ext cx="5694854" cy="461665"/>
          </a:xfrm>
          <a:prstGeom prst="rect">
            <a:avLst/>
          </a:prstGeom>
          <a:noFill/>
        </p:spPr>
        <p:txBody>
          <a:bodyPr wrap="square" rtlCol="0">
            <a:spAutoFit/>
          </a:bodyPr>
          <a:lstStyle/>
          <a:p>
            <a:r>
              <a:rPr lang="ja-JP" altLang="en-US" sz="2400" b="1" dirty="0">
                <a:latin typeface="UD デジタル 教科書体 NK-R" panose="02020400000000000000" pitchFamily="18" charset="-128"/>
                <a:ea typeface="UD デジタル 教科書体 NK-R" panose="02020400000000000000" pitchFamily="18" charset="-128"/>
              </a:rPr>
              <a:t>（１）策定（</a:t>
            </a:r>
            <a:r>
              <a:rPr lang="en-US" altLang="ja-JP" sz="2400" b="1" dirty="0">
                <a:latin typeface="UD デジタル 教科書体 NK-R" panose="02020400000000000000" pitchFamily="18" charset="-128"/>
                <a:ea typeface="UD デジタル 教科書体 NK-R" panose="02020400000000000000" pitchFamily="18" charset="-128"/>
              </a:rPr>
              <a:t>2022</a:t>
            </a:r>
            <a:r>
              <a:rPr lang="ja-JP" altLang="en-US" sz="2400" b="1" dirty="0">
                <a:latin typeface="UD デジタル 教科書体 NK-R" panose="02020400000000000000" pitchFamily="18" charset="-128"/>
                <a:ea typeface="UD デジタル 教科書体 NK-R" panose="02020400000000000000" pitchFamily="18" charset="-128"/>
              </a:rPr>
              <a:t>年</a:t>
            </a:r>
            <a:r>
              <a:rPr lang="en-US" altLang="ja-JP" sz="2400" b="1" dirty="0">
                <a:latin typeface="UD デジタル 教科書体 NK-R" panose="02020400000000000000" pitchFamily="18" charset="-128"/>
                <a:ea typeface="UD デジタル 教科書体 NK-R" panose="02020400000000000000" pitchFamily="18" charset="-128"/>
              </a:rPr>
              <a:t>3</a:t>
            </a:r>
            <a:r>
              <a:rPr lang="ja-JP" altLang="en-US" sz="2400" b="1" dirty="0">
                <a:latin typeface="UD デジタル 教科書体 NK-R" panose="02020400000000000000" pitchFamily="18" charset="-128"/>
                <a:ea typeface="UD デジタル 教科書体 NK-R" panose="02020400000000000000" pitchFamily="18" charset="-128"/>
              </a:rPr>
              <a:t>月策定）の趣旨</a:t>
            </a:r>
            <a:endParaRPr lang="en-US" altLang="ja-JP" sz="2400" b="1"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4D42ED8E-85C0-411C-8780-9E7CDE4E2911}"/>
              </a:ext>
            </a:extLst>
          </p:cNvPr>
          <p:cNvSpPr/>
          <p:nvPr/>
        </p:nvSpPr>
        <p:spPr>
          <a:xfrm>
            <a:off x="827688" y="1521550"/>
            <a:ext cx="10284725" cy="4708981"/>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世界の金融情勢が大きく変化し、税制改正や規制対応など、国際金融都市の実現に向けた国の動きが本格化する中で、我が国の成長力を高めていくためには、アメリカ、イギリスなどにおいても複数の国際金融都市が形成されている状況も踏まえつつ、国際競争力を有する複数の金融都市が必要で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大阪を国際金融都市とすることは、危機事象発生時における金融面での日本のレジリエンスを強化する重要な取組みでもある。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さらに、「経済の血液」とも言われる金融機能の強化を図ることは、大阪・関西経済の成長・発展をめざす地域のビジョンの具現化に寄与し、府民の利益・幸福につながる。</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これにより、大阪・関西の新たな成長の柱となるだけでなく、日本全体の経済発展にも資するものとなる。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こうしたことから、独自の個性・機能を持つ国際金融都市を形成し、日本の成長をけん引する東西二極の一極としての大阪のさらなる飛躍につなげていくため、戦略を策定する。</a:t>
            </a:r>
          </a:p>
        </p:txBody>
      </p:sp>
    </p:spTree>
    <p:extLst>
      <p:ext uri="{BB962C8B-B14F-4D97-AF65-F5344CB8AC3E}">
        <p14:creationId xmlns:p14="http://schemas.microsoft.com/office/powerpoint/2010/main" val="249004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6</a:t>
            </a:fld>
            <a:endParaRPr kumimoji="1" lang="ja-JP" altLang="en-US"/>
          </a:p>
        </p:txBody>
      </p:sp>
      <p:sp>
        <p:nvSpPr>
          <p:cNvPr id="5" name="正方形/長方形 4"/>
          <p:cNvSpPr/>
          <p:nvPr/>
        </p:nvSpPr>
        <p:spPr>
          <a:xfrm>
            <a:off x="838199" y="1141497"/>
            <a:ext cx="9915659" cy="461665"/>
          </a:xfrm>
          <a:prstGeom prst="rect">
            <a:avLst/>
          </a:prstGeom>
        </p:spPr>
        <p:txBody>
          <a:bodyPr wrap="square">
            <a:spAutoFit/>
          </a:bodyPr>
          <a:lstStyle/>
          <a:p>
            <a:endParaRPr lang="ja-JP" altLang="en-US" sz="240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496152" y="463981"/>
            <a:ext cx="11222882" cy="4739759"/>
          </a:xfrm>
          <a:prstGeom prst="rect">
            <a:avLst/>
          </a:prstGeom>
        </p:spPr>
        <p:txBody>
          <a:bodyPr wrap="square">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＜戦略全体の視点＞</a:t>
            </a:r>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国際金融都市では、「経済の血液」とも言われる金融機能の強化を図ることで、経済の発展をめざす地域のビジョン・戦略の具現化に寄与し、もって、府民の利益・幸福につながるものとすべきであることから、</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地域の発展</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6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また、個々の取組みも含め、持続可能でよりよい社会の実現をめざす全世界共通の目標である</a:t>
            </a:r>
            <a:r>
              <a:rPr lang="en-US" altLang="ja-JP" sz="2000" dirty="0">
                <a:latin typeface="UD デジタル 教科書体 NK-R" panose="02020400000000000000" pitchFamily="18" charset="-128"/>
                <a:ea typeface="UD デジタル 教科書体 NK-R" panose="02020400000000000000" pitchFamily="18" charset="-128"/>
              </a:rPr>
              <a:t>SDGs</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Sustainable Development Goals</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の達成に資するものとすべきであることから、</a:t>
            </a:r>
            <a:r>
              <a:rPr lang="en-US" altLang="ja-JP" sz="2000" b="1" u="sng" dirty="0">
                <a:latin typeface="UD デジタル 教科書体 NK-R" panose="02020400000000000000" pitchFamily="18" charset="-128"/>
                <a:ea typeface="UD デジタル 教科書体 NK-R" panose="02020400000000000000" pitchFamily="18" charset="-128"/>
              </a:rPr>
              <a:t>【SDG</a:t>
            </a:r>
            <a:r>
              <a:rPr lang="ja-JP" altLang="en-US" sz="2000" b="1" u="sng" dirty="0">
                <a:latin typeface="UD デジタル 教科書体 NK-R" panose="02020400000000000000" pitchFamily="18" charset="-128"/>
                <a:ea typeface="UD デジタル 教科書体 NK-R" panose="02020400000000000000" pitchFamily="18" charset="-128"/>
              </a:rPr>
              <a:t>ｓ</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＜めざす都市像につながる視点＞</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の二つの戦略全体の視点を念頭に、大阪のめざす国際金融都市像につながる視点としては、地理的近接性のあるアジアとの連携を念頭におきつつ、大阪の強みや機会等を活かし、全世界から人材・資金・情報を集めることが必要であり、</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アジア／グローバル</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6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世界的な都市間競争の中、副首都をめざす大阪をはじめ関西が世界から選ばれる地域になるためには、大阪の特性を活かしたエッジの効いた取組みによる金融機能の強化を図り、平時の日本の成長エンジンになることをめざすとともに、国内一極集中のリスクを回避し、非常時の首都機能のバックアップとして日本のレジリエンスを向上する役割を果たすことが必要であり、</a:t>
            </a:r>
            <a:r>
              <a:rPr lang="en-US" altLang="ja-JP" sz="2000"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差別化・補完性</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160C94D6-548E-43A1-B7AF-C2B82B16CEA6}"/>
              </a:ext>
            </a:extLst>
          </p:cNvPr>
          <p:cNvSpPr txBox="1"/>
          <p:nvPr/>
        </p:nvSpPr>
        <p:spPr>
          <a:xfrm>
            <a:off x="72368" y="97282"/>
            <a:ext cx="5017708" cy="461665"/>
          </a:xfrm>
          <a:prstGeom prst="rect">
            <a:avLst/>
          </a:prstGeom>
          <a:noFill/>
        </p:spPr>
        <p:txBody>
          <a:bodyPr wrap="square" rtlCol="0">
            <a:spAutoFit/>
          </a:bodyPr>
          <a:lstStyle/>
          <a:p>
            <a:r>
              <a:rPr lang="ja-JP" altLang="en-US" sz="2400" b="1" dirty="0">
                <a:latin typeface="UD デジタル 教科書体 NK-R" panose="02020400000000000000" pitchFamily="18" charset="-128"/>
                <a:ea typeface="UD デジタル 教科書体 NK-R" panose="02020400000000000000" pitchFamily="18" charset="-128"/>
              </a:rPr>
              <a:t>（２）重視すべき視点</a:t>
            </a:r>
            <a:endParaRPr lang="en-US" altLang="ja-JP" sz="2400" b="1"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4CBF33C1-A201-414C-9037-A72A5A644060}"/>
              </a:ext>
            </a:extLst>
          </p:cNvPr>
          <p:cNvSpPr/>
          <p:nvPr/>
        </p:nvSpPr>
        <p:spPr>
          <a:xfrm>
            <a:off x="426618" y="5516952"/>
            <a:ext cx="11370738" cy="400110"/>
          </a:xfrm>
          <a:prstGeom prst="rect">
            <a:avLst/>
          </a:prstGeom>
        </p:spPr>
        <p:txBody>
          <a:bodyPr wrap="square">
            <a:spAutoFit/>
          </a:bodyPr>
          <a:lstStyle/>
          <a:p>
            <a:r>
              <a:rPr lang="ja-JP" altLang="en-US" sz="2000">
                <a:latin typeface="UD デジタル 教科書体 NK-R" panose="02020400000000000000" pitchFamily="18" charset="-128"/>
                <a:ea typeface="UD デジタル 教科書体 NK-R" panose="02020400000000000000" pitchFamily="18" charset="-128"/>
              </a:rPr>
              <a:t>　重視すべき視点（</a:t>
            </a:r>
            <a:r>
              <a:rPr lang="ja-JP" altLang="en-US" sz="2000" b="1" u="sng">
                <a:latin typeface="UD デジタル 教科書体 NK-R" panose="02020400000000000000" pitchFamily="18" charset="-128"/>
                <a:ea typeface="UD デジタル 教科書体 NK-R" panose="02020400000000000000" pitchFamily="18" charset="-128"/>
              </a:rPr>
              <a:t>アジア／グローバル、差別化・補完性）を踏まえ、２つのめざす国際金融都市像を掲げる。</a:t>
            </a:r>
            <a:endParaRPr lang="en-US" altLang="ja-JP" sz="2000" b="1" u="sng">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643A27D0-D55A-48A0-8A3E-2E2C542A75F7}"/>
              </a:ext>
            </a:extLst>
          </p:cNvPr>
          <p:cNvSpPr txBox="1"/>
          <p:nvPr/>
        </p:nvSpPr>
        <p:spPr>
          <a:xfrm>
            <a:off x="122591" y="5172262"/>
            <a:ext cx="4644000" cy="461665"/>
          </a:xfrm>
          <a:prstGeom prst="rect">
            <a:avLst/>
          </a:prstGeom>
          <a:noFill/>
        </p:spPr>
        <p:txBody>
          <a:bodyPr wrap="square" rtlCol="0">
            <a:spAutoFit/>
          </a:bodyPr>
          <a:lstStyle/>
          <a:p>
            <a:r>
              <a:rPr lang="ja-JP" altLang="en-US" sz="2400" b="1">
                <a:latin typeface="UD デジタル 教科書体 NK-R" panose="02020400000000000000" pitchFamily="18" charset="-128"/>
                <a:ea typeface="UD デジタル 教科書体 NK-R" panose="02020400000000000000" pitchFamily="18" charset="-128"/>
              </a:rPr>
              <a:t>（３）めざす国際金融都市像</a:t>
            </a:r>
            <a:endParaRPr lang="en-US" altLang="ja-JP" sz="2400" b="1">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a:extLst>
              <a:ext uri="{FF2B5EF4-FFF2-40B4-BE49-F238E27FC236}">
                <a16:creationId xmlns:a16="http://schemas.microsoft.com/office/drawing/2014/main" id="{26995EA6-D76E-4D13-9D73-9F5D3E8F605A}"/>
              </a:ext>
            </a:extLst>
          </p:cNvPr>
          <p:cNvSpPr txBox="1">
            <a:spLocks/>
          </p:cNvSpPr>
          <p:nvPr/>
        </p:nvSpPr>
        <p:spPr>
          <a:xfrm>
            <a:off x="967728" y="5897088"/>
            <a:ext cx="4968000"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　　　アジア・世界の活力を呼び込み</a:t>
            </a:r>
            <a:endParaRPr lang="en-US" altLang="ja-JP" sz="2000" b="1">
              <a:latin typeface="UD デジタル 教科書体 NK-R" panose="02020400000000000000" pitchFamily="18" charset="-128"/>
              <a:ea typeface="UD デジタル 教科書体 NK-R" panose="02020400000000000000" pitchFamily="18" charset="-128"/>
            </a:endParaRPr>
          </a:p>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「金融をテコに発展するグローバル都市」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2" name="コンテンツ プレースホルダー 2">
            <a:extLst>
              <a:ext uri="{FF2B5EF4-FFF2-40B4-BE49-F238E27FC236}">
                <a16:creationId xmlns:a16="http://schemas.microsoft.com/office/drawing/2014/main" id="{DA0E0C67-9E2E-4754-B2EA-4FD73BCD8FBC}"/>
              </a:ext>
            </a:extLst>
          </p:cNvPr>
          <p:cNvSpPr txBox="1">
            <a:spLocks/>
          </p:cNvSpPr>
          <p:nvPr/>
        </p:nvSpPr>
        <p:spPr>
          <a:xfrm>
            <a:off x="6154254" y="5891662"/>
            <a:ext cx="4968000"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　　　先駆けた取組みで世界に挑戦する</a:t>
            </a:r>
            <a:endParaRPr lang="en-US" altLang="ja-JP" sz="2000" b="1">
              <a:latin typeface="UD デジタル 教科書体 NK-R" panose="02020400000000000000" pitchFamily="18" charset="-128"/>
              <a:ea typeface="UD デジタル 教科書体 NK-R" panose="02020400000000000000" pitchFamily="18" charset="-128"/>
            </a:endParaRPr>
          </a:p>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「金融のフロントランナー都市」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5915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48800" y="6555017"/>
            <a:ext cx="2743200" cy="365125"/>
          </a:xfrm>
        </p:spPr>
        <p:txBody>
          <a:bodyPr/>
          <a:lstStyle/>
          <a:p>
            <a:fld id="{4CFCB8D1-E384-4ABF-9F79-4EB3205F8B48}" type="slidenum">
              <a:rPr kumimoji="1" lang="ja-JP" altLang="en-US" smtClean="0"/>
              <a:t>7</a:t>
            </a:fld>
            <a:endParaRPr kumimoji="1" lang="ja-JP" altLang="en-US"/>
          </a:p>
        </p:txBody>
      </p:sp>
      <p:sp>
        <p:nvSpPr>
          <p:cNvPr id="19" name="テキスト ボックス 18">
            <a:extLst>
              <a:ext uri="{FF2B5EF4-FFF2-40B4-BE49-F238E27FC236}">
                <a16:creationId xmlns:a16="http://schemas.microsoft.com/office/drawing/2014/main" id="{B62D1534-6A1C-4603-8D35-B0A9E5BE4AFE}"/>
              </a:ext>
            </a:extLst>
          </p:cNvPr>
          <p:cNvSpPr txBox="1"/>
          <p:nvPr/>
        </p:nvSpPr>
        <p:spPr>
          <a:xfrm>
            <a:off x="356305" y="837322"/>
            <a:ext cx="6452039"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■主な取組みと成果</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10" name="タイトル 1">
            <a:extLst>
              <a:ext uri="{FF2B5EF4-FFF2-40B4-BE49-F238E27FC236}">
                <a16:creationId xmlns:a16="http://schemas.microsoft.com/office/drawing/2014/main" id="{06949EAC-64EA-48BF-AAF5-0614143FB91E}"/>
              </a:ext>
            </a:extLst>
          </p:cNvPr>
          <p:cNvSpPr>
            <a:spLocks noGrp="1"/>
          </p:cNvSpPr>
          <p:nvPr>
            <p:ph type="title"/>
          </p:nvPr>
        </p:nvSpPr>
        <p:spPr>
          <a:xfrm>
            <a:off x="165543" y="36343"/>
            <a:ext cx="10515600" cy="834501"/>
          </a:xfrm>
        </p:spPr>
        <p:txBody>
          <a:bodyPr>
            <a:normAutofit/>
          </a:bodyPr>
          <a:lstStyle/>
          <a:p>
            <a:r>
              <a:rPr lang="en-US" altLang="ja-JP" sz="3600" dirty="0">
                <a:latin typeface="UD デジタル 教科書体 NK-R" panose="02020400000000000000" pitchFamily="18" charset="-128"/>
                <a:ea typeface="UD デジタル 教科書体 NK-R" panose="02020400000000000000" pitchFamily="18" charset="-128"/>
              </a:rPr>
              <a:t>Ⅱ</a:t>
            </a:r>
            <a:r>
              <a:rPr lang="ja-JP" altLang="en-US" sz="3600" dirty="0">
                <a:latin typeface="UD デジタル 教科書体 NK-R" panose="02020400000000000000" pitchFamily="18" charset="-128"/>
                <a:ea typeface="UD デジタル 教科書体 NK-R" panose="02020400000000000000" pitchFamily="18" charset="-128"/>
              </a:rPr>
              <a:t>　第一期活動期（～</a:t>
            </a:r>
            <a:r>
              <a:rPr lang="en-US" altLang="ja-JP" sz="3600" dirty="0">
                <a:latin typeface="UD デジタル 教科書体 NK-R" panose="02020400000000000000" pitchFamily="18" charset="-128"/>
                <a:ea typeface="UD デジタル 教科書体 NK-R" panose="02020400000000000000" pitchFamily="18" charset="-128"/>
              </a:rPr>
              <a:t>2025</a:t>
            </a:r>
            <a:r>
              <a:rPr lang="ja-JP" altLang="en-US" sz="3600" dirty="0">
                <a:latin typeface="UD デジタル 教科書体 NK-R" panose="02020400000000000000" pitchFamily="18" charset="-128"/>
                <a:ea typeface="UD デジタル 教科書体 NK-R" panose="02020400000000000000" pitchFamily="18" charset="-128"/>
              </a:rPr>
              <a:t>年度）の取組み</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2D57616D-AB9E-4EAC-915E-94A3E1D296AD}"/>
              </a:ext>
            </a:extLst>
          </p:cNvPr>
          <p:cNvCxnSpPr>
            <a:cxnSpLocks/>
          </p:cNvCxnSpPr>
          <p:nvPr/>
        </p:nvCxnSpPr>
        <p:spPr>
          <a:xfrm>
            <a:off x="249625" y="684804"/>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表 4">
            <a:extLst>
              <a:ext uri="{FF2B5EF4-FFF2-40B4-BE49-F238E27FC236}">
                <a16:creationId xmlns:a16="http://schemas.microsoft.com/office/drawing/2014/main" id="{641B8E36-080B-4A8B-9B64-233564829868}"/>
              </a:ext>
            </a:extLst>
          </p:cNvPr>
          <p:cNvGraphicFramePr>
            <a:graphicFrameLocks noGrp="1"/>
          </p:cNvGraphicFramePr>
          <p:nvPr>
            <p:extLst>
              <p:ext uri="{D42A27DB-BD31-4B8C-83A1-F6EECF244321}">
                <p14:modId xmlns:p14="http://schemas.microsoft.com/office/powerpoint/2010/main" val="3106718106"/>
              </p:ext>
            </p:extLst>
          </p:nvPr>
        </p:nvGraphicFramePr>
        <p:xfrm>
          <a:off x="515388" y="1750655"/>
          <a:ext cx="10909564" cy="3148770"/>
        </p:xfrm>
        <a:graphic>
          <a:graphicData uri="http://schemas.openxmlformats.org/drawingml/2006/table">
            <a:tbl>
              <a:tblPr>
                <a:tableStyleId>{8799B23B-EC83-4686-B30A-512413B5E67A}</a:tableStyleId>
              </a:tblPr>
              <a:tblGrid>
                <a:gridCol w="2241798">
                  <a:extLst>
                    <a:ext uri="{9D8B030D-6E8A-4147-A177-3AD203B41FA5}">
                      <a16:colId xmlns:a16="http://schemas.microsoft.com/office/drawing/2014/main" val="2585078360"/>
                    </a:ext>
                  </a:extLst>
                </a:gridCol>
                <a:gridCol w="8667766">
                  <a:extLst>
                    <a:ext uri="{9D8B030D-6E8A-4147-A177-3AD203B41FA5}">
                      <a16:colId xmlns:a16="http://schemas.microsoft.com/office/drawing/2014/main" val="1725764946"/>
                    </a:ext>
                  </a:extLst>
                </a:gridCol>
              </a:tblGrid>
              <a:tr h="314130">
                <a:tc>
                  <a:txBody>
                    <a:bodyPr/>
                    <a:lstStyle/>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めざす都市像</a:t>
                      </a:r>
                    </a:p>
                  </a:txBody>
                  <a:tcPr anchor="ctr">
                    <a:solidFill>
                      <a:schemeClr val="accent1"/>
                    </a:solidFill>
                  </a:tcPr>
                </a:tc>
                <a:tc>
                  <a:txBody>
                    <a:bodyPr/>
                    <a:lstStyle/>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主な取組みと成果</a:t>
                      </a:r>
                    </a:p>
                  </a:txBody>
                  <a:tcPr anchor="ctr">
                    <a:solidFill>
                      <a:schemeClr val="accent1"/>
                    </a:solidFill>
                  </a:tcPr>
                </a:tc>
                <a:extLst>
                  <a:ext uri="{0D108BD9-81ED-4DB2-BD59-A6C34878D82A}">
                    <a16:rowId xmlns:a16="http://schemas.microsoft.com/office/drawing/2014/main" val="3322666412"/>
                  </a:ext>
                </a:extLst>
              </a:tr>
              <a:tr h="1126055">
                <a:tc>
                  <a:txBody>
                    <a:bodyPr/>
                    <a:lstStyle/>
                    <a:p>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都市像１</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金融をテコに発展する</a:t>
                      </a: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グローバル都市</a:t>
                      </a:r>
                    </a:p>
                  </a:txBody>
                  <a:tcPr anchor="ctr">
                    <a:solidFill>
                      <a:schemeClr val="accent1"/>
                    </a:solid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・海外等へのプロモーションや誘致インセンティブ（補助金・地方税軽減制度）の創設等</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による</a:t>
                      </a:r>
                      <a:r>
                        <a:rPr kumimoji="1" lang="ja-JP" altLang="en-US" sz="1400" b="1" u="sng" dirty="0">
                          <a:latin typeface="UD デジタル 教科書体 NK-R" panose="02020400000000000000" pitchFamily="18" charset="-128"/>
                          <a:ea typeface="UD デジタル 教科書体 NK-R" panose="02020400000000000000" pitchFamily="18" charset="-128"/>
                        </a:rPr>
                        <a:t>金融系外国企業等の誘致</a:t>
                      </a:r>
                    </a:p>
                    <a:p>
                      <a:r>
                        <a:rPr kumimoji="1" lang="ja-JP" altLang="en-US" sz="1400" dirty="0">
                          <a:latin typeface="UD デジタル 教科書体 NK-R" panose="02020400000000000000" pitchFamily="18" charset="-128"/>
                          <a:ea typeface="UD デジタル 教科書体 NK-R" panose="02020400000000000000" pitchFamily="18" charset="-128"/>
                        </a:rPr>
                        <a:t>・スタートアップ支援拠点開設、ビジネスマッチングイベント等開催</a:t>
                      </a:r>
                    </a:p>
                    <a:p>
                      <a:r>
                        <a:rPr kumimoji="1" lang="ja-JP" altLang="en-US" sz="1400" dirty="0">
                          <a:latin typeface="UD デジタル 教科書体 NK-R" panose="02020400000000000000" pitchFamily="18" charset="-128"/>
                          <a:ea typeface="UD デジタル 教科書体 NK-R" panose="02020400000000000000" pitchFamily="18" charset="-128"/>
                        </a:rPr>
                        <a:t>・金融機関における</a:t>
                      </a:r>
                      <a:r>
                        <a:rPr kumimoji="1" lang="en-US" altLang="ja-JP" sz="1400" dirty="0">
                          <a:latin typeface="UD デジタル 教科書体 NK-R" panose="02020400000000000000" pitchFamily="18" charset="-128"/>
                          <a:ea typeface="UD デジタル 教科書体 NK-R" panose="02020400000000000000" pitchFamily="18" charset="-128"/>
                        </a:rPr>
                        <a:t>BCP</a:t>
                      </a:r>
                      <a:r>
                        <a:rPr kumimoji="1" lang="ja-JP" altLang="en-US" sz="1400" dirty="0">
                          <a:latin typeface="UD デジタル 教科書体 NK-R" panose="02020400000000000000" pitchFamily="18" charset="-128"/>
                          <a:ea typeface="UD デジタル 教科書体 NK-R" panose="02020400000000000000" pitchFamily="18" charset="-128"/>
                        </a:rPr>
                        <a:t>・デュアルオペレーション拠点設置</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金融経済教育を受けたい学校・企業等と金融機関等を繋ぐネットワークの構築</a:t>
                      </a:r>
                    </a:p>
                  </a:txBody>
                  <a:tcPr/>
                </a:tc>
                <a:extLst>
                  <a:ext uri="{0D108BD9-81ED-4DB2-BD59-A6C34878D82A}">
                    <a16:rowId xmlns:a16="http://schemas.microsoft.com/office/drawing/2014/main" val="1828655514"/>
                  </a:ext>
                </a:extLst>
              </a:tr>
              <a:tr h="918624">
                <a:tc>
                  <a:txBody>
                    <a:bodyPr/>
                    <a:lstStyle/>
                    <a:p>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都市像２</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金融のフロントランナー都市</a:t>
                      </a:r>
                    </a:p>
                  </a:txBody>
                  <a:tcPr anchor="ctr">
                    <a:solidFill>
                      <a:schemeClr val="accent1"/>
                    </a:solid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・米指数先物・上海天然ゴム先物上場、デジタル証券の二次流通市場・貴金属先物</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市場の開設など</a:t>
                      </a:r>
                      <a:r>
                        <a:rPr kumimoji="1" lang="ja-JP" altLang="en-US" sz="1400" b="1" u="sng" dirty="0">
                          <a:latin typeface="UD デジタル 教科書体 NK-R" panose="02020400000000000000" pitchFamily="18" charset="-128"/>
                          <a:ea typeface="UD デジタル 教科書体 NK-R" panose="02020400000000000000" pitchFamily="18" charset="-128"/>
                        </a:rPr>
                        <a:t>エッジの効いた金融商品・市場形成の取組み</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金融・資産運用特区の認定</a:t>
                      </a:r>
                      <a:r>
                        <a:rPr kumimoji="1" lang="ja-JP" altLang="en-US" sz="1400" dirty="0">
                          <a:latin typeface="UD デジタル 教科書体 NK-R" panose="02020400000000000000" pitchFamily="18" charset="-128"/>
                          <a:ea typeface="UD デジタル 教科書体 NK-R" panose="02020400000000000000" pitchFamily="18" charset="-128"/>
                        </a:rPr>
                        <a:t>（提案</a:t>
                      </a:r>
                      <a:r>
                        <a:rPr kumimoji="1" lang="en-US" altLang="ja-JP" sz="1400" dirty="0">
                          <a:latin typeface="UD デジタル 教科書体 NK-R" panose="02020400000000000000" pitchFamily="18" charset="-128"/>
                          <a:ea typeface="UD デジタル 教科書体 NK-R" panose="02020400000000000000" pitchFamily="18" charset="-128"/>
                        </a:rPr>
                        <a:t>23</a:t>
                      </a:r>
                      <a:r>
                        <a:rPr kumimoji="1" lang="ja-JP" altLang="en-US" sz="1400" dirty="0">
                          <a:latin typeface="UD デジタル 教科書体 NK-R" panose="02020400000000000000" pitchFamily="18" charset="-128"/>
                          <a:ea typeface="UD デジタル 教科書体 NK-R" panose="02020400000000000000" pitchFamily="18" charset="-128"/>
                        </a:rPr>
                        <a:t>項目のうち</a:t>
                      </a:r>
                      <a:r>
                        <a:rPr kumimoji="1" lang="en-US" altLang="ja-JP" sz="1400" dirty="0">
                          <a:latin typeface="UD デジタル 教科書体 NK-R" panose="02020400000000000000" pitchFamily="18" charset="-128"/>
                          <a:ea typeface="UD デジタル 教科書体 NK-R" panose="02020400000000000000" pitchFamily="18" charset="-128"/>
                        </a:rPr>
                        <a:t>13</a:t>
                      </a:r>
                      <a:r>
                        <a:rPr kumimoji="1" lang="ja-JP" altLang="en-US" sz="1400" dirty="0">
                          <a:latin typeface="UD デジタル 教科書体 NK-R" panose="02020400000000000000" pitchFamily="18" charset="-128"/>
                          <a:ea typeface="UD デジタル 教科書体 NK-R" panose="02020400000000000000" pitchFamily="18" charset="-128"/>
                        </a:rPr>
                        <a:t>項目が実現）</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・金融機関における大学での講義、大学生のインターンシップ受入れ</a:t>
                      </a:r>
                    </a:p>
                  </a:txBody>
                  <a:tcPr/>
                </a:tc>
                <a:extLst>
                  <a:ext uri="{0D108BD9-81ED-4DB2-BD59-A6C34878D82A}">
                    <a16:rowId xmlns:a16="http://schemas.microsoft.com/office/drawing/2014/main" val="2919730700"/>
                  </a:ext>
                </a:extLst>
              </a:tr>
              <a:tr h="451532">
                <a:tc>
                  <a:txBody>
                    <a:bodyPr/>
                    <a:lstStyle/>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２つの都市像に共通する</a:t>
                      </a:r>
                      <a:endPar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取組み</a:t>
                      </a:r>
                    </a:p>
                  </a:txBody>
                  <a:tcPr anchor="ctr">
                    <a:solidFill>
                      <a:schemeClr val="accent1"/>
                    </a:solid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金融系企業進出に向けた相談体制の整備</a:t>
                      </a:r>
                      <a:endParaRPr kumimoji="1" lang="en-US" altLang="ja-JP" sz="1400" b="1" u="sng"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（ワンストップサポートセンター大阪、士業コンソーシアム、拠点開設サポートオフィス）</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SNS</a:t>
                      </a:r>
                      <a:r>
                        <a:rPr kumimoji="1" lang="ja-JP" altLang="en-US" sz="1400" dirty="0">
                          <a:latin typeface="UD デジタル 教科書体 NK-R" panose="02020400000000000000" pitchFamily="18" charset="-128"/>
                          <a:ea typeface="UD デジタル 教科書体 NK-R" panose="02020400000000000000" pitchFamily="18" charset="-128"/>
                        </a:rPr>
                        <a:t>や海外イベント出展等を通じた</a:t>
                      </a:r>
                      <a:r>
                        <a:rPr kumimoji="1" lang="ja-JP" altLang="en-US" sz="1400" b="1" u="sng" dirty="0">
                          <a:latin typeface="UD デジタル 教科書体 NK-R" panose="02020400000000000000" pitchFamily="18" charset="-128"/>
                          <a:ea typeface="UD デジタル 教科書体 NK-R" panose="02020400000000000000" pitchFamily="18" charset="-128"/>
                        </a:rPr>
                        <a:t>情報発信</a:t>
                      </a:r>
                    </a:p>
                  </a:txBody>
                  <a:tcPr/>
                </a:tc>
                <a:extLst>
                  <a:ext uri="{0D108BD9-81ED-4DB2-BD59-A6C34878D82A}">
                    <a16:rowId xmlns:a16="http://schemas.microsoft.com/office/drawing/2014/main" val="186936589"/>
                  </a:ext>
                </a:extLst>
              </a:tr>
            </a:tbl>
          </a:graphicData>
        </a:graphic>
      </p:graphicFrame>
      <p:grpSp>
        <p:nvGrpSpPr>
          <p:cNvPr id="12" name="グループ化 11">
            <a:extLst>
              <a:ext uri="{FF2B5EF4-FFF2-40B4-BE49-F238E27FC236}">
                <a16:creationId xmlns:a16="http://schemas.microsoft.com/office/drawing/2014/main" id="{EA06A2E2-BF98-4955-9C61-2ED16A0F0333}"/>
              </a:ext>
            </a:extLst>
          </p:cNvPr>
          <p:cNvGrpSpPr/>
          <p:nvPr/>
        </p:nvGrpSpPr>
        <p:grpSpPr>
          <a:xfrm>
            <a:off x="9335786" y="2030055"/>
            <a:ext cx="2189311" cy="2862321"/>
            <a:chOff x="6585739" y="3433081"/>
            <a:chExt cx="1546224" cy="3322422"/>
          </a:xfrm>
        </p:grpSpPr>
        <p:sp>
          <p:nvSpPr>
            <p:cNvPr id="13" name="正方形/長方形 12">
              <a:extLst>
                <a:ext uri="{FF2B5EF4-FFF2-40B4-BE49-F238E27FC236}">
                  <a16:creationId xmlns:a16="http://schemas.microsoft.com/office/drawing/2014/main" id="{78CBE796-3B37-448E-92E4-7524C4E14627}"/>
                </a:ext>
              </a:extLst>
            </p:cNvPr>
            <p:cNvSpPr/>
            <p:nvPr/>
          </p:nvSpPr>
          <p:spPr>
            <a:xfrm>
              <a:off x="6619865" y="3433081"/>
              <a:ext cx="1475495" cy="3322422"/>
            </a:xfrm>
            <a:prstGeom prst="rect">
              <a:avLst/>
            </a:prstGeom>
            <a:pattFill prst="pct30">
              <a:fgClr>
                <a:srgbClr val="FFD1D4"/>
              </a:fgClr>
              <a:bgClr>
                <a:schemeClr val="bg1"/>
              </a:bgClr>
            </a:patt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0E4D2DE8-3C17-4A2E-9633-0A0C5C82FA8C}"/>
                </a:ext>
              </a:extLst>
            </p:cNvPr>
            <p:cNvSpPr txBox="1"/>
            <p:nvPr/>
          </p:nvSpPr>
          <p:spPr>
            <a:xfrm>
              <a:off x="6601401" y="4106620"/>
              <a:ext cx="1530562" cy="2500749"/>
            </a:xfrm>
            <a:prstGeom prst="rect">
              <a:avLst/>
            </a:prstGeom>
            <a:noFill/>
          </p:spPr>
          <p:txBody>
            <a:bodyPr vert="horz"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海外ビジネスミッション団の受入れ等により、</a:t>
              </a:r>
              <a:r>
                <a:rPr kumimoji="1" lang="ja-JP" altLang="en-US" sz="1400" b="1" spc="-50" dirty="0">
                  <a:latin typeface="UD デジタル 教科書体 NK-R" panose="02020400000000000000" pitchFamily="18" charset="-128"/>
                  <a:ea typeface="UD デジタル 教科書体 NK-R" panose="02020400000000000000" pitchFamily="18" charset="-128"/>
                </a:rPr>
                <a:t>海外に以下の</a:t>
              </a:r>
              <a:r>
                <a:rPr kumimoji="1" lang="en-US" altLang="ja-JP" sz="1400" b="1" spc="-50" dirty="0">
                  <a:latin typeface="UD デジタル 教科書体 NK-R" panose="02020400000000000000" pitchFamily="18" charset="-128"/>
                  <a:ea typeface="UD デジタル 教科書体 NK-R" panose="02020400000000000000" pitchFamily="18" charset="-128"/>
                </a:rPr>
                <a:t>PR</a:t>
              </a:r>
              <a:r>
                <a:rPr kumimoji="1" lang="ja-JP" altLang="en-US" sz="1400" b="1" spc="-50" dirty="0">
                  <a:latin typeface="UD デジタル 教科書体 NK-R" panose="02020400000000000000" pitchFamily="18" charset="-128"/>
                  <a:ea typeface="UD デジタル 教科書体 NK-R" panose="02020400000000000000" pitchFamily="18" charset="-128"/>
                </a:rPr>
                <a:t>を実施</a:t>
              </a:r>
              <a:r>
                <a:rPr lang="ja-JP" altLang="en-US" sz="1400" b="1" spc="-50" dirty="0">
                  <a:latin typeface="UD デジタル 教科書体 NK-R" panose="02020400000000000000" pitchFamily="18" charset="-128"/>
                  <a:ea typeface="UD デジタル 教科書体 NK-R" panose="02020400000000000000" pitchFamily="18" charset="-128"/>
                </a:rPr>
                <a:t>するとともに、海外とのつながりを拡大</a:t>
              </a:r>
              <a:endParaRPr lang="en-US" altLang="ja-JP" sz="1400" b="1" spc="-50" dirty="0">
                <a:latin typeface="UD デジタル 教科書体 NK-R" panose="02020400000000000000" pitchFamily="18" charset="-128"/>
                <a:ea typeface="UD デジタル 教科書体 NK-R" panose="02020400000000000000" pitchFamily="18" charset="-128"/>
              </a:endParaRPr>
            </a:p>
            <a:p>
              <a:endParaRPr kumimoji="1" lang="en-US" altLang="ja-JP" sz="1400" b="1" spc="-50" dirty="0">
                <a:latin typeface="UD デジタル 教科書体 NK-R" panose="02020400000000000000" pitchFamily="18" charset="-128"/>
                <a:ea typeface="UD デジタル 教科書体 NK-R" panose="02020400000000000000" pitchFamily="18" charset="-128"/>
              </a:endParaRPr>
            </a:p>
            <a:p>
              <a:endParaRPr kumimoji="1" lang="en-US" altLang="ja-JP" sz="800" b="1" dirty="0">
                <a:latin typeface="UD デジタル 教科書体 NK-R" panose="02020400000000000000" pitchFamily="18" charset="-128"/>
                <a:ea typeface="UD デジタル 教科書体 NK-R" panose="02020400000000000000" pitchFamily="18" charset="-128"/>
              </a:endParaRPr>
            </a:p>
            <a:p>
              <a:r>
                <a:rPr lang="ja-JP" altLang="en-US" sz="1400" b="1" dirty="0">
                  <a:latin typeface="UD デジタル 教科書体 NK-R" panose="02020400000000000000" pitchFamily="18" charset="-128"/>
                  <a:ea typeface="UD デジタル 教科書体 NK-R" panose="02020400000000000000" pitchFamily="18" charset="-128"/>
                </a:rPr>
                <a:t>➤社会実験等プロジェクト</a:t>
              </a:r>
              <a:endParaRPr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➤リボーンチャレンジ参加</a:t>
              </a:r>
              <a:br>
                <a:rPr kumimoji="1" lang="en-US" altLang="ja-JP" sz="1400" b="1" dirty="0">
                  <a:latin typeface="UD デジタル 教科書体 NK-R" panose="02020400000000000000" pitchFamily="18" charset="-128"/>
                  <a:ea typeface="UD デジタル 教科書体 NK-R" panose="02020400000000000000" pitchFamily="18" charset="-128"/>
                </a:rPr>
              </a:br>
              <a:r>
                <a:rPr kumimoji="1" lang="ja-JP" altLang="en-US" sz="1400" b="1" dirty="0">
                  <a:latin typeface="UD デジタル 教科書体 NK-R" panose="02020400000000000000" pitchFamily="18" charset="-128"/>
                  <a:ea typeface="UD デジタル 教科書体 NK-R" panose="02020400000000000000" pitchFamily="18" charset="-128"/>
                </a:rPr>
                <a:t>　　企業</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➤大阪のビジネス魅力</a:t>
              </a:r>
            </a:p>
          </p:txBody>
        </p:sp>
        <p:sp>
          <p:nvSpPr>
            <p:cNvPr id="15" name="テキスト ボックス 14">
              <a:extLst>
                <a:ext uri="{FF2B5EF4-FFF2-40B4-BE49-F238E27FC236}">
                  <a16:creationId xmlns:a16="http://schemas.microsoft.com/office/drawing/2014/main" id="{1CBC9C11-528C-4F59-AA0C-8315F4984EBE}"/>
                </a:ext>
              </a:extLst>
            </p:cNvPr>
            <p:cNvSpPr txBox="1"/>
            <p:nvPr/>
          </p:nvSpPr>
          <p:spPr>
            <a:xfrm>
              <a:off x="6585739" y="3700891"/>
              <a:ext cx="1475495" cy="306828"/>
            </a:xfrm>
            <a:prstGeom prst="rect">
              <a:avLst/>
            </a:prstGeom>
            <a:noFill/>
          </p:spPr>
          <p:txBody>
            <a:bodyPr wrap="square" rtlCol="0">
              <a:spAutoFit/>
            </a:bodyPr>
            <a:lstStyle/>
            <a:p>
              <a:pPr algn="ct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取組みを加速</a:t>
              </a:r>
              <a:r>
                <a:rPr kumimoji="1" lang="en-US" altLang="ja-JP" sz="1400" b="1" dirty="0">
                  <a:latin typeface="UD デジタル 教科書体 NK-R" panose="02020400000000000000" pitchFamily="18" charset="-128"/>
                  <a:ea typeface="UD デジタル 教科書体 NK-R" panose="02020400000000000000" pitchFamily="18" charset="-128"/>
                </a:rPr>
                <a:t>-</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grpSp>
      <p:grpSp>
        <p:nvGrpSpPr>
          <p:cNvPr id="17" name="グループ化 16">
            <a:extLst>
              <a:ext uri="{FF2B5EF4-FFF2-40B4-BE49-F238E27FC236}">
                <a16:creationId xmlns:a16="http://schemas.microsoft.com/office/drawing/2014/main" id="{1F4492DD-E7B7-4D4D-9DEF-6BA39258CF8F}"/>
              </a:ext>
            </a:extLst>
          </p:cNvPr>
          <p:cNvGrpSpPr/>
          <p:nvPr/>
        </p:nvGrpSpPr>
        <p:grpSpPr>
          <a:xfrm>
            <a:off x="9322803" y="1783904"/>
            <a:ext cx="2191641" cy="400110"/>
            <a:chOff x="5428918" y="3201926"/>
            <a:chExt cx="2191641" cy="400110"/>
          </a:xfrm>
        </p:grpSpPr>
        <p:pic>
          <p:nvPicPr>
            <p:cNvPr id="18" name="図 17">
              <a:extLst>
                <a:ext uri="{FF2B5EF4-FFF2-40B4-BE49-F238E27FC236}">
                  <a16:creationId xmlns:a16="http://schemas.microsoft.com/office/drawing/2014/main" id="{B90991B3-349D-49FC-BD0F-B9C994991F80}"/>
                </a:ext>
              </a:extLst>
            </p:cNvPr>
            <p:cNvPicPr>
              <a:picLocks noChangeAspect="1"/>
            </p:cNvPicPr>
            <p:nvPr/>
          </p:nvPicPr>
          <p:blipFill rotWithShape="1">
            <a:blip r:embed="rId3"/>
            <a:srcRect l="4453" t="45022" r="5016" b="12860"/>
            <a:stretch/>
          </p:blipFill>
          <p:spPr>
            <a:xfrm>
              <a:off x="5428918" y="3230290"/>
              <a:ext cx="2191641" cy="371746"/>
            </a:xfrm>
            <a:prstGeom prst="rect">
              <a:avLst/>
            </a:prstGeom>
          </p:spPr>
        </p:pic>
        <p:sp>
          <p:nvSpPr>
            <p:cNvPr id="20" name="テキスト ボックス 19">
              <a:extLst>
                <a:ext uri="{FF2B5EF4-FFF2-40B4-BE49-F238E27FC236}">
                  <a16:creationId xmlns:a16="http://schemas.microsoft.com/office/drawing/2014/main" id="{DAAC88A6-3D36-4AA5-935E-CDB2E0043410}"/>
                </a:ext>
              </a:extLst>
            </p:cNvPr>
            <p:cNvSpPr txBox="1"/>
            <p:nvPr/>
          </p:nvSpPr>
          <p:spPr>
            <a:xfrm>
              <a:off x="5582168" y="3201926"/>
              <a:ext cx="1855061" cy="400110"/>
            </a:xfrm>
            <a:prstGeom prst="rect">
              <a:avLst/>
            </a:prstGeom>
            <a:noFill/>
          </p:spPr>
          <p:txBody>
            <a:bodyPr wrap="square">
              <a:spAutoFit/>
            </a:bodyPr>
            <a:lstStyle/>
            <a:p>
              <a:pPr algn="ctr"/>
              <a:r>
                <a:rPr lang="ja-JP" altLang="en-US"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大阪・関西万博</a:t>
              </a:r>
            </a:p>
          </p:txBody>
        </p:sp>
      </p:grpSp>
      <p:graphicFrame>
        <p:nvGraphicFramePr>
          <p:cNvPr id="21" name="表 9">
            <a:extLst>
              <a:ext uri="{FF2B5EF4-FFF2-40B4-BE49-F238E27FC236}">
                <a16:creationId xmlns:a16="http://schemas.microsoft.com/office/drawing/2014/main" id="{A847CB33-F695-4C56-96E4-E402BC23B0F2}"/>
              </a:ext>
            </a:extLst>
          </p:cNvPr>
          <p:cNvGraphicFramePr>
            <a:graphicFrameLocks noGrp="1"/>
          </p:cNvGraphicFramePr>
          <p:nvPr>
            <p:extLst>
              <p:ext uri="{D42A27DB-BD31-4B8C-83A1-F6EECF244321}">
                <p14:modId xmlns:p14="http://schemas.microsoft.com/office/powerpoint/2010/main" val="348772535"/>
              </p:ext>
            </p:extLst>
          </p:nvPr>
        </p:nvGraphicFramePr>
        <p:xfrm>
          <a:off x="525520" y="5189615"/>
          <a:ext cx="11078662" cy="1515522"/>
        </p:xfrm>
        <a:graphic>
          <a:graphicData uri="http://schemas.openxmlformats.org/drawingml/2006/table">
            <a:tbl>
              <a:tblPr firstRow="1" bandRow="1">
                <a:tableStyleId>{5C22544A-7EE6-4342-B048-85BDC9FD1C3A}</a:tableStyleId>
              </a:tblPr>
              <a:tblGrid>
                <a:gridCol w="673609">
                  <a:extLst>
                    <a:ext uri="{9D8B030D-6E8A-4147-A177-3AD203B41FA5}">
                      <a16:colId xmlns:a16="http://schemas.microsoft.com/office/drawing/2014/main" val="2938418817"/>
                    </a:ext>
                  </a:extLst>
                </a:gridCol>
                <a:gridCol w="3652271">
                  <a:extLst>
                    <a:ext uri="{9D8B030D-6E8A-4147-A177-3AD203B41FA5}">
                      <a16:colId xmlns:a16="http://schemas.microsoft.com/office/drawing/2014/main" val="927397465"/>
                    </a:ext>
                  </a:extLst>
                </a:gridCol>
                <a:gridCol w="217071">
                  <a:extLst>
                    <a:ext uri="{9D8B030D-6E8A-4147-A177-3AD203B41FA5}">
                      <a16:colId xmlns:a16="http://schemas.microsoft.com/office/drawing/2014/main" val="1610505726"/>
                    </a:ext>
                  </a:extLst>
                </a:gridCol>
                <a:gridCol w="3033835">
                  <a:extLst>
                    <a:ext uri="{9D8B030D-6E8A-4147-A177-3AD203B41FA5}">
                      <a16:colId xmlns:a16="http://schemas.microsoft.com/office/drawing/2014/main" val="2052815610"/>
                    </a:ext>
                  </a:extLst>
                </a:gridCol>
                <a:gridCol w="3501876">
                  <a:extLst>
                    <a:ext uri="{9D8B030D-6E8A-4147-A177-3AD203B41FA5}">
                      <a16:colId xmlns:a16="http://schemas.microsoft.com/office/drawing/2014/main" val="186537933"/>
                    </a:ext>
                  </a:extLst>
                </a:gridCol>
              </a:tblGrid>
              <a:tr h="41130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項目</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l"/>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アウトプット</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国際金融ワンストップサポート</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　　　　　　　　　　　　センター大阪の相談件数</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oFill/>
                  </a:tcPr>
                </a:tc>
                <a:tc>
                  <a:txBody>
                    <a:bodyPr/>
                    <a:lstStyle/>
                    <a:p>
                      <a:pPr algn="l"/>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アウトカム</a:t>
                      </a:r>
                      <a:r>
                        <a:rPr kumimoji="1" lang="en-US" altLang="ja-JP" sz="1200" dirty="0">
                          <a:latin typeface="UD デジタル 教科書体 NK-R" panose="02020400000000000000" pitchFamily="18" charset="-128"/>
                          <a:ea typeface="UD デジタル 教科書体 NK-R" panose="02020400000000000000" pitchFamily="18" charset="-128"/>
                        </a:rPr>
                        <a:t>1】</a:t>
                      </a:r>
                      <a:r>
                        <a:rPr kumimoji="1" lang="ja-JP" altLang="en-US" sz="1200" dirty="0">
                          <a:latin typeface="UD デジタル 教科書体 NK-R" panose="02020400000000000000" pitchFamily="18" charset="-128"/>
                          <a:ea typeface="UD デジタル 教科書体 NK-R" panose="02020400000000000000" pitchFamily="18" charset="-128"/>
                        </a:rPr>
                        <a:t>金融系外国企業（フィンテック</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　　　　　　　　　　　　含む）・投資家等の誘致数</a:t>
                      </a:r>
                    </a:p>
                  </a:txBody>
                  <a:tcPr/>
                </a:tc>
                <a:tc>
                  <a:txBody>
                    <a:bodyPr/>
                    <a:lstStyle/>
                    <a:p>
                      <a:pPr algn="l"/>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アウトカム</a:t>
                      </a:r>
                      <a:r>
                        <a:rPr kumimoji="1" lang="en-US" altLang="ja-JP" sz="1200" dirty="0">
                          <a:latin typeface="UD デジタル 教科書体 NK-R" panose="02020400000000000000" pitchFamily="18" charset="-128"/>
                          <a:ea typeface="UD デジタル 教科書体 NK-R" panose="02020400000000000000" pitchFamily="18" charset="-128"/>
                        </a:rPr>
                        <a:t>2】</a:t>
                      </a:r>
                      <a:r>
                        <a:rPr kumimoji="1" lang="ja-JP" altLang="en-US" sz="1200" dirty="0">
                          <a:latin typeface="UD デジタル 教科書体 NK-R" panose="02020400000000000000" pitchFamily="18" charset="-128"/>
                          <a:ea typeface="UD デジタル 教科書体 NK-R" panose="02020400000000000000" pitchFamily="18" charset="-128"/>
                        </a:rPr>
                        <a:t>ユニコーン･スタートアップ･</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　　　　　　　　　　　　大学発ベンチャー創出数</a:t>
                      </a:r>
                    </a:p>
                  </a:txBody>
                  <a:tcPr/>
                </a:tc>
                <a:extLst>
                  <a:ext uri="{0D108BD9-81ED-4DB2-BD59-A6C34878D82A}">
                    <a16:rowId xmlns:a16="http://schemas.microsoft.com/office/drawing/2014/main" val="3419718418"/>
                  </a:ext>
                </a:extLst>
              </a:tr>
              <a:tr h="46614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目標</a:t>
                      </a:r>
                    </a:p>
                  </a:txBody>
                  <a:tcPr anchor="ctr"/>
                </a:tc>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2025</a:t>
                      </a:r>
                      <a:r>
                        <a:rPr kumimoji="1" lang="ja-JP" altLang="en-US" sz="1200" dirty="0">
                          <a:latin typeface="UD デジタル 教科書体 NK-R" panose="02020400000000000000" pitchFamily="18" charset="-128"/>
                          <a:ea typeface="UD デジタル 教科書体 NK-R" panose="02020400000000000000" pitchFamily="18" charset="-128"/>
                        </a:rPr>
                        <a:t>年度までに</a:t>
                      </a:r>
                      <a:r>
                        <a:rPr kumimoji="1" lang="en-US" altLang="ja-JP" sz="1400" b="1" u="none" dirty="0">
                          <a:latin typeface="UD デジタル 教科書体 NK-R" panose="02020400000000000000" pitchFamily="18" charset="-128"/>
                          <a:ea typeface="UD デジタル 教科書体 NK-R" panose="02020400000000000000" pitchFamily="18" charset="-128"/>
                        </a:rPr>
                        <a:t>100</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／年平均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UD デジタル 教科書体 NK-R" panose="02020400000000000000" pitchFamily="18" charset="-128"/>
                          <a:ea typeface="UD デジタル 教科書体 NK-R" panose="02020400000000000000" pitchFamily="18" charset="-128"/>
                        </a:rPr>
                        <a:t>2025</a:t>
                      </a:r>
                      <a:r>
                        <a:rPr kumimoji="1" lang="ja-JP" altLang="en-US" sz="1200" dirty="0">
                          <a:latin typeface="UD デジタル 教科書体 NK-R" panose="02020400000000000000" pitchFamily="18" charset="-128"/>
                          <a:ea typeface="UD デジタル 教科書体 NK-R" panose="02020400000000000000" pitchFamily="18" charset="-128"/>
                        </a:rPr>
                        <a:t>年度までに</a:t>
                      </a:r>
                      <a:r>
                        <a:rPr kumimoji="1" lang="en-US" altLang="ja-JP" sz="1400" b="1" dirty="0">
                          <a:latin typeface="UD デジタル 教科書体 NK-R" panose="02020400000000000000" pitchFamily="18" charset="-128"/>
                          <a:ea typeface="UD デジタル 教科書体 NK-R" panose="02020400000000000000" pitchFamily="18" charset="-128"/>
                        </a:rPr>
                        <a:t>30</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誘致</a:t>
                      </a:r>
                    </a:p>
                  </a:txBody>
                  <a:tcPr anchor="ctr"/>
                </a:tc>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2024</a:t>
                      </a:r>
                      <a:r>
                        <a:rPr kumimoji="1" lang="ja-JP" altLang="en-US" sz="1200" dirty="0">
                          <a:latin typeface="UD デジタル 教科書体 NK-R" panose="02020400000000000000" pitchFamily="18" charset="-128"/>
                          <a:ea typeface="UD デジタル 教科書体 NK-R" panose="02020400000000000000" pitchFamily="18" charset="-128"/>
                        </a:rPr>
                        <a:t>年度までにユニコーン</a:t>
                      </a:r>
                      <a:r>
                        <a:rPr kumimoji="1" lang="en-US" altLang="ja-JP" sz="1400" b="1" dirty="0">
                          <a:latin typeface="UD デジタル 教科書体 NK-R" panose="02020400000000000000" pitchFamily="18" charset="-128"/>
                          <a:ea typeface="UD デジタル 教科書体 NK-R" panose="02020400000000000000" pitchFamily="18" charset="-128"/>
                        </a:rPr>
                        <a:t>3</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a:t>
                      </a:r>
                    </a:p>
                    <a:p>
                      <a:pPr algn="ctr"/>
                      <a:r>
                        <a:rPr kumimoji="1" lang="ja-JP" altLang="en-US" sz="1200" dirty="0">
                          <a:latin typeface="UD デジタル 教科書体 NK-R" panose="02020400000000000000" pitchFamily="18" charset="-128"/>
                          <a:ea typeface="UD デジタル 教科書体 NK-R" panose="02020400000000000000" pitchFamily="18" charset="-128"/>
                        </a:rPr>
                        <a:t>スタートアップ</a:t>
                      </a:r>
                      <a:r>
                        <a:rPr kumimoji="1" lang="en-US" altLang="ja-JP" sz="1400" b="1" dirty="0">
                          <a:latin typeface="UD デジタル 教科書体 NK-R" panose="02020400000000000000" pitchFamily="18" charset="-128"/>
                          <a:ea typeface="UD デジタル 教科書体 NK-R" panose="02020400000000000000" pitchFamily="18" charset="-128"/>
                        </a:rPr>
                        <a:t>300</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（うち大学発</a:t>
                      </a:r>
                      <a:r>
                        <a:rPr kumimoji="1" lang="en-US" altLang="ja-JP" sz="1400" b="1" dirty="0">
                          <a:latin typeface="UD デジタル 教科書体 NK-R" panose="02020400000000000000" pitchFamily="18" charset="-128"/>
                          <a:ea typeface="UD デジタル 教科書体 NK-R" panose="02020400000000000000" pitchFamily="18" charset="-128"/>
                        </a:rPr>
                        <a:t>100</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）創出</a:t>
                      </a:r>
                    </a:p>
                  </a:txBody>
                  <a:tcPr anchor="ctr"/>
                </a:tc>
                <a:extLst>
                  <a:ext uri="{0D108BD9-81ED-4DB2-BD59-A6C34878D82A}">
                    <a16:rowId xmlns:a16="http://schemas.microsoft.com/office/drawing/2014/main" val="2899484585"/>
                  </a:ext>
                </a:extLst>
              </a:tr>
              <a:tr h="540162">
                <a:tc>
                  <a:txBody>
                    <a:bodyPr/>
                    <a:lstStyle/>
                    <a:p>
                      <a:pPr algn="ctr"/>
                      <a:r>
                        <a:rPr kumimoji="1" lang="ja-JP" altLang="en-US" sz="1200">
                          <a:latin typeface="UD デジタル 教科書体 NK-R" panose="02020400000000000000" pitchFamily="18" charset="-128"/>
                          <a:ea typeface="UD デジタル 教科書体 NK-R" panose="02020400000000000000" pitchFamily="18" charset="-128"/>
                        </a:rPr>
                        <a:t>実績</a:t>
                      </a:r>
                    </a:p>
                  </a:txBody>
                  <a:tcPr anchor="ctr"/>
                </a:tc>
                <a:tc>
                  <a:txBody>
                    <a:bodyPr/>
                    <a:lstStyle/>
                    <a:p>
                      <a:pPr algn="ctr"/>
                      <a:r>
                        <a:rPr kumimoji="1" lang="en-US" altLang="ja-JP" sz="1400" b="1" u="none" dirty="0">
                          <a:latin typeface="UD デジタル 教科書体 NK-R" panose="02020400000000000000" pitchFamily="18" charset="-128"/>
                          <a:ea typeface="UD デジタル 教科書体 NK-R" panose="02020400000000000000" pitchFamily="18" charset="-128"/>
                        </a:rPr>
                        <a:t>93</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／年平均</a:t>
                      </a:r>
                      <a:endParaRPr kumimoji="1" lang="en-US" altLang="ja-JP" sz="1200" u="none"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u="none" dirty="0">
                          <a:latin typeface="UD デジタル 教科書体 NK-R" panose="02020400000000000000" pitchFamily="18" charset="-128"/>
                          <a:ea typeface="UD デジタル 教科書体 NK-R" panose="02020400000000000000" pitchFamily="18" charset="-128"/>
                        </a:rPr>
                        <a:t>（</a:t>
                      </a:r>
                      <a:r>
                        <a:rPr kumimoji="1" lang="en-US" altLang="ja-JP" sz="900" u="none" dirty="0">
                          <a:latin typeface="UD デジタル 教科書体 NK-R" panose="02020400000000000000" pitchFamily="18" charset="-128"/>
                          <a:ea typeface="UD デジタル 教科書体 NK-R" panose="02020400000000000000" pitchFamily="18" charset="-128"/>
                        </a:rPr>
                        <a:t>’22</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54</a:t>
                      </a:r>
                      <a:r>
                        <a:rPr kumimoji="1" lang="ja-JP" altLang="en-US" sz="900" u="none" dirty="0">
                          <a:latin typeface="UD デジタル 教科書体 NK-R" panose="02020400000000000000" pitchFamily="18" charset="-128"/>
                          <a:ea typeface="UD デジタル 教科書体 NK-R" panose="02020400000000000000" pitchFamily="18" charset="-128"/>
                        </a:rPr>
                        <a:t>社、</a:t>
                      </a:r>
                      <a:r>
                        <a:rPr kumimoji="1" lang="en-US" altLang="ja-JP" sz="900" u="none" dirty="0">
                          <a:latin typeface="UD デジタル 教科書体 NK-R" panose="02020400000000000000" pitchFamily="18" charset="-128"/>
                          <a:ea typeface="UD デジタル 教科書体 NK-R" panose="02020400000000000000" pitchFamily="18" charset="-128"/>
                        </a:rPr>
                        <a:t>’23</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91</a:t>
                      </a:r>
                      <a:r>
                        <a:rPr kumimoji="1" lang="ja-JP" altLang="en-US" sz="900" u="none" dirty="0">
                          <a:latin typeface="UD デジタル 教科書体 NK-R" panose="02020400000000000000" pitchFamily="18" charset="-128"/>
                          <a:ea typeface="UD デジタル 教科書体 NK-R" panose="02020400000000000000" pitchFamily="18" charset="-128"/>
                        </a:rPr>
                        <a:t>社、</a:t>
                      </a:r>
                      <a:r>
                        <a:rPr kumimoji="1" lang="en-US" altLang="ja-JP" sz="900" u="none" dirty="0">
                          <a:latin typeface="UD デジタル 教科書体 NK-R" panose="02020400000000000000" pitchFamily="18" charset="-128"/>
                          <a:ea typeface="UD デジタル 教科書体 NK-R" panose="02020400000000000000" pitchFamily="18" charset="-128"/>
                        </a:rPr>
                        <a:t>’24</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106</a:t>
                      </a:r>
                      <a:r>
                        <a:rPr kumimoji="1" lang="ja-JP" altLang="en-US" sz="900" u="none" dirty="0">
                          <a:latin typeface="UD デジタル 教科書体 NK-R" panose="02020400000000000000" pitchFamily="18" charset="-128"/>
                          <a:ea typeface="UD デジタル 教科書体 NK-R" panose="02020400000000000000" pitchFamily="18" charset="-128"/>
                        </a:rPr>
                        <a:t>社、</a:t>
                      </a:r>
                      <a:r>
                        <a:rPr kumimoji="1" lang="en-US" altLang="ja-JP" sz="900" u="none" dirty="0">
                          <a:latin typeface="UD デジタル 教科書体 NK-R" panose="02020400000000000000" pitchFamily="18" charset="-128"/>
                          <a:ea typeface="UD デジタル 教科書体 NK-R" panose="02020400000000000000" pitchFamily="18" charset="-128"/>
                        </a:rPr>
                        <a:t>’25</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122</a:t>
                      </a:r>
                      <a:r>
                        <a:rPr kumimoji="1" lang="ja-JP" altLang="en-US" sz="900" u="none" dirty="0">
                          <a:latin typeface="UD デジタル 教科書体 NK-R" panose="02020400000000000000" pitchFamily="18" charset="-128"/>
                          <a:ea typeface="UD デジタル 教科書体 NK-R" panose="02020400000000000000" pitchFamily="18" charset="-128"/>
                        </a:rPr>
                        <a:t>社）</a:t>
                      </a:r>
                    </a:p>
                  </a:txBody>
                  <a:tcPr anchor="ctr"/>
                </a:tc>
                <a:tc>
                  <a:txBody>
                    <a:bodyPr/>
                    <a:lstStyle/>
                    <a:p>
                      <a:pPr algn="ctr"/>
                      <a:endParaRPr kumimoji="1" lang="ja-JP" altLang="en-US" sz="1200" u="none" dirty="0">
                        <a:latin typeface="UD デジタル 教科書体 NK-R" panose="02020400000000000000" pitchFamily="18" charset="-128"/>
                        <a:ea typeface="UD デジタル 教科書体 NK-R" panose="02020400000000000000" pitchFamily="18" charset="-128"/>
                      </a:endParaRPr>
                    </a:p>
                  </a:txBody>
                  <a:tcPr anchor="ctr">
                    <a:noFill/>
                  </a:tcPr>
                </a:tc>
                <a:tc>
                  <a:txBody>
                    <a:bodyPr/>
                    <a:lstStyle/>
                    <a:p>
                      <a:pPr algn="ctr"/>
                      <a:r>
                        <a:rPr kumimoji="1" lang="en-US" altLang="ja-JP" sz="1400" b="1" u="none" dirty="0">
                          <a:latin typeface="UD デジタル 教科書体 NK-R" panose="02020400000000000000" pitchFamily="18" charset="-128"/>
                          <a:ea typeface="UD デジタル 教科書体 NK-R" panose="02020400000000000000" pitchFamily="18" charset="-128"/>
                        </a:rPr>
                        <a:t>31</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進出</a:t>
                      </a:r>
                      <a:endParaRPr kumimoji="1" lang="en-US" altLang="ja-JP" sz="1200" u="none" dirty="0">
                        <a:latin typeface="UD デジタル 教科書体 NK-R" panose="02020400000000000000" pitchFamily="18" charset="-128"/>
                        <a:ea typeface="UD デジタル 教科書体 NK-R" panose="02020400000000000000" pitchFamily="18" charset="-128"/>
                      </a:endParaRPr>
                    </a:p>
                    <a:p>
                      <a:pPr algn="ctr"/>
                      <a:r>
                        <a:rPr kumimoji="1" lang="en-US" altLang="ja-JP" sz="1200" u="none" dirty="0">
                          <a:latin typeface="UD デジタル 教科書体 NK-R" panose="02020400000000000000" pitchFamily="18" charset="-128"/>
                          <a:ea typeface="UD デジタル 教科書体 NK-R" panose="02020400000000000000" pitchFamily="18" charset="-128"/>
                        </a:rPr>
                        <a:t>※</a:t>
                      </a:r>
                      <a:r>
                        <a:rPr kumimoji="1" lang="ja-JP" altLang="en-US" sz="1200" u="none" dirty="0">
                          <a:latin typeface="UD デジタル 教科書体 NK-R" panose="02020400000000000000" pitchFamily="18" charset="-128"/>
                          <a:ea typeface="UD デジタル 教科書体 NK-R" panose="02020400000000000000" pitchFamily="18" charset="-128"/>
                        </a:rPr>
                        <a:t>企業一覧は次頁</a:t>
                      </a:r>
                    </a:p>
                  </a:txBody>
                  <a:tcPr anchor="ctr"/>
                </a:tc>
                <a:tc>
                  <a:txBody>
                    <a:bodyPr/>
                    <a:lstStyle/>
                    <a:p>
                      <a:pPr algn="ctr"/>
                      <a:r>
                        <a:rPr kumimoji="1" lang="ja-JP" altLang="en-US" sz="1200" u="none" dirty="0">
                          <a:latin typeface="UD デジタル 教科書体 NK-R" panose="02020400000000000000" pitchFamily="18" charset="-128"/>
                          <a:ea typeface="UD デジタル 教科書体 NK-R" panose="02020400000000000000" pitchFamily="18" charset="-128"/>
                        </a:rPr>
                        <a:t>スタートアップ</a:t>
                      </a:r>
                      <a:r>
                        <a:rPr kumimoji="1" lang="en-US" altLang="ja-JP" sz="1400" b="1" u="none" dirty="0">
                          <a:latin typeface="UD デジタル 教科書体 NK-R" panose="02020400000000000000" pitchFamily="18" charset="-128"/>
                          <a:ea typeface="UD デジタル 教科書体 NK-R" panose="02020400000000000000" pitchFamily="18" charset="-128"/>
                        </a:rPr>
                        <a:t>653</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（うち大学発</a:t>
                      </a:r>
                      <a:r>
                        <a:rPr kumimoji="1" lang="en-US" altLang="ja-JP" sz="1400" b="1" u="none" dirty="0">
                          <a:latin typeface="UD デジタル 教科書体 NK-R" panose="02020400000000000000" pitchFamily="18" charset="-128"/>
                          <a:ea typeface="UD デジタル 教科書体 NK-R" panose="02020400000000000000" pitchFamily="18" charset="-128"/>
                        </a:rPr>
                        <a:t>211</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a:t>
                      </a:r>
                    </a:p>
                  </a:txBody>
                  <a:tcPr anchor="ctr"/>
                </a:tc>
                <a:extLst>
                  <a:ext uri="{0D108BD9-81ED-4DB2-BD59-A6C34878D82A}">
                    <a16:rowId xmlns:a16="http://schemas.microsoft.com/office/drawing/2014/main" val="3400137610"/>
                  </a:ext>
                </a:extLst>
              </a:tr>
            </a:tbl>
          </a:graphicData>
        </a:graphic>
      </p:graphicFrame>
      <p:sp>
        <p:nvSpPr>
          <p:cNvPr id="28" name="テキスト ボックス 27">
            <a:extLst>
              <a:ext uri="{FF2B5EF4-FFF2-40B4-BE49-F238E27FC236}">
                <a16:creationId xmlns:a16="http://schemas.microsoft.com/office/drawing/2014/main" id="{613EE7A8-01F8-4D88-B51F-91AC0D67B519}"/>
              </a:ext>
            </a:extLst>
          </p:cNvPr>
          <p:cNvSpPr txBox="1"/>
          <p:nvPr/>
        </p:nvSpPr>
        <p:spPr>
          <a:xfrm>
            <a:off x="356305" y="4867416"/>
            <a:ext cx="4033124"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■戦略目標（</a:t>
            </a:r>
            <a:r>
              <a:rPr lang="en-US" altLang="ja-JP" b="1" dirty="0">
                <a:latin typeface="UD デジタル 教科書体 NK-R" panose="02020400000000000000" pitchFamily="18" charset="-128"/>
                <a:ea typeface="UD デジタル 教科書体 NK-R" panose="02020400000000000000" pitchFamily="18" charset="-128"/>
              </a:rPr>
              <a:t>KPI</a:t>
            </a:r>
            <a:r>
              <a:rPr lang="ja-JP" altLang="en-US" b="1" dirty="0">
                <a:latin typeface="UD デジタル 教科書体 NK-R" panose="02020400000000000000" pitchFamily="18" charset="-128"/>
                <a:ea typeface="UD デジタル 教科書体 NK-R" panose="02020400000000000000" pitchFamily="18" charset="-128"/>
              </a:rPr>
              <a:t>）の達成状況</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29" name="二等辺三角形 28">
            <a:extLst>
              <a:ext uri="{FF2B5EF4-FFF2-40B4-BE49-F238E27FC236}">
                <a16:creationId xmlns:a16="http://schemas.microsoft.com/office/drawing/2014/main" id="{D891945A-B0D7-4873-85A8-4345E07655EB}"/>
              </a:ext>
            </a:extLst>
          </p:cNvPr>
          <p:cNvSpPr/>
          <p:nvPr/>
        </p:nvSpPr>
        <p:spPr>
          <a:xfrm rot="16200000">
            <a:off x="4743359" y="5427004"/>
            <a:ext cx="456408" cy="123744"/>
          </a:xfrm>
          <a:prstGeom prst="triangle">
            <a:avLst/>
          </a:prstGeom>
          <a:solidFill>
            <a:schemeClr val="accent1"/>
          </a:solidFill>
          <a:ln>
            <a:noFill/>
          </a:ln>
          <a:scene3d>
            <a:camera prst="orthographicFront">
              <a:rot lat="0" lon="0" rev="1080000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A755F74B-57F0-45BE-BC2E-B3277BC6CECD}"/>
              </a:ext>
            </a:extLst>
          </p:cNvPr>
          <p:cNvSpPr/>
          <p:nvPr/>
        </p:nvSpPr>
        <p:spPr>
          <a:xfrm>
            <a:off x="589017" y="6158584"/>
            <a:ext cx="615252" cy="161169"/>
          </a:xfrm>
          <a:prstGeom prst="triangle">
            <a:avLst/>
          </a:prstGeom>
          <a:ln>
            <a:noFill/>
          </a:ln>
          <a:scene3d>
            <a:camera prst="orthographicFront">
              <a:rot lat="0" lon="0" rev="1080000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4D32DD7-FF8B-428F-A4D3-59E713C69B73}"/>
              </a:ext>
            </a:extLst>
          </p:cNvPr>
          <p:cNvSpPr/>
          <p:nvPr/>
        </p:nvSpPr>
        <p:spPr>
          <a:xfrm>
            <a:off x="652549" y="1149571"/>
            <a:ext cx="11270512" cy="600101"/>
          </a:xfrm>
          <a:prstGeom prst="rect">
            <a:avLst/>
          </a:prstGeom>
        </p:spPr>
        <p:txBody>
          <a:bodyPr wrap="square" rIns="36000">
            <a:spAutoFit/>
          </a:bodyPr>
          <a:lstStyle/>
          <a:p>
            <a:pPr>
              <a:lnSpc>
                <a:spcPts val="2000"/>
              </a:lnSpc>
            </a:pPr>
            <a:r>
              <a:rPr lang="ja-JP" altLang="en-US" sz="1600" dirty="0">
                <a:latin typeface="UD デジタル 教科書体 NK-R" panose="02020400000000000000" pitchFamily="18" charset="-128"/>
                <a:ea typeface="UD デジタル 教科書体 NK-R" panose="02020400000000000000" pitchFamily="18" charset="-128"/>
              </a:rPr>
              <a:t>　２つのめざす国際金融都市像を掲げ、</a:t>
            </a:r>
            <a:r>
              <a:rPr lang="en-US" altLang="ja-JP" sz="1600" dirty="0">
                <a:latin typeface="UD デジタル 教科書体 NK-R" panose="02020400000000000000" pitchFamily="18" charset="-128"/>
                <a:ea typeface="UD デジタル 教科書体 NK-R" panose="02020400000000000000" pitchFamily="18" charset="-128"/>
              </a:rPr>
              <a:t>2025</a:t>
            </a:r>
            <a:r>
              <a:rPr lang="ja-JP" altLang="en-US" sz="1600" dirty="0">
                <a:latin typeface="UD デジタル 教科書体 NK-R" panose="02020400000000000000" pitchFamily="18" charset="-128"/>
                <a:ea typeface="UD デジタル 教科書体 NK-R" panose="02020400000000000000" pitchFamily="18" charset="-128"/>
              </a:rPr>
              <a:t>年度までを第一期活動期として、金融系外国企業等の誘致活動、大阪独自の金融</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ts val="2000"/>
              </a:lnSpc>
            </a:pPr>
            <a:r>
              <a:rPr lang="ja-JP" altLang="en-US" sz="1600" dirty="0">
                <a:latin typeface="UD デジタル 教科書体 NK-R" panose="02020400000000000000" pitchFamily="18" charset="-128"/>
                <a:ea typeface="UD デジタル 教科書体 NK-R" panose="02020400000000000000" pitchFamily="18" charset="-128"/>
              </a:rPr>
              <a:t>市場・商品の形成、金融・資産運用特区の認定・規制緩和による企業進出に向けた環境整備など、土台づくりの取組みを進めてきた。</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4C049FDB-F2BC-4EDA-9639-9063E398A2E0}"/>
              </a:ext>
            </a:extLst>
          </p:cNvPr>
          <p:cNvSpPr txBox="1"/>
          <p:nvPr/>
        </p:nvSpPr>
        <p:spPr>
          <a:xfrm>
            <a:off x="8240764" y="6665357"/>
            <a:ext cx="3395481" cy="215444"/>
          </a:xfrm>
          <a:prstGeom prst="rect">
            <a:avLst/>
          </a:prstGeom>
          <a:noFill/>
        </p:spPr>
        <p:txBody>
          <a:bodyPr wrap="none" rtlCol="0">
            <a:spAutoFit/>
          </a:bodyPr>
          <a:lstStyle/>
          <a:p>
            <a:r>
              <a:rPr lang="ja-JP" altLang="en-US" sz="800" dirty="0">
                <a:latin typeface="UD デジタル 教科書体 NK-R" panose="02020400000000000000" pitchFamily="18" charset="-128"/>
                <a:ea typeface="UD デジタル 教科書体 NK-R" panose="02020400000000000000" pitchFamily="18" charset="-128"/>
              </a:rPr>
              <a:t>アウトプット、アウトカム</a:t>
            </a:r>
            <a:r>
              <a:rPr lang="en-US" altLang="ja-JP" sz="800" dirty="0">
                <a:latin typeface="UD デジタル 教科書体 NK-R" panose="02020400000000000000" pitchFamily="18" charset="-128"/>
                <a:ea typeface="UD デジタル 教科書体 NK-R" panose="02020400000000000000" pitchFamily="18" charset="-128"/>
              </a:rPr>
              <a:t>1</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2026</a:t>
            </a:r>
            <a:r>
              <a:rPr lang="ja-JP" altLang="en-US" sz="800" dirty="0">
                <a:latin typeface="UD デジタル 教科書体 NK-R" panose="02020400000000000000" pitchFamily="18" charset="-128"/>
                <a:ea typeface="UD デジタル 教科書体 NK-R" panose="02020400000000000000" pitchFamily="18" charset="-128"/>
              </a:rPr>
              <a:t>年</a:t>
            </a:r>
            <a:r>
              <a:rPr lang="en-US" altLang="ja-JP" sz="800" dirty="0">
                <a:latin typeface="UD デジタル 教科書体 NK-R" panose="02020400000000000000" pitchFamily="18" charset="-128"/>
                <a:ea typeface="UD デジタル 教科書体 NK-R" panose="02020400000000000000" pitchFamily="18" charset="-128"/>
              </a:rPr>
              <a:t>3</a:t>
            </a:r>
            <a:r>
              <a:rPr lang="ja-JP" altLang="en-US" sz="800" dirty="0">
                <a:latin typeface="UD デジタル 教科書体 NK-R" panose="02020400000000000000" pitchFamily="18" charset="-128"/>
                <a:ea typeface="UD デジタル 教科書体 NK-R" panose="02020400000000000000" pitchFamily="18" charset="-128"/>
              </a:rPr>
              <a:t>月</a:t>
            </a:r>
            <a:r>
              <a:rPr lang="en-US" altLang="ja-JP" sz="800" dirty="0">
                <a:latin typeface="UD デジタル 教科書体 NK-R" panose="02020400000000000000" pitchFamily="18" charset="-128"/>
                <a:ea typeface="UD デジタル 教科書体 NK-R" panose="02020400000000000000" pitchFamily="18" charset="-128"/>
              </a:rPr>
              <a:t>25</a:t>
            </a:r>
            <a:r>
              <a:rPr lang="ja-JP" altLang="en-US" sz="800" dirty="0">
                <a:latin typeface="UD デジタル 教科書体 NK-R" panose="02020400000000000000" pitchFamily="18" charset="-128"/>
                <a:ea typeface="UD デジタル 教科書体 NK-R" panose="02020400000000000000" pitchFamily="18" charset="-128"/>
              </a:rPr>
              <a:t>日時点　アウトカム</a:t>
            </a:r>
            <a:r>
              <a:rPr lang="en-US" altLang="ja-JP" sz="800" dirty="0">
                <a:latin typeface="UD デジタル 教科書体 NK-R" panose="02020400000000000000" pitchFamily="18" charset="-128"/>
                <a:ea typeface="UD デジタル 教科書体 NK-R" panose="02020400000000000000" pitchFamily="18" charset="-128"/>
              </a:rPr>
              <a:t>2:2024</a:t>
            </a:r>
            <a:r>
              <a:rPr lang="ja-JP" altLang="en-US" sz="800" dirty="0">
                <a:latin typeface="UD デジタル 教科書体 NK-R" panose="02020400000000000000" pitchFamily="18" charset="-128"/>
                <a:ea typeface="UD デジタル 教科書体 NK-R" panose="02020400000000000000" pitchFamily="18" charset="-128"/>
              </a:rPr>
              <a:t>年度末</a:t>
            </a:r>
            <a:endParaRPr lang="en-US" altLang="ja-JP" sz="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92647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8</a:t>
            </a:fld>
            <a:endParaRPr kumimoji="1" lang="ja-JP" altLang="en-US" dirty="0"/>
          </a:p>
        </p:txBody>
      </p:sp>
      <p:sp>
        <p:nvSpPr>
          <p:cNvPr id="24" name="正方形/長方形 23">
            <a:extLst>
              <a:ext uri="{FF2B5EF4-FFF2-40B4-BE49-F238E27FC236}">
                <a16:creationId xmlns:a16="http://schemas.microsoft.com/office/drawing/2014/main" id="{BEBDA010-3741-4BA2-A68A-CDD559A6061B}"/>
              </a:ext>
            </a:extLst>
          </p:cNvPr>
          <p:cNvSpPr/>
          <p:nvPr/>
        </p:nvSpPr>
        <p:spPr>
          <a:xfrm>
            <a:off x="396321" y="964306"/>
            <a:ext cx="11353886" cy="923330"/>
          </a:xfrm>
          <a:prstGeom prst="rect">
            <a:avLst/>
          </a:prstGeom>
        </p:spPr>
        <p:txBody>
          <a:bodyPr wrap="square">
            <a:spAutoFit/>
          </a:bodyPr>
          <a:lstStyle/>
          <a:p>
            <a:r>
              <a:rPr lang="ja-JP" altLang="en-US" dirty="0">
                <a:latin typeface="UD デジタル 教科書体 NK-R" panose="02020400000000000000" pitchFamily="18" charset="-128"/>
                <a:ea typeface="UD デジタル 教科書体 NK-R" panose="02020400000000000000" pitchFamily="18" charset="-128"/>
              </a:rPr>
              <a:t>〇　第一期活動期（～</a:t>
            </a:r>
            <a:r>
              <a:rPr lang="en-US" altLang="ja-JP" dirty="0">
                <a:latin typeface="UD デジタル 教科書体 NK-R" panose="02020400000000000000" pitchFamily="18" charset="-128"/>
                <a:ea typeface="UD デジタル 教科書体 NK-R" panose="02020400000000000000" pitchFamily="18" charset="-128"/>
              </a:rPr>
              <a:t>2025</a:t>
            </a:r>
            <a:r>
              <a:rPr lang="ja-JP" altLang="en-US" dirty="0">
                <a:latin typeface="UD デジタル 教科書体 NK-R" panose="02020400000000000000" pitchFamily="18" charset="-128"/>
                <a:ea typeface="UD デジタル 教科書体 NK-R" panose="02020400000000000000" pitchFamily="18" charset="-128"/>
              </a:rPr>
              <a:t>年度）の取組みにおいて、金融系外国企業等</a:t>
            </a:r>
            <a:r>
              <a:rPr lang="en-US" altLang="ja-JP" dirty="0">
                <a:latin typeface="UD デジタル 教科書体 NK-R" panose="02020400000000000000" pitchFamily="18" charset="-128"/>
                <a:ea typeface="UD デジタル 教科書体 NK-R" panose="02020400000000000000" pitchFamily="18" charset="-128"/>
              </a:rPr>
              <a:t>31</a:t>
            </a:r>
            <a:r>
              <a:rPr lang="ja-JP" altLang="en-US" dirty="0">
                <a:latin typeface="UD デジタル 教科書体 NK-R" panose="02020400000000000000" pitchFamily="18" charset="-128"/>
                <a:ea typeface="UD デジタル 教科書体 NK-R" panose="02020400000000000000" pitchFamily="18" charset="-128"/>
              </a:rPr>
              <a:t>社が大阪に進出した。</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海外大手などのプライベートエクイティや、国内外フィンテックに加え、ディープテックスターﾄアップへの投資も予定</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する海外アクセラレーター等が進出。一方、海外のベンチャーキャピタルは１社のみとなっている。</a:t>
            </a:r>
          </a:p>
        </p:txBody>
      </p:sp>
      <p:sp>
        <p:nvSpPr>
          <p:cNvPr id="25" name="テキスト ボックス 24">
            <a:extLst>
              <a:ext uri="{FF2B5EF4-FFF2-40B4-BE49-F238E27FC236}">
                <a16:creationId xmlns:a16="http://schemas.microsoft.com/office/drawing/2014/main" id="{87444DED-D691-4C26-965D-8DD4B8DD96EE}"/>
              </a:ext>
            </a:extLst>
          </p:cNvPr>
          <p:cNvSpPr txBox="1"/>
          <p:nvPr/>
        </p:nvSpPr>
        <p:spPr>
          <a:xfrm>
            <a:off x="269718" y="498841"/>
            <a:ext cx="9507147"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■金融系外国企業等進出の状況（アウトカム目標）</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29" name="四角形: 角を丸くする 28">
            <a:extLst>
              <a:ext uri="{FF2B5EF4-FFF2-40B4-BE49-F238E27FC236}">
                <a16:creationId xmlns:a16="http://schemas.microsoft.com/office/drawing/2014/main" id="{2F7097D4-EA62-4297-BCA6-EA7524F77276}"/>
              </a:ext>
            </a:extLst>
          </p:cNvPr>
          <p:cNvSpPr/>
          <p:nvPr/>
        </p:nvSpPr>
        <p:spPr>
          <a:xfrm>
            <a:off x="937964" y="2064528"/>
            <a:ext cx="3802129" cy="4549418"/>
          </a:xfrm>
          <a:prstGeom prst="roundRect">
            <a:avLst>
              <a:gd name="adj" fmla="val 357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sz="1463" dirty="0">
              <a:solidFill>
                <a:prstClr val="black"/>
              </a:solidFill>
              <a:latin typeface="游ゴシック" panose="020F0502020204030204"/>
              <a:ea typeface="游ゴシック" panose="020B0400000000000000" pitchFamily="50" charset="-128"/>
            </a:endParaRPr>
          </a:p>
        </p:txBody>
      </p:sp>
      <p:sp>
        <p:nvSpPr>
          <p:cNvPr id="30" name="四角形: 角を丸くする 29">
            <a:extLst>
              <a:ext uri="{FF2B5EF4-FFF2-40B4-BE49-F238E27FC236}">
                <a16:creationId xmlns:a16="http://schemas.microsoft.com/office/drawing/2014/main" id="{024FCEB1-C1A2-4E47-AF9A-F9E552AEB230}"/>
              </a:ext>
            </a:extLst>
          </p:cNvPr>
          <p:cNvSpPr/>
          <p:nvPr/>
        </p:nvSpPr>
        <p:spPr>
          <a:xfrm>
            <a:off x="937960" y="2039414"/>
            <a:ext cx="3816000" cy="340519"/>
          </a:xfrm>
          <a:prstGeom prst="roundRect">
            <a:avLst/>
          </a:prstGeom>
          <a:solidFill>
            <a:schemeClr val="tx2"/>
          </a:solidFill>
          <a:effectLst/>
        </p:spPr>
        <p:txBody>
          <a:bodyPr wrap="square">
            <a:spAutoFit/>
          </a:bodyPr>
          <a:lstStyle/>
          <a:p>
            <a:pPr algn="ctr">
              <a:defRPr/>
            </a:pPr>
            <a:r>
              <a:rPr lang="ja-JP" altLang="en-US" sz="1400" b="1" dirty="0">
                <a:solidFill>
                  <a:schemeClr val="bg1"/>
                </a:solidFill>
                <a:latin typeface="BIZ UDPゴシック" panose="020B0400000000000000" pitchFamily="50" charset="-128"/>
                <a:ea typeface="BIZ UDPゴシック" panose="020B0400000000000000" pitchFamily="50" charset="-128"/>
              </a:rPr>
              <a:t>資産運用業・金融商品取引業（</a:t>
            </a:r>
            <a:r>
              <a:rPr lang="en-US" altLang="ja-JP" sz="1400" b="1" dirty="0">
                <a:solidFill>
                  <a:schemeClr val="bg1"/>
                </a:solidFill>
                <a:latin typeface="BIZ UDPゴシック" panose="020B0400000000000000" pitchFamily="50" charset="-128"/>
                <a:ea typeface="BIZ UDPゴシック" panose="020B0400000000000000" pitchFamily="50" charset="-128"/>
              </a:rPr>
              <a:t>12</a:t>
            </a:r>
            <a:r>
              <a:rPr lang="ja-JP" altLang="en-US" sz="1400" b="1" dirty="0">
                <a:solidFill>
                  <a:schemeClr val="bg1"/>
                </a:solidFill>
                <a:latin typeface="BIZ UDPゴシック" panose="020B0400000000000000" pitchFamily="50" charset="-128"/>
                <a:ea typeface="BIZ UDPゴシック" panose="020B0400000000000000" pitchFamily="50" charset="-128"/>
              </a:rPr>
              <a:t>社　</a:t>
            </a:r>
            <a:r>
              <a:rPr lang="en-US" altLang="ja-JP" sz="1100" b="1" dirty="0">
                <a:solidFill>
                  <a:schemeClr val="bg1"/>
                </a:solidFill>
                <a:latin typeface="BIZ UDPゴシック" panose="020B0400000000000000" pitchFamily="50" charset="-128"/>
                <a:ea typeface="BIZ UDPゴシック" panose="020B0400000000000000" pitchFamily="50" charset="-128"/>
              </a:rPr>
              <a:t>39</a:t>
            </a:r>
            <a:r>
              <a:rPr lang="ja-JP" altLang="en-US" sz="1100" b="1" dirty="0">
                <a:solidFill>
                  <a:schemeClr val="bg1"/>
                </a:solidFill>
                <a:latin typeface="BIZ UDPゴシック" panose="020B0400000000000000" pitchFamily="50" charset="-128"/>
                <a:ea typeface="BIZ UDPゴシック" panose="020B0400000000000000" pitchFamily="50" charset="-128"/>
              </a:rPr>
              <a:t>％</a:t>
            </a:r>
            <a:r>
              <a:rPr lang="ja-JP" altLang="en-US" sz="1400" b="1" dirty="0">
                <a:solidFill>
                  <a:schemeClr val="bg1"/>
                </a:solidFill>
                <a:latin typeface="BIZ UDPゴシック" panose="020B0400000000000000" pitchFamily="50" charset="-128"/>
                <a:ea typeface="BIZ UDPゴシック" panose="020B0400000000000000" pitchFamily="50" charset="-128"/>
              </a:rPr>
              <a:t>）</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2E1F7959-C2D2-46CC-AD73-AD63410F6DD5}"/>
              </a:ext>
            </a:extLst>
          </p:cNvPr>
          <p:cNvSpPr/>
          <p:nvPr/>
        </p:nvSpPr>
        <p:spPr>
          <a:xfrm>
            <a:off x="4866371" y="2053319"/>
            <a:ext cx="3374929" cy="4562631"/>
          </a:xfrm>
          <a:prstGeom prst="roundRect">
            <a:avLst>
              <a:gd name="adj" fmla="val 224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sz="1463">
              <a:solidFill>
                <a:prstClr val="black"/>
              </a:solidFill>
              <a:latin typeface="游ゴシック" panose="020F0502020204030204"/>
              <a:ea typeface="游ゴシック" panose="020B0400000000000000" pitchFamily="50" charset="-128"/>
            </a:endParaRPr>
          </a:p>
        </p:txBody>
      </p:sp>
      <p:sp>
        <p:nvSpPr>
          <p:cNvPr id="32" name="四角形: 角を丸くする 31">
            <a:extLst>
              <a:ext uri="{FF2B5EF4-FFF2-40B4-BE49-F238E27FC236}">
                <a16:creationId xmlns:a16="http://schemas.microsoft.com/office/drawing/2014/main" id="{21E2F024-C248-448E-9A74-063CE545D017}"/>
              </a:ext>
            </a:extLst>
          </p:cNvPr>
          <p:cNvSpPr/>
          <p:nvPr/>
        </p:nvSpPr>
        <p:spPr>
          <a:xfrm>
            <a:off x="4866367" y="2037578"/>
            <a:ext cx="3384000" cy="340519"/>
          </a:xfrm>
          <a:prstGeom prst="roundRect">
            <a:avLst/>
          </a:prstGeom>
          <a:solidFill>
            <a:schemeClr val="tx2"/>
          </a:solidFill>
          <a:effectLst/>
        </p:spPr>
        <p:txBody>
          <a:bodyPr wrap="square">
            <a:spAutoFit/>
          </a:bodyPr>
          <a:lstStyle/>
          <a:p>
            <a:pPr algn="ctr">
              <a:defRPr/>
            </a:pPr>
            <a:r>
              <a:rPr lang="ja-JP" altLang="en-US" sz="1400" b="1" dirty="0">
                <a:solidFill>
                  <a:schemeClr val="bg1"/>
                </a:solidFill>
                <a:latin typeface="BIZ UDPゴシック" panose="020B0400000000000000" pitchFamily="50" charset="-128"/>
                <a:ea typeface="BIZ UDPゴシック" panose="020B0400000000000000" pitchFamily="50" charset="-128"/>
              </a:rPr>
              <a:t>フィンテック（</a:t>
            </a:r>
            <a:r>
              <a:rPr lang="en-US" altLang="ja-JP" sz="1400" b="1" dirty="0">
                <a:solidFill>
                  <a:schemeClr val="bg1"/>
                </a:solidFill>
                <a:latin typeface="BIZ UDPゴシック" panose="020B0400000000000000" pitchFamily="50" charset="-128"/>
                <a:ea typeface="BIZ UDPゴシック" panose="020B0400000000000000" pitchFamily="50" charset="-128"/>
              </a:rPr>
              <a:t>8</a:t>
            </a:r>
            <a:r>
              <a:rPr lang="ja-JP" altLang="en-US" sz="1400" b="1" dirty="0">
                <a:solidFill>
                  <a:schemeClr val="bg1"/>
                </a:solidFill>
                <a:latin typeface="BIZ UDPゴシック" panose="020B0400000000000000" pitchFamily="50" charset="-128"/>
                <a:ea typeface="BIZ UDPゴシック" panose="020B0400000000000000" pitchFamily="50" charset="-128"/>
              </a:rPr>
              <a:t>社　</a:t>
            </a:r>
            <a:r>
              <a:rPr lang="en-US" altLang="ja-JP" sz="1100" b="1" dirty="0">
                <a:solidFill>
                  <a:schemeClr val="bg1"/>
                </a:solidFill>
                <a:latin typeface="BIZ UDPゴシック" panose="020B0400000000000000" pitchFamily="50" charset="-128"/>
                <a:ea typeface="BIZ UDPゴシック" panose="020B0400000000000000" pitchFamily="50" charset="-128"/>
              </a:rPr>
              <a:t>26</a:t>
            </a:r>
            <a:r>
              <a:rPr lang="ja-JP" altLang="en-US" sz="1100" b="1" dirty="0">
                <a:solidFill>
                  <a:schemeClr val="bg1"/>
                </a:solidFill>
                <a:latin typeface="BIZ UDPゴシック" panose="020B0400000000000000" pitchFamily="50" charset="-128"/>
                <a:ea typeface="BIZ UDPゴシック" panose="020B0400000000000000" pitchFamily="50" charset="-128"/>
              </a:rPr>
              <a:t>％</a:t>
            </a:r>
            <a:r>
              <a:rPr lang="ja-JP" altLang="en-US" sz="1400" b="1" dirty="0">
                <a:solidFill>
                  <a:schemeClr val="bg1"/>
                </a:solidFill>
                <a:latin typeface="BIZ UDPゴシック" panose="020B0400000000000000" pitchFamily="50" charset="-128"/>
                <a:ea typeface="BIZ UDPゴシック" panose="020B0400000000000000" pitchFamily="50" charset="-128"/>
              </a:rPr>
              <a:t>）</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B2F90202-4B3B-43B3-94F2-6CEA6AAB43ED}"/>
              </a:ext>
            </a:extLst>
          </p:cNvPr>
          <p:cNvSpPr/>
          <p:nvPr/>
        </p:nvSpPr>
        <p:spPr>
          <a:xfrm>
            <a:off x="8330208" y="2068254"/>
            <a:ext cx="3392760" cy="4534735"/>
          </a:xfrm>
          <a:prstGeom prst="roundRect">
            <a:avLst>
              <a:gd name="adj" fmla="val 141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sz="1463">
              <a:solidFill>
                <a:prstClr val="black"/>
              </a:solidFill>
              <a:latin typeface="游ゴシック" panose="020F0502020204030204"/>
              <a:ea typeface="游ゴシック" panose="020B0400000000000000" pitchFamily="50" charset="-128"/>
            </a:endParaRPr>
          </a:p>
        </p:txBody>
      </p:sp>
      <p:sp>
        <p:nvSpPr>
          <p:cNvPr id="34" name="四角形: 角を丸くする 33">
            <a:extLst>
              <a:ext uri="{FF2B5EF4-FFF2-40B4-BE49-F238E27FC236}">
                <a16:creationId xmlns:a16="http://schemas.microsoft.com/office/drawing/2014/main" id="{978F2D98-B180-457A-B412-26F4B11B0498}"/>
              </a:ext>
            </a:extLst>
          </p:cNvPr>
          <p:cNvSpPr/>
          <p:nvPr/>
        </p:nvSpPr>
        <p:spPr>
          <a:xfrm>
            <a:off x="8320582" y="2040620"/>
            <a:ext cx="3420000" cy="340519"/>
          </a:xfrm>
          <a:prstGeom prst="roundRect">
            <a:avLst/>
          </a:prstGeom>
          <a:solidFill>
            <a:schemeClr val="tx2"/>
          </a:solidFill>
          <a:effectLst/>
        </p:spPr>
        <p:txBody>
          <a:bodyPr wrap="square">
            <a:spAutoFit/>
          </a:bodyPr>
          <a:lstStyle/>
          <a:p>
            <a:pPr algn="ctr">
              <a:defRPr/>
            </a:pPr>
            <a:r>
              <a:rPr lang="ja-JP" altLang="en-US" sz="1400" b="1" dirty="0">
                <a:solidFill>
                  <a:schemeClr val="bg1"/>
                </a:solidFill>
                <a:latin typeface="BIZ UDPゴシック" panose="020B0400000000000000" pitchFamily="50" charset="-128"/>
                <a:ea typeface="BIZ UDPゴシック" panose="020B0400000000000000" pitchFamily="50" charset="-128"/>
              </a:rPr>
              <a:t>その他（</a:t>
            </a:r>
            <a:r>
              <a:rPr lang="en-US" altLang="ja-JP" sz="1400" b="1" dirty="0">
                <a:solidFill>
                  <a:schemeClr val="bg1"/>
                </a:solidFill>
                <a:latin typeface="BIZ UDPゴシック" panose="020B0400000000000000" pitchFamily="50" charset="-128"/>
                <a:ea typeface="BIZ UDPゴシック" panose="020B0400000000000000" pitchFamily="50" charset="-128"/>
              </a:rPr>
              <a:t>11</a:t>
            </a:r>
            <a:r>
              <a:rPr lang="ja-JP" altLang="en-US" sz="1400" b="1" dirty="0">
                <a:solidFill>
                  <a:schemeClr val="bg1"/>
                </a:solidFill>
                <a:latin typeface="BIZ UDPゴシック" panose="020B0400000000000000" pitchFamily="50" charset="-128"/>
                <a:ea typeface="BIZ UDPゴシック" panose="020B0400000000000000" pitchFamily="50" charset="-128"/>
              </a:rPr>
              <a:t>社　</a:t>
            </a:r>
            <a:r>
              <a:rPr lang="en-US" altLang="ja-JP" sz="1100" b="1" dirty="0">
                <a:solidFill>
                  <a:schemeClr val="bg1"/>
                </a:solidFill>
                <a:latin typeface="BIZ UDPゴシック" panose="020B0400000000000000" pitchFamily="50" charset="-128"/>
                <a:ea typeface="BIZ UDPゴシック" panose="020B0400000000000000" pitchFamily="50" charset="-128"/>
              </a:rPr>
              <a:t>35</a:t>
            </a:r>
            <a:r>
              <a:rPr lang="ja-JP" altLang="en-US" sz="1100" b="1" dirty="0">
                <a:solidFill>
                  <a:schemeClr val="bg1"/>
                </a:solidFill>
                <a:latin typeface="BIZ UDPゴシック" panose="020B0400000000000000" pitchFamily="50" charset="-128"/>
                <a:ea typeface="BIZ UDPゴシック" panose="020B0400000000000000" pitchFamily="50" charset="-128"/>
              </a:rPr>
              <a:t>％</a:t>
            </a:r>
            <a:r>
              <a:rPr lang="ja-JP" altLang="en-US" sz="1400" b="1" dirty="0">
                <a:solidFill>
                  <a:schemeClr val="bg1"/>
                </a:solidFill>
                <a:latin typeface="BIZ UDPゴシック" panose="020B0400000000000000" pitchFamily="50" charset="-128"/>
                <a:ea typeface="BIZ UDPゴシック" panose="020B0400000000000000" pitchFamily="50" charset="-128"/>
              </a:rPr>
              <a:t>）</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7C32DC05-6EBC-44D6-BE7A-4E5BE2BB97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0" t="21554" r="5201" b="18904"/>
          <a:stretch/>
        </p:blipFill>
        <p:spPr>
          <a:xfrm>
            <a:off x="8728796" y="2650036"/>
            <a:ext cx="1505810" cy="374350"/>
          </a:xfrm>
          <a:prstGeom prst="rect">
            <a:avLst/>
          </a:prstGeom>
        </p:spPr>
      </p:pic>
      <p:pic>
        <p:nvPicPr>
          <p:cNvPr id="36" name="図 35">
            <a:extLst>
              <a:ext uri="{FF2B5EF4-FFF2-40B4-BE49-F238E27FC236}">
                <a16:creationId xmlns:a16="http://schemas.microsoft.com/office/drawing/2014/main" id="{1F934521-28D9-4432-942B-C8A61EBC7B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21" t="21091" r="4245" b="25389"/>
          <a:stretch/>
        </p:blipFill>
        <p:spPr>
          <a:xfrm>
            <a:off x="8655144" y="3278331"/>
            <a:ext cx="1371211" cy="301573"/>
          </a:xfrm>
          <a:prstGeom prst="rect">
            <a:avLst/>
          </a:prstGeom>
        </p:spPr>
      </p:pic>
      <p:pic>
        <p:nvPicPr>
          <p:cNvPr id="37" name="図 36">
            <a:extLst>
              <a:ext uri="{FF2B5EF4-FFF2-40B4-BE49-F238E27FC236}">
                <a16:creationId xmlns:a16="http://schemas.microsoft.com/office/drawing/2014/main" id="{A0C6FFCB-B7F3-4F75-B70F-F7EA9BC31162}"/>
              </a:ext>
            </a:extLst>
          </p:cNvPr>
          <p:cNvPicPr>
            <a:picLocks noChangeAspect="1"/>
          </p:cNvPicPr>
          <p:nvPr/>
        </p:nvPicPr>
        <p:blipFill rotWithShape="1">
          <a:blip r:embed="rId5">
            <a:extLst>
              <a:ext uri="{28A0092B-C50C-407E-A947-70E740481C1C}">
                <a14:useLocalDpi xmlns:a14="http://schemas.microsoft.com/office/drawing/2010/main" val="0"/>
              </a:ext>
            </a:extLst>
          </a:blip>
          <a:srcRect t="29453" b="29571"/>
          <a:stretch/>
        </p:blipFill>
        <p:spPr>
          <a:xfrm>
            <a:off x="8526461" y="5888313"/>
            <a:ext cx="2155190" cy="333627"/>
          </a:xfrm>
          <a:prstGeom prst="rect">
            <a:avLst/>
          </a:prstGeom>
        </p:spPr>
      </p:pic>
      <p:pic>
        <p:nvPicPr>
          <p:cNvPr id="38" name="図 37">
            <a:extLst>
              <a:ext uri="{FF2B5EF4-FFF2-40B4-BE49-F238E27FC236}">
                <a16:creationId xmlns:a16="http://schemas.microsoft.com/office/drawing/2014/main" id="{A99ABC2B-B31F-4737-B6C7-1C69DC8309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91" t="22538" r="1496" b="21554"/>
          <a:stretch/>
        </p:blipFill>
        <p:spPr>
          <a:xfrm>
            <a:off x="8526461" y="5052978"/>
            <a:ext cx="1615179" cy="351281"/>
          </a:xfrm>
          <a:prstGeom prst="rect">
            <a:avLst/>
          </a:prstGeom>
        </p:spPr>
      </p:pic>
      <p:pic>
        <p:nvPicPr>
          <p:cNvPr id="39" name="図 38">
            <a:extLst>
              <a:ext uri="{FF2B5EF4-FFF2-40B4-BE49-F238E27FC236}">
                <a16:creationId xmlns:a16="http://schemas.microsoft.com/office/drawing/2014/main" id="{B321DE93-0466-4B51-AD0C-148F8C97F9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40" y="4517232"/>
            <a:ext cx="1097563" cy="439025"/>
          </a:xfrm>
          <a:prstGeom prst="rect">
            <a:avLst/>
          </a:prstGeom>
        </p:spPr>
      </p:pic>
      <p:pic>
        <p:nvPicPr>
          <p:cNvPr id="40" name="図 39">
            <a:extLst>
              <a:ext uri="{FF2B5EF4-FFF2-40B4-BE49-F238E27FC236}">
                <a16:creationId xmlns:a16="http://schemas.microsoft.com/office/drawing/2014/main" id="{D088BB36-1687-4E10-BEAB-F5C9071E51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8332" y="5409835"/>
            <a:ext cx="2672356" cy="304835"/>
          </a:xfrm>
          <a:prstGeom prst="rect">
            <a:avLst/>
          </a:prstGeom>
        </p:spPr>
      </p:pic>
      <p:pic>
        <p:nvPicPr>
          <p:cNvPr id="41" name="図 40">
            <a:extLst>
              <a:ext uri="{FF2B5EF4-FFF2-40B4-BE49-F238E27FC236}">
                <a16:creationId xmlns:a16="http://schemas.microsoft.com/office/drawing/2014/main" id="{69957301-D3D3-42E0-9A21-9F3FC542881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9452" b="23718"/>
          <a:stretch/>
        </p:blipFill>
        <p:spPr>
          <a:xfrm>
            <a:off x="1209340" y="5037923"/>
            <a:ext cx="1717976" cy="303936"/>
          </a:xfrm>
          <a:prstGeom prst="rect">
            <a:avLst/>
          </a:prstGeom>
        </p:spPr>
      </p:pic>
      <p:pic>
        <p:nvPicPr>
          <p:cNvPr id="42" name="図 41">
            <a:extLst>
              <a:ext uri="{FF2B5EF4-FFF2-40B4-BE49-F238E27FC236}">
                <a16:creationId xmlns:a16="http://schemas.microsoft.com/office/drawing/2014/main" id="{69DAE90D-E294-46C2-943B-59434B97BF5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711" t="10711" r="2207" b="7428"/>
          <a:stretch/>
        </p:blipFill>
        <p:spPr>
          <a:xfrm>
            <a:off x="1268332" y="4636418"/>
            <a:ext cx="901201" cy="290059"/>
          </a:xfrm>
          <a:prstGeom prst="rect">
            <a:avLst/>
          </a:prstGeom>
        </p:spPr>
      </p:pic>
      <p:pic>
        <p:nvPicPr>
          <p:cNvPr id="43" name="図 42">
            <a:extLst>
              <a:ext uri="{FF2B5EF4-FFF2-40B4-BE49-F238E27FC236}">
                <a16:creationId xmlns:a16="http://schemas.microsoft.com/office/drawing/2014/main" id="{F5233A65-F300-49E5-AF79-B4E9B1655EC7}"/>
              </a:ext>
            </a:extLst>
          </p:cNvPr>
          <p:cNvPicPr>
            <a:picLocks noChangeAspect="1"/>
          </p:cNvPicPr>
          <p:nvPr/>
        </p:nvPicPr>
        <p:blipFill rotWithShape="1">
          <a:blip r:embed="rId11">
            <a:extLst>
              <a:ext uri="{28A0092B-C50C-407E-A947-70E740481C1C}">
                <a14:useLocalDpi xmlns:a14="http://schemas.microsoft.com/office/drawing/2010/main" val="0"/>
              </a:ext>
            </a:extLst>
          </a:blip>
          <a:srcRect l="6011" t="29097" r="6340" b="31505"/>
          <a:stretch/>
        </p:blipFill>
        <p:spPr>
          <a:xfrm>
            <a:off x="1374327" y="3669300"/>
            <a:ext cx="2037782" cy="346040"/>
          </a:xfrm>
          <a:prstGeom prst="rect">
            <a:avLst/>
          </a:prstGeom>
        </p:spPr>
      </p:pic>
      <p:pic>
        <p:nvPicPr>
          <p:cNvPr id="44" name="図 43">
            <a:extLst>
              <a:ext uri="{FF2B5EF4-FFF2-40B4-BE49-F238E27FC236}">
                <a16:creationId xmlns:a16="http://schemas.microsoft.com/office/drawing/2014/main" id="{B99CC60B-5F4A-4B5C-A54F-87E3C21E4A9B}"/>
              </a:ext>
            </a:extLst>
          </p:cNvPr>
          <p:cNvPicPr>
            <a:picLocks noChangeAspect="1"/>
          </p:cNvPicPr>
          <p:nvPr/>
        </p:nvPicPr>
        <p:blipFill rotWithShape="1">
          <a:blip r:embed="rId12">
            <a:extLst>
              <a:ext uri="{28A0092B-C50C-407E-A947-70E740481C1C}">
                <a14:useLocalDpi xmlns:a14="http://schemas.microsoft.com/office/drawing/2010/main" val="0"/>
              </a:ext>
            </a:extLst>
          </a:blip>
          <a:srcRect l="2703" t="25158" r="4026" b="27565"/>
          <a:stretch/>
        </p:blipFill>
        <p:spPr>
          <a:xfrm>
            <a:off x="1358302" y="3212885"/>
            <a:ext cx="1762746" cy="337547"/>
          </a:xfrm>
          <a:prstGeom prst="rect">
            <a:avLst/>
          </a:prstGeom>
        </p:spPr>
      </p:pic>
      <p:pic>
        <p:nvPicPr>
          <p:cNvPr id="45" name="図 44">
            <a:extLst>
              <a:ext uri="{FF2B5EF4-FFF2-40B4-BE49-F238E27FC236}">
                <a16:creationId xmlns:a16="http://schemas.microsoft.com/office/drawing/2014/main" id="{75E56D84-49D6-4E71-9D61-A283F5BFA4B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943" t="17959" r="2449" b="22133"/>
          <a:stretch/>
        </p:blipFill>
        <p:spPr>
          <a:xfrm>
            <a:off x="1537521" y="2747418"/>
            <a:ext cx="1208743" cy="289151"/>
          </a:xfrm>
          <a:prstGeom prst="rect">
            <a:avLst/>
          </a:prstGeom>
        </p:spPr>
      </p:pic>
      <p:pic>
        <p:nvPicPr>
          <p:cNvPr id="46" name="図 45">
            <a:extLst>
              <a:ext uri="{FF2B5EF4-FFF2-40B4-BE49-F238E27FC236}">
                <a16:creationId xmlns:a16="http://schemas.microsoft.com/office/drawing/2014/main" id="{9A758DC8-F12F-4668-AD1E-7D983DDBA0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7281" y="3190513"/>
            <a:ext cx="1303476" cy="365410"/>
          </a:xfrm>
          <a:prstGeom prst="rect">
            <a:avLst/>
          </a:prstGeom>
        </p:spPr>
      </p:pic>
      <p:pic>
        <p:nvPicPr>
          <p:cNvPr id="47" name="図 46">
            <a:extLst>
              <a:ext uri="{FF2B5EF4-FFF2-40B4-BE49-F238E27FC236}">
                <a16:creationId xmlns:a16="http://schemas.microsoft.com/office/drawing/2014/main" id="{BE0364F1-B21D-45D0-97B9-91CA9B4C567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68332" y="5756122"/>
            <a:ext cx="2537099" cy="189448"/>
          </a:xfrm>
          <a:prstGeom prst="rect">
            <a:avLst/>
          </a:prstGeom>
        </p:spPr>
      </p:pic>
      <p:pic>
        <p:nvPicPr>
          <p:cNvPr id="48" name="図 47">
            <a:extLst>
              <a:ext uri="{FF2B5EF4-FFF2-40B4-BE49-F238E27FC236}">
                <a16:creationId xmlns:a16="http://schemas.microsoft.com/office/drawing/2014/main" id="{08AC5D82-48CE-4789-8B39-B927E61AF9D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060" t="16188" b="20528"/>
          <a:stretch/>
        </p:blipFill>
        <p:spPr>
          <a:xfrm>
            <a:off x="6560489" y="3287227"/>
            <a:ext cx="1246492" cy="310616"/>
          </a:xfrm>
          <a:prstGeom prst="rect">
            <a:avLst/>
          </a:prstGeom>
        </p:spPr>
      </p:pic>
      <p:pic>
        <p:nvPicPr>
          <p:cNvPr id="49" name="図 48">
            <a:extLst>
              <a:ext uri="{FF2B5EF4-FFF2-40B4-BE49-F238E27FC236}">
                <a16:creationId xmlns:a16="http://schemas.microsoft.com/office/drawing/2014/main" id="{A0CE97BF-8C18-4528-ABC2-292886910ED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768" t="10642" r="4826" b="10749"/>
          <a:stretch/>
        </p:blipFill>
        <p:spPr>
          <a:xfrm>
            <a:off x="5360443" y="3242462"/>
            <a:ext cx="1027408" cy="341256"/>
          </a:xfrm>
          <a:prstGeom prst="rect">
            <a:avLst/>
          </a:prstGeom>
        </p:spPr>
      </p:pic>
      <p:pic>
        <p:nvPicPr>
          <p:cNvPr id="50" name="図 49">
            <a:extLst>
              <a:ext uri="{FF2B5EF4-FFF2-40B4-BE49-F238E27FC236}">
                <a16:creationId xmlns:a16="http://schemas.microsoft.com/office/drawing/2014/main" id="{E2CDCA08-9B8A-4714-BC6E-C06D6A5C3B81}"/>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241" t="14399" r="3299" b="10338"/>
          <a:stretch/>
        </p:blipFill>
        <p:spPr>
          <a:xfrm>
            <a:off x="6815180" y="5363736"/>
            <a:ext cx="1163029" cy="350075"/>
          </a:xfrm>
          <a:prstGeom prst="rect">
            <a:avLst/>
          </a:prstGeom>
        </p:spPr>
      </p:pic>
      <p:pic>
        <p:nvPicPr>
          <p:cNvPr id="51" name="図 50">
            <a:extLst>
              <a:ext uri="{FF2B5EF4-FFF2-40B4-BE49-F238E27FC236}">
                <a16:creationId xmlns:a16="http://schemas.microsoft.com/office/drawing/2014/main" id="{C8909323-E663-4AC7-8A9B-AEA14EFD4C69}"/>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14739" b="11670"/>
          <a:stretch/>
        </p:blipFill>
        <p:spPr>
          <a:xfrm>
            <a:off x="5163636" y="5846259"/>
            <a:ext cx="1462159" cy="406494"/>
          </a:xfrm>
          <a:prstGeom prst="rect">
            <a:avLst/>
          </a:prstGeom>
        </p:spPr>
      </p:pic>
      <p:pic>
        <p:nvPicPr>
          <p:cNvPr id="52" name="図 51">
            <a:extLst>
              <a:ext uri="{FF2B5EF4-FFF2-40B4-BE49-F238E27FC236}">
                <a16:creationId xmlns:a16="http://schemas.microsoft.com/office/drawing/2014/main" id="{1BE0C6BE-533A-4293-AF42-3D165396EBF9}"/>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085" t="6036" r="5194" b="7830"/>
          <a:stretch/>
        </p:blipFill>
        <p:spPr>
          <a:xfrm>
            <a:off x="6815180" y="4757514"/>
            <a:ext cx="1121740" cy="406829"/>
          </a:xfrm>
          <a:prstGeom prst="rect">
            <a:avLst/>
          </a:prstGeom>
        </p:spPr>
      </p:pic>
      <p:pic>
        <p:nvPicPr>
          <p:cNvPr id="53" name="図 52">
            <a:extLst>
              <a:ext uri="{FF2B5EF4-FFF2-40B4-BE49-F238E27FC236}">
                <a16:creationId xmlns:a16="http://schemas.microsoft.com/office/drawing/2014/main" id="{C587C12F-9954-4548-B21D-7E2931E8A4A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3529" t="15965" r="3033" b="16183"/>
          <a:stretch/>
        </p:blipFill>
        <p:spPr>
          <a:xfrm>
            <a:off x="5331690" y="2644307"/>
            <a:ext cx="1510271" cy="414322"/>
          </a:xfrm>
          <a:prstGeom prst="rect">
            <a:avLst/>
          </a:prstGeom>
        </p:spPr>
      </p:pic>
      <p:pic>
        <p:nvPicPr>
          <p:cNvPr id="54" name="図 53">
            <a:extLst>
              <a:ext uri="{FF2B5EF4-FFF2-40B4-BE49-F238E27FC236}">
                <a16:creationId xmlns:a16="http://schemas.microsoft.com/office/drawing/2014/main" id="{629CB603-D393-4E17-8187-D9D67502D9D6}"/>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0475" t="16840" r="9648" b="15745"/>
          <a:stretch/>
        </p:blipFill>
        <p:spPr>
          <a:xfrm>
            <a:off x="5193132" y="5356290"/>
            <a:ext cx="1121740" cy="357657"/>
          </a:xfrm>
          <a:prstGeom prst="rect">
            <a:avLst/>
          </a:prstGeom>
        </p:spPr>
      </p:pic>
      <p:pic>
        <p:nvPicPr>
          <p:cNvPr id="55" name="図 54">
            <a:extLst>
              <a:ext uri="{FF2B5EF4-FFF2-40B4-BE49-F238E27FC236}">
                <a16:creationId xmlns:a16="http://schemas.microsoft.com/office/drawing/2014/main" id="{203C02D5-CA46-487C-B5E7-4865E0637298}"/>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18212" b="15277"/>
          <a:stretch/>
        </p:blipFill>
        <p:spPr>
          <a:xfrm>
            <a:off x="5163636" y="4785227"/>
            <a:ext cx="1121740" cy="281854"/>
          </a:xfrm>
          <a:prstGeom prst="rect">
            <a:avLst/>
          </a:prstGeom>
        </p:spPr>
      </p:pic>
      <p:pic>
        <p:nvPicPr>
          <p:cNvPr id="56" name="図 55">
            <a:extLst>
              <a:ext uri="{FF2B5EF4-FFF2-40B4-BE49-F238E27FC236}">
                <a16:creationId xmlns:a16="http://schemas.microsoft.com/office/drawing/2014/main" id="{752561F7-7F1D-48BE-9BAC-2E969E2FB2D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455262" y="4999970"/>
            <a:ext cx="881439" cy="422425"/>
          </a:xfrm>
          <a:prstGeom prst="rect">
            <a:avLst/>
          </a:prstGeom>
        </p:spPr>
      </p:pic>
      <p:pic>
        <p:nvPicPr>
          <p:cNvPr id="57" name="図 56">
            <a:extLst>
              <a:ext uri="{FF2B5EF4-FFF2-40B4-BE49-F238E27FC236}">
                <a16:creationId xmlns:a16="http://schemas.microsoft.com/office/drawing/2014/main" id="{31367F14-7910-489A-930B-EAA0B3E5E19B}"/>
              </a:ext>
            </a:extLst>
          </p:cNvPr>
          <p:cNvPicPr>
            <a:picLocks noChangeAspect="1"/>
          </p:cNvPicPr>
          <p:nvPr/>
        </p:nvPicPr>
        <p:blipFill>
          <a:blip r:embed="rId25"/>
          <a:stretch>
            <a:fillRect/>
          </a:stretch>
        </p:blipFill>
        <p:spPr>
          <a:xfrm>
            <a:off x="8579197" y="3625249"/>
            <a:ext cx="1707616" cy="559335"/>
          </a:xfrm>
          <a:prstGeom prst="rect">
            <a:avLst/>
          </a:prstGeom>
        </p:spPr>
      </p:pic>
      <p:pic>
        <p:nvPicPr>
          <p:cNvPr id="58" name="図 57">
            <a:extLst>
              <a:ext uri="{FF2B5EF4-FFF2-40B4-BE49-F238E27FC236}">
                <a16:creationId xmlns:a16="http://schemas.microsoft.com/office/drawing/2014/main" id="{DB74C5F8-5B7B-4B93-B9AE-87FE446A7AA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79844" y="6000182"/>
            <a:ext cx="2253951" cy="437256"/>
          </a:xfrm>
          <a:prstGeom prst="rect">
            <a:avLst/>
          </a:prstGeom>
        </p:spPr>
      </p:pic>
      <p:pic>
        <p:nvPicPr>
          <p:cNvPr id="61" name="Picture 2">
            <a:extLst>
              <a:ext uri="{FF2B5EF4-FFF2-40B4-BE49-F238E27FC236}">
                <a16:creationId xmlns:a16="http://schemas.microsoft.com/office/drawing/2014/main" id="{3AE25B54-B0DF-48AA-B2C4-5AB209124AA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883256" y="4519946"/>
            <a:ext cx="1289557" cy="48883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直線コネクタ 61">
            <a:extLst>
              <a:ext uri="{FF2B5EF4-FFF2-40B4-BE49-F238E27FC236}">
                <a16:creationId xmlns:a16="http://schemas.microsoft.com/office/drawing/2014/main" id="{55D8B0D7-24E6-4752-8080-4734ED6D8E1E}"/>
              </a:ext>
            </a:extLst>
          </p:cNvPr>
          <p:cNvCxnSpPr/>
          <p:nvPr/>
        </p:nvCxnSpPr>
        <p:spPr>
          <a:xfrm>
            <a:off x="396321" y="4417305"/>
            <a:ext cx="11268000" cy="0"/>
          </a:xfrm>
          <a:prstGeom prst="line">
            <a:avLst/>
          </a:prstGeom>
          <a:ln w="38100">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7192D68C-9F4D-47F0-97E7-0F6848CD70C8}"/>
              </a:ext>
            </a:extLst>
          </p:cNvPr>
          <p:cNvSpPr txBox="1"/>
          <p:nvPr/>
        </p:nvSpPr>
        <p:spPr>
          <a:xfrm>
            <a:off x="455636" y="2526826"/>
            <a:ext cx="461665" cy="1469300"/>
          </a:xfrm>
          <a:prstGeom prst="rect">
            <a:avLst/>
          </a:prstGeom>
          <a:noFill/>
        </p:spPr>
        <p:txBody>
          <a:bodyPr vert="eaVert" wrap="square" rtlCol="0">
            <a:spAutoFit/>
          </a:bodyPr>
          <a:lstStyle/>
          <a:p>
            <a:r>
              <a:rPr kumimoji="1" lang="ja-JP" altLang="en-US" b="1" dirty="0">
                <a:solidFill>
                  <a:schemeClr val="tx2"/>
                </a:solidFill>
                <a:latin typeface="BIZ UDPゴシック" panose="020B0400000000000000" pitchFamily="50" charset="-128"/>
                <a:ea typeface="BIZ UDPゴシック" panose="020B0400000000000000" pitchFamily="50" charset="-128"/>
              </a:rPr>
              <a:t>外資</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r>
              <a:rPr lang="en-US" altLang="ja-JP" sz="1200" b="1" dirty="0">
                <a:solidFill>
                  <a:schemeClr val="tx2"/>
                </a:solidFill>
                <a:latin typeface="BIZ UDPゴシック" panose="020B0400000000000000" pitchFamily="50" charset="-128"/>
                <a:ea typeface="BIZ UDPゴシック" panose="020B0400000000000000" pitchFamily="50" charset="-128"/>
              </a:rPr>
              <a:t>12</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社：</a:t>
            </a:r>
            <a:r>
              <a:rPr lang="en-US" altLang="ja-JP" sz="1200" b="1" dirty="0">
                <a:solidFill>
                  <a:schemeClr val="tx2"/>
                </a:solidFill>
                <a:latin typeface="BIZ UDPゴシック" panose="020B0400000000000000" pitchFamily="50" charset="-128"/>
                <a:ea typeface="BIZ UDPゴシック" panose="020B0400000000000000" pitchFamily="50" charset="-128"/>
              </a:rPr>
              <a:t>39</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endParaRPr kumimoji="1" lang="ja-JP" altLang="en-US" b="1" dirty="0">
              <a:solidFill>
                <a:schemeClr val="tx2"/>
              </a:solidFill>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384F499D-EE44-4FF9-9192-7A5B1183A19A}"/>
              </a:ext>
            </a:extLst>
          </p:cNvPr>
          <p:cNvSpPr txBox="1"/>
          <p:nvPr/>
        </p:nvSpPr>
        <p:spPr>
          <a:xfrm>
            <a:off x="444001" y="4710485"/>
            <a:ext cx="461665" cy="1469300"/>
          </a:xfrm>
          <a:prstGeom prst="rect">
            <a:avLst/>
          </a:prstGeom>
          <a:noFill/>
        </p:spPr>
        <p:txBody>
          <a:bodyPr vert="eaVert" wrap="square" rtlCol="0">
            <a:spAutoFit/>
          </a:bodyPr>
          <a:lstStyle/>
          <a:p>
            <a:r>
              <a:rPr kumimoji="1" lang="ja-JP" altLang="en-US" b="1" dirty="0">
                <a:solidFill>
                  <a:schemeClr val="tx2"/>
                </a:solidFill>
                <a:latin typeface="BIZ UDPゴシック" panose="020B0400000000000000" pitchFamily="50" charset="-128"/>
                <a:ea typeface="BIZ UDPゴシック" panose="020B0400000000000000" pitchFamily="50" charset="-128"/>
              </a:rPr>
              <a:t>内資</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r>
              <a:rPr lang="en-US" altLang="ja-JP" sz="1200" b="1" dirty="0">
                <a:solidFill>
                  <a:schemeClr val="tx2"/>
                </a:solidFill>
                <a:latin typeface="BIZ UDPゴシック" panose="020B0400000000000000" pitchFamily="50" charset="-128"/>
                <a:ea typeface="BIZ UDPゴシック" panose="020B0400000000000000" pitchFamily="50" charset="-128"/>
              </a:rPr>
              <a:t>19</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社：</a:t>
            </a:r>
            <a:r>
              <a:rPr kumimoji="1" lang="en-US" altLang="ja-JP" sz="1200" b="1" dirty="0">
                <a:solidFill>
                  <a:schemeClr val="tx2"/>
                </a:solidFill>
                <a:latin typeface="BIZ UDPゴシック" panose="020B0400000000000000" pitchFamily="50" charset="-128"/>
                <a:ea typeface="BIZ UDPゴシック" panose="020B0400000000000000" pitchFamily="50" charset="-128"/>
              </a:rPr>
              <a:t>61</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endParaRPr kumimoji="1" lang="ja-JP" altLang="en-US" b="1" dirty="0">
              <a:solidFill>
                <a:schemeClr val="tx2"/>
              </a:solidFill>
              <a:latin typeface="BIZ UDPゴシック" panose="020B0400000000000000" pitchFamily="50" charset="-128"/>
              <a:ea typeface="BIZ UDPゴシック" panose="020B0400000000000000" pitchFamily="50" charset="-128"/>
            </a:endParaRPr>
          </a:p>
        </p:txBody>
      </p:sp>
      <p:sp>
        <p:nvSpPr>
          <p:cNvPr id="65" name="楕円 64">
            <a:extLst>
              <a:ext uri="{FF2B5EF4-FFF2-40B4-BE49-F238E27FC236}">
                <a16:creationId xmlns:a16="http://schemas.microsoft.com/office/drawing/2014/main" id="{DA4323DF-3310-43C3-84A6-4516544D4237}"/>
              </a:ext>
            </a:extLst>
          </p:cNvPr>
          <p:cNvSpPr/>
          <p:nvPr/>
        </p:nvSpPr>
        <p:spPr>
          <a:xfrm>
            <a:off x="8401149" y="2545104"/>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sp>
        <p:nvSpPr>
          <p:cNvPr id="66" name="楕円 65">
            <a:extLst>
              <a:ext uri="{FF2B5EF4-FFF2-40B4-BE49-F238E27FC236}">
                <a16:creationId xmlns:a16="http://schemas.microsoft.com/office/drawing/2014/main" id="{64CE89F9-EDA0-491E-8072-B86FB9943A9E}"/>
              </a:ext>
            </a:extLst>
          </p:cNvPr>
          <p:cNvSpPr/>
          <p:nvPr/>
        </p:nvSpPr>
        <p:spPr>
          <a:xfrm>
            <a:off x="8524049" y="4580212"/>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sp>
        <p:nvSpPr>
          <p:cNvPr id="67" name="楕円 66">
            <a:extLst>
              <a:ext uri="{FF2B5EF4-FFF2-40B4-BE49-F238E27FC236}">
                <a16:creationId xmlns:a16="http://schemas.microsoft.com/office/drawing/2014/main" id="{AA4A8E88-918D-46E7-B019-7D50B94A6325}"/>
              </a:ext>
            </a:extLst>
          </p:cNvPr>
          <p:cNvSpPr/>
          <p:nvPr/>
        </p:nvSpPr>
        <p:spPr>
          <a:xfrm>
            <a:off x="4986901" y="2508362"/>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sp>
        <p:nvSpPr>
          <p:cNvPr id="68" name="楕円 67">
            <a:extLst>
              <a:ext uri="{FF2B5EF4-FFF2-40B4-BE49-F238E27FC236}">
                <a16:creationId xmlns:a16="http://schemas.microsoft.com/office/drawing/2014/main" id="{E35A2AD2-95AC-435E-A7CA-55C404ABF877}"/>
              </a:ext>
            </a:extLst>
          </p:cNvPr>
          <p:cNvSpPr/>
          <p:nvPr/>
        </p:nvSpPr>
        <p:spPr>
          <a:xfrm>
            <a:off x="1305521" y="2530307"/>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pic>
        <p:nvPicPr>
          <p:cNvPr id="91" name="図 90">
            <a:extLst>
              <a:ext uri="{FF2B5EF4-FFF2-40B4-BE49-F238E27FC236}">
                <a16:creationId xmlns:a16="http://schemas.microsoft.com/office/drawing/2014/main" id="{348DB49D-E241-461B-B53B-B6E07872E2F6}"/>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817636" y="2773349"/>
            <a:ext cx="814009" cy="451467"/>
          </a:xfrm>
          <a:prstGeom prst="rect">
            <a:avLst/>
          </a:prstGeom>
        </p:spPr>
      </p:pic>
      <p:sp>
        <p:nvSpPr>
          <p:cNvPr id="92" name="楕円 91">
            <a:extLst>
              <a:ext uri="{FF2B5EF4-FFF2-40B4-BE49-F238E27FC236}">
                <a16:creationId xmlns:a16="http://schemas.microsoft.com/office/drawing/2014/main" id="{6D835B64-7391-4655-8CD8-40DA73DBB3B8}"/>
              </a:ext>
            </a:extLst>
          </p:cNvPr>
          <p:cNvSpPr/>
          <p:nvPr/>
        </p:nvSpPr>
        <p:spPr>
          <a:xfrm>
            <a:off x="10545699" y="2513189"/>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pic>
        <p:nvPicPr>
          <p:cNvPr id="69" name="図 68">
            <a:extLst>
              <a:ext uri="{FF2B5EF4-FFF2-40B4-BE49-F238E27FC236}">
                <a16:creationId xmlns:a16="http://schemas.microsoft.com/office/drawing/2014/main" id="{7C5D2188-79EA-4F6C-ABC9-DD6DB218B4CF}"/>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661098" y="3635487"/>
            <a:ext cx="611988" cy="745447"/>
          </a:xfrm>
          <a:prstGeom prst="rect">
            <a:avLst/>
          </a:prstGeom>
        </p:spPr>
      </p:pic>
      <p:pic>
        <p:nvPicPr>
          <p:cNvPr id="70" name="図 69">
            <a:extLst>
              <a:ext uri="{FF2B5EF4-FFF2-40B4-BE49-F238E27FC236}">
                <a16:creationId xmlns:a16="http://schemas.microsoft.com/office/drawing/2014/main" id="{02EB11AA-8770-4068-8CD0-03744C1735C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547528" y="6193171"/>
            <a:ext cx="1770954" cy="343208"/>
          </a:xfrm>
          <a:prstGeom prst="rect">
            <a:avLst/>
          </a:prstGeom>
        </p:spPr>
      </p:pic>
      <p:pic>
        <p:nvPicPr>
          <p:cNvPr id="5" name="図 4">
            <a:extLst>
              <a:ext uri="{FF2B5EF4-FFF2-40B4-BE49-F238E27FC236}">
                <a16:creationId xmlns:a16="http://schemas.microsoft.com/office/drawing/2014/main" id="{9A1D9F8B-E971-4AC3-A3FC-0248FD178E00}"/>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500145" y="6015674"/>
            <a:ext cx="1124788" cy="530900"/>
          </a:xfrm>
          <a:prstGeom prst="rect">
            <a:avLst/>
          </a:prstGeom>
        </p:spPr>
      </p:pic>
      <p:pic>
        <p:nvPicPr>
          <p:cNvPr id="71" name="図 70">
            <a:extLst>
              <a:ext uri="{FF2B5EF4-FFF2-40B4-BE49-F238E27FC236}">
                <a16:creationId xmlns:a16="http://schemas.microsoft.com/office/drawing/2014/main" id="{D0FF33BB-AF1D-4A1A-B421-35B5F8AE48B6}"/>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515821" y="5504768"/>
            <a:ext cx="1587064" cy="345186"/>
          </a:xfrm>
          <a:prstGeom prst="rect">
            <a:avLst/>
          </a:prstGeom>
        </p:spPr>
      </p:pic>
      <p:pic>
        <p:nvPicPr>
          <p:cNvPr id="72" name="図 71">
            <a:extLst>
              <a:ext uri="{FF2B5EF4-FFF2-40B4-BE49-F238E27FC236}">
                <a16:creationId xmlns:a16="http://schemas.microsoft.com/office/drawing/2014/main" id="{BAC6F014-5AD0-4DD4-BBD3-BD44DA43B75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169433" y="5502149"/>
            <a:ext cx="1401697" cy="350424"/>
          </a:xfrm>
          <a:prstGeom prst="rect">
            <a:avLst/>
          </a:prstGeom>
        </p:spPr>
      </p:pic>
    </p:spTree>
    <p:extLst>
      <p:ext uri="{BB962C8B-B14F-4D97-AF65-F5344CB8AC3E}">
        <p14:creationId xmlns:p14="http://schemas.microsoft.com/office/powerpoint/2010/main" val="423475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22E71B5A-0883-4A56-ACAF-5344FE4C1EED}"/>
              </a:ext>
            </a:extLst>
          </p:cNvPr>
          <p:cNvSpPr/>
          <p:nvPr/>
        </p:nvSpPr>
        <p:spPr>
          <a:xfrm>
            <a:off x="175284" y="433943"/>
            <a:ext cx="11787634" cy="6329931"/>
          </a:xfrm>
          <a:prstGeom prst="roundRect">
            <a:avLst>
              <a:gd name="adj" fmla="val 4245"/>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98450" lvl="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 在阪企業の経営の支援・高度化、大阪への投資促進</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経営課題の解決による収益性向上や更なる成長に向けた投資拡大などの支援</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〔Bain Capital</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（キリン堂</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HD</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、日本セーフティー）、フィンテック グローバル、</a:t>
            </a:r>
            <a:b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マラトンキャピタル（府内中小企業等）、第一商業銀行（不動産投資</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50</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件程度）、メドテックアクチュエーター（在阪企業との協業</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社程度）</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CVC</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a:t>
            </a:r>
            <a:r>
              <a:rPr lang="ja-JP" altLang="en-US" sz="1400" b="1" baseline="3000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１</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活動等を通じたオ</a:t>
            </a:r>
            <a:r>
              <a:rPr lang="ja-JP" altLang="en-US" sz="12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ー</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プンイノベーションの促進</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ソーシング・ブラザーズ</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ぺロブスカイト太陽電池の研究・開発企業への出資の支援等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杉本商事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×INDUSTRIAL-X)〕</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spc="-15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在阪企業のデータ活用促進を通じた業務効率化</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spc="-1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spc="-150" dirty="0">
                <a:solidFill>
                  <a:schemeClr val="tx1"/>
                </a:solidFill>
                <a:latin typeface="UD デジタル 教科書体 NK-R" panose="02020400000000000000" pitchFamily="18" charset="-128"/>
                <a:ea typeface="UD デジタル 教科書体 NK-R" panose="02020400000000000000" pitchFamily="18" charset="-128"/>
              </a:rPr>
              <a:t>アルテリックスジャパン（サービス導入３社程度）</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LayerX</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事業法人の保険代理店への新規参入促進・保険代理店の</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DX</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化支援</a:t>
            </a:r>
            <a:r>
              <a:rPr lang="ja-JP" altLang="en-US" sz="12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Sasuke</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 Financial Lab〕</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府内の機関投資家などに対して海外のヘッジファンド等の多様な商品を提供し、運用ポートフォリオのリスク分散に寄与</a:t>
            </a:r>
            <a:r>
              <a:rPr lang="ja-JP" altLang="en-US" sz="12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Teneo</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 Partners〕</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在阪のハウスメーカーやデベロッパーに対する住宅ローンサービスの提供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〔UI</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銀行（関西電力と連携しサステナブルな銀行サービスを提供）</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00"/>
              </a:lnSpc>
              <a:spcBef>
                <a:spcPts val="600"/>
              </a:spcBef>
              <a:defRPr/>
            </a:pP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 在阪企業のグローバルビジネスの拡大</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在阪台湾企業等への融資による日台ビジネスの活性化</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zh-TW" altLang="en-US" sz="1200" b="1" dirty="0">
                <a:solidFill>
                  <a:schemeClr val="tx1"/>
                </a:solidFill>
                <a:latin typeface="UD デジタル 教科書体 NK-R" panose="02020400000000000000" pitchFamily="18" charset="-128"/>
                <a:ea typeface="UD デジタル 教科書体 NK-R" panose="02020400000000000000" pitchFamily="18" charset="-128"/>
              </a:rPr>
              <a:t>彰化銀行</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zh-TW" sz="12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金融テクノロジーや海外の信用リスク管理などのノウハウを用いて、日本企業の海外における新たな投資先の獲得を支援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〔AMFC</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Fintech</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協会（</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Funds</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大阪・関西スタートアップの成長やグローバル展開を支援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きらぼし銀行（関西圏の地元金融機関との連携）、</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IMM Investment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（半導体関連</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SU</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の海外展開支援）、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Ibex Japan</a:t>
            </a:r>
            <a:b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（大阪大学との協業による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SU</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の海外展開支援）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00"/>
              </a:lnSpc>
              <a:spcBef>
                <a:spcPts val="600"/>
              </a:spcBef>
              <a:defRPr/>
            </a:pP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〇金融レジリエンスの向上</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東京・大阪の２拠点でのデュアルオペレーション体制により、東京が有事の際の業務継続体制を構築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モルガン・スタンレー</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MUFG</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、東京短資、大和ネクスト銀行</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00"/>
              </a:lnSpc>
              <a:spcBef>
                <a:spcPts val="600"/>
              </a:spcBef>
              <a:defRPr/>
            </a:pP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 革新的なフィンテックの社会実装</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二次流通市場の運営や個人向けサービスの展開によるによるセキュリティトークン（</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ST</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 *</a:t>
            </a:r>
            <a:r>
              <a:rPr lang="en-US" altLang="ja-JP" sz="1400" b="1" baseline="3000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2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（不動産等）の普及促進</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大阪デジタルエクスチェンジ（</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ST 7</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銘柄）、</a:t>
            </a:r>
            <a:b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三井物産デジタル・アセットマネジメント</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様々な領域での</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NFT</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a:t>
            </a:r>
            <a:r>
              <a:rPr lang="en-US" altLang="ja-JP" sz="1400" b="1" baseline="3000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3</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活用促進</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HashPort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（外食（</a:t>
            </a:r>
            <a:r>
              <a:rPr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大阪外食産業協会</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）、観光（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JR</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西日本、南海電鉄、東大阪市等））、チケミー（文化芸術（大槻能楽堂等））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高齢化社会の課題解決に寄与する家族信託サービスを提供</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トリニティ・テクノロジー（池田泉州銀行との協業）</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万博を契機としたデジタルウォレットの普及促進</a:t>
            </a:r>
            <a:r>
              <a:rPr lang="zh-TW" altLang="en-US" sz="11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 </a:t>
            </a:r>
            <a:r>
              <a:rPr lang="en-US" altLang="zh-TW"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zh-TW" sz="1100" b="1" dirty="0" err="1">
                <a:solidFill>
                  <a:schemeClr val="tx1"/>
                </a:solidFill>
                <a:latin typeface="UD デジタル 教科書体 NK-R" panose="02020400000000000000" pitchFamily="18" charset="-128"/>
                <a:ea typeface="UD デジタル 教科書体 NK-R" panose="02020400000000000000" pitchFamily="18" charset="-128"/>
              </a:rPr>
              <a:t>HashPort</a:t>
            </a:r>
            <a:r>
              <a:rPr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EXPO</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デジタルウォレットを引き継いだデジタルウォレットを展開）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00"/>
              </a:lnSpc>
              <a:spcBef>
                <a:spcPts val="600"/>
              </a:spcBef>
              <a:defRPr/>
            </a:pPr>
            <a:endParaRPr lang="en-US" altLang="zh-TW"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 次世代を担う金融人材等の育成</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BCP</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拠点としての機能拡充に伴う金融業務のスキルを持つ人材の育成</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モルガン・スタンレー</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MUFG〕</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インターンシップやアクセラプログラム等によるスタートアップ人材の育成</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ザシードキャピタル</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高度金融人材育成に向けた大学等との連携（予定）</a:t>
            </a:r>
            <a:r>
              <a:rPr lang="ja-JP" altLang="en-US" sz="11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アルテアエンジニアリング</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スライド番号プレースホルダー 1">
            <a:extLst>
              <a:ext uri="{FF2B5EF4-FFF2-40B4-BE49-F238E27FC236}">
                <a16:creationId xmlns:a16="http://schemas.microsoft.com/office/drawing/2014/main" id="{1345E816-99E3-4EAF-871E-10A13807D620}"/>
              </a:ext>
            </a:extLst>
          </p:cNvPr>
          <p:cNvSpPr txBox="1">
            <a:spLocks/>
          </p:cNvSpPr>
          <p:nvPr/>
        </p:nvSpPr>
        <p:spPr>
          <a:xfrm>
            <a:off x="9451139" y="653712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9</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CFB383E6-BB7A-4C80-866F-4FB93E2CC8AE}"/>
              </a:ext>
            </a:extLst>
          </p:cNvPr>
          <p:cNvSpPr txBox="1"/>
          <p:nvPr/>
        </p:nvSpPr>
        <p:spPr>
          <a:xfrm>
            <a:off x="34774" y="94126"/>
            <a:ext cx="6150543" cy="369332"/>
          </a:xfrm>
          <a:prstGeom prst="rect">
            <a:avLst/>
          </a:prstGeom>
          <a:noFill/>
        </p:spPr>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＜進出企業の活動状況＞</a:t>
            </a:r>
          </a:p>
        </p:txBody>
      </p:sp>
      <p:sp>
        <p:nvSpPr>
          <p:cNvPr id="5" name="テキスト ボックス 4">
            <a:extLst>
              <a:ext uri="{FF2B5EF4-FFF2-40B4-BE49-F238E27FC236}">
                <a16:creationId xmlns:a16="http://schemas.microsoft.com/office/drawing/2014/main" id="{4F42BEAE-76BB-4AF5-8523-185DAD90A7F9}"/>
              </a:ext>
            </a:extLst>
          </p:cNvPr>
          <p:cNvSpPr txBox="1"/>
          <p:nvPr/>
        </p:nvSpPr>
        <p:spPr>
          <a:xfrm>
            <a:off x="8611565" y="5780965"/>
            <a:ext cx="3216642" cy="938719"/>
          </a:xfrm>
          <a:prstGeom prst="rect">
            <a:avLst/>
          </a:prstGeom>
          <a:noFill/>
        </p:spPr>
        <p:txBody>
          <a:bodyPr wrap="square" rtlCol="0">
            <a:spAutoFit/>
          </a:bodyPr>
          <a:lstStyle/>
          <a:p>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1</a:t>
            </a:r>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CVC…Corporate Venture Capital</a:t>
            </a:r>
            <a:br>
              <a:rPr lang="en-US" altLang="ja-JP" sz="1100" dirty="0">
                <a:latin typeface="UD デジタル 教科書体 NK-R" panose="02020400000000000000" pitchFamily="18" charset="-128"/>
                <a:ea typeface="UD デジタル 教科書体 NK-R" panose="02020400000000000000" pitchFamily="18" charset="-128"/>
              </a:rPr>
            </a:br>
            <a:r>
              <a:rPr lang="ja-JP" altLang="en-US" sz="1100" dirty="0">
                <a:latin typeface="UD デジタル 教科書体 NK-R" panose="02020400000000000000" pitchFamily="18" charset="-128"/>
                <a:ea typeface="UD デジタル 教科書体 NK-R" panose="02020400000000000000" pitchFamily="18" charset="-128"/>
              </a:rPr>
              <a:t>　　　　　　　　　　（コーポレートベンチャーキャピタル）</a:t>
            </a:r>
            <a:br>
              <a:rPr lang="en-US" altLang="ja-JP" sz="1100" dirty="0">
                <a:latin typeface="UD デジタル 教科書体 NK-R" panose="02020400000000000000" pitchFamily="18" charset="-128"/>
                <a:ea typeface="UD デジタル 教科書体 NK-R" panose="02020400000000000000" pitchFamily="18" charset="-128"/>
              </a:rPr>
            </a:b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2</a:t>
            </a:r>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ST…</a:t>
            </a:r>
            <a:r>
              <a:rPr lang="ja-JP" altLang="en-US" sz="1100" dirty="0">
                <a:latin typeface="UD デジタル 教科書体 NK-R" panose="02020400000000000000" pitchFamily="18" charset="-128"/>
                <a:ea typeface="UD デジタル 教科書体 NK-R" panose="02020400000000000000" pitchFamily="18" charset="-128"/>
              </a:rPr>
              <a:t>デジタル証券</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3</a:t>
            </a:r>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NFT…</a:t>
            </a:r>
            <a:r>
              <a:rPr lang="ja-JP" altLang="en-US" sz="1100" dirty="0">
                <a:latin typeface="UD デジタル 教科書体 NK-R" panose="02020400000000000000" pitchFamily="18" charset="-128"/>
                <a:ea typeface="UD デジタル 教科書体 NK-R" panose="02020400000000000000" pitchFamily="18" charset="-128"/>
              </a:rPr>
              <a:t>ブロックチェーンを基盤にして作成された</a:t>
            </a:r>
            <a:br>
              <a:rPr lang="en-US" altLang="ja-JP" sz="1100" dirty="0">
                <a:latin typeface="UD デジタル 教科書体 NK-R" panose="02020400000000000000" pitchFamily="18" charset="-128"/>
                <a:ea typeface="UD デジタル 教科書体 NK-R" panose="02020400000000000000" pitchFamily="18" charset="-128"/>
              </a:rPr>
            </a:br>
            <a:r>
              <a:rPr lang="ja-JP" altLang="en-US" sz="1100" dirty="0">
                <a:latin typeface="UD デジタル 教科書体 NK-R" panose="02020400000000000000" pitchFamily="18" charset="-128"/>
                <a:ea typeface="UD デジタル 教科書体 NK-R" panose="02020400000000000000" pitchFamily="18" charset="-128"/>
              </a:rPr>
              <a:t>　　　　　　　　　代替不可能なデジタルデータ</a:t>
            </a:r>
            <a:endParaRPr kumimoji="1" lang="ja-JP" altLang="en-US" sz="1100" dirty="0"/>
          </a:p>
        </p:txBody>
      </p:sp>
    </p:spTree>
    <p:extLst>
      <p:ext uri="{BB962C8B-B14F-4D97-AF65-F5344CB8AC3E}">
        <p14:creationId xmlns:p14="http://schemas.microsoft.com/office/powerpoint/2010/main" val="2071303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9d4__x54e1__x4f1a__x904b__x55b6__x65b9__x91dd_ xmlns="ac1f43fb-e9e4-4612-89b7-617d43053bba" xsi:nil="true"/>
    <_Flow_SignoffStatus xmlns="ac1f43fb-e9e4-4612-89b7-617d43053bba" xsi:nil="true"/>
    <_x5bfe__x8c61__x30e6__x30fc__x30b6__x30fc_ xmlns="ac1f43fb-e9e4-4612-89b7-617d43053bba" xsi:nil="true"/>
    <_ModernAudienceTargetUserField xmlns="ac1f43fb-e9e4-4612-89b7-617d43053bba">
      <UserInfo>
        <DisplayName/>
        <AccountId xsi:nil="true"/>
        <AccountType/>
      </UserInfo>
    </_ModernAudienceTargetUser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294C6B1A67EFF4B8E96D98C47B9FDFC" ma:contentTypeVersion="18" ma:contentTypeDescription="新しいドキュメントを作成します。" ma:contentTypeScope="" ma:versionID="c6d45406b0ab1b56e6259c13e3df8355">
  <xsd:schema xmlns:xsd="http://www.w3.org/2001/XMLSchema" xmlns:xs="http://www.w3.org/2001/XMLSchema" xmlns:p="http://schemas.microsoft.com/office/2006/metadata/properties" xmlns:ns2="ac1f43fb-e9e4-4612-89b7-617d43053bba" xmlns:ns3="8f4cdcb3-8df3-40bb-aa01-17e691cee2b9" targetNamespace="http://schemas.microsoft.com/office/2006/metadata/properties" ma:root="true" ma:fieldsID="22982a54eafb3b5d035ba3b7ae929205" ns2:_="" ns3:_="">
    <xsd:import namespace="ac1f43fb-e9e4-4612-89b7-617d43053bba"/>
    <xsd:import namespace="8f4cdcb3-8df3-40bb-aa01-17e691cee2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_x59d4__x54e1__x4f1a__x904b__x55b6__x65b9__x91dd_" minOccurs="0"/>
                <xsd:element ref="ns2:_Flow_SignoffStatus" minOccurs="0"/>
                <xsd:element ref="ns2:_x5bfe__x8c61__x30e6__x30fc__x30b6__x30fc_" minOccurs="0"/>
                <xsd:element ref="ns2:_ModernAudienceTargetUserField" minOccurs="0"/>
                <xsd:element ref="ns2:_ModernAudienceAadObjectId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1f43fb-e9e4-4612-89b7-617d43053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x59d4__x54e1__x4f1a__x904b__x55b6__x65b9__x91dd_" ma:index="20" nillable="true" ma:displayName="委員会運営方針" ma:format="Dropdown" ma:internalName="_x59d4__x54e1__x4f1a__x904b__x55b6__x65b9__x91dd_">
      <xsd:simpleType>
        <xsd:restriction base="dms:Text">
          <xsd:maxLength value="255"/>
        </xsd:restriction>
      </xsd:simpleType>
    </xsd:element>
    <xsd:element name="_Flow_SignoffStatus" ma:index="21" nillable="true" ma:displayName="承認の状態" ma:internalName="_x627f__x8a8d__x306e__x72b6__x614b_">
      <xsd:simpleType>
        <xsd:restriction base="dms:Text"/>
      </xsd:simpleType>
    </xsd:element>
    <xsd:element name="_x5bfe__x8c61__x30e6__x30fc__x30b6__x30fc_" ma:index="22" nillable="true" ma:displayName="対象ユーザー" ma:internalName="_x5bfe__x8c61__x30e6__x30fc__x30b6__x30fc_">
      <xsd:simpleType>
        <xsd:restriction base="dms:Unknown"/>
      </xsd:simpleType>
    </xsd:element>
    <xsd:element name="_ModernAudienceTargetUserField" ma:index="23" nillable="true" ma:displayName="対象ユーザー"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4" nillable="true" ma:displayName="対象ユーザーの ID" ma:list="{d0764edd-2fb9-4eb5-9f6d-cf763a96966c}" ma:internalName="_ModernAudienceAadObjectIds" ma:readOnly="true" ma:showField="_AadObjectIdForUser" ma:web="8f4cdcb3-8df3-40bb-aa01-17e691cee2b9">
      <xsd:complexType>
        <xsd:complexContent>
          <xsd:extension base="dms:MultiChoiceLookup">
            <xsd:sequence>
              <xsd:element name="Value" type="dms:Lookup" maxOccurs="unbounded" minOccurs="0" nillable="true"/>
            </xsd:sequence>
          </xsd:extension>
        </xsd:complexContent>
      </xsd:complex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4cdcb3-8df3-40bb-aa01-17e691cee2b9"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CE9A2C-4641-498F-928B-D2D1172B2144}">
  <ds:schemaRefs>
    <ds:schemaRef ds:uri="ac1f43fb-e9e4-4612-89b7-617d43053bba"/>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 ds:uri="http://schemas.openxmlformats.org/package/2006/metadata/core-properties"/>
    <ds:schemaRef ds:uri="8f4cdcb3-8df3-40bb-aa01-17e691cee2b9"/>
  </ds:schemaRefs>
</ds:datastoreItem>
</file>

<file path=customXml/itemProps2.xml><?xml version="1.0" encoding="utf-8"?>
<ds:datastoreItem xmlns:ds="http://schemas.openxmlformats.org/officeDocument/2006/customXml" ds:itemID="{1D8B38FA-3C21-401A-84A1-77C97A551B05}">
  <ds:schemaRefs>
    <ds:schemaRef ds:uri="http://schemas.microsoft.com/sharepoint/v3/contenttype/forms"/>
  </ds:schemaRefs>
</ds:datastoreItem>
</file>

<file path=customXml/itemProps3.xml><?xml version="1.0" encoding="utf-8"?>
<ds:datastoreItem xmlns:ds="http://schemas.openxmlformats.org/officeDocument/2006/customXml" ds:itemID="{252653D2-9D8C-448E-B3B3-18F769CB8126}">
  <ds:schemaRefs>
    <ds:schemaRef ds:uri="8f4cdcb3-8df3-40bb-aa01-17e691cee2b9"/>
    <ds:schemaRef ds:uri="ac1f43fb-e9e4-4612-89b7-617d43053b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5298</TotalTime>
  <Words>13947</Words>
  <Application>Microsoft Office PowerPoint</Application>
  <PresentationFormat>ワイド画面</PresentationFormat>
  <Paragraphs>1674</Paragraphs>
  <Slides>45</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45</vt:i4>
      </vt:variant>
    </vt:vector>
  </HeadingPairs>
  <TitlesOfParts>
    <vt:vector size="58" baseType="lpstr">
      <vt:lpstr>BIZ UDPゴシック</vt:lpstr>
      <vt:lpstr>Meiryo UI</vt:lpstr>
      <vt:lpstr>UD デジタル 教科書体 N-B</vt:lpstr>
      <vt:lpstr>UD デジタル 教科書体 NK-B</vt:lpstr>
      <vt:lpstr>UD デジタル 教科書体 NK-R</vt:lpstr>
      <vt:lpstr>メイリオ</vt:lpstr>
      <vt:lpstr>游ゴシック</vt:lpstr>
      <vt:lpstr>游ゴシック Light</vt:lpstr>
      <vt:lpstr>游ゴシック 本文</vt:lpstr>
      <vt:lpstr>Arial</vt:lpstr>
      <vt:lpstr>Calibri</vt:lpstr>
      <vt:lpstr>Wingdings</vt:lpstr>
      <vt:lpstr>Office テーマ</vt:lpstr>
      <vt:lpstr>PowerPoint プレゼンテーション</vt:lpstr>
      <vt:lpstr>PowerPoint プレゼンテーション</vt:lpstr>
      <vt:lpstr>目次</vt:lpstr>
      <vt:lpstr>PowerPoint プレゼンテーション</vt:lpstr>
      <vt:lpstr>Ⅰ　戦略について</vt:lpstr>
      <vt:lpstr>PowerPoint プレゼンテーション</vt:lpstr>
      <vt:lpstr>Ⅱ　第一期活動期（～2025年度）の取組み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国際金融都市OSAKA 戦略骨子素案（事務局作成） </dc:title>
  <dc:creator>加藤　美恵</dc:creator>
  <cp:lastModifiedBy>石上　瑠美依</cp:lastModifiedBy>
  <cp:revision>382</cp:revision>
  <cp:lastPrinted>2026-03-24T05:21:56Z</cp:lastPrinted>
  <dcterms:modified xsi:type="dcterms:W3CDTF">2026-03-31T05:57:41Z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0x0101001294C6B1A67EFF4B8E96D98C47B9FDFC</vt:lpwstr>
  </property>
</Properties>
</file>